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
  </p:notesMasterIdLst>
  <p:sldIdLst>
    <p:sldId id="256" r:id="rId2"/>
    <p:sldId id="257" r:id="rId3"/>
    <p:sldId id="266" r:id="rId4"/>
    <p:sldId id="267" r:id="rId5"/>
    <p:sldId id="268" r:id="rId6"/>
    <p:sldId id="269" r:id="rId7"/>
    <p:sldId id="271" r:id="rId8"/>
    <p:sldId id="272" r:id="rId9"/>
    <p:sldId id="275" r:id="rId10"/>
    <p:sldId id="276" r:id="rId11"/>
    <p:sldId id="277" r:id="rId12"/>
    <p:sldId id="278" r:id="rId13"/>
    <p:sldId id="279" r:id="rId14"/>
    <p:sldId id="270" r:id="rId15"/>
    <p:sldId id="274" r:id="rId16"/>
    <p:sldId id="285"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FFFFFF"/>
    <a:srgbClr val="00FF00"/>
    <a:srgbClr val="FF6699"/>
    <a:srgbClr val="F274DA"/>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50" autoAdjust="0"/>
    <p:restoredTop sz="94643" autoAdjust="0"/>
  </p:normalViewPr>
  <p:slideViewPr>
    <p:cSldViewPr>
      <p:cViewPr>
        <p:scale>
          <a:sx n="70" d="100"/>
          <a:sy n="70" d="100"/>
        </p:scale>
        <p:origin x="-2814" y="-9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C3D45-C508-4FBC-970C-DF581E7D2900}" type="datetimeFigureOut">
              <a:rPr lang="fr-FR" smtClean="0"/>
              <a:pPr/>
              <a:t>15/10/2024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9A698-F715-4BE9-82A6-41B5624E3F81}" type="slidenum">
              <a:rPr lang="fr-FR" smtClean="0"/>
              <a:pPr/>
              <a:t>‹N°›</a:t>
            </a:fld>
            <a:endParaRPr lang="fr-FR"/>
          </a:p>
        </p:txBody>
      </p:sp>
    </p:spTree>
    <p:extLst>
      <p:ext uri="{BB962C8B-B14F-4D97-AF65-F5344CB8AC3E}">
        <p14:creationId xmlns:p14="http://schemas.microsoft.com/office/powerpoint/2010/main" val="4072261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DA9CF-BB03-4413-B46A-2333B1FC523A}" type="datetimeFigureOut">
              <a:rPr lang="fr-FR" smtClean="0"/>
              <a:pPr/>
              <a:t>15/10/2024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C67CE-1626-4680-BB8B-AEC1525AB0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314865" y="0"/>
            <a:ext cx="8690939" cy="6858000"/>
            <a:chOff x="-314865" y="0"/>
            <a:chExt cx="8690939" cy="6858000"/>
          </a:xfrm>
        </p:grpSpPr>
        <p:pic>
          <p:nvPicPr>
            <p:cNvPr id="13"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14865" y="3284984"/>
              <a:ext cx="4166786" cy="3322956"/>
            </a:xfrm>
            <a:prstGeom prst="rect">
              <a:avLst/>
            </a:prstGeom>
            <a:noFill/>
            <a:effectLst>
              <a:softEdge rad="635000"/>
            </a:effectLst>
          </p:spPr>
        </p:pic>
        <p:sp>
          <p:nvSpPr>
            <p:cNvPr id="1032" name="Text Box 8"/>
            <p:cNvSpPr txBox="1">
              <a:spLocks noChangeArrowheads="1"/>
            </p:cNvSpPr>
            <p:nvPr/>
          </p:nvSpPr>
          <p:spPr bwMode="auto">
            <a:xfrm>
              <a:off x="767927" y="0"/>
              <a:ext cx="7608147" cy="685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endPar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جامعة محمد خيضر</a:t>
              </a:r>
              <a:r>
                <a:rPr kumimoji="0" lang="ar-DZ" sz="2000" b="1" i="0" u="sng" strike="noStrike" cap="none" normalizeH="0" dirty="0" smtClean="0">
                  <a:ln>
                    <a:noFill/>
                  </a:ln>
                  <a:solidFill>
                    <a:srgbClr val="080808"/>
                  </a:solidFill>
                  <a:effectLst/>
                  <a:latin typeface="Andalus" pitchFamily="18" charset="-78"/>
                  <a:ea typeface="Arial" pitchFamily="34" charset="0"/>
                  <a:cs typeface="Simplified Arabic" pitchFamily="2" charset="-78"/>
                </a:rPr>
                <a:t> بسكرة </a:t>
              </a:r>
            </a:p>
            <a:p>
              <a:pPr marL="0" marR="0" lvl="0" indent="0" algn="ctr" defTabSz="914400" rtl="1" eaLnBrk="1" fontAlgn="base" latinLnBrk="0" hangingPunct="1">
                <a:lnSpc>
                  <a:spcPct val="100000"/>
                </a:lnSpc>
                <a:spcBef>
                  <a:spcPct val="0"/>
                </a:spcBef>
                <a:spcAft>
                  <a:spcPts val="1000"/>
                </a:spcAft>
                <a:buClrTx/>
                <a:buSzTx/>
                <a:buFontTx/>
                <a:buNone/>
                <a:tabLst/>
              </a:pPr>
              <a:r>
                <a:rPr lang="ar-DZ" sz="2000" b="1" u="sng" baseline="0" dirty="0" smtClean="0">
                  <a:solidFill>
                    <a:srgbClr val="080808"/>
                  </a:solidFill>
                  <a:latin typeface="Andalus" pitchFamily="18" charset="-78"/>
                  <a:ea typeface="Arial" pitchFamily="34" charset="0"/>
                  <a:cs typeface="Simplified Arabic" pitchFamily="2" charset="-78"/>
                </a:rPr>
                <a:t>كلية</a:t>
              </a:r>
              <a:r>
                <a:rPr lang="ar-DZ" sz="2000" b="1" u="sng" dirty="0" smtClean="0">
                  <a:solidFill>
                    <a:srgbClr val="080808"/>
                  </a:solidFill>
                  <a:latin typeface="Andalus" pitchFamily="18" charset="-78"/>
                  <a:ea typeface="Arial" pitchFamily="34" charset="0"/>
                  <a:cs typeface="Simplified Arabic" pitchFamily="2" charset="-78"/>
                </a:rPr>
                <a:t> العلوم الاقتصادية وعلوم التسيير</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قسم العلوم التجارية</a:t>
              </a:r>
            </a:p>
            <a:p>
              <a:pPr marL="0" marR="0" lvl="0" indent="0" algn="just" defTabSz="914400" rtl="1" eaLnBrk="1" fontAlgn="base" latinLnBrk="0" hangingPunct="1">
                <a:lnSpc>
                  <a:spcPct val="100000"/>
                </a:lnSpc>
                <a:spcBef>
                  <a:spcPct val="0"/>
                </a:spcBef>
                <a:spcAft>
                  <a:spcPts val="1000"/>
                </a:spcAft>
                <a:buClrTx/>
                <a:buSzTx/>
                <a:buFontTx/>
                <a:buNone/>
                <a:tabLst/>
              </a:pPr>
              <a:endParaRPr lang="ar-DZ" sz="2000" b="1" u="sng" dirty="0">
                <a:solidFill>
                  <a:srgbClr val="080808"/>
                </a:solidFill>
                <a:latin typeface="Andalus" pitchFamily="18" charset="-78"/>
                <a:ea typeface="Arial" pitchFamily="34" charset="0"/>
                <a:cs typeface="Simplified Arabic" pitchFamily="2" charset="-78"/>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السنة الثانية ماستر: </a:t>
              </a:r>
              <a:r>
                <a:rPr kumimoji="0" lang="ar-DZ" sz="2000" b="1" i="0" strike="noStrike" cap="none" normalizeH="0" baseline="0" dirty="0" err="1" smtClean="0">
                  <a:ln>
                    <a:noFill/>
                  </a:ln>
                  <a:solidFill>
                    <a:srgbClr val="080808"/>
                  </a:solidFill>
                  <a:effectLst/>
                  <a:latin typeface="Andalus" pitchFamily="18" charset="-78"/>
                  <a:ea typeface="Arial" pitchFamily="34" charset="0"/>
                  <a:cs typeface="Simplified Arabic" pitchFamily="2" charset="-78"/>
                </a:rPr>
                <a:t>اللوجيستيك</a:t>
              </a:r>
              <a:r>
                <a:rPr kumimoji="0" lang="ar-DZ" sz="2000" b="1" i="0" strike="noStrike" cap="none" normalizeH="0" dirty="0" smtClean="0">
                  <a:ln>
                    <a:noFill/>
                  </a:ln>
                  <a:solidFill>
                    <a:srgbClr val="080808"/>
                  </a:solidFill>
                  <a:effectLst/>
                  <a:latin typeface="Andalus" pitchFamily="18" charset="-78"/>
                  <a:ea typeface="Arial" pitchFamily="34" charset="0"/>
                  <a:cs typeface="Simplified Arabic" pitchFamily="2" charset="-78"/>
                </a:rPr>
                <a:t> وادارة سلسلة الامداد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strike="noStrike" cap="none" normalizeH="0" dirty="0" smtClean="0">
                  <a:ln>
                    <a:noFill/>
                  </a:ln>
                  <a:solidFill>
                    <a:srgbClr val="080808"/>
                  </a:solidFill>
                  <a:effectLst/>
                  <a:latin typeface="Andalus" pitchFamily="18" charset="-78"/>
                  <a:ea typeface="Arial" pitchFamily="34" charset="0"/>
                  <a:cs typeface="Simplified Arabic" pitchFamily="2" charset="-78"/>
                </a:rPr>
                <a:t>       مقياس سلاسل الامداد الخضراء </a:t>
              </a:r>
              <a:r>
                <a:rPr kumimoji="0" lang="ar-DZ" sz="2000" b="1" i="0" strike="noStrike" cap="none" normalizeH="0" dirty="0" err="1" smtClean="0">
                  <a:ln>
                    <a:noFill/>
                  </a:ln>
                  <a:solidFill>
                    <a:srgbClr val="080808"/>
                  </a:solidFill>
                  <a:effectLst/>
                  <a:latin typeface="Andalus" pitchFamily="18" charset="-78"/>
                  <a:ea typeface="Arial" pitchFamily="34" charset="0"/>
                  <a:cs typeface="Simplified Arabic" pitchFamily="2" charset="-78"/>
                </a:rPr>
                <a:t>ىالتنافسية</a:t>
              </a:r>
              <a:endParaRPr kumimoji="0" lang="ar-SA" sz="2000" b="1" i="0"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ar-DZ" sz="24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lang="ar-DZ" sz="2400" dirty="0" smtClean="0">
                <a:solidFill>
                  <a:srgbClr val="080808"/>
                </a:solidFill>
                <a:latin typeface="Andalus" pitchFamily="18" charset="-78"/>
                <a:ea typeface="Arial" pitchFamily="34" charset="0"/>
                <a:cs typeface="Andalus" pitchFamily="18" charset="-78"/>
              </a:endParaRPr>
            </a:p>
            <a:p>
              <a:pPr marL="0" marR="0" lvl="0" indent="0" algn="just" defTabSz="914400" rtl="1" eaLnBrk="1" fontAlgn="base" latinLnBrk="0" hangingPunct="1">
                <a:lnSpc>
                  <a:spcPct val="100000"/>
                </a:lnSpc>
                <a:spcBef>
                  <a:spcPts val="1800"/>
                </a:spcBef>
                <a:spcAft>
                  <a:spcPts val="1000"/>
                </a:spcAft>
                <a:buClrTx/>
                <a:buSzTx/>
                <a:buFontTx/>
                <a:buNone/>
                <a:tabLst/>
              </a:pPr>
              <a:endParaRPr kumimoji="0" lang="ar-DZ"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just" defTabSz="914400" rtl="1" eaLnBrk="1" fontAlgn="base" latinLnBrk="0" hangingPunct="1">
                <a:lnSpc>
                  <a:spcPct val="100000"/>
                </a:lnSpc>
                <a:spcBef>
                  <a:spcPts val="1800"/>
                </a:spcBef>
                <a:spcAft>
                  <a:spcPts val="1000"/>
                </a:spcAft>
                <a:buClrTx/>
                <a:buSzTx/>
                <a:buFontTx/>
                <a:buNone/>
                <a:tabLst/>
              </a:pPr>
              <a:r>
                <a:rPr kumimoji="0" lang="ar-SA"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إعداد </a:t>
              </a:r>
              <a:r>
                <a:rPr kumimoji="0" lang="ar-SA"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rPr>
                <a:t>:	</a:t>
              </a:r>
              <a:r>
                <a:rPr kumimoji="0" lang="ar-DZ"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rPr>
                <a:t> </a:t>
              </a:r>
            </a:p>
            <a:p>
              <a:pPr marL="0" marR="0" lvl="0" indent="0" algn="just" defTabSz="914400" rtl="1" eaLnBrk="1" fontAlgn="base" latinLnBrk="0" hangingPunct="1">
                <a:lnSpc>
                  <a:spcPct val="100000"/>
                </a:lnSpc>
                <a:spcBef>
                  <a:spcPts val="1800"/>
                </a:spcBef>
                <a:spcAft>
                  <a:spcPts val="1000"/>
                </a:spcAft>
                <a:buClrTx/>
                <a:buSzTx/>
                <a:buFontTx/>
                <a:buNone/>
                <a:tabLst/>
              </a:pPr>
              <a:r>
                <a:rPr lang="ar-DZ" sz="2000" b="1" dirty="0" smtClean="0">
                  <a:solidFill>
                    <a:srgbClr val="080808"/>
                  </a:solidFill>
                  <a:latin typeface="Andalus" pitchFamily="18" charset="-78"/>
                  <a:ea typeface="Arial" pitchFamily="34" charset="0"/>
                  <a:cs typeface="Simplified Arabic" pitchFamily="2" charset="-78"/>
                  <a:sym typeface="Wingdings" pitchFamily="2" charset="2"/>
                </a:rPr>
                <a:t>د/ وصاف عتيقة</a:t>
              </a:r>
            </a:p>
            <a:p>
              <a:pPr lvl="0" algn="ctr" rtl="1" fontAlgn="base">
                <a:spcBef>
                  <a:spcPct val="0"/>
                </a:spcBef>
                <a:spcAft>
                  <a:spcPts val="1000"/>
                </a:spcAft>
              </a:pPr>
              <a:r>
                <a:rPr lang="ar-DZ" b="1" dirty="0" smtClean="0">
                  <a:solidFill>
                    <a:srgbClr val="080808"/>
                  </a:solidFill>
                  <a:latin typeface="Andalus" pitchFamily="18" charset="-78"/>
                  <a:ea typeface="Arial" pitchFamily="34" charset="0"/>
                  <a:cs typeface="Simplified Arabic" pitchFamily="2" charset="-78"/>
                  <a:sym typeface="Wingdings" pitchFamily="2" charset="2"/>
                </a:rPr>
                <a:t>2025/2024</a:t>
              </a:r>
            </a:p>
            <a:p>
              <a:pPr lvl="0" algn="just" rtl="1" fontAlgn="base">
                <a:spcBef>
                  <a:spcPct val="0"/>
                </a:spcBef>
                <a:spcAft>
                  <a:spcPts val="1000"/>
                </a:spcAft>
              </a:pPr>
              <a:endParaRPr kumimoji="0" lang="fr-FR"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fr-FR" sz="6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fr-FR" sz="11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80808"/>
                </a:solidFill>
                <a:effectLst/>
                <a:latin typeface="Arial" pitchFamily="34" charset="0"/>
                <a:cs typeface="Arial" pitchFamily="34" charset="0"/>
              </a:endParaRPr>
            </a:p>
          </p:txBody>
        </p:sp>
      </p:grpSp>
      <p:sp>
        <p:nvSpPr>
          <p:cNvPr id="12" name="Rectangle à coins arrondis 11"/>
          <p:cNvSpPr/>
          <p:nvPr/>
        </p:nvSpPr>
        <p:spPr>
          <a:xfrm>
            <a:off x="1259632" y="3205078"/>
            <a:ext cx="6912768" cy="871994"/>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4000" smtClean="0">
                <a:ln>
                  <a:solidFill>
                    <a:srgbClr val="080808"/>
                  </a:solidFill>
                </a:ln>
                <a:solidFill>
                  <a:srgbClr val="080808"/>
                </a:solidFill>
                <a:cs typeface="Simplified Arabic" pitchFamily="2" charset="-78"/>
              </a:rPr>
              <a:t>المحاضرة </a:t>
            </a:r>
            <a:r>
              <a:rPr lang="ar-DZ" sz="4000" dirty="0" smtClean="0">
                <a:ln>
                  <a:solidFill>
                    <a:srgbClr val="080808"/>
                  </a:solidFill>
                </a:ln>
                <a:solidFill>
                  <a:srgbClr val="080808"/>
                </a:solidFill>
                <a:cs typeface="Simplified Arabic" pitchFamily="2" charset="-78"/>
              </a:rPr>
              <a:t>الاولى: ماهية </a:t>
            </a:r>
            <a:r>
              <a:rPr lang="ar-DZ" sz="4000" dirty="0" smtClean="0">
                <a:ln>
                  <a:solidFill>
                    <a:srgbClr val="080808"/>
                  </a:solidFill>
                </a:ln>
                <a:solidFill>
                  <a:srgbClr val="080808"/>
                </a:solidFill>
                <a:cs typeface="Simplified Arabic" pitchFamily="2" charset="-78"/>
              </a:rPr>
              <a:t>سلاسل الامداد الخضراء</a:t>
            </a:r>
            <a:endParaRPr lang="fr-FR" sz="3600" dirty="0">
              <a:ln>
                <a:solidFill>
                  <a:srgbClr val="080808"/>
                </a:solidFill>
              </a:ln>
              <a:solidFill>
                <a:srgbClr val="080808"/>
              </a:solidFill>
              <a:cs typeface="Simplified Arabic" pitchFamily="2" charset="-78"/>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 calcmode="lin" valueType="num">
                                      <p:cBhvr>
                                        <p:cTn id="9" dur="2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97958" y="67271"/>
            <a:ext cx="5386410" cy="707886"/>
          </a:xfrm>
          <a:prstGeom prst="rect">
            <a:avLst/>
          </a:prstGeom>
        </p:spPr>
        <p:txBody>
          <a:bodyPr wrap="none">
            <a:spAutoFit/>
          </a:bodyPr>
          <a:lstStyle/>
          <a:p>
            <a:pPr algn="r" rtl="1"/>
            <a:r>
              <a:rPr lang="ar-DZ" sz="4000" b="1" dirty="0">
                <a:solidFill>
                  <a:srgbClr val="080808"/>
                </a:solidFill>
              </a:rPr>
              <a:t>أهمية سلسلة التوريد الخضراء:</a:t>
            </a:r>
            <a:endParaRPr lang="fr-FR" sz="4000" b="1" dirty="0">
              <a:solidFill>
                <a:srgbClr val="080808"/>
              </a:solidFill>
            </a:endParaRPr>
          </a:p>
        </p:txBody>
      </p:sp>
      <p:sp>
        <p:nvSpPr>
          <p:cNvPr id="4" name="Rectangle 3"/>
          <p:cNvSpPr/>
          <p:nvPr/>
        </p:nvSpPr>
        <p:spPr>
          <a:xfrm>
            <a:off x="395536" y="773931"/>
            <a:ext cx="8280920" cy="3970318"/>
          </a:xfrm>
          <a:prstGeom prst="rect">
            <a:avLst/>
          </a:prstGeom>
        </p:spPr>
        <p:txBody>
          <a:bodyPr wrap="square">
            <a:spAutoFit/>
          </a:bodyPr>
          <a:lstStyle/>
          <a:p>
            <a:pPr marL="342900" lvl="0" indent="-342900" algn="r" rtl="1">
              <a:buFont typeface="Arial" pitchFamily="34" charset="0"/>
              <a:buChar char="•"/>
            </a:pPr>
            <a:r>
              <a:rPr lang="ar-DZ" sz="2000" dirty="0">
                <a:solidFill>
                  <a:srgbClr val="080808"/>
                </a:solidFill>
                <a:latin typeface="Calibri" pitchFamily="34" charset="0"/>
                <a:cs typeface="Calibri" pitchFamily="34" charset="0"/>
              </a:rPr>
              <a:t> </a:t>
            </a:r>
            <a:r>
              <a:rPr lang="ar-DZ" sz="2000" dirty="0" smtClean="0">
                <a:solidFill>
                  <a:srgbClr val="080808"/>
                </a:solidFill>
                <a:latin typeface="Calibri" pitchFamily="34" charset="0"/>
                <a:cs typeface="Calibri" pitchFamily="34" charset="0"/>
              </a:rPr>
              <a:t>  </a:t>
            </a:r>
            <a:r>
              <a:rPr lang="ar-SA" sz="2800" dirty="0">
                <a:solidFill>
                  <a:srgbClr val="080808"/>
                </a:solidFill>
              </a:rPr>
              <a:t>تحقيق فوائد اقتصادية من خلال زيادة الكفاءة وتقليل النفايات، مما يقلل من نفقات المناولة والغرامات المتعلقة بالتخلص من النفايات</a:t>
            </a:r>
            <a:r>
              <a:rPr lang="fr-FR" sz="2800" dirty="0">
                <a:solidFill>
                  <a:srgbClr val="080808"/>
                </a:solidFill>
              </a:rPr>
              <a:t>.</a:t>
            </a:r>
          </a:p>
          <a:p>
            <a:pPr marL="342900" lvl="0" indent="-342900" algn="r" rtl="1">
              <a:buFont typeface="Arial" pitchFamily="34" charset="0"/>
              <a:buChar char="•"/>
            </a:pPr>
            <a:r>
              <a:rPr lang="ar-SA" sz="2800" dirty="0">
                <a:solidFill>
                  <a:srgbClr val="080808"/>
                </a:solidFill>
              </a:rPr>
              <a:t>تعزيز الابتكار لزيادة كفاءة الإنتاج باستخدام التقنيات النظيفة والابتكارات العلمية لتقليل النفايات</a:t>
            </a:r>
            <a:r>
              <a:rPr lang="fr-FR" sz="2800" dirty="0">
                <a:solidFill>
                  <a:srgbClr val="080808"/>
                </a:solidFill>
              </a:rPr>
              <a:t>.</a:t>
            </a:r>
          </a:p>
          <a:p>
            <a:pPr marL="342900" lvl="0" indent="-342900" algn="r" rtl="1">
              <a:buFont typeface="Arial" pitchFamily="34" charset="0"/>
              <a:buChar char="•"/>
            </a:pPr>
            <a:r>
              <a:rPr lang="ar-SA" sz="2800" dirty="0">
                <a:solidFill>
                  <a:srgbClr val="080808"/>
                </a:solidFill>
              </a:rPr>
              <a:t>تحسين جودة المنتج من خلال الحفاظ على العلاقات الجيدة بين المشترين والموردين، مما يؤدي إلى زيادة الرقابة على الجودة</a:t>
            </a:r>
            <a:r>
              <a:rPr lang="fr-FR" sz="2800" dirty="0">
                <a:solidFill>
                  <a:srgbClr val="080808"/>
                </a:solidFill>
              </a:rPr>
              <a:t>.</a:t>
            </a:r>
          </a:p>
          <a:p>
            <a:pPr marL="342900" lvl="0" indent="-342900" algn="r" rtl="1">
              <a:buFont typeface="Arial" pitchFamily="34" charset="0"/>
              <a:buChar char="•"/>
            </a:pPr>
            <a:r>
              <a:rPr lang="ar-SA" sz="2800" dirty="0">
                <a:solidFill>
                  <a:srgbClr val="080808"/>
                </a:solidFill>
              </a:rPr>
              <a:t>تحسين الصورة العامة للشركة لدى المستهلكين والمستثمرين والموظفين، مما يعزز استجابتهم الإيجابية تجاه الشركات ذات الأداء البيئي الجيد .</a:t>
            </a:r>
            <a:endParaRPr lang="fr-FR" sz="2800" dirty="0">
              <a:solidFill>
                <a:srgbClr val="080808"/>
              </a:solidFill>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3229118191"/>
              </p:ext>
            </p:extLst>
          </p:nvPr>
        </p:nvGraphicFramePr>
        <p:xfrm>
          <a:off x="492768" y="1916831"/>
          <a:ext cx="7607624" cy="3569082"/>
        </p:xfrm>
        <a:graphic>
          <a:graphicData uri="http://schemas.openxmlformats.org/drawingml/2006/table">
            <a:tbl>
              <a:tblPr rtl="1" firstRow="1" firstCol="1" bandRow="1">
                <a:tableStyleId>{5C22544A-7EE6-4342-B048-85BDC9FD1C3A}</a:tableStyleId>
              </a:tblPr>
              <a:tblGrid>
                <a:gridCol w="1737023"/>
                <a:gridCol w="2934917"/>
                <a:gridCol w="2935684"/>
              </a:tblGrid>
              <a:tr h="124779">
                <a:tc>
                  <a:txBody>
                    <a:bodyPr/>
                    <a:lstStyle/>
                    <a:p>
                      <a:pPr algn="ctr" rtl="1">
                        <a:lnSpc>
                          <a:spcPct val="115000"/>
                        </a:lnSpc>
                        <a:spcAft>
                          <a:spcPts val="0"/>
                        </a:spcAft>
                      </a:pPr>
                      <a:r>
                        <a:rPr lang="ar-SA" sz="1200" dirty="0">
                          <a:solidFill>
                            <a:srgbClr val="080808"/>
                          </a:solidFill>
                          <a:effectLst/>
                        </a:rPr>
                        <a:t>جوانب المقارنة</a:t>
                      </a:r>
                      <a:endParaRPr lang="fr-FR" sz="1100" dirty="0">
                        <a:solidFill>
                          <a:srgbClr val="080808"/>
                        </a:solidFill>
                        <a:effectLst/>
                        <a:latin typeface="Calibri"/>
                        <a:ea typeface="Times New Roman"/>
                        <a:cs typeface="Arial"/>
                      </a:endParaRPr>
                    </a:p>
                  </a:txBody>
                  <a:tcPr marL="68580" marR="68580" marT="0" marB="0"/>
                </a:tc>
                <a:tc>
                  <a:txBody>
                    <a:bodyPr/>
                    <a:lstStyle/>
                    <a:p>
                      <a:pPr algn="ctr" rtl="1">
                        <a:lnSpc>
                          <a:spcPct val="115000"/>
                        </a:lnSpc>
                        <a:spcAft>
                          <a:spcPts val="0"/>
                        </a:spcAft>
                      </a:pPr>
                      <a:r>
                        <a:rPr lang="ar-DZ" sz="1200" dirty="0">
                          <a:solidFill>
                            <a:srgbClr val="080808"/>
                          </a:solidFill>
                          <a:effectLst/>
                        </a:rPr>
                        <a:t>النظام اللوجستي التقليدي</a:t>
                      </a:r>
                      <a:endParaRPr lang="fr-FR" sz="1100" dirty="0">
                        <a:solidFill>
                          <a:srgbClr val="080808"/>
                        </a:solidFill>
                        <a:effectLst/>
                        <a:latin typeface="Calibri"/>
                        <a:ea typeface="Times New Roman"/>
                        <a:cs typeface="Arial"/>
                      </a:endParaRPr>
                    </a:p>
                  </a:txBody>
                  <a:tcPr marL="68580" marR="68580" marT="0" marB="0"/>
                </a:tc>
                <a:tc>
                  <a:txBody>
                    <a:bodyPr/>
                    <a:lstStyle/>
                    <a:p>
                      <a:pPr algn="ctr" rtl="1">
                        <a:lnSpc>
                          <a:spcPct val="115000"/>
                        </a:lnSpc>
                        <a:spcAft>
                          <a:spcPts val="0"/>
                        </a:spcAft>
                      </a:pPr>
                      <a:r>
                        <a:rPr lang="ar-DZ" sz="1200" dirty="0">
                          <a:solidFill>
                            <a:srgbClr val="080808"/>
                          </a:solidFill>
                          <a:effectLst/>
                        </a:rPr>
                        <a:t>النظام اللوجستي الأخضر</a:t>
                      </a:r>
                      <a:endParaRPr lang="fr-FR" sz="1100" dirty="0">
                        <a:solidFill>
                          <a:srgbClr val="080808"/>
                        </a:solidFill>
                        <a:effectLst/>
                        <a:latin typeface="Calibri"/>
                        <a:ea typeface="Times New Roman"/>
                        <a:cs typeface="Arial"/>
                      </a:endParaRPr>
                    </a:p>
                  </a:txBody>
                  <a:tcPr marL="68580" marR="68580" marT="0" marB="0"/>
                </a:tc>
              </a:tr>
              <a:tr h="2334260">
                <a:tc>
                  <a:txBody>
                    <a:bodyPr/>
                    <a:lstStyle/>
                    <a:p>
                      <a:pPr algn="ctr" rtl="1">
                        <a:lnSpc>
                          <a:spcPct val="115000"/>
                        </a:lnSpc>
                        <a:spcAft>
                          <a:spcPts val="0"/>
                        </a:spcAft>
                      </a:pPr>
                      <a:r>
                        <a:rPr lang="ar-DZ" sz="1200">
                          <a:solidFill>
                            <a:srgbClr val="080808"/>
                          </a:solidFill>
                          <a:effectLst/>
                        </a:rPr>
                        <a:t>عامل التكلفة</a:t>
                      </a:r>
                      <a:endParaRPr lang="fr-FR" sz="1100">
                        <a:solidFill>
                          <a:srgbClr val="080808"/>
                        </a:solidFill>
                        <a:effectLst/>
                        <a:latin typeface="Calibri"/>
                        <a:ea typeface="Times New Roman"/>
                        <a:cs typeface="Arial"/>
                      </a:endParaRPr>
                    </a:p>
                  </a:txBody>
                  <a:tcPr marL="68580" marR="68580" marT="0" marB="0" anchor="ctr"/>
                </a:tc>
                <a:tc>
                  <a:txBody>
                    <a:bodyPr/>
                    <a:lstStyle/>
                    <a:p>
                      <a:pPr algn="r" rtl="1">
                        <a:lnSpc>
                          <a:spcPct val="115000"/>
                        </a:lnSpc>
                        <a:spcAft>
                          <a:spcPts val="0"/>
                        </a:spcAft>
                      </a:pPr>
                      <a:r>
                        <a:rPr lang="ar-SA" sz="1200" dirty="0">
                          <a:solidFill>
                            <a:srgbClr val="080808"/>
                          </a:solidFill>
                          <a:effectLst/>
                        </a:rPr>
                        <a:t>سعى العديد من الشركات المنتجة إلى الاستعانة بالخدمات اللوجستية وذلك لتحقيق أقل تكلفة ممكنه بكافة الوسائل الممكنة لتقليل تكاليف النقل والتعبئة والتغليف</a:t>
                      </a:r>
                      <a:r>
                        <a:rPr lang="fr-FR" sz="1200" dirty="0">
                          <a:solidFill>
                            <a:srgbClr val="080808"/>
                          </a:solidFill>
                          <a:effectLst/>
                        </a:rPr>
                        <a:t>.</a:t>
                      </a:r>
                      <a:br>
                        <a:rPr lang="fr-FR" sz="1200" dirty="0">
                          <a:solidFill>
                            <a:srgbClr val="080808"/>
                          </a:solidFill>
                          <a:effectLst/>
                        </a:rPr>
                      </a:br>
                      <a:r>
                        <a:rPr lang="ar-SA" sz="1200" dirty="0">
                          <a:solidFill>
                            <a:srgbClr val="080808"/>
                          </a:solidFill>
                          <a:effectLst/>
                        </a:rPr>
                        <a:t>وبالتالي تعظيم مستوى الربحية حتى لو كان ذلك على حساب وجود بعض التأثيرات على البيئة</a:t>
                      </a:r>
                      <a:r>
                        <a:rPr lang="fr-FR" sz="1200" dirty="0">
                          <a:solidFill>
                            <a:srgbClr val="080808"/>
                          </a:solidFill>
                          <a:effectLst/>
                        </a:rPr>
                        <a:t>.</a:t>
                      </a:r>
                      <a:br>
                        <a:rPr lang="fr-FR" sz="1200" dirty="0">
                          <a:solidFill>
                            <a:srgbClr val="080808"/>
                          </a:solidFill>
                          <a:effectLst/>
                        </a:rPr>
                      </a:br>
                      <a:r>
                        <a:rPr lang="ar-SA" sz="1200" dirty="0">
                          <a:solidFill>
                            <a:srgbClr val="080808"/>
                          </a:solidFill>
                          <a:effectLst/>
                        </a:rPr>
                        <a:t>(أي يتميز بانخفاض التكلفة الاقتصادية لمراحل الإنتاج والنقل والتوزيع وارتفاع التكلفة البيئية).</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SA" sz="1200" dirty="0">
                          <a:solidFill>
                            <a:srgbClr val="080808"/>
                          </a:solidFill>
                          <a:effectLst/>
                        </a:rPr>
                        <a:t>يعتبر تطبيق النظام الأخضر مكلف اقتصاديا نسبيا عن النظام التقليدي وذلك للمحافظة على تحقيق التوافق مع البيئة ومتطلباتها</a:t>
                      </a:r>
                      <a:r>
                        <a:rPr lang="fr-FR" sz="1200" dirty="0">
                          <a:solidFill>
                            <a:srgbClr val="080808"/>
                          </a:solidFill>
                          <a:effectLst/>
                        </a:rPr>
                        <a:t>.</a:t>
                      </a:r>
                      <a:br>
                        <a:rPr lang="fr-FR" sz="1200" dirty="0">
                          <a:solidFill>
                            <a:srgbClr val="080808"/>
                          </a:solidFill>
                          <a:effectLst/>
                        </a:rPr>
                      </a:br>
                      <a:r>
                        <a:rPr lang="ar-SA" sz="1200" dirty="0">
                          <a:solidFill>
                            <a:srgbClr val="080808"/>
                          </a:solidFill>
                          <a:effectLst/>
                        </a:rPr>
                        <a:t>(أي يتميز بانخفاض التكلفة البيئية وارتفاع نسبى للتكلفة الاقتصادية نتيجة تطبيق وسائل بيئية مكلفة)</a:t>
                      </a:r>
                      <a:r>
                        <a:rPr lang="fr-FR" sz="1200" dirty="0">
                          <a:solidFill>
                            <a:srgbClr val="080808"/>
                          </a:solidFill>
                          <a:effectLst/>
                        </a:rPr>
                        <a:t>.</a:t>
                      </a:r>
                      <a:endParaRPr lang="fr-FR" sz="1100" dirty="0">
                        <a:solidFill>
                          <a:srgbClr val="080808"/>
                        </a:solidFill>
                        <a:effectLst/>
                      </a:endParaRPr>
                    </a:p>
                    <a:p>
                      <a:pPr algn="r" rtl="1">
                        <a:lnSpc>
                          <a:spcPct val="115000"/>
                        </a:lnSpc>
                        <a:spcAft>
                          <a:spcPts val="0"/>
                        </a:spcAft>
                      </a:pPr>
                      <a:r>
                        <a:rPr lang="ar-DZ" sz="1200" dirty="0">
                          <a:solidFill>
                            <a:srgbClr val="080808"/>
                          </a:solidFill>
                          <a:effectLst/>
                        </a:rPr>
                        <a:t> </a:t>
                      </a:r>
                      <a:endParaRPr lang="fr-FR" sz="1100" dirty="0">
                        <a:solidFill>
                          <a:srgbClr val="080808"/>
                        </a:solidFill>
                        <a:effectLst/>
                        <a:latin typeface="Calibri"/>
                        <a:ea typeface="Times New Roman"/>
                        <a:cs typeface="Arial"/>
                      </a:endParaRPr>
                    </a:p>
                  </a:txBody>
                  <a:tcPr marL="68580" marR="68580" marT="0" marB="0"/>
                </a:tc>
              </a:tr>
              <a:tr h="0">
                <a:tc>
                  <a:txBody>
                    <a:bodyPr/>
                    <a:lstStyle/>
                    <a:p>
                      <a:pPr algn="ctr" rtl="1">
                        <a:lnSpc>
                          <a:spcPct val="115000"/>
                        </a:lnSpc>
                        <a:spcAft>
                          <a:spcPts val="0"/>
                        </a:spcAft>
                      </a:pPr>
                      <a:r>
                        <a:rPr lang="ar-DZ" sz="1200">
                          <a:solidFill>
                            <a:srgbClr val="080808"/>
                          </a:solidFill>
                          <a:effectLst/>
                        </a:rPr>
                        <a:t>عامل الوقت و الدقة</a:t>
                      </a:r>
                      <a:endParaRPr lang="fr-FR" sz="1100">
                        <a:solidFill>
                          <a:srgbClr val="080808"/>
                        </a:solidFill>
                        <a:effectLst/>
                        <a:latin typeface="Calibri"/>
                        <a:ea typeface="Times New Roman"/>
                        <a:cs typeface="Arial"/>
                      </a:endParaRPr>
                    </a:p>
                  </a:txBody>
                  <a:tcPr marL="68580" marR="68580" marT="0" marB="0" anchor="ctr"/>
                </a:tc>
                <a:tc>
                  <a:txBody>
                    <a:bodyPr/>
                    <a:lstStyle/>
                    <a:p>
                      <a:pPr algn="r" rtl="1">
                        <a:lnSpc>
                          <a:spcPct val="115000"/>
                        </a:lnSpc>
                        <a:spcAft>
                          <a:spcPts val="0"/>
                        </a:spcAft>
                      </a:pPr>
                      <a:r>
                        <a:rPr lang="ar-SA" sz="1200">
                          <a:solidFill>
                            <a:srgbClr val="080808"/>
                          </a:solidFill>
                          <a:effectLst/>
                        </a:rPr>
                        <a:t>تستهدف مناطق الخدمات اللوجستية خلق أنظمة توزيع</a:t>
                      </a:r>
                      <a:r>
                        <a:rPr lang="fr-FR" sz="1200">
                          <a:solidFill>
                            <a:srgbClr val="080808"/>
                          </a:solidFill>
                          <a:effectLst/>
                        </a:rPr>
                        <a:t>modern integrated supply chains </a:t>
                      </a:r>
                      <a:r>
                        <a:rPr lang="ar-SA" sz="1200">
                          <a:solidFill>
                            <a:srgbClr val="080808"/>
                          </a:solidFill>
                          <a:effectLst/>
                        </a:rPr>
                        <a:t> وإمداد تتسم بالمرونة والكفاءة من خلال تسليم المواد الخام أو البضائع في الوقت المحدد بكل دقة دون التسبب في إحداث أي فاقد (كسر أو تلف) أو تأخير.</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SA" sz="1200" dirty="0">
                          <a:solidFill>
                            <a:srgbClr val="080808"/>
                          </a:solidFill>
                          <a:effectLst/>
                        </a:rPr>
                        <a:t>يتفق النظام الأخضر مع النظام التقليدي في تحقيق نظام جيد للتوزيع خلال سلسلة الإمداد بالنظام اللوجستي، ولكنه يتميز بخلق أنظمة للنقل متطورة لتحقيق معدلات أعلى من الدقة والتوصيل في أقل زمن ممكن .</a:t>
                      </a:r>
                      <a:endParaRPr lang="fr-FR" sz="1100" dirty="0">
                        <a:solidFill>
                          <a:srgbClr val="080808"/>
                        </a:solidFill>
                        <a:effectLst/>
                      </a:endParaRPr>
                    </a:p>
                    <a:p>
                      <a:pPr algn="r" rtl="1">
                        <a:lnSpc>
                          <a:spcPct val="115000"/>
                        </a:lnSpc>
                        <a:spcAft>
                          <a:spcPts val="0"/>
                        </a:spcAft>
                      </a:pPr>
                      <a:r>
                        <a:rPr lang="ar-DZ" sz="1200" dirty="0">
                          <a:solidFill>
                            <a:srgbClr val="080808"/>
                          </a:solidFill>
                          <a:effectLst/>
                        </a:rPr>
                        <a:t> </a:t>
                      </a:r>
                      <a:endParaRPr lang="fr-FR" sz="1100" dirty="0">
                        <a:solidFill>
                          <a:srgbClr val="080808"/>
                        </a:solidFill>
                        <a:effectLst/>
                        <a:latin typeface="Calibri"/>
                        <a:ea typeface="Times New Roman"/>
                        <a:cs typeface="Arial"/>
                      </a:endParaRPr>
                    </a:p>
                  </a:txBody>
                  <a:tcPr marL="68580" marR="68580" marT="0" marB="0"/>
                </a:tc>
              </a:tr>
            </a:tbl>
          </a:graphicData>
        </a:graphic>
      </p:graphicFrame>
      <p:sp>
        <p:nvSpPr>
          <p:cNvPr id="6" name="Rectangle 5"/>
          <p:cNvSpPr/>
          <p:nvPr/>
        </p:nvSpPr>
        <p:spPr>
          <a:xfrm>
            <a:off x="395536" y="116633"/>
            <a:ext cx="6840760" cy="400110"/>
          </a:xfrm>
          <a:prstGeom prst="rect">
            <a:avLst/>
          </a:prstGeom>
        </p:spPr>
        <p:txBody>
          <a:bodyPr wrap="square">
            <a:spAutoFit/>
          </a:bodyPr>
          <a:lstStyle/>
          <a:p>
            <a:pPr algn="r" rtl="1"/>
            <a:r>
              <a:rPr lang="ar-DZ" sz="2000" b="1" dirty="0">
                <a:solidFill>
                  <a:srgbClr val="080808"/>
                </a:solidFill>
              </a:rPr>
              <a:t>ثالثا:  مقارنة بين الخدمات اللوجستية التقليدية و الخدمات اللوجستية الخضراء </a:t>
            </a:r>
            <a:endParaRPr lang="fr-FR" sz="2000" b="1" dirty="0">
              <a:solidFill>
                <a:srgbClr val="080808"/>
              </a:solidFill>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772115887"/>
              </p:ext>
            </p:extLst>
          </p:nvPr>
        </p:nvGraphicFramePr>
        <p:xfrm>
          <a:off x="1421448" y="2063718"/>
          <a:ext cx="6301105" cy="3713760"/>
        </p:xfrm>
        <a:graphic>
          <a:graphicData uri="http://schemas.openxmlformats.org/drawingml/2006/table">
            <a:tbl>
              <a:tblPr rtl="1" firstRow="1" firstCol="1" bandRow="1">
                <a:tableStyleId>{5C22544A-7EE6-4342-B048-85BDC9FD1C3A}</a:tableStyleId>
              </a:tblPr>
              <a:tblGrid>
                <a:gridCol w="1438710"/>
                <a:gridCol w="2430880"/>
                <a:gridCol w="2431515"/>
              </a:tblGrid>
              <a:tr h="1797330">
                <a:tc>
                  <a:txBody>
                    <a:bodyPr/>
                    <a:lstStyle/>
                    <a:p>
                      <a:pPr algn="ctr" rtl="1">
                        <a:lnSpc>
                          <a:spcPct val="115000"/>
                        </a:lnSpc>
                        <a:spcAft>
                          <a:spcPts val="0"/>
                        </a:spcAft>
                      </a:pPr>
                      <a:r>
                        <a:rPr lang="ar-DZ" sz="1200" dirty="0" err="1">
                          <a:solidFill>
                            <a:srgbClr val="080808"/>
                          </a:solidFill>
                          <a:effectLst/>
                        </a:rPr>
                        <a:t>إستغلال</a:t>
                      </a:r>
                      <a:r>
                        <a:rPr lang="ar-DZ" sz="1200" dirty="0">
                          <a:solidFill>
                            <a:srgbClr val="080808"/>
                          </a:solidFill>
                          <a:effectLst/>
                        </a:rPr>
                        <a:t> الأراضي و الموارد</a:t>
                      </a:r>
                      <a:endParaRPr lang="fr-FR" sz="1100" dirty="0">
                        <a:solidFill>
                          <a:srgbClr val="080808"/>
                        </a:solidFill>
                        <a:effectLst/>
                        <a:latin typeface="Calibri"/>
                        <a:ea typeface="Times New Roman"/>
                        <a:cs typeface="Arial"/>
                      </a:endParaRPr>
                    </a:p>
                  </a:txBody>
                  <a:tcPr marL="68580" marR="68580" marT="0" marB="0" anchor="ctr"/>
                </a:tc>
                <a:tc>
                  <a:txBody>
                    <a:bodyPr/>
                    <a:lstStyle/>
                    <a:p>
                      <a:pPr algn="r" rtl="1">
                        <a:lnSpc>
                          <a:spcPct val="115000"/>
                        </a:lnSpc>
                        <a:spcAft>
                          <a:spcPts val="0"/>
                        </a:spcAft>
                      </a:pPr>
                      <a:r>
                        <a:rPr lang="ar-SA" sz="1200" dirty="0">
                          <a:solidFill>
                            <a:srgbClr val="080808"/>
                          </a:solidFill>
                          <a:effectLst/>
                        </a:rPr>
                        <a:t>يستهلك النظام التقليدي مساحات كبيرة من الأراضي ومصادر الطاقة الغير متجددة وخاصة في مناطق الإنتاج والتخزين مما يؤدى إلى استنزافها مع مرور الوقت.</a:t>
                      </a:r>
                      <a:endParaRPr lang="fr-FR" sz="1100" dirty="0">
                        <a:solidFill>
                          <a:srgbClr val="080808"/>
                        </a:solidFill>
                        <a:effectLst/>
                      </a:endParaRPr>
                    </a:p>
                    <a:p>
                      <a:pPr algn="r" rtl="1">
                        <a:lnSpc>
                          <a:spcPct val="115000"/>
                        </a:lnSpc>
                        <a:spcAft>
                          <a:spcPts val="0"/>
                        </a:spcAft>
                      </a:pPr>
                      <a:r>
                        <a:rPr lang="ar-DZ" sz="1200" dirty="0">
                          <a:solidFill>
                            <a:srgbClr val="080808"/>
                          </a:solidFill>
                          <a:effectLst/>
                        </a:rPr>
                        <a:t> </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SA" sz="1200" dirty="0">
                          <a:solidFill>
                            <a:srgbClr val="080808"/>
                          </a:solidFill>
                          <a:effectLst/>
                        </a:rPr>
                        <a:t>يستهدف النظام الأخضر تحقيق أقل استغلال ممكن للأراضي باعتبارها مورد محدود وذلك من خلال </a:t>
                      </a:r>
                      <a:r>
                        <a:rPr lang="ar-SA" sz="1200" dirty="0" err="1">
                          <a:solidFill>
                            <a:srgbClr val="080808"/>
                          </a:solidFill>
                          <a:effectLst/>
                        </a:rPr>
                        <a:t>تقليلمساحات</a:t>
                      </a:r>
                      <a:r>
                        <a:rPr lang="ar-SA" sz="1200" dirty="0">
                          <a:solidFill>
                            <a:srgbClr val="080808"/>
                          </a:solidFill>
                          <a:effectLst/>
                        </a:rPr>
                        <a:t> الإنتاج والشحن والتخزين والتسويق – بالإضافة إلى استغلالها لمصادر الطاقة المتجددة والتكنولوجيا المتطورة خلال مراحل النقل والشحن والتخزين لضمان استدامة منطقة الخدمات اللوجستية وتحقيقها لمتطلبات الأنشطة المستقبلية.</a:t>
                      </a:r>
                      <a:endParaRPr lang="fr-FR" sz="1100" dirty="0">
                        <a:solidFill>
                          <a:srgbClr val="080808"/>
                        </a:solidFill>
                        <a:effectLst/>
                        <a:latin typeface="Calibri"/>
                        <a:ea typeface="Times New Roman"/>
                        <a:cs typeface="Arial"/>
                      </a:endParaRPr>
                    </a:p>
                  </a:txBody>
                  <a:tcPr marL="68580" marR="68580" marT="0" marB="0"/>
                </a:tc>
              </a:tr>
              <a:tr h="1916430">
                <a:tc>
                  <a:txBody>
                    <a:bodyPr/>
                    <a:lstStyle/>
                    <a:p>
                      <a:pPr algn="ctr" rtl="1">
                        <a:lnSpc>
                          <a:spcPct val="115000"/>
                        </a:lnSpc>
                        <a:spcAft>
                          <a:spcPts val="0"/>
                        </a:spcAft>
                      </a:pPr>
                      <a:r>
                        <a:rPr lang="ar-DZ" sz="1200" dirty="0">
                          <a:solidFill>
                            <a:srgbClr val="080808"/>
                          </a:solidFill>
                          <a:effectLst/>
                        </a:rPr>
                        <a:t>الشبكات</a:t>
                      </a:r>
                      <a:endParaRPr lang="fr-FR" sz="1100" dirty="0">
                        <a:solidFill>
                          <a:srgbClr val="080808"/>
                        </a:solidFill>
                        <a:effectLst/>
                        <a:latin typeface="Calibri"/>
                        <a:ea typeface="Times New Roman"/>
                        <a:cs typeface="Arial"/>
                      </a:endParaRPr>
                    </a:p>
                  </a:txBody>
                  <a:tcPr marL="68580" marR="68580" marT="0" marB="0" anchor="ctr"/>
                </a:tc>
                <a:tc>
                  <a:txBody>
                    <a:bodyPr/>
                    <a:lstStyle/>
                    <a:p>
                      <a:pPr algn="r" rtl="1">
                        <a:lnSpc>
                          <a:spcPct val="115000"/>
                        </a:lnSpc>
                        <a:spcAft>
                          <a:spcPts val="0"/>
                        </a:spcAft>
                      </a:pPr>
                      <a:r>
                        <a:rPr lang="ar-SA" sz="1200">
                          <a:solidFill>
                            <a:srgbClr val="080808"/>
                          </a:solidFill>
                          <a:effectLst/>
                        </a:rPr>
                        <a:t>تعتمد الخدمات اللوجستية على شبكات نقل متطورة ( لتحقق أنظمة</a:t>
                      </a:r>
                      <a:r>
                        <a:rPr lang="fr-FR" sz="1200">
                          <a:solidFill>
                            <a:srgbClr val="080808"/>
                          </a:solidFill>
                          <a:effectLst/>
                        </a:rPr>
                        <a:t>hub and spoke structur</a:t>
                      </a:r>
                      <a:r>
                        <a:rPr lang="ar-DZ" sz="1200">
                          <a:solidFill>
                            <a:srgbClr val="080808"/>
                          </a:solidFill>
                          <a:effectLst/>
                        </a:rPr>
                        <a:t>) </a:t>
                      </a:r>
                      <a:r>
                        <a:rPr lang="ar-SA" sz="1200">
                          <a:solidFill>
                            <a:srgbClr val="080808"/>
                          </a:solidFill>
                          <a:effectLst/>
                        </a:rPr>
                        <a:t>جيدة لتوزيع المنتجات، ولكنها في ذات الوقت تسبب ازدحام على المحاور المتواجدة عليها وكذلك المساهمة في رفع معدلات تلوث مما يؤثر سلبا على البيئة المحيطة.</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SA" sz="1200" dirty="0">
                          <a:solidFill>
                            <a:srgbClr val="080808"/>
                          </a:solidFill>
                          <a:effectLst/>
                        </a:rPr>
                        <a:t>يقوم النظام الأخضر بإدارة لأنظمة النقل لتكون متوافقة بيئيا بالإضافة إلى تميزها بالكفاءة والسرعة للحد من معدلات الازدحام والتلوث.</a:t>
                      </a:r>
                      <a:endParaRPr lang="fr-FR" sz="1100" dirty="0">
                        <a:solidFill>
                          <a:srgbClr val="080808"/>
                        </a:solidFill>
                        <a:effectLst/>
                        <a:latin typeface="Calibri"/>
                        <a:ea typeface="Times New Roman"/>
                        <a:cs typeface="Arial"/>
                      </a:endParaRPr>
                    </a:p>
                  </a:txBody>
                  <a:tcPr marL="68580" marR="68580" marT="0" marB="0"/>
                </a:tc>
              </a:tr>
            </a:tbl>
          </a:graphicData>
        </a:graphic>
      </p:graphicFrame>
      <p:sp>
        <p:nvSpPr>
          <p:cNvPr id="3" name="Rectangle 2"/>
          <p:cNvSpPr/>
          <p:nvPr/>
        </p:nvSpPr>
        <p:spPr>
          <a:xfrm>
            <a:off x="971600" y="116633"/>
            <a:ext cx="6048672" cy="369332"/>
          </a:xfrm>
          <a:prstGeom prst="rect">
            <a:avLst/>
          </a:prstGeom>
        </p:spPr>
        <p:txBody>
          <a:bodyPr wrap="square">
            <a:spAutoFit/>
          </a:bodyPr>
          <a:lstStyle/>
          <a:p>
            <a:pPr algn="r" rtl="1"/>
            <a:r>
              <a:rPr lang="ar-DZ" b="1" dirty="0">
                <a:solidFill>
                  <a:srgbClr val="080808"/>
                </a:solidFill>
              </a:rPr>
              <a:t>ثالثا:  مقارنة بين الخدمات اللوجستية التقليدية و الخدمات اللوجستية الخضراء </a:t>
            </a:r>
            <a:endParaRPr lang="fr-FR" dirty="0">
              <a:solidFill>
                <a:srgbClr val="080808"/>
              </a:solidFill>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074018"/>
            <a:ext cx="8234261" cy="830997"/>
          </a:xfrm>
          <a:prstGeom prst="rect">
            <a:avLst/>
          </a:prstGeom>
        </p:spPr>
        <p:txBody>
          <a:bodyPr wrap="square">
            <a:spAutoFit/>
          </a:bodyPr>
          <a:lstStyle/>
          <a:p>
            <a:pPr algn="r" rtl="1"/>
            <a:endParaRPr lang="ar-DZ" sz="2400" dirty="0">
              <a:solidFill>
                <a:srgbClr val="080808"/>
              </a:solidFill>
              <a:latin typeface="Calibri" pitchFamily="34" charset="0"/>
              <a:cs typeface="Calibri" pitchFamily="34" charset="0"/>
            </a:endParaRPr>
          </a:p>
          <a:p>
            <a:pPr algn="r" rtl="1"/>
            <a:endParaRPr lang="fr-FR" sz="2400" dirty="0">
              <a:solidFill>
                <a:srgbClr val="080808"/>
              </a:solidFill>
              <a:latin typeface="Calibri" pitchFamily="34" charset="0"/>
              <a:cs typeface="Calibri"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3340878988"/>
              </p:ext>
            </p:extLst>
          </p:nvPr>
        </p:nvGraphicFramePr>
        <p:xfrm>
          <a:off x="874616" y="1572053"/>
          <a:ext cx="7585816" cy="4525962"/>
        </p:xfrm>
        <a:graphic>
          <a:graphicData uri="http://schemas.openxmlformats.org/drawingml/2006/table">
            <a:tbl>
              <a:tblPr rtl="1" firstRow="1" firstCol="1" bandRow="1">
                <a:tableStyleId>{5C22544A-7EE6-4342-B048-85BDC9FD1C3A}</a:tableStyleId>
              </a:tblPr>
              <a:tblGrid>
                <a:gridCol w="1335842"/>
                <a:gridCol w="2257072"/>
                <a:gridCol w="3992902"/>
              </a:tblGrid>
              <a:tr h="1704112">
                <a:tc>
                  <a:txBody>
                    <a:bodyPr/>
                    <a:lstStyle/>
                    <a:p>
                      <a:pPr algn="ctr" rtl="1">
                        <a:lnSpc>
                          <a:spcPct val="115000"/>
                        </a:lnSpc>
                        <a:spcAft>
                          <a:spcPts val="0"/>
                        </a:spcAft>
                      </a:pPr>
                      <a:r>
                        <a:rPr lang="ar-DZ" sz="900" dirty="0">
                          <a:solidFill>
                            <a:srgbClr val="080808"/>
                          </a:solidFill>
                          <a:effectLst/>
                        </a:rPr>
                        <a:t>معدات التلوث و المخلفات</a:t>
                      </a:r>
                      <a:endParaRPr lang="fr-FR" sz="800" dirty="0">
                        <a:solidFill>
                          <a:srgbClr val="080808"/>
                        </a:solidFill>
                        <a:effectLst/>
                        <a:latin typeface="Calibri"/>
                        <a:ea typeface="Times New Roman"/>
                        <a:cs typeface="Arial"/>
                      </a:endParaRPr>
                    </a:p>
                  </a:txBody>
                  <a:tcPr marL="50517" marR="50517" marT="0" marB="0" anchor="ctr"/>
                </a:tc>
                <a:tc>
                  <a:txBody>
                    <a:bodyPr/>
                    <a:lstStyle/>
                    <a:p>
                      <a:pPr algn="r" rtl="1">
                        <a:lnSpc>
                          <a:spcPct val="115000"/>
                        </a:lnSpc>
                        <a:spcAft>
                          <a:spcPts val="0"/>
                        </a:spcAft>
                      </a:pPr>
                      <a:r>
                        <a:rPr lang="ar-SA" sz="900">
                          <a:solidFill>
                            <a:srgbClr val="080808"/>
                          </a:solidFill>
                          <a:effectLst/>
                        </a:rPr>
                        <a:t>لمنظومة النقل بمناطق الخدمات اللوجستية التقليدية تأثيرا سلبيا على البيئة نظرا لمدى تسببها من ارتفاع نسبة ثاني أكسيد الكربون في الهواء الناتج عن استخدام وسائل النقل التقليدية من الشاحنات والسفن بالإضافة إلى ارتفاع نسبة مخلفات المنتجات التي تحتاج إلى التخلص منها وإعادة تدويرها.</a:t>
                      </a:r>
                      <a:endParaRPr lang="fr-FR" sz="800">
                        <a:solidFill>
                          <a:srgbClr val="080808"/>
                        </a:solidFill>
                        <a:effectLst/>
                      </a:endParaRPr>
                    </a:p>
                    <a:p>
                      <a:pPr algn="r" rtl="1">
                        <a:lnSpc>
                          <a:spcPct val="115000"/>
                        </a:lnSpc>
                        <a:spcAft>
                          <a:spcPts val="0"/>
                        </a:spcAft>
                      </a:pPr>
                      <a:r>
                        <a:rPr lang="ar-DZ" sz="900">
                          <a:solidFill>
                            <a:srgbClr val="080808"/>
                          </a:solidFill>
                          <a:effectLst/>
                        </a:rPr>
                        <a:t> </a:t>
                      </a:r>
                      <a:endParaRPr lang="fr-FR" sz="800">
                        <a:solidFill>
                          <a:srgbClr val="080808"/>
                        </a:solidFill>
                        <a:effectLst/>
                        <a:latin typeface="Calibri"/>
                        <a:ea typeface="Times New Roman"/>
                        <a:cs typeface="Arial"/>
                      </a:endParaRPr>
                    </a:p>
                  </a:txBody>
                  <a:tcPr marL="50517" marR="50517" marT="0" marB="0"/>
                </a:tc>
                <a:tc>
                  <a:txBody>
                    <a:bodyPr/>
                    <a:lstStyle/>
                    <a:p>
                      <a:pPr algn="r" rtl="1">
                        <a:lnSpc>
                          <a:spcPct val="115000"/>
                        </a:lnSpc>
                        <a:spcAft>
                          <a:spcPts val="0"/>
                        </a:spcAft>
                      </a:pPr>
                      <a:r>
                        <a:rPr lang="ar-SA" sz="900">
                          <a:solidFill>
                            <a:srgbClr val="080808"/>
                          </a:solidFill>
                          <a:effectLst/>
                        </a:rPr>
                        <a:t>يستخدم النظام الأخضر أنظمة نقل أقل حده تلوث بالإضافة إلى إعادة استخدامها للمخلفات مرة أخرى في عمليات الإنتاج، فقد أوضحت العديد من الدراسات السابقة أهمية تطبيق البعد الأخضر بالنظام اللوجستي وذلك في إمكانية إعادة التدوير لمخلفات الإنتاج وإدراجها في العمليات الإنتاجية من جديد من خلال الأنشطة اللوجستية العكسية بخلاف النظام اللوجستي التقليدي الذي يقتصر على الأنشطة الأمامية التي تنظم عمليات التوزيع من مرحلة الإنتاج إلي الاستهلاك فقط.</a:t>
                      </a:r>
                      <a:endParaRPr lang="fr-FR" sz="800">
                        <a:solidFill>
                          <a:srgbClr val="080808"/>
                        </a:solidFill>
                        <a:effectLst/>
                        <a:latin typeface="Calibri"/>
                        <a:ea typeface="Times New Roman"/>
                        <a:cs typeface="Arial"/>
                      </a:endParaRPr>
                    </a:p>
                  </a:txBody>
                  <a:tcPr marL="50517" marR="50517" marT="0" marB="0"/>
                </a:tc>
              </a:tr>
              <a:tr h="1394273">
                <a:tc>
                  <a:txBody>
                    <a:bodyPr/>
                    <a:lstStyle/>
                    <a:p>
                      <a:pPr algn="ctr" rtl="1">
                        <a:lnSpc>
                          <a:spcPct val="115000"/>
                        </a:lnSpc>
                        <a:spcAft>
                          <a:spcPts val="0"/>
                        </a:spcAft>
                      </a:pPr>
                      <a:r>
                        <a:rPr lang="ar-DZ" sz="900" dirty="0">
                          <a:solidFill>
                            <a:srgbClr val="080808"/>
                          </a:solidFill>
                          <a:effectLst/>
                        </a:rPr>
                        <a:t>التخزين</a:t>
                      </a:r>
                      <a:endParaRPr lang="fr-FR" sz="800" dirty="0">
                        <a:solidFill>
                          <a:srgbClr val="080808"/>
                        </a:solidFill>
                        <a:effectLst/>
                        <a:latin typeface="Calibri"/>
                        <a:ea typeface="Times New Roman"/>
                        <a:cs typeface="Arial"/>
                      </a:endParaRPr>
                    </a:p>
                  </a:txBody>
                  <a:tcPr marL="50517" marR="50517" marT="0" marB="0" anchor="ctr"/>
                </a:tc>
                <a:tc>
                  <a:txBody>
                    <a:bodyPr/>
                    <a:lstStyle/>
                    <a:p>
                      <a:pPr algn="r" rtl="1">
                        <a:lnSpc>
                          <a:spcPct val="115000"/>
                        </a:lnSpc>
                        <a:spcAft>
                          <a:spcPts val="0"/>
                        </a:spcAft>
                      </a:pPr>
                      <a:r>
                        <a:rPr lang="ar-DZ" sz="900">
                          <a:solidFill>
                            <a:srgbClr val="080808"/>
                          </a:solidFill>
                          <a:effectLst/>
                        </a:rPr>
                        <a:t>ت</a:t>
                      </a:r>
                      <a:r>
                        <a:rPr lang="ar-SA" sz="900">
                          <a:solidFill>
                            <a:srgbClr val="080808"/>
                          </a:solidFill>
                          <a:effectLst/>
                        </a:rPr>
                        <a:t>متاز منطقة الخدمات اللوجستية بانخفاض مطلب لتخزين بها نظرا لأن المنتجات يتم نقلها دون إهدار</a:t>
                      </a:r>
                      <a:r>
                        <a:rPr lang="fr-FR" sz="900">
                          <a:solidFill>
                            <a:srgbClr val="080808"/>
                          </a:solidFill>
                          <a:effectLst/>
                        </a:rPr>
                        <a:t/>
                      </a:r>
                      <a:br>
                        <a:rPr lang="fr-FR" sz="900">
                          <a:solidFill>
                            <a:srgbClr val="080808"/>
                          </a:solidFill>
                          <a:effectLst/>
                        </a:rPr>
                      </a:br>
                      <a:r>
                        <a:rPr lang="ar-SA" sz="900">
                          <a:solidFill>
                            <a:srgbClr val="080808"/>
                          </a:solidFill>
                          <a:effectLst/>
                        </a:rPr>
                        <a:t>وقت تخزينها وذلك باستخدام أنظمة النقل المناسبة على الطرق المتاحة، بالإضافة إلى استخدام جزء من</a:t>
                      </a:r>
                      <a:r>
                        <a:rPr lang="fr-FR" sz="900">
                          <a:solidFill>
                            <a:srgbClr val="080808"/>
                          </a:solidFill>
                          <a:effectLst/>
                        </a:rPr>
                        <a:t/>
                      </a:r>
                      <a:br>
                        <a:rPr lang="fr-FR" sz="900">
                          <a:solidFill>
                            <a:srgbClr val="080808"/>
                          </a:solidFill>
                          <a:effectLst/>
                        </a:rPr>
                      </a:br>
                      <a:r>
                        <a:rPr lang="ar-SA" sz="900">
                          <a:solidFill>
                            <a:srgbClr val="080808"/>
                          </a:solidFill>
                          <a:effectLst/>
                        </a:rPr>
                        <a:t>المساحات العامة المخصصة للطرق وذلك للتخزين المؤقت الذي يؤثر في ارتفاع نسبة الازدحام على الطرق.</a:t>
                      </a:r>
                      <a:endParaRPr lang="fr-FR" sz="800">
                        <a:solidFill>
                          <a:srgbClr val="080808"/>
                        </a:solidFill>
                        <a:effectLst/>
                        <a:latin typeface="Calibri"/>
                        <a:ea typeface="Times New Roman"/>
                        <a:cs typeface="Arial"/>
                      </a:endParaRPr>
                    </a:p>
                  </a:txBody>
                  <a:tcPr marL="50517" marR="50517" marT="0" marB="0"/>
                </a:tc>
                <a:tc>
                  <a:txBody>
                    <a:bodyPr/>
                    <a:lstStyle/>
                    <a:p>
                      <a:pPr algn="r" rtl="1">
                        <a:lnSpc>
                          <a:spcPct val="115000"/>
                        </a:lnSpc>
                        <a:spcAft>
                          <a:spcPts val="0"/>
                        </a:spcAft>
                      </a:pPr>
                      <a:r>
                        <a:rPr lang="ar-SA" sz="900">
                          <a:solidFill>
                            <a:srgbClr val="080808"/>
                          </a:solidFill>
                          <a:effectLst/>
                        </a:rPr>
                        <a:t>يخصص بالنظام اللوجستي الأخضر أماكن محددة للتخزين بعيدة عن المساحات المخصصة للطرق للحد من الازدحام، ولكن بأقل مساحات ممكنة وبأقل زمن تخزين لتحقيق الحركة المستمرة للمنتجات خلال النظام اللوجستي.</a:t>
                      </a:r>
                      <a:endParaRPr lang="fr-FR" sz="800">
                        <a:solidFill>
                          <a:srgbClr val="080808"/>
                        </a:solidFill>
                        <a:effectLst/>
                        <a:latin typeface="Calibri"/>
                        <a:ea typeface="Times New Roman"/>
                        <a:cs typeface="Arial"/>
                      </a:endParaRPr>
                    </a:p>
                  </a:txBody>
                  <a:tcPr marL="50517" marR="50517" marT="0" marB="0"/>
                </a:tc>
              </a:tr>
              <a:tr h="1427577">
                <a:tc>
                  <a:txBody>
                    <a:bodyPr/>
                    <a:lstStyle/>
                    <a:p>
                      <a:pPr algn="ctr" rtl="1">
                        <a:lnSpc>
                          <a:spcPct val="115000"/>
                        </a:lnSpc>
                        <a:spcAft>
                          <a:spcPts val="0"/>
                        </a:spcAft>
                      </a:pPr>
                      <a:r>
                        <a:rPr lang="ar-DZ" sz="900" dirty="0" err="1">
                          <a:solidFill>
                            <a:srgbClr val="080808"/>
                          </a:solidFill>
                          <a:effectLst/>
                        </a:rPr>
                        <a:t>إستخدام</a:t>
                      </a:r>
                      <a:r>
                        <a:rPr lang="ar-DZ" sz="900" dirty="0">
                          <a:solidFill>
                            <a:srgbClr val="080808"/>
                          </a:solidFill>
                          <a:effectLst/>
                        </a:rPr>
                        <a:t> تكنولوجيا المعلومات </a:t>
                      </a:r>
                      <a:endParaRPr lang="fr-FR" sz="800" dirty="0">
                        <a:solidFill>
                          <a:srgbClr val="080808"/>
                        </a:solidFill>
                        <a:effectLst/>
                        <a:latin typeface="Calibri"/>
                        <a:ea typeface="Times New Roman"/>
                        <a:cs typeface="Arial"/>
                      </a:endParaRPr>
                    </a:p>
                  </a:txBody>
                  <a:tcPr marL="50517" marR="50517" marT="0" marB="0" anchor="ctr"/>
                </a:tc>
                <a:tc>
                  <a:txBody>
                    <a:bodyPr/>
                    <a:lstStyle/>
                    <a:p>
                      <a:pPr algn="just" rtl="1">
                        <a:lnSpc>
                          <a:spcPct val="115000"/>
                        </a:lnSpc>
                        <a:spcAft>
                          <a:spcPts val="0"/>
                        </a:spcAft>
                      </a:pPr>
                      <a:r>
                        <a:rPr lang="ar-SA" sz="900" dirty="0">
                          <a:solidFill>
                            <a:srgbClr val="080808"/>
                          </a:solidFill>
                          <a:effectLst/>
                        </a:rPr>
                        <a:t>ساهم التطور في تكنولوجيا المعلومات في إحداث نوعية جديدة من التجارة وهى التجارة التكنولوجية داخل المناطق اللوجستية التي تستهلك معدلات أعلى من الطاقة بما يتعارض مع متطلبات التوافق مع البيئة ومواردها.</a:t>
                      </a:r>
                      <a:endParaRPr lang="fr-FR" sz="800" dirty="0">
                        <a:solidFill>
                          <a:srgbClr val="080808"/>
                        </a:solidFill>
                        <a:effectLst/>
                      </a:endParaRPr>
                    </a:p>
                    <a:p>
                      <a:pPr algn="r" rtl="1">
                        <a:lnSpc>
                          <a:spcPct val="115000"/>
                        </a:lnSpc>
                        <a:spcAft>
                          <a:spcPts val="0"/>
                        </a:spcAft>
                      </a:pPr>
                      <a:r>
                        <a:rPr lang="ar-DZ" sz="900" dirty="0">
                          <a:solidFill>
                            <a:srgbClr val="080808"/>
                          </a:solidFill>
                          <a:effectLst/>
                        </a:rPr>
                        <a:t> </a:t>
                      </a:r>
                      <a:endParaRPr lang="fr-FR" sz="800" dirty="0">
                        <a:solidFill>
                          <a:srgbClr val="080808"/>
                        </a:solidFill>
                        <a:effectLst/>
                        <a:latin typeface="Calibri"/>
                        <a:ea typeface="Times New Roman"/>
                        <a:cs typeface="Arial"/>
                      </a:endParaRPr>
                    </a:p>
                  </a:txBody>
                  <a:tcPr marL="50517" marR="50517" marT="0" marB="0"/>
                </a:tc>
                <a:tc>
                  <a:txBody>
                    <a:bodyPr/>
                    <a:lstStyle/>
                    <a:p>
                      <a:pPr algn="r" rtl="1">
                        <a:lnSpc>
                          <a:spcPct val="115000"/>
                        </a:lnSpc>
                        <a:spcAft>
                          <a:spcPts val="0"/>
                        </a:spcAft>
                      </a:pPr>
                      <a:r>
                        <a:rPr lang="ar-SA" sz="900" dirty="0">
                          <a:solidFill>
                            <a:srgbClr val="080808"/>
                          </a:solidFill>
                          <a:effectLst/>
                        </a:rPr>
                        <a:t>يستهدف النظام الأخضر إدارة وتوظيف نظام المعلومات بما يحقق الكفاءة لمنطقة الخدمات اللوجستية بأقل استغلال للطاقة الغير متجددة بالإضافة إلى إدراجها في تبادل المعلومات وتنظيم الأنشطة اللوجستية وعمليات النقل والتخزين والانتظار.</a:t>
                      </a:r>
                      <a:endParaRPr lang="fr-FR" sz="800" dirty="0">
                        <a:solidFill>
                          <a:srgbClr val="080808"/>
                        </a:solidFill>
                        <a:effectLst/>
                        <a:latin typeface="Calibri"/>
                        <a:ea typeface="Times New Roman"/>
                        <a:cs typeface="Arial"/>
                      </a:endParaRPr>
                    </a:p>
                  </a:txBody>
                  <a:tcPr marL="50517" marR="50517" marT="0" marB="0"/>
                </a:tc>
              </a:tr>
            </a:tbl>
          </a:graphicData>
        </a:graphic>
      </p:graphicFrame>
      <p:sp>
        <p:nvSpPr>
          <p:cNvPr id="3" name="Rectangle 2"/>
          <p:cNvSpPr/>
          <p:nvPr/>
        </p:nvSpPr>
        <p:spPr>
          <a:xfrm>
            <a:off x="971600" y="116633"/>
            <a:ext cx="6624736" cy="400110"/>
          </a:xfrm>
          <a:prstGeom prst="rect">
            <a:avLst/>
          </a:prstGeom>
        </p:spPr>
        <p:txBody>
          <a:bodyPr wrap="square">
            <a:spAutoFit/>
          </a:bodyPr>
          <a:lstStyle/>
          <a:p>
            <a:pPr algn="r" rtl="1"/>
            <a:r>
              <a:rPr lang="ar-DZ" sz="2000" b="1" dirty="0">
                <a:solidFill>
                  <a:srgbClr val="080808"/>
                </a:solidFill>
              </a:rPr>
              <a:t>ثالثا:  مقارنة بين الخدمات اللوجستية التقليدية و الخدمات اللوجستية الخضراء </a:t>
            </a:r>
            <a:endParaRPr lang="fr-FR" sz="2000" dirty="0">
              <a:solidFill>
                <a:srgbClr val="080808"/>
              </a:solidFill>
            </a:endParaRPr>
          </a:p>
        </p:txBody>
      </p:sp>
    </p:spTree>
    <p:extLst>
      <p:ext uri="{BB962C8B-B14F-4D97-AF65-F5344CB8AC3E}">
        <p14:creationId xmlns:p14="http://schemas.microsoft.com/office/powerpoint/2010/main" val="276954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23647" y="1052736"/>
            <a:ext cx="8143900" cy="6401753"/>
          </a:xfrm>
          <a:prstGeom prst="rect">
            <a:avLst/>
          </a:prstGeom>
          <a:noFill/>
        </p:spPr>
        <p:txBody>
          <a:bodyPr wrap="square" rtlCol="0">
            <a:spAutoFit/>
          </a:bodyPr>
          <a:lstStyle/>
          <a:p>
            <a:pPr marL="457200" indent="-457200" algn="r" rtl="1">
              <a:buFont typeface="Arial" pitchFamily="34" charset="0"/>
              <a:buChar char="•"/>
            </a:pPr>
            <a:r>
              <a:rPr lang="ar-DZ" sz="2800" dirty="0">
                <a:solidFill>
                  <a:srgbClr val="080808"/>
                </a:solidFill>
                <a:latin typeface="Calibri" pitchFamily="34" charset="0"/>
                <a:cs typeface="Calibri" pitchFamily="34" charset="0"/>
              </a:rPr>
              <a:t> </a:t>
            </a:r>
            <a:r>
              <a:rPr lang="ar-DZ" sz="2800" dirty="0" smtClean="0">
                <a:solidFill>
                  <a:srgbClr val="080808"/>
                </a:solidFill>
                <a:latin typeface="Calibri" pitchFamily="34" charset="0"/>
                <a:cs typeface="Calibri" pitchFamily="34" charset="0"/>
              </a:rPr>
              <a:t>    </a:t>
            </a:r>
            <a:r>
              <a:rPr lang="ar-DZ" sz="2600" dirty="0">
                <a:solidFill>
                  <a:srgbClr val="080808"/>
                </a:solidFill>
              </a:rPr>
              <a:t>تمر عملية تنفيذ سلسلة التوريد الخضراء بمجموعة من الخطوات يمكن عرضها كالتالي:</a:t>
            </a:r>
            <a:endParaRPr lang="fr-FR" sz="2600" dirty="0">
              <a:solidFill>
                <a:srgbClr val="080808"/>
              </a:solidFill>
            </a:endParaRPr>
          </a:p>
          <a:p>
            <a:pPr marL="457200" indent="-457200" algn="r" rtl="1">
              <a:buFont typeface="Arial" pitchFamily="34" charset="0"/>
              <a:buChar char="•"/>
            </a:pPr>
            <a:r>
              <a:rPr lang="ar-DZ" sz="2600" b="1" dirty="0">
                <a:solidFill>
                  <a:srgbClr val="080808"/>
                </a:solidFill>
              </a:rPr>
              <a:t>التعريف</a:t>
            </a:r>
            <a:r>
              <a:rPr lang="ar-DZ" sz="2600" dirty="0">
                <a:solidFill>
                  <a:srgbClr val="080808"/>
                </a:solidFill>
              </a:rPr>
              <a:t>: الخطوة الأولى لتطبيق سلسلة التوريد الخضراء في المنظمات تستوجب التعرف على مدى كفاءة أهدافها وقدرتها على تطبيق سلسلة التوريد الخضراء والتحقق من مدى كفاءة الأهداف وامتلاك التقنيات الملائمة لتطبيق هذا المفهوم، فضلا عن ضرورة مراعاة خطر تزايد التكاليف التي </a:t>
            </a:r>
            <a:r>
              <a:rPr lang="ar-DZ" sz="2600" dirty="0" err="1">
                <a:solidFill>
                  <a:srgbClr val="080808"/>
                </a:solidFill>
              </a:rPr>
              <a:t>تتطلبها</a:t>
            </a:r>
            <a:r>
              <a:rPr lang="ar-DZ" sz="2600" dirty="0">
                <a:solidFill>
                  <a:srgbClr val="080808"/>
                </a:solidFill>
              </a:rPr>
              <a:t> عملية التخلص من الإشعاعات والنفايات المتزايدة</a:t>
            </a:r>
            <a:endParaRPr lang="fr-FR" sz="2600" dirty="0">
              <a:solidFill>
                <a:srgbClr val="080808"/>
              </a:solidFill>
            </a:endParaRPr>
          </a:p>
          <a:p>
            <a:pPr marL="457200" indent="-457200" algn="r" rtl="1">
              <a:buFont typeface="Arial" pitchFamily="34" charset="0"/>
              <a:buChar char="•"/>
            </a:pPr>
            <a:r>
              <a:rPr lang="ar-DZ" sz="2600" b="1" dirty="0">
                <a:solidFill>
                  <a:srgbClr val="080808"/>
                </a:solidFill>
              </a:rPr>
              <a:t>التخطيط:</a:t>
            </a:r>
            <a:r>
              <a:rPr lang="ar-DZ" sz="2600" dirty="0">
                <a:solidFill>
                  <a:srgbClr val="080808"/>
                </a:solidFill>
              </a:rPr>
              <a:t> تتطلب عملية التخطيط وضع خطط تتركز حول نوع التقنية التي سيتم استخدامها في مجال إنتاج المنتجات أو تقديم الخدمات، فضلا عن تحديد أنواع الطاقة التي سيتم استخدامها والتخطيط لعملية الحصول على جميع البيانات المرتبطة بدورة حياة المنتج من التقديم وحتى إعادة الاستخدام إذ أن الهدف من هذه الخطوة بأكملها هو تقليل الآثار السلبية المترتبة على عملية الإنتاج</a:t>
            </a:r>
            <a:endParaRPr lang="fr-FR" sz="2600" dirty="0">
              <a:solidFill>
                <a:srgbClr val="080808"/>
              </a:solidFill>
            </a:endParaRPr>
          </a:p>
          <a:p>
            <a:pPr algn="just" rtl="1"/>
            <a:endParaRPr lang="ar-DZ" sz="2800" b="1" dirty="0">
              <a:solidFill>
                <a:srgbClr val="080808"/>
              </a:solidFill>
              <a:latin typeface="Calibri" pitchFamily="34" charset="0"/>
              <a:cs typeface="Calibri" pitchFamily="34" charset="0"/>
            </a:endParaRPr>
          </a:p>
          <a:p>
            <a:pPr marL="342900" indent="-342900" algn="just" rtl="1">
              <a:lnSpc>
                <a:spcPct val="150000"/>
              </a:lnSpc>
              <a:buFontTx/>
              <a:buChar char="-"/>
            </a:pPr>
            <a:endParaRPr lang="ar-DZ" sz="2800" b="1" dirty="0">
              <a:solidFill>
                <a:srgbClr val="080808"/>
              </a:solidFill>
              <a:latin typeface="Calibri" pitchFamily="34" charset="0"/>
              <a:cs typeface="Calibri" pitchFamily="34" charset="0"/>
            </a:endParaRPr>
          </a:p>
        </p:txBody>
      </p:sp>
      <p:sp>
        <p:nvSpPr>
          <p:cNvPr id="3" name="Rectangle 2"/>
          <p:cNvSpPr/>
          <p:nvPr/>
        </p:nvSpPr>
        <p:spPr>
          <a:xfrm>
            <a:off x="423647" y="67271"/>
            <a:ext cx="8468833" cy="646331"/>
          </a:xfrm>
          <a:prstGeom prst="rect">
            <a:avLst/>
          </a:prstGeom>
        </p:spPr>
        <p:txBody>
          <a:bodyPr wrap="square">
            <a:spAutoFit/>
          </a:bodyPr>
          <a:lstStyle/>
          <a:p>
            <a:pPr algn="r" rtl="1"/>
            <a:r>
              <a:rPr lang="ar-DZ" sz="3600" b="1" dirty="0">
                <a:solidFill>
                  <a:srgbClr val="080808"/>
                </a:solidFill>
              </a:rPr>
              <a:t>رابعا- خطوات تنفيذ سلسلة التوريد الخضراء</a:t>
            </a:r>
            <a:endParaRPr lang="fr-FR" sz="3600" dirty="0">
              <a:solidFill>
                <a:srgbClr val="080808"/>
              </a:solidFill>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8072" y="44624"/>
            <a:ext cx="6774611" cy="646331"/>
          </a:xfrm>
          <a:prstGeom prst="rect">
            <a:avLst/>
          </a:prstGeom>
        </p:spPr>
        <p:txBody>
          <a:bodyPr wrap="none">
            <a:spAutoFit/>
          </a:bodyPr>
          <a:lstStyle/>
          <a:p>
            <a:pPr algn="r" rtl="1"/>
            <a:r>
              <a:rPr lang="ar-DZ" sz="3600" b="1" dirty="0">
                <a:solidFill>
                  <a:srgbClr val="080808"/>
                </a:solidFill>
              </a:rPr>
              <a:t>رابعا- خطوات تنفيذ سلسلة التوريد الخضراء</a:t>
            </a:r>
            <a:endParaRPr lang="fr-FR" sz="3600" dirty="0">
              <a:solidFill>
                <a:srgbClr val="080808"/>
              </a:solidFill>
            </a:endParaRPr>
          </a:p>
        </p:txBody>
      </p:sp>
      <p:sp>
        <p:nvSpPr>
          <p:cNvPr id="6" name="ZoneTexte 5"/>
          <p:cNvSpPr txBox="1"/>
          <p:nvPr/>
        </p:nvSpPr>
        <p:spPr>
          <a:xfrm>
            <a:off x="285720" y="857232"/>
            <a:ext cx="8469174" cy="4093428"/>
          </a:xfrm>
          <a:prstGeom prst="rect">
            <a:avLst/>
          </a:prstGeom>
          <a:noFill/>
        </p:spPr>
        <p:txBody>
          <a:bodyPr wrap="square" rtlCol="0">
            <a:spAutoFit/>
          </a:bodyPr>
          <a:lstStyle/>
          <a:p>
            <a:pPr marL="342900" indent="-342900" algn="r" rtl="1">
              <a:buFont typeface="Arial" pitchFamily="34" charset="0"/>
              <a:buChar char="•"/>
            </a:pPr>
            <a:r>
              <a:rPr lang="ar-DZ" sz="2000" b="1" dirty="0"/>
              <a:t> </a:t>
            </a:r>
            <a:r>
              <a:rPr lang="ar-DZ" sz="2000" b="1" dirty="0">
                <a:solidFill>
                  <a:srgbClr val="080808"/>
                </a:solidFill>
              </a:rPr>
              <a:t>القرار</a:t>
            </a:r>
            <a:r>
              <a:rPr lang="ar-DZ" sz="2000" dirty="0">
                <a:solidFill>
                  <a:srgbClr val="080808"/>
                </a:solidFill>
              </a:rPr>
              <a:t>: يقصد بها اتخاذ القرارات الخاصة، وتتطلب هذه الخطوة الولاء من جميع العاملين في المؤسسة لهذا الهدف والمتمثل في المحافظة على البيئة، فضلا عن ضرورة دعم الإدارة العليا لهذه الفكرة بوضع برامج لدراسة السوق وجمع البيانات بهدف التعرف على رغبات العملاء ومتطلباتهم والتعرف على التأثيرات الجانبية للبيئة لهذه المنتجات، فضلا عن التعاقد مع الكفاءات من المنظمات الأخرى</a:t>
            </a:r>
            <a:endParaRPr lang="fr-FR" sz="2000" dirty="0">
              <a:solidFill>
                <a:srgbClr val="080808"/>
              </a:solidFill>
            </a:endParaRPr>
          </a:p>
          <a:p>
            <a:pPr marL="342900" indent="-342900" algn="r" rtl="1">
              <a:buFont typeface="Arial" pitchFamily="34" charset="0"/>
              <a:buChar char="•"/>
            </a:pPr>
            <a:r>
              <a:rPr lang="ar-DZ" sz="2000" b="1" dirty="0">
                <a:solidFill>
                  <a:srgbClr val="080808"/>
                </a:solidFill>
              </a:rPr>
              <a:t>التطبيق:</a:t>
            </a:r>
            <a:r>
              <a:rPr lang="ar-DZ" sz="2000" dirty="0">
                <a:solidFill>
                  <a:srgbClr val="080808"/>
                </a:solidFill>
              </a:rPr>
              <a:t> ضرورة نشر الوعي بين العاملين تجاه هذا المفهوم وتحقيق روح الفريق في دعم هذا الهدف للمؤسسة، وبالتالي فإن نشر هذه الرسالة بين المنظمات يتطلب منها معرفة حقيقة أساسية مفادها أن تطبيق سلسلة التوريد الخضراء لا يتمثل في القدرة على إدارة التقنيات والطاقة فحسب بل بالقدرة أيضا على إدارة الموارد البشرية وتثقيفها:</a:t>
            </a:r>
            <a:endParaRPr lang="fr-FR" sz="2000" dirty="0">
              <a:solidFill>
                <a:srgbClr val="080808"/>
              </a:solidFill>
            </a:endParaRPr>
          </a:p>
          <a:p>
            <a:pPr marL="342900" indent="-342900" algn="r" rtl="1">
              <a:buFont typeface="Arial" pitchFamily="34" charset="0"/>
              <a:buChar char="•"/>
            </a:pPr>
            <a:r>
              <a:rPr lang="ar-DZ" sz="2000" b="1" dirty="0">
                <a:solidFill>
                  <a:srgbClr val="080808"/>
                </a:solidFill>
              </a:rPr>
              <a:t>المراقبة:</a:t>
            </a:r>
            <a:r>
              <a:rPr lang="ar-DZ" sz="2000" dirty="0">
                <a:solidFill>
                  <a:srgbClr val="080808"/>
                </a:solidFill>
              </a:rPr>
              <a:t> إن المحافظة على جميع الانجازات التي تم تحقيقها من خلال الخطوات السابقة يتطلب العمل بجدية على القيام بعمليات المراقبة والتقييم على نحو مستمر، و في حال عدم قدرة المنظمات على تحقيق سلسلة خضراء في عمليات التوريد لديها، فعلها أن تعمل بالحد الأدنى من ذلك عن طريق وضع كل ما يرشد العملاء إلى المحافظة على البيئة.</a:t>
            </a:r>
            <a:endParaRPr lang="fr-FR" sz="2000" dirty="0">
              <a:solidFill>
                <a:srgbClr val="080808"/>
              </a:solidFill>
            </a:endParaRPr>
          </a:p>
        </p:txBody>
      </p:sp>
    </p:spTree>
    <p:extLst>
      <p:ext uri="{BB962C8B-B14F-4D97-AF65-F5344CB8AC3E}">
        <p14:creationId xmlns:p14="http://schemas.microsoft.com/office/powerpoint/2010/main" val="391104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lide(fromBottom)">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12000" r="-12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95536" y="3212976"/>
            <a:ext cx="8229600" cy="1143000"/>
          </a:xfrm>
        </p:spPr>
        <p:txBody>
          <a:bodyPr>
            <a:noAutofit/>
          </a:bodyPr>
          <a:lstStyle/>
          <a:p>
            <a:r>
              <a:rPr lang="ar-DZ" sz="8000" b="1" dirty="0" smtClean="0">
                <a:solidFill>
                  <a:srgbClr val="002060"/>
                </a:solidFill>
              </a:rPr>
              <a:t>شكرا على المتابعة</a:t>
            </a:r>
            <a:endParaRPr lang="fr-FR" sz="8000" b="1" dirty="0">
              <a:solidFill>
                <a:srgbClr val="002060"/>
              </a:solidFill>
            </a:endParaRPr>
          </a:p>
        </p:txBody>
      </p:sp>
    </p:spTree>
    <p:extLst>
      <p:ext uri="{BB962C8B-B14F-4D97-AF65-F5344CB8AC3E}">
        <p14:creationId xmlns:p14="http://schemas.microsoft.com/office/powerpoint/2010/main" val="111326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19872" y="57500"/>
            <a:ext cx="2811529" cy="707204"/>
          </a:xfrm>
          <a:prstGeom prst="rect">
            <a:avLst/>
          </a:prstGeom>
          <a:noFill/>
          <a:ln>
            <a:noFill/>
          </a:ln>
        </p:spPr>
        <p:txBody>
          <a:bodyPr wrap="none" lIns="91440" tIns="45720" rIns="91440" bIns="45720">
            <a:prstTxWarp prst="textCanUp">
              <a:avLst>
                <a:gd name="adj" fmla="val 92382"/>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تمهيد</a:t>
            </a:r>
            <a:endParaRPr lang="fr-F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Rectangle 3"/>
          <p:cNvSpPr/>
          <p:nvPr/>
        </p:nvSpPr>
        <p:spPr>
          <a:xfrm>
            <a:off x="1168268" y="1052736"/>
            <a:ext cx="6284052" cy="4524315"/>
          </a:xfrm>
          <a:prstGeom prst="rect">
            <a:avLst/>
          </a:prstGeom>
        </p:spPr>
        <p:txBody>
          <a:bodyPr wrap="square">
            <a:spAutoFit/>
          </a:bodyPr>
          <a:lstStyle/>
          <a:p>
            <a:pPr algn="r" rtl="1"/>
            <a:r>
              <a:rPr lang="ar-DZ" sz="2400" dirty="0" smtClean="0">
                <a:solidFill>
                  <a:srgbClr val="080808"/>
                </a:solidFill>
              </a:rPr>
              <a:t>	مع </a:t>
            </a:r>
            <a:r>
              <a:rPr lang="ar-DZ" sz="2400" dirty="0">
                <a:solidFill>
                  <a:srgbClr val="080808"/>
                </a:solidFill>
              </a:rPr>
              <a:t>التطورات الحديثة أصبح الاخضرار شعار الصناعة وقد نشأ من وعي الأفراد بالمشاكل البيئية وخصوصا القضايا التي حظيت باهتمام إعلامي كبير مثل: الأمطار الحمضية والتخلص من النفايات وتغير المناخ، وأصبحت المفاهيم البيئية تطبق بشكل واسع وسهل في إدارة الإمداد وسلاسل التوريد.</a:t>
            </a:r>
            <a:endParaRPr lang="fr-FR" sz="2400" dirty="0">
              <a:solidFill>
                <a:srgbClr val="080808"/>
              </a:solidFill>
            </a:endParaRPr>
          </a:p>
          <a:p>
            <a:pPr algn="r" rtl="1"/>
            <a:r>
              <a:rPr lang="ar-DZ" sz="2400" dirty="0" smtClean="0">
                <a:solidFill>
                  <a:srgbClr val="080808"/>
                </a:solidFill>
              </a:rPr>
              <a:t>	ومبادرات </a:t>
            </a:r>
            <a:r>
              <a:rPr lang="ar-DZ" sz="2400" dirty="0">
                <a:solidFill>
                  <a:srgbClr val="080808"/>
                </a:solidFill>
              </a:rPr>
              <a:t>تخضير سلسلة التوريد هي خطوة لتنفيذ خطط التنمية المستدامة، التي تهدف إلى التحقيق البيئي والصحي وسلامة الأداء، وزيادة الكفاءة في استخدام الطاقة والمياه أو غيرها من الموارد الطبيعية أو المواد الخام، والحد من الآثار البيئية والمجتمعية للأنشطة التجارية في المجتمعات المحلية، والمحيط الحيوي العالمي.</a:t>
            </a:r>
            <a:endParaRPr lang="fr-FR" sz="2400" dirty="0">
              <a:solidFill>
                <a:srgbClr val="080808"/>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23528" y="1772816"/>
            <a:ext cx="8143900" cy="3416320"/>
          </a:xfrm>
          <a:prstGeom prst="rect">
            <a:avLst/>
          </a:prstGeom>
          <a:noFill/>
        </p:spPr>
        <p:txBody>
          <a:bodyPr wrap="square" rtlCol="0">
            <a:spAutoFit/>
          </a:bodyPr>
          <a:lstStyle/>
          <a:p>
            <a:pPr algn="r" rtl="1"/>
            <a:r>
              <a:rPr lang="ar-DZ" sz="2400" dirty="0">
                <a:solidFill>
                  <a:srgbClr val="080808"/>
                </a:solidFill>
              </a:rPr>
              <a:t>يشار إلى سلسلة التوريد أنها السلسلة التي تربط مجموعة حلقات مختلفة من الزبون إلى المورد ضمن الصناعات التحويلية والخدمات والتصنيع بحيث يكون هناك تدفق للموارد والمال والمعلومات التي تدار بفاعلية لتلبية احتياجات الأعمال والتحدي الحالي هو جعل سلسلة التوريد أكثر تنافسية وقادرة على الاستجابة لمطالب الزبون في أسواق متقلبة ومضطربة.</a:t>
            </a:r>
            <a:endParaRPr lang="fr-FR" sz="2400" dirty="0">
              <a:solidFill>
                <a:srgbClr val="080808"/>
              </a:solidFill>
            </a:endParaRPr>
          </a:p>
          <a:p>
            <a:pPr algn="r" rtl="1"/>
            <a:r>
              <a:rPr lang="ar-DZ" sz="2400" dirty="0" smtClean="0">
                <a:solidFill>
                  <a:srgbClr val="080808"/>
                </a:solidFill>
              </a:rPr>
              <a:t>	ففي </a:t>
            </a:r>
            <a:r>
              <a:rPr lang="ar-DZ" sz="2400" dirty="0">
                <a:solidFill>
                  <a:srgbClr val="080808"/>
                </a:solidFill>
              </a:rPr>
              <a:t>بداية عقد الستينيات من القرن العشرين </a:t>
            </a:r>
            <a:r>
              <a:rPr lang="ar-DZ" sz="2400" dirty="0" smtClean="0">
                <a:solidFill>
                  <a:srgbClr val="080808"/>
                </a:solidFill>
              </a:rPr>
              <a:t>اعتبرت </a:t>
            </a:r>
            <a:r>
              <a:rPr lang="ar-DZ" sz="2400" dirty="0">
                <a:solidFill>
                  <a:srgbClr val="080808"/>
                </a:solidFill>
              </a:rPr>
              <a:t>المؤسسة </a:t>
            </a:r>
            <a:r>
              <a:rPr lang="ar-DZ" sz="2400" dirty="0" smtClean="0">
                <a:solidFill>
                  <a:srgbClr val="080808"/>
                </a:solidFill>
              </a:rPr>
              <a:t> </a:t>
            </a:r>
            <a:r>
              <a:rPr lang="ar-DZ" sz="2400" dirty="0">
                <a:solidFill>
                  <a:srgbClr val="080808"/>
                </a:solidFill>
              </a:rPr>
              <a:t>نفسها كفؤة عندما تمكنت من التنافس بالسعر، فضلا عن التنافس بالجودة ومن جهة أخرى فان الموثوقية والاعتمادية والاستجابة السريعة أصبحت مهمة في مجال المنافسة فضلا عن خدمة الزبون التي تعد أساسا مهما للمنافسة.</a:t>
            </a:r>
            <a:endParaRPr lang="fr-FR" sz="2400" dirty="0">
              <a:solidFill>
                <a:srgbClr val="080808"/>
              </a:solidFill>
            </a:endParaRPr>
          </a:p>
        </p:txBody>
      </p:sp>
      <p:sp>
        <p:nvSpPr>
          <p:cNvPr id="3" name="Rectangle 2"/>
          <p:cNvSpPr/>
          <p:nvPr/>
        </p:nvSpPr>
        <p:spPr>
          <a:xfrm>
            <a:off x="1187625" y="142852"/>
            <a:ext cx="6696744" cy="584775"/>
          </a:xfrm>
          <a:prstGeom prst="rect">
            <a:avLst/>
          </a:prstGeom>
        </p:spPr>
        <p:txBody>
          <a:bodyPr wrap="square">
            <a:spAutoFit/>
          </a:bodyPr>
          <a:lstStyle/>
          <a:p>
            <a:pPr algn="r" rtl="1"/>
            <a:r>
              <a:rPr lang="ar-DZ" sz="3200" b="1" dirty="0">
                <a:solidFill>
                  <a:srgbClr val="080808"/>
                </a:solidFill>
              </a:rPr>
              <a:t>أولا: التطور التاريخي لسلاسل التوريد </a:t>
            </a:r>
            <a:r>
              <a:rPr lang="ar-DZ" sz="3200" b="1" dirty="0" smtClean="0">
                <a:solidFill>
                  <a:srgbClr val="080808"/>
                </a:solidFill>
              </a:rPr>
              <a:t>الخضراء</a:t>
            </a:r>
            <a:endParaRPr lang="fr-FR" sz="4400" b="1" dirty="0" smtClean="0">
              <a:solidFill>
                <a:srgbClr val="080808"/>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39552" y="565517"/>
            <a:ext cx="8032944" cy="3108543"/>
          </a:xfrm>
          <a:prstGeom prst="rect">
            <a:avLst/>
          </a:prstGeom>
          <a:noFill/>
        </p:spPr>
        <p:txBody>
          <a:bodyPr wrap="square" rtlCol="0">
            <a:spAutoFit/>
          </a:bodyPr>
          <a:lstStyle/>
          <a:p>
            <a:pPr algn="ctr" rtl="1"/>
            <a:endParaRPr lang="ar-DZ" sz="2800" b="1" dirty="0" smtClean="0">
              <a:solidFill>
                <a:srgbClr val="080808"/>
              </a:solidFill>
            </a:endParaRPr>
          </a:p>
          <a:p>
            <a:pPr algn="r" rtl="1"/>
            <a:r>
              <a:rPr lang="ar-DZ" sz="2800" dirty="0">
                <a:solidFill>
                  <a:srgbClr val="080808"/>
                </a:solidFill>
              </a:rPr>
              <a:t>مما يعني أن على المنظمة أن تميز نفسها عن المنافسين ببعد أو أكثر من إبعاد المنافسة عبر الزمن ومن الواضح انه في العقود الأخيرة عندما أصبحت الاستدامة والتفكير البيني المجال الأكثر أهمية لبقاء ونمو المؤسسة وعندها تكون قائدة السوق ولدرجات متزايدة، فان الزبون سيكون راغبا بالانتظار أطول وحتى لو دفع مبالغ مالية أكثر في سبيل الحصول على سلعة أو خدمة مستدامة خضراء.</a:t>
            </a:r>
            <a:endParaRPr lang="fr-FR" sz="2800" dirty="0">
              <a:solidFill>
                <a:srgbClr val="080808"/>
              </a:solidFill>
            </a:endParaRPr>
          </a:p>
        </p:txBody>
      </p:sp>
      <p:sp>
        <p:nvSpPr>
          <p:cNvPr id="3" name="Rectangle 2"/>
          <p:cNvSpPr/>
          <p:nvPr/>
        </p:nvSpPr>
        <p:spPr>
          <a:xfrm>
            <a:off x="539552" y="142852"/>
            <a:ext cx="6768752" cy="584775"/>
          </a:xfrm>
          <a:prstGeom prst="rect">
            <a:avLst/>
          </a:prstGeom>
        </p:spPr>
        <p:txBody>
          <a:bodyPr wrap="square">
            <a:spAutoFit/>
          </a:bodyPr>
          <a:lstStyle/>
          <a:p>
            <a:pPr algn="r" rtl="1"/>
            <a:r>
              <a:rPr lang="ar-DZ" sz="3200" b="1" dirty="0">
                <a:solidFill>
                  <a:srgbClr val="080808"/>
                </a:solidFill>
              </a:rPr>
              <a:t>أولا: التطور التاريخي لسلاسل التوريد الخضراء</a:t>
            </a:r>
            <a:endParaRPr lang="fr-FR" sz="4400" b="1" dirty="0">
              <a:solidFill>
                <a:srgbClr val="080808"/>
              </a:solidFill>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28596" y="857232"/>
            <a:ext cx="8143900" cy="1215717"/>
          </a:xfrm>
          <a:prstGeom prst="rect">
            <a:avLst/>
          </a:prstGeom>
          <a:noFill/>
        </p:spPr>
        <p:txBody>
          <a:bodyPr wrap="square" rtlCol="0">
            <a:spAutoFit/>
          </a:bodyPr>
          <a:lstStyle/>
          <a:p>
            <a:pPr algn="r" rtl="1"/>
            <a:endParaRPr lang="ar-DZ" sz="3200" b="1" dirty="0" smtClean="0">
              <a:solidFill>
                <a:srgbClr val="080808"/>
              </a:solidFill>
              <a:latin typeface="Sakkal Majalla" pitchFamily="2" charset="-78"/>
              <a:cs typeface="Sakkal Majalla" pitchFamily="2" charset="-78"/>
            </a:endParaRPr>
          </a:p>
          <a:p>
            <a:pPr algn="r" rtl="1"/>
            <a:endParaRPr lang="ar-DZ" sz="900" b="1" dirty="0" smtClean="0">
              <a:solidFill>
                <a:srgbClr val="080808"/>
              </a:solidFill>
              <a:latin typeface="Sakkal Majalla" pitchFamily="2" charset="-78"/>
              <a:cs typeface="Sakkal Majalla" pitchFamily="2" charset="-78"/>
            </a:endParaRPr>
          </a:p>
          <a:p>
            <a:pPr algn="r" rtl="1"/>
            <a:endParaRPr lang="fr-FR" sz="3200" b="1" dirty="0">
              <a:solidFill>
                <a:srgbClr val="080808"/>
              </a:solidFill>
              <a:latin typeface="Sakkal Majalla" pitchFamily="2" charset="-78"/>
              <a:cs typeface="Sakkal Majalla" pitchFamily="2" charset="-78"/>
            </a:endParaRPr>
          </a:p>
        </p:txBody>
      </p:sp>
      <p:sp>
        <p:nvSpPr>
          <p:cNvPr id="3" name="Rectangle 2"/>
          <p:cNvSpPr/>
          <p:nvPr/>
        </p:nvSpPr>
        <p:spPr>
          <a:xfrm>
            <a:off x="444484" y="142852"/>
            <a:ext cx="6716902" cy="584775"/>
          </a:xfrm>
          <a:prstGeom prst="rect">
            <a:avLst/>
          </a:prstGeom>
        </p:spPr>
        <p:txBody>
          <a:bodyPr wrap="none">
            <a:spAutoFit/>
          </a:bodyPr>
          <a:lstStyle/>
          <a:p>
            <a:pPr algn="r" rtl="1"/>
            <a:r>
              <a:rPr lang="fr-FR" sz="3200" b="1" dirty="0">
                <a:solidFill>
                  <a:srgbClr val="080808"/>
                </a:solidFill>
              </a:rPr>
              <a:t> </a:t>
            </a:r>
            <a:r>
              <a:rPr lang="ar-DZ" sz="3200" b="1" dirty="0">
                <a:solidFill>
                  <a:srgbClr val="080808"/>
                </a:solidFill>
              </a:rPr>
              <a:t>تغيير الإبعاد التنافسية لسلسلة التوريد عبر </a:t>
            </a:r>
            <a:r>
              <a:rPr lang="ar-DZ" sz="3200" b="1" dirty="0" smtClean="0">
                <a:solidFill>
                  <a:srgbClr val="080808"/>
                </a:solidFill>
              </a:rPr>
              <a:t>الزمن</a:t>
            </a:r>
            <a:endParaRPr lang="fr-FR" sz="4400" b="1" dirty="0" smtClean="0">
              <a:solidFill>
                <a:srgbClr val="C00000"/>
              </a:solidFill>
            </a:endParaRPr>
          </a:p>
        </p:txBody>
      </p:sp>
      <p:graphicFrame>
        <p:nvGraphicFramePr>
          <p:cNvPr id="12" name="Tableau 11"/>
          <p:cNvGraphicFramePr>
            <a:graphicFrameLocks noGrp="1"/>
          </p:cNvGraphicFramePr>
          <p:nvPr>
            <p:extLst>
              <p:ext uri="{D42A27DB-BD31-4B8C-83A1-F6EECF244321}">
                <p14:modId xmlns:p14="http://schemas.microsoft.com/office/powerpoint/2010/main" val="3793772544"/>
              </p:ext>
            </p:extLst>
          </p:nvPr>
        </p:nvGraphicFramePr>
        <p:xfrm>
          <a:off x="683568" y="1485401"/>
          <a:ext cx="6934345" cy="3717957"/>
        </p:xfrm>
        <a:graphic>
          <a:graphicData uri="http://schemas.openxmlformats.org/drawingml/2006/table">
            <a:tbl>
              <a:tblPr rtl="1" firstRow="1" firstCol="1" bandRow="1">
                <a:tableStyleId>{5C22544A-7EE6-4342-B048-85BDC9FD1C3A}</a:tableStyleId>
              </a:tblPr>
              <a:tblGrid>
                <a:gridCol w="974725"/>
                <a:gridCol w="974725"/>
                <a:gridCol w="974725"/>
                <a:gridCol w="974725"/>
                <a:gridCol w="974725"/>
                <a:gridCol w="2060720"/>
              </a:tblGrid>
              <a:tr h="2928017">
                <a:tc>
                  <a:txBody>
                    <a:bodyPr/>
                    <a:lstStyle/>
                    <a:p>
                      <a:pPr algn="r" rtl="1">
                        <a:lnSpc>
                          <a:spcPct val="115000"/>
                        </a:lnSpc>
                        <a:spcAft>
                          <a:spcPts val="0"/>
                        </a:spcAft>
                      </a:pPr>
                      <a:r>
                        <a:rPr lang="ar-DZ" sz="1400" dirty="0">
                          <a:solidFill>
                            <a:srgbClr val="080808"/>
                          </a:solidFill>
                          <a:effectLst/>
                        </a:rPr>
                        <a:t> </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التفكير البيئي</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الابتكار</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الاستجابة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السريعة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الموثوقية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السعر</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 </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 </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الابتكار</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الاستجابة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السريعة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الموثوقية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السعر</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الاستجابة</a:t>
                      </a:r>
                      <a:endParaRPr lang="fr-FR" sz="1100">
                        <a:solidFill>
                          <a:srgbClr val="080808"/>
                        </a:solidFill>
                        <a:effectLst/>
                      </a:endParaRPr>
                    </a:p>
                    <a:p>
                      <a:pPr algn="r" rtl="1">
                        <a:lnSpc>
                          <a:spcPct val="115000"/>
                        </a:lnSpc>
                        <a:spcAft>
                          <a:spcPts val="0"/>
                        </a:spcAft>
                      </a:pPr>
                      <a:r>
                        <a:rPr lang="ar-DZ" sz="1400">
                          <a:solidFill>
                            <a:srgbClr val="080808"/>
                          </a:solidFill>
                          <a:effectLst/>
                        </a:rPr>
                        <a:t>السريعة</a:t>
                      </a:r>
                      <a:endParaRPr lang="fr-FR" sz="1100">
                        <a:solidFill>
                          <a:srgbClr val="080808"/>
                        </a:solidFill>
                        <a:effectLst/>
                      </a:endParaRPr>
                    </a:p>
                    <a:p>
                      <a:pPr algn="r" rtl="1">
                        <a:lnSpc>
                          <a:spcPct val="115000"/>
                        </a:lnSpc>
                        <a:spcAft>
                          <a:spcPts val="0"/>
                        </a:spcAft>
                      </a:pPr>
                      <a:r>
                        <a:rPr lang="ar-DZ" sz="1400">
                          <a:solidFill>
                            <a:srgbClr val="080808"/>
                          </a:solidFill>
                          <a:effectLst/>
                        </a:rPr>
                        <a:t>الموثوقية</a:t>
                      </a:r>
                      <a:endParaRPr lang="fr-FR" sz="1100">
                        <a:solidFill>
                          <a:srgbClr val="080808"/>
                        </a:solidFill>
                        <a:effectLst/>
                      </a:endParaRPr>
                    </a:p>
                    <a:p>
                      <a:pPr algn="r" rtl="1">
                        <a:lnSpc>
                          <a:spcPct val="115000"/>
                        </a:lnSpc>
                        <a:spcAft>
                          <a:spcPts val="0"/>
                        </a:spcAft>
                      </a:pPr>
                      <a:r>
                        <a:rPr lang="ar-DZ" sz="1400">
                          <a:solidFill>
                            <a:srgbClr val="080808"/>
                          </a:solidFill>
                          <a:effectLst/>
                        </a:rPr>
                        <a:t>السعر</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الموثوقية</a:t>
                      </a:r>
                      <a:endParaRPr lang="fr-FR" sz="1100">
                        <a:solidFill>
                          <a:srgbClr val="080808"/>
                        </a:solidFill>
                        <a:effectLst/>
                      </a:endParaRPr>
                    </a:p>
                    <a:p>
                      <a:pPr algn="r" rtl="1">
                        <a:lnSpc>
                          <a:spcPct val="115000"/>
                        </a:lnSpc>
                        <a:spcAft>
                          <a:spcPts val="0"/>
                        </a:spcAft>
                      </a:pPr>
                      <a:r>
                        <a:rPr lang="ar-DZ" sz="1400">
                          <a:solidFill>
                            <a:srgbClr val="080808"/>
                          </a:solidFill>
                          <a:effectLst/>
                        </a:rPr>
                        <a:t>السعر</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السعر</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endParaRPr lang="ar-DZ" sz="1400">
                        <a:solidFill>
                          <a:srgbClr val="080808"/>
                        </a:solidFill>
                        <a:effectLst/>
                        <a:latin typeface="Calibri"/>
                        <a:ea typeface="Times New Roman"/>
                        <a:cs typeface="Simplified Arabic"/>
                      </a:endParaRPr>
                    </a:p>
                  </a:txBody>
                  <a:tcPr marL="68580" marR="68580" marT="0" marB="0"/>
                </a:tc>
              </a:tr>
              <a:tr h="394970">
                <a:tc>
                  <a:txBody>
                    <a:bodyPr/>
                    <a:lstStyle/>
                    <a:p>
                      <a:pPr algn="r" rtl="1">
                        <a:lnSpc>
                          <a:spcPct val="115000"/>
                        </a:lnSpc>
                        <a:spcAft>
                          <a:spcPts val="0"/>
                        </a:spcAft>
                      </a:pPr>
                      <a:r>
                        <a:rPr lang="ar-DZ" sz="1400" dirty="0">
                          <a:solidFill>
                            <a:srgbClr val="080808"/>
                          </a:solidFill>
                          <a:effectLst/>
                        </a:rPr>
                        <a:t>الاستدامة</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الإبداع</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خدمة الزبون</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الجودة</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الكفاءة</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العامل</a:t>
                      </a:r>
                      <a:endParaRPr lang="fr-FR" sz="1100">
                        <a:solidFill>
                          <a:srgbClr val="080808"/>
                        </a:solidFill>
                        <a:effectLst/>
                        <a:latin typeface="Calibri"/>
                        <a:ea typeface="Times New Roman"/>
                        <a:cs typeface="Arial"/>
                      </a:endParaRPr>
                    </a:p>
                  </a:txBody>
                  <a:tcPr marL="68580" marR="68580" marT="0" marB="0"/>
                </a:tc>
              </a:tr>
              <a:tr h="394970">
                <a:tc>
                  <a:txBody>
                    <a:bodyPr/>
                    <a:lstStyle/>
                    <a:p>
                      <a:pPr algn="r" rtl="1">
                        <a:lnSpc>
                          <a:spcPct val="115000"/>
                        </a:lnSpc>
                        <a:spcAft>
                          <a:spcPts val="0"/>
                        </a:spcAft>
                      </a:pPr>
                      <a:r>
                        <a:rPr lang="ar-DZ" sz="1400" dirty="0">
                          <a:solidFill>
                            <a:srgbClr val="080808"/>
                          </a:solidFill>
                          <a:effectLst/>
                        </a:rPr>
                        <a:t>2000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1990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1980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1970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1960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السنة</a:t>
                      </a:r>
                      <a:endParaRPr lang="fr-FR" sz="1100" dirty="0">
                        <a:solidFill>
                          <a:srgbClr val="080808"/>
                        </a:solidFill>
                        <a:effectLst/>
                        <a:latin typeface="Calibri"/>
                        <a:ea typeface="Times New Roman"/>
                        <a:cs typeface="Arial"/>
                      </a:endParaRPr>
                    </a:p>
                  </a:txBody>
                  <a:tcPr marL="68580" marR="68580" marT="0" marB="0"/>
                </a:tc>
              </a:tr>
            </a:tbl>
          </a:graphicData>
        </a:graphic>
      </p:graphicFrame>
      <p:cxnSp>
        <p:nvCxnSpPr>
          <p:cNvPr id="13" name="AutoShape 2"/>
          <p:cNvCxnSpPr>
            <a:cxnSpLocks noChangeShapeType="1"/>
          </p:cNvCxnSpPr>
          <p:nvPr/>
        </p:nvCxnSpPr>
        <p:spPr bwMode="auto">
          <a:xfrm flipV="1">
            <a:off x="683568" y="1628800"/>
            <a:ext cx="6768752" cy="310418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nodePh="1">
                                  <p:stCondLst>
                                    <p:cond delay="0"/>
                                  </p:stCondLst>
                                  <p:endCondLst>
                                    <p:cond evt="begin" delay="0">
                                      <p:tn val="11"/>
                                    </p:cond>
                                  </p:end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51520" y="1340768"/>
            <a:ext cx="8320976" cy="5196166"/>
          </a:xfrm>
          <a:prstGeom prst="rect">
            <a:avLst/>
          </a:prstGeom>
          <a:noFill/>
        </p:spPr>
        <p:txBody>
          <a:bodyPr wrap="square" rtlCol="0">
            <a:spAutoFit/>
          </a:bodyPr>
          <a:lstStyle>
            <a:defPPr>
              <a:defRPr lang="fr-FR"/>
            </a:defPPr>
            <a:lvl1pPr algn="r" rtl="1">
              <a:defRPr sz="3200" b="1">
                <a:solidFill>
                  <a:srgbClr val="080808"/>
                </a:solidFill>
                <a:latin typeface="Calibri" pitchFamily="34" charset="0"/>
                <a:cs typeface="Calibri" pitchFamily="34" charset="0"/>
              </a:defRPr>
            </a:lvl1pPr>
          </a:lstStyle>
          <a:p>
            <a:pPr marL="457200" indent="-457200">
              <a:lnSpc>
                <a:spcPct val="150000"/>
              </a:lnSpc>
              <a:buFontTx/>
              <a:buChar char="-"/>
            </a:pPr>
            <a:r>
              <a:rPr lang="ar-DZ" sz="2800" dirty="0"/>
              <a:t>إن تنفيذ سلاسل توريد خضراء أو مستدامة يتم عن طريق عملية استخدام مدخلات صديقة للبيئة وتحويل هذه المدخلات من خلال أنشطة وعمليات معينة والتي يمكن أن تحسن من المنتجات أو تؤدي إلى إعادة تدويرها داخل البيئة الحالية وان هذه العمليات تؤدي إلى تطوير المخرجات التي يمكن الحصول عليها كالحصول على مواد قابلة للتدوير بنهاية فترة حياة المشروع وبذلك يمكن تأسيس سلسلة توريد خضراء متكاملة .</a:t>
            </a:r>
            <a:endParaRPr lang="fr-FR" sz="2800" dirty="0"/>
          </a:p>
          <a:p>
            <a:pPr marL="457200" indent="-457200">
              <a:lnSpc>
                <a:spcPct val="150000"/>
              </a:lnSpc>
              <a:buFontTx/>
              <a:buChar char="-"/>
            </a:pPr>
            <a:endParaRPr lang="fr-FR" sz="2800" dirty="0"/>
          </a:p>
        </p:txBody>
      </p:sp>
      <p:sp>
        <p:nvSpPr>
          <p:cNvPr id="3" name="Rectangle 2"/>
          <p:cNvSpPr/>
          <p:nvPr/>
        </p:nvSpPr>
        <p:spPr>
          <a:xfrm>
            <a:off x="2386241" y="44624"/>
            <a:ext cx="6340197" cy="707886"/>
          </a:xfrm>
          <a:prstGeom prst="rect">
            <a:avLst/>
          </a:prstGeom>
        </p:spPr>
        <p:txBody>
          <a:bodyPr wrap="none">
            <a:spAutoFit/>
          </a:bodyPr>
          <a:lstStyle/>
          <a:p>
            <a:pPr algn="r" rtl="1"/>
            <a:r>
              <a:rPr lang="ar-DZ" sz="4000" b="1" dirty="0">
                <a:solidFill>
                  <a:srgbClr val="080808"/>
                </a:solidFill>
              </a:rPr>
              <a:t>ثانيا: ماهية سلسلة التوريد </a:t>
            </a:r>
            <a:r>
              <a:rPr lang="ar-DZ" sz="4000" b="1" dirty="0" smtClean="0">
                <a:solidFill>
                  <a:srgbClr val="080808"/>
                </a:solidFill>
              </a:rPr>
              <a:t>الخضراء </a:t>
            </a:r>
            <a:endParaRPr lang="fr-FR" sz="4400" b="1" dirty="0" smtClean="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3030" y="44624"/>
            <a:ext cx="5843266" cy="769441"/>
          </a:xfrm>
          <a:prstGeom prst="rect">
            <a:avLst/>
          </a:prstGeom>
        </p:spPr>
        <p:txBody>
          <a:bodyPr wrap="none">
            <a:spAutoFit/>
          </a:bodyPr>
          <a:lstStyle/>
          <a:p>
            <a:pPr algn="r" rtl="1"/>
            <a:r>
              <a:rPr lang="ar-DZ" sz="4400" b="1" dirty="0">
                <a:solidFill>
                  <a:srgbClr val="080808"/>
                </a:solidFill>
              </a:rPr>
              <a:t>مفهوم سلسلة التوريد الخضراء</a:t>
            </a:r>
            <a:endParaRPr lang="fr-FR" sz="4400" b="1" dirty="0" smtClean="0">
              <a:solidFill>
                <a:srgbClr val="080808"/>
              </a:solidFill>
            </a:endParaRPr>
          </a:p>
        </p:txBody>
      </p:sp>
      <p:sp>
        <p:nvSpPr>
          <p:cNvPr id="6" name="ZoneTexte 5"/>
          <p:cNvSpPr txBox="1"/>
          <p:nvPr/>
        </p:nvSpPr>
        <p:spPr>
          <a:xfrm>
            <a:off x="205576" y="2852936"/>
            <a:ext cx="8182848" cy="4062651"/>
          </a:xfrm>
          <a:prstGeom prst="rect">
            <a:avLst/>
          </a:prstGeom>
          <a:noFill/>
        </p:spPr>
        <p:txBody>
          <a:bodyPr wrap="square" rtlCol="0">
            <a:spAutoFit/>
          </a:bodyPr>
          <a:lstStyle/>
          <a:p>
            <a:pPr rtl="1"/>
            <a:r>
              <a:rPr lang="ar-DZ" sz="2600" dirty="0" smtClean="0">
                <a:solidFill>
                  <a:srgbClr val="080808"/>
                </a:solidFill>
                <a:latin typeface="Calibri" pitchFamily="34" charset="0"/>
                <a:cs typeface="Calibri" pitchFamily="34" charset="0"/>
              </a:rPr>
              <a:t> </a:t>
            </a:r>
            <a:r>
              <a:rPr lang="ar-DZ" sz="2600" dirty="0">
                <a:solidFill>
                  <a:srgbClr val="080808"/>
                </a:solidFill>
              </a:rPr>
              <a:t>حظي مفهوم سلسلة التوريد الخضراء في الوقت الراهن باهتمام متزايد من جانب الممارسين و الباحثين تماشيا مع حدة المنافسة في الأسواق العالمية؛ </a:t>
            </a:r>
            <a:endParaRPr lang="fr-FR" sz="2600" dirty="0">
              <a:solidFill>
                <a:srgbClr val="080808"/>
              </a:solidFill>
            </a:endParaRPr>
          </a:p>
          <a:p>
            <a:pPr rtl="1"/>
            <a:r>
              <a:rPr lang="ar-DZ" sz="2600" dirty="0">
                <a:solidFill>
                  <a:srgbClr val="080808"/>
                </a:solidFill>
              </a:rPr>
              <a:t>فقد عرفها </a:t>
            </a:r>
            <a:r>
              <a:rPr lang="ar-DZ" sz="2600" dirty="0" err="1">
                <a:solidFill>
                  <a:srgbClr val="080808"/>
                </a:solidFill>
              </a:rPr>
              <a:t>ساركيس</a:t>
            </a:r>
            <a:r>
              <a:rPr lang="ar-DZ" sz="2600" dirty="0">
                <a:solidFill>
                  <a:srgbClr val="080808"/>
                </a:solidFill>
              </a:rPr>
              <a:t> </a:t>
            </a:r>
            <a:r>
              <a:rPr lang="fr-FR" sz="2600" dirty="0">
                <a:solidFill>
                  <a:srgbClr val="080808"/>
                </a:solidFill>
              </a:rPr>
              <a:t>Sarkis-1990 </a:t>
            </a:r>
            <a:r>
              <a:rPr lang="ar-DZ" sz="2600" dirty="0">
                <a:solidFill>
                  <a:srgbClr val="080808"/>
                </a:solidFill>
              </a:rPr>
              <a:t>بأنها: " الطريق الذي يتضمن إبداعات في إدارة سلسلة الإمداد حيث يتم الشراء الصناعي والإنتاج والتوزيع في السياق البيني"  </a:t>
            </a:r>
            <a:endParaRPr lang="ar-DZ" sz="2600" dirty="0" smtClean="0">
              <a:solidFill>
                <a:srgbClr val="080808"/>
              </a:solidFill>
            </a:endParaRPr>
          </a:p>
          <a:p>
            <a:pPr algn="r" rtl="1"/>
            <a:r>
              <a:rPr lang="ar-DZ" sz="2600" dirty="0">
                <a:solidFill>
                  <a:srgbClr val="080808"/>
                </a:solidFill>
              </a:rPr>
              <a:t>وبالتالي فإن سلسلة التوريد الخضراء هي دمج كل من المفاهيم الخضراء مع سلسلة التوريد قصد التقليل من التأثير البيئي والبحث في كفاءة الموارد واستخدامها بصورة مسؤولة من أجل إضافة قيمة لكل من البيئة بالدرجة الأولى ثم المنتج الزبون والمؤسسة.</a:t>
            </a:r>
            <a:endParaRPr lang="fr-FR" sz="2600" dirty="0">
              <a:solidFill>
                <a:srgbClr val="080808"/>
              </a:solidFill>
            </a:endParaRPr>
          </a:p>
          <a:p>
            <a:pPr rtl="1"/>
            <a:endParaRPr lang="fr-FR" sz="2400" dirty="0">
              <a:solidFill>
                <a:srgbClr val="080808"/>
              </a:solidFill>
            </a:endParaRPr>
          </a:p>
        </p:txBody>
      </p:sp>
    </p:spTree>
    <p:extLst>
      <p:ext uri="{BB962C8B-B14F-4D97-AF65-F5344CB8AC3E}">
        <p14:creationId xmlns:p14="http://schemas.microsoft.com/office/powerpoint/2010/main" val="40913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lide(fromBottom)">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35696" y="188640"/>
            <a:ext cx="5600527" cy="584775"/>
          </a:xfrm>
          <a:prstGeom prst="rect">
            <a:avLst/>
          </a:prstGeom>
        </p:spPr>
        <p:txBody>
          <a:bodyPr wrap="square">
            <a:spAutoFit/>
          </a:bodyPr>
          <a:lstStyle/>
          <a:p>
            <a:pPr algn="r" rtl="1"/>
            <a:r>
              <a:rPr lang="ar-DZ" sz="3200" b="1" dirty="0">
                <a:solidFill>
                  <a:srgbClr val="080808"/>
                </a:solidFill>
              </a:rPr>
              <a:t>مفهوم سلسلة التوريد الخضراء</a:t>
            </a:r>
            <a:endParaRPr lang="fr-FR" sz="3200" b="1" dirty="0">
              <a:solidFill>
                <a:srgbClr val="080808"/>
              </a:solidFill>
            </a:endParaRPr>
          </a:p>
        </p:txBody>
      </p:sp>
      <p:sp>
        <p:nvSpPr>
          <p:cNvPr id="4" name="Rectangle 3"/>
          <p:cNvSpPr/>
          <p:nvPr/>
        </p:nvSpPr>
        <p:spPr>
          <a:xfrm>
            <a:off x="182357" y="1628800"/>
            <a:ext cx="8422091" cy="6617196"/>
          </a:xfrm>
          <a:prstGeom prst="rect">
            <a:avLst/>
          </a:prstGeom>
        </p:spPr>
        <p:txBody>
          <a:bodyPr wrap="square">
            <a:spAutoFit/>
          </a:bodyPr>
          <a:lstStyle/>
          <a:p>
            <a:pPr algn="ctr" rtl="1"/>
            <a:endParaRPr lang="ar-DZ" sz="1200" dirty="0">
              <a:solidFill>
                <a:srgbClr val="080808"/>
              </a:solidFill>
              <a:latin typeface="Calibri" pitchFamily="34" charset="0"/>
              <a:cs typeface="Calibri" pitchFamily="34" charset="0"/>
            </a:endParaRPr>
          </a:p>
          <a:p>
            <a:pPr algn="r" rtl="1"/>
            <a:r>
              <a:rPr lang="ar-DZ" sz="2400" dirty="0">
                <a:solidFill>
                  <a:srgbClr val="080808"/>
                </a:solidFill>
              </a:rPr>
              <a:t>يعمل الإمداد الأخضر على الحد من البصمة الايكولوجية لتوزيع السلع من خلال مجموعة من الإجراءات والممارسات في إدارة سلسلة الإمداد </a:t>
            </a:r>
            <a:r>
              <a:rPr lang="ar-DZ" sz="2400" dirty="0" err="1">
                <a:solidFill>
                  <a:srgbClr val="080808"/>
                </a:solidFill>
              </a:rPr>
              <a:t>وإستراتيجية</a:t>
            </a:r>
            <a:r>
              <a:rPr lang="ar-DZ" sz="2400" dirty="0">
                <a:solidFill>
                  <a:srgbClr val="080808"/>
                </a:solidFill>
              </a:rPr>
              <a:t> الشركة على مناولة المواد إدارة النفايات والمخلفات، التعبئة والتغليف والنقل. وهذا المفهوم يشمل عدة أبعاد مرتبطة بالمنتج، وإدارة المواد والتوزيع المادي، وهذا لفتح الباب أمام مجموعة من التطبيقات المحتملة </a:t>
            </a:r>
            <a:r>
              <a:rPr lang="ar-DZ" sz="2400" dirty="0" err="1">
                <a:solidFill>
                  <a:srgbClr val="080808"/>
                </a:solidFill>
              </a:rPr>
              <a:t>للإستراتيجيات</a:t>
            </a:r>
            <a:r>
              <a:rPr lang="ar-DZ" sz="2400" dirty="0">
                <a:solidFill>
                  <a:srgbClr val="080808"/>
                </a:solidFill>
              </a:rPr>
              <a:t> الصديقة للبيئة على امتداد سلسلة الإمداد يعني هذا أن مختلف الجهات المعنية يمكنها تطبيق </a:t>
            </a:r>
            <a:r>
              <a:rPr lang="ar-DZ" sz="2400" dirty="0" err="1">
                <a:solidFill>
                  <a:srgbClr val="080808"/>
                </a:solidFill>
              </a:rPr>
              <a:t>إستراتيجيات</a:t>
            </a:r>
            <a:r>
              <a:rPr lang="ar-DZ" sz="2400" dirty="0">
                <a:solidFill>
                  <a:srgbClr val="080808"/>
                </a:solidFill>
              </a:rPr>
              <a:t> مختلفة، والتي يمكن وصفها بأنها تدخل ضمن الإمداد الأخضر.</a:t>
            </a:r>
            <a:endParaRPr lang="fr-FR" sz="2400" dirty="0">
              <a:solidFill>
                <a:srgbClr val="080808"/>
              </a:solidFill>
            </a:endParaRPr>
          </a:p>
          <a:p>
            <a:pPr algn="r" rtl="1"/>
            <a:r>
              <a:rPr lang="ar-DZ" sz="2400" dirty="0">
                <a:solidFill>
                  <a:srgbClr val="080808"/>
                </a:solidFill>
              </a:rPr>
              <a:t>وبالاقتران مع المسؤوليات البيئية وضرورة القضاء على العمليات التي لا تضيف قيمة، ومع ازدياد الضغط على البيئة يتوقع من المنظمات تنفيذ استراتيجيات من اجل تقليص الأثر البيني لسلعها وخدماتها، ومن اجل إقامة مكانة بيئية جديدة لها. فالمنظمات تحتاج لإعادة تفحص أهدافها والاهتمام بالبيئة ولتحسين قدرتها على المنافسة وعلى المنظمات الاستفادة من الطرق الجديدة لإضافة القيمة لبرامج أعمالها الجوهرية كمداخل الإنتاج الأنظف ونظم الإدارة البيئية والكفاءة البيئية التي يتم تطبيقها لتحقيق الإدارة الخضراء.</a:t>
            </a:r>
            <a:endParaRPr lang="fr-FR" sz="2400" dirty="0">
              <a:solidFill>
                <a:srgbClr val="080808"/>
              </a:solidFill>
            </a:endParaRPr>
          </a:p>
          <a:p>
            <a:pPr algn="r" rtl="1"/>
            <a:endParaRPr lang="ar-DZ" sz="2400" dirty="0">
              <a:solidFill>
                <a:srgbClr val="080808"/>
              </a:solidFill>
              <a:latin typeface="Calibri" pitchFamily="34" charset="0"/>
              <a:cs typeface="Calibri" pitchFamily="34" charset="0"/>
            </a:endParaRPr>
          </a:p>
          <a:p>
            <a:pPr algn="r" rtl="1"/>
            <a:endParaRPr lang="ar-DZ" sz="2400" dirty="0">
              <a:solidFill>
                <a:srgbClr val="080808"/>
              </a:solidFill>
              <a:latin typeface="Calibri" pitchFamily="34" charset="0"/>
              <a:cs typeface="Calibri" pitchFamily="34" charset="0"/>
            </a:endParaRPr>
          </a:p>
          <a:p>
            <a:pPr algn="ctr" rtl="1"/>
            <a:endParaRPr lang="ar-DZ" sz="2400" b="1" dirty="0">
              <a:solidFill>
                <a:srgbClr val="080808"/>
              </a:solidFill>
              <a:latin typeface="Calibri" pitchFamily="34" charset="0"/>
              <a:cs typeface="Calibri" pitchFamily="34" charset="0"/>
            </a:endParaRPr>
          </a:p>
          <a:p>
            <a:pPr algn="ctr" rtl="1"/>
            <a:endParaRPr lang="ar-DZ" sz="2800" dirty="0">
              <a:solidFill>
                <a:srgbClr val="080808"/>
              </a:solidFill>
              <a:latin typeface="Calibri" pitchFamily="34" charset="0"/>
              <a:cs typeface="Calibri" pitchFamily="34" charset="0"/>
            </a:endParaRPr>
          </a:p>
        </p:txBody>
      </p:sp>
    </p:spTree>
    <p:extLst>
      <p:ext uri="{BB962C8B-B14F-4D97-AF65-F5344CB8AC3E}">
        <p14:creationId xmlns:p14="http://schemas.microsoft.com/office/powerpoint/2010/main" val="391104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49885" y="44624"/>
            <a:ext cx="5386411" cy="707886"/>
          </a:xfrm>
          <a:prstGeom prst="rect">
            <a:avLst/>
          </a:prstGeom>
        </p:spPr>
        <p:txBody>
          <a:bodyPr wrap="none">
            <a:spAutoFit/>
          </a:bodyPr>
          <a:lstStyle/>
          <a:p>
            <a:pPr algn="r" rtl="1"/>
            <a:r>
              <a:rPr lang="ar-DZ" sz="4000" b="1" dirty="0">
                <a:solidFill>
                  <a:srgbClr val="080808"/>
                </a:solidFill>
              </a:rPr>
              <a:t>أهمية سلسلة التوريد الخضراء:</a:t>
            </a:r>
            <a:endParaRPr lang="fr-FR" sz="4000" b="1" dirty="0" smtClean="0">
              <a:solidFill>
                <a:srgbClr val="080808"/>
              </a:solidFill>
            </a:endParaRPr>
          </a:p>
        </p:txBody>
      </p:sp>
      <p:sp>
        <p:nvSpPr>
          <p:cNvPr id="4" name="Rectangle 3"/>
          <p:cNvSpPr/>
          <p:nvPr/>
        </p:nvSpPr>
        <p:spPr>
          <a:xfrm>
            <a:off x="467544" y="971516"/>
            <a:ext cx="8194528" cy="3014671"/>
          </a:xfrm>
          <a:prstGeom prst="rect">
            <a:avLst/>
          </a:prstGeom>
        </p:spPr>
        <p:txBody>
          <a:bodyPr wrap="square">
            <a:spAutoFit/>
          </a:bodyPr>
          <a:lstStyle/>
          <a:p>
            <a:pPr marL="342900" lvl="0" indent="-342900" algn="r" rtl="1">
              <a:buFont typeface="Arial" pitchFamily="34" charset="0"/>
              <a:buChar char="•"/>
            </a:pPr>
            <a:r>
              <a:rPr lang="ar-SA" sz="2000" dirty="0">
                <a:solidFill>
                  <a:srgbClr val="080808"/>
                </a:solidFill>
              </a:rPr>
              <a:t>ترشيد استهلاك الموارد غير المتجددة وتقليل الفاقد</a:t>
            </a:r>
            <a:r>
              <a:rPr lang="fr-FR" sz="2000" dirty="0">
                <a:solidFill>
                  <a:srgbClr val="080808"/>
                </a:solidFill>
              </a:rPr>
              <a:t>.</a:t>
            </a:r>
          </a:p>
          <a:p>
            <a:pPr marL="342900" lvl="0" indent="-342900" algn="r" rtl="1">
              <a:buFont typeface="Arial" pitchFamily="34" charset="0"/>
              <a:buChar char="•"/>
            </a:pPr>
            <a:r>
              <a:rPr lang="ar-SA" sz="2000" dirty="0">
                <a:solidFill>
                  <a:srgbClr val="080808"/>
                </a:solidFill>
              </a:rPr>
              <a:t>تحسين الإنتاجية عبر خفض نسبة الإصابة بالأمراض، مما يعزز الصحة ورفاهية الإنسان</a:t>
            </a:r>
            <a:r>
              <a:rPr lang="fr-FR" sz="2000" dirty="0">
                <a:solidFill>
                  <a:srgbClr val="080808"/>
                </a:solidFill>
              </a:rPr>
              <a:t>.</a:t>
            </a:r>
          </a:p>
          <a:p>
            <a:pPr marL="342900" lvl="0" indent="-342900" algn="r" rtl="1">
              <a:buFont typeface="Arial" pitchFamily="34" charset="0"/>
              <a:buChar char="•"/>
            </a:pPr>
            <a:r>
              <a:rPr lang="ar-SA" sz="2000" dirty="0">
                <a:solidFill>
                  <a:srgbClr val="080808"/>
                </a:solidFill>
              </a:rPr>
              <a:t>تعزيز الجانب النفسي للعامل، حيث يشعر بأن عمله يساهم في حماية البيئة وله قيمة عليا</a:t>
            </a:r>
            <a:r>
              <a:rPr lang="fr-FR" sz="2000" dirty="0">
                <a:solidFill>
                  <a:srgbClr val="080808"/>
                </a:solidFill>
              </a:rPr>
              <a:t>.</a:t>
            </a:r>
          </a:p>
          <a:p>
            <a:pPr marL="342900" lvl="0" indent="-342900" algn="r" rtl="1">
              <a:buFont typeface="Arial" pitchFamily="34" charset="0"/>
              <a:buChar char="•"/>
            </a:pPr>
            <a:r>
              <a:rPr lang="ar-SA" sz="2000" dirty="0">
                <a:solidFill>
                  <a:srgbClr val="080808"/>
                </a:solidFill>
              </a:rPr>
              <a:t>زيادة الميزة التنافسية من خلال تعزيز الولاء للعلامة التجارية، حيث يكون المستهلك مستعدًا لدفع سعر أعلى للمنتجات الصديقة للبيئة</a:t>
            </a:r>
            <a:r>
              <a:rPr lang="fr-FR" sz="2000" dirty="0">
                <a:solidFill>
                  <a:srgbClr val="080808"/>
                </a:solidFill>
              </a:rPr>
              <a:t>.</a:t>
            </a:r>
          </a:p>
          <a:p>
            <a:pPr marL="342900" lvl="0" indent="-342900" algn="r" rtl="1">
              <a:buFont typeface="Arial" pitchFamily="34" charset="0"/>
              <a:buChar char="•"/>
            </a:pPr>
            <a:r>
              <a:rPr lang="ar-SA" sz="2000" dirty="0">
                <a:solidFill>
                  <a:srgbClr val="080808"/>
                </a:solidFill>
              </a:rPr>
              <a:t>بناء سمعة قوية للعلامة التجارية كشركة صديقة للبيئة ومسؤولة اجتماعيًا</a:t>
            </a:r>
            <a:r>
              <a:rPr lang="fr-FR" sz="2000" dirty="0">
                <a:solidFill>
                  <a:srgbClr val="080808"/>
                </a:solidFill>
              </a:rPr>
              <a:t>.</a:t>
            </a:r>
          </a:p>
          <a:p>
            <a:pPr marL="342900" lvl="0" indent="-342900" algn="r" rtl="1">
              <a:buFont typeface="Arial" pitchFamily="34" charset="0"/>
              <a:buChar char="•"/>
            </a:pPr>
            <a:r>
              <a:rPr lang="ar-SA" sz="2000" dirty="0">
                <a:solidFill>
                  <a:srgbClr val="080808"/>
                </a:solidFill>
              </a:rPr>
              <a:t>إدارة التكاليف من خلال توفير الطاقة وتقليل استهلاك الوقود وانبعاثات ثاني أكسيد الكربون، مما يعزز كفاءة واستدامة البنية التحتية لسلسلة التوريد</a:t>
            </a:r>
            <a:r>
              <a:rPr lang="fr-FR" sz="2000" dirty="0">
                <a:solidFill>
                  <a:srgbClr val="080808"/>
                </a:solidFill>
              </a:rPr>
              <a:t>.</a:t>
            </a:r>
          </a:p>
          <a:p>
            <a:pPr algn="just" rtl="1">
              <a:lnSpc>
                <a:spcPct val="90000"/>
              </a:lnSpc>
            </a:pPr>
            <a:endParaRPr lang="ar-DZ" sz="1100" b="1" dirty="0">
              <a:solidFill>
                <a:srgbClr val="080808"/>
              </a:solidFill>
              <a:latin typeface="Calibri" pitchFamily="34" charset="0"/>
              <a:cs typeface="Calibri" pitchFamily="34" charset="0"/>
            </a:endParaRPr>
          </a:p>
          <a:p>
            <a:pPr marL="342900" indent="-342900" algn="just" rtl="1">
              <a:buFont typeface="Wingdings" pitchFamily="2" charset="2"/>
              <a:buChar char="v"/>
            </a:pPr>
            <a:endParaRPr lang="ar-DZ" sz="2000" b="1" dirty="0">
              <a:solidFill>
                <a:srgbClr val="080808"/>
              </a:solidFill>
              <a:latin typeface="Calibri" pitchFamily="34" charset="0"/>
              <a:cs typeface="Calibri" pitchFamily="34" charset="0"/>
            </a:endParaRPr>
          </a:p>
        </p:txBody>
      </p:sp>
      <p:sp>
        <p:nvSpPr>
          <p:cNvPr id="5" name="Rectangle 4"/>
          <p:cNvSpPr/>
          <p:nvPr/>
        </p:nvSpPr>
        <p:spPr>
          <a:xfrm>
            <a:off x="395536" y="2204864"/>
            <a:ext cx="8280920" cy="400110"/>
          </a:xfrm>
          <a:prstGeom prst="rect">
            <a:avLst/>
          </a:prstGeom>
        </p:spPr>
        <p:txBody>
          <a:bodyPr wrap="square">
            <a:spAutoFit/>
          </a:bodyPr>
          <a:lstStyle/>
          <a:p>
            <a:pPr algn="just" rtl="1"/>
            <a:endParaRPr lang="ar-DZ" sz="2000" dirty="0">
              <a:solidFill>
                <a:srgbClr val="080808"/>
              </a:solidFill>
              <a:latin typeface="Calibri" pitchFamily="34" charset="0"/>
              <a:cs typeface="Calibri" pitchFamily="34" charset="0"/>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Thème Office">
  <a:themeElements>
    <a:clrScheme name="Personnalisé 2">
      <a:dk1>
        <a:srgbClr val="FE19FF"/>
      </a:dk1>
      <a:lt1>
        <a:srgbClr val="FEA3FF"/>
      </a:lt1>
      <a:dk2>
        <a:srgbClr val="FE66FF"/>
      </a:dk2>
      <a:lt2>
        <a:srgbClr val="FEA3FF"/>
      </a:lt2>
      <a:accent1>
        <a:srgbClr val="FE66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nalisé 2">
    <a:dk1>
      <a:srgbClr val="FE19FF"/>
    </a:dk1>
    <a:lt1>
      <a:srgbClr val="FEA3FF"/>
    </a:lt1>
    <a:dk2>
      <a:srgbClr val="FE66FF"/>
    </a:dk2>
    <a:lt2>
      <a:srgbClr val="FEA3FF"/>
    </a:lt2>
    <a:accent1>
      <a:srgbClr val="FE66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2709</TotalTime>
  <Words>1536</Words>
  <Application>Microsoft Office PowerPoint</Application>
  <PresentationFormat>Affichage à l'écran (4:3)</PresentationFormat>
  <Paragraphs>139</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شكرا على المتابعة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abderahmane</dc:creator>
  <cp:lastModifiedBy>HP</cp:lastModifiedBy>
  <cp:revision>301</cp:revision>
  <dcterms:created xsi:type="dcterms:W3CDTF">2015-05-30T15:21:48Z</dcterms:created>
  <dcterms:modified xsi:type="dcterms:W3CDTF">2024-10-15T11:30:35Z</dcterms:modified>
</cp:coreProperties>
</file>