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128789" y="116632"/>
            <a:ext cx="1132499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جــامعة محــمد </a:t>
            </a:r>
            <a:r>
              <a:rPr lang="ar-DZ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خيضــر</a:t>
            </a:r>
            <a:r>
              <a:rPr lang="ar-DZ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 – بسكرة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endParaRPr lang="fr-F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كــلية العلــوم الاقتصــادية، التجــارية </a:t>
            </a:r>
            <a:r>
              <a:rPr lang="ar-DZ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و</a:t>
            </a:r>
            <a:r>
              <a:rPr lang="ar-DZ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 علــوم التسييــر</a:t>
            </a:r>
            <a:endParaRPr lang="fr-F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abic Transparent" charset="0"/>
                <a:ea typeface="Times New Roman" pitchFamily="18" charset="0"/>
                <a:cs typeface="Arial" pitchFamily="34" charset="0"/>
              </a:rPr>
              <a:t>قســـم علوم التسيير</a:t>
            </a:r>
            <a:endParaRPr lang="fr-F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22"/>
          <p:cNvGrpSpPr>
            <a:grpSpLocks/>
          </p:cNvGrpSpPr>
          <p:nvPr/>
        </p:nvGrpSpPr>
        <p:grpSpPr bwMode="auto">
          <a:xfrm>
            <a:off x="931747" y="488936"/>
            <a:ext cx="611188" cy="654048"/>
            <a:chOff x="4041" y="5842"/>
            <a:chExt cx="1056" cy="1375"/>
          </a:xfrm>
        </p:grpSpPr>
        <p:sp>
          <p:nvSpPr>
            <p:cNvPr id="15" name="Oval 26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pic>
          <p:nvPicPr>
            <p:cNvPr id="16" name="Picture 25" descr="SigleUNI4"/>
            <p:cNvPicPr>
              <a:picLocks noChangeAspect="1" noChangeArrowheads="1"/>
            </p:cNvPicPr>
            <p:nvPr/>
          </p:nvPicPr>
          <p:blipFill>
            <a:blip r:embed="rId2" cstate="print"/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</p:spPr>
        </p:pic>
        <p:sp>
          <p:nvSpPr>
            <p:cNvPr id="17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/>
              <a:r>
                <a:rPr lang="ar-DZ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F_Aseer"/>
                </a:rPr>
                <a:t>جامعــــــة محمد خيضــــــــــــر</a:t>
              </a:r>
              <a:endParaRPr lang="fr-FR" sz="3600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F_Aseer"/>
              </a:endParaRPr>
            </a:p>
          </p:txBody>
        </p:sp>
        <p:sp>
          <p:nvSpPr>
            <p:cNvPr id="18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/>
              <a:r>
                <a:rPr lang="ar-DZ" sz="3600" kern="10" dirty="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F_Aseer"/>
                </a:rPr>
                <a:t>بــســكــــــــــــرة</a:t>
              </a:r>
              <a:endParaRPr lang="fr-FR" sz="3600" kern="10" dirty="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F_Aseer"/>
              </a:endParaRPr>
            </a:p>
          </p:txBody>
        </p:sp>
      </p:grpSp>
      <p:grpSp>
        <p:nvGrpSpPr>
          <p:cNvPr id="19" name="Group 22"/>
          <p:cNvGrpSpPr>
            <a:grpSpLocks/>
          </p:cNvGrpSpPr>
          <p:nvPr/>
        </p:nvGrpSpPr>
        <p:grpSpPr bwMode="auto">
          <a:xfrm>
            <a:off x="10404368" y="417498"/>
            <a:ext cx="611188" cy="654048"/>
            <a:chOff x="4041" y="5842"/>
            <a:chExt cx="1056" cy="1375"/>
          </a:xfrm>
        </p:grpSpPr>
        <p:sp>
          <p:nvSpPr>
            <p:cNvPr id="20" name="Oval 26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pic>
          <p:nvPicPr>
            <p:cNvPr id="21" name="Picture 25" descr="SigleUNI4"/>
            <p:cNvPicPr>
              <a:picLocks noChangeAspect="1" noChangeArrowheads="1"/>
            </p:cNvPicPr>
            <p:nvPr/>
          </p:nvPicPr>
          <p:blipFill>
            <a:blip r:embed="rId2" cstate="print"/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</p:spPr>
        </p:pic>
        <p:sp>
          <p:nvSpPr>
            <p:cNvPr id="22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/>
              <a:r>
                <a:rPr lang="ar-DZ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F_Aseer"/>
                </a:rPr>
                <a:t>جامعــــــة محمد خيضــــــــــــر</a:t>
              </a:r>
              <a:endParaRPr lang="fr-FR" sz="3600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F_Aseer"/>
              </a:endParaRPr>
            </a:p>
          </p:txBody>
        </p:sp>
        <p:sp>
          <p:nvSpPr>
            <p:cNvPr id="23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/>
              <a:r>
                <a:rPr lang="ar-DZ" sz="3600" kern="10" dirty="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F_Aseer"/>
                </a:rPr>
                <a:t>بــســكــــــــــــرة</a:t>
              </a:r>
              <a:endParaRPr lang="fr-FR" sz="3600" kern="10" dirty="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F_Aseer"/>
              </a:endParaRPr>
            </a:p>
          </p:txBody>
        </p:sp>
      </p:grpSp>
      <p:sp>
        <p:nvSpPr>
          <p:cNvPr id="24" name="Rectangle à coins arrondis 23"/>
          <p:cNvSpPr/>
          <p:nvPr/>
        </p:nvSpPr>
        <p:spPr>
          <a:xfrm>
            <a:off x="2309785" y="1449965"/>
            <a:ext cx="9358473" cy="26704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4000" b="1" dirty="0">
              <a:solidFill>
                <a:schemeClr val="bg1"/>
              </a:solidFill>
            </a:endParaRP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1738282" y="4078814"/>
            <a:ext cx="87154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rtl="1" fontAlgn="base">
              <a:spcBef>
                <a:spcPct val="0"/>
              </a:spcBef>
              <a:spcAft>
                <a:spcPct val="0"/>
              </a:spcAft>
            </a:pPr>
            <a:r>
              <a:rPr lang="ar-DZ" sz="4000" b="1" dirty="0">
                <a:solidFill>
                  <a:srgbClr val="FFFF00"/>
                </a:solidFill>
                <a:latin typeface="Sakkal Majalla" panose="02000000000000000000" pitchFamily="2" charset="-78"/>
                <a:ea typeface="Times New Roman" pitchFamily="18" charset="0"/>
                <a:cs typeface="Sakkal Majalla" panose="02000000000000000000" pitchFamily="2" charset="-78"/>
              </a:rPr>
              <a:t>مقدمة لطلبة السنة الأولى ماستر الإدارة </a:t>
            </a:r>
            <a:r>
              <a:rPr lang="ar-DZ" sz="4000" b="1" dirty="0" err="1">
                <a:solidFill>
                  <a:srgbClr val="FFFF00"/>
                </a:solidFill>
                <a:latin typeface="Sakkal Majalla" panose="02000000000000000000" pitchFamily="2" charset="-78"/>
                <a:ea typeface="Times New Roman" pitchFamily="18" charset="0"/>
                <a:cs typeface="Sakkal Majalla" panose="02000000000000000000" pitchFamily="2" charset="-78"/>
              </a:rPr>
              <a:t>الإستراتيجية</a:t>
            </a:r>
            <a:endParaRPr lang="fr-FR" sz="4000" b="1" dirty="0">
              <a:solidFill>
                <a:srgbClr val="FFFF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1524000" y="4593981"/>
            <a:ext cx="9144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ar-DZ" sz="2800" b="1" i="1" dirty="0">
                <a:latin typeface="Arabic Transparent"/>
                <a:ea typeface="Times New Roman" pitchFamily="18" charset="0"/>
                <a:cs typeface="Arial" pitchFamily="34" charset="0"/>
              </a:rPr>
              <a:t>إعـــــــداد وإشراف: أ / د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 dirty="0">
                <a:solidFill>
                  <a:srgbClr val="FFFF00"/>
                </a:solidFill>
                <a:latin typeface="Britannic Bold" panose="020B0903060703020204" pitchFamily="34" charset="0"/>
                <a:ea typeface="Times New Roman" pitchFamily="18" charset="0"/>
              </a:rPr>
              <a:t>ليـــلى بـــن عيـــــسى</a:t>
            </a:r>
            <a:endParaRPr lang="ar-DZ" sz="4000" b="1" dirty="0">
              <a:solidFill>
                <a:srgbClr val="FFFF00"/>
              </a:solidFill>
              <a:latin typeface="Britannic Bold" panose="020B0903060703020204" pitchFamily="34" charset="0"/>
            </a:endParaRPr>
          </a:p>
        </p:txBody>
      </p:sp>
      <p:sp>
        <p:nvSpPr>
          <p:cNvPr id="71683" name="WordArt 3"/>
          <p:cNvSpPr>
            <a:spLocks noChangeArrowheads="1" noChangeShapeType="1" noTextEdit="1"/>
          </p:cNvSpPr>
          <p:nvPr/>
        </p:nvSpPr>
        <p:spPr bwMode="auto">
          <a:xfrm>
            <a:off x="3881423" y="6072207"/>
            <a:ext cx="3929089" cy="3238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DZ" sz="1200" i="1" kern="10" dirty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Arabic Transparent"/>
              </a:rPr>
              <a:t>المـــوسم الجــامعي  </a:t>
            </a:r>
            <a:r>
              <a:rPr lang="ar-DZ" sz="1200" i="1" kern="10" dirty="0" smtClean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Arabic Transparent"/>
              </a:rPr>
              <a:t>2025-2026 </a:t>
            </a:r>
            <a:endParaRPr lang="fr-FR" sz="1200" i="1" kern="10" dirty="0">
              <a:ln w="9525">
                <a:noFill/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Arabic Transparent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456" y="1412776"/>
            <a:ext cx="6833657" cy="277828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104111" y="2148654"/>
            <a:ext cx="4349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7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محاضرات في </a:t>
            </a:r>
            <a:r>
              <a:rPr lang="ar-DZ" sz="72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مقياس </a:t>
            </a:r>
            <a:endParaRPr lang="fr-FR" sz="7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4064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8710" y="452718"/>
            <a:ext cx="7055380" cy="744034"/>
          </a:xfrm>
        </p:spPr>
        <p:txBody>
          <a:bodyPr>
            <a:noAutofit/>
          </a:bodyPr>
          <a:lstStyle/>
          <a:p>
            <a:pPr algn="r" rtl="1"/>
            <a:r>
              <a:rPr lang="ar-DZ" sz="5400" dirty="0">
                <a:solidFill>
                  <a:srgbClr val="00FF00"/>
                </a:solidFill>
              </a:rPr>
              <a:t>برنامج المقياس </a:t>
            </a:r>
            <a:endParaRPr lang="fr-FR" sz="5400" dirty="0">
              <a:solidFill>
                <a:srgbClr val="00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9245" y="1384550"/>
            <a:ext cx="11792755" cy="5212802"/>
          </a:xfrm>
        </p:spPr>
        <p:txBody>
          <a:bodyPr>
            <a:noAutofit/>
          </a:bodyPr>
          <a:lstStyle/>
          <a:p>
            <a:pPr lvl="0" algn="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المحور الأول: </a:t>
            </a:r>
            <a:r>
              <a:rPr lang="ar-DZ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الإستراتيجية</a:t>
            </a:r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والذكاء </a:t>
            </a:r>
            <a:r>
              <a:rPr lang="ar-DZ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الإستراتيجي</a:t>
            </a:r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المحور الثاني: أبعاد الذكاء </a:t>
            </a:r>
            <a:r>
              <a:rPr lang="ar-DZ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الإستراتيجي</a:t>
            </a:r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المحور الثالث : مفاهيم مرتبطة بالذكاء </a:t>
            </a:r>
            <a:r>
              <a:rPr lang="ar-DZ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الإستراتيجي</a:t>
            </a:r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اليقظة </a:t>
            </a:r>
            <a:r>
              <a:rPr lang="ar-DZ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الإستراتيجية</a:t>
            </a:r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ذكاء الأعمال</a:t>
            </a:r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ctr" rtl="1"/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الذكاء </a:t>
            </a:r>
            <a:r>
              <a:rPr lang="ar-DZ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الإصطناعي</a:t>
            </a:r>
            <a:r>
              <a:rPr lang="ar-D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الذكاء الاقتصادي .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rtl="1"/>
            <a:r>
              <a:rPr lang="ar-DZ" sz="3600" b="1" dirty="0">
                <a:latin typeface="Arial" panose="020B0604020202020204" pitchFamily="34" charset="0"/>
                <a:cs typeface="Arial" panose="020B0604020202020204" pitchFamily="34" charset="0"/>
              </a:rPr>
              <a:t>الذكاء التنافسي.</a:t>
            </a: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008710" y="620688"/>
            <a:ext cx="1855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1" y="155548"/>
            <a:ext cx="3760631" cy="638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44326" y="452718"/>
            <a:ext cx="7055380" cy="816042"/>
          </a:xfrm>
        </p:spPr>
        <p:txBody>
          <a:bodyPr>
            <a:noAutofit/>
          </a:bodyPr>
          <a:lstStyle/>
          <a:p>
            <a:pPr algn="r" rtl="1"/>
            <a:r>
              <a:rPr lang="ar-DZ" sz="5400" dirty="0">
                <a:solidFill>
                  <a:srgbClr val="00FF00"/>
                </a:solidFill>
              </a:rPr>
              <a:t>برنامج المقياس (تابع)</a:t>
            </a:r>
            <a:endParaRPr lang="fr-FR" sz="5400" dirty="0">
              <a:solidFill>
                <a:srgbClr val="00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3183" y="2575775"/>
            <a:ext cx="11333409" cy="3937262"/>
          </a:xfrm>
        </p:spPr>
        <p:txBody>
          <a:bodyPr>
            <a:noAutofit/>
          </a:bodyPr>
          <a:lstStyle/>
          <a:p>
            <a:pPr lvl="0" algn="r" rtl="1"/>
            <a:r>
              <a:rPr lang="ar-DZ" sz="4000" b="1" dirty="0">
                <a:latin typeface="Arial" panose="020B0604020202020204" pitchFamily="34" charset="0"/>
              </a:rPr>
              <a:t>المحور الرابع :نظم </a:t>
            </a:r>
            <a:r>
              <a:rPr lang="ar-DZ" sz="4000" b="1" dirty="0" smtClean="0">
                <a:latin typeface="Arial" panose="020B0604020202020204" pitchFamily="34" charset="0"/>
              </a:rPr>
              <a:t>المعلومات </a:t>
            </a:r>
            <a:r>
              <a:rPr lang="ar-DZ" sz="4000" b="1" dirty="0">
                <a:latin typeface="Arial" panose="020B0604020202020204" pitchFamily="34" charset="0"/>
              </a:rPr>
              <a:t>وإدارة قاعدة البيانات.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1"/>
            <a:r>
              <a:rPr lang="ar-DZ" sz="4000" b="1" dirty="0">
                <a:latin typeface="Arial" panose="020B0604020202020204" pitchFamily="34" charset="0"/>
              </a:rPr>
              <a:t>المحور الخامس: </a:t>
            </a:r>
            <a:r>
              <a:rPr lang="ar-DZ" sz="4000" b="1" dirty="0" smtClean="0">
                <a:latin typeface="Arial" panose="020B0604020202020204" pitchFamily="34" charset="0"/>
              </a:rPr>
              <a:t>تحليل </a:t>
            </a:r>
            <a:r>
              <a:rPr lang="ar-DZ" sz="4000" b="1" dirty="0">
                <a:latin typeface="Arial" panose="020B0604020202020204" pitchFamily="34" charset="0"/>
              </a:rPr>
              <a:t>الأعمال.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1"/>
            <a:r>
              <a:rPr lang="ar-DZ" sz="4000" b="1">
                <a:latin typeface="Arial" panose="020B0604020202020204" pitchFamily="34" charset="0"/>
              </a:rPr>
              <a:t>المحور </a:t>
            </a:r>
            <a:r>
              <a:rPr lang="ar-DZ" sz="4000" b="1" smtClean="0">
                <a:latin typeface="Arial" panose="020B0604020202020204" pitchFamily="34" charset="0"/>
              </a:rPr>
              <a:t>السا</a:t>
            </a:r>
            <a:r>
              <a:rPr lang="ar-DZ" sz="4000" b="1" smtClean="0">
                <a:latin typeface="Arial" panose="020B0604020202020204" pitchFamily="34" charset="0"/>
              </a:rPr>
              <a:t>دس</a:t>
            </a:r>
            <a:r>
              <a:rPr lang="ar-DZ" sz="4000" b="1" smtClean="0">
                <a:latin typeface="Arial" panose="020B0604020202020204" pitchFamily="34" charset="0"/>
              </a:rPr>
              <a:t> </a:t>
            </a:r>
            <a:r>
              <a:rPr lang="ar-DZ" sz="4000" b="1" dirty="0">
                <a:latin typeface="Arial" panose="020B0604020202020204" pitchFamily="34" charset="0"/>
              </a:rPr>
              <a:t>:اتخاذ القرار وشجرة القرار.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fr-FR" sz="4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3" y="44623"/>
            <a:ext cx="3886593" cy="253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4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113</Words>
  <Application>Microsoft Office PowerPoint</Application>
  <PresentationFormat>Grand écran</PresentationFormat>
  <Paragraphs>25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4" baseType="lpstr">
      <vt:lpstr>AF_Aseer</vt:lpstr>
      <vt:lpstr>Arabic Transparent</vt:lpstr>
      <vt:lpstr>Arabic Typesetting</vt:lpstr>
      <vt:lpstr>Arial</vt:lpstr>
      <vt:lpstr>Britannic Bold</vt:lpstr>
      <vt:lpstr>Calibri</vt:lpstr>
      <vt:lpstr>Century Gothic</vt:lpstr>
      <vt:lpstr>Sakkal Majalla</vt:lpstr>
      <vt:lpstr>Times New Roman</vt:lpstr>
      <vt:lpstr>Wingdings 3</vt:lpstr>
      <vt:lpstr>Ion</vt:lpstr>
      <vt:lpstr>Présentation PowerPoint</vt:lpstr>
      <vt:lpstr>برنامج المقياس </vt:lpstr>
      <vt:lpstr>برنامج المقياس (تابع)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 DELL</dc:creator>
  <cp:lastModifiedBy>MON DELL</cp:lastModifiedBy>
  <cp:revision>1</cp:revision>
  <dcterms:created xsi:type="dcterms:W3CDTF">2025-10-07T23:31:42Z</dcterms:created>
  <dcterms:modified xsi:type="dcterms:W3CDTF">2025-10-07T23:32:46Z</dcterms:modified>
</cp:coreProperties>
</file>