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304" r:id="rId3"/>
    <p:sldId id="257" r:id="rId4"/>
    <p:sldId id="259" r:id="rId5"/>
    <p:sldId id="258" r:id="rId6"/>
    <p:sldId id="302" r:id="rId7"/>
    <p:sldId id="303" r:id="rId8"/>
    <p:sldId id="311" r:id="rId9"/>
    <p:sldId id="286" r:id="rId10"/>
    <p:sldId id="305" r:id="rId11"/>
    <p:sldId id="314" r:id="rId12"/>
    <p:sldId id="315" r:id="rId13"/>
    <p:sldId id="291" r:id="rId14"/>
    <p:sldId id="317" r:id="rId15"/>
    <p:sldId id="293" r:id="rId16"/>
    <p:sldId id="306" r:id="rId17"/>
    <p:sldId id="318" r:id="rId18"/>
    <p:sldId id="319" r:id="rId19"/>
    <p:sldId id="316" r:id="rId20"/>
    <p:sldId id="277" r:id="rId21"/>
    <p:sldId id="295" r:id="rId22"/>
    <p:sldId id="296" r:id="rId23"/>
    <p:sldId id="297" r:id="rId24"/>
    <p:sldId id="300" r:id="rId25"/>
    <p:sldId id="298" r:id="rId26"/>
    <p:sldId id="299" r:id="rId27"/>
    <p:sldId id="263" r:id="rId28"/>
    <p:sldId id="310" r:id="rId29"/>
    <p:sldId id="301" r:id="rId30"/>
    <p:sldId id="308" r:id="rId31"/>
    <p:sldId id="264" r:id="rId32"/>
    <p:sldId id="265" r:id="rId33"/>
    <p:sldId id="312" r:id="rId34"/>
    <p:sldId id="313" r:id="rId35"/>
    <p:sldId id="261" r:id="rId36"/>
    <p:sldId id="320" r:id="rId37"/>
    <p:sldId id="327" r:id="rId38"/>
    <p:sldId id="328" r:id="rId39"/>
    <p:sldId id="329" r:id="rId40"/>
    <p:sldId id="330" r:id="rId41"/>
    <p:sldId id="321" r:id="rId42"/>
    <p:sldId id="331" r:id="rId43"/>
    <p:sldId id="322" r:id="rId44"/>
    <p:sldId id="323" r:id="rId45"/>
    <p:sldId id="324" r:id="rId46"/>
    <p:sldId id="325" r:id="rId47"/>
    <p:sldId id="326" r:id="rId4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8" autoAdjust="0"/>
    <p:restoredTop sz="94660"/>
  </p:normalViewPr>
  <p:slideViewPr>
    <p:cSldViewPr>
      <p:cViewPr varScale="1">
        <p:scale>
          <a:sx n="58" d="100"/>
          <a:sy n="58" d="100"/>
        </p:scale>
        <p:origin x="1524"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Sous-titr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28" name="Titr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fr-FR"/>
              <a:t>Cliquez pour modifier le style du titre</a:t>
            </a:r>
            <a:endParaRPr kumimoji="0" lang="en-US"/>
          </a:p>
        </p:txBody>
      </p:sp>
      <p:cxnSp>
        <p:nvCxnSpPr>
          <p:cNvPr id="8" name="Connecteur droit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Espace réservé de la date 14"/>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16" name="Espace réservé du numéro de diapositive 15"/>
          <p:cNvSpPr>
            <a:spLocks noGrp="1"/>
          </p:cNvSpPr>
          <p:nvPr>
            <p:ph type="sldNum" sz="quarter" idx="11"/>
          </p:nvPr>
        </p:nvSpPr>
        <p:spPr/>
        <p:txBody>
          <a:bodyPr/>
          <a:lstStyle/>
          <a:p>
            <a:fld id="{1FB1C7C2-48AE-45DD-BB5A-64D759602E13}" type="slidenum">
              <a:rPr lang="fr-FR" smtClean="0"/>
              <a:pPr/>
              <a:t>‹N°›</a:t>
            </a:fld>
            <a:endParaRPr lang="fr-FR"/>
          </a:p>
        </p:txBody>
      </p:sp>
      <p:sp>
        <p:nvSpPr>
          <p:cNvPr id="17" name="Espace réservé du pied de page 16"/>
          <p:cNvSpPr>
            <a:spLocks noGrp="1"/>
          </p:cNvSpPr>
          <p:nvPr>
            <p:ph type="ftr" sz="quarter" idx="12"/>
          </p:nvPr>
        </p:nvSpPr>
        <p:spPr/>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B1C7C2-48AE-45DD-BB5A-64D759602E1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B1C7C2-48AE-45DD-BB5A-64D759602E13}"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44475"/>
            <a:ext cx="8385175" cy="1431925"/>
          </a:xfrm>
        </p:spPr>
        <p:txBody>
          <a:bodyPr/>
          <a:lstStyle/>
          <a:p>
            <a:r>
              <a:rPr lang="fr-FR"/>
              <a:t>Cliquez pour modifier le style du titre</a:t>
            </a:r>
          </a:p>
        </p:txBody>
      </p:sp>
      <p:sp>
        <p:nvSpPr>
          <p:cNvPr id="3" name="Espace réservé du contenu 2"/>
          <p:cNvSpPr>
            <a:spLocks noGrp="1"/>
          </p:cNvSpPr>
          <p:nvPr>
            <p:ph sz="quarter" idx="1"/>
          </p:nvPr>
        </p:nvSpPr>
        <p:spPr>
          <a:xfrm>
            <a:off x="838200" y="1905000"/>
            <a:ext cx="3927475" cy="2019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918075" y="1905000"/>
            <a:ext cx="3927475" cy="2019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838200" y="4076700"/>
            <a:ext cx="3927475" cy="2019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918075" y="4076700"/>
            <a:ext cx="3927475" cy="2019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11"/>
          <p:cNvSpPr>
            <a:spLocks noGrp="1" noChangeArrowheads="1"/>
          </p:cNvSpPr>
          <p:nvPr>
            <p:ph type="dt" sz="half" idx="10"/>
          </p:nvPr>
        </p:nvSpPr>
        <p:spPr>
          <a:ln/>
        </p:spPr>
        <p:txBody>
          <a:bodyPr/>
          <a:lstStyle>
            <a:lvl1pPr>
              <a:defRPr/>
            </a:lvl1pPr>
          </a:lstStyle>
          <a:p>
            <a:pPr>
              <a:defRPr/>
            </a:pPr>
            <a:endParaRPr lang="fr-FR"/>
          </a:p>
        </p:txBody>
      </p:sp>
      <p:sp>
        <p:nvSpPr>
          <p:cNvPr id="8" name="Rectangle 12"/>
          <p:cNvSpPr>
            <a:spLocks noGrp="1" noChangeArrowheads="1"/>
          </p:cNvSpPr>
          <p:nvPr>
            <p:ph type="ftr" sz="quarter" idx="11"/>
          </p:nvPr>
        </p:nvSpPr>
        <p:spPr>
          <a:ln/>
        </p:spPr>
        <p:txBody>
          <a:bodyPr/>
          <a:lstStyle>
            <a:lvl1pPr>
              <a:defRPr/>
            </a:lvl1pPr>
          </a:lstStyle>
          <a:p>
            <a:pPr>
              <a:defRPr/>
            </a:pPr>
            <a:endParaRPr lang="fr-FR"/>
          </a:p>
        </p:txBody>
      </p:sp>
      <p:sp>
        <p:nvSpPr>
          <p:cNvPr id="9" name="Rectangle 13"/>
          <p:cNvSpPr>
            <a:spLocks noGrp="1" noChangeArrowheads="1"/>
          </p:cNvSpPr>
          <p:nvPr>
            <p:ph type="sldNum" sz="quarter" idx="12"/>
          </p:nvPr>
        </p:nvSpPr>
        <p:spPr>
          <a:ln/>
        </p:spPr>
        <p:txBody>
          <a:bodyPr/>
          <a:lstStyle>
            <a:lvl1pPr>
              <a:defRPr/>
            </a:lvl1pPr>
          </a:lstStyle>
          <a:p>
            <a:pPr>
              <a:defRPr/>
            </a:pPr>
            <a:fld id="{CA4C21C3-B41C-41D2-BED6-2E8002FD5779}"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457200" y="1524000"/>
            <a:ext cx="822960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4" name="Espace réservé de la date 13"/>
          <p:cNvSpPr>
            <a:spLocks noGrp="1"/>
          </p:cNvSpPr>
          <p:nvPr>
            <p:ph type="dt" sz="half" idx="14"/>
          </p:nvPr>
        </p:nvSpPr>
        <p:spPr/>
        <p:txBody>
          <a:bodyPr/>
          <a:lstStyle/>
          <a:p>
            <a:fld id="{7F743463-B7DD-4CBA-95C9-96B61EA20467}" type="datetimeFigureOut">
              <a:rPr lang="fr-FR" smtClean="0"/>
              <a:pPr/>
              <a:t>02/06/2025</a:t>
            </a:fld>
            <a:endParaRPr lang="fr-FR"/>
          </a:p>
        </p:txBody>
      </p:sp>
      <p:sp>
        <p:nvSpPr>
          <p:cNvPr id="15" name="Espace réservé du numéro de diapositive 14"/>
          <p:cNvSpPr>
            <a:spLocks noGrp="1"/>
          </p:cNvSpPr>
          <p:nvPr>
            <p:ph type="sldNum" sz="quarter" idx="15"/>
          </p:nvPr>
        </p:nvSpPr>
        <p:spPr/>
        <p:txBody>
          <a:bodyPr/>
          <a:lstStyle>
            <a:lvl1pPr algn="ctr">
              <a:defRPr/>
            </a:lvl1pPr>
          </a:lstStyle>
          <a:p>
            <a:fld id="{1FB1C7C2-48AE-45DD-BB5A-64D759602E13}" type="slidenum">
              <a:rPr lang="fr-FR" smtClean="0"/>
              <a:pPr/>
              <a:t>‹N°›</a:t>
            </a:fld>
            <a:endParaRPr lang="fr-FR"/>
          </a:p>
        </p:txBody>
      </p:sp>
      <p:sp>
        <p:nvSpPr>
          <p:cNvPr id="16" name="Espace réservé du pied de page 15"/>
          <p:cNvSpPr>
            <a:spLocks noGrp="1"/>
          </p:cNvSpPr>
          <p:nvPr>
            <p:ph type="ftr" sz="quarter" idx="16"/>
          </p:nvPr>
        </p:nvSpPr>
        <p:spPr/>
        <p:txBody>
          <a:bodyPr/>
          <a:lstStyle/>
          <a:p>
            <a:endParaRPr lang="fr-FR"/>
          </a:p>
        </p:txBody>
      </p:sp>
      <p:sp>
        <p:nvSpPr>
          <p:cNvPr id="17" name="Titre 16"/>
          <p:cNvSpPr>
            <a:spLocks noGrp="1"/>
          </p:cNvSpPr>
          <p:nvPr>
            <p:ph type="title"/>
          </p:nvPr>
        </p:nvSpPr>
        <p:spPr/>
        <p:txBody>
          <a:bodyPr rtlCol="0" anchor="b" anchorCtr="0"/>
          <a:lstStyle/>
          <a:p>
            <a:r>
              <a:rPr kumimoji="0" lang="fr-FR"/>
              <a:t>Cliquez pour modifier le style du titre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B1C7C2-48AE-45DD-BB5A-64D759602E13}" type="slidenum">
              <a:rPr lang="fr-FR" smtClean="0"/>
              <a:pPr/>
              <a:t>‹N°›</a:t>
            </a:fld>
            <a:endParaRPr lang="fr-FR"/>
          </a:p>
        </p:txBody>
      </p:sp>
      <p:sp>
        <p:nvSpPr>
          <p:cNvPr id="2" name="Titr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cxnSp>
        <p:nvCxnSpPr>
          <p:cNvPr id="7" name="Connecteur droit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B1C7C2-48AE-45DD-BB5A-64D759602E13}" type="slidenum">
              <a:rPr lang="fr-FR" smtClean="0"/>
              <a:pPr/>
              <a:t>‹N°›</a:t>
            </a:fld>
            <a:endParaRPr lang="fr-FR"/>
          </a:p>
        </p:txBody>
      </p:sp>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11" name="Espace réservé du contenu 10"/>
          <p:cNvSpPr>
            <a:spLocks noGrp="1"/>
          </p:cNvSpPr>
          <p:nvPr>
            <p:ph sz="half" idx="1"/>
          </p:nvPr>
        </p:nvSpPr>
        <p:spPr>
          <a:xfrm>
            <a:off x="457200" y="1524000"/>
            <a:ext cx="4059936"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half" idx="2"/>
          </p:nvPr>
        </p:nvSpPr>
        <p:spPr>
          <a:xfrm>
            <a:off x="4648200" y="1524000"/>
            <a:ext cx="4059936"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1FB1C7C2-48AE-45DD-BB5A-64D759602E13}" type="slidenum">
              <a:rPr lang="fr-FR" smtClean="0"/>
              <a:pPr/>
              <a:t>‹N°›</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7" name="Espace réservé de la date 6"/>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3" name="Espace réservé du texte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32" name="Espace réservé du contenu 31"/>
          <p:cNvSpPr>
            <a:spLocks noGrp="1"/>
          </p:cNvSpPr>
          <p:nvPr>
            <p:ph sz="half" idx="2"/>
          </p:nvPr>
        </p:nvSpPr>
        <p:spPr>
          <a:xfrm>
            <a:off x="457200" y="2201896"/>
            <a:ext cx="4038600" cy="3913632"/>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34" name="Espace réservé du contenu 33"/>
          <p:cNvSpPr>
            <a:spLocks noGrp="1"/>
          </p:cNvSpPr>
          <p:nvPr>
            <p:ph sz="quarter" idx="4"/>
          </p:nvPr>
        </p:nvSpPr>
        <p:spPr>
          <a:xfrm>
            <a:off x="4649788" y="2201896"/>
            <a:ext cx="4038600" cy="3913632"/>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 name="Titre 1"/>
          <p:cNvSpPr>
            <a:spLocks noGrp="1"/>
          </p:cNvSpPr>
          <p:nvPr>
            <p:ph type="title"/>
          </p:nvPr>
        </p:nvSpPr>
        <p:spPr>
          <a:xfrm>
            <a:off x="457200" y="155448"/>
            <a:ext cx="8229600" cy="1143000"/>
          </a:xfrm>
        </p:spPr>
        <p:txBody>
          <a:bodyPr anchor="b" anchorCtr="0"/>
          <a:lstStyle>
            <a:lvl1pPr>
              <a:defRPr/>
            </a:lvl1pPr>
          </a:lstStyle>
          <a:p>
            <a:r>
              <a:rPr kumimoji="0" lang="fr-FR"/>
              <a:t>Cliquez pour modifier le style du titre</a:t>
            </a:r>
            <a:endParaRPr kumimoji="0" lang="en-US"/>
          </a:p>
        </p:txBody>
      </p:sp>
      <p:sp>
        <p:nvSpPr>
          <p:cNvPr id="12" name="Espace réservé du texte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cxnSp>
        <p:nvCxnSpPr>
          <p:cNvPr id="10" name="Connecteur droit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FB1C7C2-48AE-45DD-BB5A-64D759602E13}" type="slidenum">
              <a:rPr lang="fr-FR" smtClean="0"/>
              <a:pPr/>
              <a:t>‹N°›</a:t>
            </a:fld>
            <a:endParaRPr lang="fr-FR"/>
          </a:p>
        </p:txBody>
      </p:sp>
      <p:sp>
        <p:nvSpPr>
          <p:cNvPr id="2" name="Titre 1"/>
          <p:cNvSpPr>
            <a:spLocks noGrp="1"/>
          </p:cNvSpPr>
          <p:nvPr>
            <p:ph type="title"/>
          </p:nvPr>
        </p:nvSpPr>
        <p:spPr/>
        <p:txBody>
          <a:bodyPr/>
          <a:lstStyle/>
          <a:p>
            <a:r>
              <a:rPr kumimoji="0" lang="fr-FR"/>
              <a:t>Cliquez pour modifier le style du titre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FB1C7C2-48AE-45DD-BB5A-64D759602E1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9" name="Espace réservé du contenu 28"/>
          <p:cNvSpPr>
            <a:spLocks noGrp="1"/>
          </p:cNvSpPr>
          <p:nvPr>
            <p:ph sz="quarter" idx="1"/>
          </p:nvPr>
        </p:nvSpPr>
        <p:spPr>
          <a:xfrm>
            <a:off x="457200" y="457200"/>
            <a:ext cx="6248400" cy="5715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3" name="Espace réservé du texte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31" name="Titr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a:t>Cliquez pour modifier le style du titre</a:t>
            </a:r>
            <a:endParaRPr kumimoji="0" lang="en-US"/>
          </a:p>
        </p:txBody>
      </p:sp>
      <p:sp>
        <p:nvSpPr>
          <p:cNvPr id="8" name="Espace réservé de la date 7"/>
          <p:cNvSpPr>
            <a:spLocks noGrp="1"/>
          </p:cNvSpPr>
          <p:nvPr>
            <p:ph type="dt" sz="half" idx="14"/>
          </p:nvPr>
        </p:nvSpPr>
        <p:spPr/>
        <p:txBody>
          <a:bodyPr/>
          <a:lstStyle/>
          <a:p>
            <a:fld id="{7F743463-B7DD-4CBA-95C9-96B61EA20467}" type="datetimeFigureOut">
              <a:rPr lang="fr-FR" smtClean="0"/>
              <a:pPr/>
              <a:t>02/06/2025</a:t>
            </a:fld>
            <a:endParaRPr lang="fr-FR"/>
          </a:p>
        </p:txBody>
      </p:sp>
      <p:sp>
        <p:nvSpPr>
          <p:cNvPr id="9" name="Espace réservé du numéro de diapositive 8"/>
          <p:cNvSpPr>
            <a:spLocks noGrp="1"/>
          </p:cNvSpPr>
          <p:nvPr>
            <p:ph type="sldNum" sz="quarter" idx="15"/>
          </p:nvPr>
        </p:nvSpPr>
        <p:spPr/>
        <p:txBody>
          <a:bodyPr/>
          <a:lstStyle/>
          <a:p>
            <a:fld id="{1FB1C7C2-48AE-45DD-BB5A-64D759602E13}" type="slidenum">
              <a:rPr lang="fr-FR" smtClean="0"/>
              <a:pPr/>
              <a:t>‹N°›</a:t>
            </a:fld>
            <a:endParaRPr lang="fr-FR"/>
          </a:p>
        </p:txBody>
      </p:sp>
      <p:sp>
        <p:nvSpPr>
          <p:cNvPr id="10" name="Espace réservé du pied de page 9"/>
          <p:cNvSpPr>
            <a:spLocks noGrp="1"/>
          </p:cNvSpPr>
          <p:nvPr>
            <p:ph type="ftr" sz="quarter" idx="16"/>
          </p:nvPr>
        </p:nvSpPr>
        <p:spPr/>
        <p:txBody>
          <a:bodyPr/>
          <a:lstStyle/>
          <a:p>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fr-FR"/>
              <a:t>Cliquez sur l'icône pour ajouter une image</a:t>
            </a:r>
            <a:endParaRPr kumimoji="0" lang="en-US"/>
          </a:p>
        </p:txBody>
      </p:sp>
      <p:sp>
        <p:nvSpPr>
          <p:cNvPr id="4" name="Espace réservé du texte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8" name="Espace réservé de la date 7"/>
          <p:cNvSpPr>
            <a:spLocks noGrp="1"/>
          </p:cNvSpPr>
          <p:nvPr>
            <p:ph type="dt" sz="half" idx="10"/>
          </p:nvPr>
        </p:nvSpPr>
        <p:spPr/>
        <p:txBody>
          <a:bodyPr/>
          <a:lstStyle/>
          <a:p>
            <a:fld id="{7F743463-B7DD-4CBA-95C9-96B61EA20467}" type="datetimeFigureOut">
              <a:rPr lang="fr-FR" smtClean="0"/>
              <a:pPr/>
              <a:t>02/06/2025</a:t>
            </a:fld>
            <a:endParaRPr lang="fr-FR"/>
          </a:p>
        </p:txBody>
      </p:sp>
      <p:sp>
        <p:nvSpPr>
          <p:cNvPr id="9" name="Espace réservé du numéro de diapositive 8"/>
          <p:cNvSpPr>
            <a:spLocks noGrp="1"/>
          </p:cNvSpPr>
          <p:nvPr>
            <p:ph type="sldNum" sz="quarter" idx="11"/>
          </p:nvPr>
        </p:nvSpPr>
        <p:spPr/>
        <p:txBody>
          <a:bodyPr/>
          <a:lstStyle/>
          <a:p>
            <a:fld id="{1FB1C7C2-48AE-45DD-BB5A-64D759602E13}" type="slidenum">
              <a:rPr lang="fr-FR" smtClean="0"/>
              <a:pPr/>
              <a:t>‹N°›</a:t>
            </a:fld>
            <a:endParaRPr lang="fr-FR"/>
          </a:p>
        </p:txBody>
      </p:sp>
      <p:sp>
        <p:nvSpPr>
          <p:cNvPr id="10" name="Espace réservé du pied de page 9"/>
          <p:cNvSpPr>
            <a:spLocks noGrp="1"/>
          </p:cNvSpPr>
          <p:nvPr>
            <p:ph type="ftr" sz="quarter" idx="12"/>
          </p:nvPr>
        </p:nvSpPr>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Espace réservé du texte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24" name="Espace réservé de la date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F743463-B7DD-4CBA-95C9-96B61EA20467}" type="datetimeFigureOut">
              <a:rPr lang="fr-FR" smtClean="0"/>
              <a:pPr/>
              <a:t>02/06/2025</a:t>
            </a:fld>
            <a:endParaRPr lang="fr-FR"/>
          </a:p>
        </p:txBody>
      </p:sp>
      <p:sp>
        <p:nvSpPr>
          <p:cNvPr id="10" name="Espace réservé du pied de page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fr-FR"/>
          </a:p>
        </p:txBody>
      </p:sp>
      <p:sp>
        <p:nvSpPr>
          <p:cNvPr id="22" name="Espace réservé du numéro de diapositive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FB1C7C2-48AE-45DD-BB5A-64D759602E13}" type="slidenum">
              <a:rPr lang="fr-FR" smtClean="0"/>
              <a:pPr/>
              <a:t>‹N°›</a:t>
            </a:fld>
            <a:endParaRPr lang="fr-FR"/>
          </a:p>
        </p:txBody>
      </p:sp>
      <p:sp>
        <p:nvSpPr>
          <p:cNvPr id="5" name="Espace réservé du titre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fr-FR"/>
              <a:t>Cliquez pour modifier le style du titre</a:t>
            </a:r>
            <a:endParaRPr kumimoji="0" lang="en-US"/>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oleObject" Target="../embeddings/oleObject1.bin"/><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2232794"/>
            <a:ext cx="8784976" cy="3500462"/>
          </a:xfrm>
        </p:spPr>
        <p:txBody>
          <a:bodyPr>
            <a:normAutofit/>
          </a:bodyPr>
          <a:lstStyle/>
          <a:p>
            <a:pPr>
              <a:spcBef>
                <a:spcPts val="0"/>
              </a:spcBef>
              <a:spcAft>
                <a:spcPts val="600"/>
              </a:spcAft>
            </a:pPr>
            <a:r>
              <a:rPr lang="en-US" sz="7200" b="1" dirty="0">
                <a:solidFill>
                  <a:schemeClr val="bg1"/>
                </a:solidFill>
                <a:latin typeface="Times New Roman" pitchFamily="18" charset="0"/>
                <a:cs typeface="Times New Roman" pitchFamily="18" charset="0"/>
              </a:rPr>
              <a:t>Chapter IV: </a:t>
            </a:r>
            <a:br>
              <a:rPr lang="en-US" sz="7200" b="1" dirty="0">
                <a:solidFill>
                  <a:schemeClr val="bg1"/>
                </a:solidFill>
                <a:latin typeface="Times New Roman" pitchFamily="18" charset="0"/>
                <a:cs typeface="Times New Roman" pitchFamily="18" charset="0"/>
              </a:rPr>
            </a:br>
            <a:r>
              <a:rPr lang="en-US" sz="7200" b="1" dirty="0">
                <a:solidFill>
                  <a:schemeClr val="bg1"/>
                </a:solidFill>
                <a:latin typeface="Times New Roman" pitchFamily="18" charset="0"/>
                <a:cs typeface="Times New Roman" pitchFamily="18" charset="0"/>
              </a:rPr>
              <a:t>Sampling in cultivated fields</a:t>
            </a:r>
            <a:endParaRPr lang="fr-FR" sz="4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8860" y="5857892"/>
            <a:ext cx="4464496" cy="830997"/>
          </a:xfrm>
          <a:prstGeom prst="rect">
            <a:avLst/>
          </a:prstGeom>
        </p:spPr>
        <p:txBody>
          <a:bodyPr wrap="square">
            <a:spAutoFit/>
          </a:bodyPr>
          <a:lstStyle/>
          <a:p>
            <a:pPr algn="ctr"/>
            <a:r>
              <a:rPr lang="fr-FR" sz="2400" b="1" dirty="0" err="1">
                <a:solidFill>
                  <a:schemeClr val="bg1"/>
                </a:solidFill>
                <a:latin typeface="Times New Roman" panose="02020603050405020304" pitchFamily="18" charset="0"/>
                <a:cs typeface="Times New Roman" panose="02020603050405020304" pitchFamily="18" charset="0"/>
              </a:rPr>
              <a:t>Species</a:t>
            </a:r>
            <a:r>
              <a:rPr lang="fr-FR" sz="2400" b="1" dirty="0">
                <a:solidFill>
                  <a:schemeClr val="bg1"/>
                </a:solidFill>
                <a:latin typeface="Times New Roman" panose="02020603050405020304" pitchFamily="18" charset="0"/>
                <a:cs typeface="Times New Roman" panose="02020603050405020304" pitchFamily="18" charset="0"/>
              </a:rPr>
              <a:t>: </a:t>
            </a:r>
            <a:r>
              <a:rPr lang="fr-FR" sz="2400" b="1" i="1" dirty="0" err="1">
                <a:solidFill>
                  <a:schemeClr val="bg1"/>
                </a:solidFill>
                <a:latin typeface="Times New Roman" panose="02020603050405020304" pitchFamily="18" charset="0"/>
                <a:cs typeface="Times New Roman" panose="02020603050405020304" pitchFamily="18" charset="0"/>
              </a:rPr>
              <a:t>Imperata</a:t>
            </a:r>
            <a:r>
              <a:rPr lang="fr-FR" sz="2400" b="1" i="1" dirty="0">
                <a:solidFill>
                  <a:schemeClr val="bg1"/>
                </a:solidFill>
                <a:latin typeface="Times New Roman" panose="02020603050405020304" pitchFamily="18" charset="0"/>
                <a:cs typeface="Times New Roman" panose="02020603050405020304" pitchFamily="18" charset="0"/>
              </a:rPr>
              <a:t> </a:t>
            </a:r>
            <a:r>
              <a:rPr lang="fr-FR" sz="2400" b="1" i="1" dirty="0" err="1">
                <a:solidFill>
                  <a:schemeClr val="bg1"/>
                </a:solidFill>
                <a:latin typeface="Times New Roman" panose="02020603050405020304" pitchFamily="18" charset="0"/>
                <a:cs typeface="Times New Roman" panose="02020603050405020304" pitchFamily="18" charset="0"/>
              </a:rPr>
              <a:t>cylindrica</a:t>
            </a:r>
            <a:r>
              <a:rPr lang="fr-FR" sz="2400" b="1" i="1" dirty="0">
                <a:solidFill>
                  <a:schemeClr val="bg1"/>
                </a:solidFill>
                <a:latin typeface="Times New Roman" panose="02020603050405020304" pitchFamily="18" charset="0"/>
                <a:cs typeface="Times New Roman" panose="02020603050405020304" pitchFamily="18" charset="0"/>
              </a:rPr>
              <a:t> </a:t>
            </a:r>
            <a:r>
              <a:rPr lang="fr-FR" sz="2400" b="1" dirty="0">
                <a:solidFill>
                  <a:schemeClr val="bg1"/>
                </a:solidFill>
                <a:latin typeface="Times New Roman" panose="02020603050405020304" pitchFamily="18" charset="0"/>
                <a:cs typeface="Times New Roman" panose="02020603050405020304" pitchFamily="18" charset="0"/>
              </a:rPr>
              <a:t>L. </a:t>
            </a:r>
            <a:br>
              <a:rPr lang="fr-FR" sz="2400" b="1" dirty="0">
                <a:solidFill>
                  <a:schemeClr val="bg1"/>
                </a:solidFill>
                <a:latin typeface="Times New Roman" panose="02020603050405020304" pitchFamily="18" charset="0"/>
                <a:cs typeface="Times New Roman" panose="02020603050405020304" pitchFamily="18" charset="0"/>
              </a:rPr>
            </a:br>
            <a:r>
              <a:rPr lang="fr-FR" sz="2400" b="1" dirty="0">
                <a:solidFill>
                  <a:schemeClr val="bg1"/>
                </a:solidFill>
                <a:latin typeface="Times New Roman" panose="02020603050405020304" pitchFamily="18" charset="0"/>
                <a:cs typeface="Times New Roman" panose="02020603050405020304" pitchFamily="18" charset="0"/>
              </a:rPr>
              <a:t>Family: </a:t>
            </a:r>
            <a:r>
              <a:rPr lang="fr-FR" sz="2400" b="1" dirty="0" err="1">
                <a:solidFill>
                  <a:schemeClr val="bg1"/>
                </a:solidFill>
                <a:latin typeface="Times New Roman" panose="02020603050405020304" pitchFamily="18" charset="0"/>
                <a:cs typeface="Times New Roman" panose="02020603050405020304" pitchFamily="18" charset="0"/>
              </a:rPr>
              <a:t>Poaceae</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80898" name="Picture 2" descr="Imperata cylindrica (L.) Raeusch. #1"/>
          <p:cNvPicPr>
            <a:picLocks noChangeAspect="1" noChangeArrowheads="1"/>
          </p:cNvPicPr>
          <p:nvPr/>
        </p:nvPicPr>
        <p:blipFill>
          <a:blip r:embed="rId2"/>
          <a:srcRect r="27549"/>
          <a:stretch>
            <a:fillRect/>
          </a:stretch>
        </p:blipFill>
        <p:spPr bwMode="auto">
          <a:xfrm>
            <a:off x="285720" y="285728"/>
            <a:ext cx="8572560" cy="5500726"/>
          </a:xfrm>
          <a:prstGeom prst="rect">
            <a:avLst/>
          </a:prstGeom>
          <a:noFill/>
        </p:spPr>
      </p:pic>
    </p:spTree>
    <p:extLst>
      <p:ext uri="{BB962C8B-B14F-4D97-AF65-F5344CB8AC3E}">
        <p14:creationId xmlns:p14="http://schemas.microsoft.com/office/powerpoint/2010/main" val="1269934642"/>
      </p:ext>
    </p:extLst>
  </p:cSld>
  <p:clrMapOvr>
    <a:masterClrMapping/>
  </p:clrMapOvr>
  <p:transition spd="med">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4612" y="5857892"/>
            <a:ext cx="4161644" cy="830997"/>
          </a:xfrm>
          <a:prstGeom prst="rect">
            <a:avLst/>
          </a:prstGeom>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Species: </a:t>
            </a:r>
            <a:r>
              <a:rPr lang="en-US" sz="2400" b="1" i="1" dirty="0" err="1">
                <a:solidFill>
                  <a:schemeClr val="bg1"/>
                </a:solidFill>
                <a:latin typeface="Times New Roman" panose="02020603050405020304" pitchFamily="18" charset="0"/>
                <a:cs typeface="Times New Roman" panose="02020603050405020304" pitchFamily="18" charset="0"/>
              </a:rPr>
              <a:t>Cynodon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dactylon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L. </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Family: </a:t>
            </a:r>
            <a:r>
              <a:rPr lang="en-US" sz="2400" b="1" dirty="0" err="1">
                <a:solidFill>
                  <a:schemeClr val="bg1"/>
                </a:solidFill>
                <a:latin typeface="Times New Roman" panose="02020603050405020304" pitchFamily="18" charset="0"/>
                <a:cs typeface="Times New Roman" panose="02020603050405020304" pitchFamily="18" charset="0"/>
              </a:rPr>
              <a:t>Poaceae</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97282" name="Picture 2" descr="https://static.teline.fr/upload/poaceae/cynodon-dactylon/150127211834/cynodon-dactylon-optimized-photo2.jpg"/>
          <p:cNvPicPr>
            <a:picLocks noChangeAspect="1" noChangeArrowheads="1"/>
          </p:cNvPicPr>
          <p:nvPr/>
        </p:nvPicPr>
        <p:blipFill>
          <a:blip r:embed="rId2"/>
          <a:srcRect l="4350" r="5978" b="27340"/>
          <a:stretch>
            <a:fillRect/>
          </a:stretch>
        </p:blipFill>
        <p:spPr bwMode="auto">
          <a:xfrm>
            <a:off x="285720" y="243362"/>
            <a:ext cx="8572528" cy="5543092"/>
          </a:xfrm>
          <a:prstGeom prst="rect">
            <a:avLst/>
          </a:prstGeom>
          <a:noFill/>
        </p:spPr>
      </p:pic>
    </p:spTree>
    <p:extLst>
      <p:ext uri="{BB962C8B-B14F-4D97-AF65-F5344CB8AC3E}">
        <p14:creationId xmlns:p14="http://schemas.microsoft.com/office/powerpoint/2010/main" val="1269934642"/>
      </p:ext>
    </p:extLst>
  </p:cSld>
  <p:clrMapOvr>
    <a:masterClrMapping/>
  </p:clrMapOvr>
  <p:transition spd="med">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5984" y="5857892"/>
            <a:ext cx="4572032" cy="830997"/>
          </a:xfrm>
          <a:prstGeom prst="rect">
            <a:avLst/>
          </a:prstGeom>
        </p:spPr>
        <p:txBody>
          <a:bodyPr wrap="square">
            <a:spAutoFit/>
          </a:bodyPr>
          <a:lstStyle/>
          <a:p>
            <a:pPr algn="ctr"/>
            <a:r>
              <a:rPr lang="it-IT" sz="2400" b="1" dirty="0">
                <a:solidFill>
                  <a:schemeClr val="bg1"/>
                </a:solidFill>
                <a:latin typeface="Times New Roman" panose="02020603050405020304" pitchFamily="18" charset="0"/>
                <a:cs typeface="Times New Roman" panose="02020603050405020304" pitchFamily="18" charset="0"/>
              </a:rPr>
              <a:t>Species: </a:t>
            </a:r>
            <a:r>
              <a:rPr lang="it-IT" sz="2400" b="1" i="1" dirty="0">
                <a:solidFill>
                  <a:schemeClr val="bg1"/>
                </a:solidFill>
                <a:latin typeface="Times New Roman" panose="02020603050405020304" pitchFamily="18" charset="0"/>
                <a:cs typeface="Times New Roman" panose="02020603050405020304" pitchFamily="18" charset="0"/>
              </a:rPr>
              <a:t>Parlatoria blanchardi </a:t>
            </a:r>
            <a:r>
              <a:rPr lang="it-IT" sz="2400" b="1" dirty="0">
                <a:solidFill>
                  <a:schemeClr val="bg1"/>
                </a:solidFill>
                <a:latin typeface="Times New Roman" panose="02020603050405020304" pitchFamily="18" charset="0"/>
                <a:cs typeface="Times New Roman" panose="02020603050405020304" pitchFamily="18" charset="0"/>
              </a:rPr>
              <a:t>L. </a:t>
            </a:r>
            <a:br>
              <a:rPr lang="it-IT" sz="2400" b="1" dirty="0">
                <a:solidFill>
                  <a:schemeClr val="bg1"/>
                </a:solidFill>
                <a:latin typeface="Times New Roman" panose="02020603050405020304" pitchFamily="18" charset="0"/>
                <a:cs typeface="Times New Roman" panose="02020603050405020304" pitchFamily="18" charset="0"/>
              </a:rPr>
            </a:br>
            <a:r>
              <a:rPr lang="it-IT" sz="2400" b="1" dirty="0">
                <a:solidFill>
                  <a:schemeClr val="bg1"/>
                </a:solidFill>
                <a:latin typeface="Times New Roman" panose="02020603050405020304" pitchFamily="18" charset="0"/>
                <a:cs typeface="Times New Roman" panose="02020603050405020304" pitchFamily="18" charset="0"/>
              </a:rPr>
              <a:t>Family: Poaceae</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98306" name="Picture 2" descr="L’image contient peut-être : plante et plein air"/>
          <p:cNvPicPr>
            <a:picLocks noChangeAspect="1" noChangeArrowheads="1"/>
          </p:cNvPicPr>
          <p:nvPr/>
        </p:nvPicPr>
        <p:blipFill>
          <a:blip r:embed="rId2"/>
          <a:srcRect/>
          <a:stretch>
            <a:fillRect/>
          </a:stretch>
        </p:blipFill>
        <p:spPr bwMode="auto">
          <a:xfrm>
            <a:off x="214282" y="285728"/>
            <a:ext cx="4643470" cy="5429288"/>
          </a:xfrm>
          <a:prstGeom prst="rect">
            <a:avLst/>
          </a:prstGeom>
          <a:noFill/>
        </p:spPr>
      </p:pic>
      <p:pic>
        <p:nvPicPr>
          <p:cNvPr id="98307" name="Picture 3"/>
          <p:cNvPicPr>
            <a:picLocks noChangeAspect="1" noChangeArrowheads="1"/>
          </p:cNvPicPr>
          <p:nvPr/>
        </p:nvPicPr>
        <p:blipFill>
          <a:blip r:embed="rId3"/>
          <a:srcRect/>
          <a:stretch>
            <a:fillRect/>
          </a:stretch>
        </p:blipFill>
        <p:spPr bwMode="auto">
          <a:xfrm>
            <a:off x="5000628" y="285728"/>
            <a:ext cx="3929090" cy="5500726"/>
          </a:xfrm>
          <a:prstGeom prst="rect">
            <a:avLst/>
          </a:prstGeom>
          <a:noFill/>
          <a:ln w="9525">
            <a:noFill/>
            <a:miter lim="800000"/>
            <a:headEnd/>
            <a:tailEnd/>
          </a:ln>
          <a:effectLst/>
        </p:spPr>
      </p:pic>
    </p:spTree>
    <p:extLst>
      <p:ext uri="{BB962C8B-B14F-4D97-AF65-F5344CB8AC3E}">
        <p14:creationId xmlns:p14="http://schemas.microsoft.com/office/powerpoint/2010/main" val="1269934642"/>
      </p:ext>
    </p:extLst>
  </p:cSld>
  <p:clrMapOvr>
    <a:masterClrMapping/>
  </p:clrMapOvr>
  <p:transition spd="med">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1"/>
          </p:nvPr>
        </p:nvPicPr>
        <p:blipFill>
          <a:blip r:embed="rId2" cstate="print"/>
          <a:srcRect r="781"/>
          <a:stretch>
            <a:fillRect/>
          </a:stretch>
        </p:blipFill>
        <p:spPr>
          <a:xfrm>
            <a:off x="214282" y="3711575"/>
            <a:ext cx="4143404" cy="2957513"/>
          </a:xfrm>
          <a:noFill/>
          <a:ln>
            <a:solidFill>
              <a:srgbClr val="FFFF00"/>
            </a:solidFill>
          </a:ln>
        </p:spPr>
      </p:pic>
      <p:pic>
        <p:nvPicPr>
          <p:cNvPr id="10245" name="Picture 5" descr="Trou de sortie de la mouche"/>
          <p:cNvPicPr>
            <a:picLocks noGrp="1" noChangeAspect="1" noChangeArrowheads="1"/>
          </p:cNvPicPr>
          <p:nvPr>
            <p:ph sz="half" idx="2"/>
          </p:nvPr>
        </p:nvPicPr>
        <p:blipFill>
          <a:blip r:embed="rId3" cstate="print">
            <a:lum bright="12000"/>
          </a:blip>
          <a:srcRect l="23334"/>
          <a:stretch>
            <a:fillRect/>
          </a:stretch>
        </p:blipFill>
        <p:spPr>
          <a:xfrm>
            <a:off x="214282" y="117475"/>
            <a:ext cx="4143404" cy="3455988"/>
          </a:xfrm>
          <a:noFill/>
          <a:ln>
            <a:solidFill>
              <a:srgbClr val="FFFF00"/>
            </a:solidFill>
          </a:ln>
        </p:spPr>
      </p:pic>
      <p:pic>
        <p:nvPicPr>
          <p:cNvPr id="10243" name="Picture 3" descr="mouche"/>
          <p:cNvPicPr>
            <a:picLocks noChangeAspect="1" noChangeArrowheads="1"/>
          </p:cNvPicPr>
          <p:nvPr/>
        </p:nvPicPr>
        <p:blipFill>
          <a:blip r:embed="rId4" cstate="print"/>
          <a:srcRect/>
          <a:stretch>
            <a:fillRect/>
          </a:stretch>
        </p:blipFill>
        <p:spPr bwMode="auto">
          <a:xfrm>
            <a:off x="4646642" y="1331920"/>
            <a:ext cx="4211638" cy="5311790"/>
          </a:xfrm>
          <a:prstGeom prst="rect">
            <a:avLst/>
          </a:prstGeom>
          <a:noFill/>
          <a:ln w="9525">
            <a:solidFill>
              <a:srgbClr val="FFFF00"/>
            </a:solidFill>
            <a:miter lim="800000"/>
            <a:headEnd/>
            <a:tailEnd/>
          </a:ln>
        </p:spPr>
      </p:pic>
      <p:sp>
        <p:nvSpPr>
          <p:cNvPr id="6" name="Rectangle 5"/>
          <p:cNvSpPr/>
          <p:nvPr/>
        </p:nvSpPr>
        <p:spPr>
          <a:xfrm>
            <a:off x="4572000" y="357166"/>
            <a:ext cx="4032448" cy="830997"/>
          </a:xfrm>
          <a:prstGeom prst="rect">
            <a:avLst/>
          </a:prstGeom>
        </p:spPr>
        <p:txBody>
          <a:bodyPr wrap="square">
            <a:spAutoFit/>
          </a:bodyPr>
          <a:lstStyle/>
          <a:p>
            <a:pPr algn="ctr"/>
            <a:r>
              <a:rPr lang="fr-FR" sz="2400" b="1" dirty="0" err="1">
                <a:solidFill>
                  <a:schemeClr val="bg1"/>
                </a:solidFill>
                <a:latin typeface="Times New Roman" panose="02020603050405020304" pitchFamily="18" charset="0"/>
                <a:cs typeface="Times New Roman" panose="02020603050405020304" pitchFamily="18" charset="0"/>
              </a:rPr>
              <a:t>Species</a:t>
            </a:r>
            <a:r>
              <a:rPr lang="fr-FR" sz="2400" b="1" dirty="0">
                <a:solidFill>
                  <a:schemeClr val="bg1"/>
                </a:solidFill>
                <a:latin typeface="Times New Roman" panose="02020603050405020304" pitchFamily="18" charset="0"/>
                <a:cs typeface="Times New Roman" panose="02020603050405020304" pitchFamily="18" charset="0"/>
              </a:rPr>
              <a:t>: </a:t>
            </a:r>
            <a:r>
              <a:rPr lang="fr-FR" sz="2400" b="1" i="1" dirty="0" err="1">
                <a:solidFill>
                  <a:schemeClr val="bg1"/>
                </a:solidFill>
                <a:latin typeface="Times New Roman" panose="02020603050405020304" pitchFamily="18" charset="0"/>
                <a:cs typeface="Times New Roman" panose="02020603050405020304" pitchFamily="18" charset="0"/>
              </a:rPr>
              <a:t>Bactrocera</a:t>
            </a:r>
            <a:r>
              <a:rPr lang="fr-FR" sz="2400" b="1" i="1" dirty="0">
                <a:solidFill>
                  <a:schemeClr val="bg1"/>
                </a:solidFill>
                <a:latin typeface="Times New Roman" panose="02020603050405020304" pitchFamily="18" charset="0"/>
                <a:cs typeface="Times New Roman" panose="02020603050405020304" pitchFamily="18" charset="0"/>
              </a:rPr>
              <a:t> </a:t>
            </a:r>
            <a:r>
              <a:rPr lang="fr-FR" sz="2400" b="1" i="1" dirty="0" err="1">
                <a:solidFill>
                  <a:schemeClr val="bg1"/>
                </a:solidFill>
                <a:latin typeface="Times New Roman" panose="02020603050405020304" pitchFamily="18" charset="0"/>
                <a:cs typeface="Times New Roman" panose="02020603050405020304" pitchFamily="18" charset="0"/>
              </a:rPr>
              <a:t>oleae</a:t>
            </a:r>
            <a:r>
              <a:rPr lang="fr-FR" sz="2400" b="1" i="1" dirty="0">
                <a:solidFill>
                  <a:schemeClr val="bg1"/>
                </a:solidFill>
                <a:latin typeface="Times New Roman" panose="02020603050405020304" pitchFamily="18" charset="0"/>
                <a:cs typeface="Times New Roman" panose="02020603050405020304" pitchFamily="18" charset="0"/>
              </a:rPr>
              <a:t> </a:t>
            </a:r>
            <a:r>
              <a:rPr lang="fr-FR" sz="2400" b="1" dirty="0">
                <a:solidFill>
                  <a:schemeClr val="bg1"/>
                </a:solidFill>
                <a:latin typeface="Times New Roman" panose="02020603050405020304" pitchFamily="18" charset="0"/>
                <a:cs typeface="Times New Roman" panose="02020603050405020304" pitchFamily="18" charset="0"/>
              </a:rPr>
              <a:t>G. </a:t>
            </a:r>
            <a:br>
              <a:rPr lang="fr-FR" sz="2400" b="1" dirty="0">
                <a:solidFill>
                  <a:schemeClr val="bg1"/>
                </a:solidFill>
                <a:latin typeface="Times New Roman" panose="02020603050405020304" pitchFamily="18" charset="0"/>
                <a:cs typeface="Times New Roman" panose="02020603050405020304" pitchFamily="18" charset="0"/>
              </a:rPr>
            </a:br>
            <a:r>
              <a:rPr lang="fr-FR" sz="2400" b="1" dirty="0">
                <a:solidFill>
                  <a:schemeClr val="bg1"/>
                </a:solidFill>
                <a:latin typeface="Times New Roman" panose="02020603050405020304" pitchFamily="18" charset="0"/>
                <a:cs typeface="Times New Roman" panose="02020603050405020304" pitchFamily="18" charset="0"/>
              </a:rPr>
              <a:t>Family: </a:t>
            </a:r>
            <a:r>
              <a:rPr lang="fr-FR" sz="2400" b="1" dirty="0" err="1">
                <a:solidFill>
                  <a:schemeClr val="bg1"/>
                </a:solidFill>
                <a:latin typeface="Times New Roman" panose="02020603050405020304" pitchFamily="18" charset="0"/>
                <a:cs typeface="Times New Roman" panose="02020603050405020304" pitchFamily="18" charset="0"/>
              </a:rPr>
              <a:t>Tephritidae</a:t>
            </a:r>
            <a:r>
              <a:rPr lang="fr-FR" sz="2400" b="1" dirty="0">
                <a:solidFill>
                  <a:schemeClr val="bg1"/>
                </a:solidFill>
                <a:latin typeface="Times New Roman" panose="02020603050405020304" pitchFamily="18" charset="0"/>
                <a:cs typeface="Times New Roman" panose="02020603050405020304" pitchFamily="18" charset="0"/>
              </a:rPr>
              <a:t>.</a:t>
            </a:r>
            <a:endParaRPr lang="fr-FR"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med">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4612" y="5857892"/>
            <a:ext cx="4032448" cy="830997"/>
          </a:xfrm>
          <a:prstGeom prst="rect">
            <a:avLst/>
          </a:prstGeom>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Species</a:t>
            </a:r>
            <a:r>
              <a:rPr lang="en-US" sz="2400" b="1" i="1" dirty="0">
                <a:solidFill>
                  <a:schemeClr val="bg1"/>
                </a:solidFill>
                <a:latin typeface="Times New Roman" panose="02020603050405020304" pitchFamily="18" charset="0"/>
                <a:cs typeface="Times New Roman" panose="02020603050405020304" pitchFamily="18" charset="0"/>
              </a:rPr>
              <a:t>: Aphis fabae Scop</a:t>
            </a:r>
            <a:r>
              <a:rPr lang="en-US" sz="2400" b="1" dirty="0">
                <a:solidFill>
                  <a:schemeClr val="bg1"/>
                </a:solidFill>
                <a:latin typeface="Times New Roman" panose="02020603050405020304" pitchFamily="18" charset="0"/>
                <a:cs typeface="Times New Roman" panose="02020603050405020304" pitchFamily="18" charset="0"/>
              </a:rPr>
              <a:t>. </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Family: Aphididae.</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100356" name="AutoShape 4" descr="Résultat de recherche d'images pour &quot;pucero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0359" name="AutoShape 7" descr="Description de cette image, également commentée ci-aprè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0360" name="Picture 8"/>
          <p:cNvPicPr>
            <a:picLocks noChangeAspect="1" noChangeArrowheads="1"/>
          </p:cNvPicPr>
          <p:nvPr/>
        </p:nvPicPr>
        <p:blipFill>
          <a:blip r:embed="rId2"/>
          <a:srcRect/>
          <a:stretch>
            <a:fillRect/>
          </a:stretch>
        </p:blipFill>
        <p:spPr bwMode="auto">
          <a:xfrm>
            <a:off x="166676" y="142852"/>
            <a:ext cx="4691076" cy="5643602"/>
          </a:xfrm>
          <a:prstGeom prst="rect">
            <a:avLst/>
          </a:prstGeom>
          <a:noFill/>
          <a:ln w="9525">
            <a:noFill/>
            <a:miter lim="800000"/>
            <a:headEnd/>
            <a:tailEnd/>
          </a:ln>
          <a:effectLst/>
        </p:spPr>
      </p:pic>
      <p:pic>
        <p:nvPicPr>
          <p:cNvPr id="100361" name="Picture 9"/>
          <p:cNvPicPr>
            <a:picLocks noChangeAspect="1" noChangeArrowheads="1"/>
          </p:cNvPicPr>
          <p:nvPr/>
        </p:nvPicPr>
        <p:blipFill>
          <a:blip r:embed="rId3"/>
          <a:srcRect/>
          <a:stretch>
            <a:fillRect/>
          </a:stretch>
        </p:blipFill>
        <p:spPr bwMode="auto">
          <a:xfrm>
            <a:off x="5000628" y="142852"/>
            <a:ext cx="3929090" cy="5643602"/>
          </a:xfrm>
          <a:prstGeom prst="rect">
            <a:avLst/>
          </a:prstGeom>
          <a:noFill/>
          <a:ln w="9525">
            <a:noFill/>
            <a:miter lim="800000"/>
            <a:headEnd/>
            <a:tailEnd/>
          </a:ln>
          <a:effectLst/>
        </p:spPr>
      </p:pic>
    </p:spTree>
  </p:cSld>
  <p:clrMapOvr>
    <a:masterClrMapping/>
  </p:clrMapOvr>
  <p:transition spd="med">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noChangeArrowheads="1"/>
          </p:cNvPicPr>
          <p:nvPr/>
        </p:nvPicPr>
        <p:blipFill>
          <a:blip r:embed="rId2"/>
          <a:srcRect/>
          <a:stretch>
            <a:fillRect/>
          </a:stretch>
        </p:blipFill>
        <p:spPr bwMode="auto">
          <a:xfrm>
            <a:off x="214282" y="214290"/>
            <a:ext cx="4714908" cy="5572164"/>
          </a:xfrm>
          <a:prstGeom prst="rect">
            <a:avLst/>
          </a:prstGeom>
          <a:noFill/>
          <a:ln w="9525">
            <a:noFill/>
            <a:miter lim="800000"/>
            <a:headEnd/>
            <a:tailEnd/>
          </a:ln>
          <a:effectLst/>
        </p:spPr>
      </p:pic>
      <p:sp>
        <p:nvSpPr>
          <p:cNvPr id="6" name="Rectangle 5"/>
          <p:cNvSpPr/>
          <p:nvPr/>
        </p:nvSpPr>
        <p:spPr>
          <a:xfrm>
            <a:off x="2071670" y="5857892"/>
            <a:ext cx="5143536" cy="830997"/>
          </a:xfrm>
          <a:prstGeom prst="rect">
            <a:avLst/>
          </a:prstGeom>
        </p:spPr>
        <p:txBody>
          <a:bodyPr wrap="square">
            <a:spAutoFit/>
          </a:bodyPr>
          <a:lstStyle/>
          <a:p>
            <a:pPr algn="ctr"/>
            <a:r>
              <a:rPr lang="fr-FR" sz="2400" b="1" dirty="0" err="1">
                <a:solidFill>
                  <a:schemeClr val="bg1"/>
                </a:solidFill>
                <a:latin typeface="Times New Roman" panose="02020603050405020304" pitchFamily="18" charset="0"/>
                <a:cs typeface="Times New Roman" panose="02020603050405020304" pitchFamily="18" charset="0"/>
              </a:rPr>
              <a:t>Species</a:t>
            </a:r>
            <a:r>
              <a:rPr lang="fr-FR" sz="2400" b="1" dirty="0">
                <a:solidFill>
                  <a:schemeClr val="bg1"/>
                </a:solidFill>
                <a:latin typeface="Times New Roman" panose="02020603050405020304" pitchFamily="18" charset="0"/>
                <a:cs typeface="Times New Roman" panose="02020603050405020304" pitchFamily="18" charset="0"/>
              </a:rPr>
              <a:t>: </a:t>
            </a:r>
            <a:r>
              <a:rPr lang="fr-FR" sz="2400" b="1" i="1" dirty="0" err="1">
                <a:solidFill>
                  <a:schemeClr val="bg1"/>
                </a:solidFill>
                <a:latin typeface="Times New Roman" panose="02020603050405020304" pitchFamily="18" charset="0"/>
                <a:cs typeface="Times New Roman" panose="02020603050405020304" pitchFamily="18" charset="0"/>
              </a:rPr>
              <a:t>Trialeurodes</a:t>
            </a:r>
            <a:r>
              <a:rPr lang="fr-FR" sz="2400" b="1" i="1" dirty="0">
                <a:solidFill>
                  <a:schemeClr val="bg1"/>
                </a:solidFill>
                <a:latin typeface="Times New Roman" panose="02020603050405020304" pitchFamily="18" charset="0"/>
                <a:cs typeface="Times New Roman" panose="02020603050405020304" pitchFamily="18" charset="0"/>
              </a:rPr>
              <a:t> </a:t>
            </a:r>
            <a:r>
              <a:rPr lang="fr-FR" sz="2400" b="1" i="1" dirty="0" err="1">
                <a:solidFill>
                  <a:schemeClr val="bg1"/>
                </a:solidFill>
                <a:latin typeface="Times New Roman" panose="02020603050405020304" pitchFamily="18" charset="0"/>
                <a:cs typeface="Times New Roman" panose="02020603050405020304" pitchFamily="18" charset="0"/>
              </a:rPr>
              <a:t>vaporariorum</a:t>
            </a:r>
            <a:r>
              <a:rPr lang="fr-FR" sz="2400" b="1" dirty="0">
                <a:solidFill>
                  <a:schemeClr val="bg1"/>
                </a:solidFill>
                <a:latin typeface="Times New Roman" panose="02020603050405020304" pitchFamily="18" charset="0"/>
                <a:cs typeface="Times New Roman" panose="02020603050405020304" pitchFamily="18" charset="0"/>
              </a:rPr>
              <a:t>. </a:t>
            </a:r>
            <a:br>
              <a:rPr lang="fr-FR" sz="2400" b="1" dirty="0">
                <a:solidFill>
                  <a:schemeClr val="bg1"/>
                </a:solidFill>
                <a:latin typeface="Times New Roman" panose="02020603050405020304" pitchFamily="18" charset="0"/>
                <a:cs typeface="Times New Roman" panose="02020603050405020304" pitchFamily="18" charset="0"/>
              </a:rPr>
            </a:br>
            <a:r>
              <a:rPr lang="fr-FR" sz="2400" b="1" dirty="0">
                <a:solidFill>
                  <a:schemeClr val="bg1"/>
                </a:solidFill>
                <a:latin typeface="Times New Roman" panose="02020603050405020304" pitchFamily="18" charset="0"/>
                <a:cs typeface="Times New Roman" panose="02020603050405020304" pitchFamily="18" charset="0"/>
              </a:rPr>
              <a:t>Family: </a:t>
            </a:r>
            <a:r>
              <a:rPr lang="fr-FR" sz="2400" b="1" dirty="0" err="1">
                <a:solidFill>
                  <a:schemeClr val="bg1"/>
                </a:solidFill>
                <a:latin typeface="Times New Roman" panose="02020603050405020304" pitchFamily="18" charset="0"/>
                <a:cs typeface="Times New Roman" panose="02020603050405020304" pitchFamily="18" charset="0"/>
              </a:rPr>
              <a:t>Aleyrodidae</a:t>
            </a:r>
            <a:r>
              <a:rPr lang="fr-FR" sz="2400" b="1" dirty="0">
                <a:solidFill>
                  <a:schemeClr val="bg1"/>
                </a:solidFill>
                <a:latin typeface="Times New Roman" panose="02020603050405020304" pitchFamily="18" charset="0"/>
                <a:cs typeface="Times New Roman" panose="02020603050405020304" pitchFamily="18" charset="0"/>
              </a:rPr>
              <a:t>.</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74754" name="Picture 2"/>
          <p:cNvPicPr>
            <a:picLocks noChangeAspect="1" noChangeArrowheads="1"/>
          </p:cNvPicPr>
          <p:nvPr/>
        </p:nvPicPr>
        <p:blipFill>
          <a:blip r:embed="rId3"/>
          <a:srcRect/>
          <a:stretch>
            <a:fillRect/>
          </a:stretch>
        </p:blipFill>
        <p:spPr bwMode="auto">
          <a:xfrm>
            <a:off x="5072066" y="214290"/>
            <a:ext cx="3857652" cy="5572164"/>
          </a:xfrm>
          <a:prstGeom prst="rect">
            <a:avLst/>
          </a:prstGeom>
          <a:noFill/>
          <a:ln w="9525">
            <a:noFill/>
            <a:miter lim="800000"/>
            <a:headEnd/>
            <a:tailEnd/>
          </a:ln>
          <a:effectLst/>
        </p:spPr>
      </p:pic>
    </p:spTree>
  </p:cSld>
  <p:clrMapOvr>
    <a:masterClrMapping/>
  </p:clrMapOvr>
  <p:transition spd="med">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1988840"/>
            <a:ext cx="7056784" cy="1311449"/>
          </a:xfrm>
          <a:prstGeom prst="rect">
            <a:avLst/>
          </a:prstGeom>
        </p:spPr>
        <p:txBody>
          <a:bodyPr wrap="square">
            <a:spAutoFit/>
          </a:bodyPr>
          <a:lstStyle/>
          <a:p>
            <a:pPr algn="just">
              <a:lnSpc>
                <a:spcPct val="150000"/>
              </a:lnSpc>
            </a:pPr>
            <a:r>
              <a:rPr lang="fr-FR" sz="6000" dirty="0">
                <a:solidFill>
                  <a:schemeClr val="bg1"/>
                </a:solidFill>
                <a:latin typeface="Times New Roman" pitchFamily="18" charset="0"/>
                <a:cs typeface="Times New Roman" pitchFamily="18" charset="0"/>
              </a:rPr>
              <a:t>How to do </a:t>
            </a:r>
            <a:r>
              <a:rPr lang="fr-FR" sz="6000" dirty="0" err="1">
                <a:solidFill>
                  <a:schemeClr val="bg1"/>
                </a:solidFill>
                <a:latin typeface="Times New Roman" pitchFamily="18" charset="0"/>
                <a:cs typeface="Times New Roman" pitchFamily="18" charset="0"/>
              </a:rPr>
              <a:t>that</a:t>
            </a:r>
            <a:r>
              <a:rPr lang="fr-FR" sz="6000" dirty="0">
                <a:solidFill>
                  <a:schemeClr val="bg1"/>
                </a:solidFill>
                <a:latin typeface="Times New Roman" pitchFamily="18" charset="0"/>
                <a:cs typeface="Times New Roman" pitchFamily="18" charset="0"/>
              </a:rPr>
              <a:t> ???</a:t>
            </a:r>
            <a:endParaRPr lang="fr-FR" sz="6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80459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spect="1" noChangeArrowheads="1"/>
          </p:cNvPicPr>
          <p:nvPr/>
        </p:nvPicPr>
        <p:blipFill>
          <a:blip r:embed="rId2"/>
          <a:srcRect/>
          <a:stretch>
            <a:fillRect/>
          </a:stretch>
        </p:blipFill>
        <p:spPr bwMode="auto">
          <a:xfrm>
            <a:off x="214282" y="214290"/>
            <a:ext cx="8715436" cy="6429420"/>
          </a:xfrm>
          <a:prstGeom prst="rect">
            <a:avLst/>
          </a:prstGeom>
          <a:noFill/>
          <a:ln w="9525">
            <a:noFill/>
            <a:miter lim="800000"/>
            <a:headEnd/>
            <a:tailEnd/>
          </a:ln>
          <a:effectLst/>
        </p:spPr>
      </p:pic>
    </p:spTree>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a:stretch>
            <a:fillRect/>
          </a:stretch>
        </p:blipFill>
        <p:spPr bwMode="auto">
          <a:xfrm>
            <a:off x="214282" y="214290"/>
            <a:ext cx="4214842" cy="3143272"/>
          </a:xfrm>
          <a:prstGeom prst="rect">
            <a:avLst/>
          </a:prstGeom>
          <a:noFill/>
          <a:ln w="9525">
            <a:noFill/>
            <a:miter lim="800000"/>
            <a:headEnd/>
            <a:tailEnd/>
          </a:ln>
          <a:effectLst/>
        </p:spPr>
      </p:pic>
      <p:pic>
        <p:nvPicPr>
          <p:cNvPr id="102403" name="Picture 3"/>
          <p:cNvPicPr>
            <a:picLocks noChangeAspect="1" noChangeArrowheads="1"/>
          </p:cNvPicPr>
          <p:nvPr/>
        </p:nvPicPr>
        <p:blipFill>
          <a:blip r:embed="rId3"/>
          <a:srcRect/>
          <a:stretch>
            <a:fillRect/>
          </a:stretch>
        </p:blipFill>
        <p:spPr bwMode="auto">
          <a:xfrm>
            <a:off x="214282" y="3500438"/>
            <a:ext cx="4214842" cy="3143272"/>
          </a:xfrm>
          <a:prstGeom prst="rect">
            <a:avLst/>
          </a:prstGeom>
          <a:noFill/>
          <a:ln w="9525">
            <a:noFill/>
            <a:miter lim="800000"/>
            <a:headEnd/>
            <a:tailEnd/>
          </a:ln>
          <a:effectLst/>
        </p:spPr>
      </p:pic>
      <p:pic>
        <p:nvPicPr>
          <p:cNvPr id="102404" name="Picture 4"/>
          <p:cNvPicPr>
            <a:picLocks noChangeAspect="1" noChangeArrowheads="1"/>
          </p:cNvPicPr>
          <p:nvPr/>
        </p:nvPicPr>
        <p:blipFill>
          <a:blip r:embed="rId4"/>
          <a:srcRect/>
          <a:stretch>
            <a:fillRect/>
          </a:stretch>
        </p:blipFill>
        <p:spPr bwMode="auto">
          <a:xfrm>
            <a:off x="4714876" y="214290"/>
            <a:ext cx="4214842" cy="3143272"/>
          </a:xfrm>
          <a:prstGeom prst="rect">
            <a:avLst/>
          </a:prstGeom>
          <a:noFill/>
          <a:ln w="9525">
            <a:noFill/>
            <a:miter lim="800000"/>
            <a:headEnd/>
            <a:tailEnd/>
          </a:ln>
          <a:effectLst/>
        </p:spPr>
      </p:pic>
      <p:pic>
        <p:nvPicPr>
          <p:cNvPr id="102405" name="Picture 5"/>
          <p:cNvPicPr>
            <a:picLocks noChangeAspect="1" noChangeArrowheads="1"/>
          </p:cNvPicPr>
          <p:nvPr/>
        </p:nvPicPr>
        <p:blipFill>
          <a:blip r:embed="rId5"/>
          <a:srcRect/>
          <a:stretch>
            <a:fillRect/>
          </a:stretch>
        </p:blipFill>
        <p:spPr bwMode="auto">
          <a:xfrm>
            <a:off x="4714876" y="3500438"/>
            <a:ext cx="4195768" cy="3143272"/>
          </a:xfrm>
          <a:prstGeom prst="rect">
            <a:avLst/>
          </a:prstGeom>
          <a:noFill/>
          <a:ln w="9525">
            <a:noFill/>
            <a:miter lim="800000"/>
            <a:headEnd/>
            <a:tailEnd/>
          </a:ln>
          <a:effectLst/>
        </p:spPr>
      </p:pic>
    </p:spTree>
  </p:cSld>
  <p:clrMapOvr>
    <a:masterClrMapping/>
  </p:clrMapOvr>
  <p:transition spd="med">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AutoShape 2" descr="Résultat de recherche d'images pour &quot;parlatoria blanchardi&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9331" name="Picture 3"/>
          <p:cNvPicPr>
            <a:picLocks noChangeAspect="1" noChangeArrowheads="1"/>
          </p:cNvPicPr>
          <p:nvPr/>
        </p:nvPicPr>
        <p:blipFill>
          <a:blip r:embed="rId2"/>
          <a:srcRect/>
          <a:stretch>
            <a:fillRect/>
          </a:stretch>
        </p:blipFill>
        <p:spPr bwMode="auto">
          <a:xfrm>
            <a:off x="214282" y="142852"/>
            <a:ext cx="4286280" cy="3500462"/>
          </a:xfrm>
          <a:prstGeom prst="rect">
            <a:avLst/>
          </a:prstGeom>
          <a:noFill/>
          <a:ln w="9525">
            <a:noFill/>
            <a:miter lim="800000"/>
            <a:headEnd/>
            <a:tailEnd/>
          </a:ln>
          <a:effectLst/>
        </p:spPr>
      </p:pic>
      <p:pic>
        <p:nvPicPr>
          <p:cNvPr id="99332" name="Picture 4"/>
          <p:cNvPicPr>
            <a:picLocks noChangeAspect="1" noChangeArrowheads="1"/>
          </p:cNvPicPr>
          <p:nvPr/>
        </p:nvPicPr>
        <p:blipFill>
          <a:blip r:embed="rId3"/>
          <a:srcRect/>
          <a:stretch>
            <a:fillRect/>
          </a:stretch>
        </p:blipFill>
        <p:spPr bwMode="auto">
          <a:xfrm>
            <a:off x="4714876" y="142853"/>
            <a:ext cx="4214842" cy="3500461"/>
          </a:xfrm>
          <a:prstGeom prst="rect">
            <a:avLst/>
          </a:prstGeom>
          <a:noFill/>
          <a:ln w="9525">
            <a:noFill/>
            <a:miter lim="800000"/>
            <a:headEnd/>
            <a:tailEnd/>
          </a:ln>
          <a:effectLst/>
        </p:spPr>
      </p:pic>
      <p:pic>
        <p:nvPicPr>
          <p:cNvPr id="99333" name="Picture 5"/>
          <p:cNvPicPr>
            <a:picLocks noChangeAspect="1" noChangeArrowheads="1"/>
          </p:cNvPicPr>
          <p:nvPr/>
        </p:nvPicPr>
        <p:blipFill>
          <a:blip r:embed="rId4"/>
          <a:srcRect/>
          <a:stretch>
            <a:fillRect/>
          </a:stretch>
        </p:blipFill>
        <p:spPr bwMode="auto">
          <a:xfrm>
            <a:off x="214282" y="3857628"/>
            <a:ext cx="4286280" cy="2857520"/>
          </a:xfrm>
          <a:prstGeom prst="rect">
            <a:avLst/>
          </a:prstGeom>
          <a:noFill/>
          <a:ln w="9525">
            <a:noFill/>
            <a:miter lim="800000"/>
            <a:headEnd/>
            <a:tailEnd/>
          </a:ln>
          <a:effectLst/>
        </p:spPr>
      </p:pic>
      <p:sp>
        <p:nvSpPr>
          <p:cNvPr id="99335" name="AutoShape 7" descr="Résultat de recherche d'images pour &quot;bracon contre pyrale&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9336" name="Picture 8"/>
          <p:cNvPicPr>
            <a:picLocks noChangeAspect="1" noChangeArrowheads="1"/>
          </p:cNvPicPr>
          <p:nvPr/>
        </p:nvPicPr>
        <p:blipFill>
          <a:blip r:embed="rId5"/>
          <a:srcRect/>
          <a:stretch>
            <a:fillRect/>
          </a:stretch>
        </p:blipFill>
        <p:spPr bwMode="auto">
          <a:xfrm>
            <a:off x="4714896" y="3857628"/>
            <a:ext cx="4214822" cy="2786082"/>
          </a:xfrm>
          <a:prstGeom prst="rect">
            <a:avLst/>
          </a:prstGeom>
          <a:noFill/>
          <a:ln w="9525">
            <a:noFill/>
            <a:miter lim="800000"/>
            <a:headEnd/>
            <a:tailEnd/>
          </a:ln>
          <a:effectLst/>
        </p:spPr>
      </p:pic>
    </p:spTree>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2" y="28251"/>
            <a:ext cx="9117707" cy="6829773"/>
          </a:xfrm>
          <a:prstGeom prst="rect">
            <a:avLst/>
          </a:prstGeom>
          <a:noFill/>
          <a:ln w="9525">
            <a:noFill/>
            <a:miter lim="800000"/>
            <a:headEnd/>
            <a:tailEnd/>
          </a:ln>
        </p:spPr>
      </p:pic>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63888" y="3284984"/>
            <a:ext cx="2520280" cy="3046988"/>
          </a:xfrm>
          <a:prstGeom prst="rect">
            <a:avLst/>
          </a:prstGeom>
        </p:spPr>
        <p:txBody>
          <a:bodyPr wrap="square">
            <a:spAutoFit/>
          </a:bodyPr>
          <a:lstStyle/>
          <a:p>
            <a:pPr algn="just"/>
            <a:r>
              <a:rPr lang="fr-FR" sz="2400" b="1" i="1" dirty="0">
                <a:latin typeface="Times New Roman" pitchFamily="18" charset="0"/>
                <a:cs typeface="Times New Roman" pitchFamily="18" charset="0"/>
              </a:rPr>
              <a:t>Phéromone</a:t>
            </a:r>
            <a:r>
              <a:rPr lang="fr-FR" sz="2400" dirty="0">
                <a:latin typeface="Times New Roman" pitchFamily="18" charset="0"/>
                <a:cs typeface="Times New Roman" pitchFamily="18" charset="0"/>
              </a:rPr>
              <a:t> </a:t>
            </a:r>
            <a:r>
              <a:rPr lang="fr-FR" sz="2400" b="1" dirty="0">
                <a:latin typeface="Times New Roman" pitchFamily="18" charset="0"/>
                <a:cs typeface="Times New Roman" pitchFamily="18" charset="0"/>
              </a:rPr>
              <a:t>=</a:t>
            </a:r>
            <a:r>
              <a:rPr lang="fr-FR" sz="2400" dirty="0">
                <a:latin typeface="Times New Roman" pitchFamily="18" charset="0"/>
                <a:cs typeface="Times New Roman" pitchFamily="18" charset="0"/>
              </a:rPr>
              <a:t> substance sécrétée par un individu et qui agit, par son odeur distinguée, sur le comportement d’un autre individu </a:t>
            </a:r>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p:cNvSpPr/>
          <p:nvPr/>
        </p:nvSpPr>
        <p:spPr>
          <a:xfrm>
            <a:off x="285720" y="928670"/>
            <a:ext cx="3206160" cy="4524315"/>
          </a:xfrm>
          <a:prstGeom prst="rect">
            <a:avLst/>
          </a:prstGeom>
        </p:spPr>
        <p:txBody>
          <a:bodyPr wrap="square">
            <a:spAutoFit/>
          </a:bodyPr>
          <a:lstStyle/>
          <a:p>
            <a:pPr algn="ctr"/>
            <a:r>
              <a:rPr lang="en-US" sz="3200" b="1" dirty="0">
                <a:solidFill>
                  <a:schemeClr val="bg1"/>
                </a:solidFill>
                <a:latin typeface="Times New Roman" pitchFamily="18" charset="0"/>
                <a:cs typeface="Times New Roman" pitchFamily="18" charset="0"/>
              </a:rPr>
              <a:t>Pheromone traps
</a:t>
            </a:r>
          </a:p>
          <a:p>
            <a:pPr algn="ctr"/>
            <a:r>
              <a:rPr lang="en-US" sz="3200" dirty="0">
                <a:solidFill>
                  <a:schemeClr val="bg1"/>
                </a:solidFill>
                <a:latin typeface="Times New Roman" pitchFamily="18" charset="0"/>
                <a:cs typeface="Times New Roman" pitchFamily="18" charset="0"/>
              </a:rPr>
              <a:t>Use sex pheromones to attract certain species (usually males).
Disadvantage: high cost</a:t>
            </a:r>
            <a:endParaRPr lang="fr-FR" sz="3200" dirty="0">
              <a:solidFill>
                <a:schemeClr val="bg1"/>
              </a:solidFill>
              <a:latin typeface="Times New Roman" pitchFamily="18" charset="0"/>
              <a:cs typeface="Times New Roman" pitchFamily="18" charset="0"/>
            </a:endParaRPr>
          </a:p>
        </p:txBody>
      </p:sp>
      <p:pic>
        <p:nvPicPr>
          <p:cNvPr id="34820" name="Picture 4"/>
          <p:cNvPicPr>
            <a:picLocks noChangeAspect="1" noChangeArrowheads="1"/>
          </p:cNvPicPr>
          <p:nvPr/>
        </p:nvPicPr>
        <p:blipFill>
          <a:blip r:embed="rId2" cstate="print"/>
          <a:srcRect/>
          <a:stretch>
            <a:fillRect/>
          </a:stretch>
        </p:blipFill>
        <p:spPr bwMode="auto">
          <a:xfrm>
            <a:off x="6372200" y="3212976"/>
            <a:ext cx="2592288" cy="3128764"/>
          </a:xfrm>
          <a:prstGeom prst="rect">
            <a:avLst/>
          </a:prstGeom>
          <a:noFill/>
          <a:ln w="9525">
            <a:noFill/>
            <a:miter lim="800000"/>
            <a:headEnd/>
            <a:tailEnd/>
          </a:ln>
        </p:spPr>
      </p:pic>
      <p:pic>
        <p:nvPicPr>
          <p:cNvPr id="34821" name="Picture 5"/>
          <p:cNvPicPr>
            <a:picLocks noChangeAspect="1" noChangeArrowheads="1"/>
          </p:cNvPicPr>
          <p:nvPr/>
        </p:nvPicPr>
        <p:blipFill>
          <a:blip r:embed="rId3" cstate="print"/>
          <a:srcRect/>
          <a:stretch>
            <a:fillRect/>
          </a:stretch>
        </p:blipFill>
        <p:spPr bwMode="auto">
          <a:xfrm>
            <a:off x="6372199" y="188640"/>
            <a:ext cx="2520281" cy="2590800"/>
          </a:xfrm>
          <a:prstGeom prst="rect">
            <a:avLst/>
          </a:prstGeom>
          <a:noFill/>
          <a:ln w="9525">
            <a:noFill/>
            <a:miter lim="800000"/>
            <a:headEnd/>
            <a:tailEnd/>
          </a:ln>
        </p:spPr>
      </p:pic>
      <p:pic>
        <p:nvPicPr>
          <p:cNvPr id="34822" name="Picture 6"/>
          <p:cNvPicPr>
            <a:picLocks noChangeAspect="1" noChangeArrowheads="1"/>
          </p:cNvPicPr>
          <p:nvPr/>
        </p:nvPicPr>
        <p:blipFill>
          <a:blip r:embed="rId4" cstate="print"/>
          <a:srcRect/>
          <a:stretch>
            <a:fillRect/>
          </a:stretch>
        </p:blipFill>
        <p:spPr bwMode="auto">
          <a:xfrm>
            <a:off x="3635896" y="3356992"/>
            <a:ext cx="2448272" cy="3060340"/>
          </a:xfrm>
          <a:prstGeom prst="rect">
            <a:avLst/>
          </a:prstGeom>
          <a:noFill/>
          <a:ln w="9525">
            <a:noFill/>
            <a:miter lim="800000"/>
            <a:headEnd/>
            <a:tailEnd/>
          </a:ln>
        </p:spPr>
      </p:pic>
      <p:graphicFrame>
        <p:nvGraphicFramePr>
          <p:cNvPr id="7172" name="Object 4"/>
          <p:cNvGraphicFramePr>
            <a:graphicFrameLocks noChangeAspect="1"/>
          </p:cNvGraphicFramePr>
          <p:nvPr/>
        </p:nvGraphicFramePr>
        <p:xfrm>
          <a:off x="3563888" y="188641"/>
          <a:ext cx="2448272" cy="2592288"/>
        </p:xfrm>
        <a:graphic>
          <a:graphicData uri="http://schemas.openxmlformats.org/presentationml/2006/ole">
            <mc:AlternateContent xmlns:mc="http://schemas.openxmlformats.org/markup-compatibility/2006">
              <mc:Choice xmlns:v="urn:schemas-microsoft-com:vml" Requires="v">
                <p:oleObj spid="_x0000_s1025" name="Image bitmap" r:id="rId5" imgW="3753374" imgH="3666667" progId="PBrush">
                  <p:embed/>
                </p:oleObj>
              </mc:Choice>
              <mc:Fallback>
                <p:oleObj name="Image bitmap" r:id="rId5" imgW="3753374" imgH="3666667" progId="PBrush">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88641"/>
                        <a:ext cx="2448272" cy="259228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ège alimentaire"/>
          <p:cNvPicPr>
            <a:picLocks noChangeAspect="1" noChangeArrowheads="1"/>
          </p:cNvPicPr>
          <p:nvPr/>
        </p:nvPicPr>
        <p:blipFill>
          <a:blip r:embed="rId2" cstate="print">
            <a:lum bright="18000"/>
          </a:blip>
          <a:srcRect b="4662"/>
          <a:stretch>
            <a:fillRect/>
          </a:stretch>
        </p:blipFill>
        <p:spPr bwMode="auto">
          <a:xfrm>
            <a:off x="6286512" y="333375"/>
            <a:ext cx="2601913" cy="2663825"/>
          </a:xfrm>
          <a:prstGeom prst="rect">
            <a:avLst/>
          </a:prstGeom>
          <a:noFill/>
          <a:ln w="9525">
            <a:solidFill>
              <a:srgbClr val="FFFF00"/>
            </a:solidFill>
            <a:miter lim="800000"/>
            <a:headEnd/>
            <a:tailEnd/>
          </a:ln>
        </p:spPr>
      </p:pic>
      <p:graphicFrame>
        <p:nvGraphicFramePr>
          <p:cNvPr id="7171" name="Object 3"/>
          <p:cNvGraphicFramePr>
            <a:graphicFrameLocks noChangeAspect="1"/>
          </p:cNvGraphicFramePr>
          <p:nvPr/>
        </p:nvGraphicFramePr>
        <p:xfrm>
          <a:off x="3203575" y="333375"/>
          <a:ext cx="2952750" cy="2590800"/>
        </p:xfrm>
        <a:graphic>
          <a:graphicData uri="http://schemas.openxmlformats.org/presentationml/2006/ole">
            <mc:AlternateContent xmlns:mc="http://schemas.openxmlformats.org/markup-compatibility/2006">
              <mc:Choice xmlns:v="urn:schemas-microsoft-com:vml" Requires="v">
                <p:oleObj spid="_x0000_s2049" name="PhotoImpact" r:id="rId3" imgW="19428571" imgH="12628571" progId="">
                  <p:embed/>
                </p:oleObj>
              </mc:Choice>
              <mc:Fallback>
                <p:oleObj name="PhotoImpact" r:id="rId3" imgW="19428571" imgH="12628571" progId="">
                  <p:embed/>
                  <p:pic>
                    <p:nvPicPr>
                      <p:cNvPr id="0" name="Picture 1"/>
                      <p:cNvPicPr>
                        <a:picLocks noChangeAspect="1" noChangeArrowheads="1"/>
                      </p:cNvPicPr>
                      <p:nvPr/>
                    </p:nvPicPr>
                    <p:blipFill>
                      <a:blip r:embed="rId4">
                        <a:lum bright="24000"/>
                        <a:extLst>
                          <a:ext uri="{28A0092B-C50C-407E-A947-70E740481C1C}">
                            <a14:useLocalDpi xmlns:a14="http://schemas.microsoft.com/office/drawing/2010/main" val="0"/>
                          </a:ext>
                        </a:extLst>
                      </a:blip>
                      <a:srcRect l="22227" r="8772"/>
                      <a:stretch>
                        <a:fillRect/>
                      </a:stretch>
                    </p:blipFill>
                    <p:spPr bwMode="auto">
                      <a:xfrm>
                        <a:off x="3203575" y="333375"/>
                        <a:ext cx="2952750" cy="2590800"/>
                      </a:xfrm>
                      <a:prstGeom prst="rect">
                        <a:avLst/>
                      </a:prstGeom>
                      <a:noFill/>
                      <a:ln w="63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5" name="Object 7"/>
          <p:cNvGraphicFramePr>
            <a:graphicFrameLocks noGrp="1" noChangeAspect="1"/>
          </p:cNvGraphicFramePr>
          <p:nvPr>
            <p:ph sz="quarter" idx="1"/>
          </p:nvPr>
        </p:nvGraphicFramePr>
        <p:xfrm>
          <a:off x="4214810" y="3071810"/>
          <a:ext cx="1785950" cy="2245195"/>
        </p:xfrm>
        <a:graphic>
          <a:graphicData uri="http://schemas.openxmlformats.org/presentationml/2006/ole">
            <mc:AlternateContent xmlns:mc="http://schemas.openxmlformats.org/markup-compatibility/2006">
              <mc:Choice xmlns:v="urn:schemas-microsoft-com:vml" Requires="v">
                <p:oleObj spid="_x0000_s2052" name="PhotoImpact" r:id="rId5" imgW="777242" imgH="978162" progId="">
                  <p:embed/>
                </p:oleObj>
              </mc:Choice>
              <mc:Fallback>
                <p:oleObj name="PhotoImpact" r:id="rId5" imgW="777242" imgH="978162" progId="">
                  <p:embed/>
                  <p:pic>
                    <p:nvPicPr>
                      <p:cNvPr id="0" name="Picture 4"/>
                      <p:cNvPicPr>
                        <a:picLocks noGrp="1"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4214810" y="3071810"/>
                        <a:ext cx="1785950" cy="2245195"/>
                      </a:xfrm>
                      <a:prstGeom prst="rect">
                        <a:avLst/>
                      </a:prstGeom>
                      <a:noFill/>
                      <a:ln w="31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6" name="Object 8"/>
          <p:cNvGraphicFramePr>
            <a:graphicFrameLocks noGrp="1" noChangeAspect="1"/>
          </p:cNvGraphicFramePr>
          <p:nvPr>
            <p:ph sz="quarter" idx="2"/>
          </p:nvPr>
        </p:nvGraphicFramePr>
        <p:xfrm>
          <a:off x="6643702" y="3148685"/>
          <a:ext cx="1785950" cy="2136401"/>
        </p:xfrm>
        <a:graphic>
          <a:graphicData uri="http://schemas.openxmlformats.org/presentationml/2006/ole">
            <mc:AlternateContent xmlns:mc="http://schemas.openxmlformats.org/markup-compatibility/2006">
              <mc:Choice xmlns:v="urn:schemas-microsoft-com:vml" Requires="v">
                <p:oleObj spid="_x0000_s2053" name="PhotoImpact" r:id="rId7" imgW="841036" imgH="1005842" progId="">
                  <p:embed/>
                </p:oleObj>
              </mc:Choice>
              <mc:Fallback>
                <p:oleObj name="PhotoImpact" r:id="rId7" imgW="841036" imgH="1005842" progId="">
                  <p:embed/>
                  <p:pic>
                    <p:nvPicPr>
                      <p:cNvPr id="0" name="Picture 5"/>
                      <p:cNvPicPr>
                        <a:picLocks noGrp="1" noChangeAspect="1" noChangeArrowheads="1"/>
                      </p:cNvPicPr>
                      <p:nvPr/>
                    </p:nvPicPr>
                    <p:blipFill>
                      <a:blip r:embed="rId8">
                        <a:lum bright="-6000" contrast="6000"/>
                        <a:extLst>
                          <a:ext uri="{28A0092B-C50C-407E-A947-70E740481C1C}">
                            <a14:useLocalDpi xmlns:a14="http://schemas.microsoft.com/office/drawing/2010/main" val="0"/>
                          </a:ext>
                        </a:extLst>
                      </a:blip>
                      <a:srcRect/>
                      <a:stretch>
                        <a:fillRect/>
                      </a:stretch>
                    </p:blipFill>
                    <p:spPr bwMode="auto">
                      <a:xfrm>
                        <a:off x="6643702" y="3148685"/>
                        <a:ext cx="1785950" cy="2136401"/>
                      </a:xfrm>
                      <a:prstGeom prst="rect">
                        <a:avLst/>
                      </a:prstGeom>
                      <a:noFill/>
                      <a:ln w="31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4"/>
          <p:cNvGraphicFramePr>
            <a:graphicFrameLocks noGrp="1" noChangeAspect="1"/>
          </p:cNvGraphicFramePr>
          <p:nvPr>
            <p:ph sz="quarter" idx="3"/>
          </p:nvPr>
        </p:nvGraphicFramePr>
        <p:xfrm>
          <a:off x="574344" y="3143248"/>
          <a:ext cx="2997524" cy="2928958"/>
        </p:xfrm>
        <a:graphic>
          <a:graphicData uri="http://schemas.openxmlformats.org/presentationml/2006/ole">
            <mc:AlternateContent xmlns:mc="http://schemas.openxmlformats.org/markup-compatibility/2006">
              <mc:Choice xmlns:v="urn:schemas-microsoft-com:vml" Requires="v">
                <p:oleObj spid="_x0000_s2050" name="Image bitmap" r:id="rId9" imgW="3753374" imgH="3666667" progId="PBrush">
                  <p:embed/>
                </p:oleObj>
              </mc:Choice>
              <mc:Fallback>
                <p:oleObj name="Image bitmap" r:id="rId9" imgW="3753374" imgH="3666667" progId="PBrush">
                  <p:embed/>
                  <p:pic>
                    <p:nvPicPr>
                      <p:cNvPr id="0" name="Picture 2"/>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344" y="3143248"/>
                        <a:ext cx="2997524" cy="292895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4" name="Object 6"/>
          <p:cNvGraphicFramePr>
            <a:graphicFrameLocks noGrp="1" noChangeAspect="1"/>
          </p:cNvGraphicFramePr>
          <p:nvPr>
            <p:ph sz="quarter" idx="4"/>
          </p:nvPr>
        </p:nvGraphicFramePr>
        <p:xfrm>
          <a:off x="228589" y="565145"/>
          <a:ext cx="2843213" cy="2149475"/>
        </p:xfrm>
        <a:graphic>
          <a:graphicData uri="http://schemas.openxmlformats.org/presentationml/2006/ole">
            <mc:AlternateContent xmlns:mc="http://schemas.openxmlformats.org/markup-compatibility/2006">
              <mc:Choice xmlns:v="urn:schemas-microsoft-com:vml" Requires="v">
                <p:oleObj spid="_x0000_s2051" name="PhotoImpact" r:id="rId11" imgW="7796825" imgH="5892063" progId="">
                  <p:embed/>
                </p:oleObj>
              </mc:Choice>
              <mc:Fallback>
                <p:oleObj name="PhotoImpact" r:id="rId11" imgW="7796825" imgH="5892063" progId="">
                  <p:embed/>
                  <p:pic>
                    <p:nvPicPr>
                      <p:cNvPr id="0" name="Picture 3"/>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589" y="565145"/>
                        <a:ext cx="2843213" cy="2149475"/>
                      </a:xfrm>
                      <a:prstGeom prst="rect">
                        <a:avLst/>
                      </a:prstGeom>
                      <a:noFill/>
                      <a:ln w="63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0" name="Rectangle 9"/>
          <p:cNvSpPr>
            <a:spLocks noChangeArrowheads="1"/>
          </p:cNvSpPr>
          <p:nvPr/>
        </p:nvSpPr>
        <p:spPr bwMode="auto">
          <a:xfrm>
            <a:off x="4286248" y="5371943"/>
            <a:ext cx="3929090" cy="1200329"/>
          </a:xfrm>
          <a:prstGeom prst="rect">
            <a:avLst/>
          </a:prstGeom>
          <a:noFill/>
          <a:ln w="9525">
            <a:noFill/>
            <a:miter lim="800000"/>
            <a:headEnd/>
            <a:tailEnd/>
          </a:ln>
        </p:spPr>
        <p:txBody>
          <a:bodyPr wrap="square" anchor="ctr">
            <a:spAutoFit/>
          </a:bodyPr>
          <a:lstStyle/>
          <a:p>
            <a:pPr algn="ctr"/>
            <a:r>
              <a:rPr lang="fr-FR" sz="3600" b="1">
                <a:solidFill>
                  <a:schemeClr val="bg1"/>
                </a:solidFill>
                <a:latin typeface="Times New Roman" pitchFamily="18" charset="0"/>
                <a:cs typeface="Times New Roman" pitchFamily="18" charset="0"/>
              </a:rPr>
              <a:t>Different types of traps</a:t>
            </a:r>
            <a:endParaRPr lang="fr-FR" sz="3600" b="1" dirty="0">
              <a:solidFill>
                <a:schemeClr val="bg1"/>
              </a:solidFill>
              <a:latin typeface="Times New Roman" pitchFamily="18" charset="0"/>
              <a:cs typeface="Times New Roman" pitchFamily="18" charset="0"/>
            </a:endParaRPr>
          </a:p>
        </p:txBody>
      </p:sp>
    </p:spTree>
  </p:cSld>
  <p:clrMapOvr>
    <a:masterClrMapping/>
  </p:clrMapOvr>
  <p:transition spd="med">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DSC01464"/>
          <p:cNvPicPr>
            <a:picLocks noChangeAspect="1" noChangeArrowheads="1"/>
          </p:cNvPicPr>
          <p:nvPr/>
        </p:nvPicPr>
        <p:blipFill>
          <a:blip r:embed="rId2" cstate="print"/>
          <a:srcRect/>
          <a:stretch>
            <a:fillRect/>
          </a:stretch>
        </p:blipFill>
        <p:spPr bwMode="auto">
          <a:xfrm>
            <a:off x="468114" y="980728"/>
            <a:ext cx="4032448" cy="5472608"/>
          </a:xfrm>
          <a:prstGeom prst="rect">
            <a:avLst/>
          </a:prstGeom>
          <a:noFill/>
          <a:ln w="9525">
            <a:noFill/>
            <a:miter lim="800000"/>
            <a:headEnd/>
            <a:tailEnd/>
          </a:ln>
        </p:spPr>
      </p:pic>
      <p:pic>
        <p:nvPicPr>
          <p:cNvPr id="33795" name="Picture 4"/>
          <p:cNvPicPr>
            <a:picLocks noChangeAspect="1" noChangeArrowheads="1"/>
          </p:cNvPicPr>
          <p:nvPr/>
        </p:nvPicPr>
        <p:blipFill>
          <a:blip r:embed="rId3" cstate="print"/>
          <a:srcRect/>
          <a:stretch>
            <a:fillRect/>
          </a:stretch>
        </p:blipFill>
        <p:spPr bwMode="auto">
          <a:xfrm>
            <a:off x="4643438" y="980728"/>
            <a:ext cx="4027611" cy="5472608"/>
          </a:xfrm>
          <a:prstGeom prst="rect">
            <a:avLst/>
          </a:prstGeom>
          <a:noFill/>
          <a:ln w="9525">
            <a:noFill/>
            <a:miter lim="800000"/>
            <a:headEnd/>
            <a:tailEnd/>
          </a:ln>
        </p:spPr>
      </p:pic>
      <p:sp>
        <p:nvSpPr>
          <p:cNvPr id="33796" name="Text Box 5"/>
          <p:cNvSpPr txBox="1">
            <a:spLocks noChangeArrowheads="1"/>
          </p:cNvSpPr>
          <p:nvPr/>
        </p:nvSpPr>
        <p:spPr bwMode="auto">
          <a:xfrm>
            <a:off x="3203848" y="260648"/>
            <a:ext cx="2736304" cy="584775"/>
          </a:xfrm>
          <a:prstGeom prst="rect">
            <a:avLst/>
          </a:prstGeom>
          <a:noFill/>
          <a:ln w="9525">
            <a:noFill/>
            <a:miter lim="800000"/>
            <a:headEnd/>
            <a:tailEnd/>
          </a:ln>
        </p:spPr>
        <p:txBody>
          <a:bodyPr wrap="square">
            <a:spAutoFit/>
          </a:bodyPr>
          <a:lstStyle/>
          <a:p>
            <a:pPr>
              <a:spcBef>
                <a:spcPct val="50000"/>
              </a:spcBef>
            </a:pPr>
            <a:r>
              <a:rPr lang="fr-FR" sz="3200" b="1">
                <a:solidFill>
                  <a:schemeClr val="bg1"/>
                </a:solidFill>
                <a:latin typeface="Times New Roman" pitchFamily="18" charset="0"/>
                <a:cs typeface="Times New Roman" pitchFamily="18" charset="0"/>
              </a:rPr>
              <a:t>1. Yellow bins</a:t>
            </a:r>
            <a:endParaRPr lang="fr-FR" sz="3200" b="1" dirty="0">
              <a:solidFill>
                <a:schemeClr val="bg1"/>
              </a:solidFill>
              <a:latin typeface="Times New Roman" pitchFamily="18" charset="0"/>
              <a:cs typeface="Times New Roman" pitchFamily="18" charset="0"/>
            </a:endParaRPr>
          </a:p>
        </p:txBody>
      </p:sp>
    </p:spTree>
  </p:cSld>
  <p:clrMapOvr>
    <a:masterClrMapping/>
  </p:clrMapOvr>
  <p:transition spd="med">
    <p:strips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piège 2"/>
          <p:cNvPicPr>
            <a:picLocks noGrp="1" noChangeAspect="1" noChangeArrowheads="1"/>
          </p:cNvPicPr>
          <p:nvPr>
            <p:ph idx="1"/>
          </p:nvPr>
        </p:nvPicPr>
        <p:blipFill>
          <a:blip r:embed="rId2" cstate="print"/>
          <a:srcRect/>
          <a:stretch>
            <a:fillRect/>
          </a:stretch>
        </p:blipFill>
        <p:spPr>
          <a:xfrm>
            <a:off x="251520" y="764704"/>
            <a:ext cx="3601343" cy="4824537"/>
          </a:xfrm>
          <a:noFill/>
        </p:spPr>
      </p:pic>
      <p:pic>
        <p:nvPicPr>
          <p:cNvPr id="40964" name="Picture 4" descr="piège"/>
          <p:cNvPicPr>
            <a:picLocks noChangeAspect="1" noChangeArrowheads="1"/>
          </p:cNvPicPr>
          <p:nvPr/>
        </p:nvPicPr>
        <p:blipFill>
          <a:blip r:embed="rId3" cstate="print"/>
          <a:srcRect/>
          <a:stretch>
            <a:fillRect/>
          </a:stretch>
        </p:blipFill>
        <p:spPr bwMode="auto">
          <a:xfrm>
            <a:off x="4572000" y="764704"/>
            <a:ext cx="4320158" cy="4824536"/>
          </a:xfrm>
          <a:prstGeom prst="rect">
            <a:avLst/>
          </a:prstGeom>
          <a:noFill/>
          <a:ln w="9525">
            <a:noFill/>
            <a:miter lim="800000"/>
            <a:headEnd/>
            <a:tailEnd/>
          </a:ln>
        </p:spPr>
      </p:pic>
      <p:sp>
        <p:nvSpPr>
          <p:cNvPr id="40965" name="Rectangle 5"/>
          <p:cNvSpPr>
            <a:spLocks noChangeArrowheads="1"/>
          </p:cNvSpPr>
          <p:nvPr/>
        </p:nvSpPr>
        <p:spPr bwMode="auto">
          <a:xfrm>
            <a:off x="143508" y="5733181"/>
            <a:ext cx="8856984" cy="792163"/>
          </a:xfrm>
          <a:prstGeom prst="rect">
            <a:avLst/>
          </a:prstGeom>
          <a:noFill/>
          <a:ln w="9525">
            <a:noFill/>
            <a:miter lim="800000"/>
            <a:headEnd/>
            <a:tailEnd/>
          </a:ln>
        </p:spPr>
        <p:txBody>
          <a:bodyPr wrap="none" anchor="ctr"/>
          <a:lstStyle/>
          <a:p>
            <a:pPr algn="ctr"/>
            <a:r>
              <a:rPr lang="en-US" sz="2800" b="1">
                <a:solidFill>
                  <a:schemeClr val="bg1"/>
                </a:solidFill>
                <a:latin typeface="Times New Roman" pitchFamily="18" charset="0"/>
                <a:cs typeface="Times New Roman" pitchFamily="18" charset="0"/>
              </a:rPr>
              <a:t>6 rectangular traps  
3 placed on the ground and 3 at 0.7 m above the ground</a:t>
            </a:r>
            <a:endParaRPr lang="fr-FR" sz="2800" b="1" dirty="0">
              <a:solidFill>
                <a:schemeClr val="bg1"/>
              </a:solidFill>
              <a:latin typeface="Times New Roman" pitchFamily="18" charset="0"/>
              <a:cs typeface="Times New Roman" pitchFamily="18" charset="0"/>
            </a:endParaRPr>
          </a:p>
        </p:txBody>
      </p:sp>
      <p:sp>
        <p:nvSpPr>
          <p:cNvPr id="40966" name="Rectangle 6"/>
          <p:cNvSpPr>
            <a:spLocks noChangeArrowheads="1"/>
          </p:cNvSpPr>
          <p:nvPr/>
        </p:nvSpPr>
        <p:spPr bwMode="auto">
          <a:xfrm>
            <a:off x="467544" y="188442"/>
            <a:ext cx="3313112" cy="576262"/>
          </a:xfrm>
          <a:prstGeom prst="rect">
            <a:avLst/>
          </a:prstGeom>
          <a:noFill/>
          <a:ln w="9525">
            <a:noFill/>
            <a:miter lim="800000"/>
            <a:headEnd/>
            <a:tailEnd/>
          </a:ln>
        </p:spPr>
        <p:txBody>
          <a:bodyPr wrap="none" anchor="ctr"/>
          <a:lstStyle/>
          <a:p>
            <a:pPr algn="ctr"/>
            <a:r>
              <a:rPr lang="fr-FR" sz="2400" dirty="0" err="1">
                <a:solidFill>
                  <a:schemeClr val="bg1"/>
                </a:solidFill>
                <a:latin typeface="Times New Roman" pitchFamily="18" charset="0"/>
                <a:cs typeface="Times New Roman" pitchFamily="18" charset="0"/>
              </a:rPr>
              <a:t>Placed</a:t>
            </a:r>
            <a:r>
              <a:rPr lang="fr-FR" sz="2400" dirty="0">
                <a:solidFill>
                  <a:schemeClr val="bg1"/>
                </a:solidFill>
                <a:latin typeface="Times New Roman" pitchFamily="18" charset="0"/>
                <a:cs typeface="Times New Roman" pitchFamily="18" charset="0"/>
              </a:rPr>
              <a:t> on the </a:t>
            </a:r>
            <a:r>
              <a:rPr lang="fr-FR" sz="2400" dirty="0" err="1">
                <a:solidFill>
                  <a:schemeClr val="bg1"/>
                </a:solidFill>
                <a:latin typeface="Times New Roman" pitchFamily="18" charset="0"/>
                <a:cs typeface="Times New Roman" pitchFamily="18" charset="0"/>
              </a:rPr>
              <a:t>floor</a:t>
            </a:r>
            <a:endParaRPr lang="fr-FR" sz="2400" dirty="0">
              <a:solidFill>
                <a:schemeClr val="bg1"/>
              </a:solidFill>
              <a:latin typeface="Times New Roman" pitchFamily="18" charset="0"/>
              <a:cs typeface="Times New Roman" pitchFamily="18" charset="0"/>
            </a:endParaRPr>
          </a:p>
        </p:txBody>
      </p:sp>
      <p:sp>
        <p:nvSpPr>
          <p:cNvPr id="40967" name="Rectangle 7"/>
          <p:cNvSpPr>
            <a:spLocks noChangeArrowheads="1"/>
          </p:cNvSpPr>
          <p:nvPr/>
        </p:nvSpPr>
        <p:spPr bwMode="auto">
          <a:xfrm>
            <a:off x="4426842" y="115987"/>
            <a:ext cx="4465638" cy="720725"/>
          </a:xfrm>
          <a:prstGeom prst="rect">
            <a:avLst/>
          </a:prstGeom>
          <a:noFill/>
          <a:ln w="9525">
            <a:noFill/>
            <a:miter lim="800000"/>
            <a:headEnd/>
            <a:tailEnd/>
          </a:ln>
        </p:spPr>
        <p:txBody>
          <a:bodyPr wrap="none" anchor="ctr"/>
          <a:lstStyle/>
          <a:p>
            <a:pPr algn="ctr"/>
            <a:r>
              <a:rPr lang="en-US" sz="2400">
                <a:solidFill>
                  <a:schemeClr val="bg1"/>
                </a:solidFill>
                <a:latin typeface="Times New Roman" pitchFamily="18" charset="0"/>
                <a:cs typeface="Times New Roman" pitchFamily="18" charset="0"/>
              </a:rPr>
              <a:t>Placed 0.7 m above the ground</a:t>
            </a:r>
            <a:endParaRPr lang="fr-FR" sz="2400" dirty="0">
              <a:solidFill>
                <a:schemeClr val="bg1"/>
              </a:solidFill>
              <a:latin typeface="Times New Roman" pitchFamily="18" charset="0"/>
              <a:cs typeface="Times New Roman" pitchFamily="18" charset="0"/>
            </a:endParaRPr>
          </a:p>
        </p:txBody>
      </p:sp>
      <p:sp>
        <p:nvSpPr>
          <p:cNvPr id="40968" name="Line 8"/>
          <p:cNvSpPr>
            <a:spLocks noChangeShapeType="1"/>
          </p:cNvSpPr>
          <p:nvPr/>
        </p:nvSpPr>
        <p:spPr bwMode="auto">
          <a:xfrm>
            <a:off x="6876256" y="692696"/>
            <a:ext cx="1368152" cy="2016224"/>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fr-FR"/>
          </a:p>
        </p:txBody>
      </p:sp>
      <p:sp>
        <p:nvSpPr>
          <p:cNvPr id="40969" name="Line 9"/>
          <p:cNvSpPr>
            <a:spLocks noChangeShapeType="1"/>
          </p:cNvSpPr>
          <p:nvPr/>
        </p:nvSpPr>
        <p:spPr bwMode="auto">
          <a:xfrm>
            <a:off x="2267744" y="692696"/>
            <a:ext cx="216024" cy="237596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fr-FR"/>
          </a:p>
        </p:txBody>
      </p:sp>
      <p:sp>
        <p:nvSpPr>
          <p:cNvPr id="40970" name="Rectangle 10"/>
          <p:cNvSpPr>
            <a:spLocks noChangeArrowheads="1"/>
          </p:cNvSpPr>
          <p:nvPr/>
        </p:nvSpPr>
        <p:spPr bwMode="auto">
          <a:xfrm>
            <a:off x="1619672" y="2780928"/>
            <a:ext cx="720725" cy="358775"/>
          </a:xfrm>
          <a:prstGeom prst="rect">
            <a:avLst/>
          </a:prstGeom>
          <a:noFill/>
          <a:ln w="9525">
            <a:noFill/>
            <a:miter lim="800000"/>
            <a:headEnd/>
            <a:tailEnd/>
          </a:ln>
        </p:spPr>
        <p:txBody>
          <a:bodyPr wrap="none" anchor="ctr"/>
          <a:lstStyle/>
          <a:p>
            <a:pPr algn="ctr"/>
            <a:r>
              <a:rPr lang="fr-FR" sz="2400" dirty="0">
                <a:solidFill>
                  <a:schemeClr val="bg1"/>
                </a:solidFill>
                <a:latin typeface="Times New Roman" pitchFamily="18" charset="0"/>
                <a:cs typeface="Times New Roman" pitchFamily="18" charset="0"/>
              </a:rPr>
              <a:t>0,4 m</a:t>
            </a:r>
          </a:p>
        </p:txBody>
      </p:sp>
      <p:sp>
        <p:nvSpPr>
          <p:cNvPr id="40971" name="Rectangle 11"/>
          <p:cNvSpPr>
            <a:spLocks noChangeArrowheads="1"/>
          </p:cNvSpPr>
          <p:nvPr/>
        </p:nvSpPr>
        <p:spPr bwMode="auto">
          <a:xfrm>
            <a:off x="323528" y="3789040"/>
            <a:ext cx="792162" cy="360362"/>
          </a:xfrm>
          <a:prstGeom prst="rect">
            <a:avLst/>
          </a:prstGeom>
          <a:noFill/>
          <a:ln w="9525">
            <a:noFill/>
            <a:miter lim="800000"/>
            <a:headEnd/>
            <a:tailEnd/>
          </a:ln>
        </p:spPr>
        <p:txBody>
          <a:bodyPr wrap="none" anchor="ctr"/>
          <a:lstStyle/>
          <a:p>
            <a:pPr algn="ctr"/>
            <a:r>
              <a:rPr lang="fr-FR" sz="2400" dirty="0">
                <a:solidFill>
                  <a:schemeClr val="bg1"/>
                </a:solidFill>
                <a:latin typeface="Times New Roman" pitchFamily="18" charset="0"/>
                <a:cs typeface="Times New Roman" pitchFamily="18" charset="0"/>
              </a:rPr>
              <a:t>0,6 m</a:t>
            </a:r>
          </a:p>
        </p:txBody>
      </p:sp>
      <p:sp>
        <p:nvSpPr>
          <p:cNvPr id="40972" name="Rectangle 12"/>
          <p:cNvSpPr>
            <a:spLocks noChangeArrowheads="1"/>
          </p:cNvSpPr>
          <p:nvPr/>
        </p:nvSpPr>
        <p:spPr bwMode="auto">
          <a:xfrm>
            <a:off x="2915816" y="3429000"/>
            <a:ext cx="865188" cy="287337"/>
          </a:xfrm>
          <a:prstGeom prst="rect">
            <a:avLst/>
          </a:prstGeom>
          <a:noFill/>
          <a:ln w="9525">
            <a:noFill/>
            <a:miter lim="800000"/>
            <a:headEnd/>
            <a:tailEnd/>
          </a:ln>
        </p:spPr>
        <p:txBody>
          <a:bodyPr wrap="none" anchor="ctr"/>
          <a:lstStyle/>
          <a:p>
            <a:pPr algn="ctr"/>
            <a:r>
              <a:rPr lang="fr-FR" sz="2400" dirty="0">
                <a:solidFill>
                  <a:schemeClr val="bg1"/>
                </a:solidFill>
                <a:latin typeface="Times New Roman" pitchFamily="18" charset="0"/>
                <a:cs typeface="Times New Roman" pitchFamily="18" charset="0"/>
              </a:rPr>
              <a:t>0,15 m</a:t>
            </a:r>
          </a:p>
        </p:txBody>
      </p:sp>
    </p:spTree>
  </p:cSld>
  <p:clrMapOvr>
    <a:masterClrMapping/>
  </p:clrMapOvr>
  <p:transition spd="med">
    <p:strips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éréale"/>
          <p:cNvPicPr>
            <a:picLocks noChangeAspect="1" noChangeArrowheads="1"/>
          </p:cNvPicPr>
          <p:nvPr/>
        </p:nvPicPr>
        <p:blipFill>
          <a:blip r:embed="rId2" cstate="print"/>
          <a:srcRect/>
          <a:stretch>
            <a:fillRect/>
          </a:stretch>
        </p:blipFill>
        <p:spPr bwMode="auto">
          <a:xfrm>
            <a:off x="251520" y="2348880"/>
            <a:ext cx="8568952" cy="4320480"/>
          </a:xfrm>
          <a:prstGeom prst="rect">
            <a:avLst/>
          </a:prstGeom>
          <a:noFill/>
          <a:ln w="9525">
            <a:noFill/>
            <a:miter lim="800000"/>
            <a:headEnd/>
            <a:tailEnd/>
          </a:ln>
        </p:spPr>
      </p:pic>
      <p:sp>
        <p:nvSpPr>
          <p:cNvPr id="45059" name="Rectangle 3"/>
          <p:cNvSpPr>
            <a:spLocks noChangeArrowheads="1"/>
          </p:cNvSpPr>
          <p:nvPr/>
        </p:nvSpPr>
        <p:spPr bwMode="auto">
          <a:xfrm>
            <a:off x="5508625" y="2708945"/>
            <a:ext cx="2519363" cy="863600"/>
          </a:xfrm>
          <a:prstGeom prst="rect">
            <a:avLst/>
          </a:prstGeom>
          <a:noFill/>
          <a:ln w="38100">
            <a:solidFill>
              <a:srgbClr val="0000FF"/>
            </a:solidFill>
            <a:miter lim="800000"/>
            <a:headEnd/>
            <a:tailEnd/>
          </a:ln>
        </p:spPr>
        <p:txBody>
          <a:bodyPr wrap="none" anchor="ctr"/>
          <a:lstStyle/>
          <a:p>
            <a:pPr algn="ctr"/>
            <a:endParaRPr lang="fr-FR">
              <a:solidFill>
                <a:schemeClr val="bg1"/>
              </a:solidFill>
            </a:endParaRPr>
          </a:p>
        </p:txBody>
      </p:sp>
      <p:sp>
        <p:nvSpPr>
          <p:cNvPr id="45060" name="Rectangle 4"/>
          <p:cNvSpPr>
            <a:spLocks noChangeArrowheads="1"/>
          </p:cNvSpPr>
          <p:nvPr/>
        </p:nvSpPr>
        <p:spPr bwMode="auto">
          <a:xfrm>
            <a:off x="2571737" y="1500174"/>
            <a:ext cx="3429024" cy="428628"/>
          </a:xfrm>
          <a:prstGeom prst="rect">
            <a:avLst/>
          </a:prstGeom>
          <a:noFill/>
          <a:ln w="9525">
            <a:noFill/>
            <a:miter lim="800000"/>
            <a:headEnd/>
            <a:tailEnd/>
          </a:ln>
        </p:spPr>
        <p:txBody>
          <a:bodyPr wrap="none" anchor="ctr"/>
          <a:lstStyle/>
          <a:p>
            <a:pPr algn="ctr"/>
            <a:r>
              <a:rPr lang="en-US" sz="2000" b="1" dirty="0">
                <a:solidFill>
                  <a:schemeClr val="bg1"/>
                </a:solidFill>
                <a:latin typeface="Times New Roman" pitchFamily="18" charset="0"/>
                <a:cs typeface="Times New Roman" pitchFamily="18" charset="0"/>
              </a:rPr>
              <a:t>4 small plots of 100 m</a:t>
            </a:r>
            <a:r>
              <a:rPr lang="en-US" sz="2000" b="1" baseline="30000" dirty="0">
                <a:solidFill>
                  <a:schemeClr val="bg1"/>
                </a:solidFill>
                <a:latin typeface="Times New Roman" pitchFamily="18" charset="0"/>
                <a:cs typeface="Times New Roman" pitchFamily="18" charset="0"/>
              </a:rPr>
              <a:t>2</a:t>
            </a:r>
          </a:p>
        </p:txBody>
      </p:sp>
      <p:sp>
        <p:nvSpPr>
          <p:cNvPr id="45061" name="Rectangle 5"/>
          <p:cNvSpPr>
            <a:spLocks noChangeArrowheads="1"/>
          </p:cNvSpPr>
          <p:nvPr/>
        </p:nvSpPr>
        <p:spPr bwMode="auto">
          <a:xfrm>
            <a:off x="8100392" y="2924944"/>
            <a:ext cx="431800" cy="288677"/>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fr-FR" sz="2000" b="1" dirty="0">
                <a:solidFill>
                  <a:schemeClr val="tx1"/>
                </a:solidFill>
                <a:latin typeface="Times New Roman" pitchFamily="18" charset="0"/>
                <a:cs typeface="Times New Roman" pitchFamily="18" charset="0"/>
              </a:rPr>
              <a:t>4 m</a:t>
            </a:r>
          </a:p>
        </p:txBody>
      </p:sp>
      <p:sp>
        <p:nvSpPr>
          <p:cNvPr id="45062" name="Rectangle 6"/>
          <p:cNvSpPr>
            <a:spLocks noChangeArrowheads="1"/>
          </p:cNvSpPr>
          <p:nvPr/>
        </p:nvSpPr>
        <p:spPr bwMode="auto">
          <a:xfrm>
            <a:off x="6444555" y="3714998"/>
            <a:ext cx="575717" cy="290066"/>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fr-FR" sz="2000" b="1" dirty="0">
                <a:solidFill>
                  <a:schemeClr val="tx1"/>
                </a:solidFill>
                <a:latin typeface="Times New Roman" pitchFamily="18" charset="0"/>
                <a:cs typeface="Times New Roman" pitchFamily="18" charset="0"/>
              </a:rPr>
              <a:t>25 m</a:t>
            </a:r>
          </a:p>
        </p:txBody>
      </p:sp>
      <p:sp>
        <p:nvSpPr>
          <p:cNvPr id="45063" name="Rectangle 7"/>
          <p:cNvSpPr>
            <a:spLocks noChangeArrowheads="1"/>
          </p:cNvSpPr>
          <p:nvPr/>
        </p:nvSpPr>
        <p:spPr bwMode="auto">
          <a:xfrm>
            <a:off x="5508625" y="4653632"/>
            <a:ext cx="2519363" cy="863600"/>
          </a:xfrm>
          <a:prstGeom prst="rect">
            <a:avLst/>
          </a:prstGeom>
          <a:noFill/>
          <a:ln w="38100">
            <a:solidFill>
              <a:srgbClr val="0000FF"/>
            </a:solidFill>
            <a:miter lim="800000"/>
            <a:headEnd/>
            <a:tailEnd/>
          </a:ln>
        </p:spPr>
        <p:txBody>
          <a:bodyPr wrap="none" anchor="ctr"/>
          <a:lstStyle/>
          <a:p>
            <a:pPr algn="ctr"/>
            <a:endParaRPr lang="fr-FR">
              <a:solidFill>
                <a:schemeClr val="bg1"/>
              </a:solidFill>
            </a:endParaRPr>
          </a:p>
        </p:txBody>
      </p:sp>
      <p:sp>
        <p:nvSpPr>
          <p:cNvPr id="45064" name="Rectangle 8"/>
          <p:cNvSpPr>
            <a:spLocks noChangeArrowheads="1"/>
          </p:cNvSpPr>
          <p:nvPr/>
        </p:nvSpPr>
        <p:spPr bwMode="auto">
          <a:xfrm>
            <a:off x="1331913" y="4653632"/>
            <a:ext cx="2519362" cy="863600"/>
          </a:xfrm>
          <a:prstGeom prst="rect">
            <a:avLst/>
          </a:prstGeom>
          <a:noFill/>
          <a:ln w="38100">
            <a:solidFill>
              <a:srgbClr val="0000FF"/>
            </a:solidFill>
            <a:miter lim="800000"/>
            <a:headEnd/>
            <a:tailEnd/>
          </a:ln>
        </p:spPr>
        <p:txBody>
          <a:bodyPr wrap="none" anchor="ctr"/>
          <a:lstStyle/>
          <a:p>
            <a:endParaRPr lang="fr-FR">
              <a:solidFill>
                <a:schemeClr val="bg1"/>
              </a:solidFill>
            </a:endParaRPr>
          </a:p>
        </p:txBody>
      </p:sp>
      <p:sp>
        <p:nvSpPr>
          <p:cNvPr id="45065" name="Rectangle 9"/>
          <p:cNvSpPr>
            <a:spLocks noChangeArrowheads="1"/>
          </p:cNvSpPr>
          <p:nvPr/>
        </p:nvSpPr>
        <p:spPr bwMode="auto">
          <a:xfrm>
            <a:off x="1044575" y="2924845"/>
            <a:ext cx="2519363" cy="863600"/>
          </a:xfrm>
          <a:prstGeom prst="rect">
            <a:avLst/>
          </a:prstGeom>
          <a:noFill/>
          <a:ln w="38100">
            <a:solidFill>
              <a:srgbClr val="0000FF"/>
            </a:solidFill>
            <a:miter lim="800000"/>
            <a:headEnd/>
            <a:tailEnd/>
          </a:ln>
        </p:spPr>
        <p:txBody>
          <a:bodyPr wrap="none" anchor="ctr"/>
          <a:lstStyle/>
          <a:p>
            <a:endParaRPr lang="fr-FR">
              <a:solidFill>
                <a:schemeClr val="bg1"/>
              </a:solidFill>
            </a:endParaRPr>
          </a:p>
        </p:txBody>
      </p:sp>
      <p:sp>
        <p:nvSpPr>
          <p:cNvPr id="45066" name="Line 10"/>
          <p:cNvSpPr>
            <a:spLocks noChangeShapeType="1"/>
          </p:cNvSpPr>
          <p:nvPr/>
        </p:nvSpPr>
        <p:spPr bwMode="auto">
          <a:xfrm>
            <a:off x="4427538" y="1917873"/>
            <a:ext cx="1081087" cy="720725"/>
          </a:xfrm>
          <a:prstGeom prst="line">
            <a:avLst/>
          </a:prstGeom>
          <a:noFill/>
          <a:ln w="38100">
            <a:solidFill>
              <a:schemeClr val="tx1"/>
            </a:solidFill>
            <a:round/>
            <a:headEnd/>
            <a:tailEnd type="triangle" w="med" len="med"/>
          </a:ln>
        </p:spPr>
        <p:txBody>
          <a:bodyPr/>
          <a:lstStyle/>
          <a:p>
            <a:endParaRPr lang="fr-FR">
              <a:solidFill>
                <a:schemeClr val="bg1"/>
              </a:solidFill>
            </a:endParaRPr>
          </a:p>
        </p:txBody>
      </p:sp>
      <p:sp>
        <p:nvSpPr>
          <p:cNvPr id="45067" name="Line 11"/>
          <p:cNvSpPr>
            <a:spLocks noChangeShapeType="1"/>
          </p:cNvSpPr>
          <p:nvPr/>
        </p:nvSpPr>
        <p:spPr bwMode="auto">
          <a:xfrm flipH="1">
            <a:off x="2916238" y="1917873"/>
            <a:ext cx="1511300" cy="863600"/>
          </a:xfrm>
          <a:prstGeom prst="line">
            <a:avLst/>
          </a:prstGeom>
          <a:noFill/>
          <a:ln w="38100">
            <a:solidFill>
              <a:schemeClr val="tx1"/>
            </a:solidFill>
            <a:round/>
            <a:headEnd/>
            <a:tailEnd type="triangle" w="med" len="med"/>
          </a:ln>
        </p:spPr>
        <p:txBody>
          <a:bodyPr/>
          <a:lstStyle/>
          <a:p>
            <a:endParaRPr lang="fr-FR">
              <a:solidFill>
                <a:schemeClr val="bg1"/>
              </a:solidFill>
            </a:endParaRPr>
          </a:p>
        </p:txBody>
      </p:sp>
      <p:sp>
        <p:nvSpPr>
          <p:cNvPr id="45068" name="Line 12"/>
          <p:cNvSpPr>
            <a:spLocks noChangeShapeType="1"/>
          </p:cNvSpPr>
          <p:nvPr/>
        </p:nvSpPr>
        <p:spPr bwMode="auto">
          <a:xfrm>
            <a:off x="4427538" y="1916286"/>
            <a:ext cx="2016125" cy="2736850"/>
          </a:xfrm>
          <a:prstGeom prst="line">
            <a:avLst/>
          </a:prstGeom>
          <a:noFill/>
          <a:ln w="38100">
            <a:solidFill>
              <a:schemeClr val="tx1"/>
            </a:solidFill>
            <a:round/>
            <a:headEnd/>
            <a:tailEnd type="triangle" w="med" len="med"/>
          </a:ln>
        </p:spPr>
        <p:txBody>
          <a:bodyPr/>
          <a:lstStyle/>
          <a:p>
            <a:endParaRPr lang="fr-FR">
              <a:solidFill>
                <a:schemeClr val="bg1"/>
              </a:solidFill>
            </a:endParaRPr>
          </a:p>
        </p:txBody>
      </p:sp>
      <p:sp>
        <p:nvSpPr>
          <p:cNvPr id="45069" name="Line 13"/>
          <p:cNvSpPr>
            <a:spLocks noChangeShapeType="1"/>
          </p:cNvSpPr>
          <p:nvPr/>
        </p:nvSpPr>
        <p:spPr bwMode="auto">
          <a:xfrm flipH="1">
            <a:off x="2771775" y="1916286"/>
            <a:ext cx="1655763" cy="2665412"/>
          </a:xfrm>
          <a:prstGeom prst="line">
            <a:avLst/>
          </a:prstGeom>
          <a:noFill/>
          <a:ln w="38100">
            <a:solidFill>
              <a:schemeClr val="tx1"/>
            </a:solidFill>
            <a:round/>
            <a:headEnd/>
            <a:tailEnd type="triangle" w="med" len="med"/>
          </a:ln>
        </p:spPr>
        <p:txBody>
          <a:bodyPr/>
          <a:lstStyle/>
          <a:p>
            <a:endParaRPr lang="fr-FR">
              <a:solidFill>
                <a:schemeClr val="bg1"/>
              </a:solidFill>
            </a:endParaRPr>
          </a:p>
        </p:txBody>
      </p:sp>
      <p:sp>
        <p:nvSpPr>
          <p:cNvPr id="45070" name="AutoShape 14"/>
          <p:cNvSpPr>
            <a:spLocks noChangeArrowheads="1"/>
          </p:cNvSpPr>
          <p:nvPr/>
        </p:nvSpPr>
        <p:spPr bwMode="auto">
          <a:xfrm>
            <a:off x="6228184" y="1562317"/>
            <a:ext cx="2304256" cy="1009427"/>
          </a:xfrm>
          <a:prstGeom prst="downArrowCallout">
            <a:avLst>
              <a:gd name="adj1" fmla="val 54956"/>
              <a:gd name="adj2" fmla="val 54956"/>
              <a:gd name="adj3" fmla="val 16667"/>
              <a:gd name="adj4" fmla="val 66667"/>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en-US" sz="2000">
                <a:solidFill>
                  <a:schemeClr val="bg1"/>
                </a:solidFill>
                <a:latin typeface="Times New Roman" pitchFamily="18" charset="0"/>
                <a:cs typeface="Times New Roman" pitchFamily="18" charset="0"/>
              </a:rPr>
              <a:t>25 tillers taken 
per plot</a:t>
            </a:r>
            <a:endParaRPr lang="fr-FR" sz="2000" dirty="0">
              <a:solidFill>
                <a:schemeClr val="bg1"/>
              </a:solidFill>
              <a:latin typeface="Times New Roman" pitchFamily="18" charset="0"/>
              <a:cs typeface="Times New Roman" pitchFamily="18" charset="0"/>
            </a:endParaRPr>
          </a:p>
        </p:txBody>
      </p:sp>
      <p:sp>
        <p:nvSpPr>
          <p:cNvPr id="73743" name="Rectangle 15"/>
          <p:cNvSpPr>
            <a:spLocks noRot="1" noChangeArrowheads="1"/>
          </p:cNvSpPr>
          <p:nvPr/>
        </p:nvSpPr>
        <p:spPr bwMode="auto">
          <a:xfrm>
            <a:off x="197644" y="231960"/>
            <a:ext cx="8748712" cy="1625404"/>
          </a:xfrm>
          <a:prstGeom prst="rect">
            <a:avLst/>
          </a:prstGeom>
          <a:noFill/>
          <a:ln w="9525">
            <a:noFill/>
            <a:miter lim="800000"/>
            <a:headEnd/>
            <a:tailEnd/>
          </a:ln>
          <a:effectLst/>
        </p:spPr>
        <p:txBody>
          <a:bodyPr anchor="ctr"/>
          <a:lstStyle/>
          <a:p>
            <a:pPr>
              <a:defRPr/>
            </a:pPr>
            <a:r>
              <a:rPr lang="en-US" sz="2800" b="1" dirty="0">
                <a:solidFill>
                  <a:schemeClr val="bg1"/>
                </a:solidFill>
                <a:latin typeface="Times New Roman" pitchFamily="18" charset="0"/>
                <a:cs typeface="Times New Roman" pitchFamily="18" charset="0"/>
              </a:rPr>
              <a:t>Methodology</a:t>
            </a:r>
            <a:br>
              <a:rPr lang="en-US" sz="2800" dirty="0">
                <a:solidFill>
                  <a:schemeClr val="bg1"/>
                </a:solidFill>
                <a:latin typeface="Times New Roman" pitchFamily="18" charset="0"/>
                <a:cs typeface="Times New Roman" pitchFamily="18" charset="0"/>
              </a:rPr>
            </a:br>
            <a:r>
              <a:rPr lang="en-US" sz="2800" dirty="0">
                <a:solidFill>
                  <a:schemeClr val="bg1"/>
                </a:solidFill>
                <a:latin typeface="Times New Roman" pitchFamily="18" charset="0"/>
                <a:cs typeface="Times New Roman" pitchFamily="18" charset="0"/>
              </a:rPr>
              <a:t>- Insect trapping - Sampling of cereal tillers (ANGLADE </a:t>
            </a:r>
            <a:r>
              <a:rPr lang="en-US" sz="2800" i="1" dirty="0">
                <a:solidFill>
                  <a:schemeClr val="bg1"/>
                </a:solidFill>
                <a:latin typeface="Times New Roman" pitchFamily="18" charset="0"/>
                <a:cs typeface="Times New Roman" pitchFamily="18" charset="0"/>
              </a:rPr>
              <a:t>et al.</a:t>
            </a:r>
            <a:r>
              <a:rPr lang="en-US" sz="2800" dirty="0">
                <a:solidFill>
                  <a:schemeClr val="bg1"/>
                </a:solidFill>
                <a:latin typeface="Times New Roman" pitchFamily="18" charset="0"/>
                <a:cs typeface="Times New Roman" pitchFamily="18" charset="0"/>
              </a:rPr>
              <a:t>, 1977)</a:t>
            </a:r>
            <a:endParaRPr lang="fr-FR" sz="2800" dirty="0">
              <a:solidFill>
                <a:schemeClr val="bg1"/>
              </a:solidFill>
              <a:latin typeface="Times New Roman" pitchFamily="18" charset="0"/>
              <a:cs typeface="Times New Roman" pitchFamily="18" charset="0"/>
            </a:endParaRPr>
          </a:p>
        </p:txBody>
      </p:sp>
      <p:sp>
        <p:nvSpPr>
          <p:cNvPr id="45072" name="AutoShape 16"/>
          <p:cNvSpPr>
            <a:spLocks noChangeArrowheads="1"/>
          </p:cNvSpPr>
          <p:nvPr/>
        </p:nvSpPr>
        <p:spPr bwMode="auto">
          <a:xfrm>
            <a:off x="468313" y="5589588"/>
            <a:ext cx="360362" cy="215900"/>
          </a:xfrm>
          <a:prstGeom prst="flowChartMagneticDisk">
            <a:avLst/>
          </a:prstGeom>
          <a:solidFill>
            <a:srgbClr val="FFFF00"/>
          </a:solidFill>
          <a:ln w="9525">
            <a:solidFill>
              <a:srgbClr val="000000"/>
            </a:solidFill>
            <a:round/>
            <a:headEnd/>
            <a:tailEnd/>
          </a:ln>
        </p:spPr>
        <p:txBody>
          <a:bodyPr wrap="none" anchor="ctr"/>
          <a:lstStyle/>
          <a:p>
            <a:endParaRPr lang="fr-FR">
              <a:solidFill>
                <a:schemeClr val="bg1"/>
              </a:solidFill>
            </a:endParaRPr>
          </a:p>
        </p:txBody>
      </p:sp>
      <p:sp>
        <p:nvSpPr>
          <p:cNvPr id="45073" name="Line 17"/>
          <p:cNvSpPr>
            <a:spLocks noChangeShapeType="1"/>
          </p:cNvSpPr>
          <p:nvPr/>
        </p:nvSpPr>
        <p:spPr bwMode="auto">
          <a:xfrm>
            <a:off x="539750" y="5734050"/>
            <a:ext cx="0" cy="215900"/>
          </a:xfrm>
          <a:prstGeom prst="line">
            <a:avLst/>
          </a:prstGeom>
          <a:noFill/>
          <a:ln w="76200">
            <a:solidFill>
              <a:schemeClr val="tx1"/>
            </a:solidFill>
            <a:round/>
            <a:headEnd/>
            <a:tailEnd/>
          </a:ln>
        </p:spPr>
        <p:txBody>
          <a:bodyPr/>
          <a:lstStyle/>
          <a:p>
            <a:endParaRPr lang="fr-FR">
              <a:solidFill>
                <a:schemeClr val="bg1"/>
              </a:solidFill>
            </a:endParaRPr>
          </a:p>
        </p:txBody>
      </p:sp>
      <p:sp>
        <p:nvSpPr>
          <p:cNvPr id="45074" name="Line 18"/>
          <p:cNvSpPr>
            <a:spLocks noChangeShapeType="1"/>
          </p:cNvSpPr>
          <p:nvPr/>
        </p:nvSpPr>
        <p:spPr bwMode="auto">
          <a:xfrm>
            <a:off x="755650" y="5734050"/>
            <a:ext cx="0" cy="215900"/>
          </a:xfrm>
          <a:prstGeom prst="line">
            <a:avLst/>
          </a:prstGeom>
          <a:noFill/>
          <a:ln w="76200">
            <a:solidFill>
              <a:schemeClr val="tx1"/>
            </a:solidFill>
            <a:round/>
            <a:headEnd/>
            <a:tailEnd/>
          </a:ln>
        </p:spPr>
        <p:txBody>
          <a:bodyPr/>
          <a:lstStyle/>
          <a:p>
            <a:endParaRPr lang="fr-FR">
              <a:solidFill>
                <a:schemeClr val="bg1"/>
              </a:solidFill>
            </a:endParaRPr>
          </a:p>
        </p:txBody>
      </p:sp>
      <p:sp>
        <p:nvSpPr>
          <p:cNvPr id="45075" name="AutoShape 19"/>
          <p:cNvSpPr>
            <a:spLocks noChangeArrowheads="1"/>
          </p:cNvSpPr>
          <p:nvPr/>
        </p:nvSpPr>
        <p:spPr bwMode="auto">
          <a:xfrm>
            <a:off x="6876256" y="4149080"/>
            <a:ext cx="360362" cy="215900"/>
          </a:xfrm>
          <a:prstGeom prst="flowChartMagneticDisk">
            <a:avLst/>
          </a:prstGeom>
          <a:solidFill>
            <a:srgbClr val="FFFF00"/>
          </a:solidFill>
          <a:ln w="9525">
            <a:solidFill>
              <a:srgbClr val="000000"/>
            </a:solidFill>
            <a:round/>
            <a:headEnd/>
            <a:tailEnd/>
          </a:ln>
        </p:spPr>
        <p:txBody>
          <a:bodyPr wrap="none" anchor="ctr"/>
          <a:lstStyle/>
          <a:p>
            <a:endParaRPr lang="fr-FR">
              <a:solidFill>
                <a:schemeClr val="bg1"/>
              </a:solidFill>
            </a:endParaRPr>
          </a:p>
        </p:txBody>
      </p:sp>
      <p:sp>
        <p:nvSpPr>
          <p:cNvPr id="45076" name="AutoShape 20"/>
          <p:cNvSpPr>
            <a:spLocks noChangeArrowheads="1"/>
          </p:cNvSpPr>
          <p:nvPr/>
        </p:nvSpPr>
        <p:spPr bwMode="auto">
          <a:xfrm>
            <a:off x="4067175" y="4005263"/>
            <a:ext cx="360363" cy="215900"/>
          </a:xfrm>
          <a:prstGeom prst="flowChartMagneticDisk">
            <a:avLst/>
          </a:prstGeom>
          <a:solidFill>
            <a:srgbClr val="FFFF00"/>
          </a:solidFill>
          <a:ln w="9525">
            <a:solidFill>
              <a:srgbClr val="000000"/>
            </a:solidFill>
            <a:round/>
            <a:headEnd/>
            <a:tailEnd/>
          </a:ln>
        </p:spPr>
        <p:txBody>
          <a:bodyPr wrap="none" anchor="ctr"/>
          <a:lstStyle/>
          <a:p>
            <a:endParaRPr lang="fr-FR">
              <a:solidFill>
                <a:schemeClr val="bg1"/>
              </a:solidFill>
            </a:endParaRPr>
          </a:p>
        </p:txBody>
      </p:sp>
      <p:sp>
        <p:nvSpPr>
          <p:cNvPr id="45077" name="AutoShape 21"/>
          <p:cNvSpPr>
            <a:spLocks noChangeArrowheads="1"/>
          </p:cNvSpPr>
          <p:nvPr/>
        </p:nvSpPr>
        <p:spPr bwMode="auto">
          <a:xfrm>
            <a:off x="7236296" y="2852936"/>
            <a:ext cx="360362" cy="215900"/>
          </a:xfrm>
          <a:prstGeom prst="flowChartMagneticDisk">
            <a:avLst/>
          </a:prstGeom>
          <a:solidFill>
            <a:srgbClr val="FFFF00"/>
          </a:solidFill>
          <a:ln w="9525">
            <a:solidFill>
              <a:srgbClr val="000000"/>
            </a:solidFill>
            <a:round/>
            <a:headEnd/>
            <a:tailEnd/>
          </a:ln>
        </p:spPr>
        <p:txBody>
          <a:bodyPr wrap="none" anchor="ctr"/>
          <a:lstStyle/>
          <a:p>
            <a:endParaRPr lang="fr-FR">
              <a:solidFill>
                <a:schemeClr val="bg1"/>
              </a:solidFill>
            </a:endParaRPr>
          </a:p>
        </p:txBody>
      </p:sp>
      <p:sp>
        <p:nvSpPr>
          <p:cNvPr id="45078" name="AutoShape 22"/>
          <p:cNvSpPr>
            <a:spLocks noChangeArrowheads="1"/>
          </p:cNvSpPr>
          <p:nvPr/>
        </p:nvSpPr>
        <p:spPr bwMode="auto">
          <a:xfrm>
            <a:off x="7812360" y="6093296"/>
            <a:ext cx="360363" cy="215900"/>
          </a:xfrm>
          <a:prstGeom prst="flowChartMagneticDisk">
            <a:avLst/>
          </a:prstGeom>
          <a:solidFill>
            <a:srgbClr val="FFFF00"/>
          </a:solidFill>
          <a:ln w="9525">
            <a:solidFill>
              <a:srgbClr val="000000"/>
            </a:solidFill>
            <a:round/>
            <a:headEnd/>
            <a:tailEnd/>
          </a:ln>
        </p:spPr>
        <p:txBody>
          <a:bodyPr wrap="none" anchor="ctr"/>
          <a:lstStyle/>
          <a:p>
            <a:endParaRPr lang="fr-FR">
              <a:solidFill>
                <a:schemeClr val="bg1"/>
              </a:solidFill>
            </a:endParaRPr>
          </a:p>
        </p:txBody>
      </p:sp>
      <p:sp>
        <p:nvSpPr>
          <p:cNvPr id="45079" name="AutoShape 23"/>
          <p:cNvSpPr>
            <a:spLocks noChangeArrowheads="1"/>
          </p:cNvSpPr>
          <p:nvPr/>
        </p:nvSpPr>
        <p:spPr bwMode="auto">
          <a:xfrm>
            <a:off x="467544" y="2924944"/>
            <a:ext cx="360362" cy="215900"/>
          </a:xfrm>
          <a:prstGeom prst="flowChartMagneticDisk">
            <a:avLst/>
          </a:prstGeom>
          <a:solidFill>
            <a:srgbClr val="FFFF00"/>
          </a:solidFill>
          <a:ln w="9525">
            <a:solidFill>
              <a:srgbClr val="000000"/>
            </a:solidFill>
            <a:round/>
            <a:headEnd/>
            <a:tailEnd/>
          </a:ln>
        </p:spPr>
        <p:txBody>
          <a:bodyPr wrap="none" anchor="ctr"/>
          <a:lstStyle/>
          <a:p>
            <a:endParaRPr lang="fr-FR">
              <a:solidFill>
                <a:schemeClr val="bg1"/>
              </a:solidFill>
            </a:endParaRPr>
          </a:p>
        </p:txBody>
      </p:sp>
      <p:sp>
        <p:nvSpPr>
          <p:cNvPr id="45080" name="Line 24"/>
          <p:cNvSpPr>
            <a:spLocks noChangeShapeType="1"/>
          </p:cNvSpPr>
          <p:nvPr/>
        </p:nvSpPr>
        <p:spPr bwMode="auto">
          <a:xfrm>
            <a:off x="4356100" y="4149725"/>
            <a:ext cx="0" cy="215900"/>
          </a:xfrm>
          <a:prstGeom prst="line">
            <a:avLst/>
          </a:prstGeom>
          <a:noFill/>
          <a:ln w="76200">
            <a:solidFill>
              <a:schemeClr val="tx1"/>
            </a:solidFill>
            <a:round/>
            <a:headEnd/>
            <a:tailEnd/>
          </a:ln>
        </p:spPr>
        <p:txBody>
          <a:bodyPr/>
          <a:lstStyle/>
          <a:p>
            <a:endParaRPr lang="fr-FR">
              <a:solidFill>
                <a:schemeClr val="bg1"/>
              </a:solidFill>
            </a:endParaRPr>
          </a:p>
        </p:txBody>
      </p:sp>
      <p:sp>
        <p:nvSpPr>
          <p:cNvPr id="45081" name="Line 25"/>
          <p:cNvSpPr>
            <a:spLocks noChangeShapeType="1"/>
          </p:cNvSpPr>
          <p:nvPr/>
        </p:nvSpPr>
        <p:spPr bwMode="auto">
          <a:xfrm>
            <a:off x="7309321" y="2997399"/>
            <a:ext cx="0" cy="215900"/>
          </a:xfrm>
          <a:prstGeom prst="line">
            <a:avLst/>
          </a:prstGeom>
          <a:noFill/>
          <a:ln w="76200">
            <a:solidFill>
              <a:schemeClr val="tx1"/>
            </a:solidFill>
            <a:round/>
            <a:headEnd/>
            <a:tailEnd/>
          </a:ln>
        </p:spPr>
        <p:txBody>
          <a:bodyPr/>
          <a:lstStyle/>
          <a:p>
            <a:endParaRPr lang="fr-FR">
              <a:solidFill>
                <a:schemeClr val="bg1"/>
              </a:solidFill>
            </a:endParaRPr>
          </a:p>
        </p:txBody>
      </p:sp>
      <p:sp>
        <p:nvSpPr>
          <p:cNvPr id="45082" name="Line 26"/>
          <p:cNvSpPr>
            <a:spLocks noChangeShapeType="1"/>
          </p:cNvSpPr>
          <p:nvPr/>
        </p:nvSpPr>
        <p:spPr bwMode="auto">
          <a:xfrm>
            <a:off x="7525221" y="2997399"/>
            <a:ext cx="0" cy="215900"/>
          </a:xfrm>
          <a:prstGeom prst="line">
            <a:avLst/>
          </a:prstGeom>
          <a:noFill/>
          <a:ln w="76200">
            <a:solidFill>
              <a:schemeClr val="tx1"/>
            </a:solidFill>
            <a:round/>
            <a:headEnd/>
            <a:tailEnd/>
          </a:ln>
        </p:spPr>
        <p:txBody>
          <a:bodyPr/>
          <a:lstStyle/>
          <a:p>
            <a:endParaRPr lang="fr-FR">
              <a:solidFill>
                <a:schemeClr val="bg1"/>
              </a:solidFill>
            </a:endParaRPr>
          </a:p>
        </p:txBody>
      </p:sp>
      <p:sp>
        <p:nvSpPr>
          <p:cNvPr id="45083" name="Line 27"/>
          <p:cNvSpPr>
            <a:spLocks noChangeShapeType="1"/>
          </p:cNvSpPr>
          <p:nvPr/>
        </p:nvSpPr>
        <p:spPr bwMode="auto">
          <a:xfrm>
            <a:off x="4140200" y="4149725"/>
            <a:ext cx="0" cy="215900"/>
          </a:xfrm>
          <a:prstGeom prst="line">
            <a:avLst/>
          </a:prstGeom>
          <a:noFill/>
          <a:ln w="76200">
            <a:solidFill>
              <a:schemeClr val="tx1"/>
            </a:solidFill>
            <a:round/>
            <a:headEnd/>
            <a:tailEnd/>
          </a:ln>
        </p:spPr>
        <p:txBody>
          <a:bodyPr/>
          <a:lstStyle/>
          <a:p>
            <a:endParaRPr lang="fr-FR">
              <a:solidFill>
                <a:schemeClr val="bg1"/>
              </a:solidFill>
            </a:endParaRPr>
          </a:p>
        </p:txBody>
      </p:sp>
    </p:spTree>
  </p:cSld>
  <p:clrMapOvr>
    <a:masterClrMapping/>
  </p:clrMapOvr>
  <p:transition spd="med">
    <p:strips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Rot="1" noChangeArrowheads="1"/>
          </p:cNvSpPr>
          <p:nvPr>
            <p:ph idx="1"/>
          </p:nvPr>
        </p:nvSpPr>
        <p:spPr>
          <a:xfrm>
            <a:off x="4284663" y="260350"/>
            <a:ext cx="4402137" cy="6337300"/>
          </a:xfrm>
        </p:spPr>
        <p:txBody>
          <a:bodyPr/>
          <a:lstStyle/>
          <a:p>
            <a:pPr eaLnBrk="1" hangingPunct="1">
              <a:buFont typeface="Wingdings" pitchFamily="2" charset="2"/>
              <a:buNone/>
              <a:defRPr/>
            </a:pPr>
            <a:r>
              <a:rPr lang="fr-FR" sz="1800"/>
              <a:t>	</a:t>
            </a:r>
            <a:endParaRPr lang="fr-FR" sz="2000"/>
          </a:p>
        </p:txBody>
      </p:sp>
      <p:sp>
        <p:nvSpPr>
          <p:cNvPr id="63490" name="Rectangle 2"/>
          <p:cNvSpPr>
            <a:spLocks noGrp="1" noRot="1" noChangeArrowheads="1"/>
          </p:cNvSpPr>
          <p:nvPr>
            <p:ph type="title"/>
          </p:nvPr>
        </p:nvSpPr>
        <p:spPr>
          <a:xfrm>
            <a:off x="285720" y="1357298"/>
            <a:ext cx="4071966" cy="4584721"/>
          </a:xfrm>
          <a:noFill/>
          <a:ln>
            <a:noFill/>
          </a:ln>
        </p:spPr>
        <p:txBody>
          <a:bodyPr>
            <a:noAutofit/>
          </a:bodyPr>
          <a:lstStyle/>
          <a:p>
            <a:pPr>
              <a:defRPr/>
            </a:pPr>
            <a:r>
              <a:rPr lang="fr-FR" sz="2400" b="1" i="1" dirty="0">
                <a:solidFill>
                  <a:schemeClr val="bg1"/>
                </a:solidFill>
                <a:latin typeface="Times New Roman" pitchFamily="18" charset="0"/>
                <a:cs typeface="Times New Roman" pitchFamily="18" charset="0"/>
              </a:rPr>
              <a:t>a. </a:t>
            </a:r>
            <a:r>
              <a:rPr lang="fr-FR" sz="2400" b="1" i="1" dirty="0" err="1">
                <a:solidFill>
                  <a:schemeClr val="bg1"/>
                </a:solidFill>
                <a:latin typeface="Times New Roman" pitchFamily="18" charset="0"/>
                <a:cs typeface="Times New Roman" pitchFamily="18" charset="0"/>
              </a:rPr>
              <a:t>Tenth</a:t>
            </a:r>
            <a:r>
              <a:rPr lang="fr-FR" sz="2400" b="1" i="1" dirty="0">
                <a:solidFill>
                  <a:schemeClr val="bg1"/>
                </a:solidFill>
                <a:latin typeface="Times New Roman" pitchFamily="18" charset="0"/>
                <a:cs typeface="Times New Roman" pitchFamily="18" charset="0"/>
              </a:rPr>
              <a:t> Plant Method</a:t>
            </a:r>
            <a:br>
              <a:rPr lang="fr-FR" sz="2400" b="1" i="1" dirty="0">
                <a:solidFill>
                  <a:schemeClr val="bg1"/>
                </a:solidFill>
                <a:latin typeface="Times New Roman" pitchFamily="18" charset="0"/>
                <a:cs typeface="Times New Roman" pitchFamily="18" charset="0"/>
              </a:rPr>
            </a:br>
            <a:br>
              <a:rPr lang="fr-FR" sz="2400" dirty="0">
                <a:solidFill>
                  <a:schemeClr val="bg1"/>
                </a:solidFill>
                <a:latin typeface="Times New Roman" pitchFamily="18" charset="0"/>
                <a:cs typeface="Times New Roman" pitchFamily="18" charset="0"/>
              </a:rPr>
            </a:br>
            <a:r>
              <a:rPr lang="en-US" sz="2400" dirty="0">
                <a:solidFill>
                  <a:schemeClr val="bg1"/>
                </a:solidFill>
                <a:latin typeface="Times New Roman" pitchFamily="18" charset="0"/>
                <a:cs typeface="Times New Roman" pitchFamily="18" charset="0"/>
              </a:rPr>
              <a:t>Average number of aphids per plant</a:t>
            </a:r>
            <a:r>
              <a:rPr lang="fr-FR" sz="2400" b="0" dirty="0">
                <a:solidFill>
                  <a:schemeClr val="bg1"/>
                </a:solidFill>
                <a:latin typeface="Times New Roman" pitchFamily="18" charset="0"/>
                <a:cs typeface="Times New Roman" pitchFamily="18" charset="0"/>
              </a:rPr>
              <a:t> </a:t>
            </a:r>
            <a:br>
              <a:rPr lang="fr-FR" sz="2400" b="0" dirty="0">
                <a:solidFill>
                  <a:schemeClr val="bg1"/>
                </a:solidFill>
                <a:latin typeface="Times New Roman" pitchFamily="18" charset="0"/>
                <a:cs typeface="Times New Roman" pitchFamily="18" charset="0"/>
              </a:rPr>
            </a:br>
            <a:r>
              <a:rPr lang="fr-FR" sz="2400" b="0" dirty="0">
                <a:solidFill>
                  <a:schemeClr val="bg1"/>
                </a:solidFill>
                <a:latin typeface="Times New Roman" pitchFamily="18" charset="0"/>
                <a:cs typeface="Times New Roman" pitchFamily="18" charset="0"/>
              </a:rPr>
              <a:t>                    </a:t>
            </a:r>
            <a:r>
              <a:rPr lang="fr-FR" sz="2400" b="1" dirty="0">
                <a:solidFill>
                  <a:schemeClr val="bg1"/>
                </a:solidFill>
                <a:latin typeface="Times New Roman" pitchFamily="18" charset="0"/>
                <a:cs typeface="Times New Roman" pitchFamily="18" charset="0"/>
              </a:rPr>
              <a:t>= </a:t>
            </a:r>
            <a:r>
              <a:rPr lang="fr-FR" altLang="fr-FR" sz="2400" b="1" u="sng" dirty="0">
                <a:solidFill>
                  <a:schemeClr val="bg1"/>
                </a:solidFill>
                <a:latin typeface="Times New Roman" panose="02020603050405020304" pitchFamily="18" charset="0"/>
                <a:cs typeface="Times New Roman" panose="02020603050405020304" pitchFamily="18" charset="0"/>
              </a:rPr>
              <a:t>∑</a:t>
            </a:r>
            <a:r>
              <a:rPr lang="fr-FR" sz="2400" b="1" u="sng" dirty="0">
                <a:solidFill>
                  <a:schemeClr val="bg1"/>
                </a:solidFill>
                <a:latin typeface="Times New Roman" pitchFamily="18" charset="0"/>
                <a:cs typeface="Times New Roman" pitchFamily="18" charset="0"/>
              </a:rPr>
              <a:t> y  x  10</a:t>
            </a:r>
            <a:r>
              <a:rPr lang="fr-FR" sz="2400" b="1" dirty="0">
                <a:solidFill>
                  <a:schemeClr val="bg1"/>
                </a:solidFill>
                <a:latin typeface="Times New Roman" pitchFamily="18" charset="0"/>
                <a:cs typeface="Times New Roman" pitchFamily="18" charset="0"/>
              </a:rPr>
              <a:t> </a:t>
            </a:r>
            <a:br>
              <a:rPr lang="fr-FR" sz="2400" b="1" dirty="0">
                <a:solidFill>
                  <a:schemeClr val="bg1"/>
                </a:solidFill>
                <a:latin typeface="Times New Roman" pitchFamily="18" charset="0"/>
                <a:cs typeface="Times New Roman" pitchFamily="18" charset="0"/>
              </a:rPr>
            </a:br>
            <a:r>
              <a:rPr lang="fr-FR" sz="2400" b="1" dirty="0">
                <a:solidFill>
                  <a:schemeClr val="bg1"/>
                </a:solidFill>
                <a:latin typeface="Times New Roman" pitchFamily="18" charset="0"/>
                <a:cs typeface="Times New Roman" pitchFamily="18" charset="0"/>
              </a:rPr>
              <a:t>                               N</a:t>
            </a:r>
            <a:br>
              <a:rPr lang="fr-FR" sz="2400" b="0" dirty="0">
                <a:solidFill>
                  <a:schemeClr val="bg1"/>
                </a:solidFill>
                <a:latin typeface="Times New Roman" pitchFamily="18" charset="0"/>
                <a:cs typeface="Times New Roman" pitchFamily="18" charset="0"/>
              </a:rPr>
            </a:br>
            <a:br>
              <a:rPr lang="fr-FR" sz="2400" b="0" dirty="0">
                <a:solidFill>
                  <a:schemeClr val="bg1"/>
                </a:solidFill>
                <a:latin typeface="Times New Roman" pitchFamily="18" charset="0"/>
                <a:cs typeface="Times New Roman" pitchFamily="18" charset="0"/>
              </a:rPr>
            </a:br>
            <a:r>
              <a:rPr lang="en-US" sz="2400" b="1" dirty="0">
                <a:solidFill>
                  <a:schemeClr val="bg1"/>
                </a:solidFill>
                <a:latin typeface="Times New Roman" pitchFamily="18" charset="0"/>
                <a:cs typeface="Times New Roman" pitchFamily="18" charset="0"/>
              </a:rPr>
              <a:t>y: </a:t>
            </a:r>
            <a:r>
              <a:rPr lang="en-US" sz="2400" dirty="0">
                <a:solidFill>
                  <a:schemeClr val="bg1"/>
                </a:solidFill>
                <a:latin typeface="Times New Roman" pitchFamily="18" charset="0"/>
                <a:cs typeface="Times New Roman" pitchFamily="18" charset="0"/>
              </a:rPr>
              <a:t>number of aphids on the leaf examined.</a:t>
            </a:r>
            <a:r>
              <a:rPr lang="fr-FR" sz="2400" dirty="0">
                <a:solidFill>
                  <a:schemeClr val="bg1"/>
                </a:solidFill>
                <a:latin typeface="Times New Roman" pitchFamily="18" charset="0"/>
                <a:cs typeface="Times New Roman" pitchFamily="18" charset="0"/>
              </a:rPr>
              <a:t> </a:t>
            </a:r>
            <a:br>
              <a:rPr lang="fr-FR" sz="2400" b="0" dirty="0">
                <a:solidFill>
                  <a:schemeClr val="bg1"/>
                </a:solidFill>
                <a:latin typeface="Times New Roman" pitchFamily="18" charset="0"/>
                <a:cs typeface="Times New Roman" pitchFamily="18" charset="0"/>
              </a:rPr>
            </a:br>
            <a:r>
              <a:rPr lang="fr-FR" sz="2400" b="1" dirty="0">
                <a:solidFill>
                  <a:schemeClr val="bg1"/>
                </a:solidFill>
                <a:latin typeface="Times New Roman" pitchFamily="18" charset="0"/>
                <a:cs typeface="Times New Roman" pitchFamily="18" charset="0"/>
              </a:rPr>
              <a:t>N: </a:t>
            </a:r>
            <a:r>
              <a:rPr lang="fr-FR" sz="2400" dirty="0" err="1">
                <a:solidFill>
                  <a:schemeClr val="bg1"/>
                </a:solidFill>
                <a:latin typeface="Times New Roman" pitchFamily="18" charset="0"/>
                <a:cs typeface="Times New Roman" pitchFamily="18" charset="0"/>
              </a:rPr>
              <a:t>Number</a:t>
            </a:r>
            <a:r>
              <a:rPr lang="fr-FR" sz="2400" dirty="0">
                <a:solidFill>
                  <a:schemeClr val="bg1"/>
                </a:solidFill>
                <a:latin typeface="Times New Roman" pitchFamily="18" charset="0"/>
                <a:cs typeface="Times New Roman" pitchFamily="18" charset="0"/>
              </a:rPr>
              <a:t> of plants </a:t>
            </a:r>
            <a:r>
              <a:rPr lang="fr-FR" sz="2400" dirty="0" err="1">
                <a:solidFill>
                  <a:schemeClr val="bg1"/>
                </a:solidFill>
                <a:latin typeface="Times New Roman" pitchFamily="18" charset="0"/>
                <a:cs typeface="Times New Roman" pitchFamily="18" charset="0"/>
              </a:rPr>
              <a:t>examined</a:t>
            </a:r>
            <a:br>
              <a:rPr lang="fr-FR" sz="2400" b="0" dirty="0">
                <a:solidFill>
                  <a:schemeClr val="bg1"/>
                </a:solidFill>
                <a:latin typeface="Times New Roman" pitchFamily="18" charset="0"/>
                <a:cs typeface="Times New Roman" pitchFamily="18" charset="0"/>
              </a:rPr>
            </a:br>
            <a:r>
              <a:rPr lang="fr-FR" sz="2400" dirty="0">
                <a:solidFill>
                  <a:schemeClr val="bg1"/>
                </a:solidFill>
                <a:latin typeface="Times New Roman" pitchFamily="18" charset="0"/>
                <a:cs typeface="Times New Roman" pitchFamily="18" charset="0"/>
              </a:rPr>
              <a:t> </a:t>
            </a:r>
          </a:p>
        </p:txBody>
      </p:sp>
      <p:grpSp>
        <p:nvGrpSpPr>
          <p:cNvPr id="2" name="Group 4"/>
          <p:cNvGrpSpPr>
            <a:grpSpLocks/>
          </p:cNvGrpSpPr>
          <p:nvPr/>
        </p:nvGrpSpPr>
        <p:grpSpPr bwMode="auto">
          <a:xfrm>
            <a:off x="4499992" y="188640"/>
            <a:ext cx="4464496" cy="6552729"/>
            <a:chOff x="612" y="618"/>
            <a:chExt cx="3412" cy="3493"/>
          </a:xfrm>
        </p:grpSpPr>
        <p:pic>
          <p:nvPicPr>
            <p:cNvPr id="41990" name="Picture 5" descr="po3"/>
            <p:cNvPicPr>
              <a:picLocks noChangeAspect="1" noChangeArrowheads="1"/>
            </p:cNvPicPr>
            <p:nvPr/>
          </p:nvPicPr>
          <p:blipFill>
            <a:blip r:embed="rId2" cstate="print"/>
            <a:srcRect/>
            <a:stretch>
              <a:fillRect/>
            </a:stretch>
          </p:blipFill>
          <p:spPr bwMode="auto">
            <a:xfrm>
              <a:off x="612" y="618"/>
              <a:ext cx="3412" cy="3493"/>
            </a:xfrm>
            <a:prstGeom prst="rect">
              <a:avLst/>
            </a:prstGeom>
            <a:noFill/>
            <a:ln w="9525">
              <a:noFill/>
              <a:miter lim="800000"/>
              <a:headEnd/>
              <a:tailEnd/>
            </a:ln>
          </p:spPr>
        </p:pic>
        <p:sp>
          <p:nvSpPr>
            <p:cNvPr id="41991" name="AutoShape 6"/>
            <p:cNvSpPr>
              <a:spLocks noChangeArrowheads="1"/>
            </p:cNvSpPr>
            <p:nvPr/>
          </p:nvSpPr>
          <p:spPr bwMode="auto">
            <a:xfrm>
              <a:off x="3512" y="2997"/>
              <a:ext cx="147" cy="615"/>
            </a:xfrm>
            <a:prstGeom prst="downArrow">
              <a:avLst>
                <a:gd name="adj1" fmla="val 50000"/>
                <a:gd name="adj2" fmla="val 104592"/>
              </a:avLst>
            </a:prstGeom>
            <a:solidFill>
              <a:srgbClr val="FF3300"/>
            </a:solidFill>
            <a:ln w="9525">
              <a:solidFill>
                <a:schemeClr val="tx1"/>
              </a:solidFill>
              <a:miter lim="800000"/>
              <a:headEnd/>
              <a:tailEnd/>
            </a:ln>
          </p:spPr>
          <p:txBody>
            <a:bodyPr wrap="none" anchor="ctr"/>
            <a:lstStyle/>
            <a:p>
              <a:endParaRPr lang="fr-FR"/>
            </a:p>
          </p:txBody>
        </p:sp>
        <p:sp>
          <p:nvSpPr>
            <p:cNvPr id="41992" name="AutoShape 7"/>
            <p:cNvSpPr>
              <a:spLocks noChangeArrowheads="1"/>
            </p:cNvSpPr>
            <p:nvPr/>
          </p:nvSpPr>
          <p:spPr bwMode="auto">
            <a:xfrm>
              <a:off x="2499" y="638"/>
              <a:ext cx="122" cy="615"/>
            </a:xfrm>
            <a:prstGeom prst="downArrow">
              <a:avLst>
                <a:gd name="adj1" fmla="val 50000"/>
                <a:gd name="adj2" fmla="val 126025"/>
              </a:avLst>
            </a:prstGeom>
            <a:solidFill>
              <a:srgbClr val="FF3300"/>
            </a:solidFill>
            <a:ln w="9525">
              <a:solidFill>
                <a:schemeClr val="tx1"/>
              </a:solidFill>
              <a:miter lim="800000"/>
              <a:headEnd/>
              <a:tailEnd/>
            </a:ln>
          </p:spPr>
          <p:txBody>
            <a:bodyPr wrap="none" anchor="ctr"/>
            <a:lstStyle/>
            <a:p>
              <a:endParaRPr lang="fr-FR"/>
            </a:p>
          </p:txBody>
        </p:sp>
        <p:sp>
          <p:nvSpPr>
            <p:cNvPr id="41993" name="AutoShape 8"/>
            <p:cNvSpPr>
              <a:spLocks noChangeArrowheads="1"/>
            </p:cNvSpPr>
            <p:nvPr/>
          </p:nvSpPr>
          <p:spPr bwMode="auto">
            <a:xfrm>
              <a:off x="2622" y="1842"/>
              <a:ext cx="122" cy="615"/>
            </a:xfrm>
            <a:prstGeom prst="upArrow">
              <a:avLst>
                <a:gd name="adj1" fmla="val 50000"/>
                <a:gd name="adj2" fmla="val 126025"/>
              </a:avLst>
            </a:prstGeom>
            <a:solidFill>
              <a:srgbClr val="FF3300"/>
            </a:solidFill>
            <a:ln w="9525">
              <a:solidFill>
                <a:schemeClr val="tx1"/>
              </a:solidFill>
              <a:miter lim="800000"/>
              <a:headEnd/>
              <a:tailEnd/>
            </a:ln>
          </p:spPr>
          <p:txBody>
            <a:bodyPr wrap="none" anchor="ctr"/>
            <a:lstStyle/>
            <a:p>
              <a:endParaRPr lang="fr-FR"/>
            </a:p>
          </p:txBody>
        </p:sp>
        <p:sp>
          <p:nvSpPr>
            <p:cNvPr id="41994" name="Rectangle 9"/>
            <p:cNvSpPr>
              <a:spLocks noChangeArrowheads="1"/>
            </p:cNvSpPr>
            <p:nvPr/>
          </p:nvSpPr>
          <p:spPr bwMode="auto">
            <a:xfrm>
              <a:off x="2335" y="2841"/>
              <a:ext cx="1225" cy="22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1600">
                  <a:latin typeface="Times New Roman" pitchFamily="18" charset="0"/>
                  <a:cs typeface="Times New Roman" pitchFamily="18" charset="0"/>
                </a:rPr>
                <a:t>Top Counting</a:t>
              </a:r>
              <a:endParaRPr lang="fr-FR" sz="1600" dirty="0">
                <a:latin typeface="Times New Roman" pitchFamily="18" charset="0"/>
                <a:cs typeface="Times New Roman" pitchFamily="18" charset="0"/>
              </a:endParaRPr>
            </a:p>
          </p:txBody>
        </p:sp>
        <p:sp>
          <p:nvSpPr>
            <p:cNvPr id="41995" name="Rectangle 10"/>
            <p:cNvSpPr>
              <a:spLocks noChangeArrowheads="1"/>
            </p:cNvSpPr>
            <p:nvPr/>
          </p:nvSpPr>
          <p:spPr bwMode="auto">
            <a:xfrm>
              <a:off x="1292" y="661"/>
              <a:ext cx="1225" cy="22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1600">
                  <a:latin typeface="Times New Roman" pitchFamily="18" charset="0"/>
                  <a:cs typeface="Times New Roman" pitchFamily="18" charset="0"/>
                </a:rPr>
                <a:t>Top Counting</a:t>
              </a:r>
              <a:endParaRPr lang="fr-FR" sz="1600" dirty="0">
                <a:latin typeface="Times New Roman" pitchFamily="18" charset="0"/>
                <a:cs typeface="Times New Roman" pitchFamily="18" charset="0"/>
              </a:endParaRPr>
            </a:p>
          </p:txBody>
        </p:sp>
        <p:sp>
          <p:nvSpPr>
            <p:cNvPr id="41996" name="Rectangle 11"/>
            <p:cNvSpPr>
              <a:spLocks noChangeArrowheads="1"/>
            </p:cNvSpPr>
            <p:nvPr/>
          </p:nvSpPr>
          <p:spPr bwMode="auto">
            <a:xfrm>
              <a:off x="1413" y="2388"/>
              <a:ext cx="1225" cy="22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1600">
                  <a:latin typeface="Times New Roman" pitchFamily="18" charset="0"/>
                  <a:cs typeface="Times New Roman" pitchFamily="18" charset="0"/>
                </a:rPr>
                <a:t>Low Counting</a:t>
              </a:r>
              <a:endParaRPr lang="fr-FR" sz="1600" dirty="0">
                <a:latin typeface="Times New Roman" pitchFamily="18" charset="0"/>
                <a:cs typeface="Times New Roman" pitchFamily="18" charset="0"/>
              </a:endParaRPr>
            </a:p>
          </p:txBody>
        </p:sp>
        <p:sp>
          <p:nvSpPr>
            <p:cNvPr id="41997" name="Rectangle 12"/>
            <p:cNvSpPr>
              <a:spLocks noChangeArrowheads="1"/>
            </p:cNvSpPr>
            <p:nvPr/>
          </p:nvSpPr>
          <p:spPr bwMode="auto">
            <a:xfrm>
              <a:off x="2153" y="3566"/>
              <a:ext cx="660" cy="18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1600" dirty="0">
                  <a:latin typeface="Times New Roman" pitchFamily="18" charset="0"/>
                  <a:cs typeface="Times New Roman" pitchFamily="18" charset="0"/>
                </a:rPr>
                <a:t>1er plans</a:t>
              </a:r>
            </a:p>
          </p:txBody>
        </p:sp>
        <p:sp>
          <p:nvSpPr>
            <p:cNvPr id="41998" name="Rectangle 13"/>
            <p:cNvSpPr>
              <a:spLocks noChangeArrowheads="1"/>
            </p:cNvSpPr>
            <p:nvPr/>
          </p:nvSpPr>
          <p:spPr bwMode="auto">
            <a:xfrm>
              <a:off x="1486" y="1752"/>
              <a:ext cx="727" cy="18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1600">
                  <a:latin typeface="Times New Roman" pitchFamily="18" charset="0"/>
                  <a:cs typeface="Times New Roman" pitchFamily="18" charset="0"/>
                </a:rPr>
                <a:t>10th plant</a:t>
              </a:r>
              <a:endParaRPr lang="fr-FR" sz="1600" dirty="0">
                <a:latin typeface="Times New Roman" pitchFamily="18" charset="0"/>
                <a:cs typeface="Times New Roman" pitchFamily="18" charset="0"/>
              </a:endParaRPr>
            </a:p>
          </p:txBody>
        </p:sp>
        <p:sp>
          <p:nvSpPr>
            <p:cNvPr id="41999" name="Rectangle 14"/>
            <p:cNvSpPr>
              <a:spLocks noChangeArrowheads="1"/>
            </p:cNvSpPr>
            <p:nvPr/>
          </p:nvSpPr>
          <p:spPr bwMode="auto">
            <a:xfrm>
              <a:off x="1519" y="1117"/>
              <a:ext cx="725" cy="18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1600">
                  <a:latin typeface="Times New Roman" pitchFamily="18" charset="0"/>
                  <a:cs typeface="Times New Roman" pitchFamily="18" charset="0"/>
                </a:rPr>
                <a:t>20th plant</a:t>
              </a:r>
              <a:endParaRPr lang="fr-FR" sz="1600" dirty="0">
                <a:latin typeface="Times New Roman" pitchFamily="18" charset="0"/>
                <a:cs typeface="Times New Roman" pitchFamily="18" charset="0"/>
              </a:endParaRPr>
            </a:p>
          </p:txBody>
        </p:sp>
        <p:sp>
          <p:nvSpPr>
            <p:cNvPr id="42000" name="Line 15"/>
            <p:cNvSpPr>
              <a:spLocks noChangeShapeType="1"/>
            </p:cNvSpPr>
            <p:nvPr/>
          </p:nvSpPr>
          <p:spPr bwMode="auto">
            <a:xfrm>
              <a:off x="2789" y="3657"/>
              <a:ext cx="817" cy="0"/>
            </a:xfrm>
            <a:prstGeom prst="line">
              <a:avLst/>
            </a:prstGeom>
            <a:noFill/>
            <a:ln w="38100">
              <a:solidFill>
                <a:schemeClr val="tx1"/>
              </a:solidFill>
              <a:round/>
              <a:headEnd/>
              <a:tailEnd type="triangle" w="med" len="med"/>
            </a:ln>
          </p:spPr>
          <p:txBody>
            <a:bodyPr/>
            <a:lstStyle/>
            <a:p>
              <a:endParaRPr lang="fr-FR"/>
            </a:p>
          </p:txBody>
        </p:sp>
        <p:sp>
          <p:nvSpPr>
            <p:cNvPr id="42001" name="Line 16"/>
            <p:cNvSpPr>
              <a:spLocks noChangeShapeType="1"/>
            </p:cNvSpPr>
            <p:nvPr/>
          </p:nvSpPr>
          <p:spPr bwMode="auto">
            <a:xfrm>
              <a:off x="2200" y="1842"/>
              <a:ext cx="453" cy="0"/>
            </a:xfrm>
            <a:prstGeom prst="line">
              <a:avLst/>
            </a:prstGeom>
            <a:noFill/>
            <a:ln w="38100">
              <a:solidFill>
                <a:schemeClr val="tx1"/>
              </a:solidFill>
              <a:round/>
              <a:headEnd/>
              <a:tailEnd type="triangle" w="med" len="med"/>
            </a:ln>
          </p:spPr>
          <p:txBody>
            <a:bodyPr/>
            <a:lstStyle/>
            <a:p>
              <a:endParaRPr lang="fr-FR"/>
            </a:p>
          </p:txBody>
        </p:sp>
        <p:sp>
          <p:nvSpPr>
            <p:cNvPr id="42002" name="Line 17"/>
            <p:cNvSpPr>
              <a:spLocks noChangeShapeType="1"/>
            </p:cNvSpPr>
            <p:nvPr/>
          </p:nvSpPr>
          <p:spPr bwMode="auto">
            <a:xfrm>
              <a:off x="2245" y="1253"/>
              <a:ext cx="363" cy="0"/>
            </a:xfrm>
            <a:prstGeom prst="line">
              <a:avLst/>
            </a:prstGeom>
            <a:noFill/>
            <a:ln w="38100">
              <a:solidFill>
                <a:schemeClr val="tx1"/>
              </a:solidFill>
              <a:round/>
              <a:headEnd/>
              <a:tailEnd type="triangle" w="med" len="med"/>
            </a:ln>
          </p:spPr>
          <p:txBody>
            <a:bodyPr/>
            <a:lstStyle/>
            <a:p>
              <a:endParaRPr lang="fr-FR"/>
            </a:p>
          </p:txBody>
        </p:sp>
      </p:grpSp>
      <p:sp>
        <p:nvSpPr>
          <p:cNvPr id="41989" name="Rectangle 18"/>
          <p:cNvSpPr>
            <a:spLocks noChangeArrowheads="1"/>
          </p:cNvSpPr>
          <p:nvPr/>
        </p:nvSpPr>
        <p:spPr bwMode="auto">
          <a:xfrm>
            <a:off x="285720" y="792288"/>
            <a:ext cx="4104059" cy="584775"/>
          </a:xfrm>
          <a:prstGeom prst="rect">
            <a:avLst/>
          </a:prstGeom>
          <a:noFill/>
          <a:ln w="9525">
            <a:noFill/>
            <a:miter lim="800000"/>
            <a:headEnd/>
            <a:tailEnd/>
          </a:ln>
        </p:spPr>
        <p:txBody>
          <a:bodyPr wrap="square" anchor="ctr">
            <a:spAutoFit/>
          </a:bodyPr>
          <a:lstStyle/>
          <a:p>
            <a:pPr algn="ctr"/>
            <a:r>
              <a:rPr lang="fr-FR" sz="3200" b="1">
                <a:solidFill>
                  <a:schemeClr val="bg1"/>
                </a:solidFill>
                <a:latin typeface="Times New Roman" pitchFamily="18" charset="0"/>
                <a:cs typeface="Times New Roman" pitchFamily="18" charset="0"/>
              </a:rPr>
              <a:t>2. Leaf sampling</a:t>
            </a:r>
            <a:endParaRPr lang="fr-FR" sz="3200" b="1" dirty="0">
              <a:solidFill>
                <a:schemeClr val="bg1"/>
              </a:solidFill>
              <a:latin typeface="Times New Roman" pitchFamily="18" charset="0"/>
              <a:cs typeface="Times New Roman" pitchFamily="18" charset="0"/>
            </a:endParaRPr>
          </a:p>
        </p:txBody>
      </p:sp>
    </p:spTree>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2808288" y="244475"/>
            <a:ext cx="3527425" cy="520700"/>
          </a:xfrm>
          <a:noFill/>
          <a:ln>
            <a:noFill/>
          </a:ln>
        </p:spPr>
        <p:txBody>
          <a:bodyPr>
            <a:normAutofit/>
          </a:bodyPr>
          <a:lstStyle/>
          <a:p>
            <a:pPr>
              <a:defRPr/>
            </a:pPr>
            <a:r>
              <a:rPr lang="fr-FR" sz="2400" b="1" i="1">
                <a:solidFill>
                  <a:schemeClr val="bg1"/>
                </a:solidFill>
                <a:latin typeface="Times New Roman" pitchFamily="18" charset="0"/>
                <a:cs typeface="Times New Roman" pitchFamily="18" charset="0"/>
              </a:rPr>
              <a:t>b. 100-sheet method</a:t>
            </a:r>
            <a:endParaRPr lang="fr-FR" sz="2400" b="1" i="1" dirty="0">
              <a:solidFill>
                <a:schemeClr val="bg1"/>
              </a:solidFill>
              <a:latin typeface="Times New Roman" pitchFamily="18" charset="0"/>
              <a:cs typeface="Times New Roman" pitchFamily="18" charset="0"/>
            </a:endParaRPr>
          </a:p>
        </p:txBody>
      </p:sp>
      <p:pic>
        <p:nvPicPr>
          <p:cNvPr id="43011" name="Picture 3" descr="po3"/>
          <p:cNvPicPr>
            <a:picLocks noChangeAspect="1" noChangeArrowheads="1"/>
          </p:cNvPicPr>
          <p:nvPr/>
        </p:nvPicPr>
        <p:blipFill>
          <a:blip r:embed="rId2" cstate="print"/>
          <a:srcRect/>
          <a:stretch>
            <a:fillRect/>
          </a:stretch>
        </p:blipFill>
        <p:spPr bwMode="auto">
          <a:xfrm>
            <a:off x="251520" y="980728"/>
            <a:ext cx="4294436" cy="4752528"/>
          </a:xfrm>
          <a:prstGeom prst="rect">
            <a:avLst/>
          </a:prstGeom>
          <a:solidFill>
            <a:srgbClr val="0000FF"/>
          </a:solidFill>
          <a:ln w="9525">
            <a:noFill/>
            <a:miter lim="800000"/>
            <a:headEnd/>
            <a:tailEnd/>
          </a:ln>
        </p:spPr>
      </p:pic>
      <p:sp>
        <p:nvSpPr>
          <p:cNvPr id="43012" name="Rectangle 4"/>
          <p:cNvSpPr>
            <a:spLocks noChangeArrowheads="1"/>
          </p:cNvSpPr>
          <p:nvPr/>
        </p:nvSpPr>
        <p:spPr bwMode="auto">
          <a:xfrm>
            <a:off x="3203848" y="2460228"/>
            <a:ext cx="1279681" cy="39171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2000">
                <a:latin typeface="Times New Roman" pitchFamily="18" charset="0"/>
                <a:cs typeface="Times New Roman" pitchFamily="18" charset="0"/>
              </a:rPr>
              <a:t>20th plant</a:t>
            </a:r>
            <a:endParaRPr lang="fr-FR" sz="2000" dirty="0">
              <a:latin typeface="Times New Roman" pitchFamily="18" charset="0"/>
              <a:cs typeface="Times New Roman" pitchFamily="18" charset="0"/>
            </a:endParaRPr>
          </a:p>
        </p:txBody>
      </p:sp>
      <p:sp>
        <p:nvSpPr>
          <p:cNvPr id="43013" name="Rectangle 5"/>
          <p:cNvSpPr>
            <a:spLocks noChangeArrowheads="1"/>
          </p:cNvSpPr>
          <p:nvPr/>
        </p:nvSpPr>
        <p:spPr bwMode="auto">
          <a:xfrm>
            <a:off x="3274265" y="3323252"/>
            <a:ext cx="1200253" cy="39388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2000">
                <a:latin typeface="Times New Roman" pitchFamily="18" charset="0"/>
                <a:cs typeface="Times New Roman" pitchFamily="18" charset="0"/>
              </a:rPr>
              <a:t>10th plant</a:t>
            </a:r>
            <a:endParaRPr lang="fr-FR" sz="2000" dirty="0">
              <a:latin typeface="Times New Roman" pitchFamily="18" charset="0"/>
              <a:cs typeface="Times New Roman" pitchFamily="18" charset="0"/>
            </a:endParaRPr>
          </a:p>
        </p:txBody>
      </p:sp>
      <p:sp>
        <p:nvSpPr>
          <p:cNvPr id="43014" name="Line 6"/>
          <p:cNvSpPr>
            <a:spLocks noChangeShapeType="1"/>
          </p:cNvSpPr>
          <p:nvPr/>
        </p:nvSpPr>
        <p:spPr bwMode="auto">
          <a:xfrm flipH="1">
            <a:off x="1907704" y="4796631"/>
            <a:ext cx="1200253" cy="0"/>
          </a:xfrm>
          <a:prstGeom prst="line">
            <a:avLst/>
          </a:prstGeom>
          <a:noFill/>
          <a:ln w="38100">
            <a:solidFill>
              <a:srgbClr val="FF3300"/>
            </a:solidFill>
            <a:round/>
            <a:headEnd/>
            <a:tailEnd type="triangle" w="med" len="med"/>
          </a:ln>
        </p:spPr>
        <p:txBody>
          <a:bodyPr/>
          <a:lstStyle/>
          <a:p>
            <a:endParaRPr lang="fr-FR"/>
          </a:p>
        </p:txBody>
      </p:sp>
      <p:sp>
        <p:nvSpPr>
          <p:cNvPr id="43015" name="Line 7"/>
          <p:cNvSpPr>
            <a:spLocks noChangeShapeType="1"/>
          </p:cNvSpPr>
          <p:nvPr/>
        </p:nvSpPr>
        <p:spPr bwMode="auto">
          <a:xfrm flipH="1">
            <a:off x="1835696" y="2780506"/>
            <a:ext cx="1200253" cy="0"/>
          </a:xfrm>
          <a:prstGeom prst="line">
            <a:avLst/>
          </a:prstGeom>
          <a:noFill/>
          <a:ln w="38100">
            <a:solidFill>
              <a:srgbClr val="FF3300"/>
            </a:solidFill>
            <a:round/>
            <a:headEnd/>
            <a:tailEnd type="triangle" w="med" len="med"/>
          </a:ln>
        </p:spPr>
        <p:txBody>
          <a:bodyPr/>
          <a:lstStyle/>
          <a:p>
            <a:endParaRPr lang="fr-FR"/>
          </a:p>
        </p:txBody>
      </p:sp>
      <p:sp>
        <p:nvSpPr>
          <p:cNvPr id="43016" name="Line 8"/>
          <p:cNvSpPr>
            <a:spLocks noChangeShapeType="1"/>
          </p:cNvSpPr>
          <p:nvPr/>
        </p:nvSpPr>
        <p:spPr bwMode="auto">
          <a:xfrm flipH="1">
            <a:off x="1907704" y="3572668"/>
            <a:ext cx="1200253" cy="0"/>
          </a:xfrm>
          <a:prstGeom prst="line">
            <a:avLst/>
          </a:prstGeom>
          <a:noFill/>
          <a:ln w="38100">
            <a:solidFill>
              <a:srgbClr val="FF3300"/>
            </a:solidFill>
            <a:round/>
            <a:headEnd/>
            <a:tailEnd type="triangle" w="med" len="med"/>
          </a:ln>
        </p:spPr>
        <p:txBody>
          <a:bodyPr/>
          <a:lstStyle/>
          <a:p>
            <a:endParaRPr lang="fr-FR"/>
          </a:p>
        </p:txBody>
      </p:sp>
      <p:sp>
        <p:nvSpPr>
          <p:cNvPr id="43017" name="Rectangle 9"/>
          <p:cNvSpPr>
            <a:spLocks noChangeArrowheads="1"/>
          </p:cNvSpPr>
          <p:nvPr/>
        </p:nvSpPr>
        <p:spPr bwMode="auto">
          <a:xfrm>
            <a:off x="3193071" y="4573740"/>
            <a:ext cx="1281447" cy="29432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fr-FR" sz="2000">
                <a:latin typeface="Times New Roman" pitchFamily="18" charset="0"/>
                <a:cs typeface="Times New Roman" pitchFamily="18" charset="0"/>
              </a:rPr>
              <a:t>1st plant</a:t>
            </a:r>
            <a:endParaRPr lang="fr-FR" sz="2000" dirty="0">
              <a:latin typeface="Times New Roman" pitchFamily="18" charset="0"/>
              <a:cs typeface="Times New Roman" pitchFamily="18" charset="0"/>
            </a:endParaRPr>
          </a:p>
        </p:txBody>
      </p:sp>
      <p:pic>
        <p:nvPicPr>
          <p:cNvPr id="43018" name="Picture 10" descr="po4"/>
          <p:cNvPicPr>
            <a:picLocks noChangeAspect="1" noChangeArrowheads="1"/>
          </p:cNvPicPr>
          <p:nvPr/>
        </p:nvPicPr>
        <p:blipFill>
          <a:blip r:embed="rId3" cstate="print"/>
          <a:srcRect/>
          <a:stretch>
            <a:fillRect/>
          </a:stretch>
        </p:blipFill>
        <p:spPr bwMode="auto">
          <a:xfrm>
            <a:off x="6588124" y="1052737"/>
            <a:ext cx="2304355" cy="4752528"/>
          </a:xfrm>
          <a:prstGeom prst="rect">
            <a:avLst/>
          </a:prstGeom>
          <a:noFill/>
          <a:ln w="9525">
            <a:noFill/>
            <a:miter lim="800000"/>
            <a:headEnd/>
            <a:tailEnd/>
          </a:ln>
        </p:spPr>
      </p:pic>
      <p:sp>
        <p:nvSpPr>
          <p:cNvPr id="43019" name="Line 11"/>
          <p:cNvSpPr>
            <a:spLocks noChangeShapeType="1"/>
          </p:cNvSpPr>
          <p:nvPr/>
        </p:nvSpPr>
        <p:spPr bwMode="auto">
          <a:xfrm>
            <a:off x="6516216" y="3501008"/>
            <a:ext cx="2453349" cy="0"/>
          </a:xfrm>
          <a:prstGeom prst="line">
            <a:avLst/>
          </a:prstGeom>
          <a:noFill/>
          <a:ln w="38100">
            <a:solidFill>
              <a:srgbClr val="FF0000"/>
            </a:solidFill>
            <a:round/>
            <a:headEnd/>
            <a:tailEnd/>
          </a:ln>
        </p:spPr>
        <p:txBody>
          <a:bodyPr/>
          <a:lstStyle/>
          <a:p>
            <a:endParaRPr lang="fr-FR"/>
          </a:p>
        </p:txBody>
      </p:sp>
      <p:sp>
        <p:nvSpPr>
          <p:cNvPr id="43020" name="Line 12"/>
          <p:cNvSpPr>
            <a:spLocks noChangeShapeType="1"/>
          </p:cNvSpPr>
          <p:nvPr/>
        </p:nvSpPr>
        <p:spPr bwMode="auto">
          <a:xfrm>
            <a:off x="6516216" y="4653136"/>
            <a:ext cx="2453349" cy="75"/>
          </a:xfrm>
          <a:prstGeom prst="line">
            <a:avLst/>
          </a:prstGeom>
          <a:noFill/>
          <a:ln w="38100">
            <a:solidFill>
              <a:srgbClr val="FF0000"/>
            </a:solidFill>
            <a:round/>
            <a:headEnd/>
            <a:tailEnd/>
          </a:ln>
        </p:spPr>
        <p:txBody>
          <a:bodyPr/>
          <a:lstStyle/>
          <a:p>
            <a:endParaRPr lang="fr-FR"/>
          </a:p>
        </p:txBody>
      </p:sp>
      <p:sp>
        <p:nvSpPr>
          <p:cNvPr id="43021" name="AutoShape 13"/>
          <p:cNvSpPr>
            <a:spLocks/>
          </p:cNvSpPr>
          <p:nvPr/>
        </p:nvSpPr>
        <p:spPr bwMode="auto">
          <a:xfrm>
            <a:off x="6372225" y="2442592"/>
            <a:ext cx="152400" cy="914400"/>
          </a:xfrm>
          <a:prstGeom prst="leftBrace">
            <a:avLst>
              <a:gd name="adj1" fmla="val 50000"/>
              <a:gd name="adj2" fmla="val 50000"/>
            </a:avLst>
          </a:prstGeom>
          <a:noFill/>
          <a:ln w="38100">
            <a:solidFill>
              <a:schemeClr val="tx1"/>
            </a:solidFill>
            <a:round/>
            <a:headEnd/>
            <a:tailEnd/>
          </a:ln>
        </p:spPr>
        <p:txBody>
          <a:bodyPr wrap="none" anchor="ctr"/>
          <a:lstStyle/>
          <a:p>
            <a:pPr algn="ctr"/>
            <a:endParaRPr lang="fr-FR" sz="1600" b="1" dirty="0">
              <a:solidFill>
                <a:schemeClr val="bg1"/>
              </a:solidFill>
            </a:endParaRPr>
          </a:p>
        </p:txBody>
      </p:sp>
      <p:sp>
        <p:nvSpPr>
          <p:cNvPr id="43022" name="AutoShape 14"/>
          <p:cNvSpPr>
            <a:spLocks/>
          </p:cNvSpPr>
          <p:nvPr/>
        </p:nvSpPr>
        <p:spPr bwMode="auto">
          <a:xfrm>
            <a:off x="6372225" y="3645024"/>
            <a:ext cx="152400" cy="914400"/>
          </a:xfrm>
          <a:prstGeom prst="leftBrace">
            <a:avLst>
              <a:gd name="adj1" fmla="val 50000"/>
              <a:gd name="adj2" fmla="val 50000"/>
            </a:avLst>
          </a:prstGeom>
          <a:noFill/>
          <a:ln w="38100">
            <a:solidFill>
              <a:schemeClr val="tx1"/>
            </a:solidFill>
            <a:round/>
            <a:headEnd/>
            <a:tailEnd/>
          </a:ln>
        </p:spPr>
        <p:txBody>
          <a:bodyPr wrap="none" anchor="ctr"/>
          <a:lstStyle/>
          <a:p>
            <a:endParaRPr lang="fr-FR" b="1">
              <a:solidFill>
                <a:schemeClr val="bg1"/>
              </a:solidFill>
            </a:endParaRPr>
          </a:p>
        </p:txBody>
      </p:sp>
      <p:sp>
        <p:nvSpPr>
          <p:cNvPr id="43023" name="AutoShape 15"/>
          <p:cNvSpPr>
            <a:spLocks/>
          </p:cNvSpPr>
          <p:nvPr/>
        </p:nvSpPr>
        <p:spPr bwMode="auto">
          <a:xfrm>
            <a:off x="6364288" y="4818856"/>
            <a:ext cx="152400" cy="914400"/>
          </a:xfrm>
          <a:prstGeom prst="leftBrace">
            <a:avLst>
              <a:gd name="adj1" fmla="val 50000"/>
              <a:gd name="adj2" fmla="val 50000"/>
            </a:avLst>
          </a:prstGeom>
          <a:noFill/>
          <a:ln w="38100">
            <a:solidFill>
              <a:schemeClr val="tx1"/>
            </a:solidFill>
            <a:round/>
            <a:headEnd/>
            <a:tailEnd/>
          </a:ln>
        </p:spPr>
        <p:txBody>
          <a:bodyPr wrap="none" anchor="ctr"/>
          <a:lstStyle/>
          <a:p>
            <a:endParaRPr lang="fr-FR" b="1">
              <a:solidFill>
                <a:schemeClr val="bg1"/>
              </a:solidFill>
            </a:endParaRPr>
          </a:p>
        </p:txBody>
      </p:sp>
      <p:sp>
        <p:nvSpPr>
          <p:cNvPr id="43024" name="Rectangle 16"/>
          <p:cNvSpPr>
            <a:spLocks noChangeArrowheads="1"/>
          </p:cNvSpPr>
          <p:nvPr/>
        </p:nvSpPr>
        <p:spPr bwMode="auto">
          <a:xfrm>
            <a:off x="4859338" y="2442592"/>
            <a:ext cx="1441450" cy="698376"/>
          </a:xfrm>
          <a:prstGeom prst="rect">
            <a:avLst/>
          </a:prstGeom>
          <a:noFill/>
          <a:ln w="9525">
            <a:noFill/>
            <a:miter lim="800000"/>
            <a:headEnd/>
            <a:tailEnd/>
          </a:ln>
        </p:spPr>
        <p:txBody>
          <a:bodyPr wrap="none" anchor="ctr"/>
          <a:lstStyle/>
          <a:p>
            <a:pPr algn="ctr"/>
            <a:r>
              <a:rPr lang="fr-FR" sz="2000" b="1">
                <a:solidFill>
                  <a:schemeClr val="bg1"/>
                </a:solidFill>
                <a:latin typeface="Times New Roman" pitchFamily="18" charset="0"/>
                <a:cs typeface="Times New Roman" pitchFamily="18" charset="0"/>
              </a:rPr>
              <a:t>Upper floor
(1 sheet)</a:t>
            </a:r>
            <a:endParaRPr lang="fr-FR" sz="2000" b="1" dirty="0">
              <a:solidFill>
                <a:schemeClr val="bg1"/>
              </a:solidFill>
              <a:latin typeface="Times New Roman" pitchFamily="18" charset="0"/>
              <a:cs typeface="Times New Roman" pitchFamily="18" charset="0"/>
            </a:endParaRPr>
          </a:p>
        </p:txBody>
      </p:sp>
      <p:sp>
        <p:nvSpPr>
          <p:cNvPr id="43025" name="Rectangle 17"/>
          <p:cNvSpPr>
            <a:spLocks noChangeArrowheads="1"/>
          </p:cNvSpPr>
          <p:nvPr/>
        </p:nvSpPr>
        <p:spPr bwMode="auto">
          <a:xfrm>
            <a:off x="4859338" y="4868068"/>
            <a:ext cx="1441450" cy="721172"/>
          </a:xfrm>
          <a:prstGeom prst="rect">
            <a:avLst/>
          </a:prstGeom>
          <a:noFill/>
          <a:ln w="9525">
            <a:noFill/>
            <a:miter lim="800000"/>
            <a:headEnd/>
            <a:tailEnd/>
          </a:ln>
        </p:spPr>
        <p:txBody>
          <a:bodyPr wrap="none" anchor="ctr"/>
          <a:lstStyle/>
          <a:p>
            <a:pPr algn="ctr"/>
            <a:r>
              <a:rPr lang="fr-FR" sz="2000" b="1">
                <a:solidFill>
                  <a:schemeClr val="bg1"/>
                </a:solidFill>
                <a:latin typeface="Times New Roman" pitchFamily="18" charset="0"/>
                <a:cs typeface="Times New Roman" pitchFamily="18" charset="0"/>
              </a:rPr>
              <a:t>Lower Floor
(1 sheet)</a:t>
            </a:r>
            <a:endParaRPr lang="fr-FR" sz="2000" b="1" dirty="0">
              <a:solidFill>
                <a:schemeClr val="bg1"/>
              </a:solidFill>
              <a:latin typeface="Times New Roman" pitchFamily="18" charset="0"/>
              <a:cs typeface="Times New Roman" pitchFamily="18" charset="0"/>
            </a:endParaRPr>
          </a:p>
        </p:txBody>
      </p:sp>
      <p:sp>
        <p:nvSpPr>
          <p:cNvPr id="43026" name="Rectangle 18"/>
          <p:cNvSpPr>
            <a:spLocks noChangeArrowheads="1"/>
          </p:cNvSpPr>
          <p:nvPr/>
        </p:nvSpPr>
        <p:spPr bwMode="auto">
          <a:xfrm>
            <a:off x="4859338" y="3645024"/>
            <a:ext cx="1441450" cy="720080"/>
          </a:xfrm>
          <a:prstGeom prst="rect">
            <a:avLst/>
          </a:prstGeom>
          <a:noFill/>
          <a:ln w="9525">
            <a:noFill/>
            <a:miter lim="800000"/>
            <a:headEnd/>
            <a:tailEnd/>
          </a:ln>
        </p:spPr>
        <p:txBody>
          <a:bodyPr wrap="none" anchor="ctr"/>
          <a:lstStyle/>
          <a:p>
            <a:pPr algn="ctr"/>
            <a:r>
              <a:rPr lang="fr-FR" sz="2000" b="1">
                <a:solidFill>
                  <a:schemeClr val="bg1"/>
                </a:solidFill>
                <a:latin typeface="Times New Roman" pitchFamily="18" charset="0"/>
                <a:cs typeface="Times New Roman" pitchFamily="18" charset="0"/>
              </a:rPr>
              <a:t>Middle floor
(1 sheet)</a:t>
            </a:r>
            <a:endParaRPr lang="fr-FR" sz="2000" b="1" dirty="0">
              <a:solidFill>
                <a:schemeClr val="bg1"/>
              </a:solidFill>
              <a:latin typeface="Times New Roman" pitchFamily="18" charset="0"/>
              <a:cs typeface="Times New Roman" pitchFamily="18" charset="0"/>
            </a:endParaRPr>
          </a:p>
        </p:txBody>
      </p:sp>
      <p:sp>
        <p:nvSpPr>
          <p:cNvPr id="43027" name="AutoShape 19"/>
          <p:cNvSpPr>
            <a:spLocks noChangeArrowheads="1"/>
          </p:cNvSpPr>
          <p:nvPr/>
        </p:nvSpPr>
        <p:spPr bwMode="auto">
          <a:xfrm rot="10800000">
            <a:off x="4500563" y="5877197"/>
            <a:ext cx="3743325" cy="792162"/>
          </a:xfrm>
          <a:custGeom>
            <a:avLst/>
            <a:gdLst>
              <a:gd name="T0" fmla="*/ 3251147 w 21600"/>
              <a:gd name="T1" fmla="*/ 0 h 21600"/>
              <a:gd name="T2" fmla="*/ 3251147 w 21600"/>
              <a:gd name="T3" fmla="*/ 445885 h 21600"/>
              <a:gd name="T4" fmla="*/ 386984 w 21600"/>
              <a:gd name="T5" fmla="*/ 792162 h 21600"/>
              <a:gd name="T6" fmla="*/ 3743325 w 21600"/>
              <a:gd name="T7" fmla="*/ 222942 h 21600"/>
              <a:gd name="T8" fmla="*/ 17694720 60000 65536"/>
              <a:gd name="T9" fmla="*/ 5898240 60000 65536"/>
              <a:gd name="T10" fmla="*/ 5898240 60000 65536"/>
              <a:gd name="T11" fmla="*/ 0 60000 65536"/>
              <a:gd name="T12" fmla="*/ 12427 w 21600"/>
              <a:gd name="T13" fmla="*/ 3895 h 21600"/>
              <a:gd name="T14" fmla="*/ 20580 w 21600"/>
              <a:gd name="T15" fmla="*/ 8263 h 21600"/>
            </a:gdLst>
            <a:ahLst/>
            <a:cxnLst>
              <a:cxn ang="T8">
                <a:pos x="T0" y="T1"/>
              </a:cxn>
              <a:cxn ang="T9">
                <a:pos x="T2" y="T3"/>
              </a:cxn>
              <a:cxn ang="T10">
                <a:pos x="T4" y="T5"/>
              </a:cxn>
              <a:cxn ang="T11">
                <a:pos x="T6" y="T7"/>
              </a:cxn>
            </a:cxnLst>
            <a:rect l="T12" t="T13" r="T14" b="T15"/>
            <a:pathLst>
              <a:path w="21600" h="21600">
                <a:moveTo>
                  <a:pt x="21600" y="6079"/>
                </a:moveTo>
                <a:lnTo>
                  <a:pt x="18760" y="0"/>
                </a:lnTo>
                <a:lnTo>
                  <a:pt x="18760" y="3895"/>
                </a:lnTo>
                <a:lnTo>
                  <a:pt x="12427" y="3895"/>
                </a:lnTo>
                <a:cubicBezTo>
                  <a:pt x="5564" y="3895"/>
                  <a:pt x="0" y="7594"/>
                  <a:pt x="0" y="12158"/>
                </a:cubicBezTo>
                <a:lnTo>
                  <a:pt x="0" y="21600"/>
                </a:lnTo>
                <a:lnTo>
                  <a:pt x="4465" y="21600"/>
                </a:lnTo>
                <a:lnTo>
                  <a:pt x="4465" y="12158"/>
                </a:lnTo>
                <a:cubicBezTo>
                  <a:pt x="4465" y="10007"/>
                  <a:pt x="8030" y="8263"/>
                  <a:pt x="12427" y="8263"/>
                </a:cubicBezTo>
                <a:lnTo>
                  <a:pt x="18760" y="8263"/>
                </a:lnTo>
                <a:lnTo>
                  <a:pt x="18760" y="12158"/>
                </a:lnTo>
                <a:close/>
              </a:path>
            </a:pathLst>
          </a:custGeom>
          <a:solidFill>
            <a:schemeClr val="tx1"/>
          </a:solidFill>
          <a:ln w="9525">
            <a:solidFill>
              <a:schemeClr val="tx1"/>
            </a:solidFill>
            <a:miter lim="800000"/>
            <a:headEnd/>
            <a:tailEnd/>
          </a:ln>
        </p:spPr>
        <p:txBody>
          <a:bodyPr wrap="none" anchor="ctr"/>
          <a:lstStyle/>
          <a:p>
            <a:endParaRPr lang="fr-FR"/>
          </a:p>
        </p:txBody>
      </p:sp>
      <p:sp>
        <p:nvSpPr>
          <p:cNvPr id="43028" name="Rectangle 20"/>
          <p:cNvSpPr>
            <a:spLocks noChangeArrowheads="1"/>
          </p:cNvSpPr>
          <p:nvPr/>
        </p:nvSpPr>
        <p:spPr bwMode="auto">
          <a:xfrm>
            <a:off x="1142976" y="5857892"/>
            <a:ext cx="3786214" cy="830997"/>
          </a:xfrm>
          <a:prstGeom prst="rect">
            <a:avLst/>
          </a:prstGeom>
          <a:noFill/>
          <a:ln w="9525">
            <a:noFill/>
            <a:miter lim="800000"/>
            <a:headEnd/>
            <a:tailEnd/>
          </a:ln>
        </p:spPr>
        <p:txBody>
          <a:bodyPr wrap="square" anchor="ctr">
            <a:spAutoFit/>
          </a:bodyPr>
          <a:lstStyle/>
          <a:p>
            <a:pPr algn="ctr"/>
            <a:r>
              <a:rPr lang="en-US" sz="2400" b="1">
                <a:solidFill>
                  <a:schemeClr val="bg1"/>
                </a:solidFill>
                <a:latin typeface="Times New Roman" pitchFamily="18" charset="0"/>
                <a:cs typeface="Times New Roman" pitchFamily="18" charset="0"/>
              </a:rPr>
              <a:t>Total of 100 leaves per leaf stage</a:t>
            </a:r>
            <a:endParaRPr lang="fr-FR" sz="2400" b="1" dirty="0">
              <a:solidFill>
                <a:schemeClr val="bg1"/>
              </a:solidFill>
              <a:latin typeface="Times New Roman" pitchFamily="18" charset="0"/>
              <a:cs typeface="Times New Roman" pitchFamily="18" charset="0"/>
            </a:endParaRPr>
          </a:p>
        </p:txBody>
      </p:sp>
    </p:spTree>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srcRect/>
          <a:stretch>
            <a:fillRect/>
          </a:stretch>
        </p:blipFill>
        <p:spPr bwMode="auto">
          <a:xfrm>
            <a:off x="5220072" y="332656"/>
            <a:ext cx="3672408" cy="6096000"/>
          </a:xfrm>
          <a:prstGeom prst="rect">
            <a:avLst/>
          </a:prstGeom>
          <a:noFill/>
          <a:ln w="9525">
            <a:noFill/>
            <a:miter lim="800000"/>
            <a:headEnd/>
            <a:tailEnd/>
          </a:ln>
        </p:spPr>
      </p:pic>
      <p:sp>
        <p:nvSpPr>
          <p:cNvPr id="5" name="Rectangle 4"/>
          <p:cNvSpPr/>
          <p:nvPr/>
        </p:nvSpPr>
        <p:spPr>
          <a:xfrm>
            <a:off x="980952" y="188640"/>
            <a:ext cx="2566728" cy="584775"/>
          </a:xfrm>
          <a:prstGeom prst="rect">
            <a:avLst/>
          </a:prstGeom>
        </p:spPr>
        <p:txBody>
          <a:bodyPr wrap="none">
            <a:spAutoFit/>
          </a:bodyPr>
          <a:lstStyle/>
          <a:p>
            <a:r>
              <a:rPr lang="fr-FR" sz="3200" b="1" dirty="0">
                <a:solidFill>
                  <a:schemeClr val="bg1"/>
                </a:solidFill>
                <a:latin typeface="Times New Roman" pitchFamily="18" charset="0"/>
                <a:cs typeface="Times New Roman" pitchFamily="18" charset="0"/>
              </a:rPr>
              <a:t>3. Light traps</a:t>
            </a:r>
          </a:p>
        </p:txBody>
      </p:sp>
      <p:sp>
        <p:nvSpPr>
          <p:cNvPr id="2" name="Rectangle 1"/>
          <p:cNvSpPr/>
          <p:nvPr/>
        </p:nvSpPr>
        <p:spPr>
          <a:xfrm>
            <a:off x="214282" y="857232"/>
            <a:ext cx="4928620" cy="5693866"/>
          </a:xfrm>
          <a:prstGeom prst="rect">
            <a:avLst/>
          </a:prstGeom>
        </p:spPr>
        <p:txBody>
          <a:bodyPr wrap="square">
            <a:spAutoFit/>
          </a:bodyPr>
          <a:lstStyle/>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Highly selective: only for species that are attracted to light.
Allows you to compare different strata of the same environment (herbaceous, shrubby and tree). 
 Allows you to compare population variations during the night or season.
n individuals for a period of time t at a given time during the night.</a:t>
            </a:r>
            <a:endParaRPr lang="fr-FR"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med">
    <p:wheel spokes="2"/>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2"/>
          <a:srcRect/>
          <a:stretch>
            <a:fillRect/>
          </a:stretch>
        </p:blipFill>
        <p:spPr bwMode="auto">
          <a:xfrm>
            <a:off x="428596" y="285728"/>
            <a:ext cx="8286808" cy="4833971"/>
          </a:xfrm>
          <a:prstGeom prst="rect">
            <a:avLst/>
          </a:prstGeom>
          <a:noFill/>
          <a:ln w="9525">
            <a:noFill/>
            <a:miter lim="800000"/>
            <a:headEnd/>
            <a:tailEnd/>
          </a:ln>
          <a:effectLst/>
        </p:spPr>
      </p:pic>
      <p:sp>
        <p:nvSpPr>
          <p:cNvPr id="4" name="Rectangle 3"/>
          <p:cNvSpPr/>
          <p:nvPr/>
        </p:nvSpPr>
        <p:spPr>
          <a:xfrm>
            <a:off x="321439" y="5143512"/>
            <a:ext cx="8501122" cy="1384995"/>
          </a:xfrm>
          <a:prstGeom prst="rect">
            <a:avLst/>
          </a:prstGeom>
        </p:spPr>
        <p:txBody>
          <a:bodyPr wrap="square">
            <a:spAutoFit/>
          </a:bodyPr>
          <a:lstStyle/>
          <a:p>
            <a:pPr algn="ctr"/>
            <a:r>
              <a:rPr lang="en-US" sz="2800" b="1" dirty="0">
                <a:solidFill>
                  <a:schemeClr val="bg1"/>
                </a:solidFill>
                <a:latin typeface="Times New Roman" pitchFamily="18" charset="0"/>
                <a:cs typeface="Times New Roman" pitchFamily="18" charset="0"/>
              </a:rPr>
              <a:t>Light trap made easy 
</a:t>
            </a:r>
            <a:r>
              <a:rPr lang="en-US" sz="2800" dirty="0">
                <a:solidFill>
                  <a:schemeClr val="bg1"/>
                </a:solidFill>
                <a:latin typeface="Times New Roman" pitchFamily="18" charset="0"/>
                <a:cs typeface="Times New Roman" pitchFamily="18" charset="0"/>
              </a:rPr>
              <a:t>Only allows manual and selective collection (no real usable numerical results)</a:t>
            </a:r>
            <a:endParaRPr lang="fr-FR" sz="2800" dirty="0">
              <a:solidFill>
                <a:schemeClr val="bg1"/>
              </a:solidFill>
              <a:latin typeface="Times New Roman" pitchFamily="18" charset="0"/>
              <a:cs typeface="Times New Roman" pitchFamily="18" charset="0"/>
            </a:endParaRPr>
          </a:p>
        </p:txBody>
      </p:sp>
    </p:spTree>
  </p:cSld>
  <p:clrMapOvr>
    <a:masterClrMapping/>
  </p:clrMapOvr>
  <p:transition spd="med">
    <p:wheel spokes="2"/>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7" name="Picture 6" descr="photo of a field collecting kit"/>
          <p:cNvPicPr>
            <a:picLocks noChangeAspect="1" noChangeArrowheads="1"/>
          </p:cNvPicPr>
          <p:nvPr/>
        </p:nvPicPr>
        <p:blipFill>
          <a:blip r:embed="rId2" cstate="print"/>
          <a:srcRect/>
          <a:stretch>
            <a:fillRect/>
          </a:stretch>
        </p:blipFill>
        <p:spPr bwMode="auto">
          <a:xfrm>
            <a:off x="3851920" y="0"/>
            <a:ext cx="5292080" cy="6858000"/>
          </a:xfrm>
          <a:prstGeom prst="rect">
            <a:avLst/>
          </a:prstGeom>
          <a:noFill/>
          <a:ln w="9525">
            <a:noFill/>
            <a:miter lim="800000"/>
            <a:headEnd/>
            <a:tailEnd/>
          </a:ln>
        </p:spPr>
      </p:pic>
      <p:pic>
        <p:nvPicPr>
          <p:cNvPr id="5" name="Picture 3" descr="illustrations: sucking-type and blowing-type specimen aspirators"/>
          <p:cNvPicPr>
            <a:picLocks noChangeAspect="1" noChangeArrowheads="1"/>
          </p:cNvPicPr>
          <p:nvPr/>
        </p:nvPicPr>
        <p:blipFill>
          <a:blip r:embed="rId3" cstate="print"/>
          <a:srcRect t="4851" r="49002" b="10101"/>
          <a:stretch>
            <a:fillRect/>
          </a:stretch>
        </p:blipFill>
        <p:spPr bwMode="auto">
          <a:xfrm>
            <a:off x="6797" y="980728"/>
            <a:ext cx="3845123" cy="5832648"/>
          </a:xfrm>
          <a:prstGeom prst="rect">
            <a:avLst/>
          </a:prstGeom>
          <a:noFill/>
          <a:ln w="9525">
            <a:noFill/>
            <a:miter lim="800000"/>
            <a:headEnd/>
            <a:tailEnd/>
          </a:ln>
        </p:spPr>
      </p:pic>
      <p:sp>
        <p:nvSpPr>
          <p:cNvPr id="6" name="Rectangle 5"/>
          <p:cNvSpPr/>
          <p:nvPr/>
        </p:nvSpPr>
        <p:spPr>
          <a:xfrm>
            <a:off x="635898" y="201019"/>
            <a:ext cx="3411255" cy="584775"/>
          </a:xfrm>
          <a:prstGeom prst="rect">
            <a:avLst/>
          </a:prstGeom>
        </p:spPr>
        <p:txBody>
          <a:bodyPr wrap="none">
            <a:spAutoFit/>
          </a:bodyPr>
          <a:lstStyle/>
          <a:p>
            <a:r>
              <a:rPr lang="fr-FR" sz="3200" b="1">
                <a:solidFill>
                  <a:schemeClr val="bg1"/>
                </a:solidFill>
                <a:latin typeface="Times New Roman" pitchFamily="18" charset="0"/>
                <a:cs typeface="Times New Roman" pitchFamily="18" charset="0"/>
              </a:rPr>
              <a:t>4. Vacuum cleaner</a:t>
            </a:r>
            <a:endParaRPr lang="fr-FR" sz="3200" b="1" dirty="0">
              <a:solidFill>
                <a:schemeClr val="bg1"/>
              </a:solidFill>
              <a:latin typeface="Times New Roman" pitchFamily="18" charset="0"/>
              <a:cs typeface="Times New Roman" pitchFamily="18" charset="0"/>
            </a:endParaRPr>
          </a:p>
        </p:txBody>
      </p:sp>
    </p:spTree>
  </p:cSld>
  <p:clrMapOvr>
    <a:masterClrMapping/>
  </p:clrMapOvr>
  <p:transition spd="med">
    <p:wheel spokes="3"/>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5143504" y="214290"/>
            <a:ext cx="3795709" cy="6500834"/>
          </a:xfrm>
          <a:prstGeom prst="rect">
            <a:avLst/>
          </a:prstGeom>
          <a:noFill/>
          <a:ln w="9525">
            <a:noFill/>
            <a:miter lim="800000"/>
            <a:headEnd/>
            <a:tailEnd/>
          </a:ln>
          <a:effectLst/>
        </p:spPr>
      </p:pic>
      <p:pic>
        <p:nvPicPr>
          <p:cNvPr id="81923" name="Picture 3"/>
          <p:cNvPicPr>
            <a:picLocks noChangeAspect="1" noChangeArrowheads="1"/>
          </p:cNvPicPr>
          <p:nvPr/>
        </p:nvPicPr>
        <p:blipFill>
          <a:blip r:embed="rId3"/>
          <a:srcRect/>
          <a:stretch>
            <a:fillRect/>
          </a:stretch>
        </p:blipFill>
        <p:spPr bwMode="auto">
          <a:xfrm>
            <a:off x="214282" y="285728"/>
            <a:ext cx="4714907" cy="6367482"/>
          </a:xfrm>
          <a:prstGeom prst="rect">
            <a:avLst/>
          </a:prstGeom>
          <a:noFill/>
          <a:ln w="9525">
            <a:noFill/>
            <a:miter lim="800000"/>
            <a:headEnd/>
            <a:tailEnd/>
          </a:ln>
          <a:effectLst/>
        </p:spPr>
      </p:pic>
    </p:spTree>
  </p:cSld>
  <p:clrMapOvr>
    <a:masterClrMapping/>
  </p:clrMapOvr>
  <p:transition spd="med">
    <p:wheel spokes="3"/>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4" name="Picture 2"/>
          <p:cNvPicPr>
            <a:picLocks noChangeAspect="1" noChangeArrowheads="1"/>
          </p:cNvPicPr>
          <p:nvPr/>
        </p:nvPicPr>
        <p:blipFill>
          <a:blip r:embed="rId2" cstate="print"/>
          <a:srcRect/>
          <a:stretch>
            <a:fillRect/>
          </a:stretch>
        </p:blipFill>
        <p:spPr bwMode="auto">
          <a:xfrm>
            <a:off x="4357717" y="142876"/>
            <a:ext cx="4714877" cy="6643710"/>
          </a:xfrm>
          <a:prstGeom prst="rect">
            <a:avLst/>
          </a:prstGeom>
          <a:noFill/>
          <a:ln w="9525">
            <a:noFill/>
            <a:miter lim="800000"/>
            <a:headEnd/>
            <a:tailEnd/>
          </a:ln>
        </p:spPr>
      </p:pic>
      <p:sp>
        <p:nvSpPr>
          <p:cNvPr id="5" name="Rectangle 4"/>
          <p:cNvSpPr/>
          <p:nvPr/>
        </p:nvSpPr>
        <p:spPr>
          <a:xfrm>
            <a:off x="539552" y="1413063"/>
            <a:ext cx="3643338" cy="4031873"/>
          </a:xfrm>
          <a:prstGeom prst="rect">
            <a:avLst/>
          </a:prstGeom>
        </p:spPr>
        <p:txBody>
          <a:bodyPr wrap="square">
            <a:spAutoFit/>
          </a:bodyPr>
          <a:lstStyle/>
          <a:p>
            <a:pPr algn="just">
              <a:buFontTx/>
              <a:buChar char="-"/>
            </a:pPr>
            <a:r>
              <a:rPr lang="en-US" sz="3200" dirty="0">
                <a:solidFill>
                  <a:schemeClr val="bg1"/>
                </a:solidFill>
                <a:latin typeface="Times New Roman" pitchFamily="18" charset="0"/>
                <a:cs typeface="Times New Roman" pitchFamily="18" charset="0"/>
              </a:rPr>
              <a:t>Gives much more accurate results than the mower net.</a:t>
            </a:r>
          </a:p>
          <a:p>
            <a:pPr algn="just">
              <a:buFontTx/>
              <a:buChar char="-"/>
            </a:pPr>
            <a:r>
              <a:rPr lang="en-US" sz="3200" dirty="0">
                <a:solidFill>
                  <a:schemeClr val="bg1"/>
                </a:solidFill>
                <a:latin typeface="Times New Roman" pitchFamily="18" charset="0"/>
                <a:cs typeface="Times New Roman" pitchFamily="18" charset="0"/>
              </a:rPr>
              <a:t>
 Effective for insects living on low plants (cultivated fields, grasses).</a:t>
            </a:r>
            <a:endParaRPr lang="fr-FR" sz="3200" dirty="0">
              <a:solidFill>
                <a:schemeClr val="bg1"/>
              </a:solidFill>
              <a:latin typeface="Times New Roman" pitchFamily="18" charset="0"/>
              <a:cs typeface="Times New Roman" pitchFamily="18" charset="0"/>
            </a:endParaRPr>
          </a:p>
        </p:txBody>
      </p:sp>
    </p:spTree>
  </p:cSld>
  <p:clrMapOvr>
    <a:masterClrMapping/>
  </p:clrMapOvr>
  <p:transition spd="med">
    <p:wheel spokes="3"/>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4" name="Picture 4" descr="photo of a truck with large net mounted on front"/>
          <p:cNvPicPr>
            <a:picLocks noChangeAspect="1" noChangeArrowheads="1"/>
          </p:cNvPicPr>
          <p:nvPr/>
        </p:nvPicPr>
        <p:blipFill>
          <a:blip r:embed="rId2" cstate="print"/>
          <a:srcRect/>
          <a:stretch>
            <a:fillRect/>
          </a:stretch>
        </p:blipFill>
        <p:spPr bwMode="auto">
          <a:xfrm>
            <a:off x="321455" y="1753922"/>
            <a:ext cx="8501090" cy="5032640"/>
          </a:xfrm>
          <a:prstGeom prst="rect">
            <a:avLst/>
          </a:prstGeom>
          <a:noFill/>
          <a:ln w="9525">
            <a:noFill/>
            <a:miter lim="800000"/>
            <a:headEnd/>
            <a:tailEnd/>
          </a:ln>
        </p:spPr>
      </p:pic>
      <p:sp>
        <p:nvSpPr>
          <p:cNvPr id="5" name="Rectangle 4"/>
          <p:cNvSpPr/>
          <p:nvPr/>
        </p:nvSpPr>
        <p:spPr>
          <a:xfrm>
            <a:off x="0" y="155454"/>
            <a:ext cx="9144000" cy="138499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a:latin typeface="Times New Roman" pitchFamily="18" charset="0"/>
                <a:cs typeface="Times New Roman" pitchFamily="18" charset="0"/>
              </a:rPr>
              <a:t>Zoom-Zoom Method!!!
</a:t>
            </a:r>
            <a:r>
              <a:rPr lang="en-US" sz="2800" dirty="0">
                <a:latin typeface="Times New Roman" pitchFamily="18" charset="0"/>
                <a:cs typeface="Times New Roman" pitchFamily="18" charset="0"/>
              </a:rPr>
              <a:t>Astonishing, but not so stupid... Interesting results can be obtained on "aerial plankton".</a:t>
            </a:r>
            <a:endParaRPr lang="fr-FR" sz="2800" dirty="0">
              <a:latin typeface="Times New Roman" pitchFamily="18" charset="0"/>
              <a:cs typeface="Times New Roman" pitchFamily="18" charset="0"/>
            </a:endParaRPr>
          </a:p>
        </p:txBody>
      </p:sp>
    </p:spTree>
  </p:cSld>
  <p:clrMapOvr>
    <a:masterClrMapping/>
  </p:clrMapOvr>
  <p:transition spd="med">
    <p:newsfla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285728"/>
            <a:ext cx="5760640" cy="584775"/>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Other techniques</a:t>
            </a:r>
            <a:endParaRPr lang="fr-FR" sz="3200" b="1" dirty="0">
              <a:solidFill>
                <a:schemeClr val="bg1"/>
              </a:solidFill>
              <a:latin typeface="Times New Roman" pitchFamily="18" charset="0"/>
              <a:cs typeface="Times New Roman" pitchFamily="18" charset="0"/>
            </a:endParaRPr>
          </a:p>
        </p:txBody>
      </p:sp>
      <p:pic>
        <p:nvPicPr>
          <p:cNvPr id="3" name="Picture 4"/>
          <p:cNvPicPr>
            <a:picLocks noChangeAspect="1" noChangeArrowheads="1"/>
          </p:cNvPicPr>
          <p:nvPr/>
        </p:nvPicPr>
        <p:blipFill>
          <a:blip r:embed="rId2"/>
          <a:srcRect/>
          <a:stretch>
            <a:fillRect/>
          </a:stretch>
        </p:blipFill>
        <p:spPr bwMode="auto">
          <a:xfrm>
            <a:off x="285720" y="1142984"/>
            <a:ext cx="8572560" cy="5191144"/>
          </a:xfrm>
          <a:prstGeom prst="rect">
            <a:avLst/>
          </a:prstGeom>
          <a:noFill/>
          <a:ln w="9525">
            <a:noFill/>
            <a:miter lim="800000"/>
            <a:headEnd/>
            <a:tailEnd/>
          </a:ln>
          <a:effectLst/>
        </p:spPr>
      </p:pic>
    </p:spTree>
  </p:cSld>
  <p:clrMapOvr>
    <a:masterClrMapping/>
  </p:clrMapOvr>
  <p:transition spd="med">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428596" y="1357298"/>
            <a:ext cx="3581400" cy="4676775"/>
          </a:xfrm>
          <a:prstGeom prst="rect">
            <a:avLst/>
          </a:prstGeom>
          <a:noFill/>
          <a:ln w="9525">
            <a:noFill/>
            <a:miter lim="800000"/>
            <a:headEnd/>
            <a:tailEnd/>
          </a:ln>
          <a:effectLst/>
        </p:spPr>
      </p:pic>
      <p:sp>
        <p:nvSpPr>
          <p:cNvPr id="3" name="Rectangle 2"/>
          <p:cNvSpPr/>
          <p:nvPr/>
        </p:nvSpPr>
        <p:spPr>
          <a:xfrm>
            <a:off x="4143372" y="642918"/>
            <a:ext cx="4572000" cy="5421933"/>
          </a:xfrm>
          <a:prstGeom prst="rect">
            <a:avLst/>
          </a:prstGeom>
        </p:spPr>
        <p:txBody>
          <a:bodyPr>
            <a:spAutoFit/>
          </a:bodyPr>
          <a:lstStyle/>
          <a:p>
            <a:pPr algn="just">
              <a:lnSpc>
                <a:spcPct val="150000"/>
              </a:lnSpc>
            </a:pPr>
            <a:r>
              <a:rPr lang="en-US" sz="2600">
                <a:solidFill>
                  <a:schemeClr val="bg1"/>
                </a:solidFill>
                <a:latin typeface="Times New Roman" pitchFamily="18" charset="0"/>
                <a:cs typeface="Times New Roman" pitchFamily="18" charset="0"/>
              </a:rPr>
              <a:t>Is the smearing of a tree trunk with a mixture of molasses or molasses with a little alcohol. It can be very effective in attracting certain species of insects, especially moths, with different species attracted to different recipes and different tree trunk heights.</a:t>
            </a:r>
            <a:endParaRPr lang="fr-FR" sz="2600" dirty="0">
              <a:solidFill>
                <a:schemeClr val="bg1"/>
              </a:solidFill>
              <a:latin typeface="Times New Roman" pitchFamily="18" charset="0"/>
              <a:cs typeface="Times New Roman" pitchFamily="18" charset="0"/>
            </a:endParaRPr>
          </a:p>
        </p:txBody>
      </p:sp>
      <p:sp>
        <p:nvSpPr>
          <p:cNvPr id="5" name="Rectangle 4"/>
          <p:cNvSpPr/>
          <p:nvPr/>
        </p:nvSpPr>
        <p:spPr>
          <a:xfrm>
            <a:off x="428596" y="415333"/>
            <a:ext cx="3357586" cy="584775"/>
          </a:xfrm>
          <a:prstGeom prst="rect">
            <a:avLst/>
          </a:prstGeom>
        </p:spPr>
        <p:txBody>
          <a:bodyPr wrap="square">
            <a:spAutoFit/>
          </a:bodyPr>
          <a:lstStyle/>
          <a:p>
            <a:pPr algn="ctr"/>
            <a:r>
              <a:rPr lang="fr-FR" sz="3200" b="1">
                <a:solidFill>
                  <a:schemeClr val="bg1"/>
                </a:solidFill>
                <a:latin typeface="Times New Roman" pitchFamily="18" charset="0"/>
                <a:cs typeface="Times New Roman" pitchFamily="18" charset="0"/>
              </a:rPr>
              <a:t>Other techniques</a:t>
            </a:r>
            <a:endParaRPr lang="fr-FR" sz="3200" b="1" dirty="0">
              <a:solidFill>
                <a:schemeClr val="bg1"/>
              </a:solidFill>
              <a:latin typeface="Times New Roman" pitchFamily="18" charset="0"/>
              <a:cs typeface="Times New Roman" pitchFamily="18" charset="0"/>
            </a:endParaRPr>
          </a:p>
        </p:txBody>
      </p:sp>
    </p:spTree>
  </p:cSld>
  <p:clrMapOvr>
    <a:masterClrMapping/>
  </p:clrMapOvr>
  <p:transition spd="med">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cstate="print"/>
          <a:srcRect/>
          <a:stretch>
            <a:fillRect/>
          </a:stretch>
        </p:blipFill>
        <p:spPr bwMode="auto">
          <a:xfrm>
            <a:off x="179512" y="1124744"/>
            <a:ext cx="4343400" cy="5003800"/>
          </a:xfrm>
          <a:prstGeom prst="rect">
            <a:avLst/>
          </a:prstGeom>
          <a:noFill/>
          <a:ln w="9525">
            <a:noFill/>
            <a:miter lim="800000"/>
            <a:headEnd/>
            <a:tailEnd/>
          </a:ln>
        </p:spPr>
      </p:pic>
      <p:pic>
        <p:nvPicPr>
          <p:cNvPr id="38914" name="Picture 2"/>
          <p:cNvPicPr>
            <a:picLocks noChangeAspect="1" noChangeArrowheads="1"/>
          </p:cNvPicPr>
          <p:nvPr/>
        </p:nvPicPr>
        <p:blipFill>
          <a:blip r:embed="rId3" cstate="print"/>
          <a:srcRect/>
          <a:stretch>
            <a:fillRect/>
          </a:stretch>
        </p:blipFill>
        <p:spPr bwMode="auto">
          <a:xfrm>
            <a:off x="4716016" y="476672"/>
            <a:ext cx="3673624" cy="6203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20" y="612845"/>
            <a:ext cx="8572560" cy="5632311"/>
          </a:xfrm>
          <a:prstGeom prst="rect">
            <a:avLst/>
          </a:prstGeom>
        </p:spPr>
        <p:txBody>
          <a:bodyPr wrap="square">
            <a:spAutoFit/>
          </a:bodyPr>
          <a:lstStyle/>
          <a:p>
            <a:pPr algn="ctr"/>
            <a:r>
              <a:rPr lang="en-US" sz="6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 the abiotic part:</a:t>
            </a:r>
          </a:p>
          <a:p>
            <a:pPr algn="ctr"/>
            <a:endParaRPr lang="en-US" sz="6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6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6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Biotope 
(Water, Area, and Soil)</a:t>
            </a:r>
            <a:endParaRPr lang="fr-FR" sz="60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2"/>
          <a:srcRect/>
          <a:stretch>
            <a:fillRect/>
          </a:stretch>
        </p:blipFill>
        <p:spPr bwMode="auto">
          <a:xfrm>
            <a:off x="2143108" y="1643050"/>
            <a:ext cx="4884178" cy="36995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35842"/>
                                        </p:tgtEl>
                                        <p:attrNameLst>
                                          <p:attrName>style.visibility</p:attrName>
                                        </p:attrNameLst>
                                      </p:cBhvr>
                                      <p:to>
                                        <p:strVal val="visible"/>
                                      </p:to>
                                    </p:set>
                                    <p:anim calcmode="lin" valueType="num">
                                      <p:cBhvr>
                                        <p:cTn id="11" dur="500" fill="hold"/>
                                        <p:tgtEl>
                                          <p:spTgt spid="35842"/>
                                        </p:tgtEl>
                                        <p:attrNameLst>
                                          <p:attrName>ppt_w</p:attrName>
                                        </p:attrNameLst>
                                      </p:cBhvr>
                                      <p:tavLst>
                                        <p:tav tm="0">
                                          <p:val>
                                            <p:fltVal val="0"/>
                                          </p:val>
                                        </p:tav>
                                        <p:tav tm="100000">
                                          <p:val>
                                            <p:strVal val="#ppt_w"/>
                                          </p:val>
                                        </p:tav>
                                      </p:tavLst>
                                    </p:anim>
                                    <p:anim calcmode="lin" valueType="num">
                                      <p:cBhvr>
                                        <p:cTn id="12" dur="500" fill="hold"/>
                                        <p:tgtEl>
                                          <p:spTgt spid="358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000" y="932522"/>
            <a:ext cx="8352000" cy="5016758"/>
          </a:xfrm>
          <a:prstGeom prst="rect">
            <a:avLst/>
          </a:prstGeom>
        </p:spPr>
        <p:txBody>
          <a:bodyPr wrap="square">
            <a:spAutoFit/>
          </a:bodyPr>
          <a:lstStyle/>
          <a:p>
            <a:pPr algn="just"/>
            <a:r>
              <a:rPr lang="en-US" sz="3200" b="1" dirty="0">
                <a:solidFill>
                  <a:schemeClr val="bg1"/>
                </a:solidFill>
                <a:latin typeface="Times New Roman" pitchFamily="18" charset="0"/>
                <a:cs typeface="Times New Roman" pitchFamily="18" charset="0"/>
              </a:rPr>
              <a:t>The purpose of the sampling protocol in the abiotic part of cultivated fields is to collect the essential abiotic parameters for assessing the quality of the agricultural environment (soil, water, climate). These data help to diagnose production constraints and guide cultural practices.
	Sampling is planned according to a logical spatial (grid or W) and temporal (by stage of the crop cycle) distribution.</a:t>
            </a:r>
            <a:endParaRPr lang="fr-FR" sz="3200" b="1" dirty="0">
              <a:solidFill>
                <a:schemeClr val="bg1"/>
              </a:solidFill>
              <a:latin typeface="Times New Roman" pitchFamily="18" charset="0"/>
              <a:cs typeface="Times New Roman" pitchFamily="18" charset="0"/>
            </a:endParaRPr>
          </a:p>
        </p:txBody>
      </p:sp>
      <p:sp>
        <p:nvSpPr>
          <p:cNvPr id="4" name="Rectangle à coins arrondis 3"/>
          <p:cNvSpPr/>
          <p:nvPr/>
        </p:nvSpPr>
        <p:spPr>
          <a:xfrm>
            <a:off x="180944" y="1928802"/>
            <a:ext cx="4320000" cy="4643446"/>
          </a:xfrm>
          <a:prstGeom prst="roundRect">
            <a:avLst/>
          </a:prstGeom>
        </p:spPr>
        <p:style>
          <a:lnRef idx="3">
            <a:schemeClr val="lt1"/>
          </a:lnRef>
          <a:fillRef idx="1">
            <a:schemeClr val="accent1"/>
          </a:fillRef>
          <a:effectRef idx="1">
            <a:schemeClr val="accent1"/>
          </a:effectRef>
          <a:fontRef idx="minor">
            <a:schemeClr val="lt1"/>
          </a:fontRef>
        </p:style>
        <p:txBody>
          <a:bodyPr lIns="36000" tIns="36000" rIns="36000" bIns="36000" rtlCol="0" anchor="ctr"/>
          <a:lstStyle/>
          <a:p>
            <a:pPr algn="ctr"/>
            <a:r>
              <a:rPr lang="en-US" sz="2700" b="1" dirty="0">
                <a:solidFill>
                  <a:schemeClr val="bg1"/>
                </a:solidFill>
                <a:latin typeface="Times New Roman" pitchFamily="18" charset="0"/>
                <a:cs typeface="Times New Roman" pitchFamily="18" charset="0"/>
              </a:rPr>
              <a:t>Grid Sampling: </a:t>
            </a:r>
          </a:p>
          <a:p>
            <a:pPr algn="ctr"/>
            <a:r>
              <a:rPr lang="en-US" sz="2700" dirty="0">
                <a:solidFill>
                  <a:schemeClr val="bg1"/>
                </a:solidFill>
                <a:latin typeface="Times New Roman" pitchFamily="18" charset="0"/>
                <a:cs typeface="Times New Roman" pitchFamily="18" charset="0"/>
              </a:rPr>
              <a:t>Sampling follows a regular grid pattern, often square or rectangular, where the points are evenly spaced. This method is particularly useful when it is necessary to ensure uniform coverage of the study area.</a:t>
            </a:r>
            <a:endParaRPr lang="fr-FR" sz="2700" dirty="0">
              <a:solidFill>
                <a:schemeClr val="bg1"/>
              </a:solidFill>
              <a:latin typeface="Times New Roman" pitchFamily="18" charset="0"/>
              <a:cs typeface="Times New Roman" pitchFamily="18" charset="0"/>
            </a:endParaRPr>
          </a:p>
        </p:txBody>
      </p:sp>
      <p:sp>
        <p:nvSpPr>
          <p:cNvPr id="5" name="Rectangle à coins arrondis 4"/>
          <p:cNvSpPr/>
          <p:nvPr/>
        </p:nvSpPr>
        <p:spPr>
          <a:xfrm>
            <a:off x="4643438" y="1928802"/>
            <a:ext cx="4320000" cy="4643446"/>
          </a:xfrm>
          <a:prstGeom prst="roundRect">
            <a:avLst/>
          </a:prstGeom>
        </p:spPr>
        <p:style>
          <a:lnRef idx="3">
            <a:schemeClr val="lt1"/>
          </a:lnRef>
          <a:fillRef idx="1">
            <a:schemeClr val="accent1"/>
          </a:fillRef>
          <a:effectRef idx="1">
            <a:schemeClr val="accent1"/>
          </a:effectRef>
          <a:fontRef idx="minor">
            <a:schemeClr val="lt1"/>
          </a:fontRef>
        </p:style>
        <p:txBody>
          <a:bodyPr lIns="0" tIns="36000" rIns="0" bIns="36000" rtlCol="0" anchor="ctr"/>
          <a:lstStyle/>
          <a:p>
            <a:pPr algn="ctr"/>
            <a:r>
              <a:rPr lang="en-US" sz="2700" b="1" dirty="0">
                <a:solidFill>
                  <a:schemeClr val="bg1"/>
                </a:solidFill>
                <a:latin typeface="Times New Roman" pitchFamily="18" charset="0"/>
                <a:cs typeface="Times New Roman" pitchFamily="18" charset="0"/>
              </a:rPr>
              <a:t>W (W Sampling): 
</a:t>
            </a:r>
            <a:r>
              <a:rPr lang="en-US" sz="2700" dirty="0">
                <a:solidFill>
                  <a:schemeClr val="bg1"/>
                </a:solidFill>
                <a:latin typeface="Times New Roman" pitchFamily="18" charset="0"/>
                <a:cs typeface="Times New Roman" pitchFamily="18" charset="0"/>
              </a:rPr>
              <a:t>Sampling follows a specific "W" shaped distribution, where the points are placed according to a logic of steps or curves. It is sometimes used to capture specific variations or to examine more complex geographic patterns.</a:t>
            </a:r>
            <a:endParaRPr lang="fr-FR" sz="2700" dirty="0">
              <a:solidFill>
                <a:schemeClr val="bg1"/>
              </a:solidFill>
              <a:latin typeface="Times New Roman" pitchFamily="18" charset="0"/>
              <a:cs typeface="Times New Roman" pitchFamily="18" charset="0"/>
            </a:endParaRPr>
          </a:p>
        </p:txBody>
      </p:sp>
      <p:sp>
        <p:nvSpPr>
          <p:cNvPr id="7" name="Rectangle à coins arrondis 6"/>
          <p:cNvSpPr/>
          <p:nvPr/>
        </p:nvSpPr>
        <p:spPr>
          <a:xfrm>
            <a:off x="252000" y="2143116"/>
            <a:ext cx="8640000" cy="3500462"/>
          </a:xfrm>
          <a:prstGeom prst="roundRect">
            <a:avLst/>
          </a:prstGeom>
        </p:spPr>
        <p:style>
          <a:lnRef idx="3">
            <a:schemeClr val="lt1"/>
          </a:lnRef>
          <a:fillRef idx="1">
            <a:schemeClr val="accent1"/>
          </a:fillRef>
          <a:effectRef idx="1">
            <a:schemeClr val="accent1"/>
          </a:effectRef>
          <a:fontRef idx="minor">
            <a:schemeClr val="lt1"/>
          </a:fontRef>
        </p:style>
        <p:txBody>
          <a:bodyPr lIns="36000" tIns="36000" rIns="36000" bIns="36000" rtlCol="0" anchor="ctr"/>
          <a:lstStyle/>
          <a:p>
            <a:pPr algn="ctr"/>
            <a:r>
              <a:rPr lang="en-US" sz="2800" b="1" dirty="0">
                <a:solidFill>
                  <a:schemeClr val="bg1"/>
                </a:solidFill>
                <a:latin typeface="Times New Roman" pitchFamily="18" charset="0"/>
                <a:cs typeface="Times New Roman" pitchFamily="18" charset="0"/>
              </a:rPr>
              <a:t>The seasons: 
</a:t>
            </a:r>
            <a:r>
              <a:rPr lang="en-US" sz="2800" dirty="0">
                <a:solidFill>
                  <a:schemeClr val="bg1"/>
                </a:solidFill>
                <a:latin typeface="Times New Roman" pitchFamily="18" charset="0"/>
                <a:cs typeface="Times New Roman" pitchFamily="18" charset="0"/>
              </a:rPr>
              <a:t>Sampling is done at different times of the year, to capture seasonal variations. This is commonly used in agricultural, ecological, or climate studies where seasonal changes can affect the results. Each season (spring, summer, autumn, winter) can be used to observe temporal variations on the variables of interest.</a:t>
            </a:r>
            <a:endParaRPr lang="fr-FR" sz="2600" dirty="0">
              <a:solidFill>
                <a:schemeClr val="bg1"/>
              </a:solidFill>
              <a:latin typeface="Times New Roman" pitchFamily="18" charset="0"/>
              <a:cs typeface="Times New Roman" pitchFamily="18" charset="0"/>
            </a:endParaRPr>
          </a:p>
        </p:txBody>
      </p:sp>
      <p:sp>
        <p:nvSpPr>
          <p:cNvPr id="8" name="Rectangle à coins arrondis 7"/>
          <p:cNvSpPr/>
          <p:nvPr/>
        </p:nvSpPr>
        <p:spPr>
          <a:xfrm>
            <a:off x="252000" y="2214554"/>
            <a:ext cx="8640000" cy="3429024"/>
          </a:xfrm>
          <a:prstGeom prst="roundRect">
            <a:avLst/>
          </a:prstGeom>
        </p:spPr>
        <p:style>
          <a:lnRef idx="3">
            <a:schemeClr val="lt1"/>
          </a:lnRef>
          <a:fillRef idx="1">
            <a:schemeClr val="accent1"/>
          </a:fillRef>
          <a:effectRef idx="1">
            <a:schemeClr val="accent1"/>
          </a:effectRef>
          <a:fontRef idx="minor">
            <a:schemeClr val="lt1"/>
          </a:fontRef>
        </p:style>
        <p:txBody>
          <a:bodyPr lIns="0" tIns="36000" rIns="0" bIns="36000" rtlCol="0" anchor="ctr"/>
          <a:lstStyle/>
          <a:p>
            <a:pPr algn="ctr"/>
            <a:r>
              <a:rPr lang="en-US" sz="2800" b="1" dirty="0">
                <a:solidFill>
                  <a:schemeClr val="bg1"/>
                </a:solidFill>
                <a:latin typeface="Times New Roman" pitchFamily="18" charset="0"/>
                <a:cs typeface="Times New Roman" pitchFamily="18" charset="0"/>
              </a:rPr>
              <a:t>The stages of the cultural cycle:
</a:t>
            </a:r>
            <a:r>
              <a:rPr lang="en-US" sz="2800" dirty="0">
                <a:solidFill>
                  <a:schemeClr val="bg1"/>
                </a:solidFill>
                <a:latin typeface="Times New Roman" pitchFamily="18" charset="0"/>
                <a:cs typeface="Times New Roman" pitchFamily="18" charset="0"/>
              </a:rPr>
              <a:t>In agricultural studies, the stages of the crop cycle (sowing, growing, maturing, harvesting) are often used as reference points for sampling. This makes it possible to monitor the evolution of the crop throughout its life cycle and to observe how external factors (weather, environmental, etc.) influence yield at different stages.</a:t>
            </a:r>
            <a:endParaRPr lang="fr-FR" sz="2600" dirty="0">
              <a:solidFill>
                <a:schemeClr val="bg1"/>
              </a:solidFill>
              <a:latin typeface="Times New Roman" pitchFamily="18" charset="0"/>
              <a:cs typeface="Times New Roman" pitchFamily="18" charset="0"/>
            </a:endParaRPr>
          </a:p>
        </p:txBody>
      </p:sp>
      <p:sp>
        <p:nvSpPr>
          <p:cNvPr id="3" name="ZoneTexte 2"/>
          <p:cNvSpPr txBox="1"/>
          <p:nvPr/>
        </p:nvSpPr>
        <p:spPr>
          <a:xfrm>
            <a:off x="1643042" y="260648"/>
            <a:ext cx="5857916" cy="1550031"/>
          </a:xfrm>
          <a:prstGeom prst="rect">
            <a:avLst/>
          </a:prstGeom>
        </p:spPr>
        <p:style>
          <a:lnRef idx="1">
            <a:schemeClr val="accent3"/>
          </a:lnRef>
          <a:fillRef idx="2">
            <a:schemeClr val="accent3"/>
          </a:fillRef>
          <a:effectRef idx="1">
            <a:schemeClr val="accent3"/>
          </a:effectRef>
          <a:fontRef idx="minor">
            <a:schemeClr val="dk1"/>
          </a:fontRef>
        </p:style>
        <p:txBody>
          <a:bodyPr wrap="square" lIns="36000" tIns="36000" rIns="36000" bIns="36000" rtlCol="0">
            <a:spAutoFit/>
          </a:bodyPr>
          <a:lstStyle/>
          <a:p>
            <a:pPr algn="ctr"/>
            <a:r>
              <a:rPr lang="en-US" sz="3200" b="1" dirty="0">
                <a:latin typeface="Times New Roman" pitchFamily="18" charset="0"/>
                <a:cs typeface="Times New Roman" pitchFamily="18" charset="0"/>
              </a:rPr>
              <a:t>Spatial distribution 
</a:t>
            </a:r>
            <a:r>
              <a:rPr lang="en-US" sz="3200" dirty="0">
                <a:latin typeface="Times New Roman" pitchFamily="18" charset="0"/>
                <a:cs typeface="Times New Roman" pitchFamily="18" charset="0"/>
              </a:rPr>
              <a:t>(can be made in different geometric arrangements)</a:t>
            </a:r>
            <a:endParaRPr lang="fr-FR" sz="3000" dirty="0">
              <a:latin typeface="Times New Roman" pitchFamily="18" charset="0"/>
              <a:cs typeface="Times New Roman" pitchFamily="18" charset="0"/>
            </a:endParaRPr>
          </a:p>
        </p:txBody>
      </p:sp>
      <p:sp>
        <p:nvSpPr>
          <p:cNvPr id="6" name="ZoneTexte 5"/>
          <p:cNvSpPr txBox="1"/>
          <p:nvPr/>
        </p:nvSpPr>
        <p:spPr>
          <a:xfrm>
            <a:off x="1152000" y="260648"/>
            <a:ext cx="6840000" cy="1550031"/>
          </a:xfrm>
          <a:prstGeom prst="rect">
            <a:avLst/>
          </a:prstGeom>
        </p:spPr>
        <p:style>
          <a:lnRef idx="1">
            <a:schemeClr val="accent3"/>
          </a:lnRef>
          <a:fillRef idx="2">
            <a:schemeClr val="accent3"/>
          </a:fillRef>
          <a:effectRef idx="1">
            <a:schemeClr val="accent3"/>
          </a:effectRef>
          <a:fontRef idx="minor">
            <a:schemeClr val="dk1"/>
          </a:fontRef>
        </p:style>
        <p:txBody>
          <a:bodyPr wrap="square" lIns="36000" tIns="36000" rIns="36000" bIns="36000" rtlCol="0">
            <a:spAutoFit/>
          </a:bodyPr>
          <a:lstStyle/>
          <a:p>
            <a:pPr algn="ctr"/>
            <a:r>
              <a:rPr lang="en-US" sz="3200" b="1" dirty="0">
                <a:latin typeface="Times New Roman" pitchFamily="18" charset="0"/>
                <a:cs typeface="Times New Roman" pitchFamily="18" charset="0"/>
              </a:rPr>
              <a:t>The temporal distribution 
</a:t>
            </a:r>
            <a:r>
              <a:rPr lang="en-US" sz="3200" dirty="0">
                <a:latin typeface="Times New Roman" pitchFamily="18" charset="0"/>
                <a:cs typeface="Times New Roman" pitchFamily="18" charset="0"/>
              </a:rPr>
              <a:t>(is based on specific periods that can influence the phenomena studied)</a:t>
            </a:r>
            <a:endParaRPr lang="fr-FR" sz="3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childTnLst>
                          </p:cTn>
                        </p:par>
                        <p:par>
                          <p:cTn id="14" fill="hold">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xit" presetSubtype="16" fill="hold" grpId="1" nodeType="clickEffect">
                                  <p:stCondLst>
                                    <p:cond delay="0"/>
                                  </p:stCondLst>
                                  <p:childTnLst>
                                    <p:animEffect transition="out" filter="box(in)">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4" presetClass="exit" presetSubtype="16" fill="hold" grpId="1" nodeType="withEffect">
                                  <p:stCondLst>
                                    <p:cond delay="0"/>
                                  </p:stCondLst>
                                  <p:childTnLst>
                                    <p:animEffect transition="out" filter="box(in)">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4" presetClass="exit" presetSubtype="16" fill="hold" grpId="1" nodeType="withEffect">
                                  <p:stCondLst>
                                    <p:cond delay="0"/>
                                  </p:stCondLst>
                                  <p:childTnLst>
                                    <p:animEffect transition="out" filter="box(in)">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par>
                          <p:cTn id="40" fill="hold">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heckerboard(across)">
                                      <p:cBhvr>
                                        <p:cTn id="43" dur="500"/>
                                        <p:tgtEl>
                                          <p:spTgt spid="6"/>
                                        </p:tgtEl>
                                      </p:cBhvr>
                                    </p:animEffect>
                                  </p:childTnLst>
                                </p:cTn>
                              </p:par>
                            </p:childTnLst>
                          </p:cTn>
                        </p:par>
                        <p:par>
                          <p:cTn id="44" fill="hold">
                            <p:stCondLst>
                              <p:cond delay="1000"/>
                            </p:stCondLst>
                            <p:childTnLst>
                              <p:par>
                                <p:cTn id="45" presetID="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 presetClass="exit" presetSubtype="16" fill="hold" grpId="1" nodeType="clickEffect">
                                  <p:stCondLst>
                                    <p:cond delay="0"/>
                                  </p:stCondLst>
                                  <p:childTnLst>
                                    <p:animEffect transition="out" filter="box(in)">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par>
                          <p:cTn id="54" fill="hold">
                            <p:stCondLst>
                              <p:cond delay="500"/>
                            </p:stCondLst>
                            <p:childTnLst>
                              <p:par>
                                <p:cTn id="55" presetID="2" presetClass="entr" presetSubtype="2"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1+#ppt_w/2"/>
                                          </p:val>
                                        </p:tav>
                                        <p:tav tm="100000">
                                          <p:val>
                                            <p:strVal val="#ppt_x"/>
                                          </p:val>
                                        </p:tav>
                                      </p:tavLst>
                                    </p:anim>
                                    <p:anim calcmode="lin" valueType="num">
                                      <p:cBhvr additive="base">
                                        <p:cTn id="5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animBg="1"/>
      <p:bldP spid="4" grpId="1" animBg="1"/>
      <p:bldP spid="5" grpId="0" animBg="1"/>
      <p:bldP spid="5" grpId="1" animBg="1"/>
      <p:bldP spid="7" grpId="0" animBg="1"/>
      <p:bldP spid="7" grpId="1" animBg="1"/>
      <p:bldP spid="8" grpId="0" animBg="1"/>
      <p:bldP spid="3" grpId="0" animBg="1"/>
      <p:bldP spid="3" grpId="1"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8596" y="425215"/>
            <a:ext cx="6500858" cy="646331"/>
          </a:xfrm>
          <a:prstGeom prst="rect">
            <a:avLst/>
          </a:prstGeom>
        </p:spPr>
        <p:txBody>
          <a:bodyPr wrap="square">
            <a:spAutoFit/>
          </a:bodyPr>
          <a:lstStyle/>
          <a:p>
            <a:r>
              <a:rPr lang="fr-FR" sz="3600" b="1" dirty="0">
                <a:solidFill>
                  <a:srgbClr val="FFFF00"/>
                </a:solidFill>
                <a:effectLst>
                  <a:outerShdw blurRad="38100" dist="38100" dir="2700000" algn="tl">
                    <a:srgbClr val="000000">
                      <a:alpha val="43137"/>
                    </a:srgbClr>
                  </a:outerShdw>
                </a:effectLst>
              </a:rPr>
              <a:t>1- Materials </a:t>
            </a:r>
            <a:r>
              <a:rPr lang="fr-FR" sz="3600" b="1" dirty="0" err="1">
                <a:solidFill>
                  <a:srgbClr val="FFFF00"/>
                </a:solidFill>
                <a:effectLst>
                  <a:outerShdw blurRad="38100" dist="38100" dir="2700000" algn="tl">
                    <a:srgbClr val="000000">
                      <a:alpha val="43137"/>
                    </a:srgbClr>
                  </a:outerShdw>
                </a:effectLst>
              </a:rPr>
              <a:t>needed</a:t>
            </a:r>
            <a:endParaRPr lang="fr-FR" sz="3600" b="1" dirty="0">
              <a:solidFill>
                <a:srgbClr val="FFFF00"/>
              </a:solidFill>
              <a:effectLst>
                <a:outerShdw blurRad="38100" dist="38100" dir="2700000" algn="tl">
                  <a:srgbClr val="000000">
                    <a:alpha val="43137"/>
                  </a:srgbClr>
                </a:outerShdw>
              </a:effectLst>
            </a:endParaRPr>
          </a:p>
        </p:txBody>
      </p:sp>
      <p:sp>
        <p:nvSpPr>
          <p:cNvPr id="13" name="Rectangle 12"/>
          <p:cNvSpPr/>
          <p:nvPr/>
        </p:nvSpPr>
        <p:spPr>
          <a:xfrm>
            <a:off x="250017" y="1198324"/>
            <a:ext cx="8643966" cy="5016758"/>
          </a:xfrm>
          <a:prstGeom prst="rect">
            <a:avLst/>
          </a:prstGeom>
        </p:spPr>
        <p:txBody>
          <a:bodyPr wrap="square">
            <a:spAutoFit/>
          </a:bodyPr>
          <a:lstStyle/>
          <a:p>
            <a:pPr algn="just">
              <a:buFont typeface="Wingdings" pitchFamily="2" charset="2"/>
              <a:buChar char="§"/>
            </a:pPr>
            <a:r>
              <a:rPr lang="fr-FR" sz="3200" dirty="0">
                <a:solidFill>
                  <a:schemeClr val="bg1"/>
                </a:solidFill>
              </a:rPr>
              <a:t> Manual </a:t>
            </a:r>
            <a:r>
              <a:rPr lang="fr-FR" sz="3200" dirty="0" err="1">
                <a:solidFill>
                  <a:schemeClr val="bg1"/>
                </a:solidFill>
              </a:rPr>
              <a:t>auger</a:t>
            </a:r>
            <a:r>
              <a:rPr lang="fr-FR" sz="3200" dirty="0">
                <a:solidFill>
                  <a:schemeClr val="bg1"/>
                </a:solidFill>
              </a:rPr>
              <a:t> or </a:t>
            </a:r>
            <a:r>
              <a:rPr lang="fr-FR" sz="3200" dirty="0" err="1">
                <a:solidFill>
                  <a:schemeClr val="bg1"/>
                </a:solidFill>
              </a:rPr>
              <a:t>corer</a:t>
            </a:r>
            <a:r>
              <a:rPr lang="fr-FR" sz="3200" dirty="0">
                <a:solidFill>
                  <a:schemeClr val="bg1"/>
                </a:solidFill>
              </a:rPr>
              <a:t>
 Plastic </a:t>
            </a:r>
            <a:r>
              <a:rPr lang="fr-FR" sz="3200" dirty="0" err="1">
                <a:solidFill>
                  <a:schemeClr val="bg1"/>
                </a:solidFill>
              </a:rPr>
              <a:t>bags</a:t>
            </a:r>
            <a:r>
              <a:rPr lang="fr-FR" sz="3200" dirty="0">
                <a:solidFill>
                  <a:schemeClr val="bg1"/>
                </a:solidFill>
              </a:rPr>
              <a:t> or </a:t>
            </a:r>
            <a:r>
              <a:rPr lang="fr-FR" sz="3200" dirty="0" err="1">
                <a:solidFill>
                  <a:schemeClr val="bg1"/>
                </a:solidFill>
              </a:rPr>
              <a:t>sterile</a:t>
            </a:r>
            <a:r>
              <a:rPr lang="fr-FR" sz="3200" dirty="0">
                <a:solidFill>
                  <a:schemeClr val="bg1"/>
                </a:solidFill>
              </a:rPr>
              <a:t> boxes, 
 Probe </a:t>
            </a:r>
            <a:r>
              <a:rPr lang="fr-FR" sz="3200" dirty="0" err="1">
                <a:solidFill>
                  <a:schemeClr val="bg1"/>
                </a:solidFill>
              </a:rPr>
              <a:t>thermometer</a:t>
            </a:r>
            <a:r>
              <a:rPr lang="fr-FR" sz="3200" dirty="0">
                <a:solidFill>
                  <a:schemeClr val="bg1"/>
                </a:solidFill>
              </a:rPr>
              <a:t> and </a:t>
            </a:r>
            <a:r>
              <a:rPr lang="fr-FR" sz="3200" dirty="0" err="1">
                <a:solidFill>
                  <a:schemeClr val="bg1"/>
                </a:solidFill>
              </a:rPr>
              <a:t>soil</a:t>
            </a:r>
            <a:r>
              <a:rPr lang="fr-FR" sz="3200" dirty="0">
                <a:solidFill>
                  <a:schemeClr val="bg1"/>
                </a:solidFill>
              </a:rPr>
              <a:t> </a:t>
            </a:r>
            <a:r>
              <a:rPr lang="fr-FR" sz="3200" dirty="0" err="1">
                <a:solidFill>
                  <a:schemeClr val="bg1"/>
                </a:solidFill>
              </a:rPr>
              <a:t>hygrometer</a:t>
            </a:r>
            <a:r>
              <a:rPr lang="fr-FR" sz="3200" dirty="0">
                <a:solidFill>
                  <a:schemeClr val="bg1"/>
                </a:solidFill>
              </a:rPr>
              <a:t>
 Portable </a:t>
            </a:r>
            <a:r>
              <a:rPr lang="fr-FR" sz="3200" dirty="0" err="1">
                <a:solidFill>
                  <a:schemeClr val="bg1"/>
                </a:solidFill>
              </a:rPr>
              <a:t>Conductivity</a:t>
            </a:r>
            <a:r>
              <a:rPr lang="fr-FR" sz="3200" dirty="0">
                <a:solidFill>
                  <a:schemeClr val="bg1"/>
                </a:solidFill>
              </a:rPr>
              <a:t> </a:t>
            </a:r>
            <a:r>
              <a:rPr lang="fr-FR" sz="3200" dirty="0" err="1">
                <a:solidFill>
                  <a:schemeClr val="bg1"/>
                </a:solidFill>
              </a:rPr>
              <a:t>Meter</a:t>
            </a:r>
            <a:r>
              <a:rPr lang="fr-FR" sz="3200" dirty="0">
                <a:solidFill>
                  <a:schemeClr val="bg1"/>
                </a:solidFill>
              </a:rPr>
              <a:t>
 Portable pH </a:t>
            </a:r>
            <a:r>
              <a:rPr lang="fr-FR" sz="3200" dirty="0" err="1">
                <a:solidFill>
                  <a:schemeClr val="bg1"/>
                </a:solidFill>
              </a:rPr>
              <a:t>meter</a:t>
            </a:r>
            <a:r>
              <a:rPr lang="fr-FR" sz="3200" dirty="0">
                <a:solidFill>
                  <a:schemeClr val="bg1"/>
                </a:solidFill>
              </a:rPr>
              <a:t> or </a:t>
            </a:r>
            <a:r>
              <a:rPr lang="fr-FR" sz="3200" dirty="0" err="1">
                <a:solidFill>
                  <a:schemeClr val="bg1"/>
                </a:solidFill>
              </a:rPr>
              <a:t>strips</a:t>
            </a:r>
            <a:r>
              <a:rPr lang="fr-FR" sz="3200" dirty="0">
                <a:solidFill>
                  <a:schemeClr val="bg1"/>
                </a:solidFill>
              </a:rPr>
              <a:t>   
 </a:t>
            </a:r>
            <a:r>
              <a:rPr lang="fr-FR" sz="3200" dirty="0" err="1">
                <a:solidFill>
                  <a:schemeClr val="bg1"/>
                </a:solidFill>
              </a:rPr>
              <a:t>Sample</a:t>
            </a:r>
            <a:r>
              <a:rPr lang="fr-FR" sz="3200" dirty="0">
                <a:solidFill>
                  <a:schemeClr val="bg1"/>
                </a:solidFill>
              </a:rPr>
              <a:t> </a:t>
            </a:r>
            <a:r>
              <a:rPr lang="fr-FR" sz="3200" dirty="0" err="1">
                <a:solidFill>
                  <a:schemeClr val="bg1"/>
                </a:solidFill>
              </a:rPr>
              <a:t>vials</a:t>
            </a:r>
            <a:r>
              <a:rPr lang="fr-FR" sz="3200" dirty="0">
                <a:solidFill>
                  <a:schemeClr val="bg1"/>
                </a:solidFill>
              </a:rPr>
              <a:t> (water)
 Labels, </a:t>
            </a:r>
            <a:r>
              <a:rPr lang="fr-FR" sz="3200" dirty="0" err="1">
                <a:solidFill>
                  <a:schemeClr val="bg1"/>
                </a:solidFill>
              </a:rPr>
              <a:t>field</a:t>
            </a:r>
            <a:r>
              <a:rPr lang="fr-FR" sz="3200" dirty="0">
                <a:solidFill>
                  <a:schemeClr val="bg1"/>
                </a:solidFill>
              </a:rPr>
              <a:t> notebook, collection </a:t>
            </a:r>
            <a:r>
              <a:rPr lang="fr-FR" sz="3200" dirty="0" err="1">
                <a:solidFill>
                  <a:schemeClr val="bg1"/>
                </a:solidFill>
              </a:rPr>
              <a:t>sheets</a:t>
            </a:r>
            <a:r>
              <a:rPr lang="fr-FR" sz="3200" dirty="0">
                <a:solidFill>
                  <a:schemeClr val="bg1"/>
                </a:solidFill>
              </a:rPr>
              <a:t>
 </a:t>
            </a:r>
            <a:r>
              <a:rPr lang="fr-FR" sz="3200" dirty="0" err="1">
                <a:solidFill>
                  <a:schemeClr val="bg1"/>
                </a:solidFill>
              </a:rPr>
              <a:t>Weather</a:t>
            </a:r>
            <a:r>
              <a:rPr lang="fr-FR" sz="3200" dirty="0">
                <a:solidFill>
                  <a:schemeClr val="bg1"/>
                </a:solidFill>
              </a:rPr>
              <a:t> station or </a:t>
            </a:r>
            <a:r>
              <a:rPr lang="fr-FR" sz="3200" dirty="0" err="1">
                <a:solidFill>
                  <a:schemeClr val="bg1"/>
                </a:solidFill>
              </a:rPr>
              <a:t>handheld</a:t>
            </a:r>
            <a:r>
              <a:rPr lang="fr-FR" sz="3200" dirty="0">
                <a:solidFill>
                  <a:schemeClr val="bg1"/>
                </a:solidFill>
              </a:rPr>
              <a:t> </a:t>
            </a:r>
            <a:r>
              <a:rPr lang="fr-FR" sz="3200" dirty="0" err="1">
                <a:solidFill>
                  <a:schemeClr val="bg1"/>
                </a:solidFill>
              </a:rPr>
              <a:t>sensors</a:t>
            </a:r>
            <a:r>
              <a:rPr lang="fr-FR" sz="3200" dirty="0">
                <a:solidFill>
                  <a:schemeClr val="bg1"/>
                </a:solidFill>
              </a:rPr>
              <a:t> 
 Portable GPS or smartphone </a:t>
            </a:r>
            <a:r>
              <a:rPr lang="fr-FR" sz="3200" dirty="0" err="1">
                <a:solidFill>
                  <a:schemeClr val="bg1"/>
                </a:solidFill>
              </a:rPr>
              <a:t>with</a:t>
            </a:r>
            <a:r>
              <a:rPr lang="fr-FR" sz="3200" dirty="0">
                <a:solidFill>
                  <a:schemeClr val="bg1"/>
                </a:solidFill>
              </a:rPr>
              <a:t> </a:t>
            </a:r>
            <a:r>
              <a:rPr lang="fr-FR" sz="3200" dirty="0" err="1">
                <a:solidFill>
                  <a:schemeClr val="bg1"/>
                </a:solidFill>
              </a:rPr>
              <a:t>geolocation</a:t>
            </a:r>
            <a:r>
              <a:rPr lang="fr-FR" sz="3200" dirty="0">
                <a:solidFill>
                  <a:schemeClr val="bg1"/>
                </a:solidFill>
              </a:rPr>
              <a:t> app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in)">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000" y="3143248"/>
            <a:ext cx="8460000" cy="2246769"/>
          </a:xfrm>
          <a:prstGeom prst="rect">
            <a:avLst/>
          </a:prstGeom>
        </p:spPr>
        <p:txBody>
          <a:bodyPr wrap="square">
            <a:spAutoFit/>
          </a:bodyPr>
          <a:lstStyle/>
          <a:p>
            <a:pPr algn="just"/>
            <a:r>
              <a:rPr lang="en-US" sz="2800" b="1" u="sng" dirty="0">
                <a:solidFill>
                  <a:schemeClr val="accent2"/>
                </a:solidFill>
              </a:rPr>
              <a:t>2.3. Climate measurements (station or manual):</a:t>
            </a:r>
            <a:r>
              <a:rPr lang="fr-FR" sz="2800" b="1" dirty="0">
                <a:solidFill>
                  <a:schemeClr val="bg1"/>
                </a:solidFill>
              </a:rPr>
              <a:t> </a:t>
            </a:r>
            <a:r>
              <a:rPr lang="en-US" sz="2800" b="1" dirty="0">
                <a:solidFill>
                  <a:schemeClr val="bg1"/>
                </a:solidFill>
              </a:rPr>
              <a:t>Ambient Temperature (morning and afternoon), Relative humidity, Wind speed and direction (if possible), Rainfall (historical), Solar radiation (if available).</a:t>
            </a:r>
            <a:endParaRPr lang="fr-FR" sz="2800" b="1" dirty="0">
              <a:solidFill>
                <a:schemeClr val="bg1"/>
              </a:solidFill>
            </a:endParaRPr>
          </a:p>
        </p:txBody>
      </p:sp>
      <p:sp>
        <p:nvSpPr>
          <p:cNvPr id="4" name="Rectangle 3"/>
          <p:cNvSpPr/>
          <p:nvPr/>
        </p:nvSpPr>
        <p:spPr>
          <a:xfrm>
            <a:off x="342000" y="2339002"/>
            <a:ext cx="8460000" cy="3970318"/>
          </a:xfrm>
          <a:prstGeom prst="rect">
            <a:avLst/>
          </a:prstGeom>
        </p:spPr>
        <p:txBody>
          <a:bodyPr wrap="square">
            <a:spAutoFit/>
          </a:bodyPr>
          <a:lstStyle/>
          <a:p>
            <a:pPr algn="just"/>
            <a:r>
              <a:rPr lang="fr-FR" sz="2800" b="1" u="sng" dirty="0">
                <a:solidFill>
                  <a:schemeClr val="accent2"/>
                </a:solidFill>
              </a:rPr>
              <a:t>2.1. </a:t>
            </a:r>
            <a:r>
              <a:rPr lang="fr-FR" sz="2800" b="1" u="sng" dirty="0" err="1">
                <a:solidFill>
                  <a:schemeClr val="accent2"/>
                </a:solidFill>
              </a:rPr>
              <a:t>Soil</a:t>
            </a:r>
            <a:r>
              <a:rPr lang="fr-FR" sz="2800" b="1" u="sng" dirty="0">
                <a:solidFill>
                  <a:schemeClr val="accent2"/>
                </a:solidFill>
              </a:rPr>
              <a:t> </a:t>
            </a:r>
            <a:r>
              <a:rPr lang="fr-FR" sz="2800" b="1" u="sng" dirty="0" err="1">
                <a:solidFill>
                  <a:schemeClr val="accent2"/>
                </a:solidFill>
              </a:rPr>
              <a:t>samples</a:t>
            </a:r>
            <a:r>
              <a:rPr lang="fr-FR" sz="2800" b="1" u="sng" dirty="0">
                <a:solidFill>
                  <a:schemeClr val="accent2"/>
                </a:solidFill>
              </a:rPr>
              <a:t>:</a:t>
            </a:r>
            <a:r>
              <a:rPr lang="fr-FR" sz="2800" b="1" dirty="0">
                <a:solidFill>
                  <a:schemeClr val="bg1"/>
                </a:solidFill>
              </a:rPr>
              <a:t> </a:t>
            </a:r>
          </a:p>
          <a:p>
            <a:pPr algn="just"/>
            <a:r>
              <a:rPr lang="fr-FR" sz="2800" b="1" dirty="0" err="1">
                <a:solidFill>
                  <a:schemeClr val="bg1"/>
                </a:solidFill>
              </a:rPr>
              <a:t>Depth</a:t>
            </a:r>
            <a:r>
              <a:rPr lang="fr-FR" sz="2800" b="1" dirty="0">
                <a:solidFill>
                  <a:schemeClr val="bg1"/>
                </a:solidFill>
              </a:rPr>
              <a:t>: 0–20 cm (surface horizon); </a:t>
            </a:r>
            <a:r>
              <a:rPr lang="fr-FR" sz="2800" b="1" dirty="0" err="1">
                <a:solidFill>
                  <a:schemeClr val="bg1"/>
                </a:solidFill>
              </a:rPr>
              <a:t>possibly</a:t>
            </a:r>
            <a:r>
              <a:rPr lang="fr-FR" sz="2800" b="1" dirty="0">
                <a:solidFill>
                  <a:schemeClr val="bg1"/>
                </a:solidFill>
              </a:rPr>
              <a:t> 20–40 cm.
 </a:t>
            </a:r>
            <a:r>
              <a:rPr lang="fr-FR" sz="2800" b="1" dirty="0" err="1">
                <a:solidFill>
                  <a:schemeClr val="bg1"/>
                </a:solidFill>
              </a:rPr>
              <a:t>Number</a:t>
            </a:r>
            <a:r>
              <a:rPr lang="fr-FR" sz="2800" b="1" dirty="0">
                <a:solidFill>
                  <a:schemeClr val="bg1"/>
                </a:solidFill>
              </a:rPr>
              <a:t> of </a:t>
            </a:r>
            <a:r>
              <a:rPr lang="fr-FR" sz="2800" b="1" dirty="0" err="1">
                <a:solidFill>
                  <a:schemeClr val="bg1"/>
                </a:solidFill>
              </a:rPr>
              <a:t>Samples</a:t>
            </a:r>
            <a:r>
              <a:rPr lang="fr-FR" sz="2800" b="1" dirty="0">
                <a:solidFill>
                  <a:schemeClr val="bg1"/>
                </a:solidFill>
              </a:rPr>
              <a:t>: Minimum 5 points mixed for a composite </a:t>
            </a:r>
            <a:r>
              <a:rPr lang="fr-FR" sz="2800" b="1" dirty="0" err="1">
                <a:solidFill>
                  <a:schemeClr val="bg1"/>
                </a:solidFill>
              </a:rPr>
              <a:t>sample</a:t>
            </a:r>
            <a:r>
              <a:rPr lang="fr-FR" sz="2800" b="1" dirty="0">
                <a:solidFill>
                  <a:schemeClr val="bg1"/>
                </a:solidFill>
              </a:rPr>
              <a:t>.
 </a:t>
            </a:r>
            <a:r>
              <a:rPr lang="fr-FR" sz="2800" b="1" dirty="0" err="1">
                <a:solidFill>
                  <a:schemeClr val="bg1"/>
                </a:solidFill>
              </a:rPr>
              <a:t>Measured</a:t>
            </a:r>
            <a:r>
              <a:rPr lang="fr-FR" sz="2800" b="1" dirty="0">
                <a:solidFill>
                  <a:schemeClr val="bg1"/>
                </a:solidFill>
              </a:rPr>
              <a:t> </a:t>
            </a:r>
            <a:r>
              <a:rPr lang="fr-FR" sz="2800" b="1" dirty="0" err="1">
                <a:solidFill>
                  <a:schemeClr val="bg1"/>
                </a:solidFill>
              </a:rPr>
              <a:t>parameters</a:t>
            </a:r>
            <a:r>
              <a:rPr lang="fr-FR" sz="2800" b="1" dirty="0">
                <a:solidFill>
                  <a:schemeClr val="bg1"/>
                </a:solidFill>
              </a:rPr>
              <a:t>: pH, </a:t>
            </a:r>
            <a:r>
              <a:rPr lang="fr-FR" sz="2800" b="1" dirty="0" err="1">
                <a:solidFill>
                  <a:schemeClr val="bg1"/>
                </a:solidFill>
              </a:rPr>
              <a:t>electrical</a:t>
            </a:r>
            <a:r>
              <a:rPr lang="fr-FR" sz="2800" b="1" dirty="0">
                <a:solidFill>
                  <a:schemeClr val="bg1"/>
                </a:solidFill>
              </a:rPr>
              <a:t> </a:t>
            </a:r>
            <a:r>
              <a:rPr lang="fr-FR" sz="2800" b="1" dirty="0" err="1">
                <a:solidFill>
                  <a:schemeClr val="bg1"/>
                </a:solidFill>
              </a:rPr>
              <a:t>conductivity</a:t>
            </a:r>
            <a:r>
              <a:rPr lang="fr-FR" sz="2800" b="1" dirty="0">
                <a:solidFill>
                  <a:schemeClr val="bg1"/>
                </a:solidFill>
              </a:rPr>
              <a:t>, </a:t>
            </a:r>
            <a:r>
              <a:rPr lang="fr-FR" sz="2800" b="1" dirty="0" err="1">
                <a:solidFill>
                  <a:schemeClr val="bg1"/>
                </a:solidFill>
              </a:rPr>
              <a:t>organic</a:t>
            </a:r>
            <a:r>
              <a:rPr lang="fr-FR" sz="2800" b="1" dirty="0">
                <a:solidFill>
                  <a:schemeClr val="bg1"/>
                </a:solidFill>
              </a:rPr>
              <a:t> </a:t>
            </a:r>
            <a:r>
              <a:rPr lang="fr-FR" sz="2800" b="1" dirty="0" err="1">
                <a:solidFill>
                  <a:schemeClr val="bg1"/>
                </a:solidFill>
              </a:rPr>
              <a:t>matter</a:t>
            </a:r>
            <a:r>
              <a:rPr lang="fr-FR" sz="2800" b="1" dirty="0">
                <a:solidFill>
                  <a:schemeClr val="bg1"/>
                </a:solidFill>
              </a:rPr>
              <a:t> content, texture (</a:t>
            </a:r>
            <a:r>
              <a:rPr lang="fr-FR" sz="2800" b="1" dirty="0" err="1">
                <a:solidFill>
                  <a:schemeClr val="bg1"/>
                </a:solidFill>
              </a:rPr>
              <a:t>sand</a:t>
            </a:r>
            <a:r>
              <a:rPr lang="fr-FR" sz="2800" b="1" dirty="0">
                <a:solidFill>
                  <a:schemeClr val="bg1"/>
                </a:solidFill>
              </a:rPr>
              <a:t>, silt, </a:t>
            </a:r>
            <a:r>
              <a:rPr lang="fr-FR" sz="2800" b="1" dirty="0" err="1">
                <a:solidFill>
                  <a:schemeClr val="bg1"/>
                </a:solidFill>
              </a:rPr>
              <a:t>clay</a:t>
            </a:r>
            <a:r>
              <a:rPr lang="fr-FR" sz="2800" b="1" dirty="0">
                <a:solidFill>
                  <a:schemeClr val="bg1"/>
                </a:solidFill>
              </a:rPr>
              <a:t>), </a:t>
            </a:r>
            <a:r>
              <a:rPr lang="fr-FR" sz="2800" b="1" dirty="0" err="1">
                <a:solidFill>
                  <a:schemeClr val="bg1"/>
                </a:solidFill>
              </a:rPr>
              <a:t>nutrient</a:t>
            </a:r>
            <a:r>
              <a:rPr lang="fr-FR" sz="2800" b="1" dirty="0">
                <a:solidFill>
                  <a:schemeClr val="bg1"/>
                </a:solidFill>
              </a:rPr>
              <a:t> content (N, P, K), </a:t>
            </a:r>
            <a:r>
              <a:rPr lang="fr-FR" sz="2800" b="1" dirty="0" err="1">
                <a:solidFill>
                  <a:schemeClr val="bg1"/>
                </a:solidFill>
              </a:rPr>
              <a:t>moisture</a:t>
            </a:r>
            <a:r>
              <a:rPr lang="fr-FR" sz="2800" b="1" dirty="0">
                <a:solidFill>
                  <a:schemeClr val="bg1"/>
                </a:solidFill>
              </a:rPr>
              <a:t> content.</a:t>
            </a:r>
          </a:p>
        </p:txBody>
      </p:sp>
      <p:sp>
        <p:nvSpPr>
          <p:cNvPr id="12" name="Rectangle 11"/>
          <p:cNvSpPr/>
          <p:nvPr/>
        </p:nvSpPr>
        <p:spPr>
          <a:xfrm>
            <a:off x="214298" y="285728"/>
            <a:ext cx="8715404" cy="615553"/>
          </a:xfrm>
          <a:prstGeom prst="rect">
            <a:avLst/>
          </a:prstGeom>
        </p:spPr>
        <p:txBody>
          <a:bodyPr wrap="square">
            <a:spAutoFit/>
          </a:bodyPr>
          <a:lstStyle/>
          <a:p>
            <a:r>
              <a:rPr lang="en-US" sz="3400" b="1">
                <a:solidFill>
                  <a:srgbClr val="FFFF00"/>
                </a:solidFill>
                <a:effectLst>
                  <a:outerShdw blurRad="38100" dist="38100" dir="2700000" algn="tl">
                    <a:srgbClr val="000000">
                      <a:alpha val="43137"/>
                    </a:srgbClr>
                  </a:outerShdw>
                </a:effectLst>
              </a:rPr>
              <a:t>2- Objective of abiotic sampling</a:t>
            </a:r>
            <a:endParaRPr lang="fr-FR" sz="3400" b="1" dirty="0">
              <a:solidFill>
                <a:srgbClr val="FFFF00"/>
              </a:solidFill>
              <a:effectLst>
                <a:outerShdw blurRad="38100" dist="38100" dir="2700000" algn="tl">
                  <a:srgbClr val="000000">
                    <a:alpha val="43137"/>
                  </a:srgbClr>
                </a:outerShdw>
              </a:effectLst>
            </a:endParaRPr>
          </a:p>
        </p:txBody>
      </p:sp>
      <p:sp>
        <p:nvSpPr>
          <p:cNvPr id="13" name="Rectangle 12"/>
          <p:cNvSpPr/>
          <p:nvPr/>
        </p:nvSpPr>
        <p:spPr>
          <a:xfrm>
            <a:off x="250017" y="876282"/>
            <a:ext cx="8640000" cy="1384995"/>
          </a:xfrm>
          <a:prstGeom prst="rect">
            <a:avLst/>
          </a:prstGeom>
        </p:spPr>
        <p:txBody>
          <a:bodyPr wrap="square">
            <a:spAutoFit/>
          </a:bodyPr>
          <a:lstStyle/>
          <a:p>
            <a:pPr algn="just"/>
            <a:r>
              <a:rPr lang="en-US" sz="2800" b="1" dirty="0">
                <a:solidFill>
                  <a:schemeClr val="bg1"/>
                </a:solidFill>
              </a:rPr>
              <a:t>	Collect reliable data on non-living physicochemical parameters affecting crop development (soil, water, local climate).</a:t>
            </a:r>
            <a:endParaRPr lang="fr-FR" sz="2800" b="1" dirty="0">
              <a:solidFill>
                <a:schemeClr val="bg1"/>
              </a:solidFill>
            </a:endParaRPr>
          </a:p>
        </p:txBody>
      </p:sp>
      <p:sp>
        <p:nvSpPr>
          <p:cNvPr id="5" name="Rectangle 4"/>
          <p:cNvSpPr/>
          <p:nvPr/>
        </p:nvSpPr>
        <p:spPr>
          <a:xfrm>
            <a:off x="342000" y="3182495"/>
            <a:ext cx="8460000" cy="2246769"/>
          </a:xfrm>
          <a:prstGeom prst="rect">
            <a:avLst/>
          </a:prstGeom>
        </p:spPr>
        <p:txBody>
          <a:bodyPr wrap="square">
            <a:spAutoFit/>
          </a:bodyPr>
          <a:lstStyle/>
          <a:p>
            <a:pPr algn="just"/>
            <a:r>
              <a:rPr lang="en-US" sz="2800" b="1" u="sng" dirty="0">
                <a:solidFill>
                  <a:schemeClr val="accent2"/>
                </a:solidFill>
              </a:rPr>
              <a:t>2.2. Water samples (if irrigation or groundwater):</a:t>
            </a:r>
            <a:r>
              <a:rPr lang="fr-FR" sz="2800" b="1" dirty="0">
                <a:solidFill>
                  <a:schemeClr val="bg1"/>
                </a:solidFill>
              </a:rPr>
              <a:t> </a:t>
            </a:r>
            <a:r>
              <a:rPr lang="en-US" sz="2800" b="1" dirty="0">
                <a:solidFill>
                  <a:schemeClr val="bg1"/>
                </a:solidFill>
              </a:rPr>
              <a:t>Source: wells, canals, drip irrigation, water table.
 Measured parameters: pH, electrical conductivity, nitrates, phosphates, temperature, turbidity</a:t>
            </a:r>
            <a:endParaRPr lang="fr-FR"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in)">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grpId="1" nodeType="clickEffect">
                                  <p:stCondLst>
                                    <p:cond delay="0"/>
                                  </p:stCondLst>
                                  <p:childTnLst>
                                    <p:animEffect transition="out" filter="box(i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17"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grpId="1" nodeType="clickEffect">
                                  <p:stCondLst>
                                    <p:cond delay="0"/>
                                  </p:stCondLst>
                                  <p:childTnLst>
                                    <p:animEffect transition="out" filter="box(in)">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500"/>
                            </p:stCondLst>
                            <p:childTnLst>
                              <p:par>
                                <p:cTn id="33" presetID="17" presetClass="entr" presetSubtype="1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4" presetClass="exit" presetSubtype="16" fill="hold" grpId="1" nodeType="clickEffect">
                                  <p:stCondLst>
                                    <p:cond delay="0"/>
                                  </p:stCondLst>
                                  <p:childTnLst>
                                    <p:animEffect transition="out" filter="box(i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12" grpId="0"/>
      <p:bldP spid="13" grpId="0"/>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rgbClr val="000000"/>
            </a:solidFill>
            <a:miter lim="800000"/>
            <a:headEnd/>
            <a:tailEnd/>
          </a:ln>
        </p:spPr>
      </p:pic>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000" y="428605"/>
            <a:ext cx="8460000" cy="1384995"/>
          </a:xfrm>
          <a:prstGeom prst="rect">
            <a:avLst/>
          </a:prstGeom>
        </p:spPr>
        <p:txBody>
          <a:bodyPr wrap="square">
            <a:spAutoFit/>
          </a:bodyPr>
          <a:lstStyle/>
          <a:p>
            <a:pPr algn="just"/>
            <a:r>
              <a:rPr lang="en-US" sz="2800" b="1" u="sng" dirty="0">
                <a:solidFill>
                  <a:schemeClr val="accent2"/>
                </a:solidFill>
              </a:rPr>
              <a:t>2.4. Field forms to be completed:</a:t>
            </a:r>
            <a:r>
              <a:rPr lang="fr-FR" sz="2800" b="1" dirty="0">
                <a:solidFill>
                  <a:schemeClr val="bg1"/>
                </a:solidFill>
              </a:rPr>
              <a:t> </a:t>
            </a:r>
          </a:p>
          <a:p>
            <a:pPr algn="just"/>
            <a:endParaRPr lang="fr-FR" sz="2800" b="1" dirty="0">
              <a:solidFill>
                <a:schemeClr val="bg1"/>
              </a:solidFill>
            </a:endParaRPr>
          </a:p>
          <a:p>
            <a:pPr marL="457200" indent="-457200" algn="just">
              <a:buFont typeface="Wingdings" panose="05000000000000000000" pitchFamily="2" charset="2"/>
              <a:buChar char="Ø"/>
            </a:pPr>
            <a:r>
              <a:rPr lang="en-US" sz="2800" b="1" dirty="0">
                <a:solidFill>
                  <a:schemeClr val="bg1"/>
                </a:solidFill>
              </a:rPr>
              <a:t>Floor sheet</a:t>
            </a:r>
            <a:endParaRPr lang="fr-FR" sz="2800" b="1" dirty="0">
              <a:solidFill>
                <a:schemeClr val="bg1"/>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1788462898"/>
              </p:ext>
            </p:extLst>
          </p:nvPr>
        </p:nvGraphicFramePr>
        <p:xfrm>
          <a:off x="245802" y="2012246"/>
          <a:ext cx="8652396" cy="577216"/>
        </p:xfrm>
        <a:graphic>
          <a:graphicData uri="http://schemas.openxmlformats.org/drawingml/2006/table">
            <a:tbl>
              <a:tblPr/>
              <a:tblGrid>
                <a:gridCol w="535769">
                  <a:extLst>
                    <a:ext uri="{9D8B030D-6E8A-4147-A177-3AD203B41FA5}">
                      <a16:colId xmlns:a16="http://schemas.microsoft.com/office/drawing/2014/main" val="20000"/>
                    </a:ext>
                  </a:extLst>
                </a:gridCol>
                <a:gridCol w="785818">
                  <a:extLst>
                    <a:ext uri="{9D8B030D-6E8A-4147-A177-3AD203B41FA5}">
                      <a16:colId xmlns:a16="http://schemas.microsoft.com/office/drawing/2014/main" val="20001"/>
                    </a:ext>
                  </a:extLst>
                </a:gridCol>
                <a:gridCol w="571504">
                  <a:extLst>
                    <a:ext uri="{9D8B030D-6E8A-4147-A177-3AD203B41FA5}">
                      <a16:colId xmlns:a16="http://schemas.microsoft.com/office/drawing/2014/main" val="20002"/>
                    </a:ext>
                  </a:extLst>
                </a:gridCol>
                <a:gridCol w="920939">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224136">
                  <a:extLst>
                    <a:ext uri="{9D8B030D-6E8A-4147-A177-3AD203B41FA5}">
                      <a16:colId xmlns:a16="http://schemas.microsoft.com/office/drawing/2014/main" val="20006"/>
                    </a:ext>
                  </a:extLst>
                </a:gridCol>
                <a:gridCol w="792088">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1229854">
                  <a:extLst>
                    <a:ext uri="{9D8B030D-6E8A-4147-A177-3AD203B41FA5}">
                      <a16:colId xmlns:a16="http://schemas.microsoft.com/office/drawing/2014/main" val="20009"/>
                    </a:ext>
                  </a:extLst>
                </a:gridCol>
              </a:tblGrid>
              <a:tr h="0">
                <a:tc>
                  <a:txBody>
                    <a:bodyPr/>
                    <a:lstStyle/>
                    <a:p>
                      <a:pPr algn="ctr">
                        <a:lnSpc>
                          <a:spcPct val="115000"/>
                        </a:lnSpc>
                        <a:spcAft>
                          <a:spcPts val="1000"/>
                        </a:spcAft>
                      </a:pPr>
                      <a:r>
                        <a:rPr lang="en-US" sz="1800">
                          <a:solidFill>
                            <a:schemeClr val="bg1"/>
                          </a:solidFill>
                          <a:latin typeface="Cambria"/>
                          <a:ea typeface="MS Mincho"/>
                          <a:cs typeface="Arial"/>
                        </a:rPr>
                        <a:t>Date</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solidFill>
                            <a:schemeClr val="bg1"/>
                          </a:solidFill>
                          <a:latin typeface="Cambria"/>
                          <a:ea typeface="MS Mincho"/>
                          <a:cs typeface="Arial"/>
                        </a:rPr>
                        <a:t>Code</a:t>
                      </a: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solidFill>
                            <a:schemeClr val="bg1"/>
                          </a:solidFill>
                          <a:latin typeface="Cambria"/>
                          <a:ea typeface="MS Mincho"/>
                          <a:cs typeface="Arial"/>
                        </a:rPr>
                        <a:t>GPS</a:t>
                      </a: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fr-FR" sz="1800" noProof="0" dirty="0" err="1">
                          <a:solidFill>
                            <a:schemeClr val="bg1"/>
                          </a:solidFill>
                          <a:latin typeface="Cambria"/>
                          <a:ea typeface="MS Mincho"/>
                          <a:cs typeface="Arial"/>
                        </a:rPr>
                        <a:t>Depth</a:t>
                      </a:r>
                      <a:endParaRPr lang="fr-FR" sz="1800" noProof="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fr-FR" sz="1800" noProof="0" dirty="0" err="1">
                          <a:solidFill>
                            <a:schemeClr val="bg1"/>
                          </a:solidFill>
                          <a:latin typeface="Cambria"/>
                          <a:ea typeface="MS Mincho"/>
                          <a:cs typeface="Arial"/>
                        </a:rPr>
                        <a:t>Color</a:t>
                      </a:r>
                      <a:endParaRPr lang="fr-FR" sz="1800" noProof="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solidFill>
                            <a:schemeClr val="bg1"/>
                          </a:solidFill>
                          <a:latin typeface="Cambria"/>
                          <a:ea typeface="MS Mincho"/>
                          <a:cs typeface="Arial"/>
                        </a:rPr>
                        <a:t>Texture</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Humidity</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solidFill>
                            <a:schemeClr val="bg1"/>
                          </a:solidFill>
                          <a:latin typeface="Cambria"/>
                          <a:ea typeface="MS Mincho"/>
                          <a:cs typeface="Arial"/>
                        </a:rPr>
                        <a:t>pH</a:t>
                      </a: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EC</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fr-FR" sz="1800" noProof="0" dirty="0" err="1">
                          <a:solidFill>
                            <a:schemeClr val="bg1"/>
                          </a:solidFill>
                          <a:latin typeface="Cambria"/>
                          <a:ea typeface="MS Mincho"/>
                          <a:cs typeface="Arial"/>
                        </a:rPr>
                        <a:t>Remarks</a:t>
                      </a:r>
                      <a:endParaRPr lang="fr-FR" sz="1800" noProof="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Rectangle 5"/>
          <p:cNvSpPr/>
          <p:nvPr/>
        </p:nvSpPr>
        <p:spPr>
          <a:xfrm>
            <a:off x="357158" y="2898736"/>
            <a:ext cx="8460000" cy="523220"/>
          </a:xfrm>
          <a:prstGeom prst="rect">
            <a:avLst/>
          </a:prstGeom>
        </p:spPr>
        <p:txBody>
          <a:bodyPr wrap="square">
            <a:spAutoFit/>
          </a:bodyPr>
          <a:lstStyle/>
          <a:p>
            <a:pPr algn="just">
              <a:buFont typeface="Wingdings" pitchFamily="2" charset="2"/>
              <a:buChar char="Ø"/>
            </a:pPr>
            <a:r>
              <a:rPr lang="en-US" sz="2800" b="1" dirty="0">
                <a:solidFill>
                  <a:schemeClr val="bg1"/>
                </a:solidFill>
              </a:rPr>
              <a:t> Water sheet</a:t>
            </a:r>
            <a:endParaRPr lang="fr-FR" sz="2800" b="1" dirty="0">
              <a:solidFill>
                <a:schemeClr val="bg1"/>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3828579271"/>
              </p:ext>
            </p:extLst>
          </p:nvPr>
        </p:nvGraphicFramePr>
        <p:xfrm>
          <a:off x="250001" y="3667326"/>
          <a:ext cx="8643998" cy="577216"/>
        </p:xfrm>
        <a:graphic>
          <a:graphicData uri="http://schemas.openxmlformats.org/drawingml/2006/table">
            <a:tbl>
              <a:tblPr/>
              <a:tblGrid>
                <a:gridCol w="581107">
                  <a:extLst>
                    <a:ext uri="{9D8B030D-6E8A-4147-A177-3AD203B41FA5}">
                      <a16:colId xmlns:a16="http://schemas.microsoft.com/office/drawing/2014/main" val="20000"/>
                    </a:ext>
                  </a:extLst>
                </a:gridCol>
                <a:gridCol w="581109">
                  <a:extLst>
                    <a:ext uri="{9D8B030D-6E8A-4147-A177-3AD203B41FA5}">
                      <a16:colId xmlns:a16="http://schemas.microsoft.com/office/drawing/2014/main" val="20001"/>
                    </a:ext>
                  </a:extLst>
                </a:gridCol>
                <a:gridCol w="799025">
                  <a:extLst>
                    <a:ext uri="{9D8B030D-6E8A-4147-A177-3AD203B41FA5}">
                      <a16:colId xmlns:a16="http://schemas.microsoft.com/office/drawing/2014/main" val="20002"/>
                    </a:ext>
                  </a:extLst>
                </a:gridCol>
                <a:gridCol w="1496358">
                  <a:extLst>
                    <a:ext uri="{9D8B030D-6E8A-4147-A177-3AD203B41FA5}">
                      <a16:colId xmlns:a16="http://schemas.microsoft.com/office/drawing/2014/main" val="20003"/>
                    </a:ext>
                  </a:extLst>
                </a:gridCol>
                <a:gridCol w="537525">
                  <a:extLst>
                    <a:ext uri="{9D8B030D-6E8A-4147-A177-3AD203B41FA5}">
                      <a16:colId xmlns:a16="http://schemas.microsoft.com/office/drawing/2014/main" val="20004"/>
                    </a:ext>
                  </a:extLst>
                </a:gridCol>
                <a:gridCol w="653748">
                  <a:extLst>
                    <a:ext uri="{9D8B030D-6E8A-4147-A177-3AD203B41FA5}">
                      <a16:colId xmlns:a16="http://schemas.microsoft.com/office/drawing/2014/main" val="20005"/>
                    </a:ext>
                  </a:extLst>
                </a:gridCol>
                <a:gridCol w="653748">
                  <a:extLst>
                    <a:ext uri="{9D8B030D-6E8A-4147-A177-3AD203B41FA5}">
                      <a16:colId xmlns:a16="http://schemas.microsoft.com/office/drawing/2014/main" val="20006"/>
                    </a:ext>
                  </a:extLst>
                </a:gridCol>
                <a:gridCol w="653748">
                  <a:extLst>
                    <a:ext uri="{9D8B030D-6E8A-4147-A177-3AD203B41FA5}">
                      <a16:colId xmlns:a16="http://schemas.microsoft.com/office/drawing/2014/main" val="20007"/>
                    </a:ext>
                  </a:extLst>
                </a:gridCol>
                <a:gridCol w="1089580">
                  <a:extLst>
                    <a:ext uri="{9D8B030D-6E8A-4147-A177-3AD203B41FA5}">
                      <a16:colId xmlns:a16="http://schemas.microsoft.com/office/drawing/2014/main" val="20008"/>
                    </a:ext>
                  </a:extLst>
                </a:gridCol>
                <a:gridCol w="1598050">
                  <a:extLst>
                    <a:ext uri="{9D8B030D-6E8A-4147-A177-3AD203B41FA5}">
                      <a16:colId xmlns:a16="http://schemas.microsoft.com/office/drawing/2014/main" val="20009"/>
                    </a:ext>
                  </a:extLst>
                </a:gridCol>
              </a:tblGrid>
              <a:tr h="0">
                <a:tc>
                  <a:txBody>
                    <a:bodyPr/>
                    <a:lstStyle/>
                    <a:p>
                      <a:pPr algn="ctr">
                        <a:lnSpc>
                          <a:spcPct val="115000"/>
                        </a:lnSpc>
                        <a:spcAft>
                          <a:spcPts val="1000"/>
                        </a:spcAft>
                      </a:pPr>
                      <a:r>
                        <a:rPr lang="en-US" sz="1800" dirty="0">
                          <a:solidFill>
                            <a:schemeClr val="bg1"/>
                          </a:solidFill>
                          <a:latin typeface="Cambria"/>
                          <a:ea typeface="MS Mincho"/>
                          <a:cs typeface="Arial"/>
                        </a:rPr>
                        <a:t>Date</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latinLnBrk="0" hangingPunct="1">
                        <a:lnSpc>
                          <a:spcPct val="115000"/>
                        </a:lnSpc>
                        <a:spcAft>
                          <a:spcPts val="1000"/>
                        </a:spcAft>
                      </a:pPr>
                      <a:r>
                        <a:rPr kumimoji="0" lang="en-US" sz="1800" kern="1200" dirty="0">
                          <a:solidFill>
                            <a:schemeClr val="bg1"/>
                          </a:solidFill>
                          <a:latin typeface="Cambria"/>
                          <a:ea typeface="MS Mincho"/>
                          <a:cs typeface="Arial"/>
                        </a:rPr>
                        <a:t>Code</a:t>
                      </a:r>
                      <a:endParaRPr kumimoji="0" lang="fr-FR" sz="1800" kern="12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Source</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Temperature</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solidFill>
                            <a:schemeClr val="bg1"/>
                          </a:solidFill>
                          <a:latin typeface="Cambria"/>
                          <a:ea typeface="MS Mincho"/>
                          <a:cs typeface="Arial"/>
                        </a:rPr>
                        <a:t>pH</a:t>
                      </a: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EC</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NO</a:t>
                      </a:r>
                      <a:r>
                        <a:rPr lang="en-US" sz="1800" baseline="-25000" dirty="0">
                          <a:solidFill>
                            <a:schemeClr val="bg1"/>
                          </a:solidFill>
                          <a:latin typeface="Cambria"/>
                          <a:ea typeface="MS Mincho"/>
                          <a:cs typeface="Arial"/>
                        </a:rPr>
                        <a:t>3</a:t>
                      </a:r>
                      <a:r>
                        <a:rPr lang="en-US" sz="1800" baseline="30000" dirty="0">
                          <a:solidFill>
                            <a:schemeClr val="bg1"/>
                          </a:solidFill>
                          <a:latin typeface="Cambria"/>
                          <a:ea typeface="MS Mincho"/>
                          <a:cs typeface="Arial"/>
                        </a:rPr>
                        <a:t>-</a:t>
                      </a:r>
                      <a:endParaRPr lang="fr-FR" sz="1800" baseline="300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PO</a:t>
                      </a:r>
                      <a:r>
                        <a:rPr lang="en-US" sz="1800" baseline="-25000" dirty="0">
                          <a:solidFill>
                            <a:schemeClr val="bg1"/>
                          </a:solidFill>
                          <a:latin typeface="Cambria"/>
                          <a:ea typeface="MS Mincho"/>
                          <a:cs typeface="Arial"/>
                        </a:rPr>
                        <a:t>4</a:t>
                      </a:r>
                      <a:r>
                        <a:rPr lang="en-US" sz="1800" baseline="30000" dirty="0">
                          <a:solidFill>
                            <a:schemeClr val="bg1"/>
                          </a:solidFill>
                          <a:latin typeface="Cambria"/>
                          <a:ea typeface="MS Mincho"/>
                          <a:cs typeface="Arial"/>
                        </a:rPr>
                        <a:t>-</a:t>
                      </a:r>
                      <a:endParaRPr lang="fr-FR" sz="1800" baseline="300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Turbidity</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Observations</a:t>
                      </a: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latinLnBrk="0" hangingPunct="1">
                        <a:lnSpc>
                          <a:spcPct val="115000"/>
                        </a:lnSpc>
                        <a:spcAft>
                          <a:spcPts val="1000"/>
                        </a:spcAft>
                      </a:pPr>
                      <a:endParaRPr kumimoji="0" lang="fr-FR" sz="1800" kern="12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baseline="300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baseline="300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Rectangle 7"/>
          <p:cNvSpPr/>
          <p:nvPr/>
        </p:nvSpPr>
        <p:spPr>
          <a:xfrm>
            <a:off x="357158" y="4548854"/>
            <a:ext cx="8460000" cy="523220"/>
          </a:xfrm>
          <a:prstGeom prst="rect">
            <a:avLst/>
          </a:prstGeom>
        </p:spPr>
        <p:txBody>
          <a:bodyPr wrap="square">
            <a:spAutoFit/>
          </a:bodyPr>
          <a:lstStyle/>
          <a:p>
            <a:pPr algn="just">
              <a:buFont typeface="Wingdings" pitchFamily="2" charset="2"/>
              <a:buChar char="Ø"/>
            </a:pPr>
            <a:r>
              <a:rPr lang="en-US" sz="2800" b="1" dirty="0">
                <a:solidFill>
                  <a:schemeClr val="bg1"/>
                </a:solidFill>
              </a:rPr>
              <a:t> Climate sheet</a:t>
            </a:r>
            <a:endParaRPr lang="fr-FR" sz="2800" b="1" dirty="0">
              <a:solidFill>
                <a:schemeClr val="bg1"/>
              </a:solidFill>
            </a:endParaRPr>
          </a:p>
        </p:txBody>
      </p:sp>
      <p:graphicFrame>
        <p:nvGraphicFramePr>
          <p:cNvPr id="9" name="Tableau 8"/>
          <p:cNvGraphicFramePr>
            <a:graphicFrameLocks noGrp="1"/>
          </p:cNvGraphicFramePr>
          <p:nvPr>
            <p:extLst>
              <p:ext uri="{D42A27DB-BD31-4B8C-83A1-F6EECF244321}">
                <p14:modId xmlns:p14="http://schemas.microsoft.com/office/powerpoint/2010/main" val="3837394847"/>
              </p:ext>
            </p:extLst>
          </p:nvPr>
        </p:nvGraphicFramePr>
        <p:xfrm>
          <a:off x="285722" y="5369832"/>
          <a:ext cx="8572557" cy="577216"/>
        </p:xfrm>
        <a:graphic>
          <a:graphicData uri="http://schemas.openxmlformats.org/drawingml/2006/table">
            <a:tbl>
              <a:tblPr/>
              <a:tblGrid>
                <a:gridCol w="857254">
                  <a:extLst>
                    <a:ext uri="{9D8B030D-6E8A-4147-A177-3AD203B41FA5}">
                      <a16:colId xmlns:a16="http://schemas.microsoft.com/office/drawing/2014/main" val="20000"/>
                    </a:ext>
                  </a:extLst>
                </a:gridCol>
                <a:gridCol w="857256">
                  <a:extLst>
                    <a:ext uri="{9D8B030D-6E8A-4147-A177-3AD203B41FA5}">
                      <a16:colId xmlns:a16="http://schemas.microsoft.com/office/drawing/2014/main" val="20001"/>
                    </a:ext>
                  </a:extLst>
                </a:gridCol>
                <a:gridCol w="1571636">
                  <a:extLst>
                    <a:ext uri="{9D8B030D-6E8A-4147-A177-3AD203B41FA5}">
                      <a16:colId xmlns:a16="http://schemas.microsoft.com/office/drawing/2014/main" val="20002"/>
                    </a:ext>
                  </a:extLst>
                </a:gridCol>
                <a:gridCol w="1000132">
                  <a:extLst>
                    <a:ext uri="{9D8B030D-6E8A-4147-A177-3AD203B41FA5}">
                      <a16:colId xmlns:a16="http://schemas.microsoft.com/office/drawing/2014/main" val="20003"/>
                    </a:ext>
                  </a:extLst>
                </a:gridCol>
                <a:gridCol w="1214446">
                  <a:extLst>
                    <a:ext uri="{9D8B030D-6E8A-4147-A177-3AD203B41FA5}">
                      <a16:colId xmlns:a16="http://schemas.microsoft.com/office/drawing/2014/main" val="20004"/>
                    </a:ext>
                  </a:extLst>
                </a:gridCol>
                <a:gridCol w="1000132">
                  <a:extLst>
                    <a:ext uri="{9D8B030D-6E8A-4147-A177-3AD203B41FA5}">
                      <a16:colId xmlns:a16="http://schemas.microsoft.com/office/drawing/2014/main" val="20005"/>
                    </a:ext>
                  </a:extLst>
                </a:gridCol>
                <a:gridCol w="2071701">
                  <a:extLst>
                    <a:ext uri="{9D8B030D-6E8A-4147-A177-3AD203B41FA5}">
                      <a16:colId xmlns:a16="http://schemas.microsoft.com/office/drawing/2014/main" val="20006"/>
                    </a:ext>
                  </a:extLst>
                </a:gridCol>
              </a:tblGrid>
              <a:tr h="0">
                <a:tc>
                  <a:txBody>
                    <a:bodyPr/>
                    <a:lstStyle/>
                    <a:p>
                      <a:pPr algn="ctr">
                        <a:lnSpc>
                          <a:spcPct val="115000"/>
                        </a:lnSpc>
                        <a:spcAft>
                          <a:spcPts val="1000"/>
                        </a:spcAft>
                      </a:pPr>
                      <a:r>
                        <a:rPr lang="en-US" sz="1800" dirty="0">
                          <a:solidFill>
                            <a:schemeClr val="bg1"/>
                          </a:solidFill>
                          <a:latin typeface="Cambria"/>
                          <a:ea typeface="MS Mincho"/>
                          <a:cs typeface="Arial"/>
                        </a:rPr>
                        <a:t>Date</a:t>
                      </a:r>
                      <a:endParaRPr lang="fr-FR" sz="1800" dirty="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Hour</a:t>
                      </a:r>
                      <a:endParaRPr lang="fr-FR" sz="1800" dirty="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Temperature</a:t>
                      </a:r>
                      <a:endParaRPr lang="fr-FR" sz="1800" dirty="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solidFill>
                            <a:schemeClr val="bg1"/>
                          </a:solidFill>
                          <a:latin typeface="Cambria"/>
                          <a:ea typeface="MS Mincho"/>
                          <a:cs typeface="Arial"/>
                        </a:rPr>
                        <a:t>HR</a:t>
                      </a:r>
                      <a:endParaRPr lang="fr-FR" sz="180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Wind</a:t>
                      </a:r>
                      <a:endParaRPr lang="fr-FR" sz="1800" dirty="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dirty="0">
                          <a:solidFill>
                            <a:schemeClr val="bg1"/>
                          </a:solidFill>
                          <a:latin typeface="Cambria"/>
                          <a:ea typeface="MS Mincho"/>
                          <a:cs typeface="Arial"/>
                        </a:rPr>
                        <a:t>Rain</a:t>
                      </a:r>
                      <a:endParaRPr lang="fr-FR" sz="1800" dirty="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fr-FR" sz="1800" noProof="0" dirty="0" err="1">
                          <a:solidFill>
                            <a:schemeClr val="bg1"/>
                          </a:solidFill>
                          <a:latin typeface="Cambria"/>
                          <a:ea typeface="MS Mincho"/>
                          <a:cs typeface="Arial"/>
                        </a:rPr>
                        <a:t>Remarks</a:t>
                      </a:r>
                      <a:endParaRPr lang="fr-FR" sz="1800" noProof="0" dirty="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fr-FR" sz="1800" dirty="0">
                        <a:solidFill>
                          <a:schemeClr val="bg1"/>
                        </a:solidFill>
                        <a:latin typeface="Cambria"/>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1"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3"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35"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style.rotation</p:attrName>
                                        </p:attrNameLst>
                                      </p:cBhvr>
                                      <p:tavLst>
                                        <p:tav tm="0">
                                          <p:val>
                                            <p:fltVal val="720"/>
                                          </p:val>
                                        </p:tav>
                                        <p:tav tm="100000">
                                          <p:val>
                                            <p:fltVal val="0"/>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877" y="1166417"/>
            <a:ext cx="8358246" cy="5016758"/>
          </a:xfrm>
          <a:prstGeom prst="rect">
            <a:avLst/>
          </a:prstGeom>
        </p:spPr>
        <p:txBody>
          <a:bodyPr wrap="square">
            <a:spAutoFit/>
          </a:bodyPr>
          <a:lstStyle/>
          <a:p>
            <a:pPr algn="just">
              <a:buFont typeface="Wingdings" pitchFamily="2" charset="2"/>
              <a:buChar char="Ø"/>
            </a:pPr>
            <a:r>
              <a:rPr lang="en-US" sz="3200" b="1">
                <a:solidFill>
                  <a:schemeClr val="bg1"/>
                </a:solidFill>
                <a:latin typeface="Times New Roman" pitchFamily="18" charset="0"/>
                <a:cs typeface="Times New Roman" pitchFamily="18" charset="0"/>
              </a:rPr>
              <a:t>Soil sampling can be done at any time of the year, as long as the results are available in time to develop fertilizer and manure application recommendations. The preferred sampling period is fall. 
 Early fall sampling allows lime to be applied as needed, but post-harvest sampling in late fall allows samples to be analyzed and results available in time to plan for the next growing season.</a:t>
            </a:r>
            <a:endParaRPr lang="fr-FR" sz="3200" b="1" dirty="0">
              <a:solidFill>
                <a:schemeClr val="bg1"/>
              </a:solidFill>
              <a:latin typeface="Times New Roman" pitchFamily="18" charset="0"/>
              <a:cs typeface="Times New Roman" pitchFamily="18" charset="0"/>
            </a:endParaRPr>
          </a:p>
        </p:txBody>
      </p:sp>
      <p:sp>
        <p:nvSpPr>
          <p:cNvPr id="4" name="Rectangle 3"/>
          <p:cNvSpPr/>
          <p:nvPr/>
        </p:nvSpPr>
        <p:spPr>
          <a:xfrm>
            <a:off x="303588" y="425215"/>
            <a:ext cx="8536825" cy="646331"/>
          </a:xfrm>
          <a:prstGeom prst="rect">
            <a:avLst/>
          </a:prstGeom>
        </p:spPr>
        <p:txBody>
          <a:bodyPr wrap="square">
            <a:spAutoFit/>
          </a:bodyPr>
          <a:lstStyle/>
          <a:p>
            <a:pPr algn="ctr"/>
            <a:r>
              <a:rPr lang="fr-FR" sz="3600" b="1">
                <a:solidFill>
                  <a:srgbClr val="FF0000"/>
                </a:solidFill>
                <a:effectLst>
                  <a:outerShdw blurRad="38100" dist="38100" dir="2700000" algn="tl">
                    <a:srgbClr val="000000">
                      <a:alpha val="43137"/>
                    </a:srgbClr>
                  </a:outerShdw>
                </a:effectLst>
              </a:rPr>
              <a:t>EX: Soil Sampling Protocol</a:t>
            </a:r>
            <a:endParaRPr lang="fr-FR" sz="36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52000" y="692696"/>
            <a:ext cx="8640000" cy="6037510"/>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lvl="0" algn="just" eaLnBrk="0" fontAlgn="base" hangingPunct="0">
              <a:spcBef>
                <a:spcPct val="0"/>
              </a:spcBef>
              <a:spcAft>
                <a:spcPct val="0"/>
              </a:spcAft>
            </a:pPr>
            <a:r>
              <a:rPr lang="fr-FR" sz="3200" b="1" u="sng" dirty="0">
                <a:solidFill>
                  <a:schemeClr val="accent2"/>
                </a:solidFill>
              </a:rPr>
              <a:t>1.4. Field </a:t>
            </a:r>
            <a:r>
              <a:rPr lang="fr-FR" sz="3200" b="1" u="sng" dirty="0" err="1">
                <a:solidFill>
                  <a:schemeClr val="accent2"/>
                </a:solidFill>
              </a:rPr>
              <a:t>Measurements</a:t>
            </a:r>
            <a:endParaRPr lang="fr-FR" sz="3200" b="1" u="sng" dirty="0">
              <a:solidFill>
                <a:schemeClr val="accent2"/>
              </a:solidFill>
            </a:endParaRPr>
          </a:p>
          <a:p>
            <a:pPr lvl="0" algn="just" eaLnBrk="0" fontAlgn="base" hangingPunct="0">
              <a:spcBef>
                <a:spcPct val="0"/>
              </a:spcBef>
              <a:spcAft>
                <a:spcPct val="0"/>
              </a:spcAft>
            </a:pPr>
            <a:r>
              <a:rPr lang="en-US" sz="3200" b="1" dirty="0">
                <a:solidFill>
                  <a:schemeClr val="bg1"/>
                </a:solidFill>
                <a:latin typeface="Times New Roman" pitchFamily="18" charset="0"/>
                <a:ea typeface="Cambria" pitchFamily="18" charset="0"/>
                <a:cs typeface="Times New Roman" pitchFamily="18" charset="0"/>
              </a:rPr>
              <a:t>Soil temperature: measured with a probe for 2 minutes.
 Humidity: measured with a sensor or by the gravimetric method.
 pH: measured directly or in aqueous suspension.
 Electrical conductivity: measured in a soil-water suspension (1:2).
1.5. Climatic conditions
Note the ambient temperature, sunshine, wind, and sky conditions.</a:t>
            </a:r>
            <a:endParaRPr kumimoji="0" lang="fr-FR" sz="3200" b="1" i="0" u="none" strike="noStrike" cap="none" normalizeH="0" baseline="0" dirty="0">
              <a:ln>
                <a:noFill/>
              </a:ln>
              <a:solidFill>
                <a:schemeClr val="bg1"/>
              </a:solidFill>
              <a:effectLst/>
              <a:latin typeface="Times New Roman" pitchFamily="18" charset="0"/>
              <a:cs typeface="Times New Roman" pitchFamily="18" charset="0"/>
            </a:endParaRPr>
          </a:p>
        </p:txBody>
      </p:sp>
      <p:sp>
        <p:nvSpPr>
          <p:cNvPr id="61441" name="Rectangle 1"/>
          <p:cNvSpPr>
            <a:spLocks noChangeArrowheads="1"/>
          </p:cNvSpPr>
          <p:nvPr/>
        </p:nvSpPr>
        <p:spPr bwMode="auto">
          <a:xfrm>
            <a:off x="252000" y="908269"/>
            <a:ext cx="8640000" cy="5545067"/>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lvl="0" algn="just" eaLnBrk="0" fontAlgn="base" hangingPunct="0">
              <a:spcBef>
                <a:spcPct val="0"/>
              </a:spcBef>
              <a:spcAft>
                <a:spcPct val="0"/>
              </a:spcAft>
            </a:pPr>
            <a:r>
              <a:rPr lang="fr-FR" sz="3200" b="1" u="sng" dirty="0">
                <a:solidFill>
                  <a:schemeClr val="accent2"/>
                </a:solidFill>
              </a:rPr>
              <a:t>1.1. Site </a:t>
            </a:r>
            <a:r>
              <a:rPr lang="fr-FR" sz="3200" b="1" u="sng" dirty="0" err="1">
                <a:solidFill>
                  <a:schemeClr val="accent2"/>
                </a:solidFill>
              </a:rPr>
              <a:t>definition</a:t>
            </a:r>
            <a:r>
              <a:rPr lang="fr-FR" sz="3200" b="1" u="sng" dirty="0">
                <a:solidFill>
                  <a:schemeClr val="accent2"/>
                </a:solidFill>
              </a:rPr>
              <a:t>:</a:t>
            </a:r>
            <a:endParaRPr kumimoji="0" lang="en-US" sz="32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a:p>
            <a:pPr lvl="0" algn="just" eaLnBrk="0" fontAlgn="base" hangingPunct="0">
              <a:spcBef>
                <a:spcPct val="0"/>
              </a:spcBef>
              <a:spcAft>
                <a:spcPct val="0"/>
              </a:spcAft>
            </a:pPr>
            <a:r>
              <a:rPr lang="en-US" sz="3200" b="1" dirty="0">
                <a:solidFill>
                  <a:schemeClr val="bg1"/>
                </a:solidFill>
                <a:latin typeface="Times New Roman" pitchFamily="18" charset="0"/>
                <a:ea typeface="Cambria" pitchFamily="18" charset="0"/>
                <a:cs typeface="Times New Roman" pitchFamily="18" charset="0"/>
              </a:rPr>
              <a:t>Identify the plot: contact details, type of crop, management method (irrigation, fertilization).</a:t>
            </a:r>
          </a:p>
          <a:p>
            <a:pPr lvl="0" algn="just" eaLnBrk="0" fontAlgn="base" hangingPunct="0">
              <a:spcBef>
                <a:spcPct val="0"/>
              </a:spcBef>
              <a:spcAft>
                <a:spcPct val="0"/>
              </a:spcAft>
            </a:pPr>
            <a:r>
              <a:rPr lang="fr-FR" sz="3200" b="1" u="sng" dirty="0">
                <a:solidFill>
                  <a:schemeClr val="accent2"/>
                </a:solidFill>
              </a:rPr>
              <a:t>1.2. Terrain networking:</a:t>
            </a:r>
          </a:p>
          <a:p>
            <a:pPr lvl="0" algn="just" eaLnBrk="0" fontAlgn="base" hangingPunct="0">
              <a:spcBef>
                <a:spcPct val="0"/>
              </a:spcBef>
              <a:spcAft>
                <a:spcPct val="0"/>
              </a:spcAft>
            </a:pPr>
            <a:r>
              <a:rPr lang="en-US" sz="3200" b="1" dirty="0">
                <a:solidFill>
                  <a:schemeClr val="bg1"/>
                </a:solidFill>
                <a:latin typeface="Times New Roman" pitchFamily="18" charset="0"/>
                <a:ea typeface="Cambria" pitchFamily="18" charset="0"/>
                <a:cs typeface="Times New Roman" pitchFamily="18" charset="0"/>
              </a:rPr>
              <a:t>Divide the land into homogeneous areas. Choose representative sampling points according to a defined grid.</a:t>
            </a:r>
          </a:p>
          <a:p>
            <a:pPr lvl="0" algn="just" eaLnBrk="0" fontAlgn="base" hangingPunct="0">
              <a:spcBef>
                <a:spcPct val="0"/>
              </a:spcBef>
              <a:spcAft>
                <a:spcPct val="0"/>
              </a:spcAft>
            </a:pPr>
            <a:r>
              <a:rPr lang="fr-FR" sz="3200" b="1" u="sng" dirty="0">
                <a:solidFill>
                  <a:schemeClr val="accent2"/>
                </a:solidFill>
              </a:rPr>
              <a:t>1.3. </a:t>
            </a:r>
            <a:r>
              <a:rPr lang="fr-FR" sz="3200" b="1" u="sng" dirty="0" err="1">
                <a:solidFill>
                  <a:schemeClr val="accent2"/>
                </a:solidFill>
              </a:rPr>
              <a:t>Soil</a:t>
            </a:r>
            <a:r>
              <a:rPr lang="fr-FR" sz="3200" b="1" u="sng" dirty="0">
                <a:solidFill>
                  <a:schemeClr val="accent2"/>
                </a:solidFill>
              </a:rPr>
              <a:t> sampling:</a:t>
            </a:r>
          </a:p>
          <a:p>
            <a:pPr lvl="0" algn="just" eaLnBrk="0" fontAlgn="base" hangingPunct="0">
              <a:spcBef>
                <a:spcPct val="0"/>
              </a:spcBef>
              <a:spcAft>
                <a:spcPct val="0"/>
              </a:spcAft>
            </a:pPr>
            <a:r>
              <a:rPr lang="en-US" sz="3200" b="1" dirty="0">
                <a:solidFill>
                  <a:schemeClr val="bg1"/>
                </a:solidFill>
                <a:latin typeface="Times New Roman" pitchFamily="18" charset="0"/>
                <a:ea typeface="Cambria" pitchFamily="18" charset="0"/>
                <a:cs typeface="Times New Roman" pitchFamily="18" charset="0"/>
              </a:rPr>
              <a:t>Sample at different depths (0–20 cm, 20–40 cm). Homogenize multiple samples for a composite sample. Avoid the edges of the plot.</a:t>
            </a:r>
            <a:endParaRPr kumimoji="0" lang="en-US" sz="32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endParaRPr>
          </a:p>
        </p:txBody>
      </p:sp>
      <p:sp>
        <p:nvSpPr>
          <p:cNvPr id="2" name="Rectangle 1"/>
          <p:cNvSpPr/>
          <p:nvPr/>
        </p:nvSpPr>
        <p:spPr>
          <a:xfrm>
            <a:off x="428596" y="285728"/>
            <a:ext cx="6572296" cy="646331"/>
          </a:xfrm>
          <a:prstGeom prst="rect">
            <a:avLst/>
          </a:prstGeom>
        </p:spPr>
        <p:txBody>
          <a:bodyPr wrap="square">
            <a:spAutoFit/>
          </a:bodyPr>
          <a:lstStyle/>
          <a:p>
            <a:r>
              <a:rPr lang="fr-FR" sz="3600" b="1" dirty="0">
                <a:solidFill>
                  <a:srgbClr val="FFFF00"/>
                </a:solidFill>
                <a:effectLst>
                  <a:outerShdw blurRad="38100" dist="38100" dir="2700000" algn="tl">
                    <a:srgbClr val="000000">
                      <a:alpha val="43137"/>
                    </a:srgbClr>
                  </a:outerShdw>
                </a:effectLst>
              </a:rPr>
              <a:t>1- </a:t>
            </a:r>
            <a:r>
              <a:rPr lang="fr-FR" sz="3600" b="1" dirty="0" err="1">
                <a:solidFill>
                  <a:srgbClr val="FFFF00"/>
                </a:solidFill>
                <a:effectLst>
                  <a:outerShdw blurRad="38100" dist="38100" dir="2700000" algn="tl">
                    <a:srgbClr val="000000">
                      <a:alpha val="43137"/>
                    </a:srgbClr>
                  </a:outerShdw>
                </a:effectLst>
              </a:rPr>
              <a:t>Operational</a:t>
            </a:r>
            <a:r>
              <a:rPr lang="fr-FR" sz="3600" b="1" dirty="0">
                <a:solidFill>
                  <a:srgbClr val="FFFF00"/>
                </a:solidFill>
                <a:effectLst>
                  <a:outerShdw blurRad="38100" dist="38100" dir="2700000" algn="tl">
                    <a:srgbClr val="000000">
                      <a:alpha val="43137"/>
                    </a:srgbClr>
                  </a:outerShdw>
                </a:effectLst>
              </a:rPr>
              <a:t> </a:t>
            </a:r>
            <a:r>
              <a:rPr lang="fr-FR" sz="3600" b="1" dirty="0" err="1">
                <a:solidFill>
                  <a:srgbClr val="FFFF00"/>
                </a:solidFill>
                <a:effectLst>
                  <a:outerShdw blurRad="38100" dist="38100" dir="2700000" algn="tl">
                    <a:srgbClr val="000000">
                      <a:alpha val="43137"/>
                    </a:srgbClr>
                  </a:outerShdw>
                </a:effectLst>
              </a:rPr>
              <a:t>approach</a:t>
            </a:r>
            <a:endParaRPr lang="fr-FR"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61441"/>
                                        </p:tgtEl>
                                        <p:attrNameLst>
                                          <p:attrName>style.visibility</p:attrName>
                                        </p:attrNameLst>
                                      </p:cBhvr>
                                      <p:to>
                                        <p:strVal val="visible"/>
                                      </p:to>
                                    </p:set>
                                    <p:animEffect transition="in" filter="checkerboard(across)">
                                      <p:cBhvr>
                                        <p:cTn id="10" dur="500"/>
                                        <p:tgtEl>
                                          <p:spTgt spid="6144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61441"/>
                                        </p:tgtEl>
                                      </p:cBhvr>
                                    </p:animEffect>
                                    <p:set>
                                      <p:cBhvr>
                                        <p:cTn id="15" dur="1" fill="hold">
                                          <p:stCondLst>
                                            <p:cond delay="499"/>
                                          </p:stCondLst>
                                        </p:cTn>
                                        <p:tgtEl>
                                          <p:spTgt spid="61441"/>
                                        </p:tgtEl>
                                        <p:attrNameLst>
                                          <p:attrName>style.visibility</p:attrName>
                                        </p:attrNameLst>
                                      </p:cBhvr>
                                      <p:to>
                                        <p:strVal val="hidden"/>
                                      </p:to>
                                    </p:set>
                                  </p:childTnLst>
                                </p:cTn>
                              </p:par>
                            </p:childTnLst>
                          </p:cTn>
                        </p:par>
                        <p:par>
                          <p:cTn id="16" fill="hold">
                            <p:stCondLst>
                              <p:cond delay="500"/>
                            </p:stCondLst>
                            <p:childTnLst>
                              <p:par>
                                <p:cTn id="17" presetID="2" presetClass="entr" presetSubtype="9"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1441" grpId="0"/>
      <p:bldP spid="61441" grpId="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20" y="4429132"/>
            <a:ext cx="8643966" cy="2062103"/>
          </a:xfrm>
          <a:prstGeom prst="rect">
            <a:avLst/>
          </a:prstGeom>
        </p:spPr>
        <p:txBody>
          <a:bodyPr wrap="square">
            <a:spAutoFit/>
          </a:bodyPr>
          <a:lstStyle/>
          <a:p>
            <a:pPr algn="just">
              <a:buFont typeface="Wingdings" pitchFamily="2" charset="2"/>
              <a:buChar char="Ø"/>
            </a:pPr>
            <a:r>
              <a:rPr lang="en-US" sz="3200" b="1">
                <a:solidFill>
                  <a:schemeClr val="bg1"/>
                </a:solidFill>
                <a:latin typeface="Times New Roman" pitchFamily="18" charset="0"/>
                <a:cs typeface="Times New Roman" pitchFamily="18" charset="0"/>
              </a:rPr>
              <a:t>Sampling buckets should be made of stainless steel or plastic. Sample bags should be free of contaminants and samples should be kept in a cool, dry place.</a:t>
            </a:r>
            <a:endParaRPr lang="fr-FR" sz="3200" b="1" dirty="0">
              <a:solidFill>
                <a:schemeClr val="bg1"/>
              </a:solidFill>
              <a:latin typeface="Times New Roman" pitchFamily="18" charset="0"/>
              <a:cs typeface="Times New Roman" pitchFamily="18" charset="0"/>
            </a:endParaRPr>
          </a:p>
        </p:txBody>
      </p:sp>
      <p:sp>
        <p:nvSpPr>
          <p:cNvPr id="2" name="Rectangle 1"/>
          <p:cNvSpPr/>
          <p:nvPr/>
        </p:nvSpPr>
        <p:spPr>
          <a:xfrm>
            <a:off x="428596" y="285728"/>
            <a:ext cx="4572000" cy="646331"/>
          </a:xfrm>
          <a:prstGeom prst="rect">
            <a:avLst/>
          </a:prstGeom>
        </p:spPr>
        <p:txBody>
          <a:bodyPr>
            <a:spAutoFit/>
          </a:bodyPr>
          <a:lstStyle/>
          <a:p>
            <a:r>
              <a:rPr lang="fr-FR" sz="3600" b="1">
                <a:solidFill>
                  <a:srgbClr val="FFFF00"/>
                </a:solidFill>
                <a:effectLst>
                  <a:outerShdw blurRad="38100" dist="38100" dir="2700000" algn="tl">
                    <a:srgbClr val="000000">
                      <a:alpha val="43137"/>
                    </a:srgbClr>
                  </a:outerShdw>
                </a:effectLst>
              </a:rPr>
              <a:t>2- Tools needed</a:t>
            </a:r>
            <a:endParaRPr lang="fr-FR" sz="3600" b="1"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252000" y="4254065"/>
            <a:ext cx="8640000" cy="2062103"/>
          </a:xfrm>
          <a:prstGeom prst="rect">
            <a:avLst/>
          </a:prstGeom>
        </p:spPr>
        <p:txBody>
          <a:bodyPr wrap="square">
            <a:spAutoFit/>
          </a:bodyPr>
          <a:lstStyle/>
          <a:p>
            <a:pPr algn="just">
              <a:buFont typeface="Wingdings" pitchFamily="2" charset="2"/>
              <a:buChar char="Ø"/>
            </a:pPr>
            <a:r>
              <a:rPr lang="en-US" sz="3200" b="1">
                <a:solidFill>
                  <a:schemeClr val="bg1"/>
                </a:solidFill>
                <a:latin typeface="Times New Roman" pitchFamily="18" charset="0"/>
                <a:cs typeface="Times New Roman" pitchFamily="18" charset="0"/>
              </a:rPr>
              <a:t>To obtain representative samples, you can use an auger or a probe. Some farmers drill a hole in a flat plastic container and use a cordless drill to take a sample through the hole.</a:t>
            </a:r>
            <a:endParaRPr lang="fr-FR" sz="3200" b="1" dirty="0">
              <a:solidFill>
                <a:schemeClr val="bg1"/>
              </a:solidFill>
              <a:latin typeface="Times New Roman" pitchFamily="18" charset="0"/>
              <a:cs typeface="Times New Roman" pitchFamily="18" charset="0"/>
            </a:endParaRPr>
          </a:p>
        </p:txBody>
      </p:sp>
      <p:pic>
        <p:nvPicPr>
          <p:cNvPr id="36866" name="Picture 2"/>
          <p:cNvPicPr>
            <a:picLocks noChangeAspect="1" noChangeArrowheads="1"/>
          </p:cNvPicPr>
          <p:nvPr/>
        </p:nvPicPr>
        <p:blipFill>
          <a:blip r:embed="rId2"/>
          <a:srcRect/>
          <a:stretch>
            <a:fillRect/>
          </a:stretch>
        </p:blipFill>
        <p:spPr bwMode="auto">
          <a:xfrm>
            <a:off x="214283" y="1071546"/>
            <a:ext cx="5072098" cy="2915341"/>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a:srcRect l="9466"/>
          <a:stretch>
            <a:fillRect/>
          </a:stretch>
        </p:blipFill>
        <p:spPr bwMode="auto">
          <a:xfrm>
            <a:off x="5357818" y="1071546"/>
            <a:ext cx="3526538" cy="28575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36866"/>
                                        </p:tgtEl>
                                        <p:attrNameLst>
                                          <p:attrName>style.visibility</p:attrName>
                                        </p:attrNameLst>
                                      </p:cBhvr>
                                      <p:to>
                                        <p:strVal val="visible"/>
                                      </p:to>
                                    </p:set>
                                    <p:animEffect transition="in" filter="checkerboard(across)">
                                      <p:cBhvr>
                                        <p:cTn id="16" dur="500"/>
                                        <p:tgtEl>
                                          <p:spTgt spid="36866"/>
                                        </p:tgtEl>
                                      </p:cBhvr>
                                    </p:animEffect>
                                  </p:childTnLst>
                                </p:cTn>
                              </p:par>
                            </p:childTnLst>
                          </p:cTn>
                        </p:par>
                        <p:par>
                          <p:cTn id="17" fill="hold">
                            <p:stCondLst>
                              <p:cond delay="1000"/>
                            </p:stCondLst>
                            <p:childTnLst>
                              <p:par>
                                <p:cTn id="18" presetID="17" presetClass="entr" presetSubtype="10" fill="hold" nodeType="afterEffect">
                                  <p:stCondLst>
                                    <p:cond delay="0"/>
                                  </p:stCondLst>
                                  <p:childTnLst>
                                    <p:set>
                                      <p:cBhvr>
                                        <p:cTn id="19" dur="1" fill="hold">
                                          <p:stCondLst>
                                            <p:cond delay="0"/>
                                          </p:stCondLst>
                                        </p:cTn>
                                        <p:tgtEl>
                                          <p:spTgt spid="36867"/>
                                        </p:tgtEl>
                                        <p:attrNameLst>
                                          <p:attrName>style.visibility</p:attrName>
                                        </p:attrNameLst>
                                      </p:cBhvr>
                                      <p:to>
                                        <p:strVal val="visible"/>
                                      </p:to>
                                    </p:set>
                                    <p:anim calcmode="lin" valueType="num">
                                      <p:cBhvr>
                                        <p:cTn id="20" dur="500" fill="hold"/>
                                        <p:tgtEl>
                                          <p:spTgt spid="36867"/>
                                        </p:tgtEl>
                                        <p:attrNameLst>
                                          <p:attrName>ppt_w</p:attrName>
                                        </p:attrNameLst>
                                      </p:cBhvr>
                                      <p:tavLst>
                                        <p:tav tm="0">
                                          <p:val>
                                            <p:fltVal val="0"/>
                                          </p:val>
                                        </p:tav>
                                        <p:tav tm="100000">
                                          <p:val>
                                            <p:strVal val="#ppt_w"/>
                                          </p:val>
                                        </p:tav>
                                      </p:tavLst>
                                    </p:anim>
                                    <p:anim calcmode="lin" valueType="num">
                                      <p:cBhvr>
                                        <p:cTn id="21" dur="500" fill="hold"/>
                                        <p:tgtEl>
                                          <p:spTgt spid="3686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285728"/>
            <a:ext cx="8072494" cy="584775"/>
          </a:xfrm>
          <a:prstGeom prst="rect">
            <a:avLst/>
          </a:prstGeom>
        </p:spPr>
        <p:txBody>
          <a:bodyPr wrap="square">
            <a:spAutoFit/>
          </a:bodyPr>
          <a:lstStyle/>
          <a:p>
            <a:r>
              <a:rPr lang="fr-FR" sz="3200" b="1">
                <a:solidFill>
                  <a:srgbClr val="FFFF00"/>
                </a:solidFill>
                <a:effectLst>
                  <a:outerShdw blurRad="38100" dist="38100" dir="2700000" algn="tl">
                    <a:srgbClr val="000000">
                      <a:alpha val="43137"/>
                    </a:srgbClr>
                  </a:outerShdw>
                </a:effectLst>
              </a:rPr>
              <a:t>3- Sample Collection Methods</a:t>
            </a:r>
            <a:endParaRPr lang="fr-FR" sz="3200" b="1"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174376" y="949844"/>
            <a:ext cx="5117704" cy="5632311"/>
          </a:xfrm>
          <a:prstGeom prst="rect">
            <a:avLst/>
          </a:prstGeom>
        </p:spPr>
        <p:txBody>
          <a:bodyPr wrap="square">
            <a:spAutoFit/>
          </a:bodyPr>
          <a:lstStyle/>
          <a:p>
            <a:pPr algn="just"/>
            <a:r>
              <a:rPr lang="fr-FR" sz="2800" b="1" u="sng" dirty="0">
                <a:solidFill>
                  <a:schemeClr val="accent2"/>
                </a:solidFill>
              </a:rPr>
              <a:t>3. 1. Composite </a:t>
            </a:r>
            <a:r>
              <a:rPr lang="fr-FR" sz="2800" b="1" u="sng" dirty="0" err="1">
                <a:solidFill>
                  <a:schemeClr val="accent2"/>
                </a:solidFill>
              </a:rPr>
              <a:t>Sample</a:t>
            </a:r>
            <a:r>
              <a:rPr lang="fr-FR" sz="2800" b="1" u="sng" dirty="0">
                <a:solidFill>
                  <a:schemeClr val="accent2"/>
                </a:solidFill>
              </a:rPr>
              <a:t>: </a:t>
            </a:r>
            <a:r>
              <a:rPr lang="en-US" sz="3000" b="1" dirty="0">
                <a:solidFill>
                  <a:schemeClr val="bg1"/>
                </a:solidFill>
              </a:rPr>
              <a:t>The most common method of sample collection is to take a random sample from the field without regard to the topography or other characteristics of the field. This method works well in fields that have a consistent track record of soil type, production and management.</a:t>
            </a:r>
            <a:endParaRPr lang="fr-FR" sz="3000" b="1" dirty="0">
              <a:solidFill>
                <a:schemeClr val="bg1"/>
              </a:solidFill>
            </a:endParaRPr>
          </a:p>
        </p:txBody>
      </p:sp>
      <p:sp>
        <p:nvSpPr>
          <p:cNvPr id="4" name="Rectangle 3"/>
          <p:cNvSpPr/>
          <p:nvPr/>
        </p:nvSpPr>
        <p:spPr>
          <a:xfrm>
            <a:off x="214282" y="898738"/>
            <a:ext cx="8643998" cy="1815882"/>
          </a:xfrm>
          <a:prstGeom prst="rect">
            <a:avLst/>
          </a:prstGeom>
        </p:spPr>
        <p:txBody>
          <a:bodyPr wrap="square">
            <a:spAutoFit/>
          </a:bodyPr>
          <a:lstStyle/>
          <a:p>
            <a:pPr algn="ctr"/>
            <a:r>
              <a:rPr lang="en-US" sz="2800" b="1" dirty="0">
                <a:solidFill>
                  <a:schemeClr val="bg1"/>
                </a:solidFill>
              </a:rPr>
              <a:t>The following is a description of three soil sampling methods that are commonly used in the province depending on the degree of variability within the field.</a:t>
            </a:r>
            <a:endParaRPr lang="fr-FR" sz="2800" b="1" dirty="0">
              <a:solidFill>
                <a:schemeClr val="bg1"/>
              </a:solidFill>
            </a:endParaRPr>
          </a:p>
        </p:txBody>
      </p:sp>
      <p:pic>
        <p:nvPicPr>
          <p:cNvPr id="37890" name="Picture 2"/>
          <p:cNvPicPr>
            <a:picLocks noChangeAspect="1" noChangeArrowheads="1"/>
          </p:cNvPicPr>
          <p:nvPr/>
        </p:nvPicPr>
        <p:blipFill>
          <a:blip r:embed="rId2"/>
          <a:srcRect/>
          <a:stretch>
            <a:fillRect/>
          </a:stretch>
        </p:blipFill>
        <p:spPr bwMode="auto">
          <a:xfrm>
            <a:off x="5294599" y="2428868"/>
            <a:ext cx="3635119" cy="28723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grpId="1" nodeType="clickEffect">
                                  <p:stCondLst>
                                    <p:cond delay="0"/>
                                  </p:stCondLst>
                                  <p:childTnLst>
                                    <p:animEffect transition="out" filter="checkerboard(across)">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500"/>
                            </p:stCondLst>
                            <p:childTnLst>
                              <p:par>
                                <p:cTn id="16" presetID="17"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childTnLst>
                                </p:cTn>
                              </p:par>
                              <p:par>
                                <p:cTn id="20" presetID="8" presetClass="entr" presetSubtype="16" fill="hold" nodeType="withEffect">
                                  <p:stCondLst>
                                    <p:cond delay="0"/>
                                  </p:stCondLst>
                                  <p:childTnLst>
                                    <p:set>
                                      <p:cBhvr>
                                        <p:cTn id="21" dur="1" fill="hold">
                                          <p:stCondLst>
                                            <p:cond delay="0"/>
                                          </p:stCondLst>
                                        </p:cTn>
                                        <p:tgtEl>
                                          <p:spTgt spid="37890"/>
                                        </p:tgtEl>
                                        <p:attrNameLst>
                                          <p:attrName>style.visibility</p:attrName>
                                        </p:attrNameLst>
                                      </p:cBhvr>
                                      <p:to>
                                        <p:strVal val="visible"/>
                                      </p:to>
                                    </p:set>
                                    <p:animEffect transition="in" filter="diamond(in)">
                                      <p:cBhvr>
                                        <p:cTn id="2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620688"/>
            <a:ext cx="4174184" cy="5509200"/>
          </a:xfrm>
          <a:prstGeom prst="rect">
            <a:avLst/>
          </a:prstGeom>
        </p:spPr>
        <p:txBody>
          <a:bodyPr wrap="square">
            <a:spAutoFit/>
          </a:bodyPr>
          <a:lstStyle/>
          <a:p>
            <a:pPr algn="just"/>
            <a:r>
              <a:rPr lang="fr-FR" sz="3200" b="1" u="sng" dirty="0">
                <a:solidFill>
                  <a:schemeClr val="accent2"/>
                </a:solidFill>
              </a:rPr>
              <a:t>3.2. </a:t>
            </a:r>
            <a:r>
              <a:rPr lang="fr-FR" sz="3200" b="1" u="sng" dirty="0" err="1">
                <a:solidFill>
                  <a:schemeClr val="accent2"/>
                </a:solidFill>
              </a:rPr>
              <a:t>Laminated</a:t>
            </a:r>
            <a:r>
              <a:rPr lang="fr-FR" sz="3200" b="1" u="sng" dirty="0">
                <a:solidFill>
                  <a:schemeClr val="accent2"/>
                </a:solidFill>
              </a:rPr>
              <a:t> composite </a:t>
            </a:r>
            <a:r>
              <a:rPr lang="fr-FR" sz="3200" b="1" u="sng" dirty="0" err="1">
                <a:solidFill>
                  <a:schemeClr val="accent2"/>
                </a:solidFill>
              </a:rPr>
              <a:t>sample</a:t>
            </a:r>
            <a:r>
              <a:rPr lang="fr-FR" sz="3200" b="1" u="sng" dirty="0">
                <a:solidFill>
                  <a:schemeClr val="accent2"/>
                </a:solidFill>
              </a:rPr>
              <a:t>:</a:t>
            </a:r>
            <a:r>
              <a:rPr lang="fr-FR" sz="3200" b="1" dirty="0">
                <a:solidFill>
                  <a:schemeClr val="accent2"/>
                </a:solidFill>
              </a:rPr>
              <a:t> </a:t>
            </a:r>
            <a:r>
              <a:rPr lang="fr-FR" sz="3200" b="1" dirty="0"/>
              <a:t> </a:t>
            </a:r>
            <a:r>
              <a:rPr lang="en-US" sz="3200" b="1" dirty="0">
                <a:solidFill>
                  <a:schemeClr val="bg1"/>
                </a:solidFill>
              </a:rPr>
              <a:t>A field may be subdivided into areas with similar topography and management history or similar crop performance. Each area is then sampled separately.</a:t>
            </a:r>
            <a:endParaRPr lang="fr-FR" sz="3200" b="1" dirty="0">
              <a:solidFill>
                <a:schemeClr val="bg1"/>
              </a:solidFill>
            </a:endParaRPr>
          </a:p>
        </p:txBody>
      </p:sp>
      <p:pic>
        <p:nvPicPr>
          <p:cNvPr id="38914" name="Picture 2"/>
          <p:cNvPicPr>
            <a:picLocks noChangeAspect="1" noChangeArrowheads="1"/>
          </p:cNvPicPr>
          <p:nvPr/>
        </p:nvPicPr>
        <p:blipFill>
          <a:blip r:embed="rId2"/>
          <a:srcRect t="1494"/>
          <a:stretch>
            <a:fillRect/>
          </a:stretch>
        </p:blipFill>
        <p:spPr bwMode="auto">
          <a:xfrm>
            <a:off x="5072066" y="2297193"/>
            <a:ext cx="3667126" cy="24700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8" presetClass="entr" presetSubtype="16" fill="hold" nodeType="after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diamond(in)">
                                      <p:cBhvr>
                                        <p:cTn id="12"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814" y="272837"/>
            <a:ext cx="8568000" cy="4524315"/>
          </a:xfrm>
          <a:prstGeom prst="rect">
            <a:avLst/>
          </a:prstGeom>
        </p:spPr>
        <p:txBody>
          <a:bodyPr wrap="square">
            <a:spAutoFit/>
          </a:bodyPr>
          <a:lstStyle/>
          <a:p>
            <a:pPr algn="just"/>
            <a:r>
              <a:rPr lang="fr-FR" sz="2800" b="1" u="sng" dirty="0">
                <a:solidFill>
                  <a:schemeClr val="accent2"/>
                </a:solidFill>
                <a:effectLst>
                  <a:outerShdw blurRad="38100" dist="38100" dir="2700000" algn="tl">
                    <a:srgbClr val="000000">
                      <a:alpha val="43137"/>
                    </a:srgbClr>
                  </a:outerShdw>
                </a:effectLst>
              </a:rPr>
              <a:t>3.3. </a:t>
            </a:r>
            <a:r>
              <a:rPr lang="fr-FR" sz="2800" b="1" u="sng" dirty="0" err="1">
                <a:solidFill>
                  <a:schemeClr val="accent2"/>
                </a:solidFill>
                <a:effectLst>
                  <a:outerShdw blurRad="38100" dist="38100" dir="2700000" algn="tl">
                    <a:srgbClr val="000000">
                      <a:alpha val="43137"/>
                    </a:srgbClr>
                  </a:outerShdw>
                </a:effectLst>
              </a:rPr>
              <a:t>Systematic</a:t>
            </a:r>
            <a:r>
              <a:rPr lang="fr-FR" sz="2800" b="1" u="sng" dirty="0">
                <a:solidFill>
                  <a:schemeClr val="accent2"/>
                </a:solidFill>
                <a:effectLst>
                  <a:outerShdw blurRad="38100" dist="38100" dir="2700000" algn="tl">
                    <a:srgbClr val="000000">
                      <a:alpha val="43137"/>
                    </a:srgbClr>
                  </a:outerShdw>
                </a:effectLst>
              </a:rPr>
              <a:t> (</a:t>
            </a:r>
            <a:r>
              <a:rPr lang="fr-FR" sz="2800" b="1" u="sng" dirty="0" err="1">
                <a:solidFill>
                  <a:schemeClr val="accent2"/>
                </a:solidFill>
                <a:effectLst>
                  <a:outerShdw blurRad="38100" dist="38100" dir="2700000" algn="tl">
                    <a:srgbClr val="000000">
                      <a:alpha val="43137"/>
                    </a:srgbClr>
                  </a:outerShdw>
                </a:effectLst>
              </a:rPr>
              <a:t>grid</a:t>
            </a:r>
            <a:r>
              <a:rPr lang="fr-FR" sz="2800" b="1" u="sng" dirty="0">
                <a:solidFill>
                  <a:schemeClr val="accent2"/>
                </a:solidFill>
                <a:effectLst>
                  <a:outerShdw blurRad="38100" dist="38100" dir="2700000" algn="tl">
                    <a:srgbClr val="000000">
                      <a:alpha val="43137"/>
                    </a:srgbClr>
                  </a:outerShdw>
                </a:effectLst>
              </a:rPr>
              <a:t>) sampling:</a:t>
            </a:r>
            <a:r>
              <a:rPr lang="fr-FR" sz="2800" b="1" dirty="0">
                <a:solidFill>
                  <a:schemeClr val="accent2"/>
                </a:solidFill>
                <a:effectLst>
                  <a:outerShdw blurRad="38100" dist="38100" dir="2700000" algn="tl">
                    <a:srgbClr val="000000">
                      <a:alpha val="43137"/>
                    </a:srgbClr>
                  </a:outerShdw>
                </a:effectLst>
              </a:rPr>
              <a:t> </a:t>
            </a:r>
            <a:r>
              <a:rPr lang="en-US" sz="3200" b="1" dirty="0">
                <a:solidFill>
                  <a:schemeClr val="bg1"/>
                </a:solidFill>
              </a:rPr>
              <a:t>Sampling points are established in advance at fixed intervals in a field, such as one point per hectare. Four or five sub-samples are then taken near each point, and there is now a soil sample and a specific result for each point. With this information, a fertility map can be developed for the field that shows areas with similar fertility.</a:t>
            </a:r>
            <a:endParaRPr lang="fr-FR" sz="2800" b="1" dirty="0">
              <a:solidFill>
                <a:schemeClr val="bg1"/>
              </a:solidFill>
            </a:endParaRPr>
          </a:p>
        </p:txBody>
      </p:sp>
      <p:sp>
        <p:nvSpPr>
          <p:cNvPr id="3" name="Rectangle 2"/>
          <p:cNvSpPr/>
          <p:nvPr/>
        </p:nvSpPr>
        <p:spPr>
          <a:xfrm>
            <a:off x="285720" y="310004"/>
            <a:ext cx="8568000" cy="3046988"/>
          </a:xfrm>
          <a:prstGeom prst="rect">
            <a:avLst/>
          </a:prstGeom>
        </p:spPr>
        <p:txBody>
          <a:bodyPr wrap="square">
            <a:spAutoFit/>
          </a:bodyPr>
          <a:lstStyle/>
          <a:p>
            <a:pPr algn="just"/>
            <a:r>
              <a:rPr lang="en-US" sz="3200" b="1" dirty="0">
                <a:solidFill>
                  <a:schemeClr val="bg1"/>
                </a:solidFill>
              </a:rPr>
              <a:t>This method can be advantageous for high-value crops or crops that are sensitive to certain nutrients or </a:t>
            </a:r>
            <a:r>
              <a:rPr lang="en-US" sz="3200" b="1" dirty="0" err="1">
                <a:solidFill>
                  <a:schemeClr val="bg1"/>
                </a:solidFill>
              </a:rPr>
              <a:t>pH.</a:t>
            </a:r>
            <a:r>
              <a:rPr lang="en-US" sz="3200" b="1" dirty="0">
                <a:solidFill>
                  <a:schemeClr val="bg1"/>
                </a:solidFill>
              </a:rPr>
              <a:t> When a soil has a high nutrient content, this sampling method is probably less advantageous. It requires the use of a GPS device.</a:t>
            </a:r>
            <a:endParaRPr lang="fr-FR" sz="3200" dirty="0">
              <a:solidFill>
                <a:schemeClr val="bg1"/>
              </a:solidFill>
            </a:endParaRPr>
          </a:p>
        </p:txBody>
      </p:sp>
      <p:pic>
        <p:nvPicPr>
          <p:cNvPr id="39938" name="Picture 2"/>
          <p:cNvPicPr>
            <a:picLocks noChangeAspect="1" noChangeArrowheads="1"/>
          </p:cNvPicPr>
          <p:nvPr/>
        </p:nvPicPr>
        <p:blipFill>
          <a:blip r:embed="rId2"/>
          <a:srcRect/>
          <a:stretch>
            <a:fillRect/>
          </a:stretch>
        </p:blipFill>
        <p:spPr bwMode="auto">
          <a:xfrm>
            <a:off x="2277333" y="3357562"/>
            <a:ext cx="4589335" cy="324803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5" presetClass="entr" presetSubtype="10" fill="hold" nodeType="afterEffect">
                                  <p:stCondLst>
                                    <p:cond delay="0"/>
                                  </p:stCondLst>
                                  <p:childTnLst>
                                    <p:set>
                                      <p:cBhvr>
                                        <p:cTn id="21" dur="1" fill="hold">
                                          <p:stCondLst>
                                            <p:cond delay="0"/>
                                          </p:stCondLst>
                                        </p:cTn>
                                        <p:tgtEl>
                                          <p:spTgt spid="39938"/>
                                        </p:tgtEl>
                                        <p:attrNameLst>
                                          <p:attrName>style.visibility</p:attrName>
                                        </p:attrNameLst>
                                      </p:cBhvr>
                                      <p:to>
                                        <p:strVal val="visible"/>
                                      </p:to>
                                    </p:set>
                                    <p:animEffect transition="in" filter="checkerboard(across)">
                                      <p:cBhvr>
                                        <p:cTn id="22"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262389"/>
            <a:ext cx="8928000" cy="615553"/>
          </a:xfrm>
          <a:prstGeom prst="rect">
            <a:avLst/>
          </a:prstGeom>
        </p:spPr>
        <p:txBody>
          <a:bodyPr wrap="square">
            <a:spAutoFit/>
          </a:bodyPr>
          <a:lstStyle/>
          <a:p>
            <a:r>
              <a:rPr lang="en-US" sz="3400" b="1" dirty="0">
                <a:solidFill>
                  <a:srgbClr val="FFFF00"/>
                </a:solidFill>
                <a:effectLst>
                  <a:outerShdw blurRad="38100" dist="38100" dir="2700000" algn="tl">
                    <a:srgbClr val="000000">
                      <a:alpha val="43137"/>
                    </a:srgbClr>
                  </a:outerShdw>
                </a:effectLst>
              </a:rPr>
              <a:t>4- Preparation of a composite soil sample</a:t>
            </a:r>
            <a:endParaRPr lang="fr-FR" sz="3400" b="1"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285720" y="952103"/>
            <a:ext cx="8572560" cy="5509200"/>
          </a:xfrm>
          <a:prstGeom prst="rect">
            <a:avLst/>
          </a:prstGeom>
        </p:spPr>
        <p:txBody>
          <a:bodyPr wrap="square">
            <a:spAutoFit/>
          </a:bodyPr>
          <a:lstStyle/>
          <a:p>
            <a:pPr algn="just">
              <a:buFont typeface="Wingdings" pitchFamily="2" charset="2"/>
              <a:buChar char="Ø"/>
            </a:pPr>
            <a:r>
              <a:rPr lang="en-US" sz="3200" b="1" dirty="0">
                <a:solidFill>
                  <a:schemeClr val="bg1"/>
                </a:solidFill>
              </a:rPr>
              <a:t>After collecting 20 to 30 sub-samples from the field in a bucket, remove any crop debris or stones, grind the clods and mix well. After mixing samples, place 500 mL (2 cups) of soil in a sample bag with the field identification number, date of collection and grower's name. </a:t>
            </a:r>
          </a:p>
          <a:p>
            <a:pPr algn="just"/>
            <a:r>
              <a:rPr lang="en-US" sz="3200" b="1" dirty="0">
                <a:solidFill>
                  <a:schemeClr val="bg1"/>
                </a:solidFill>
              </a:rPr>
              <a:t>
 Verify with the selected laboratory that the sample will be analyzed using methods generally used for the region.</a:t>
            </a:r>
            <a:endParaRPr lang="fr-FR"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7" presetClass="entr" presetSubtype="1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2" y="8359"/>
            <a:ext cx="9108504" cy="6849641"/>
          </a:xfrm>
          <a:prstGeom prst="rect">
            <a:avLst/>
          </a:prstGeom>
          <a:noFill/>
          <a:ln w="9525">
            <a:noFill/>
            <a:miter lim="800000"/>
            <a:headEnd/>
            <a:tailEnd/>
          </a:ln>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Résultat de recherche d'images pour &quot;parlatoria blanchardi&quot;"/>
          <p:cNvPicPr>
            <a:picLocks noChangeAspect="1" noChangeArrowheads="1"/>
          </p:cNvPicPr>
          <p:nvPr/>
        </p:nvPicPr>
        <p:blipFill>
          <a:blip r:embed="rId2"/>
          <a:srcRect/>
          <a:stretch>
            <a:fillRect/>
          </a:stretch>
        </p:blipFill>
        <p:spPr bwMode="auto">
          <a:xfrm>
            <a:off x="-32" y="-24"/>
            <a:ext cx="9110677" cy="6858024"/>
          </a:xfrm>
          <a:prstGeom prst="rect">
            <a:avLst/>
          </a:prstGeom>
          <a:noFill/>
        </p:spPr>
      </p:pic>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b="41141"/>
          <a:stretch>
            <a:fillRect/>
          </a:stretch>
        </p:blipFill>
        <p:spPr bwMode="auto">
          <a:xfrm>
            <a:off x="0" y="24"/>
            <a:ext cx="9144000" cy="6858000"/>
          </a:xfrm>
          <a:prstGeom prst="rect">
            <a:avLst/>
          </a:prstGeom>
          <a:noFill/>
          <a:ln w="9525">
            <a:noFill/>
            <a:miter lim="800000"/>
            <a:headEnd/>
            <a:tailEnd/>
          </a:ln>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h54_fig_54_12.jpg"/>
          <p:cNvPicPr/>
          <p:nvPr/>
        </p:nvPicPr>
        <p:blipFill>
          <a:blip r:embed="rId2"/>
          <a:srcRect/>
          <a:stretch>
            <a:fillRect/>
          </a:stretch>
        </p:blipFill>
        <p:spPr bwMode="auto">
          <a:xfrm>
            <a:off x="0" y="0"/>
            <a:ext cx="9122714" cy="6858000"/>
          </a:xfrm>
          <a:prstGeom prst="rect">
            <a:avLst/>
          </a:prstGeom>
          <a:noFill/>
          <a:ln w="9525">
            <a:noFill/>
            <a:miter lim="800000"/>
            <a:headEnd/>
            <a:tailEnd/>
          </a:ln>
        </p:spPr>
      </p:pic>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5724128" y="95250"/>
            <a:ext cx="3240360" cy="6667500"/>
          </a:xfrm>
          <a:prstGeom prst="rect">
            <a:avLst/>
          </a:prstGeom>
          <a:noFill/>
          <a:ln w="9525">
            <a:noFill/>
            <a:miter lim="800000"/>
            <a:headEnd/>
            <a:tailEnd/>
          </a:ln>
        </p:spPr>
      </p:pic>
      <p:sp>
        <p:nvSpPr>
          <p:cNvPr id="3" name="Rectangle 2"/>
          <p:cNvSpPr/>
          <p:nvPr/>
        </p:nvSpPr>
        <p:spPr>
          <a:xfrm>
            <a:off x="285720" y="1074510"/>
            <a:ext cx="5472608" cy="3785652"/>
          </a:xfrm>
          <a:prstGeom prst="rect">
            <a:avLst/>
          </a:prstGeom>
        </p:spPr>
        <p:txBody>
          <a:bodyPr wrap="square">
            <a:spAutoFit/>
          </a:bodyPr>
          <a:lstStyle/>
          <a:p>
            <a:pPr algn="ctr"/>
            <a:r>
              <a:rPr lang="en-US" sz="6000" b="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 the biotic part:
Biocoenosis 
(living beings)</a:t>
            </a:r>
            <a:endParaRPr lang="fr-FR" sz="60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13271</TotalTime>
  <Words>1719</Words>
  <Application>Microsoft Office PowerPoint</Application>
  <PresentationFormat>Affichage à l'écran (4:3)</PresentationFormat>
  <Paragraphs>127</Paragraphs>
  <Slides>47</Slides>
  <Notes>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2</vt:i4>
      </vt:variant>
      <vt:variant>
        <vt:lpstr>Titres des diapositives</vt:lpstr>
      </vt:variant>
      <vt:variant>
        <vt:i4>47</vt:i4>
      </vt:variant>
    </vt:vector>
  </HeadingPairs>
  <TitlesOfParts>
    <vt:vector size="55" baseType="lpstr">
      <vt:lpstr>Cambria</vt:lpstr>
      <vt:lpstr>Constantia</vt:lpstr>
      <vt:lpstr>Times New Roman</vt:lpstr>
      <vt:lpstr>Wingdings</vt:lpstr>
      <vt:lpstr>Wingdings 2</vt:lpstr>
      <vt:lpstr>Papier</vt:lpstr>
      <vt:lpstr>Image bitmap</vt:lpstr>
      <vt:lpstr>PhotoImpact</vt:lpstr>
      <vt:lpstr>Chapter IV:  Sampling in cultivated fields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Tenth Plant Method  Average number of aphids per plant                      = ∑ y  x  10                                 N  y: number of aphids on the leaf examined.  N: Number of plants examined  </vt:lpstr>
      <vt:lpstr>b. 100-sheet method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 n°1:  Echantillonnage en milieux naturelles (végétation spontanées)</dc:title>
  <dc:creator>Dalal</dc:creator>
  <cp:lastModifiedBy>HP</cp:lastModifiedBy>
  <cp:revision>263</cp:revision>
  <dcterms:created xsi:type="dcterms:W3CDTF">2014-02-11T09:09:42Z</dcterms:created>
  <dcterms:modified xsi:type="dcterms:W3CDTF">2025-06-02T22:48:46Z</dcterms:modified>
</cp:coreProperties>
</file>