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301" r:id="rId4"/>
    <p:sldId id="302" r:id="rId5"/>
    <p:sldId id="303" r:id="rId6"/>
    <p:sldId id="305" r:id="rId7"/>
    <p:sldId id="304" r:id="rId8"/>
    <p:sldId id="306" r:id="rId9"/>
    <p:sldId id="307" r:id="rId10"/>
    <p:sldId id="308" r:id="rId11"/>
    <p:sldId id="309" r:id="rId12"/>
    <p:sldId id="310" r:id="rId13"/>
    <p:sldId id="311" r:id="rId14"/>
    <p:sldId id="312" r:id="rId15"/>
    <p:sldId id="313" r:id="rId16"/>
    <p:sldId id="31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15/12/2025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77500" lnSpcReduction="2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د – إعذار المدين قبل رفع الدعوى القضائية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غير أن المشرع الجزائري أجاز وكاستثناء بالمطالبة القضائية بالتنفيذ العيني، من دون الحاجة إلى إعذار الدائن لمدينه إذا تحققت حالة من الحالات التالية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1-	 وجود اتفاق بين الدائن و المدين يقضي بقيام الإعذار بمجرد حلول الاجل المتفق عليه للتنفيذ دون الحاجة لأي إجراء آخر للإعذار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2-	إذا تعذر تنفيذ الالتزام أو أصبح غير مجد بفعل المدين ، كما هو الحال بالنسبة لتفويت المحامي لآجال رفع الدعوى أو الطعن في الميعاد القانوني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3-	 إذا كام محل الالتزام تعويضا ترتب عن عمل مضر ، حيث يعفى الدائن المتضرر من وجوب الاعذار في مجال المسؤولية التقصيرية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194836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77500" lnSpcReduction="2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د – إعذار المدين قبل رفع الدعوى القضائية </a:t>
            </a:r>
            <a:r>
              <a:rPr lang="ar-DZ" sz="5400" b="1" dirty="0">
                <a:solidFill>
                  <a:schemeClr val="tx1"/>
                </a:solidFill>
                <a:latin typeface="Arabic Typesetting" panose="03020402040406030203" pitchFamily="66" charset="-78"/>
                <a:cs typeface="Arabic Typesetting" panose="03020402040406030203" pitchFamily="66" charset="-78"/>
              </a:rPr>
              <a:t>: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غير أن المشرع الجزائري أجاز وكاستثناء بالمطالبة القضائية بالتنفيذ العيني، من دون الحاجة إلى إعذار الدائن لمدينه إذا تحققت حالة من الحالات التالية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4-	 إذا كان محل الالتزام رد شيء يعلم المدين أنه مسروق أو شيء تسلمه دون حق و هو يعلم بذلك ، لكونه سيء النية و لذا أسقط عنه المشرع التمتع بميزة الاعذار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5-	 إذا صرح المدين كتابة بأنه لا ينوي تنفيذ التزامه ، حيث أنه لا جدوى من إعذار المدين على تنفيذ التزامه و هو عاقد النية و العزم  على عدم تنفيذ التزامه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33491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lnSpcReduction="1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ثانيا: الدعاوى الشخصية الاحتياطية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بالإضافة إلى دعوى التنفيذ العيني باعتبارها دعوى شخصية أصلية ، يملك الدائن الحق في رفع دعاوى احتياطية لضمان التنفيذ العيني من قبل المدين ، حيث  تتمثل الدعاوى الشخصية الاحتياطية في كل من الدعوى غير  المباشرة  ، و كذا  دعوى عدم نفاذ التصرف ، بالإضافة إلى دعوى الحجز التحفظي ، فضلا عن دعوى التعويض عن الضرر الناجم عن الإخلال بالحق الشخصي .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9397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ثانيا: الدعاوى الشخصية الاحتياطية :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أ - الدعوى غير المباشرة </a:t>
            </a:r>
            <a:r>
              <a:rPr lang="ar-DZ" sz="5400" b="1" dirty="0">
                <a:solidFill>
                  <a:schemeClr val="tx1"/>
                </a:solidFill>
                <a:latin typeface="Arabic Typesetting" panose="03020402040406030203" pitchFamily="66" charset="-78"/>
                <a:cs typeface="Arabic Typesetting" panose="03020402040406030203" pitchFamily="66" charset="-78"/>
              </a:rPr>
              <a:t>: تعتبر الدعوى غير المباشرة من الوسائل الوقائية التي تقي الدائن من إهمال المدين في استعمال حقوقه ، كالدعوى التي يرفعها دائن البائع على المشتري لمطالبته بدفع الثمن المستحق لمدينه ، و تسمى هذه الدعوى بغير المباشرة لكون الدائن  لا يستفيد من تلك الأموال المحصلة بصورة مباشرة ، بل يذهب كل المال إلى الذمة المالية لمدينه و يستفيد منه كل دائنيه ، عكس الدعوى المباشرة الذي يكون للدائن رافع الدعوى الاستئثار بنتائجها  .</a:t>
            </a:r>
          </a:p>
        </p:txBody>
      </p:sp>
    </p:spTree>
    <p:extLst>
      <p:ext uri="{BB962C8B-B14F-4D97-AF65-F5344CB8AC3E}">
        <p14:creationId xmlns:p14="http://schemas.microsoft.com/office/powerpoint/2010/main" val="2499374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lnSpcReduction="1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ثانيا: الدعاوى الشخصية الاحتياطية :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ب - دعوى عدم نفاذ التصرف ( الدعوى البوليصية ) : </a:t>
            </a:r>
            <a:r>
              <a:rPr lang="ar-DZ" sz="5400" b="1" dirty="0">
                <a:solidFill>
                  <a:schemeClr val="tx1"/>
                </a:solidFill>
                <a:latin typeface="Arabic Typesetting" panose="03020402040406030203" pitchFamily="66" charset="-78"/>
                <a:cs typeface="Arabic Typesetting" panose="03020402040406030203" pitchFamily="66" charset="-78"/>
              </a:rPr>
              <a:t>دعوى عدم نفاذ التصرف هي دعوى قضائية  يتم رفعها من قبل المدعي الدائن على مدينه يطالب فيها وقف نفاذ التصرف القانوني الذي أجراه المدين مع شخص آخر  ، و الذي كان يهدف من ورائه إلى إضعاف الضمان العام للدائن في أموال مدينه إضرار به .، هذا و  قد كرس المشرع هذه الدعوى في إطار أحكام القانوني المدني .</a:t>
            </a:r>
          </a:p>
        </p:txBody>
      </p:sp>
    </p:spTree>
    <p:extLst>
      <p:ext uri="{BB962C8B-B14F-4D97-AF65-F5344CB8AC3E}">
        <p14:creationId xmlns:p14="http://schemas.microsoft.com/office/powerpoint/2010/main" val="1841957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ثانيا: الدعاوى الشخصية الاحتياطية :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ج - دعوى الحجز التحفظي : </a:t>
            </a:r>
            <a:r>
              <a:rPr lang="ar-DZ" sz="5400" b="1" dirty="0">
                <a:solidFill>
                  <a:schemeClr val="tx1"/>
                </a:solidFill>
                <a:latin typeface="Arabic Typesetting" panose="03020402040406030203" pitchFamily="66" charset="-78"/>
                <a:cs typeface="Arabic Typesetting" panose="03020402040406030203" pitchFamily="66" charset="-78"/>
              </a:rPr>
              <a:t>دعوى الحجز التحفظي هي إجراء وقائي يلجأ إليه الدائن الثابت دينه  بطلب وضع أموال مدينه المنقولة  و العقارية تحت يد القضاء لمنع المدين من التصرف  فيها أو استبعادها من دائرة الضمان للدائن  إذا كان لديه سند   دين ، أو كان له مبررات ظاهرة ترجح وجود الدين و يخشى فقدان الضمان لحقوقه ، و ذلك بحسب ما جاء في المادة 647 من القانون 08-09 سالف الذكر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 ذلك أنه في بعض الأحيان يجد الدائن نفسه مهدد بخطر عاجل يهدد حقه لدى مدينه بحيث إذا انتظر الحصول على سند تنفيذي قد يؤدي ذلك إلى ضياع حقه ، لذلك أجاز  القانون للدائن توقيع الحجز التحفظي على مدينه للحفاظ على حقوقه </a:t>
            </a:r>
          </a:p>
        </p:txBody>
      </p:sp>
    </p:spTree>
    <p:extLst>
      <p:ext uri="{BB962C8B-B14F-4D97-AF65-F5344CB8AC3E}">
        <p14:creationId xmlns:p14="http://schemas.microsoft.com/office/powerpoint/2010/main" val="899006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2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ثانيا: الدعاوى الشخصية الاحتياطية :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د - دعوى التعويض عن الضرر الناجم عن الإخلال بالحق الشخصي :  </a:t>
            </a:r>
            <a:r>
              <a:rPr lang="ar-DZ" sz="5400" b="1" dirty="0">
                <a:solidFill>
                  <a:schemeClr val="tx1"/>
                </a:solidFill>
                <a:latin typeface="Arabic Typesetting" panose="03020402040406030203" pitchFamily="66" charset="-78"/>
                <a:cs typeface="Arabic Typesetting" panose="03020402040406030203" pitchFamily="66" charset="-78"/>
              </a:rPr>
              <a:t>يترتب على عدم التنفيذ العيني للالتزام من قبل المدين لفائدة  دائنه سواء كان ذلك بشكل ودي ، أو بسبب عدم صلاحية  دعوى التنفيذ العيني وفقا لما سبق بيانه ، وجوب قيام المدين بتنفيذ  التزامه عن طريق تعويض دائنه ، حيث يكون هذا التعويض بشكل ودي و بالاتفاق بين الدائن و المدين بالحق الشخصي ، أو إذا لم يقم هذا الأخير  بتعويض دائنه بشكل ودي ، فإنه للدائن أن يقوم برفع دعوى قضائية  ضد مدينه يطالب فيها بالتعويض عن الضرر الناجم عن الإخلال  بحقه الشخصي . </a:t>
            </a:r>
          </a:p>
        </p:txBody>
      </p:sp>
    </p:spTree>
    <p:extLst>
      <p:ext uri="{BB962C8B-B14F-4D97-AF65-F5344CB8AC3E}">
        <p14:creationId xmlns:p14="http://schemas.microsoft.com/office/powerpoint/2010/main" val="1398316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الثامن : وسائل حماية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4900" b="1" dirty="0">
                <a:solidFill>
                  <a:srgbClr val="FF0000"/>
                </a:solidFill>
                <a:effectLst/>
                <a:ea typeface="SimSun" panose="02010600030101010101" pitchFamily="2" charset="-122"/>
                <a:cs typeface="Sakkal Majalla" panose="02000000000000000000" pitchFamily="2" charset="-78"/>
              </a:rPr>
              <a:t>المطلب الأول : الضوابط العامة للدعوى المدنية كوسيلة  لحماية الحق </a:t>
            </a:r>
            <a:br>
              <a:rPr kumimoji="0" lang="en-GB" sz="49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4900" b="1" dirty="0">
                <a:solidFill>
                  <a:srgbClr val="FF0000"/>
                </a:solidFill>
                <a:effectLst/>
                <a:ea typeface="SimSun" panose="02010600030101010101" pitchFamily="2" charset="-122"/>
                <a:cs typeface="Sakkal Majalla" panose="02000000000000000000" pitchFamily="2" charset="-78"/>
              </a:rPr>
              <a:t>المطلب الثاني  : صور الدعاوى القضائية المدنية لحماية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6" y="99391"/>
            <a:ext cx="11509513"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المطلب الثاني  : صور الدعاوى القضائية المدنية لحماية الحق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الفرع الأول  : الدعوى القضائية العينية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الفرع الأول  : الدعوى القضائية الشخصية  : </a:t>
            </a:r>
          </a:p>
          <a:p>
            <a:pPr algn="just" rtl="1"/>
            <a:endParaRPr lang="ar-DZ" sz="44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101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408864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5400" b="1" dirty="0">
                <a:solidFill>
                  <a:schemeClr val="tx1"/>
                </a:solidFill>
                <a:latin typeface="Arabic Typesetting" panose="03020402040406030203" pitchFamily="66" charset="-78"/>
                <a:cs typeface="Arabic Typesetting" panose="03020402040406030203" pitchFamily="66" charset="-78"/>
              </a:rPr>
              <a:t>تنصب الدعوى القضائية الشخصية على حماية حق شخصي معين ، حيث تظهر  هذه الدعوى الشخصية بشكل أصلي في دعوى التنفيذ العيني  للحق الشخصي ، و احتياطا يمكن رفع عدة دعاوى أخرى لضمان الدائن تنفيذ المدين لالتزامه .</a:t>
            </a:r>
          </a:p>
        </p:txBody>
      </p:sp>
    </p:spTree>
    <p:extLst>
      <p:ext uri="{BB962C8B-B14F-4D97-AF65-F5344CB8AC3E}">
        <p14:creationId xmlns:p14="http://schemas.microsoft.com/office/powerpoint/2010/main" val="3361348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endParaRPr lang="ar-DZ" sz="4800" b="1" dirty="0">
              <a:solidFill>
                <a:srgbClr val="00B050"/>
              </a:solidFill>
              <a:latin typeface="Arabic Typesetting" panose="03020402040406030203" pitchFamily="66" charset="-78"/>
              <a:cs typeface="Arabic Typesetting" panose="03020402040406030203" pitchFamily="66" charset="-78"/>
            </a:endParaRPr>
          </a:p>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 التنفيذ العيني الودي هو الطريق الطبيعي و الأصلي  لتنفيذ المدين التزامات الشخصية أو ما يقابلها من استيفاء الدائن لحقوق شخصية ، غير أنه إذا لم يتم تنفيذه التزاماته بشكل ودي شرع المشرع للدائن طريق قضائي لإلزام المدين بتنفيذ التزامه على نحو  إلزام المدين البائع بتنفيذ التزامه الشخصي بنقل ملكية الشيء المبيع إلى الدائن المشتري ، هذا و يشترط للمطالبة القضائية بالتنفيذ العيني  الشروط التالية : </a:t>
            </a:r>
          </a:p>
        </p:txBody>
      </p:sp>
    </p:spTree>
    <p:extLst>
      <p:ext uri="{BB962C8B-B14F-4D97-AF65-F5344CB8AC3E}">
        <p14:creationId xmlns:p14="http://schemas.microsoft.com/office/powerpoint/2010/main" val="2491642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أ – أن يكون التنفيذ العيني ممكنا : </a:t>
            </a:r>
            <a:r>
              <a:rPr lang="ar-DZ" sz="5400" b="1" dirty="0">
                <a:solidFill>
                  <a:schemeClr val="tx1"/>
                </a:solidFill>
                <a:latin typeface="Arabic Typesetting" panose="03020402040406030203" pitchFamily="66" charset="-78"/>
                <a:cs typeface="Arabic Typesetting" panose="03020402040406030203" pitchFamily="66" charset="-78"/>
              </a:rPr>
              <a:t>إذا حدث و أن أصبح التنفيذ العيني غير ممكن فإنه لا مجال للمطالبة القضائية بالتنفيذ العيني سواء كانت الاستحالة بسبب المدين أو بسبب أجنبي ، حيث ينقضي الالتزام في هاتين الحالتين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حيث أكد هذا المعنى المشرع الجزائري في إطار مضمون المادة 164 من القانون المدني و التي جاء فيها أنه  " يجبر المدين بعد إعذاره على تنفيذ التزامه تنفيذا عينيا إذا كان ذلك  ممكنا "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757294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ب – أن لا يكون التنفيذ العيني مرهقا للمدين </a:t>
            </a:r>
            <a:r>
              <a:rPr lang="ar-DZ" sz="5400" b="1" dirty="0">
                <a:solidFill>
                  <a:schemeClr val="tx1"/>
                </a:solidFill>
                <a:latin typeface="Arabic Typesetting" panose="03020402040406030203" pitchFamily="66" charset="-78"/>
                <a:cs typeface="Arabic Typesetting" panose="03020402040406030203" pitchFamily="66" charset="-78"/>
              </a:rPr>
              <a:t>: لإجبار المدين على تنفيذ التزامه عن طريق المطالبة القضائية يتعين على يكون مرهقا له ، هذا و نشير إلى  أن الأصل هو أن التنفيذ المرهق يمكن تنفيذه ، لكن قد يلحق ضررا جسيما بالمدين ، و بالتالي جاز العدول عنه إلى التنفيذ بمقابل ، و لكن  في المقابل يشترط أن لا يكون هذا العدول سيسبب ضررا  للدائن يعادل أو تفوق  جسامته ما يلحق من ضرر يصيب المدين  .. </a:t>
            </a:r>
          </a:p>
          <a:p>
            <a:pPr algn="just" rtl="1"/>
            <a:endParaRPr lang="ar-DZ" sz="5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77871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85000" lnSpcReduction="2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ج – أن لا يكون في التنفيذ العيني مساس بالحرية الشخصية للمدين : </a:t>
            </a:r>
            <a:r>
              <a:rPr lang="ar-DZ" sz="5400" b="1" dirty="0">
                <a:solidFill>
                  <a:schemeClr val="tx1"/>
                </a:solidFill>
                <a:latin typeface="Arabic Typesetting" panose="03020402040406030203" pitchFamily="66" charset="-78"/>
                <a:cs typeface="Arabic Typesetting" panose="03020402040406030203" pitchFamily="66" charset="-78"/>
              </a:rPr>
              <a:t>يحدث في بعض الحالات أن لا يكون التنفيذ لا مستحيلا  و لا مرهقا ، و لكن يتطلب ذلك التنفيذ وجوب تدخل المدين شخصيا ، و في هذه الحالة العادية قد يعمل المدين على تنفيذ التزامه بشكل شخصي وفق ما تم الاتفاق عليه ، و لكن قد يحدث أن لا يقوم المدين بتنفيذ التزامه على ذلك الوجه لأي سبب كان على نحو تغير قناعته مثلا ، ففي هذه الحالة لا مجال لإلزامه بالتنفيذ الشخصي ، حيث أنه لا يجوز إكراهه بالقوة المادية على تنفيذ الشخصي لما فيه من مساس بحريته الشخصية ، و لكن يمكن اكراهه ماليا من خلال فرض غرامات  تهديدية ، أو عند الاقتضاء اللجوء إلى الحكم عليه بالتعويض  .. </a:t>
            </a:r>
          </a:p>
        </p:txBody>
      </p:sp>
    </p:spTree>
    <p:extLst>
      <p:ext uri="{BB962C8B-B14F-4D97-AF65-F5344CB8AC3E}">
        <p14:creationId xmlns:p14="http://schemas.microsoft.com/office/powerpoint/2010/main" val="353250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الدعوى القضائية الشخصية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77500" lnSpcReduction="20000"/>
          </a:bodyPr>
          <a:lstStyle/>
          <a:p>
            <a:pPr algn="just" rtl="1"/>
            <a:r>
              <a:rPr lang="ar-DZ" sz="5400" b="1" dirty="0">
                <a:solidFill>
                  <a:srgbClr val="00B050"/>
                </a:solidFill>
                <a:latin typeface="Arabic Typesetting" panose="03020402040406030203" pitchFamily="66" charset="-78"/>
                <a:cs typeface="Arabic Typesetting" panose="03020402040406030203" pitchFamily="66" charset="-78"/>
              </a:rPr>
              <a:t>أولا: دعوى التنفيذ العيني كدعوى شخصية أصلية </a:t>
            </a:r>
            <a:r>
              <a:rPr lang="ar-DZ" sz="5400" b="1" dirty="0">
                <a:solidFill>
                  <a:schemeClr val="tx1"/>
                </a:solidFill>
                <a:latin typeface="Arabic Typesetting" panose="03020402040406030203" pitchFamily="66" charset="-78"/>
                <a:cs typeface="Arabic Typesetting" panose="03020402040406030203" pitchFamily="66" charset="-78"/>
              </a:rPr>
              <a:t>:</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د – إعذار المدين قبل رفع الدعوى القضائية </a:t>
            </a:r>
            <a:r>
              <a:rPr lang="ar-DZ" sz="5400" b="1" dirty="0">
                <a:solidFill>
                  <a:schemeClr val="tx1"/>
                </a:solidFill>
                <a:latin typeface="Arabic Typesetting" panose="03020402040406030203" pitchFamily="66" charset="-78"/>
                <a:cs typeface="Arabic Typesetting" panose="03020402040406030203" pitchFamily="66" charset="-78"/>
              </a:rPr>
              <a:t>: قبل لجوء الدائن إلى المطالبة القضائية لإلزام مدينه بتنفيذ التزامه ، يتعين عليه  كأصل عام إعذاره و إعلامه بما يفيد تأخره في تنفيذ التزامه ، و أنه يتعين عليه تمكينه من  حقه الشخصي من خلال التنفيذ العيني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حيث أكد على هذا الشرط المشرع الجزائري من خلال ذات المادة 164 من القانون المدني       و التي جاء فيها أنه " يجبر المدين بعد إعذاره على تنفيذ التزامه تنفيذا عينيا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غير أن المشرع الجزائري أجاز وكاستثناء بالمطالبة القضائية بالتنفيذ العيني، من دون الحاجة إلى إعذار الدائن لمدينه إذا تحققت حالة من الحالات التالية   : </a:t>
            </a:r>
          </a:p>
        </p:txBody>
      </p:sp>
    </p:spTree>
    <p:extLst>
      <p:ext uri="{BB962C8B-B14F-4D97-AF65-F5344CB8AC3E}">
        <p14:creationId xmlns:p14="http://schemas.microsoft.com/office/powerpoint/2010/main" val="421359191"/>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966</TotalTime>
  <Words>1382</Words>
  <Application>Microsoft Office PowerPoint</Application>
  <PresentationFormat>شاشة عريضة</PresentationFormat>
  <Paragraphs>63</Paragraphs>
  <Slides>16</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16</vt:i4>
      </vt:variant>
    </vt:vector>
  </HeadingPairs>
  <TitlesOfParts>
    <vt:vector size="21"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الثامن : وسائل حماية الحق   المطلب الأول : الضوابط العامة للدعوى المدنية كوسيلة  لحماية الحق  المطلب الثاني  : صور الدعاوى القضائية المدنية لحماية الحق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302</cp:revision>
  <dcterms:created xsi:type="dcterms:W3CDTF">2025-09-29T18:29:53Z</dcterms:created>
  <dcterms:modified xsi:type="dcterms:W3CDTF">2025-12-15T19:38:37Z</dcterms:modified>
</cp:coreProperties>
</file>