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1"/>
  </p:notesMasterIdLst>
  <p:sldIdLst>
    <p:sldId id="256" r:id="rId3"/>
    <p:sldId id="333" r:id="rId4"/>
    <p:sldId id="334" r:id="rId5"/>
    <p:sldId id="336" r:id="rId6"/>
    <p:sldId id="335" r:id="rId7"/>
    <p:sldId id="347" r:id="rId8"/>
    <p:sldId id="346" r:id="rId9"/>
    <p:sldId id="348" r:id="rId10"/>
    <p:sldId id="349" r:id="rId11"/>
    <p:sldId id="350" r:id="rId12"/>
    <p:sldId id="337" r:id="rId13"/>
    <p:sldId id="338" r:id="rId14"/>
    <p:sldId id="339" r:id="rId15"/>
    <p:sldId id="340" r:id="rId16"/>
    <p:sldId id="341" r:id="rId17"/>
    <p:sldId id="342" r:id="rId18"/>
    <p:sldId id="345" r:id="rId19"/>
    <p:sldId id="35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72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077072"/>
            <a:ext cx="7467600" cy="1066800"/>
          </a:xfrm>
        </p:spPr>
        <p:txBody>
          <a:bodyPr>
            <a:normAutofit/>
          </a:bodyPr>
          <a:lstStyle/>
          <a:p>
            <a:pPr algn="r"/>
            <a:r>
              <a:rPr lang="ar-DZ" dirty="0" smtClean="0"/>
              <a:t>استراتيجيات سلسلة الامداد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DZ" b="1" dirty="0" smtClean="0">
                <a:solidFill>
                  <a:srgbClr val="FFFF00"/>
                </a:solidFill>
              </a:rPr>
              <a:t>طاهري فاطمة الزهراء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12160" y="3212976"/>
            <a:ext cx="30243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DZ" sz="2800" b="1" dirty="0" smtClean="0">
                <a:solidFill>
                  <a:srgbClr val="FF0000"/>
                </a:solidFill>
              </a:rPr>
              <a:t>محاضرات مقدمة لللسنة الثالثة ادارة أعمال</a:t>
            </a:r>
            <a:endParaRPr lang="ar-D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1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2276872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 risk hedging supply chain strategy is focused on dealing with supply chain disruptions and has two goals:</a:t>
            </a:r>
          </a:p>
          <a:p>
            <a:pPr algn="just"/>
            <a:r>
              <a:rPr lang="en-US" sz="3200" dirty="0"/>
              <a:t>Share and pool resources</a:t>
            </a:r>
          </a:p>
          <a:p>
            <a:pPr algn="just"/>
            <a:r>
              <a:rPr lang="en-US" sz="3200" dirty="0"/>
              <a:t>Collectively share and minimize supply chain disruption </a:t>
            </a:r>
            <a:r>
              <a:rPr lang="en-US" sz="3200" dirty="0" smtClean="0"/>
              <a:t>risks</a:t>
            </a:r>
            <a:endParaRPr lang="ar-DZ" sz="3200" dirty="0"/>
          </a:p>
        </p:txBody>
      </p:sp>
      <p:sp>
        <p:nvSpPr>
          <p:cNvPr id="4" name="Rectangle 3"/>
          <p:cNvSpPr/>
          <p:nvPr/>
        </p:nvSpPr>
        <p:spPr>
          <a:xfrm>
            <a:off x="825263" y="980728"/>
            <a:ext cx="7491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risk hedging supply chain strategy </a:t>
            </a:r>
            <a:endParaRPr lang="ar-D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45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71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9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6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8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544616"/>
          </a:xfrm>
          <a:prstGeom prst="rect">
            <a:avLst/>
          </a:prstGeom>
        </p:spPr>
      </p:pic>
      <p:sp>
        <p:nvSpPr>
          <p:cNvPr id="5" name="Flèche courbée vers la gauche 4"/>
          <p:cNvSpPr/>
          <p:nvPr/>
        </p:nvSpPr>
        <p:spPr>
          <a:xfrm>
            <a:off x="8028384" y="2204864"/>
            <a:ext cx="432048" cy="100811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24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08997"/>
            <a:ext cx="8352928" cy="508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latin typeface="Calibri"/>
                <a:ea typeface="Calibri"/>
                <a:cs typeface="Arial"/>
              </a:rPr>
              <a:t>صناعة السيارات (شركة تويوتا بعد كارثة </a:t>
            </a:r>
            <a:r>
              <a:rPr lang="ar-SA" sz="2400" b="1" dirty="0" smtClean="0">
                <a:latin typeface="Calibri"/>
                <a:ea typeface="Calibri"/>
                <a:cs typeface="Arial"/>
              </a:rPr>
              <a:t>2011</a:t>
            </a:r>
            <a:r>
              <a:rPr lang="fr-FR" sz="2400" b="1" dirty="0" smtClean="0">
                <a:latin typeface="Calibri"/>
                <a:ea typeface="Calibri"/>
                <a:cs typeface="Arial"/>
              </a:rPr>
              <a:t>(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latin typeface="Calibri"/>
                <a:ea typeface="Calibri"/>
                <a:cs typeface="Arial"/>
              </a:rPr>
              <a:t>الحدث</a:t>
            </a:r>
            <a:r>
              <a:rPr lang="en-US" sz="2400" dirty="0">
                <a:latin typeface="Calibri"/>
                <a:ea typeface="Calibri"/>
                <a:cs typeface="Arial"/>
              </a:rPr>
              <a:t>: </a:t>
            </a:r>
            <a:r>
              <a:rPr lang="ar-SA" sz="2400" dirty="0">
                <a:latin typeface="Calibri"/>
                <a:ea typeface="Calibri"/>
                <a:cs typeface="Arial"/>
              </a:rPr>
              <a:t>بعد زلزال وتسونامي اليابان عام 2011، تضررت مصانع تويوتا بشدة لأنها كانت تعتمد على مورد واحد لرقاقات إلكترونية حيوية</a:t>
            </a:r>
            <a:r>
              <a:rPr lang="en-US" sz="2400" dirty="0">
                <a:latin typeface="Calibri"/>
                <a:ea typeface="Calibri"/>
                <a:cs typeface="Arial"/>
              </a:rPr>
              <a:t>.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400" b="1" dirty="0">
                <a:latin typeface="Calibri"/>
                <a:ea typeface="Calibri"/>
                <a:cs typeface="Arial"/>
              </a:rPr>
              <a:t>استراتيجية التحوط</a:t>
            </a:r>
            <a:r>
              <a:rPr lang="en-US" sz="2400" dirty="0">
                <a:latin typeface="Calibri"/>
                <a:ea typeface="Calibri"/>
                <a:cs typeface="Arial"/>
              </a:rPr>
              <a:t>: </a:t>
            </a:r>
            <a:r>
              <a:rPr lang="ar-SA" sz="2400" dirty="0">
                <a:latin typeface="Calibri"/>
                <a:ea typeface="Calibri"/>
                <a:cs typeface="Arial"/>
              </a:rPr>
              <a:t>بعد الكارثة، غيرت تويوتا سياستها. بدلاً من الاعتماد على مورد واحد رخيص في اليابان، قامت بـ</a:t>
            </a:r>
            <a:r>
              <a:rPr lang="en-US" sz="2400" dirty="0">
                <a:latin typeface="Calibri"/>
                <a:ea typeface="Calibri"/>
                <a:cs typeface="Arial"/>
              </a:rPr>
              <a:t>:</a:t>
            </a:r>
          </a:p>
          <a:p>
            <a:pPr marL="742950" lvl="1" indent="-285750" algn="r" rtl="1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ar-SA" sz="2400" dirty="0">
                <a:latin typeface="Calibri"/>
                <a:ea typeface="Calibri"/>
                <a:cs typeface="Arial"/>
              </a:rPr>
              <a:t>تخزين استراتيجي للمكونات الحرجة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742950" lvl="1" indent="-285750" algn="r" rtl="1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ar-SA" sz="2400" dirty="0">
                <a:latin typeface="Calibri"/>
                <a:ea typeface="Calibri"/>
                <a:cs typeface="Arial"/>
              </a:rPr>
              <a:t>تطوير موردين بديلين في مناطق مختلفة (مثل جنوب شرق آسيا 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والمكسيك</a:t>
            </a:r>
            <a:r>
              <a:rPr lang="fr-FR" sz="2400" smtClean="0">
                <a:latin typeface="Calibri"/>
                <a:ea typeface="Calibri"/>
                <a:cs typeface="Arial"/>
              </a:rPr>
              <a:t>(</a:t>
            </a:r>
          </a:p>
          <a:p>
            <a:pPr marL="742950" lvl="1" indent="-285750" algn="r" rtl="1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ar-SA" sz="2400" dirty="0" smtClean="0">
                <a:latin typeface="Calibri"/>
                <a:ea typeface="Calibri"/>
                <a:cs typeface="Arial"/>
              </a:rPr>
              <a:t>وضع </a:t>
            </a:r>
            <a:r>
              <a:rPr lang="ar-SA" sz="2400" dirty="0">
                <a:latin typeface="Calibri"/>
                <a:ea typeface="Calibri"/>
                <a:cs typeface="Arial"/>
              </a:rPr>
              <a:t>معايير موحدة للقطع بحيث يمكن تبديل الموردين بسهولة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ar-SA" sz="2400" b="1" dirty="0">
                <a:latin typeface="Calibri"/>
                <a:ea typeface="Calibri"/>
                <a:cs typeface="Arial"/>
              </a:rPr>
              <a:t>النتيجة</a:t>
            </a:r>
            <a:r>
              <a:rPr lang="en-US" sz="2400" dirty="0">
                <a:latin typeface="Calibri"/>
                <a:ea typeface="Calibri"/>
                <a:cs typeface="Arial"/>
              </a:rPr>
              <a:t>: </a:t>
            </a:r>
            <a:r>
              <a:rPr lang="ar-SA" sz="2400" dirty="0">
                <a:latin typeface="Calibri"/>
                <a:ea typeface="Calibri"/>
                <a:cs typeface="Arial"/>
              </a:rPr>
              <a:t>عندما حدثت أزمة الرقاقات العالمية لاحقاً، كانت تويوتا أقل تضرراً من منافسيها (مثل جنرال موتورز وفورد) لأنها طبقت التحوط</a:t>
            </a:r>
            <a:r>
              <a:rPr lang="en-US" sz="2400" dirty="0">
                <a:latin typeface="Calibri"/>
                <a:ea typeface="Calibri"/>
                <a:cs typeface="Arial"/>
              </a:rPr>
              <a:t>.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28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6886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616" y="692696"/>
            <a:ext cx="36004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302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1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1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4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1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4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88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70FFD5-B1B6-41A3-BD7B-00D5975DE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TeamworkPresentation2</Template>
  <TotalTime>4694</TotalTime>
  <Words>156</Words>
  <Application>Microsoft Office PowerPoint</Application>
  <PresentationFormat>Affichage à l'écran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TeamworkPresentation2</vt:lpstr>
      <vt:lpstr>استراتيجيات سلسلة الامداد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مفاهيم أساسية حول الامداد وسلسة الامداد</dc:title>
  <dc:creator>TAHRI</dc:creator>
  <cp:lastModifiedBy>TAHRI</cp:lastModifiedBy>
  <cp:revision>100</cp:revision>
  <dcterms:created xsi:type="dcterms:W3CDTF">2025-02-04T05:42:28Z</dcterms:created>
  <dcterms:modified xsi:type="dcterms:W3CDTF">2026-04-12T05:55:45Z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