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7" r:id="rId3"/>
    <p:sldId id="257" r:id="rId4"/>
    <p:sldId id="258" r:id="rId5"/>
    <p:sldId id="259" r:id="rId6"/>
    <p:sldId id="300" r:id="rId7"/>
    <p:sldId id="260" r:id="rId8"/>
    <p:sldId id="301" r:id="rId9"/>
    <p:sldId id="261" r:id="rId10"/>
    <p:sldId id="302" r:id="rId11"/>
    <p:sldId id="262" r:id="rId12"/>
    <p:sldId id="303" r:id="rId13"/>
    <p:sldId id="263" r:id="rId14"/>
    <p:sldId id="264" r:id="rId15"/>
    <p:sldId id="304" r:id="rId16"/>
    <p:sldId id="265" r:id="rId17"/>
    <p:sldId id="305" r:id="rId18"/>
    <p:sldId id="266" r:id="rId19"/>
    <p:sldId id="306" r:id="rId20"/>
    <p:sldId id="267" r:id="rId21"/>
    <p:sldId id="268" r:id="rId22"/>
    <p:sldId id="307" r:id="rId23"/>
    <p:sldId id="269" r:id="rId24"/>
    <p:sldId id="270" r:id="rId25"/>
    <p:sldId id="311" r:id="rId26"/>
    <p:sldId id="271" r:id="rId27"/>
    <p:sldId id="312" r:id="rId28"/>
    <p:sldId id="313" r:id="rId29"/>
    <p:sldId id="31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562" autoAdjust="0"/>
    <p:restoredTop sz="94660"/>
  </p:normalViewPr>
  <p:slideViewPr>
    <p:cSldViewPr snapToGrid="0">
      <p:cViewPr>
        <p:scale>
          <a:sx n="69" d="100"/>
          <a:sy n="69" d="100"/>
        </p:scale>
        <p:origin x="-714" y="-4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a:extLst>
              <a:ext uri="{FF2B5EF4-FFF2-40B4-BE49-F238E27FC236}">
                <a16:creationId xmlns:a16="http://schemas.microsoft.com/office/drawing/2014/main" xmlns="" id="{AA6C64D0-AD4F-47C2-3F65-2EA8ADB857FB}"/>
              </a:ext>
            </a:extLst>
          </p:cNvPr>
          <p:cNvSpPr txBox="1"/>
          <p:nvPr/>
        </p:nvSpPr>
        <p:spPr>
          <a:xfrm>
            <a:off x="3238499" y="321889"/>
            <a:ext cx="6716981" cy="1564018"/>
          </a:xfrm>
          <a:prstGeom prst="rect">
            <a:avLst/>
          </a:prstGeom>
          <a:noFill/>
        </p:spPr>
        <p:txBody>
          <a:bodyPr wrap="square">
            <a:spAutoFit/>
          </a:bodyPr>
          <a:lstStyle/>
          <a:p>
            <a:pPr algn="ctr" rtl="1">
              <a:lnSpc>
                <a:spcPct val="107000"/>
              </a:lnSpc>
              <a:spcAft>
                <a:spcPts val="800"/>
              </a:spcAft>
            </a:pPr>
            <a:r>
              <a:rPr lang="ar-SA" sz="1800" b="1">
                <a:effectLst/>
                <a:latin typeface="Calibri" panose="020F0502020204030204" pitchFamily="34" charset="0"/>
                <a:ea typeface="Times New Roman" panose="02020603050405020304" pitchFamily="18" charset="0"/>
                <a:cs typeface="Arial" panose="020B0604020202020204" pitchFamily="34" charset="0"/>
              </a:rPr>
              <a:t>وزارة التعليم العالي والبحث العلمي</a:t>
            </a:r>
            <a:endParaRPr lang="ar-SA" sz="105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جامعة محمد خير بسكرة</a:t>
            </a:r>
            <a:endParaRPr lang="ar-SA" sz="1050">
              <a:effectLst/>
              <a:latin typeface="Calibri" panose="020F0502020204030204" pitchFamily="34" charset="0"/>
              <a:ea typeface="Times New Roman" panose="02020603050405020304" pitchFamily="18" charset="0"/>
              <a:cs typeface="Arial" panose="020B0604020202020204" pitchFamily="34" charset="0"/>
            </a:endParaRPr>
          </a:p>
          <a:p>
            <a:pPr algn="ctr" rtl="1">
              <a:lnSpc>
                <a:spcPct val="107000"/>
              </a:lnSpc>
              <a:spcAft>
                <a:spcPts val="800"/>
              </a:spcAft>
            </a:pPr>
            <a:r>
              <a:rPr lang="ar-SA" sz="1800" b="1">
                <a:effectLst/>
                <a:latin typeface="Calibri" panose="020F0502020204030204" pitchFamily="34" charset="0"/>
                <a:ea typeface="Times New Roman" panose="02020603050405020304" pitchFamily="18" charset="0"/>
                <a:cs typeface="Arial" panose="020B0604020202020204" pitchFamily="34" charset="0"/>
              </a:rPr>
              <a:t>كلية العلوم الإقتصادية العلوم  التجارية وعلوم التسيير</a:t>
            </a:r>
            <a:endParaRPr lang="ar-SA" sz="105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1800" b="1">
                <a:effectLst/>
                <a:latin typeface="Calibri" panose="020F0502020204030204" pitchFamily="34" charset="0"/>
                <a:ea typeface="Times New Roman" panose="02020603050405020304" pitchFamily="18" charset="0"/>
                <a:cs typeface="Arial" panose="020B0604020202020204" pitchFamily="34" charset="0"/>
              </a:rPr>
              <a:t> </a:t>
            </a:r>
            <a:endParaRPr lang="ar-SA" sz="105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3" name="ZoneTexte 12">
            <a:extLst>
              <a:ext uri="{FF2B5EF4-FFF2-40B4-BE49-F238E27FC236}">
                <a16:creationId xmlns:a16="http://schemas.microsoft.com/office/drawing/2014/main" xmlns="" id="{DB61EFCC-0C2E-2A18-8959-BBFEEE897477}"/>
              </a:ext>
            </a:extLst>
          </p:cNvPr>
          <p:cNvSpPr txBox="1"/>
          <p:nvPr/>
        </p:nvSpPr>
        <p:spPr>
          <a:xfrm rot="10800000" flipV="1">
            <a:off x="7318323" y="1757572"/>
            <a:ext cx="4346554" cy="1564018"/>
          </a:xfrm>
          <a:prstGeom prst="rect">
            <a:avLst/>
          </a:prstGeom>
          <a:noFill/>
        </p:spPr>
        <p:txBody>
          <a:bodyPr wrap="square">
            <a:spAutoFit/>
          </a:bodyPr>
          <a:lstStyle/>
          <a:p>
            <a:pPr algn="r" rtl="1">
              <a:lnSpc>
                <a:spcPct val="107000"/>
              </a:lnSpc>
              <a:spcAft>
                <a:spcPts val="80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قسم : </a:t>
            </a:r>
            <a:r>
              <a:rPr lang="ar-DZ" sz="1800" b="1" dirty="0" err="1" smtClean="0">
                <a:effectLst/>
                <a:latin typeface="Calibri" panose="020F0502020204030204" pitchFamily="34" charset="0"/>
                <a:ea typeface="Times New Roman" panose="02020603050405020304" pitchFamily="18" charset="0"/>
                <a:cs typeface="Arial" panose="020B0604020202020204" pitchFamily="34" charset="0"/>
              </a:rPr>
              <a:t>ال</a:t>
            </a:r>
            <a:r>
              <a:rPr lang="ar-SA" sz="1800" b="1" dirty="0" smtClean="0">
                <a:effectLst/>
                <a:latin typeface="Calibri" panose="020F0502020204030204" pitchFamily="34" charset="0"/>
                <a:ea typeface="Times New Roman" panose="02020603050405020304" pitchFamily="18" charset="0"/>
                <a:cs typeface="Arial" panose="020B0604020202020204" pitchFamily="34" charset="0"/>
              </a:rPr>
              <a:t>ع</a:t>
            </a:r>
            <a:r>
              <a:rPr lang="ar-DZ" b="1" dirty="0" smtClean="0">
                <a:latin typeface="Calibri" panose="020F0502020204030204" pitchFamily="34" charset="0"/>
                <a:ea typeface="Times New Roman" panose="02020603050405020304" pitchFamily="18" charset="0"/>
                <a:cs typeface="Arial" panose="020B0604020202020204" pitchFamily="34" charset="0"/>
              </a:rPr>
              <a:t>ل</a:t>
            </a:r>
            <a:r>
              <a:rPr lang="ar-SA" sz="1800" b="1" dirty="0" err="1" smtClean="0">
                <a:effectLst/>
                <a:latin typeface="Calibri" panose="020F0502020204030204" pitchFamily="34" charset="0"/>
                <a:ea typeface="Times New Roman" panose="02020603050405020304" pitchFamily="18" charset="0"/>
                <a:cs typeface="Arial" panose="020B0604020202020204" pitchFamily="34" charset="0"/>
              </a:rPr>
              <a:t>وم</a:t>
            </a:r>
            <a:r>
              <a:rPr lang="ar-SA" sz="1800" b="1" dirty="0" smtClean="0">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effectLst/>
                <a:latin typeface="Calibri" panose="020F0502020204030204" pitchFamily="34" charset="0"/>
                <a:ea typeface="Times New Roman" panose="02020603050405020304" pitchFamily="18" charset="0"/>
                <a:cs typeface="Arial" panose="020B0604020202020204" pitchFamily="34" charset="0"/>
              </a:rPr>
              <a:t>التجارية </a:t>
            </a:r>
            <a:endParaRPr lang="ar-SA" sz="105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تخصص: مالية وتجارة دولية </a:t>
            </a:r>
            <a:endParaRPr lang="ar-SA" sz="105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DZ" sz="1800" b="1" dirty="0" smtClean="0">
                <a:effectLst/>
                <a:latin typeface="Calibri" panose="020F0502020204030204" pitchFamily="34" charset="0"/>
                <a:ea typeface="Times New Roman" panose="02020603050405020304" pitchFamily="18" charset="0"/>
                <a:cs typeface="Arial" panose="020B0604020202020204" pitchFamily="34" charset="0"/>
              </a:rPr>
              <a:t>السنة الدراسية</a:t>
            </a:r>
            <a:r>
              <a:rPr lang="ar-SA" sz="1800" b="1" dirty="0" smtClean="0">
                <a:effectLst/>
                <a:latin typeface="Calibri" panose="020F0502020204030204" pitchFamily="34" charset="0"/>
                <a:ea typeface="Times New Roman" panose="02020603050405020304" pitchFamily="18" charset="0"/>
                <a:cs typeface="Arial" panose="020B0604020202020204" pitchFamily="34" charset="0"/>
              </a:rPr>
              <a:t>: 202</a:t>
            </a:r>
            <a:r>
              <a:rPr lang="ar-DZ" sz="1800" b="1" dirty="0" smtClean="0">
                <a:effectLst/>
                <a:latin typeface="Calibri" panose="020F0502020204030204" pitchFamily="34" charset="0"/>
                <a:ea typeface="Times New Roman" panose="02020603050405020304" pitchFamily="18" charset="0"/>
                <a:cs typeface="Arial" panose="020B0604020202020204" pitchFamily="34" charset="0"/>
              </a:rPr>
              <a:t>5</a:t>
            </a:r>
            <a:r>
              <a:rPr lang="ar-SA" sz="1800" b="1" dirty="0" smtClean="0">
                <a:effectLst/>
                <a:latin typeface="Calibri" panose="020F0502020204030204" pitchFamily="34" charset="0"/>
                <a:ea typeface="Times New Roman" panose="02020603050405020304" pitchFamily="18" charset="0"/>
                <a:cs typeface="Arial" panose="020B0604020202020204" pitchFamily="34" charset="0"/>
              </a:rPr>
              <a:t>/2024</a:t>
            </a:r>
            <a:endParaRPr lang="ar-SA" sz="105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 </a:t>
            </a:r>
            <a:endParaRPr lang="ar-SA" sz="105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6" name="Ellipse 15">
            <a:extLst>
              <a:ext uri="{FF2B5EF4-FFF2-40B4-BE49-F238E27FC236}">
                <a16:creationId xmlns:a16="http://schemas.microsoft.com/office/drawing/2014/main" xmlns="" id="{A8948BCE-9778-C3E1-1DA4-47A3A7E1DD8E}"/>
              </a:ext>
            </a:extLst>
          </p:cNvPr>
          <p:cNvSpPr/>
          <p:nvPr/>
        </p:nvSpPr>
        <p:spPr>
          <a:xfrm>
            <a:off x="2634838" y="3553057"/>
            <a:ext cx="8275617" cy="13895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dirty="0">
                <a:effectLst/>
                <a:latin typeface="Calibri" panose="020F0502020204030204" pitchFamily="34" charset="0"/>
                <a:ea typeface="Times New Roman" panose="02020603050405020304" pitchFamily="18" charset="0"/>
                <a:cs typeface="Arial" panose="020B0604020202020204" pitchFamily="34" charset="0"/>
              </a:rPr>
              <a:t> </a:t>
            </a:r>
            <a:r>
              <a:rPr lang="ar-SA" sz="3600" i="1"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إدارة سلاسل </a:t>
            </a:r>
            <a:r>
              <a:rPr lang="ar-SA" sz="3600" i="1"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الإمداد</a:t>
            </a:r>
            <a:endParaRPr lang="" sz="3600" dirty="0">
              <a:solidFill>
                <a:schemeClr val="tx1"/>
              </a:solidFill>
            </a:endParaRPr>
          </a:p>
        </p:txBody>
      </p:sp>
    </p:spTree>
    <p:extLst>
      <p:ext uri="{BB962C8B-B14F-4D97-AF65-F5344CB8AC3E}">
        <p14:creationId xmlns="" xmlns:p14="http://schemas.microsoft.com/office/powerpoint/2010/main" val="4165935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xmlns="" id="{154E2CB2-4FED-267F-F5AE-840BA8B11B96}"/>
              </a:ext>
            </a:extLst>
          </p:cNvPr>
          <p:cNvSpPr/>
          <p:nvPr/>
        </p:nvSpPr>
        <p:spPr>
          <a:xfrm>
            <a:off x="2100818" y="890649"/>
            <a:ext cx="9551844" cy="434191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2800" b="1" u="sng">
                <a:solidFill>
                  <a:schemeClr val="tx2"/>
                </a:solidFill>
                <a:effectLst/>
                <a:latin typeface="Calibri" panose="020F0502020204030204" pitchFamily="34" charset="0"/>
                <a:ea typeface="Times New Roman" panose="02020603050405020304" pitchFamily="18" charset="0"/>
                <a:cs typeface="Arial" panose="020B0604020202020204" pitchFamily="34" charset="0"/>
              </a:rPr>
              <a:t>■ أهميتها: </a:t>
            </a:r>
            <a:endParaRPr lang="ar-SA" sz="2800" u="sng">
              <a:solidFill>
                <a:schemeClr val="tx2"/>
              </a:solidFill>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تنبع أهمية إدارة سلسلة الإمداد من ضرورة الحاجة إلى تطبيقها بصورة فعالة، ومن ثم فهناك عدة قضايا تدفع المنظمات إلى ضرورة تبني منهج إدارة سلاسل الإمداد وهي : </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lvl="0"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الحاجة إلى تحسين العمليات .</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lvl="0"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رفع مستوى الشراء الخارجي .</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lvl="0"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تخفيض تكاليف النقل .</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lvl="0"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زيادة أهمية التجارة الالكترونية .</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lvl="0"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زيادة ضغوط المنافسة واتساع مدى العولمة .</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lvl="0"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تعقيد سلاسل الإمداد ومن ثم الحاجة لإدارة فعالة للمخزون.</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Tree>
    <p:extLst>
      <p:ext uri="{BB962C8B-B14F-4D97-AF65-F5344CB8AC3E}">
        <p14:creationId xmlns="" xmlns:p14="http://schemas.microsoft.com/office/powerpoint/2010/main" val="1226145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xmlns="" id="{F758CCCA-F895-735B-46CA-AE7D716490CD}"/>
              </a:ext>
            </a:extLst>
          </p:cNvPr>
          <p:cNvSpPr/>
          <p:nvPr/>
        </p:nvSpPr>
        <p:spPr>
          <a:xfrm>
            <a:off x="1799852" y="296883"/>
            <a:ext cx="10218795" cy="101349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u="sng">
                <a:solidFill>
                  <a:schemeClr val="tx2"/>
                </a:solidFill>
                <a:effectLst/>
                <a:latin typeface="Calibri" panose="020F0502020204030204" pitchFamily="34" charset="0"/>
                <a:ea typeface="Times New Roman" panose="02020603050405020304" pitchFamily="18" charset="0"/>
                <a:cs typeface="Arial" panose="020B0604020202020204" pitchFamily="34" charset="0"/>
              </a:rPr>
              <a:t> ■ خصائصها </a:t>
            </a:r>
            <a:r>
              <a:rPr lang="ar-SA" sz="1800" b="1">
                <a:solidFill>
                  <a:schemeClr val="tx2"/>
                </a:solidFill>
                <a:effectLst/>
                <a:latin typeface="Calibri" panose="020F0502020204030204" pitchFamily="34" charset="0"/>
                <a:ea typeface="Times New Roman" panose="02020603050405020304" pitchFamily="18" charset="0"/>
                <a:cs typeface="Arial" panose="020B0604020202020204" pitchFamily="34" charset="0"/>
              </a:rPr>
              <a:t>:</a:t>
            </a:r>
            <a:endParaRPr lang="ar-SA" sz="1800">
              <a:solidFill>
                <a:schemeClr val="tx2"/>
              </a:solidFill>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إن المؤسسات تركز على أن إدارة سلسلة التوريد من الإدارات أو المداخل التي لها أهمية بالغة على المستوى التسييري للعمليات المتكاملة بالنسبة للمؤسسات الاقتصادية، كما أن جناح إدارة سلسلة التوريد يرتبط بمجموعة من الخصائص التي يجب توفرها على مستوى هذا النوع من التداخل، والتي من بينها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8" name="Ellipse 17">
            <a:extLst>
              <a:ext uri="{FF2B5EF4-FFF2-40B4-BE49-F238E27FC236}">
                <a16:creationId xmlns:a16="http://schemas.microsoft.com/office/drawing/2014/main" xmlns="" id="{EF4EA827-3B08-B9E4-E062-64255AE96757}"/>
              </a:ext>
            </a:extLst>
          </p:cNvPr>
          <p:cNvSpPr/>
          <p:nvPr/>
        </p:nvSpPr>
        <p:spPr>
          <a:xfrm>
            <a:off x="7737515" y="1465861"/>
            <a:ext cx="4454485" cy="2560616"/>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1800" b="1" u="sng">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1</a:t>
            </a:r>
            <a:r>
              <a:rPr lang="ar-SA" sz="1800" b="1" u="sng">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 تبادل المعلومات:</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يعتبر من أهم الخصائص في سلسلة التوريد الناجحة، حيث أن تبادل المعلومات ضروري من أجل التقليل من درجة عدم التأكد وتخفيض مستويات المخزون وكذلك معرفة العملاء المستهدفين وأهداف المؤسسة المنشودة.</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
        <p:nvSpPr>
          <p:cNvPr id="22" name="Ellipse 21">
            <a:extLst>
              <a:ext uri="{FF2B5EF4-FFF2-40B4-BE49-F238E27FC236}">
                <a16:creationId xmlns:a16="http://schemas.microsoft.com/office/drawing/2014/main" xmlns="" id="{C030D6BE-77A4-CE76-C036-0BC323B843CF}"/>
              </a:ext>
            </a:extLst>
          </p:cNvPr>
          <p:cNvSpPr/>
          <p:nvPr/>
        </p:nvSpPr>
        <p:spPr>
          <a:xfrm flipH="1">
            <a:off x="5192856" y="4181957"/>
            <a:ext cx="6894893" cy="2560616"/>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1800" b="1" u="sng">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3</a:t>
            </a:r>
            <a:r>
              <a:rPr lang="ar-SA" sz="1800" b="1" u="sng">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 إدارة المخزون:</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في الماضي كان الاحتفاظ بكميات هائلة من المخزونات أمر طبيعي لممارسات الأعمال وذلك للتأمين ضد المخاطر. لكن في يومنا الحالي، ترى العديد من المؤسسات أن الاحتفاظ بالمخزون مكلف جدا، حيث أن المخزون يشكل تحديا الإدارة سلسلة التوريد.</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
        <p:nvSpPr>
          <p:cNvPr id="25" name="Ellipse 24">
            <a:extLst>
              <a:ext uri="{FF2B5EF4-FFF2-40B4-BE49-F238E27FC236}">
                <a16:creationId xmlns:a16="http://schemas.microsoft.com/office/drawing/2014/main" xmlns="" id="{B1AC4E2C-D316-7183-6E64-3571F868663A}"/>
              </a:ext>
            </a:extLst>
          </p:cNvPr>
          <p:cNvSpPr/>
          <p:nvPr/>
        </p:nvSpPr>
        <p:spPr>
          <a:xfrm>
            <a:off x="722223" y="1649609"/>
            <a:ext cx="6459729" cy="3131081"/>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1800" b="1">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 2</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u="sng">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العلاقات التنظيمية:</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إن الشراكات والتحالفات الإستراتيجية مهمة جدا بالنسبة لسلسلة التوريد الناجحة، لأنها تشجع المؤسسات على تركيز الانتباه على سلسلة التوريد بكاملها، كما تساعد على تخفيض العدد الهائل من الموردين حيث يتم التعامل مع الموردين الذين يضيفون قيمة للمؤسسة من ناحية ما يقدمونه من مواد أولية وتسهيلات وتخفيضات في التكاليف.</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Tree>
    <p:extLst>
      <p:ext uri="{BB962C8B-B14F-4D97-AF65-F5344CB8AC3E}">
        <p14:creationId xmlns="" xmlns:p14="http://schemas.microsoft.com/office/powerpoint/2010/main" val="4045818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xmlns="" id="{0C301F67-9997-C04F-2BAF-DD0B5D48FCD4}"/>
              </a:ext>
            </a:extLst>
          </p:cNvPr>
          <p:cNvSpPr/>
          <p:nvPr/>
        </p:nvSpPr>
        <p:spPr>
          <a:xfrm>
            <a:off x="6096000" y="0"/>
            <a:ext cx="5875762" cy="3293546"/>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b="1" u="sng">
                <a:solidFill>
                  <a:schemeClr val="accent2">
                    <a:lumMod val="50000"/>
                  </a:schemeClr>
                </a:solidFill>
                <a:latin typeface="Calibri" panose="020F0502020204030204" pitchFamily="34" charset="0"/>
                <a:ea typeface="Times New Roman" panose="02020603050405020304" pitchFamily="18" charset="0"/>
                <a:cs typeface="Arial" panose="020B0604020202020204" pitchFamily="34" charset="0"/>
              </a:rPr>
              <a:t> .4 </a:t>
            </a:r>
            <a:r>
              <a:rPr lang="ar-SA" sz="1800" b="1" u="sng">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تنسيق مراحل الإعداد:</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هناك العديد من المؤسسات التي تحتوي سلاسل توريد متنوعة كما أن كل سلسلة من هاته السلاسل تحتوي على متطلبات مختلفة، وهذا ما يجعل وجود التنسيق من الأمور البالغة الأهمية. هذا التنسيق هو ما يسمح بتكامل سلاسل التوريد مع بعضها، كما أن خلق القيمة على مستوى سلسلة التوريد يعتبر مهما جدا للتنسيق الناجح.</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
        <p:nvSpPr>
          <p:cNvPr id="3" name="Ellipse 2">
            <a:extLst>
              <a:ext uri="{FF2B5EF4-FFF2-40B4-BE49-F238E27FC236}">
                <a16:creationId xmlns:a16="http://schemas.microsoft.com/office/drawing/2014/main" xmlns="" id="{35BF08B7-87EF-F4E6-246D-847DEB252C01}"/>
              </a:ext>
            </a:extLst>
          </p:cNvPr>
          <p:cNvSpPr/>
          <p:nvPr/>
        </p:nvSpPr>
        <p:spPr>
          <a:xfrm>
            <a:off x="4475463" y="3564455"/>
            <a:ext cx="7496299" cy="3085728"/>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1800" b="1" dirty="0" smtClean="0">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6</a:t>
            </a:r>
            <a:r>
              <a:rPr lang="ar-SA" sz="1800" b="1" dirty="0" smtClean="0">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u="sng" dirty="0">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المسائل المتعلقة بالتكلفة:</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يجب أن تكون إدارة سلسلة التوريد قادرة على تحديد التكاليف بفعالية وكفاءة فالشغل الشاغل للمؤسسات هو التحكم في التكاليف ومحاولة تخفيضها إلى أدنى حد ممكن لها، خصوصا إذا تعلق الأمر بسلسلة التوريد ككل، ويمكن للمؤسسة أن تحقق تحكم في التكاليف من خلال التطبيق الفعال لإدارة سلسلة التوريد مما يمنحها ميزة تنافسية عن غيرها من المؤسسات.</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dirty="0"/>
          </a:p>
        </p:txBody>
      </p:sp>
      <p:sp>
        <p:nvSpPr>
          <p:cNvPr id="4" name="Ellipse 3">
            <a:extLst>
              <a:ext uri="{FF2B5EF4-FFF2-40B4-BE49-F238E27FC236}">
                <a16:creationId xmlns:a16="http://schemas.microsoft.com/office/drawing/2014/main" xmlns="" id="{1679E40C-A43D-64C3-587D-F5BDD6B2A41B}"/>
              </a:ext>
            </a:extLst>
          </p:cNvPr>
          <p:cNvSpPr/>
          <p:nvPr/>
        </p:nvSpPr>
        <p:spPr>
          <a:xfrm>
            <a:off x="444791" y="408213"/>
            <a:ext cx="5010436" cy="4156364"/>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fr-FR" sz="1800" b="1" u="sng" dirty="0">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5</a:t>
            </a:r>
            <a:r>
              <a:rPr lang="ar-SA" sz="1800" b="1" u="sng" dirty="0">
                <a:solidFill>
                  <a:schemeClr val="accent2">
                    <a:lumMod val="50000"/>
                  </a:schemeClr>
                </a:solidFill>
                <a:effectLst/>
                <a:latin typeface="Calibri" panose="020F0502020204030204" pitchFamily="34" charset="0"/>
                <a:ea typeface="Times New Roman" panose="02020603050405020304" pitchFamily="18" charset="0"/>
                <a:cs typeface="Arial" panose="020B0604020202020204" pitchFamily="34" charset="0"/>
              </a:rPr>
              <a:t>. مرونة المؤسسة:</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إن العديد من المصنعين قلقون من كون الميزة الأساسية لأغلب الموردين هي المرونة، وبالتالي على المؤسسة المرنة أن تمتلك قدرة على التغيير في الخطة وشبكات التوزيع من خلال :</a:t>
            </a:r>
            <a:endPar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algn="r" rtl="1"/>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الكفاءات التشغيلية.</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سرعة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تقد</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منتج جديد.</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-التسريع من تطوير منتج جديد.</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lvl="1" algn="ctr"/>
            <a:endParaRPr lang="" dirty="0"/>
          </a:p>
        </p:txBody>
      </p:sp>
    </p:spTree>
    <p:extLst>
      <p:ext uri="{BB962C8B-B14F-4D97-AF65-F5344CB8AC3E}">
        <p14:creationId xmlns="" xmlns:p14="http://schemas.microsoft.com/office/powerpoint/2010/main" val="1758152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xmlns="" id="{CE8E75F7-15CE-0F9E-05CE-D8A19411934E}"/>
              </a:ext>
            </a:extLst>
          </p:cNvPr>
          <p:cNvSpPr/>
          <p:nvPr/>
        </p:nvSpPr>
        <p:spPr>
          <a:xfrm rot="10800000" flipV="1">
            <a:off x="2003963" y="389657"/>
            <a:ext cx="10038358" cy="1206089"/>
          </a:xfrm>
          <a:prstGeom prst="roundRect">
            <a:avLst>
              <a:gd name="adj" fmla="val 21756"/>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b="1" u="sng">
                <a:solidFill>
                  <a:schemeClr val="tx2"/>
                </a:solidFill>
                <a:latin typeface="Calibri" panose="020F0502020204030204" pitchFamily="34" charset="0"/>
                <a:ea typeface="Times New Roman" panose="02020603050405020304" pitchFamily="18" charset="0"/>
                <a:cs typeface="Arial" panose="020B0604020202020204" pitchFamily="34" charset="0"/>
              </a:rPr>
              <a:t>■ </a:t>
            </a:r>
            <a:r>
              <a:rPr lang="ar-SA" sz="1800" b="1" u="sng">
                <a:solidFill>
                  <a:schemeClr val="tx2"/>
                </a:solidFill>
                <a:effectLst/>
                <a:latin typeface="Calibri" panose="020F0502020204030204" pitchFamily="34" charset="0"/>
                <a:ea typeface="Times New Roman" panose="02020603050405020304" pitchFamily="18" charset="0"/>
                <a:cs typeface="Arial" panose="020B0604020202020204" pitchFamily="34" charset="0"/>
              </a:rPr>
              <a:t>عناصرها :</a:t>
            </a:r>
            <a:endParaRPr lang="ar-SA" sz="1800">
              <a:solidFill>
                <a:schemeClr val="tx2"/>
              </a:solidFill>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تتمثل عناصر إدارة سلسلة الإمداد في خمسة عناصر رئيسية ويتبعها بعض العناصر الفرعية المكملة لها والتي تحدد كيفية العمل في سلسلة الإمداد بالتفصيل وهي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
        <p:nvSpPr>
          <p:cNvPr id="10" name="Rectangle : coins arrondis 9">
            <a:extLst>
              <a:ext uri="{FF2B5EF4-FFF2-40B4-BE49-F238E27FC236}">
                <a16:creationId xmlns:a16="http://schemas.microsoft.com/office/drawing/2014/main" xmlns="" id="{C3E33E14-4383-CC5C-4D94-666B9900AE2F}"/>
              </a:ext>
            </a:extLst>
          </p:cNvPr>
          <p:cNvSpPr/>
          <p:nvPr/>
        </p:nvSpPr>
        <p:spPr>
          <a:xfrm>
            <a:off x="7859361" y="1730820"/>
            <a:ext cx="3960298" cy="4893383"/>
          </a:xfrm>
          <a:prstGeom prst="roundRect">
            <a:avLst>
              <a:gd name="adj" fmla="val 2541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الخطة</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تعتبر الخطة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هي الجزء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الاستراتيجي في إدارة سلسلة الإمداد </a:t>
            </a:r>
            <a:r>
              <a:rPr lang="ar-DZ"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ل</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ن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الهدف الأساسي هو تحقيق طلب العميل من المنتج والخدمة، والنصيب الأكبر من التخطيط يكون منصبا على تطوير المصفوفة الموضوعة الرقابة وتوجيه سلسلة التوريد </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ح</a:t>
            </a:r>
            <a:r>
              <a:rPr lang="ar-DZ"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تى</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توصف بالكفاءة، وتحقيق أقل تكلفة وأعلى جودة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وهناك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بعض العناصر التفصيلية هي:</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fr-FR" b="1"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العملاء : أي تحديد ما هي المنتجات والخدمات التي يطلبها العملاء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fr-FR" b="1"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التنبؤ : أي التنبؤ بكمية ووقت طلب العميل.</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dirty="0"/>
          </a:p>
        </p:txBody>
      </p:sp>
      <p:sp>
        <p:nvSpPr>
          <p:cNvPr id="13" name="Rectangle : coins arrondis 12">
            <a:extLst>
              <a:ext uri="{FF2B5EF4-FFF2-40B4-BE49-F238E27FC236}">
                <a16:creationId xmlns:a16="http://schemas.microsoft.com/office/drawing/2014/main" xmlns="" id="{26CCB05D-841B-5F61-3F5F-7D63174E6121}"/>
              </a:ext>
            </a:extLst>
          </p:cNvPr>
          <p:cNvSpPr/>
          <p:nvPr/>
        </p:nvSpPr>
        <p:spPr>
          <a:xfrm>
            <a:off x="2152403" y="1769976"/>
            <a:ext cx="5473781" cy="46983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1" algn="r" rtl="1"/>
            <a:r>
              <a:rPr lang="ar-SA"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المصدر</a:t>
            </a:r>
            <a:r>
              <a:rPr lang="ar-SA"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هو عملية اختيار الموردين اللازمين لشحن أو لتوصيل المنتجات والخدمات اللازمة الخلق المنتج وتقديم الخدمة، بالإضافة إلى تحديد السعر المناسب وعمليات الشحن والمدفوعات الموردين وخلق المصفوفات اللازمة للرقابة وتحسين العالقات مع هؤلاء الموردين، وكذلك وضع العمليات المجمعة الإدارة المخزون من المنتجات والخدمات التي سيتم تلقيها من الموردين بما تشمله من استلام الشحنات والتأكد منها ونقلها إلى تسهيلات الإنتاج، وتشمل بعض العناصر الفرعية مثل :</a:t>
            </a:r>
            <a:endParaRPr lang="ar-SA">
              <a:effectLst/>
              <a:latin typeface="Calibri" panose="020F0502020204030204" pitchFamily="34" charset="0"/>
              <a:ea typeface="Times New Roman" panose="02020603050405020304" pitchFamily="18" charset="0"/>
              <a:cs typeface="Arial" panose="020B0604020202020204" pitchFamily="34" charset="0"/>
            </a:endParaRPr>
          </a:p>
          <a:p>
            <a:pPr lvl="1" algn="r" rtl="1"/>
            <a:r>
              <a:rPr lang="fr-FR" b="1">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المخزون أي مقابلة احتياجات الطلب مع الإدارة الفعالة لتكاليف الاحتفاظ بالمخزون.</a:t>
            </a:r>
            <a:endParaRPr lang="ar-SA">
              <a:effectLst/>
              <a:latin typeface="Calibri" panose="020F0502020204030204" pitchFamily="34" charset="0"/>
              <a:ea typeface="Times New Roman" panose="02020603050405020304" pitchFamily="18" charset="0"/>
              <a:cs typeface="Arial" panose="020B0604020202020204" pitchFamily="34" charset="0"/>
            </a:endParaRPr>
          </a:p>
          <a:p>
            <a:pPr lvl="1" algn="r" rtl="1"/>
            <a:r>
              <a:rPr lang="fr-FR" b="1">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التقييم: أي تقييم الموردين المحتملين ومن ثم تحقيق رقابة الجودة لديهم ومراعاة التسليم في الميعاد، والمرونة، بالإضافة إلى المحافظة على العالقات مع الموردين.</a:t>
            </a:r>
            <a:endParaRPr lang="ar-SA">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1925902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1">
            <a:extLst>
              <a:ext uri="{FF2B5EF4-FFF2-40B4-BE49-F238E27FC236}">
                <a16:creationId xmlns:a16="http://schemas.microsoft.com/office/drawing/2014/main" xmlns="" id="{7E0D3929-A755-DCCE-2803-B7C60A1E20B4}"/>
              </a:ext>
            </a:extLst>
          </p:cNvPr>
          <p:cNvSpPr/>
          <p:nvPr/>
        </p:nvSpPr>
        <p:spPr>
          <a:xfrm>
            <a:off x="7551963" y="333994"/>
            <a:ext cx="4416137" cy="616032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الصنع</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 ويتعلق هذا المكون بخطوة التصنيع، حيث يتم جدولة الأنشطة الضرورية للإنتاج والاختبار والتعبئة والإعداد للتسليم،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حيث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يتم قياس مستويات جودة المخرجات وقياس إنتاجية الموارد البشرية ، </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وتض</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 ثلاثة</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عناصر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فرعية:</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-التصميم: ويعني ذلك دمج العملاء واحتياجاتهم، مع القدرة التصنيعية والوقت اللازم للوصول إلى السوق </a:t>
            </a: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التشغيل: وفيه يتم التركيز على مراقبة الجودة وجدولة العمل.</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fr-FR" b="1"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الموقع: أي تحديد مواقع التسهيلات.</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fr-FR" b="1"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التسليم: ويطلق على هذا المكون مصطلح </a:t>
            </a:r>
            <a:r>
              <a:rPr lang=""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Logistics</a:t>
            </a:r>
            <a:r>
              <a:rPr lang=""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أي نظم الإمداد ويقصد </a:t>
            </a:r>
            <a:r>
              <a:rPr lang="ar-SA" sz="18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به</a:t>
            </a:r>
            <a:r>
              <a:rPr lang="ar-SA"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أفضل تحرك وتخزين للمواد من خلال إدارة العمليات المتعلقة بتنسيق استلام الطلبات من العملاء وتطوير شبكة أعمال المخازن، وترتيب أسطول النقل وذلك لتوصيل المنتجات النهائية إلى العملاء، ووضع نظام فعال لإعداد </a:t>
            </a:r>
            <a:r>
              <a:rPr lang="ar-SA" sz="1800" b="1"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الفواتير</a:t>
            </a:r>
            <a:r>
              <a:rPr lang="fr-FR" sz="1800" b="1"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dirty="0"/>
          </a:p>
        </p:txBody>
      </p:sp>
      <p:sp>
        <p:nvSpPr>
          <p:cNvPr id="7" name="Rectangle : coins arrondis 6">
            <a:extLst>
              <a:ext uri="{FF2B5EF4-FFF2-40B4-BE49-F238E27FC236}">
                <a16:creationId xmlns:a16="http://schemas.microsoft.com/office/drawing/2014/main" xmlns="" id="{2617B864-98D9-1AD7-39F2-1CFFDB6C623F}"/>
              </a:ext>
            </a:extLst>
          </p:cNvPr>
          <p:cNvSpPr/>
          <p:nvPr/>
        </p:nvSpPr>
        <p:spPr>
          <a:xfrm>
            <a:off x="1582553" y="500991"/>
            <a:ext cx="5669643" cy="2588449"/>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1800" b="1" u="sng"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المقبوضات</a:t>
            </a:r>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من العملاء</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كما أن نظم الإمداد تتطلب عدة عناصر حتى تكون فعالة وهي:</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fr-FR" b="1"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الاستجابة السريعة للأوامر من وقت تلقي الأمر وخلال الشحن وحتى تسليم الفاتورة والحصول على المستحقات المالية.</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fr-FR" b="1"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تجهيز الدفعة من حيث التغليف </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والع</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لا</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مة</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التجارية والطبع على الأغلفة ووضعها في بالات.</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fr-FR" b="1" dirty="0">
                <a:solidFill>
                  <a:srgbClr val="000000"/>
                </a:solidFill>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اكتمال ودقة الأوامر ؛ أي عدم وجود أوامر مرتجعة.</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dirty="0"/>
          </a:p>
        </p:txBody>
      </p:sp>
      <p:sp>
        <p:nvSpPr>
          <p:cNvPr id="9" name="Rectangle : coins arrondis 8">
            <a:extLst>
              <a:ext uri="{FF2B5EF4-FFF2-40B4-BE49-F238E27FC236}">
                <a16:creationId xmlns:a16="http://schemas.microsoft.com/office/drawing/2014/main" xmlns="" id="{70915DCE-9935-C5B6-721C-C0A8B644D786}"/>
              </a:ext>
            </a:extLst>
          </p:cNvPr>
          <p:cNvSpPr/>
          <p:nvPr/>
        </p:nvSpPr>
        <p:spPr>
          <a:xfrm>
            <a:off x="1563998" y="3842780"/>
            <a:ext cx="5669643" cy="1556781"/>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المردودات</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ويتعلق ذلك باستلام المردودات من المنتجات المعيبة أو الزائدة عن حاجة العملاء، وتلقى الشكاوى من العملاء فيما يتعلق بالمنتجات المسلمة إليهم والعمل على حلها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Tree>
    <p:extLst>
      <p:ext uri="{BB962C8B-B14F-4D97-AF65-F5344CB8AC3E}">
        <p14:creationId xmlns="" xmlns:p14="http://schemas.microsoft.com/office/powerpoint/2010/main" val="2067201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22B13C6F-EB35-4225-8080-22FD0B79E1B9}"/>
              </a:ext>
            </a:extLst>
          </p:cNvPr>
          <p:cNvSpPr txBox="1"/>
          <p:nvPr/>
        </p:nvSpPr>
        <p:spPr>
          <a:xfrm>
            <a:off x="797873" y="630877"/>
            <a:ext cx="10242467" cy="830997"/>
          </a:xfrm>
          <a:prstGeom prst="rect">
            <a:avLst/>
          </a:prstGeom>
          <a:noFill/>
        </p:spPr>
        <p:txBody>
          <a:bodyPr wrap="square">
            <a:spAutoFit/>
          </a:bodyPr>
          <a:lstStyle/>
          <a:p>
            <a:pPr algn="r" rtl="1"/>
            <a:r>
              <a:rPr lang="ar-DZ"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2-</a:t>
            </a:r>
            <a:r>
              <a:rPr lang="ar-SA"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مراحل </a:t>
            </a:r>
            <a:r>
              <a:rPr lang="ar-SA" sz="2800" b="1" u="sng" dirty="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تطبيق إدارة سلاسل التوريد </a:t>
            </a:r>
          </a:p>
          <a:p>
            <a:pPr marL="0" indent="0" algn="r" rtl="1">
              <a:buNone/>
            </a:pPr>
            <a:endParaRPr lang="" sz="2000" dirty="0"/>
          </a:p>
        </p:txBody>
      </p:sp>
      <p:sp>
        <p:nvSpPr>
          <p:cNvPr id="2" name="Légende : double flèche horizontale 1">
            <a:extLst>
              <a:ext uri="{FF2B5EF4-FFF2-40B4-BE49-F238E27FC236}">
                <a16:creationId xmlns:a16="http://schemas.microsoft.com/office/drawing/2014/main" xmlns="" id="{88C94206-7AB9-7113-A2E2-DCF7537191D2}"/>
              </a:ext>
            </a:extLst>
          </p:cNvPr>
          <p:cNvSpPr/>
          <p:nvPr/>
        </p:nvSpPr>
        <p:spPr>
          <a:xfrm>
            <a:off x="3080162" y="2352213"/>
            <a:ext cx="6791201" cy="3373920"/>
          </a:xfrm>
          <a:prstGeom prst="leftRightArrow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 . تحديد أطراف سلسلة الإمداد:</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قد يؤدي إدخال جميع الأطراف التي تتعامل معها المؤسسة في سلسلة الإمداد إلى تعقيدها، وبالتالي صعوبة التحكم فيها، لذا على الإدارة تمييز الأعضاء ذوي الدور الأساسي في سلسلة الإمداد، والأعضاء الذين يقتصر دورهم على تقديم الدعم والإسناد، وتساعد التفرقة بين مجموعتي الأعضاء على تبسيط سلاسل الإمداد، حيث يجب أن تقتصر على الأعضاء الأساسيين فقط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
        <p:nvSpPr>
          <p:cNvPr id="3" name="Ellipse 2">
            <a:extLst>
              <a:ext uri="{FF2B5EF4-FFF2-40B4-BE49-F238E27FC236}">
                <a16:creationId xmlns:a16="http://schemas.microsoft.com/office/drawing/2014/main" xmlns="" id="{2432D398-571E-267B-A13F-C53A8E4628D4}"/>
              </a:ext>
            </a:extLst>
          </p:cNvPr>
          <p:cNvSpPr/>
          <p:nvPr/>
        </p:nvSpPr>
        <p:spPr>
          <a:xfrm>
            <a:off x="9871363" y="1461874"/>
            <a:ext cx="2022516" cy="4826499"/>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الأعضاء الأساسيو</a:t>
            </a:r>
            <a:r>
              <a:rPr lang="fr-FR" b="1" u="sng">
                <a:solidFill>
                  <a:srgbClr val="000000"/>
                </a:solidFill>
                <a:latin typeface="Calibri" panose="020F0502020204030204" pitchFamily="34" charset="0"/>
                <a:ea typeface="Times New Roman" panose="02020603050405020304" pitchFamily="18" charset="0"/>
                <a:cs typeface="Arial" panose="020B0604020202020204" pitchFamily="34" charset="0"/>
              </a:rPr>
              <a:t>ن</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وهم المؤسسات التي تمارس أنشطة تشغيلية أو إدارية تساهم في عملية إنتاج السلع والخدمات التي توجه لمستهلك أو سوق معين.</a:t>
            </a:r>
            <a:endParaRPr lang="ar-SA" sz="1800" b="1">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
        <p:nvSpPr>
          <p:cNvPr id="4" name="Ellipse 3">
            <a:extLst>
              <a:ext uri="{FF2B5EF4-FFF2-40B4-BE49-F238E27FC236}">
                <a16:creationId xmlns:a16="http://schemas.microsoft.com/office/drawing/2014/main" xmlns="" id="{7CEF4898-0AC0-8B5D-A8C1-52C0C1331D81}"/>
              </a:ext>
            </a:extLst>
          </p:cNvPr>
          <p:cNvSpPr/>
          <p:nvPr/>
        </p:nvSpPr>
        <p:spPr>
          <a:xfrm>
            <a:off x="760762" y="1131866"/>
            <a:ext cx="2319400" cy="5436673"/>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الأعضاء الثانويون </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ومن أمثلة هؤلاء شركات تأجير الشاحنات والمستودعات، شركات الخدمات التسويقية، القروض التي تقدم الإئتمان، وعلى الرغم من أهمية دور هؤلاء الأعضاء، إلا أنهم لا يساهمون بشكل مباشر في القمة المضافة.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Tree>
    <p:extLst>
      <p:ext uri="{BB962C8B-B14F-4D97-AF65-F5344CB8AC3E}">
        <p14:creationId xmlns="" xmlns:p14="http://schemas.microsoft.com/office/powerpoint/2010/main" val="19589175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 coins arrondis 1">
            <a:extLst>
              <a:ext uri="{FF2B5EF4-FFF2-40B4-BE49-F238E27FC236}">
                <a16:creationId xmlns:a16="http://schemas.microsoft.com/office/drawing/2014/main" xmlns="" id="{B45469CC-7C65-FB08-7CC3-8FC311F7AD48}"/>
              </a:ext>
            </a:extLst>
          </p:cNvPr>
          <p:cNvSpPr/>
          <p:nvPr/>
        </p:nvSpPr>
        <p:spPr>
          <a:xfrm>
            <a:off x="1669968" y="406107"/>
            <a:ext cx="9964139" cy="107831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 : تحديد موقع المؤسسة داخل السلسلة: وهو ما يؤثر على قدرة المؤسسة على إدارة شبكة الإمداد، فقط تقع قرب مصادر التوريد (مورد) مواد خام أو قرب المستهلك النهائي  حالة مؤسسة تجزئة، كما أن إتجاه المؤسسة لشراء الخدمات اللوجستية من خلال التعهيد أو المقاولة من  باطن ، يمكن أن يؤثر على هيكل سلسلة التوريد و على موقع و مكانة المؤسسة داخلها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r" rtl="1"/>
            <a:endParaRPr lang=""/>
          </a:p>
        </p:txBody>
      </p:sp>
      <p:sp>
        <p:nvSpPr>
          <p:cNvPr id="10" name="Rectangle : coins arrondis 9">
            <a:extLst>
              <a:ext uri="{FF2B5EF4-FFF2-40B4-BE49-F238E27FC236}">
                <a16:creationId xmlns:a16="http://schemas.microsoft.com/office/drawing/2014/main" xmlns="" id="{B19A8160-23FA-6F40-7F1D-B8222DE32C39}"/>
              </a:ext>
            </a:extLst>
          </p:cNvPr>
          <p:cNvSpPr/>
          <p:nvPr/>
        </p:nvSpPr>
        <p:spPr>
          <a:xfrm>
            <a:off x="297502" y="1673931"/>
            <a:ext cx="11596995" cy="454602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ج. تحديد الأنشطة التي يجب التنسيق فيها مع كل عضو في سلسة الإمداد</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•إدارة علاقات العملاء (</a:t>
            </a:r>
            <a:r>
              <a:rPr lang=""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Customer Relationship Management</a:t>
            </a:r>
            <a:r>
              <a:rPr lang=""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CRM</a:t>
            </a:r>
            <a:r>
              <a:rPr lang=""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 </a:t>
            </a:r>
            <a:r>
              <a:rPr lang="ar-SA"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تتضمن تعريف مجموعة العملاء الذين تتعامل معهم المؤسسة، تحديد احتياجاتهم، التنبؤ بالطلب تزويد العملاء بالمعلومات المتعلقة بأنواع المنتجات وخصائصها وأسعارها، متابعة تنفيذ </a:t>
            </a:r>
            <a:r>
              <a:rPr lang="ar-SA" sz="18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طلبيات</a:t>
            </a:r>
            <a:r>
              <a:rPr lang="ar-SA"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العملاء، وهي أول الأنشطة التي على المؤسسة إدارتها بالتنسيق مع أعضاء سلسلة الإمداد، من خلال نظام اتصالات يتميز بالكفاءة والسرعة.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•إدارة علاقات الموردين :</a:t>
            </a:r>
            <a:r>
              <a:rPr lang=""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Supplier Relationship management (SRM</a:t>
            </a:r>
            <a:r>
              <a:rPr lang=""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تتضمن تصنيف الموردين مجموعات وفقا لدرجة أهمية كل منهم للمؤسسة، وقد تدخل في عملية </a:t>
            </a:r>
            <a:r>
              <a:rPr lang="ar-SA" sz="1800" b="1"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ارتباط </a:t>
            </a:r>
            <a:r>
              <a:rPr lang="ar-SA"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المورد مع المؤسسة من خلال شبكة الحاسبات الآلية.</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تطوير المنتجات الجديدة</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طبقا لمفهوم إدارة سلاسل الإمداد، لابد من اشتراك الموردين والعملاء في تطوير المنتجات الجديدة من خلال فرق متنوعة المهارات والخبرات، بما يساعد على تكامل عمليات التوريد والتصنيع والتوزيع.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تخطيط</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موارد المؤسسة</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MRP)Enterprise Resource</a:t>
            </a:r>
            <a:r>
              <a:rPr lang=""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Planning</a:t>
            </a:r>
            <a:r>
              <a:rPr lang=""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نظام معلوماتي صمم لتنسيق جميع الموارد والمعلومات والأنشطة اللازمة لإتمام الأنشطة العملية مثل المحاسبة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الموارد البشرية ، كما يمكنه تبادل البيانات بين أجزائه المختلفة . فمن خلال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طلبيات</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العملاء ،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بمساعدة نظام  </a:t>
            </a:r>
            <a:r>
              <a:rPr lang=""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MRP  ،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يمكن تحديد الموارد المالية ، البشرية، الوقت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المشتريات اللازمة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dirty="0"/>
          </a:p>
        </p:txBody>
      </p:sp>
    </p:spTree>
    <p:extLst>
      <p:ext uri="{BB962C8B-B14F-4D97-AF65-F5344CB8AC3E}">
        <p14:creationId xmlns="" xmlns:p14="http://schemas.microsoft.com/office/powerpoint/2010/main" val="3794429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C91CE75F-BDCD-C147-23FF-7FA6DE5BD954}"/>
              </a:ext>
            </a:extLst>
          </p:cNvPr>
          <p:cNvSpPr txBox="1"/>
          <p:nvPr/>
        </p:nvSpPr>
        <p:spPr>
          <a:xfrm>
            <a:off x="1354531" y="1062324"/>
            <a:ext cx="10689028" cy="461665"/>
          </a:xfrm>
          <a:prstGeom prst="rect">
            <a:avLst/>
          </a:prstGeom>
          <a:noFill/>
        </p:spPr>
        <p:txBody>
          <a:bodyPr wrap="square">
            <a:spAutoFit/>
          </a:bodyPr>
          <a:lstStyle/>
          <a:p>
            <a:pPr marL="0" indent="0" algn="r">
              <a:buNone/>
            </a:pPr>
            <a:r>
              <a:rPr lang="ar-AE" sz="2400" b="1" u="sng" dirty="0"/>
              <a:t>أ_</a:t>
            </a:r>
            <a:endParaRPr lang="" sz="2000"/>
          </a:p>
        </p:txBody>
      </p:sp>
      <p:sp>
        <p:nvSpPr>
          <p:cNvPr id="2" name="Rectangle : coins arrondis 1">
            <a:extLst>
              <a:ext uri="{FF2B5EF4-FFF2-40B4-BE49-F238E27FC236}">
                <a16:creationId xmlns:a16="http://schemas.microsoft.com/office/drawing/2014/main" xmlns="" id="{42157A0A-0ED2-B398-F822-2D5F6AE7D81D}"/>
              </a:ext>
            </a:extLst>
          </p:cNvPr>
          <p:cNvSpPr/>
          <p:nvPr/>
        </p:nvSpPr>
        <p:spPr>
          <a:xfrm>
            <a:off x="2820390" y="760765"/>
            <a:ext cx="9223169" cy="204107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24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د. تحديد درجة التكامل عبر سلسلة التوريد :</a:t>
            </a:r>
            <a:r>
              <a:rPr lang="ar-SA" sz="2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يتوقف نجاح إدارة سلاسل الإمداد على درجة تكامل عمليات التخطيط بين الأعضاء بالإضافة للتوصل إلى معايير رقابية موحدة تساعد على قياس نجاح سلسلة التوريد . </a:t>
            </a:r>
            <a:endParaRPr lang="" sz="2400"/>
          </a:p>
        </p:txBody>
      </p:sp>
    </p:spTree>
    <p:extLst>
      <p:ext uri="{BB962C8B-B14F-4D97-AF65-F5344CB8AC3E}">
        <p14:creationId xmlns="" xmlns:p14="http://schemas.microsoft.com/office/powerpoint/2010/main" val="1505529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BA1D8D51-81AC-E37A-5BC4-564F54B0E5C2}"/>
              </a:ext>
            </a:extLst>
          </p:cNvPr>
          <p:cNvSpPr txBox="1"/>
          <p:nvPr/>
        </p:nvSpPr>
        <p:spPr>
          <a:xfrm rot="10800000" flipV="1">
            <a:off x="3047690" y="645314"/>
            <a:ext cx="8604971" cy="1231106"/>
          </a:xfrm>
          <a:prstGeom prst="rect">
            <a:avLst/>
          </a:prstGeom>
          <a:noFill/>
        </p:spPr>
        <p:txBody>
          <a:bodyPr wrap="square">
            <a:spAutoFit/>
          </a:bodyPr>
          <a:lstStyle/>
          <a:p>
            <a:pPr algn="r" rtl="1"/>
            <a:r>
              <a:rPr lang="ar-DZ"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3-</a:t>
            </a:r>
            <a:r>
              <a:rPr lang="ar-SA"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إستراتجيات </a:t>
            </a:r>
            <a:r>
              <a:rPr lang="ar-SA" sz="2800" b="1" u="sng" dirty="0" err="1">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و</a:t>
            </a:r>
            <a:r>
              <a:rPr lang="ar-SA" sz="2800" b="1" u="sng" dirty="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 أدوات إدارة سلاسل التوريد </a:t>
            </a:r>
          </a:p>
          <a:p>
            <a:pPr algn="r" rtl="1"/>
            <a:r>
              <a:rPr lang="ar-DZ"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ا-</a:t>
            </a:r>
            <a:r>
              <a:rPr lang="ar-SA"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الاستراتجيات </a:t>
            </a:r>
            <a:endParaRPr lang="ar-SA" sz="2800" b="1" dirty="0">
              <a:solidFill>
                <a:schemeClr val="accent2"/>
              </a:solidFill>
              <a:effectLst/>
              <a:latin typeface="Calibri" panose="020F0502020204030204" pitchFamily="34" charset="0"/>
              <a:ea typeface="Times New Roman" panose="02020603050405020304" pitchFamily="18" charset="0"/>
              <a:cs typeface="Arial" panose="020B0604020202020204" pitchFamily="34" charset="0"/>
            </a:endParaRPr>
          </a:p>
          <a:p>
            <a:endParaRPr lang="" dirty="0"/>
          </a:p>
        </p:txBody>
      </p:sp>
      <p:sp>
        <p:nvSpPr>
          <p:cNvPr id="4" name="Légende : quatre flèches 3">
            <a:extLst>
              <a:ext uri="{FF2B5EF4-FFF2-40B4-BE49-F238E27FC236}">
                <a16:creationId xmlns:a16="http://schemas.microsoft.com/office/drawing/2014/main" xmlns="" id="{27C55ABF-35C0-3D8F-738F-AEB6BF025FA5}"/>
              </a:ext>
            </a:extLst>
          </p:cNvPr>
          <p:cNvSpPr/>
          <p:nvPr/>
        </p:nvSpPr>
        <p:spPr>
          <a:xfrm>
            <a:off x="3582901" y="2721550"/>
            <a:ext cx="6077103" cy="2492742"/>
          </a:xfrm>
          <a:prstGeom prst="quadArrowCallout">
            <a:avLst>
              <a:gd name="adj1" fmla="val 17306"/>
              <a:gd name="adj2" fmla="val 18515"/>
              <a:gd name="adj3" fmla="val 12412"/>
              <a:gd name="adj4" fmla="val 48123"/>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إستراتيجيات سلاسل التوريد :</a:t>
            </a: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
        <p:nvSpPr>
          <p:cNvPr id="5" name="Rectangle : coins arrondis 4">
            <a:extLst>
              <a:ext uri="{FF2B5EF4-FFF2-40B4-BE49-F238E27FC236}">
                <a16:creationId xmlns:a16="http://schemas.microsoft.com/office/drawing/2014/main" xmlns="" id="{55AC50F1-8F0F-2451-AF42-225EC0391986}"/>
              </a:ext>
            </a:extLst>
          </p:cNvPr>
          <p:cNvSpPr/>
          <p:nvPr/>
        </p:nvSpPr>
        <p:spPr>
          <a:xfrm>
            <a:off x="236653" y="1319481"/>
            <a:ext cx="3019626" cy="532266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a:t>
            </a:r>
            <a:r>
              <a:rPr lang="ar-SA" sz="14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إستراتيجية الموردين القلة:</a:t>
            </a:r>
            <a:endParaRPr lang="ar-SA" sz="14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لا تركز هذه الإستراتيجية على العوامل ذات الأمد القصير في تأثيرها، كالأسعار المنخفضة، بل على إقامة علاقة</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طويلة الأمد مع عدد قليل موثوق بهم من الموردين . ومن مزايا هذه </a:t>
            </a:r>
            <a:r>
              <a:rPr lang="ar-SA" sz="14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الاستراتيجة</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ما يلي:</a:t>
            </a:r>
            <a:endParaRPr lang="ar-SA" sz="14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تمكين الموردين، نتيجة العلاقة طويلة الأمد، من فهم أهداف المنظمة المشترية ورغبات العميل النهائي لها. وتقديم ما هو الأفضل للمنظمة المشترية.</a:t>
            </a:r>
            <a:endParaRPr lang="ar-SA" sz="14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قد تخلق الرغبة لدى الموردين المشاركة المنظمة المشترية في تطبيق بعض النظم مثل نظام تماماً في الموعد (</a:t>
            </a:r>
            <a:r>
              <a:rPr lang=""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T.1.1) </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وتقديم الابتكارات والخبرات التكنولوجية.</a:t>
            </a:r>
            <a:endParaRPr lang="ar-SA" sz="14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إن العنصر المهم في هذه </a:t>
            </a:r>
            <a:r>
              <a:rPr lang="ar-SA" sz="14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الإستراتيجة</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هي الثقة والالتزام </a:t>
            </a:r>
            <a:r>
              <a:rPr lang="ar-SA" sz="14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من خلال الاتصالات الرسمية وغير الرسمية، قد يزيد ذلك ويقوي الشراكة بينهما. إلا أن من مخاطر هذه </a:t>
            </a:r>
            <a:r>
              <a:rPr lang="ar-SA" sz="14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الإسترتيجية</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أن يصبح الطرفين أسيرين لبعضهما، وتبرز المخاطرة الحقيقية عند حدوث تغيرات الطلب.</a:t>
            </a:r>
            <a:endParaRPr lang="ar-SA" sz="1400" dirty="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dirty="0"/>
          </a:p>
        </p:txBody>
      </p:sp>
      <p:sp>
        <p:nvSpPr>
          <p:cNvPr id="6" name="Rectangle : coins arrondis 5">
            <a:extLst>
              <a:ext uri="{FF2B5EF4-FFF2-40B4-BE49-F238E27FC236}">
                <a16:creationId xmlns:a16="http://schemas.microsoft.com/office/drawing/2014/main" xmlns="" id="{3B8C702D-C320-3AE9-5EC2-6170FAD010EE}"/>
              </a:ext>
            </a:extLst>
          </p:cNvPr>
          <p:cNvSpPr/>
          <p:nvPr/>
        </p:nvSpPr>
        <p:spPr>
          <a:xfrm>
            <a:off x="3602304" y="1319481"/>
            <a:ext cx="5750483" cy="14020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 إستراتجية شبكات التحالف:</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تقوم المنظمة المشترية بتقديم دعم مالي للموردين من خلال القروض أو المساهمة في الملكي يصبح المورد جزأ من تحالف للشركات. وللعلاقة طويلة الأمد التي يضمنها عضو التحالف، المورد.</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
        <p:nvSpPr>
          <p:cNvPr id="7" name="Rectangle : coins arrondis 6">
            <a:extLst>
              <a:ext uri="{FF2B5EF4-FFF2-40B4-BE49-F238E27FC236}">
                <a16:creationId xmlns:a16="http://schemas.microsoft.com/office/drawing/2014/main" xmlns="" id="{97D45C14-0829-A855-3FDE-7EA876712D7E}"/>
              </a:ext>
            </a:extLst>
          </p:cNvPr>
          <p:cNvSpPr/>
          <p:nvPr/>
        </p:nvSpPr>
        <p:spPr>
          <a:xfrm>
            <a:off x="9679408" y="1726967"/>
            <a:ext cx="2275939" cy="4915176"/>
          </a:xfrm>
          <a:prstGeom prst="roundRect">
            <a:avLst>
              <a:gd name="adj" fmla="val 34571"/>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a:t>
            </a:r>
            <a:r>
              <a:rPr lang="ar-SA" sz="14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400" b="1" u="sng"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استراتيجة</a:t>
            </a:r>
            <a:r>
              <a:rPr lang="ar-SA" sz="14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الشركات الافتراضية:</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تتصف الشركات الافتراضية بتنوع ما تورده لتقديم الخدمات وفقاً للطلب. وهي مرنة </a:t>
            </a:r>
            <a:r>
              <a:rPr lang="ar-SA" sz="14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بصورة </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تسمح لها بخلق مشروعات جديدة تلبي الطلبات المتغيرة في السوق مثل </a:t>
            </a:r>
            <a:r>
              <a:rPr lang="ar-DZ" sz="14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a:t>
            </a:r>
            <a:r>
              <a:rPr lang="ar-SA" sz="14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لشركات </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التي تعمل كمورد تقوم بتقديم خدمات متنوعة مثل توفير عمال تصميم منتجات، تقديم خدمات إستراتيجية تصنيع </a:t>
            </a:r>
            <a:r>
              <a:rPr lang="ar-SA" sz="14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منتوج</a:t>
            </a: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أو مكون أو جزء معين، تنظيم البحث والاختبارات السوقية، توزيع المنتجات، وغير ذلك. وقد تكون العلاقة مع مثل هذه الشركات قصيرة الأمد أو طويلة الأمد.</a:t>
            </a:r>
            <a:endParaRPr lang="ar-SA" sz="1400" dirty="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dirty="0"/>
          </a:p>
        </p:txBody>
      </p:sp>
      <p:sp>
        <p:nvSpPr>
          <p:cNvPr id="8" name="Rectangle : coins arrondis 7">
            <a:extLst>
              <a:ext uri="{FF2B5EF4-FFF2-40B4-BE49-F238E27FC236}">
                <a16:creationId xmlns:a16="http://schemas.microsoft.com/office/drawing/2014/main" xmlns="" id="{844ECFAB-0A3A-52D2-ABE3-A5A242AEE36E}"/>
              </a:ext>
            </a:extLst>
          </p:cNvPr>
          <p:cNvSpPr/>
          <p:nvPr/>
        </p:nvSpPr>
        <p:spPr>
          <a:xfrm>
            <a:off x="3453935" y="5240075"/>
            <a:ext cx="5898852" cy="14020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14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 إستراتيجية تعدد الموردين من الاستراتيجيات القديمة والتقليدية:</a:t>
            </a:r>
            <a:endParaRPr lang="ar-SA" sz="14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 يقدم الموردين عروضهم استجابة لدعوة المنظمة لتوريد مادة معينة لها وفق شروطها من حيث المواصفات والكمية.</a:t>
            </a:r>
            <a:endParaRPr lang="ar-SA" sz="14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يتم اختيار المورد من قبل المنظمة على أساس السعر الأقل.</a:t>
            </a:r>
            <a:endParaRPr lang="ar-SA" sz="14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أو قد تقوم المنظمة بالمفاوضة مع الموردين المتقدمين ودفعهم للتنافس.</a:t>
            </a:r>
            <a:endParaRPr lang="ar-SA" sz="14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هذه الإستراتيجية لا تهدف ولا تهتم بعلاقة الشراكة طويلة الأمد مع الموردين.</a:t>
            </a:r>
            <a:r>
              <a:rPr lang="ar-SA" sz="14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4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Tree>
    <p:extLst>
      <p:ext uri="{BB962C8B-B14F-4D97-AF65-F5344CB8AC3E}">
        <p14:creationId xmlns="" xmlns:p14="http://schemas.microsoft.com/office/powerpoint/2010/main" val="375107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èche : haut 6">
            <a:extLst>
              <a:ext uri="{FF2B5EF4-FFF2-40B4-BE49-F238E27FC236}">
                <a16:creationId xmlns:a16="http://schemas.microsoft.com/office/drawing/2014/main" xmlns="" id="{9DC5EE2A-6A00-E67C-D3AF-45B328A47224}"/>
              </a:ext>
            </a:extLst>
          </p:cNvPr>
          <p:cNvSpPr/>
          <p:nvPr/>
        </p:nvSpPr>
        <p:spPr>
          <a:xfrm>
            <a:off x="5610749" y="2454303"/>
            <a:ext cx="969264" cy="1956816"/>
          </a:xfrm>
          <a:prstGeom prst="up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
          </a:p>
        </p:txBody>
      </p:sp>
      <p:sp>
        <p:nvSpPr>
          <p:cNvPr id="8" name="Légende : double flèche horizontale 7">
            <a:extLst>
              <a:ext uri="{FF2B5EF4-FFF2-40B4-BE49-F238E27FC236}">
                <a16:creationId xmlns:a16="http://schemas.microsoft.com/office/drawing/2014/main" xmlns="" id="{41FB20EE-4954-74F0-473D-DA2E5F6D62F5}"/>
              </a:ext>
            </a:extLst>
          </p:cNvPr>
          <p:cNvSpPr/>
          <p:nvPr/>
        </p:nvSpPr>
        <p:spPr>
          <a:xfrm>
            <a:off x="3476459" y="3932839"/>
            <a:ext cx="5237843" cy="2672809"/>
          </a:xfrm>
          <a:prstGeom prst="leftRightArrowCallout">
            <a:avLst>
              <a:gd name="adj1" fmla="val 30554"/>
              <a:gd name="adj2" fmla="val 25000"/>
              <a:gd name="adj3" fmla="val 25000"/>
              <a:gd name="adj4" fmla="val 54181"/>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AE"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AE" sz="1800" b="1" u="sng">
                <a:solidFill>
                  <a:srgbClr val="000000"/>
                </a:solidFill>
                <a:effectLst/>
                <a:latin typeface="Arial" panose="020B0604020202020204" pitchFamily="34" charset="0"/>
                <a:ea typeface="Times New Roman" panose="02020603050405020304" pitchFamily="18" charset="0"/>
              </a:rPr>
              <a:t> </a:t>
            </a:r>
            <a:r>
              <a:rPr lang="ar-AE"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استراتيجيات سلسلة التوريد المستقبلية :</a:t>
            </a:r>
            <a:endParaRPr lang=""/>
          </a:p>
        </p:txBody>
      </p:sp>
      <p:sp>
        <p:nvSpPr>
          <p:cNvPr id="9" name="Rectangle : coins arrondis 8">
            <a:extLst>
              <a:ext uri="{FF2B5EF4-FFF2-40B4-BE49-F238E27FC236}">
                <a16:creationId xmlns:a16="http://schemas.microsoft.com/office/drawing/2014/main" xmlns="" id="{47558F8A-773F-9670-B48C-48C29A806053}"/>
              </a:ext>
            </a:extLst>
          </p:cNvPr>
          <p:cNvSpPr/>
          <p:nvPr/>
        </p:nvSpPr>
        <p:spPr>
          <a:xfrm>
            <a:off x="3476459" y="423264"/>
            <a:ext cx="8176202" cy="1956817"/>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AE" sz="18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استخدام تكنولوجيا سلاسل التوريد </a:t>
            </a:r>
            <a:r>
              <a:rPr lang="ar-AE" sz="1800" b="1" u="sng"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المتقدمة</a:t>
            </a:r>
            <a:endParaRPr lang="ar-AE"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من الضروري أن تتكامل الأنظمة والبيانات، وأن يكون لدى العمال موارد جديدة، وأن يكون لدى المديرين فهم أفضل لإدارة سلسلة التوريد. يتطلب الاستثمار في منصة تحسين سلسلة التوريد التي يمكنها التعامل مع كل ما سبق استثمارًا كبيرًا.</a:t>
            </a:r>
            <a:endParaRPr lang="ar-AE"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بعد تكامل تقنية </a:t>
            </a:r>
            <a:r>
              <a:rPr lang=""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SCM</a:t>
            </a:r>
            <a:r>
              <a:rPr lang=""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ar-AE"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مع أنظمة سلسلة التوريد الحالية أمرًا بالغ الأهمية للشركات من خلال مزامنة البيانات القوية ثنائية الاتجاه وتكون جميع سلاسل التوريد ومنصات الأعمال، بالإضافة إلى جميع أعضاء الفريق متزامنة دائما.</a:t>
            </a:r>
            <a:endParaRPr lang="ar-AE" sz="1800" dirty="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dirty="0"/>
          </a:p>
        </p:txBody>
      </p:sp>
      <p:sp>
        <p:nvSpPr>
          <p:cNvPr id="10" name="Rectangle : coins arrondis 9">
            <a:extLst>
              <a:ext uri="{FF2B5EF4-FFF2-40B4-BE49-F238E27FC236}">
                <a16:creationId xmlns:a16="http://schemas.microsoft.com/office/drawing/2014/main" xmlns="" id="{AA0E7A3B-754A-2C53-F687-55543D91D191}"/>
              </a:ext>
            </a:extLst>
          </p:cNvPr>
          <p:cNvSpPr/>
          <p:nvPr/>
        </p:nvSpPr>
        <p:spPr>
          <a:xfrm>
            <a:off x="8869383" y="2585301"/>
            <a:ext cx="3098718" cy="400179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 الذكاء الاصطناعي والتعلم الآلي:</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سيحدث الذكاء الاصطناعي والتعلم الآلي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ثورة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في تخطيط سلسلة التوريد من خلال استبدال التنبؤ المستند إلى التاريخ. سيتم تحويل استشعار الطلب، وتشكيله، وتنسيقه، وتخطيط العرض عن طريق التنبؤ </a:t>
            </a:r>
            <a:r>
              <a:rPr lang="ar-SA" sz="1800" b="1"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التي </a:t>
            </a:r>
            <a:r>
              <a:rPr lang="ar-SA" sz="18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تعتمد على الذكاء الاصطناعي والتعلم الآلي.</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في السنوات القليلة المقبلة، سيقود الذكاء الاصطناعي التسعير الديناميكي وإدخال منتجات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جديدة</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dirty="0"/>
          </a:p>
        </p:txBody>
      </p:sp>
      <p:sp>
        <p:nvSpPr>
          <p:cNvPr id="11" name="Rectangle : coins arrondis 10">
            <a:extLst>
              <a:ext uri="{FF2B5EF4-FFF2-40B4-BE49-F238E27FC236}">
                <a16:creationId xmlns:a16="http://schemas.microsoft.com/office/drawing/2014/main" xmlns="" id="{2217EDAE-9BDA-D135-FD32-A2E7AFFA6916}"/>
              </a:ext>
            </a:extLst>
          </p:cNvPr>
          <p:cNvSpPr/>
          <p:nvPr/>
        </p:nvSpPr>
        <p:spPr>
          <a:xfrm>
            <a:off x="649433" y="497485"/>
            <a:ext cx="2671946" cy="6108163"/>
          </a:xfrm>
          <a:prstGeom prst="roundRect">
            <a:avLst>
              <a:gd name="adj" fmla="val 21307"/>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AE" sz="1800" b="1" u="sng">
                <a:solidFill>
                  <a:srgbClr val="000000"/>
                </a:solidFill>
                <a:effectLst/>
                <a:latin typeface="Arial" panose="020B0604020202020204" pitchFamily="34" charset="0"/>
                <a:ea typeface="Times New Roman" panose="02020603050405020304" pitchFamily="18" charset="0"/>
                <a:cs typeface="Arial" panose="020B0604020202020204" pitchFamily="34" charset="0"/>
              </a:rPr>
              <a:t> زيادة التركيز على الاستدامة</a:t>
            </a:r>
            <a:r>
              <a:rPr lang="ar-AE"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AE"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AE"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زادت الشركات من جهودها لزيادة الاستدامة خلال العام الماضي كأحد اتجاهات سلاسل الإمداد الرائدة، استجابة لعدد متزايد من المستهلكين الذين يركزون على البيئة.</a:t>
            </a:r>
            <a:endParaRPr lang="ar-AE"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AE"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نظرا للمجموعة الواسعة من الطرق لتحسين الاستدامة ، ستحتاج جهودك إلى أن تكون مصممة لتناسب المتطلبات الفريدة لمؤسستك.</a:t>
            </a:r>
            <a:endParaRPr lang="ar-AE"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AE"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قد تحتاج الاستدامة إلى البدء في بداية عملية التصنيع ، أو في بداية سلسلة التوريد.</a:t>
            </a:r>
            <a:endParaRPr lang="ar-AE"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AE"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يحدث تغيير سريع في المشهد التكنولوجي في إدارة سلسلة التوريد إذ أن أتمت العمليات ضرورية لمواكبة الوتيرة.</a:t>
            </a:r>
            <a:endParaRPr lang="ar-AE"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Tree>
    <p:extLst>
      <p:ext uri="{BB962C8B-B14F-4D97-AF65-F5344CB8AC3E}">
        <p14:creationId xmlns="" xmlns:p14="http://schemas.microsoft.com/office/powerpoint/2010/main" val="3827795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6">
            <a:extLst>
              <a:ext uri="{FF2B5EF4-FFF2-40B4-BE49-F238E27FC236}">
                <a16:creationId xmlns:a16="http://schemas.microsoft.com/office/drawing/2014/main" xmlns="" id="{4F5DCEE1-4504-D0D0-2262-3B001411EFE5}"/>
              </a:ext>
            </a:extLst>
          </p:cNvPr>
          <p:cNvSpPr>
            <a:spLocks noGrp="1"/>
          </p:cNvSpPr>
          <p:nvPr>
            <p:ph idx="1"/>
          </p:nvPr>
        </p:nvSpPr>
        <p:spPr>
          <a:xfrm>
            <a:off x="4193474" y="519545"/>
            <a:ext cx="7830292" cy="6178880"/>
          </a:xfrm>
        </p:spPr>
        <p:txBody>
          <a:bodyPr>
            <a:normAutofit fontScale="25000" lnSpcReduction="20000"/>
          </a:bodyPr>
          <a:lstStyle/>
          <a:p>
            <a:pPr marL="0" indent="0" algn="r">
              <a:buNone/>
            </a:pPr>
            <a:r>
              <a:rPr lang="ar-SA" sz="7200" b="1" u="sng"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مقدمة</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DZ" sz="7200" b="1" u="sng"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اولا</a:t>
            </a:r>
            <a:r>
              <a:rPr lang="ar-SA" sz="7200" b="1" u="sng"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ماهية سلاسل </a:t>
            </a:r>
            <a:r>
              <a:rPr lang="ar-SA"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امداد</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مفهوم </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سلاسل </a:t>
            </a:r>
            <a:r>
              <a:rPr lang="ar-SA"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a:t>
            </a:r>
            <a:r>
              <a:rPr lang="ar-DZ" sz="7200" b="1" dirty="0" err="1" smtClean="0">
                <a:solidFill>
                  <a:srgbClr val="000000"/>
                </a:solidFill>
                <a:latin typeface="Calibri" panose="020F0502020204030204" pitchFamily="34" charset="0"/>
                <a:ea typeface="Times New Roman" panose="02020603050405020304" pitchFamily="18" charset="0"/>
                <a:cs typeface="Arial" panose="020B0604020202020204" pitchFamily="34" charset="0"/>
              </a:rPr>
              <a:t>لا</a:t>
            </a:r>
            <a:r>
              <a:rPr lang="ar-DZ"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مداد</a:t>
            </a:r>
            <a:endParaRPr lang="ar-SA" sz="7200" dirty="0" smtClean="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مكونات سلاسل </a:t>
            </a:r>
            <a:r>
              <a:rPr lang="ar-SA"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امداد</a:t>
            </a:r>
            <a:endParaRPr lang="ar-SA" sz="7200" dirty="0" smtClean="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أنواع تدفقات سلاسل </a:t>
            </a:r>
            <a:r>
              <a:rPr lang="ar-SA"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امداد</a:t>
            </a:r>
            <a:endParaRPr lang="ar-SA" sz="7200" dirty="0" smtClean="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DZ" sz="7200" b="1" u="sng"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ثانيا</a:t>
            </a:r>
            <a:r>
              <a:rPr lang="ar-SA" sz="7200" b="1" u="sng"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إدارة سلاسل </a:t>
            </a:r>
            <a:r>
              <a:rPr lang="ar-SA"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امداد</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ماهية </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إدارة سلاسل </a:t>
            </a:r>
            <a:r>
              <a:rPr lang="ar-SA"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امداد</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lvl="0" indent="0" algn="r">
              <a:buNone/>
            </a:pPr>
            <a:r>
              <a:rPr lang="fr-FR"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تعريف</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lvl="0" indent="0" algn="r">
              <a:buNone/>
            </a:pP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أهمية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خصائص </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lvl="0" indent="0" algn="r">
              <a:buNone/>
            </a:pP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عناصر</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 sz="72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SCM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مراحل تطبيق</a:t>
            </a:r>
            <a:endParaRPr lang="" sz="72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 sz="7200" b="1"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SCM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إستراتجيات </a:t>
            </a:r>
            <a:r>
              <a:rPr lang="ar-SA" sz="72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أدوات</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n-US"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 sz="72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DZ" sz="7200" b="1" u="sng"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ثالثا</a:t>
            </a:r>
            <a:r>
              <a:rPr lang="ar-SA" sz="7200" b="1" u="sng"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العلاقات في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سلاسل</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الامداد</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أنواع </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العلاقات في سلاسل </a:t>
            </a:r>
            <a:r>
              <a:rPr lang="ar-SA"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امداد</a:t>
            </a:r>
            <a:endParaRPr lang="ar-SA" sz="7200" dirty="0" smtClean="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مستوى العلاقات في سلاسل </a:t>
            </a:r>
            <a:r>
              <a:rPr lang="ar-SA"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72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امداد</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7200" dirty="0" smtClean="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محفظة </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العلاقات داخل سلاسل التوريد وكيفية </a:t>
            </a:r>
            <a:r>
              <a:rPr lang="ar-SA" sz="72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اختيار </a:t>
            </a:r>
            <a:r>
              <a:rPr lang="ar-SA" sz="72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الموردين </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a:buNone/>
            </a:pPr>
            <a:r>
              <a:rPr lang="ar-SA" sz="72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الخاتمة : </a:t>
            </a:r>
            <a:endParaRPr lang="ar-SA" sz="7200" dirty="0">
              <a:effectLst/>
              <a:latin typeface="Calibri" panose="020F0502020204030204" pitchFamily="34" charset="0"/>
              <a:ea typeface="Times New Roman" panose="02020603050405020304" pitchFamily="18" charset="0"/>
              <a:cs typeface="Arial" panose="020B0604020202020204" pitchFamily="34" charset="0"/>
            </a:endParaRPr>
          </a:p>
          <a:p>
            <a:pPr algn="r" rtl="1"/>
            <a:endParaRPr lang="" dirty="0"/>
          </a:p>
        </p:txBody>
      </p:sp>
    </p:spTree>
    <p:extLst>
      <p:ext uri="{BB962C8B-B14F-4D97-AF65-F5344CB8AC3E}">
        <p14:creationId xmlns="" xmlns:p14="http://schemas.microsoft.com/office/powerpoint/2010/main" val="3853007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AF9D69E8-C225-B065-3FE0-B96BED1A3097}"/>
              </a:ext>
            </a:extLst>
          </p:cNvPr>
          <p:cNvSpPr txBox="1"/>
          <p:nvPr/>
        </p:nvSpPr>
        <p:spPr>
          <a:xfrm>
            <a:off x="5376369" y="484413"/>
            <a:ext cx="6095380" cy="519822"/>
          </a:xfrm>
          <a:prstGeom prst="rect">
            <a:avLst/>
          </a:prstGeom>
          <a:noFill/>
        </p:spPr>
        <p:txBody>
          <a:bodyPr wrap="square">
            <a:spAutoFit/>
          </a:bodyPr>
          <a:lstStyle/>
          <a:p>
            <a:pPr algn="r" rtl="1">
              <a:lnSpc>
                <a:spcPct val="107000"/>
              </a:lnSpc>
              <a:spcAft>
                <a:spcPts val="800"/>
              </a:spcAft>
            </a:pPr>
            <a:r>
              <a:rPr lang="ar-SA" sz="2800" b="1" u="sng">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ثانيا : أدوات إدارة سلاسل التوريد </a:t>
            </a:r>
            <a:endParaRPr lang="ar-SA" sz="2800">
              <a:solidFill>
                <a:schemeClr val="accent2"/>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 name="ZoneTexte 5">
            <a:extLst>
              <a:ext uri="{FF2B5EF4-FFF2-40B4-BE49-F238E27FC236}">
                <a16:creationId xmlns:a16="http://schemas.microsoft.com/office/drawing/2014/main" xmlns="" id="{E2072A2A-92CE-BDE8-B334-9111E61819E2}"/>
              </a:ext>
            </a:extLst>
          </p:cNvPr>
          <p:cNvSpPr txBox="1"/>
          <p:nvPr/>
        </p:nvSpPr>
        <p:spPr>
          <a:xfrm rot="10800000" flipV="1">
            <a:off x="2022514" y="1191950"/>
            <a:ext cx="9913113" cy="1951560"/>
          </a:xfrm>
          <a:prstGeom prst="rect">
            <a:avLst/>
          </a:prstGeom>
          <a:noFill/>
        </p:spPr>
        <p:txBody>
          <a:bodyPr wrap="square">
            <a:spAutoFit/>
          </a:bodyPr>
          <a:lstStyle/>
          <a:p>
            <a:pPr algn="r" rtl="1">
              <a:lnSpc>
                <a:spcPct val="107000"/>
              </a:lnSpc>
              <a:spcAft>
                <a:spcPts val="800"/>
              </a:spcAft>
            </a:pP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أدوات</a:t>
            </a:r>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إدارة سلسلة التوريد الإلكترونية :</a:t>
            </a:r>
            <a:endParaRPr lang="ar-SA" sz="100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a:t>
            </a:r>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شبكة المعلومات الدولية (الإنترنت) </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في عام 1997 تطورت شبكة المعلومات ودخلت سوق المعاملات التجارية بصورة كبيرة ، لأن استخدام الشبكة والمواقع المخلفة ساعد في تكامل العملاء مع المنظمات ، وأيضاً المنظمات مع الموردين. وتتحدد أهمية المعلومات الإدارة سلسلة التوريد الإلكترونية في مدى نجاح التعاون بين الأطراف المختلفة والمشتركة في سلسلة التوريد بالإضافة إلى وجودها في البيئة ، ذلك أن المعلومات مثل اللغة تتطلب ترجمة حقيقية للمعاني حينما يتم عبور الحدود الثقافية. وقد نشأ الجزء المرئي من شبكة المعلومات الدولية (الإنترنت) في التجارة الإلكترونية كقناة جديدة من قنوات التجارة والتوزيع.</a:t>
            </a:r>
            <a:endParaRPr lang="ar-SA" sz="100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8" name="ZoneTexte 7">
            <a:extLst>
              <a:ext uri="{FF2B5EF4-FFF2-40B4-BE49-F238E27FC236}">
                <a16:creationId xmlns:a16="http://schemas.microsoft.com/office/drawing/2014/main" xmlns="" id="{59EBADB5-05C7-3F29-4008-62AAAD777EF2}"/>
              </a:ext>
            </a:extLst>
          </p:cNvPr>
          <p:cNvSpPr txBox="1"/>
          <p:nvPr/>
        </p:nvSpPr>
        <p:spPr>
          <a:xfrm>
            <a:off x="2226622" y="3428999"/>
            <a:ext cx="9709005" cy="1754326"/>
          </a:xfrm>
          <a:prstGeom prst="rect">
            <a:avLst/>
          </a:prstGeom>
          <a:noFill/>
        </p:spPr>
        <p:txBody>
          <a:bodyPr wrap="square">
            <a:spAutoFit/>
          </a:bodyPr>
          <a:lstStyle/>
          <a:p>
            <a:pPr algn="r" rtl="1"/>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 التبادل الإلكتروني للبيانات </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يساعد استخدام عملية التبادل الإلكتروني للبيانات على توثيق التبادل الإلكتروني للأعمال وكذلك التزود بالإجراءات النمطية الموضوعة حتى تتبعها المنظمات فيما بينها وبين الموردين والعملاء. ويهدف وجود مصطلح الأعمال الإلكترونية إلى التعجيل بتحقق هدف تكامل سلسلة التوريد، حيث يشير إلى التخطيط والتنفيذ للعمليات باستخدام شبكة المعلومات الدولية. فمدخل الأعمال الإلكترونية يساعد الشركات على تحقيق عوائد كبيرة من خلال التحسينات في الكفاءة والتي تنتج من : الاستخدام الأفضل للأصول ، الوصول بصورة أسرع إلى السوق ، التخفيض في الوقت الكلي لإنجاز الأمر ، زيادة خدمة الاستجابة للعميل ، اختراق أسواق جديدة ، ومن ثم معدل عائد مرتفع على الأصول ، وعموماً زيادة ثروة الملاك.</a:t>
            </a:r>
            <a:endParaRPr lang=""/>
          </a:p>
        </p:txBody>
      </p:sp>
    </p:spTree>
    <p:extLst>
      <p:ext uri="{BB962C8B-B14F-4D97-AF65-F5344CB8AC3E}">
        <p14:creationId xmlns="" xmlns:p14="http://schemas.microsoft.com/office/powerpoint/2010/main" val="5594031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08485" y="234615"/>
            <a:ext cx="10154652" cy="6388769"/>
          </a:xfrm>
        </p:spPr>
        <p:txBody>
          <a:bodyPr>
            <a:normAutofit/>
          </a:bodyPr>
          <a:lstStyle/>
          <a:p>
            <a:pPr marL="0" indent="0" algn="r" rtl="1">
              <a:buNone/>
            </a:pPr>
            <a:r>
              <a:rPr lang="ar-AE"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 . البرامج المستخدمة في إدارة سلسلة التوريد الإلكترونية </a:t>
            </a:r>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الصورة الأفضل لبرنامج إدارة سلسلة التوريد هو إمكانية تجزئة برنامج لكل مجموعة من التطبيقات بالمصنع ، فكل مكون من المكونات الرئيسية يحتوي على العديد من المهام المحددة وكثير منها له برنامج خاص وأفضل طريقة التفكير في برنامج إدارة سلسلة التوريد هو عن طريق فصله إلى برنامج يساعد في التخطيط السلسلة التوريد وكذلك برنامج يساعد في تنفيذ خطوات سلسلة التوريد ذاتها كما يلي:</a:t>
            </a:r>
            <a:endParaRPr lang="ar-AE"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التوريد والشراء وتدبير الاحتياجات </a:t>
            </a:r>
            <a:r>
              <a:rPr lang="ar-AE"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الاستراتيجي</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ة</a:t>
            </a:r>
            <a:r>
              <a:rPr lang="ar-AE"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يسمح ذلك بزيادة الشركاء والموردين الاستراتيجيين ، وكذلك إدارة العلاقات مع المورد بصورة أكثر نجاحاً ، بالإضافة إلى تحقيق </a:t>
            </a:r>
            <a:r>
              <a:rPr lang="ar-AE"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إنسياب</a:t>
            </a:r>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عمليات المشتريات عن طريق استخدام الأوتوماتكية الكاملة وقواعد شبكة المعلومات الدولية " الإنترنت" وتطبيق أسلوب خدمة النفس. كما يساعد ذلك على تحديد العملاء ذات التصنيف المتميز عالميا وعلى مشاركة المعلومات ، وإدارة أكثر فعالية للتعامل مع الموردين وتقييم أدائهم كل العمليات منذ لحظة التصميم للمنتج وحتى تدبير الاحتياجات.</a:t>
            </a:r>
            <a:endParaRPr lang="ar-AE"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AE"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a:t>
            </a:r>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AE"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عمليات سلسلة التوريد</a:t>
            </a:r>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وتعنى التركيز على كيفية إدارة عملية الإنتاج وذلك بكفاءة وبأكثر اعتمادية كلما أمكن ذلك ، وتنفيذ عملية التصنيع وإدارة المخزون والمخازن ، ويمكن أن يساعد ذلك على تحسين كفاءة عمليات الإنتاج ورفع جودة التصنيع وزيادة جودة المنتج النهائي.</a:t>
            </a:r>
            <a:endParaRPr lang="ar-AE"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r>
              <a:rPr lang="ar-AE"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5 . نظم الإمداد</a:t>
            </a:r>
            <a:r>
              <a:rPr lang="ar-AE"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 وهي تعيين الحدود مع الشركاء التجاريين وذلك لإدارة القضايا الخارجية والتي تدور حول الإستراتيجية المطلوبة ، وكذلك إدارة العمليات عبر المجالات الوظيفية والتي تشمل النقل داخل المنظمة والنقل خارج المنظمة والتوزيع المادي ، وكذلك بين تسهيلات المشترين القريبة منها والبعيدة.</a:t>
            </a:r>
            <a:endParaRPr lang="ar-AE"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6</a:t>
            </a:r>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 التعامل مع الشركاء التجاريين: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يساعد ذلك على زيادة الثقة بين المشاركين في سلسلة التوريد وفى مشاركة البيانات والتطبيقات والعمليات وذلك بوسائل قواعد تكنولوجيا شبكة المعلومات الدولية " الإنترنت" ، كما تساعد أيضا على ترسيخ التكنولوجيا والعمليات اللازمة للتفاعل الإلكتروني وتحسين تدفق المعلومات ، وتوضيح جدوى مشاركة البيانات خلال سلسلة التوريد.</a:t>
            </a:r>
            <a:endParaRPr lang="ar-DZ" sz="2000" b="1" dirty="0"/>
          </a:p>
        </p:txBody>
      </p:sp>
    </p:spTree>
    <p:extLst>
      <p:ext uri="{BB962C8B-B14F-4D97-AF65-F5344CB8AC3E}">
        <p14:creationId xmlns="" xmlns:p14="http://schemas.microsoft.com/office/powerpoint/2010/main" val="10289737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xmlns="" id="{7A25A123-8243-AC62-8B21-234E94EF1536}"/>
              </a:ext>
            </a:extLst>
          </p:cNvPr>
          <p:cNvSpPr txBox="1"/>
          <p:nvPr/>
        </p:nvSpPr>
        <p:spPr>
          <a:xfrm>
            <a:off x="1577192" y="705097"/>
            <a:ext cx="9889917" cy="3970318"/>
          </a:xfrm>
          <a:prstGeom prst="rect">
            <a:avLst/>
          </a:prstGeom>
          <a:noFill/>
        </p:spPr>
        <p:txBody>
          <a:bodyPr wrap="square">
            <a:spAutoFit/>
          </a:bodyPr>
          <a:lstStyle/>
          <a:p>
            <a:pPr algn="r" rtl="1"/>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7 . شبكة الأعمال التجارية: </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وهي التي تحقق التكامل والتبادل التجاري مع شبكة المعلومات الدولية "الإنترنت" ، هذه التبادلات تسمح بالتفاعل ، حيث يمكن أن يحدث تعادل أو توازن على المجتمع سلسلة التوريد ، كما يمكن أن يساعد على خلق هياكل تجارية تتصف بالكفاءة ، يمكنها أن تخفض من التكلفة المتعلقة بسلسلة</a:t>
            </a:r>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التوريد ، وتحسين دورة التسليم ورفع كفاءة إدارة الجودة الشاملة.</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8</a:t>
            </a:r>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 التجارة الإلكترونية: </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يرتبط مفهوم التجارة الإلكترونية .</a:t>
            </a:r>
            <a:r>
              <a:rPr lang=""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E.C. </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ارتباطاً وثيقاً بإدارة سلسلة التوريد حيث تسعى الأخيرة إلى فصل الحواجز بين المنظمات والاعتماد على السرعة في أتخاذ القرارات وتقديم المنتجات وكذلك سرعة الاستجابة لاحتياجات العملاء ، فهي تعتمد على شبكات الاتصال ونظم المعلومات والتوريد الخارجي لربط أعضاء السلسلة ونقل المعلومات والمواد خلالها ، ولذلك تتحول التعاملات التجارية من الشكل التقليدي إلى التجارة الإلكترونية سواء لترويج المنتجات أو لشراء الأجزاء حتى تتحقق درجة السرعة المطلوبة لأداء العمليات  لأداء العمليات وتنفيذ المهام.</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ويمكن تعريف التجارة الإلكترونية بأنها استخدام الحاسب الآلى ووسائل الاتصالات المتقدمة في التعاملات اليومية للمنظمة والتي يمكن أن تؤثر على العمليات اليومية للمنظمة ، مثل التعاملات اليومية مع الموردين والعملاء والموزعين من أجل تحقيق أهداف المنظمة . فالتجارة الإلكترونية ضرورية عندما تتوافر وسائل اتصال حديثة وسريعة مع العملاء والموردين وأعضاء شبكة سلسلة التوريد، ولكن الهدف الأساسي للتجارة الإلكترونية في خلق نوع جديد من البيئة التجارية بطريقة الكترونية لربط المشترى والبائع الأمر الذى يخفض من تكاليف المعاملات التجارية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marL="285750" indent="-285750" algn="r" rtl="1">
              <a:buFontTx/>
              <a:buChar char="-"/>
            </a:pPr>
            <a:endParaRPr lang=""/>
          </a:p>
        </p:txBody>
      </p:sp>
    </p:spTree>
    <p:extLst>
      <p:ext uri="{BB962C8B-B14F-4D97-AF65-F5344CB8AC3E}">
        <p14:creationId xmlns="" xmlns:p14="http://schemas.microsoft.com/office/powerpoint/2010/main" val="12566485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28800" y="589546"/>
            <a:ext cx="9938084" cy="6051885"/>
          </a:xfrm>
        </p:spPr>
        <p:txBody>
          <a:bodyPr>
            <a:noAutofit/>
          </a:bodyPr>
          <a:lstStyle/>
          <a:p>
            <a:pPr marL="0" indent="0" algn="r" rtl="1">
              <a:buNone/>
            </a:pPr>
            <a:r>
              <a:rPr lang="ar-DZ" sz="2800" b="1" u="sng" dirty="0" smtClean="0">
                <a:solidFill>
                  <a:schemeClr val="tx2"/>
                </a:solidFill>
              </a:rPr>
              <a:t>ثالثا</a:t>
            </a:r>
            <a:r>
              <a:rPr lang="ar-SA" sz="2800" b="1" u="sng" dirty="0" smtClean="0">
                <a:solidFill>
                  <a:schemeClr val="tx2"/>
                </a:solidFill>
              </a:rPr>
              <a:t>: </a:t>
            </a:r>
            <a:r>
              <a:rPr lang="ar-SA" sz="2800" b="1" u="sng" dirty="0">
                <a:solidFill>
                  <a:schemeClr val="tx2"/>
                </a:solidFill>
              </a:rPr>
              <a:t>العلاقات في سلاسل التوريد </a:t>
            </a:r>
          </a:p>
          <a:p>
            <a:pPr marL="0" indent="0" algn="r" rtl="1">
              <a:buNone/>
            </a:pPr>
            <a:r>
              <a:rPr lang="ar-DZ" sz="2800" b="1" u="sng" dirty="0" smtClean="0">
                <a:solidFill>
                  <a:schemeClr val="accent2"/>
                </a:solidFill>
              </a:rPr>
              <a:t>1-</a:t>
            </a:r>
            <a:r>
              <a:rPr lang="ar-SA" sz="2800" b="1" u="sng" dirty="0" smtClean="0">
                <a:solidFill>
                  <a:schemeClr val="accent2"/>
                </a:solidFill>
              </a:rPr>
              <a:t>أنواع </a:t>
            </a:r>
            <a:r>
              <a:rPr lang="ar-SA" sz="2800" b="1" u="sng" dirty="0">
                <a:solidFill>
                  <a:schemeClr val="accent2"/>
                </a:solidFill>
              </a:rPr>
              <a:t>العلاقات في سلاسل التوريد </a:t>
            </a:r>
          </a:p>
          <a:p>
            <a:pPr marL="0" indent="0" algn="r" rtl="1">
              <a:buNone/>
            </a:pPr>
            <a:endParaRPr lang="fr-FR" sz="2800" b="1" u="sng" dirty="0">
              <a:solidFill>
                <a:schemeClr val="accent2"/>
              </a:solidFill>
            </a:endParaRPr>
          </a:p>
        </p:txBody>
      </p:sp>
      <p:sp>
        <p:nvSpPr>
          <p:cNvPr id="2" name="Flèche : trois pointes 1">
            <a:extLst>
              <a:ext uri="{FF2B5EF4-FFF2-40B4-BE49-F238E27FC236}">
                <a16:creationId xmlns:a16="http://schemas.microsoft.com/office/drawing/2014/main" xmlns="" id="{8AA3B6FF-C512-0F84-215B-4F560C644272}"/>
              </a:ext>
            </a:extLst>
          </p:cNvPr>
          <p:cNvSpPr/>
          <p:nvPr/>
        </p:nvSpPr>
        <p:spPr>
          <a:xfrm>
            <a:off x="3766536" y="3692483"/>
            <a:ext cx="4379195" cy="2948947"/>
          </a:xfrm>
          <a:prstGeom prst="leftRightUp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u="sng">
                <a:solidFill>
                  <a:schemeClr val="tx1"/>
                </a:solidFill>
              </a:rPr>
              <a:t>أنواع العلاقات </a:t>
            </a:r>
            <a:endParaRPr lang="" b="1" u="sng">
              <a:solidFill>
                <a:schemeClr val="tx1"/>
              </a:solidFill>
            </a:endParaRPr>
          </a:p>
        </p:txBody>
      </p:sp>
      <p:sp>
        <p:nvSpPr>
          <p:cNvPr id="8" name="Rectangle : coins arrondis 7">
            <a:extLst>
              <a:ext uri="{FF2B5EF4-FFF2-40B4-BE49-F238E27FC236}">
                <a16:creationId xmlns:a16="http://schemas.microsoft.com/office/drawing/2014/main" xmlns="" id="{DBD3674B-9A14-6254-859F-BC95D22C8450}"/>
              </a:ext>
            </a:extLst>
          </p:cNvPr>
          <p:cNvSpPr/>
          <p:nvPr/>
        </p:nvSpPr>
        <p:spPr>
          <a:xfrm>
            <a:off x="8294172" y="1985406"/>
            <a:ext cx="3472712" cy="465602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AE" b="1" u="sng">
                <a:solidFill>
                  <a:schemeClr val="tx1"/>
                </a:solidFill>
              </a:rPr>
              <a:t>أ العلاقات الرأسية</a:t>
            </a:r>
            <a:r>
              <a:rPr lang="ar-AE" b="1">
                <a:solidFill>
                  <a:schemeClr val="tx1"/>
                </a:solidFill>
              </a:rPr>
              <a:t>تشير إلى الروابط التقليدية بين المؤسسات في سلسلة الإمداد، مثل العلاقة بين المصنعين وموردي المواد وقطع الغيار والمنتجات نصف المصنعة، أو العلاقات بين المصنعين والموزعين وتجار التجزئة، وتركز هذه العلاقات على ضمان تدفق المنتجات والمعلومات داخل السلسلة، وقد ظهر حديثا طرف ثالث مؤثر في هذه العلاقة، هم مقدمو الخدمات اللوجستية أولوجستيات الطرف الثالث.</a:t>
            </a:r>
            <a:endParaRPr lang="" b="1">
              <a:solidFill>
                <a:schemeClr val="tx1"/>
              </a:solidFill>
            </a:endParaRPr>
          </a:p>
        </p:txBody>
      </p:sp>
      <p:sp>
        <p:nvSpPr>
          <p:cNvPr id="9" name="Rectangle : coins arrondis 8">
            <a:extLst>
              <a:ext uri="{FF2B5EF4-FFF2-40B4-BE49-F238E27FC236}">
                <a16:creationId xmlns:a16="http://schemas.microsoft.com/office/drawing/2014/main" xmlns="" id="{C5949F73-14A3-C939-5415-CB8CDD0A1D53}"/>
              </a:ext>
            </a:extLst>
          </p:cNvPr>
          <p:cNvSpPr/>
          <p:nvPr/>
        </p:nvSpPr>
        <p:spPr>
          <a:xfrm rot="10800000" flipV="1">
            <a:off x="1020536" y="1707075"/>
            <a:ext cx="7125195" cy="1985405"/>
          </a:xfrm>
          <a:prstGeom prst="roundRect">
            <a:avLst>
              <a:gd name="adj" fmla="val 37275"/>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r" rtl="1"/>
            <a:r>
              <a:rPr lang="ar-SA" b="1" u="sng">
                <a:solidFill>
                  <a:schemeClr val="tx1"/>
                </a:solidFill>
              </a:rPr>
              <a:t>ب </a:t>
            </a:r>
            <a:r>
              <a:rPr lang="ar-AE" b="1" u="sng">
                <a:solidFill>
                  <a:schemeClr val="tx1"/>
                </a:solidFill>
              </a:rPr>
              <a:t>العلاقات الأفقية </a:t>
            </a:r>
            <a:r>
              <a:rPr lang="ar-SA" b="1" u="sng">
                <a:solidFill>
                  <a:schemeClr val="tx1"/>
                </a:solidFill>
              </a:rPr>
              <a:t>:</a:t>
            </a:r>
            <a:r>
              <a:rPr lang="ar-AE" b="1">
                <a:solidFill>
                  <a:schemeClr val="tx1"/>
                </a:solidFill>
              </a:rPr>
              <a:t> تتضمن اتفاقيات بينالمؤسسات من نفسى النشاط مثل التعاون في عمليات النقل والتموين</a:t>
            </a:r>
            <a:r>
              <a:rPr lang="ar-SA" b="1">
                <a:solidFill>
                  <a:schemeClr val="tx1"/>
                </a:solidFill>
              </a:rPr>
              <a:t> </a:t>
            </a:r>
            <a:endParaRPr lang="" b="1">
              <a:solidFill>
                <a:schemeClr val="tx1"/>
              </a:solidFill>
            </a:endParaRPr>
          </a:p>
        </p:txBody>
      </p:sp>
      <p:sp>
        <p:nvSpPr>
          <p:cNvPr id="10" name="Rectangle : coins arrondis 9">
            <a:extLst>
              <a:ext uri="{FF2B5EF4-FFF2-40B4-BE49-F238E27FC236}">
                <a16:creationId xmlns:a16="http://schemas.microsoft.com/office/drawing/2014/main" xmlns="" id="{1FC351B2-442F-5890-A168-5D08F6C56924}"/>
              </a:ext>
            </a:extLst>
          </p:cNvPr>
          <p:cNvSpPr/>
          <p:nvPr/>
        </p:nvSpPr>
        <p:spPr>
          <a:xfrm flipH="1">
            <a:off x="145383" y="3655371"/>
            <a:ext cx="3621152" cy="3165518"/>
          </a:xfrm>
          <a:prstGeom prst="roundRect">
            <a:avLst>
              <a:gd name="adj" fmla="val 14164"/>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a:solidFill>
                  <a:schemeClr val="tx1"/>
                </a:solidFill>
              </a:rPr>
              <a:t>ج </a:t>
            </a:r>
            <a:r>
              <a:rPr lang="ar-AE" b="1" dirty="0" err="1" smtClean="0">
                <a:solidFill>
                  <a:schemeClr val="tx1"/>
                </a:solidFill>
              </a:rPr>
              <a:t>ال</a:t>
            </a:r>
            <a:r>
              <a:rPr lang="ar-DZ" b="1" dirty="0" smtClean="0">
                <a:solidFill>
                  <a:schemeClr val="tx1"/>
                </a:solidFill>
              </a:rPr>
              <a:t>ت</a:t>
            </a:r>
            <a:r>
              <a:rPr lang="ar-DZ" b="1" dirty="0" smtClean="0">
                <a:solidFill>
                  <a:schemeClr val="tx1"/>
                </a:solidFill>
              </a:rPr>
              <a:t>ع</a:t>
            </a:r>
            <a:r>
              <a:rPr lang="ar-AE" b="1" dirty="0" err="1" smtClean="0">
                <a:solidFill>
                  <a:schemeClr val="tx1"/>
                </a:solidFill>
              </a:rPr>
              <a:t>اون</a:t>
            </a:r>
            <a:r>
              <a:rPr lang="ar-AE" b="1" dirty="0" smtClean="0">
                <a:solidFill>
                  <a:schemeClr val="tx1"/>
                </a:solidFill>
              </a:rPr>
              <a:t> </a:t>
            </a:r>
            <a:r>
              <a:rPr lang="ar-AE" b="1" dirty="0">
                <a:solidFill>
                  <a:schemeClr val="tx1"/>
                </a:solidFill>
              </a:rPr>
              <a:t>الشامل : تضمن اتفاقيات </a:t>
            </a:r>
            <a:r>
              <a:rPr lang="ar-AE" b="1" dirty="0" smtClean="0">
                <a:solidFill>
                  <a:schemeClr val="tx1"/>
                </a:solidFill>
              </a:rPr>
              <a:t>بين</a:t>
            </a:r>
            <a:r>
              <a:rPr lang="ar-DZ" b="1" dirty="0" smtClean="0">
                <a:solidFill>
                  <a:schemeClr val="tx1"/>
                </a:solidFill>
              </a:rPr>
              <a:t> </a:t>
            </a:r>
            <a:r>
              <a:rPr lang="ar-AE" b="1" dirty="0" smtClean="0">
                <a:solidFill>
                  <a:schemeClr val="tx1"/>
                </a:solidFill>
              </a:rPr>
              <a:t>الشركات </a:t>
            </a:r>
            <a:r>
              <a:rPr lang="ar-AE" b="1" dirty="0">
                <a:solidFill>
                  <a:schemeClr val="tx1"/>
                </a:solidFill>
              </a:rPr>
              <a:t>التي تقع في المستويين الرأسي والأفقي</a:t>
            </a:r>
            <a:r>
              <a:rPr lang="ar-SA" b="1" dirty="0">
                <a:solidFill>
                  <a:schemeClr val="tx1"/>
                </a:solidFill>
              </a:rPr>
              <a:t> في </a:t>
            </a:r>
            <a:r>
              <a:rPr lang="ar-AE" b="1" dirty="0">
                <a:solidFill>
                  <a:schemeClr val="tx1"/>
                </a:solidFill>
              </a:rPr>
              <a:t> سلسلة الإمداد</a:t>
            </a:r>
            <a:endParaRPr lang="" b="1" dirty="0">
              <a:solidFill>
                <a:schemeClr val="tx1"/>
              </a:solidFill>
            </a:endParaRPr>
          </a:p>
        </p:txBody>
      </p:sp>
    </p:spTree>
    <p:extLst>
      <p:ext uri="{BB962C8B-B14F-4D97-AF65-F5344CB8AC3E}">
        <p14:creationId xmlns="" xmlns:p14="http://schemas.microsoft.com/office/powerpoint/2010/main" val="866821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xmlns="" id="{9F8D3D4E-B150-3E0A-D428-D9024B6762FA}"/>
              </a:ext>
            </a:extLst>
          </p:cNvPr>
          <p:cNvSpPr txBox="1"/>
          <p:nvPr/>
        </p:nvSpPr>
        <p:spPr>
          <a:xfrm rot="10800000" flipV="1">
            <a:off x="2899787" y="247906"/>
            <a:ext cx="9292213" cy="830997"/>
          </a:xfrm>
          <a:prstGeom prst="rect">
            <a:avLst/>
          </a:prstGeom>
          <a:noFill/>
        </p:spPr>
        <p:txBody>
          <a:bodyPr wrap="square">
            <a:spAutoFit/>
          </a:bodyPr>
          <a:lstStyle/>
          <a:p>
            <a:pPr algn="r" rtl="1"/>
            <a:r>
              <a:rPr lang="ar-DZ" b="1" dirty="0" smtClean="0"/>
              <a:t>2-</a:t>
            </a:r>
            <a:r>
              <a:rPr lang="ar-SA" sz="2800" b="1" u="sng" dirty="0" smtClean="0">
                <a:solidFill>
                  <a:schemeClr val="accent2"/>
                </a:solidFill>
              </a:rPr>
              <a:t>مستوى </a:t>
            </a:r>
            <a:r>
              <a:rPr lang="ar-SA" sz="2800" b="1" u="sng" dirty="0">
                <a:solidFill>
                  <a:schemeClr val="accent2"/>
                </a:solidFill>
              </a:rPr>
              <a:t>العلاقات في سلاسل التوريد </a:t>
            </a:r>
            <a:r>
              <a:rPr lang="ar-SA" sz="2000" b="1" u="sng" dirty="0">
                <a:solidFill>
                  <a:schemeClr val="accent2"/>
                </a:solidFill>
              </a:rPr>
              <a:t> </a:t>
            </a:r>
          </a:p>
          <a:p>
            <a:pPr algn="r" rtl="1"/>
            <a:endParaRPr lang="ar-SA" sz="2000" b="1" dirty="0"/>
          </a:p>
        </p:txBody>
      </p:sp>
      <p:sp>
        <p:nvSpPr>
          <p:cNvPr id="4" name="ZoneTexte 3">
            <a:extLst>
              <a:ext uri="{FF2B5EF4-FFF2-40B4-BE49-F238E27FC236}">
                <a16:creationId xmlns:a16="http://schemas.microsoft.com/office/drawing/2014/main" xmlns="" id="{D724CA1F-797D-49F7-7A13-9A171EAC9CB8}"/>
              </a:ext>
            </a:extLst>
          </p:cNvPr>
          <p:cNvSpPr txBox="1"/>
          <p:nvPr/>
        </p:nvSpPr>
        <p:spPr>
          <a:xfrm>
            <a:off x="2022516" y="1373084"/>
            <a:ext cx="9852809" cy="923330"/>
          </a:xfrm>
          <a:prstGeom prst="rect">
            <a:avLst/>
          </a:prstGeom>
          <a:noFill/>
        </p:spPr>
        <p:txBody>
          <a:bodyPr wrap="square">
            <a:spAutoFit/>
          </a:bodyPr>
          <a:lstStyle/>
          <a:p>
            <a:pPr algn="r" rtl="1"/>
            <a:r>
              <a:rPr lang="ar-AE" b="1" dirty="0"/>
              <a:t>يمكن أن تتدرج العلاقات بين عضوين أو أكثر من أعضاء سلسلة التوريد عبر ثلاث مستويات العلاقات المرتبطة </a:t>
            </a:r>
            <a:r>
              <a:rPr lang="ar-AE" b="1" dirty="0" smtClean="0"/>
              <a:t>بالصفقات</a:t>
            </a:r>
            <a:r>
              <a:rPr lang="ar-DZ" b="1" dirty="0" smtClean="0"/>
              <a:t> </a:t>
            </a:r>
            <a:r>
              <a:rPr lang="ar-AE" b="1" dirty="0" smtClean="0"/>
              <a:t>و </a:t>
            </a:r>
            <a:r>
              <a:rPr lang="ar-AE" b="1" dirty="0"/>
              <a:t>علاقات التعاون </a:t>
            </a:r>
            <a:r>
              <a:rPr lang="ar-DZ" b="1" dirty="0" smtClean="0"/>
              <a:t>ل</a:t>
            </a:r>
            <a:r>
              <a:rPr lang="ar-AE" b="1" dirty="0" smtClean="0"/>
              <a:t>لشراكة</a:t>
            </a:r>
            <a:r>
              <a:rPr lang="ar-AE" b="1" dirty="0"/>
              <a:t>، التحالفات </a:t>
            </a:r>
            <a:r>
              <a:rPr lang="ar-AE" b="1" dirty="0" err="1"/>
              <a:t>الاستراتيجية</a:t>
            </a:r>
            <a:r>
              <a:rPr lang="ar-AE" b="1" dirty="0"/>
              <a:t>. وهو ما يوضحه الشكل التالي:</a:t>
            </a:r>
            <a:endParaRPr lang="" b="1" dirty="0"/>
          </a:p>
        </p:txBody>
      </p:sp>
      <p:sp>
        <p:nvSpPr>
          <p:cNvPr id="5" name="Flèche : double flèche horizontale 4">
            <a:extLst>
              <a:ext uri="{FF2B5EF4-FFF2-40B4-BE49-F238E27FC236}">
                <a16:creationId xmlns:a16="http://schemas.microsoft.com/office/drawing/2014/main" xmlns="" id="{114EBA3A-64A0-34C4-71A4-171C3A924625}"/>
              </a:ext>
            </a:extLst>
          </p:cNvPr>
          <p:cNvSpPr/>
          <p:nvPr/>
        </p:nvSpPr>
        <p:spPr>
          <a:xfrm>
            <a:off x="2579172" y="2948079"/>
            <a:ext cx="7403523" cy="2024713"/>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a:solidFill>
                  <a:schemeClr val="tx1"/>
                </a:solidFill>
              </a:rPr>
              <a:t>إستراتيجية                    تعاونية                     مؤقتة  </a:t>
            </a:r>
            <a:endParaRPr lang="" b="1">
              <a:solidFill>
                <a:schemeClr val="tx1"/>
              </a:solidFill>
            </a:endParaRPr>
          </a:p>
        </p:txBody>
      </p:sp>
      <p:sp>
        <p:nvSpPr>
          <p:cNvPr id="6" name="Rectangle : coins arrondis 5">
            <a:extLst>
              <a:ext uri="{FF2B5EF4-FFF2-40B4-BE49-F238E27FC236}">
                <a16:creationId xmlns:a16="http://schemas.microsoft.com/office/drawing/2014/main" xmlns="" id="{3C629ED1-06AF-0DA5-C911-B336D959128B}"/>
              </a:ext>
            </a:extLst>
          </p:cNvPr>
          <p:cNvSpPr/>
          <p:nvPr/>
        </p:nvSpPr>
        <p:spPr>
          <a:xfrm>
            <a:off x="10261023" y="2590594"/>
            <a:ext cx="1614302" cy="3142961"/>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a:solidFill>
                  <a:schemeClr val="tx1"/>
                </a:solidFill>
              </a:rPr>
              <a:t>علاقات </a:t>
            </a:r>
          </a:p>
          <a:p>
            <a:pPr algn="ctr"/>
            <a:r>
              <a:rPr lang="ar-SA" b="1">
                <a:solidFill>
                  <a:schemeClr val="tx1"/>
                </a:solidFill>
              </a:rPr>
              <a:t>تعاونية </a:t>
            </a:r>
          </a:p>
          <a:p>
            <a:pPr algn="ctr"/>
            <a:r>
              <a:rPr lang="ar-SA" b="1">
                <a:solidFill>
                  <a:schemeClr val="tx1"/>
                </a:solidFill>
              </a:rPr>
              <a:t>قوية </a:t>
            </a:r>
            <a:endParaRPr lang="" b="1">
              <a:solidFill>
                <a:schemeClr val="tx1"/>
              </a:solidFill>
            </a:endParaRPr>
          </a:p>
        </p:txBody>
      </p:sp>
      <p:sp>
        <p:nvSpPr>
          <p:cNvPr id="7" name="Rectangle : coins arrondis 6">
            <a:extLst>
              <a:ext uri="{FF2B5EF4-FFF2-40B4-BE49-F238E27FC236}">
                <a16:creationId xmlns:a16="http://schemas.microsoft.com/office/drawing/2014/main" xmlns="" id="{DC0D6C19-660E-A4A2-E4A3-AF2A773BAF8D}"/>
              </a:ext>
            </a:extLst>
          </p:cNvPr>
          <p:cNvSpPr/>
          <p:nvPr/>
        </p:nvSpPr>
        <p:spPr>
          <a:xfrm>
            <a:off x="686541" y="2590595"/>
            <a:ext cx="1614302" cy="3142960"/>
          </a:xfrm>
          <a:prstGeom prst="roundRect">
            <a:avLst>
              <a:gd name="adj" fmla="val 17248"/>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a:solidFill>
                  <a:schemeClr val="tx1"/>
                </a:solidFill>
              </a:rPr>
              <a:t>علاقات </a:t>
            </a:r>
          </a:p>
          <a:p>
            <a:pPr algn="ctr"/>
            <a:r>
              <a:rPr lang="ar-SA" b="1">
                <a:solidFill>
                  <a:schemeClr val="tx1"/>
                </a:solidFill>
              </a:rPr>
              <a:t>تبادلية </a:t>
            </a:r>
          </a:p>
          <a:p>
            <a:pPr algn="ctr"/>
            <a:r>
              <a:rPr lang="ar-SA" b="1">
                <a:solidFill>
                  <a:schemeClr val="tx1"/>
                </a:solidFill>
              </a:rPr>
              <a:t>و </a:t>
            </a:r>
          </a:p>
          <a:p>
            <a:pPr algn="ctr"/>
            <a:r>
              <a:rPr lang="ar-SA" b="1">
                <a:solidFill>
                  <a:schemeClr val="tx1"/>
                </a:solidFill>
              </a:rPr>
              <a:t>صفقات </a:t>
            </a:r>
            <a:endParaRPr lang="" b="1">
              <a:solidFill>
                <a:schemeClr val="tx1"/>
              </a:solidFill>
            </a:endParaRPr>
          </a:p>
        </p:txBody>
      </p:sp>
      <p:sp>
        <p:nvSpPr>
          <p:cNvPr id="8" name="Ellipse 7">
            <a:extLst>
              <a:ext uri="{FF2B5EF4-FFF2-40B4-BE49-F238E27FC236}">
                <a16:creationId xmlns:a16="http://schemas.microsoft.com/office/drawing/2014/main" xmlns="" id="{9FA5AA2E-548D-4A79-964D-A3089FF2E6B9}"/>
              </a:ext>
            </a:extLst>
          </p:cNvPr>
          <p:cNvSpPr/>
          <p:nvPr/>
        </p:nvSpPr>
        <p:spPr>
          <a:xfrm>
            <a:off x="7494629" y="5029200"/>
            <a:ext cx="2627230" cy="1335232"/>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ar-SA" b="1">
                <a:solidFill>
                  <a:schemeClr val="tx1"/>
                </a:solidFill>
              </a:rPr>
              <a:t>تحالف </a:t>
            </a:r>
          </a:p>
          <a:p>
            <a:pPr lvl="1" algn="ctr"/>
            <a:r>
              <a:rPr lang="ar-SA" b="1">
                <a:solidFill>
                  <a:schemeClr val="tx1"/>
                </a:solidFill>
              </a:rPr>
              <a:t>استراتيجي</a:t>
            </a:r>
            <a:r>
              <a:rPr lang="ar-SA">
                <a:solidFill>
                  <a:schemeClr val="tx1"/>
                </a:solidFill>
              </a:rPr>
              <a:t> </a:t>
            </a:r>
            <a:endParaRPr lang="">
              <a:solidFill>
                <a:schemeClr val="tx1"/>
              </a:solidFill>
            </a:endParaRPr>
          </a:p>
        </p:txBody>
      </p:sp>
      <p:sp>
        <p:nvSpPr>
          <p:cNvPr id="9" name="Ellipse 8">
            <a:extLst>
              <a:ext uri="{FF2B5EF4-FFF2-40B4-BE49-F238E27FC236}">
                <a16:creationId xmlns:a16="http://schemas.microsoft.com/office/drawing/2014/main" xmlns="" id="{521053AB-2827-F5AC-CF6D-7BDEC90D3BED}"/>
              </a:ext>
            </a:extLst>
          </p:cNvPr>
          <p:cNvSpPr/>
          <p:nvPr/>
        </p:nvSpPr>
        <p:spPr>
          <a:xfrm>
            <a:off x="4697372" y="4819155"/>
            <a:ext cx="2658093" cy="179094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a:solidFill>
                  <a:schemeClr val="tx1"/>
                </a:solidFill>
              </a:rPr>
              <a:t>شريك</a:t>
            </a:r>
            <a:endParaRPr lang="" b="1">
              <a:solidFill>
                <a:schemeClr val="tx1"/>
              </a:solidFill>
            </a:endParaRPr>
          </a:p>
        </p:txBody>
      </p:sp>
      <p:sp>
        <p:nvSpPr>
          <p:cNvPr id="11" name="Ellipse 10">
            <a:extLst>
              <a:ext uri="{FF2B5EF4-FFF2-40B4-BE49-F238E27FC236}">
                <a16:creationId xmlns:a16="http://schemas.microsoft.com/office/drawing/2014/main" xmlns="" id="{8A4CE174-486E-AC3D-7FE8-4AB4EF5B5D16}"/>
              </a:ext>
            </a:extLst>
          </p:cNvPr>
          <p:cNvSpPr/>
          <p:nvPr/>
        </p:nvSpPr>
        <p:spPr>
          <a:xfrm>
            <a:off x="2440007" y="5029201"/>
            <a:ext cx="1828800" cy="1335231"/>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err="1" smtClean="0">
                <a:solidFill>
                  <a:schemeClr val="tx1"/>
                </a:solidFill>
              </a:rPr>
              <a:t>مو</a:t>
            </a:r>
            <a:r>
              <a:rPr lang="ar-DZ" b="1" dirty="0" smtClean="0">
                <a:solidFill>
                  <a:schemeClr val="tx1"/>
                </a:solidFill>
              </a:rPr>
              <a:t>ر</a:t>
            </a:r>
            <a:r>
              <a:rPr lang="ar-SA" b="1" dirty="0" smtClean="0">
                <a:solidFill>
                  <a:schemeClr val="tx1"/>
                </a:solidFill>
              </a:rPr>
              <a:t>د</a:t>
            </a:r>
            <a:endParaRPr lang="" b="1" dirty="0">
              <a:solidFill>
                <a:schemeClr val="tx1"/>
              </a:solidFill>
            </a:endParaRPr>
          </a:p>
        </p:txBody>
      </p:sp>
    </p:spTree>
    <p:extLst>
      <p:ext uri="{BB962C8B-B14F-4D97-AF65-F5344CB8AC3E}">
        <p14:creationId xmlns="" xmlns:p14="http://schemas.microsoft.com/office/powerpoint/2010/main" val="7735191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C488F6C0-E273-F780-E593-61D50768F4B2}"/>
              </a:ext>
            </a:extLst>
          </p:cNvPr>
          <p:cNvSpPr txBox="1"/>
          <p:nvPr/>
        </p:nvSpPr>
        <p:spPr>
          <a:xfrm>
            <a:off x="1434145" y="663786"/>
            <a:ext cx="10372353" cy="5355312"/>
          </a:xfrm>
          <a:prstGeom prst="rect">
            <a:avLst/>
          </a:prstGeom>
          <a:noFill/>
        </p:spPr>
        <p:txBody>
          <a:bodyPr wrap="square">
            <a:spAutoFit/>
          </a:bodyPr>
          <a:lstStyle/>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 العلاقات المرتبطة بالصفقات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علاقات مؤقتة وقصيرة الأجل تنتهي بانتهاء الصفقة، وتسمى كذلك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العطاءات</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التنافسية أو المناقصات، لأن المؤسسة تتفاوض مع عدد كبير من الموردين وتختار السعر الأفضل بالنسبة لها، وفي كل فترة تعيد العملية، ومن خلال محاولة ضرب الموردين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ببعضهم</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البعض، فإنها تجبرهم على خفض أسعارهم، إلا أن افتقاد المؤسسة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للإلتزام</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طويل الأجل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إتجاه</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الموردين الفرديين يجعلهم مترددين في الاستثمار في الأصول المتخصصة لتحسين القطع أو المواد، كما أن ذلك قد يؤدي إلى فقدان الثقة بين المؤسسة ومورديها، وبنفس الطريقة تتعامل المؤسسة مع الموزعين وتجار الجملة. كما تظهر في علاقة البائع والمشتري، حيث التكامل أو التعاون ضئيل أو معدوم.</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 العلاقات التعاونية :</a:t>
            </a:r>
            <a:r>
              <a:rPr lang="ar-SA" u="sng" dirty="0">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أدركت المؤسسات مع تزايد المنافسة، أهمية تكوين علاقات تعاون طويلة الأجل مع أعضاء سلسلة الإمداد، والنظر لكل طرف فيها على أنه شريك، وتمتد علاقات التعاون والتنسيق بين الموردين والمشترين لتشمل كل أعضاء السلسلة، على أرضية من الثقة المتبادلة وإدراك منافع التعاون، ومن تلك المنافع تخفيض عدم التأكد والمخاطرة، وتحسين جودة المنتج، وتخفيض التكاليف الكلية، وزيادة ربحية جميع الأعضاء، وسرعة الاستجابة لطلبات العميل النهائي، ويتم استخدام تكنولوجيا المعلومات والاتصالات بين المنظمات لتحقيق ذلك التعاون والتنسيق، الذي يتطلب تبادل وتشارك المعلومات وبشكل خاص</a:t>
            </a:r>
            <a:r>
              <a:rPr lang="ar-SA" dirty="0">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بيانات نقاط بيع التجزئة، التي تستخدم في إعداد التنبؤ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التعاوني</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قد يكون التعاون عموديا مع الموردين والموزعين، وقد يكون أفقيا مع المؤسسات الأخرى مثل التعاون بين موزع وموزع، والتي من الممكن أن تكون منافسة في نفس القطاع، وتعد العلاقات التعاونية التي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ارستها</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الشركات اليابانية الصناعة السيارات مع موردي المكونات، والمسماة بنظام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كيريتسو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Keiretsu System،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مثالا ناجحا للعقود طويلة الأجل، فمن خلال تطبيق نظام التخزين اللحظي </a:t>
            </a:r>
            <a:r>
              <a:rPr lang=""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JIT،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أو من خلال التعاون في تصميم أجزاء المكونات لتحسين الجودة وخفض التكاليف</a:t>
            </a:r>
            <a:r>
              <a:rPr lang="ar-SA" dirty="0">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التجميع، وهو ما يسمح بإضافة القيمة التي يتم تقاسمها بين الشركات والموردين.</a:t>
            </a:r>
            <a:b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b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endParaRPr lang="" b="1" dirty="0"/>
          </a:p>
        </p:txBody>
      </p:sp>
    </p:spTree>
    <p:extLst>
      <p:ext uri="{BB962C8B-B14F-4D97-AF65-F5344CB8AC3E}">
        <p14:creationId xmlns="" xmlns:p14="http://schemas.microsoft.com/office/powerpoint/2010/main" val="1040777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5897D444-7503-D69C-2A24-0D11E33FCC91}"/>
              </a:ext>
            </a:extLst>
          </p:cNvPr>
          <p:cNvSpPr txBox="1"/>
          <p:nvPr/>
        </p:nvSpPr>
        <p:spPr>
          <a:xfrm>
            <a:off x="1948295" y="964870"/>
            <a:ext cx="9481705" cy="2980175"/>
          </a:xfrm>
          <a:prstGeom prst="rect">
            <a:avLst/>
          </a:prstGeom>
          <a:noFill/>
        </p:spPr>
        <p:txBody>
          <a:bodyPr wrap="square">
            <a:spAutoFit/>
          </a:bodyPr>
          <a:lstStyle/>
          <a:p>
            <a:pPr algn="r" rtl="1">
              <a:lnSpc>
                <a:spcPct val="107000"/>
              </a:lnSpc>
              <a:spcAft>
                <a:spcPts val="800"/>
              </a:spcAft>
            </a:pPr>
            <a:endPar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2000" b="1">
                <a:solidFill>
                  <a:srgbClr val="000000"/>
                </a:solidFill>
                <a:latin typeface="Calibri" panose="020F0502020204030204" pitchFamily="34" charset="0"/>
                <a:ea typeface="Times New Roman" panose="02020603050405020304" pitchFamily="18" charset="0"/>
                <a:cs typeface="Arial" panose="020B0604020202020204" pitchFamily="34" charset="0"/>
              </a:rPr>
              <a:t>ج علاقات تحالفية : </a:t>
            </a:r>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تعد أفضل صور العلاقات اللوجستية، لأنها تضمن درجة شراكة كاملة طويلة الأجل، وقائمة على إيجاد والحفاظ على علاقة رابح رابح بين كل أطراف سلسلة الإمداد، وقد تصل هذه العلاقة إلى درجة الإندماج والاستحواذ، من أشكال التحالف: تقاسم الموارد المطلوبة للقيام بمشروع مشترك جديد، والتي قد لا تستطيع مؤسسة بمفردها أن توفرها بسهولة، ومنها اتفاقيات العمل في مشاريع البحث والتطوير المشتركة لتطوير منتج جديد مثلا.</a:t>
            </a:r>
            <a:b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br>
            <a:endParaRPr lang="ar-SA" sz="200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0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1876770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xmlns="" id="{396EF53C-3339-8DB1-BFB3-E090418126D6}"/>
              </a:ext>
            </a:extLst>
          </p:cNvPr>
          <p:cNvSpPr txBox="1"/>
          <p:nvPr/>
        </p:nvSpPr>
        <p:spPr>
          <a:xfrm>
            <a:off x="1373704" y="1540966"/>
            <a:ext cx="10818296" cy="523220"/>
          </a:xfrm>
          <a:prstGeom prst="rect">
            <a:avLst/>
          </a:prstGeom>
          <a:noFill/>
        </p:spPr>
        <p:txBody>
          <a:bodyPr wrap="square">
            <a:spAutoFit/>
          </a:bodyPr>
          <a:lstStyle/>
          <a:p>
            <a:pPr lvl="1" algn="r" rtl="1"/>
            <a:r>
              <a:rPr lang="ar-DZ" sz="2800" b="1" dirty="0" smtClean="0">
                <a:solidFill>
                  <a:schemeClr val="accent2"/>
                </a:solidFill>
              </a:rPr>
              <a:t>3-</a:t>
            </a:r>
            <a:r>
              <a:rPr lang="ar-SA" sz="2800" b="1" dirty="0" smtClean="0">
                <a:solidFill>
                  <a:schemeClr val="accent2"/>
                </a:solidFill>
              </a:rPr>
              <a:t>محفظة </a:t>
            </a:r>
            <a:r>
              <a:rPr lang="ar-SA" sz="2800" b="1" dirty="0">
                <a:solidFill>
                  <a:schemeClr val="accent2"/>
                </a:solidFill>
              </a:rPr>
              <a:t>العلاقات داخل سلاسل التوريد </a:t>
            </a:r>
            <a:endParaRPr lang="" sz="2800" b="1" dirty="0">
              <a:solidFill>
                <a:schemeClr val="accent2"/>
              </a:solidFill>
            </a:endParaRPr>
          </a:p>
        </p:txBody>
      </p:sp>
      <p:sp>
        <p:nvSpPr>
          <p:cNvPr id="4" name="ZoneTexte 3">
            <a:extLst>
              <a:ext uri="{FF2B5EF4-FFF2-40B4-BE49-F238E27FC236}">
                <a16:creationId xmlns:a16="http://schemas.microsoft.com/office/drawing/2014/main" xmlns="" id="{35E9D7F0-7B78-E77C-675C-0405C25DFDD1}"/>
              </a:ext>
            </a:extLst>
          </p:cNvPr>
          <p:cNvSpPr txBox="1"/>
          <p:nvPr/>
        </p:nvSpPr>
        <p:spPr>
          <a:xfrm>
            <a:off x="500990" y="2278549"/>
            <a:ext cx="11559887" cy="1477328"/>
          </a:xfrm>
          <a:prstGeom prst="rect">
            <a:avLst/>
          </a:prstGeom>
          <a:noFill/>
        </p:spPr>
        <p:txBody>
          <a:bodyPr wrap="square">
            <a:spAutoFit/>
          </a:bodyPr>
          <a:lstStyle/>
          <a:p>
            <a:pPr algn="r" rtl="1"/>
            <a:r>
              <a:rPr lang="ar-DZ" b="1" dirty="0" smtClean="0"/>
              <a:t>ت</a:t>
            </a:r>
            <a:r>
              <a:rPr lang="ar-AE" b="1" dirty="0" err="1" smtClean="0"/>
              <a:t>عتمد</a:t>
            </a:r>
            <a:r>
              <a:rPr lang="ar-AE" b="1" dirty="0" smtClean="0"/>
              <a:t> </a:t>
            </a:r>
            <a:r>
              <a:rPr lang="ar-AE" b="1" dirty="0"/>
              <a:t>العلاقات داخل سلسلة الإمداد على تفاعل عاملين هما:.الاستثمارات الخاصة بالمشتري وتشمل المباني التجهيزات المعدات الأفراد، جهود التعليم لرفع أداء المورد وتبادل المعلومات التدريب والمعرفة اللازمة لتطوير العلاقة بينهما ... </a:t>
            </a:r>
            <a:r>
              <a:rPr lang="ar-AE" b="1" dirty="0" err="1"/>
              <a:t>إلخ</a:t>
            </a:r>
            <a:r>
              <a:rPr lang="ar-AE" b="1" dirty="0"/>
              <a:t>. الاستثمارات الخاصة بالمورد وتشمل المصانع، مواقع التوزيع تاجر الجملة، تطوير نظم المعلومات لتتواءم مع .قواعد بيانات المشترى نظم تبادل البيانات الكترونياً </a:t>
            </a:r>
            <a:r>
              <a:rPr lang="" b="1" dirty="0"/>
              <a:t>EDI</a:t>
            </a:r>
            <a:r>
              <a:rPr lang="ar-AE" b="1" dirty="0"/>
              <a:t>وقد أوجد هذا التفاعل أربعة أنماط من العلاقات يوضحها الشكل التالي</a:t>
            </a:r>
            <a:r>
              <a:rPr lang="ar-AE" dirty="0"/>
              <a:t> :</a:t>
            </a:r>
            <a:endParaRPr lang="" dirty="0"/>
          </a:p>
        </p:txBody>
      </p:sp>
      <p:pic>
        <p:nvPicPr>
          <p:cNvPr id="8" name="Image 8">
            <a:extLst>
              <a:ext uri="{FF2B5EF4-FFF2-40B4-BE49-F238E27FC236}">
                <a16:creationId xmlns:a16="http://schemas.microsoft.com/office/drawing/2014/main" xmlns="" id="{6471494A-5788-B633-8F1A-914EE5B04A7F}"/>
              </a:ext>
            </a:extLst>
          </p:cNvPr>
          <p:cNvPicPr>
            <a:picLocks noChangeAspect="1"/>
          </p:cNvPicPr>
          <p:nvPr/>
        </p:nvPicPr>
        <p:blipFill>
          <a:blip r:embed="rId2"/>
          <a:stretch>
            <a:fillRect/>
          </a:stretch>
        </p:blipFill>
        <p:spPr>
          <a:xfrm>
            <a:off x="2097358" y="3652711"/>
            <a:ext cx="5176280" cy="2930687"/>
          </a:xfrm>
          <a:prstGeom prst="rect">
            <a:avLst/>
          </a:prstGeom>
        </p:spPr>
      </p:pic>
    </p:spTree>
    <p:extLst>
      <p:ext uri="{BB962C8B-B14F-4D97-AF65-F5344CB8AC3E}">
        <p14:creationId xmlns="" xmlns:p14="http://schemas.microsoft.com/office/powerpoint/2010/main" val="1874982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xmlns="" id="{5E7428BC-7C6E-6361-3698-EBD9775E46E7}"/>
              </a:ext>
            </a:extLst>
          </p:cNvPr>
          <p:cNvSpPr txBox="1"/>
          <p:nvPr/>
        </p:nvSpPr>
        <p:spPr>
          <a:xfrm>
            <a:off x="1484416" y="964870"/>
            <a:ext cx="10242467" cy="3477875"/>
          </a:xfrm>
          <a:prstGeom prst="rect">
            <a:avLst/>
          </a:prstGeom>
          <a:noFill/>
        </p:spPr>
        <p:txBody>
          <a:bodyPr wrap="square">
            <a:spAutoFit/>
          </a:bodyPr>
          <a:lstStyle/>
          <a:p>
            <a:pPr algn="r" rtl="1"/>
            <a:r>
              <a:rPr lang="ar-AE" sz="2000" b="1"/>
              <a:t>وفيما يلي شرح للعلاقات الأربعة </a:t>
            </a:r>
            <a:endParaRPr lang="ar-SA" sz="2000" b="1"/>
          </a:p>
          <a:p>
            <a:pPr algn="r" rtl="1"/>
            <a:r>
              <a:rPr lang="ar-SA" sz="2000" b="1"/>
              <a:t>1/ </a:t>
            </a:r>
            <a:r>
              <a:rPr lang="ar-SA" sz="2000" b="1" u="sng"/>
              <a:t>شريك استراتيجي :</a:t>
            </a:r>
            <a:r>
              <a:rPr lang="ar-SA" sz="2000" b="1"/>
              <a:t>وفيه يقدم كلا الشريكين أصول  محددة و مرتفعة القيمة للعلاقة ، و هي تعتبر بمثابة التزامات حقيقية لقوة العلاقة.</a:t>
            </a:r>
          </a:p>
          <a:p>
            <a:pPr algn="r" rtl="1"/>
            <a:r>
              <a:rPr lang="ar-SA" sz="2000" b="1"/>
              <a:t>2/  </a:t>
            </a:r>
            <a:r>
              <a:rPr lang="ar-SA" sz="2000" b="1" u="sng"/>
              <a:t>تقيد المورد</a:t>
            </a:r>
            <a:r>
              <a:rPr lang="ar-SA" sz="2000" b="1"/>
              <a:t> : عدم تماثل في العلاقة ، يعتبر المورد معينة لدى المشتري في حين يستطيع المشتري التحويل من عميل إلى آخر  بحرية </a:t>
            </a:r>
          </a:p>
          <a:p>
            <a:pPr algn="r" rtl="1"/>
            <a:r>
              <a:rPr lang="ar-SA" sz="2000" b="1"/>
              <a:t>3/ </a:t>
            </a:r>
            <a:r>
              <a:rPr lang="ar-SA" sz="2000" b="1" u="sng"/>
              <a:t>تبادل تسويقي </a:t>
            </a:r>
            <a:r>
              <a:rPr lang="ar-SA" sz="2000" b="1"/>
              <a:t>: و فيه يقدم كل شريك تطوير لأصول خاصة بالعمل مع الطرف الآخر  ، و يتمكن كل شريك في هذا الوضع  من دخول السوق و التحويل إلى شريك آخر بأقل تكلفة و خسارة ممكنة </a:t>
            </a:r>
          </a:p>
          <a:p>
            <a:pPr algn="r" rtl="1"/>
            <a:r>
              <a:rPr lang="ar-SA" sz="2000" b="1"/>
              <a:t>4/ </a:t>
            </a:r>
            <a:r>
              <a:rPr lang="ar-SA" sz="2000" b="1" u="sng"/>
              <a:t>تقييد المشتري </a:t>
            </a:r>
            <a:r>
              <a:rPr lang="ar-SA" sz="2000" b="1"/>
              <a:t>: عدم تماثل في العلاقة ، يعتبر المشتري كرهينة لدى المورد ، في حين يستطيع المورد التحول من عميل لآخر بحرية  </a:t>
            </a:r>
          </a:p>
          <a:p>
            <a:pPr algn="r" rtl="1"/>
            <a:endParaRPr lang="" sz="2000" b="1"/>
          </a:p>
        </p:txBody>
      </p:sp>
    </p:spTree>
    <p:extLst>
      <p:ext uri="{BB962C8B-B14F-4D97-AF65-F5344CB8AC3E}">
        <p14:creationId xmlns="" xmlns:p14="http://schemas.microsoft.com/office/powerpoint/2010/main" val="276523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xmlns="" id="{27C6FBB2-1209-A553-EC64-30E39E2A0EB9}"/>
              </a:ext>
            </a:extLst>
          </p:cNvPr>
          <p:cNvSpPr txBox="1"/>
          <p:nvPr/>
        </p:nvSpPr>
        <p:spPr>
          <a:xfrm>
            <a:off x="5441311" y="613208"/>
            <a:ext cx="6095380" cy="1015663"/>
          </a:xfrm>
          <a:prstGeom prst="rect">
            <a:avLst/>
          </a:prstGeom>
          <a:noFill/>
        </p:spPr>
        <p:txBody>
          <a:bodyPr wrap="square">
            <a:spAutoFit/>
          </a:bodyPr>
          <a:lstStyle/>
          <a:p>
            <a:pPr algn="r" rtl="1"/>
            <a:r>
              <a:rPr lang="ar-SA" sz="6000" b="1">
                <a:solidFill>
                  <a:schemeClr val="tx2"/>
                </a:solidFill>
              </a:rPr>
              <a:t>الخاتمة</a:t>
            </a:r>
            <a:r>
              <a:rPr lang="ar-SA"/>
              <a:t> </a:t>
            </a:r>
            <a:endParaRPr lang=""/>
          </a:p>
        </p:txBody>
      </p:sp>
      <p:sp>
        <p:nvSpPr>
          <p:cNvPr id="5" name="ZoneTexte 4">
            <a:extLst>
              <a:ext uri="{FF2B5EF4-FFF2-40B4-BE49-F238E27FC236}">
                <a16:creationId xmlns:a16="http://schemas.microsoft.com/office/drawing/2014/main" xmlns="" id="{8AB469F8-A3F5-0D57-EE60-29782C899873}"/>
              </a:ext>
            </a:extLst>
          </p:cNvPr>
          <p:cNvSpPr txBox="1"/>
          <p:nvPr/>
        </p:nvSpPr>
        <p:spPr>
          <a:xfrm>
            <a:off x="1966851" y="2278549"/>
            <a:ext cx="10075470" cy="1938992"/>
          </a:xfrm>
          <a:prstGeom prst="rect">
            <a:avLst/>
          </a:prstGeom>
          <a:noFill/>
        </p:spPr>
        <p:txBody>
          <a:bodyPr wrap="square">
            <a:spAutoFit/>
          </a:bodyPr>
          <a:lstStyle/>
          <a:p>
            <a:pPr algn="r" rtl="1"/>
            <a:r>
              <a:rPr lang="ar-AE" sz="2000" b="1"/>
              <a:t>يساعد نظام إدارة سلسلة التوريد في تشغيل الأعمال المترابطة التي توفّر المنتجات والخدمات للعملاء. يجب أن يمكن النظام أصحاب الأعمال من التخطيط السلسلة التوريد وتصميمها وتنفيذها ومراقبتها بفعالية.قد ترغب في تصميم نظامًا مفصلا لإدارة سلسلة التوريد وفقا لاحتياجات عملك. كما يدعم عدد من الشركات المتخصصة الشركات الصغيرة والمتوسطة في كل مرحلة من مراحل العملية. هذه الأنظمة رقمية بالكامل وتقدم رؤى قائمة على البيانات تساعد في اتخاذقرارات أكثر ذكاء.</a:t>
            </a:r>
            <a:endParaRPr lang="" sz="2000" b="1"/>
          </a:p>
        </p:txBody>
      </p:sp>
    </p:spTree>
    <p:extLst>
      <p:ext uri="{BB962C8B-B14F-4D97-AF65-F5344CB8AC3E}">
        <p14:creationId xmlns="" xmlns:p14="http://schemas.microsoft.com/office/powerpoint/2010/main" val="418713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a:extLst>
              <a:ext uri="{FF2B5EF4-FFF2-40B4-BE49-F238E27FC236}">
                <a16:creationId xmlns:a16="http://schemas.microsoft.com/office/drawing/2014/main" xmlns="" id="{A8A79DA3-633A-E972-D137-A5DC21EE04E8}"/>
              </a:ext>
            </a:extLst>
          </p:cNvPr>
          <p:cNvSpPr txBox="1"/>
          <p:nvPr/>
        </p:nvSpPr>
        <p:spPr>
          <a:xfrm rot="10800000" flipV="1">
            <a:off x="2245180" y="981144"/>
            <a:ext cx="9593034" cy="1107996"/>
          </a:xfrm>
          <a:prstGeom prst="rect">
            <a:avLst/>
          </a:prstGeom>
          <a:noFill/>
        </p:spPr>
        <p:txBody>
          <a:bodyPr wrap="square" rtlCol="0">
            <a:spAutoFit/>
          </a:bodyPr>
          <a:lstStyle/>
          <a:p>
            <a:pPr algn="r" rtl="1"/>
            <a:r>
              <a:rPr lang="ar-SA" sz="6600" b="1" dirty="0" smtClean="0">
                <a:solidFill>
                  <a:schemeClr val="tx2"/>
                </a:solidFill>
              </a:rPr>
              <a:t>مقدمة</a:t>
            </a:r>
            <a:endParaRPr lang="" sz="6600" b="1" dirty="0">
              <a:solidFill>
                <a:schemeClr val="tx2"/>
              </a:solidFill>
            </a:endParaRPr>
          </a:p>
        </p:txBody>
      </p:sp>
      <p:sp>
        <p:nvSpPr>
          <p:cNvPr id="4" name="ZoneTexte 3">
            <a:extLst>
              <a:ext uri="{FF2B5EF4-FFF2-40B4-BE49-F238E27FC236}">
                <a16:creationId xmlns:a16="http://schemas.microsoft.com/office/drawing/2014/main" xmlns="" id="{D1C5242E-815E-856F-2014-8C039AC85438}"/>
              </a:ext>
            </a:extLst>
          </p:cNvPr>
          <p:cNvSpPr txBox="1"/>
          <p:nvPr/>
        </p:nvSpPr>
        <p:spPr>
          <a:xfrm>
            <a:off x="760764" y="2467841"/>
            <a:ext cx="11077450" cy="3170099"/>
          </a:xfrm>
          <a:prstGeom prst="rect">
            <a:avLst/>
          </a:prstGeom>
          <a:noFill/>
        </p:spPr>
        <p:txBody>
          <a:bodyPr wrap="square">
            <a:spAutoFit/>
          </a:bodyPr>
          <a:lstStyle/>
          <a:p>
            <a:pPr algn="r" rtl="1"/>
            <a:r>
              <a:rPr lang="ar-AE" sz="2000" b="1" dirty="0"/>
              <a:t>إن سلسلة الإمداد هي في الأساس مجموعة من المنظمات المستقلة </a:t>
            </a:r>
            <a:r>
              <a:rPr lang="ar-AE" sz="2000" b="1" dirty="0" smtClean="0"/>
              <a:t>قانونا </a:t>
            </a:r>
            <a:r>
              <a:rPr lang="ar-AE" sz="2000" b="1" dirty="0"/>
              <a:t>لكن مرتبطة مع بعضها من خلال المنتجات والخدمات التي يضيفون قيمة عليها بشكل منفصل أو متعاون بهدف إيصالها للمستهلك النهائي. على مدى العقود الثلاثة الماضية، مفهوم إدارة الأعمال وقعت فيه تغيرات </a:t>
            </a:r>
            <a:r>
              <a:rPr lang="ar-AE" sz="2000" b="1" dirty="0" err="1"/>
              <a:t>و</a:t>
            </a:r>
            <a:r>
              <a:rPr lang="ar-AE" sz="2000" b="1" dirty="0"/>
              <a:t> تطورات عميقة ، حيث تم تعديل العديد من الطرق القديمة لإدارة الأعمال ، </a:t>
            </a:r>
            <a:r>
              <a:rPr lang="ar-AE" sz="2000" b="1" dirty="0" err="1"/>
              <a:t>و</a:t>
            </a:r>
            <a:r>
              <a:rPr lang="ar-AE" sz="2000" b="1" dirty="0"/>
              <a:t> تم إنشاء العديد من الأفكار والمناهج الجديدة من </a:t>
            </a:r>
            <a:r>
              <a:rPr lang="ar-AE" sz="2000" b="1" dirty="0" smtClean="0"/>
              <a:t>بينه</a:t>
            </a:r>
            <a:r>
              <a:rPr lang="ar-DZ" sz="2000" b="1" dirty="0" smtClean="0"/>
              <a:t>ا</a:t>
            </a:r>
            <a:r>
              <a:rPr lang="ar-AE" sz="2000" b="1" dirty="0" smtClean="0"/>
              <a:t> </a:t>
            </a:r>
            <a:r>
              <a:rPr lang="ar-AE" sz="2000" b="1" dirty="0"/>
              <a:t>: الإدارة </a:t>
            </a:r>
            <a:r>
              <a:rPr lang="ar-AE" sz="2000" b="1" dirty="0" smtClean="0"/>
              <a:t>الإستراتيجية </a:t>
            </a:r>
            <a:r>
              <a:rPr lang="ar-AE" sz="2000" b="1" dirty="0"/>
              <a:t>- إدارة الجودة الشاملة - الهندسة الصناعية - إدارة سلسلة الإمداد.... فإدارة سلسلة الإمداد هي بلا شك واحدة من طرق الإدارة الجديدة البارزة التي نمت جيدا وتطورت بسرعة </a:t>
            </a:r>
            <a:r>
              <a:rPr lang="ar-AE" sz="2000" b="1" dirty="0" smtClean="0"/>
              <a:t>في </a:t>
            </a:r>
            <a:r>
              <a:rPr lang="ar-AE" sz="2000" b="1" dirty="0"/>
              <a:t>جميع أنحاء العالم، حيث غيرت شكل العلاقة مع العملاء والموردين باتجاه المزيد من التعاون </a:t>
            </a:r>
            <a:r>
              <a:rPr lang="ar-AE" sz="2000" b="1" dirty="0" smtClean="0"/>
              <a:t>والتنسيق </a:t>
            </a:r>
            <a:r>
              <a:rPr lang="ar-AE" sz="2000" b="1" dirty="0"/>
              <a:t>وانتقال جزء من البيانات والمعلومات الذي كان يعتبر من خصوصيات </a:t>
            </a:r>
            <a:r>
              <a:rPr lang="ar-DZ" sz="2000" b="1" dirty="0" smtClean="0"/>
              <a:t>،</a:t>
            </a:r>
            <a:r>
              <a:rPr lang="ar-AE" sz="2000" b="1" dirty="0" smtClean="0"/>
              <a:t> </a:t>
            </a:r>
            <a:r>
              <a:rPr lang="ar-AE" sz="2000" b="1" dirty="0"/>
              <a:t>المؤسسة إلى التبادل الالكتروني مع العملاء والموردين .</a:t>
            </a:r>
            <a:endParaRPr lang="" sz="2000" b="1" dirty="0"/>
          </a:p>
        </p:txBody>
      </p:sp>
    </p:spTree>
    <p:extLst>
      <p:ext uri="{BB962C8B-B14F-4D97-AF65-F5344CB8AC3E}">
        <p14:creationId xmlns="" xmlns:p14="http://schemas.microsoft.com/office/powerpoint/2010/main" val="1173885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 en arc 5">
            <a:extLst>
              <a:ext uri="{FF2B5EF4-FFF2-40B4-BE49-F238E27FC236}">
                <a16:creationId xmlns:a16="http://schemas.microsoft.com/office/drawing/2014/main" xmlns="" id="{E1C7A7D5-C9A7-8F55-ADFB-6258B8155019}"/>
              </a:ext>
            </a:extLst>
          </p:cNvPr>
          <p:cNvCxnSpPr>
            <a:cxnSpLocks/>
          </p:cNvCxnSpPr>
          <p:nvPr/>
        </p:nvCxnSpPr>
        <p:spPr>
          <a:xfrm rot="5400000">
            <a:off x="4962958" y="2546700"/>
            <a:ext cx="246413" cy="189634"/>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xmlns="" id="{F7AED9E9-68FC-B152-966C-089B2CE10360}"/>
              </a:ext>
            </a:extLst>
          </p:cNvPr>
          <p:cNvSpPr txBox="1"/>
          <p:nvPr/>
        </p:nvSpPr>
        <p:spPr>
          <a:xfrm>
            <a:off x="1150421" y="417649"/>
            <a:ext cx="10799123" cy="397673"/>
          </a:xfrm>
          <a:prstGeom prst="rect">
            <a:avLst/>
          </a:prstGeom>
          <a:noFill/>
        </p:spPr>
        <p:txBody>
          <a:bodyPr wrap="square">
            <a:spAutoFit/>
          </a:bodyPr>
          <a:lstStyle/>
          <a:p>
            <a:pPr algn="r" rtl="1">
              <a:lnSpc>
                <a:spcPct val="107000"/>
              </a:lnSpc>
              <a:spcAft>
                <a:spcPts val="800"/>
              </a:spcAft>
            </a:pPr>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05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6" name="Titre 15">
            <a:extLst>
              <a:ext uri="{FF2B5EF4-FFF2-40B4-BE49-F238E27FC236}">
                <a16:creationId xmlns:a16="http://schemas.microsoft.com/office/drawing/2014/main" xmlns="" id="{9A744091-3E97-5236-784E-2F2F875D4A1E}"/>
              </a:ext>
            </a:extLst>
          </p:cNvPr>
          <p:cNvSpPr>
            <a:spLocks noGrp="1"/>
          </p:cNvSpPr>
          <p:nvPr>
            <p:ph type="title"/>
          </p:nvPr>
        </p:nvSpPr>
        <p:spPr/>
        <p:txBody>
          <a:bodyPr>
            <a:normAutofit/>
          </a:bodyPr>
          <a:lstStyle/>
          <a:p>
            <a:pPr algn="r" rtl="1"/>
            <a:r>
              <a:rPr lang="ar-DZ" sz="2800" b="1" u="sng" dirty="0" err="1" smtClean="0"/>
              <a:t>اولا</a:t>
            </a:r>
            <a:r>
              <a:rPr lang="fr-FR" sz="2800" b="1" u="sng" dirty="0" smtClean="0"/>
              <a:t>: </a:t>
            </a:r>
            <a:r>
              <a:rPr lang="fr-FR" sz="2800" b="1" u="sng" dirty="0" err="1"/>
              <a:t>ماهية</a:t>
            </a:r>
            <a:r>
              <a:rPr lang="fr-FR" sz="2800" b="1" u="sng" dirty="0"/>
              <a:t> </a:t>
            </a:r>
            <a:r>
              <a:rPr lang="fr-FR" sz="2800" b="1" u="sng" dirty="0" err="1"/>
              <a:t>سلاسل</a:t>
            </a:r>
            <a:r>
              <a:rPr lang="fr-FR" sz="2800" b="1" u="sng" dirty="0"/>
              <a:t> </a:t>
            </a:r>
            <a:r>
              <a:rPr lang="fr-FR" sz="2800" b="1" u="sng" dirty="0" err="1"/>
              <a:t>التوريد</a:t>
            </a:r>
            <a:r>
              <a:rPr lang="fr-FR" sz="2800" b="1" u="sng" dirty="0"/>
              <a:t/>
            </a:r>
            <a:br>
              <a:rPr lang="fr-FR" sz="2800" b="1" u="sng" dirty="0"/>
            </a:br>
            <a:r>
              <a:rPr lang="ar-DZ" sz="2800" b="1" u="sng" dirty="0" smtClean="0">
                <a:solidFill>
                  <a:schemeClr val="accent2"/>
                </a:solidFill>
              </a:rPr>
              <a:t>1-</a:t>
            </a:r>
            <a:r>
              <a:rPr lang="fr-FR" sz="2800" b="1" u="sng" dirty="0" smtClean="0">
                <a:solidFill>
                  <a:schemeClr val="accent2"/>
                </a:solidFill>
              </a:rPr>
              <a:t> </a:t>
            </a:r>
            <a:r>
              <a:rPr lang="fr-FR" sz="2800" b="1" u="sng" dirty="0" err="1">
                <a:solidFill>
                  <a:schemeClr val="accent2"/>
                </a:solidFill>
              </a:rPr>
              <a:t>مفهوم</a:t>
            </a:r>
            <a:r>
              <a:rPr lang="fr-FR" sz="2800" b="1" u="sng" dirty="0">
                <a:solidFill>
                  <a:schemeClr val="accent2"/>
                </a:solidFill>
              </a:rPr>
              <a:t> </a:t>
            </a:r>
            <a:r>
              <a:rPr lang="fr-FR" sz="2800" b="1" u="sng" dirty="0" err="1">
                <a:solidFill>
                  <a:schemeClr val="accent2"/>
                </a:solidFill>
              </a:rPr>
              <a:t>سلاسل</a:t>
            </a:r>
            <a:r>
              <a:rPr lang="fr-FR" sz="2800" b="1" u="sng" dirty="0">
                <a:solidFill>
                  <a:schemeClr val="accent2"/>
                </a:solidFill>
              </a:rPr>
              <a:t> </a:t>
            </a:r>
            <a:r>
              <a:rPr lang="fr-FR" sz="2800" b="1" u="sng" dirty="0" err="1">
                <a:solidFill>
                  <a:schemeClr val="accent2"/>
                </a:solidFill>
              </a:rPr>
              <a:t>التوريد</a:t>
            </a:r>
            <a:r>
              <a:rPr lang="fr-FR" sz="2800" b="1" u="sng" dirty="0">
                <a:solidFill>
                  <a:schemeClr val="accent2"/>
                </a:solidFill>
              </a:rPr>
              <a:t> </a:t>
            </a:r>
            <a:endParaRPr lang="" sz="2800" b="1" u="sng" dirty="0">
              <a:solidFill>
                <a:schemeClr val="accent2"/>
              </a:solidFill>
            </a:endParaRPr>
          </a:p>
        </p:txBody>
      </p:sp>
      <p:sp>
        <p:nvSpPr>
          <p:cNvPr id="18" name="Espace réservé du contenu 17">
            <a:extLst>
              <a:ext uri="{FF2B5EF4-FFF2-40B4-BE49-F238E27FC236}">
                <a16:creationId xmlns:a16="http://schemas.microsoft.com/office/drawing/2014/main" xmlns="" id="{CA4A1182-C884-9F83-2C72-7EBEB59EC9A0}"/>
              </a:ext>
            </a:extLst>
          </p:cNvPr>
          <p:cNvSpPr>
            <a:spLocks noGrp="1"/>
          </p:cNvSpPr>
          <p:nvPr>
            <p:ph sz="half" idx="1"/>
          </p:nvPr>
        </p:nvSpPr>
        <p:spPr/>
        <p:txBody>
          <a:bodyPr>
            <a:normAutofit/>
          </a:bodyPr>
          <a:lstStyle/>
          <a:p>
            <a:pPr marL="0" indent="0" algn="r" rtl="1">
              <a:buNone/>
            </a:pP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هي شبكة من الشركاء </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تي</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تق</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وم</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 بشكل جماعي </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تحويل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المواد الأساسية (المنبع) إلى المنتجات النهائية (المصب) ذات قيمة للمستهلك ، كما يقوم أفراد الشبكة بإدارة العوائد في كل مرحلة ، بحيث كل شريك في سلسلة الإمداد له مسؤولية مباشرة عن عملية تضيف القيمة للمنتج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هي تتابع لشركات تقدم منتجات أو خدمات إلى السوق . </a:t>
            </a:r>
            <a:endPar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r>
              <a:rPr lang="fr-FR" b="1" dirty="0">
                <a:solidFill>
                  <a:srgbClr val="000000"/>
                </a:solidFill>
                <a:latin typeface="Calibri" panose="020F0502020204030204" pitchFamily="34" charset="0"/>
                <a:ea typeface="Times New Roman" panose="02020603050405020304" pitchFamily="18" charset="0"/>
                <a:cs typeface="Arial" panose="020B0604020202020204" pitchFamily="34" charset="0"/>
              </a:rPr>
              <a:t>● </a:t>
            </a:r>
            <a:r>
              <a:rPr lang="fr-FR" b="1" dirty="0" err="1">
                <a:solidFill>
                  <a:srgbClr val="000000"/>
                </a:solidFill>
                <a:latin typeface="Calibri" panose="020F0502020204030204" pitchFamily="34" charset="0"/>
                <a:ea typeface="Times New Roman" panose="02020603050405020304" pitchFamily="18" charset="0"/>
                <a:cs typeface="Arial" panose="020B0604020202020204" pitchFamily="34" charset="0"/>
              </a:rPr>
              <a:t>مجموعة</a:t>
            </a:r>
            <a:r>
              <a:rPr lang="fr-FR" b="1" dirty="0">
                <a:solidFill>
                  <a:srgbClr val="000000"/>
                </a:solidFill>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من ثلاث كيانات أو أكثر (منظمات أو أفراد) تشارك في التدفقات الأولية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المنتجات النهائية أو الخدمات المالية أو المعلومات من المصدر إلى العميل.</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20" name="Espace réservé du contenu 19">
            <a:extLst>
              <a:ext uri="{FF2B5EF4-FFF2-40B4-BE49-F238E27FC236}">
                <a16:creationId xmlns:a16="http://schemas.microsoft.com/office/drawing/2014/main" xmlns="" id="{0331387F-D9F5-3667-EEE7-F9E1C27AC0F7}"/>
              </a:ext>
            </a:extLst>
          </p:cNvPr>
          <p:cNvSpPr>
            <a:spLocks noGrp="1"/>
          </p:cNvSpPr>
          <p:nvPr>
            <p:ph sz="half" idx="2"/>
          </p:nvPr>
        </p:nvSpPr>
        <p:spPr/>
        <p:txBody>
          <a:bodyPr>
            <a:normAutofit/>
          </a:bodyPr>
          <a:lstStyle/>
          <a:p>
            <a:pPr marL="0" indent="0" algn="r" rtl="1">
              <a:buNone/>
            </a:pP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هي مجموعة من الطرق والأساليب </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الرا</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ية</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إلى تحقيق التكامل بين الموردين،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وال</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صنع</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ين</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والمستودعات</a:t>
            </a: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المخازن </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لإنتاج </a:t>
            </a:r>
            <a:r>
              <a:rPr lang="ar-DZ"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سلع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وتوزيعها بالكمية المطلوبة، وفي الوقت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المناسب،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بهدف خفض التكاليف ضمن مستوى الخدمة المطلوبة.</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هي تتابع من المنظمات (تسهيلات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وظائف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نش</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طات</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تلك المنظمات) المشاركة في إنتاج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تسليم سلعة أو خدمة،  وتبدأ بالموردين الرئيسيين للمواد الخام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تنتهي بالعميل النهائي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fr-FR"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هي</a:t>
            </a: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سلسلة مترابطة من العمليات داخل المؤسسة وعبر المؤسسات التي تنتج خدمة أو منتج بما يرضي المستهلك </a:t>
            </a: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lang="" dirty="0"/>
          </a:p>
        </p:txBody>
      </p:sp>
    </p:spTree>
    <p:extLst>
      <p:ext uri="{BB962C8B-B14F-4D97-AF65-F5344CB8AC3E}">
        <p14:creationId xmlns="" xmlns:p14="http://schemas.microsoft.com/office/powerpoint/2010/main" val="3618953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xmlns="" id="{4479A677-F14E-0298-DAE2-78D8FCE3B913}"/>
              </a:ext>
            </a:extLst>
          </p:cNvPr>
          <p:cNvSpPr>
            <a:spLocks noGrp="1"/>
          </p:cNvSpPr>
          <p:nvPr>
            <p:ph type="title"/>
          </p:nvPr>
        </p:nvSpPr>
        <p:spPr>
          <a:xfrm>
            <a:off x="2589212" y="624110"/>
            <a:ext cx="8915399" cy="767530"/>
          </a:xfrm>
        </p:spPr>
        <p:txBody>
          <a:bodyPr>
            <a:normAutofit/>
          </a:bodyPr>
          <a:lstStyle/>
          <a:p>
            <a:pPr algn="r" rtl="1"/>
            <a:r>
              <a:rPr lang="ar-DZ" sz="2800" b="1" u="sng" dirty="0" smtClean="0">
                <a:solidFill>
                  <a:schemeClr val="accent2"/>
                </a:solidFill>
              </a:rPr>
              <a:t>2-</a:t>
            </a:r>
            <a:r>
              <a:rPr lang="fr-FR" sz="2800" b="1" u="sng" dirty="0" err="1" smtClean="0">
                <a:solidFill>
                  <a:schemeClr val="accent2"/>
                </a:solidFill>
              </a:rPr>
              <a:t>مكونات</a:t>
            </a:r>
            <a:r>
              <a:rPr lang="fr-FR" sz="2800" b="1" u="sng" dirty="0" smtClean="0">
                <a:solidFill>
                  <a:schemeClr val="accent2"/>
                </a:solidFill>
              </a:rPr>
              <a:t> </a:t>
            </a:r>
            <a:r>
              <a:rPr lang="fr-FR" sz="2800" b="1" u="sng" dirty="0" err="1">
                <a:solidFill>
                  <a:schemeClr val="accent2"/>
                </a:solidFill>
              </a:rPr>
              <a:t>سلاسل</a:t>
            </a:r>
            <a:r>
              <a:rPr lang="fr-FR" sz="2800" b="1" u="sng" dirty="0">
                <a:solidFill>
                  <a:schemeClr val="accent2"/>
                </a:solidFill>
              </a:rPr>
              <a:t> </a:t>
            </a:r>
            <a:r>
              <a:rPr lang="ar-DZ" sz="2800" b="1" u="sng" dirty="0" err="1" smtClean="0">
                <a:solidFill>
                  <a:schemeClr val="accent2"/>
                </a:solidFill>
              </a:rPr>
              <a:t>الامداد</a:t>
            </a:r>
            <a:r>
              <a:rPr lang="fr-FR" sz="2400" dirty="0" smtClean="0"/>
              <a:t> </a:t>
            </a:r>
            <a:endParaRPr lang="" sz="2400" dirty="0"/>
          </a:p>
        </p:txBody>
      </p:sp>
      <p:sp>
        <p:nvSpPr>
          <p:cNvPr id="3" name="Espace réservé du contenu 2"/>
          <p:cNvSpPr>
            <a:spLocks noGrp="1"/>
          </p:cNvSpPr>
          <p:nvPr>
            <p:ph sz="half" idx="1"/>
          </p:nvPr>
        </p:nvSpPr>
        <p:spPr/>
        <p:txBody>
          <a:bodyPr/>
          <a:lstStyle/>
          <a:p>
            <a:pPr marL="0" indent="0" algn="r" rtl="1">
              <a:buNone/>
            </a:pPr>
            <a:endParaRPr lang="ar-SA">
              <a:latin typeface="Calibri" panose="020F0502020204030204" pitchFamily="34" charset="0"/>
              <a:ea typeface="Times New Roman" panose="02020603050405020304" pitchFamily="18" charset="0"/>
              <a:cs typeface="Arial" panose="020B0604020202020204" pitchFamily="34" charset="0"/>
            </a:endParaRPr>
          </a:p>
          <a:p>
            <a:pPr marL="0" indent="0" algn="r" rtl="1">
              <a:buNone/>
            </a:pP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r" rtl="1"/>
            <a:endParaRPr lang="ar-DZ" sz="2000" dirty="0"/>
          </a:p>
        </p:txBody>
      </p:sp>
      <p:sp>
        <p:nvSpPr>
          <p:cNvPr id="10" name="Rectangle : coins arrondis 9">
            <a:extLst>
              <a:ext uri="{FF2B5EF4-FFF2-40B4-BE49-F238E27FC236}">
                <a16:creationId xmlns:a16="http://schemas.microsoft.com/office/drawing/2014/main" xmlns="" id="{2D87C9AC-EABC-6F29-DF0B-99E4FC929012}"/>
              </a:ext>
            </a:extLst>
          </p:cNvPr>
          <p:cNvSpPr/>
          <p:nvPr/>
        </p:nvSpPr>
        <p:spPr>
          <a:xfrm rot="10800000" flipV="1">
            <a:off x="6754090" y="1587194"/>
            <a:ext cx="5065414" cy="2587725"/>
          </a:xfrm>
          <a:prstGeom prst="roundRect">
            <a:avLst>
              <a:gd name="adj" fmla="val 30326"/>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/_ </a:t>
            </a:r>
            <a:r>
              <a:rPr lang="ar-SA" sz="2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التخطيط / التكامل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:خلال مراحل الاتصال والتعاون وتحليل البيانات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تخزينها يعد التكامل أمرًا بالغ الأهمية، فالقدرة على عرض أنشطة سلسلة التوريد والتفاصيل الخاصة </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طريقة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عرض واحدة تقلل من الخطأ البشري والتأخير، والنقص والإفراط في التخزين ونقص المخزون، وتسمح بالاستعداد </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مشاكل</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التوريد والتخفيف من حدتها.</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12" name="Rectangle : coins arrondis 11">
            <a:extLst>
              <a:ext uri="{FF2B5EF4-FFF2-40B4-BE49-F238E27FC236}">
                <a16:creationId xmlns:a16="http://schemas.microsoft.com/office/drawing/2014/main" xmlns="" id="{0276312E-673E-9981-04B6-FB33214BEE93}"/>
              </a:ext>
            </a:extLst>
          </p:cNvPr>
          <p:cNvSpPr/>
          <p:nvPr/>
        </p:nvSpPr>
        <p:spPr>
          <a:xfrm>
            <a:off x="1039091" y="1587193"/>
            <a:ext cx="5232565" cy="2587726"/>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/_ </a:t>
            </a:r>
            <a:r>
              <a:rPr lang="ar-SA" sz="2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المصادر</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 تحديد الموردين الذين سيقدمون السلع والخدمات المطلوبة لإنتاج المنتج، إنشاء عمليات لرصد وإدارة علاقات الموردين. يجب تنفيذ عدد من العمليات الهامة، بما في ذلك الطلب واستلام وإدارة المخزون وتفويض مدفوعات الموردين.</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
        <p:nvSpPr>
          <p:cNvPr id="13" name="Rectangle : coins arrondis 12">
            <a:extLst>
              <a:ext uri="{FF2B5EF4-FFF2-40B4-BE49-F238E27FC236}">
                <a16:creationId xmlns:a16="http://schemas.microsoft.com/office/drawing/2014/main" xmlns="" id="{942AE26F-3856-A8D1-933E-7960C8BC5ABC}"/>
              </a:ext>
            </a:extLst>
          </p:cNvPr>
          <p:cNvSpPr/>
          <p:nvPr/>
        </p:nvSpPr>
        <p:spPr>
          <a:xfrm>
            <a:off x="2801834" y="4370471"/>
            <a:ext cx="7904513" cy="1863419"/>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/_ </a:t>
            </a:r>
            <a:r>
              <a:rPr lang="ar-SA" sz="2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المعلومات و الشراء:</a:t>
            </a:r>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لا يوجد شيء صُنع من لا شيء، تعد المواد والإمدادات والأدوات والمعدات جزءا من منطقة الشراء لإدارة سلسلة التوريد. نتيجة لذلك، من المحتمل أن تظل في طليعة العملية بحيث يكون متوفر كل ما تحتاجه في متناول اليد قبل أن تحتاج إليه. قد يؤدي عدم وجود طاقم مشتريات ماهر إلى نفاد المواد. أو تأخير الإنتاج، أو الإفراط في الشراء، مما يؤدي إلى إجهاد موارد الشركة  المالية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2464235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xmlns="" id="{60122932-D91F-DF96-C824-1DB0AEDCA69E}"/>
              </a:ext>
            </a:extLst>
          </p:cNvPr>
          <p:cNvSpPr txBox="1"/>
          <p:nvPr/>
        </p:nvSpPr>
        <p:spPr>
          <a:xfrm>
            <a:off x="1540082" y="853539"/>
            <a:ext cx="10112580" cy="397416"/>
          </a:xfrm>
          <a:prstGeom prst="rect">
            <a:avLst/>
          </a:prstGeom>
          <a:noFill/>
        </p:spPr>
        <p:txBody>
          <a:bodyPr wrap="square">
            <a:spAutoFit/>
          </a:bodyPr>
          <a:lstStyle/>
          <a:p>
            <a:pPr algn="r" rtl="1">
              <a:lnSpc>
                <a:spcPct val="107000"/>
              </a:lnSpc>
              <a:spcAft>
                <a:spcPts val="800"/>
              </a:spcAft>
            </a:pPr>
            <a:endParaRPr lang="" sz="2000"/>
          </a:p>
        </p:txBody>
      </p:sp>
      <p:sp>
        <p:nvSpPr>
          <p:cNvPr id="8" name="Rectangle : coins arrondis 7">
            <a:extLst>
              <a:ext uri="{FF2B5EF4-FFF2-40B4-BE49-F238E27FC236}">
                <a16:creationId xmlns:a16="http://schemas.microsoft.com/office/drawing/2014/main" xmlns="" id="{821932C1-EE88-EBA7-E471-6F64A270E02B}"/>
              </a:ext>
            </a:extLst>
          </p:cNvPr>
          <p:cNvSpPr/>
          <p:nvPr/>
        </p:nvSpPr>
        <p:spPr>
          <a:xfrm>
            <a:off x="7180860" y="1250955"/>
            <a:ext cx="4806076" cy="2711208"/>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/_ </a:t>
            </a:r>
            <a:r>
              <a:rPr lang="ar-SA" sz="2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توزيع السلع الأساسية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منسقة حسب التوزيع في سلسلة التوريد القيادية، يكون قسم التوزيع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مسؤولاً</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عن الخدمات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اللوجستية</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للاتصا</a:t>
            </a:r>
            <a:r>
              <a:rPr lang="fr-FR"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 </a:t>
            </a:r>
            <a:r>
              <a:rPr lang="ar-DZ"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SA" sz="1800" b="1" u="sng" kern="12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توزيع</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بين تجار التجزئة وتجار الجملة والعملاء من المهم لهذه المجموعات مراقبة الشحنات ومعرفة ما هو مطلوب داخليا لإنتاج المنتجات، وكذلك ضمان وصول المنتجات إلى العميل في الوقت المحدد وبحالة جيدة.</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9" name="Rectangle : coins arrondis 8">
            <a:extLst>
              <a:ext uri="{FF2B5EF4-FFF2-40B4-BE49-F238E27FC236}">
                <a16:creationId xmlns:a16="http://schemas.microsoft.com/office/drawing/2014/main" xmlns="" id="{8C222E65-F3CE-4AB9-B66F-E32780DBADA0}"/>
              </a:ext>
            </a:extLst>
          </p:cNvPr>
          <p:cNvSpPr/>
          <p:nvPr/>
        </p:nvSpPr>
        <p:spPr>
          <a:xfrm>
            <a:off x="1596859" y="1145866"/>
            <a:ext cx="4999513" cy="281629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/_ </a:t>
            </a:r>
            <a:r>
              <a:rPr lang="ar-SA" sz="2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إعادة البضائع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يعالج المكون الأخير لسلسلة التوريد "إرجاع البضائع"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يتم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ضمان رضا العملاء من خلال تحديد عملية الإرجاع بوضوح. ستكون تقييمات رضا العملاء أعلى إذا كانت عملية الإرجاع للمنتجات المعيبة أكثر كفاءة</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rtl="1"/>
            <a:r>
              <a:rPr lang="ar-SA" sz="1800" b="1" u="none" strike="noStrike"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r>
              <a:rPr lang="ar-SA" sz="1800" b="1" u="none" strike="noStrike"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3297998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xmlns="" id="{ED467E55-1C46-CFDA-6A6D-1D8F38039AF6}"/>
              </a:ext>
            </a:extLst>
          </p:cNvPr>
          <p:cNvSpPr txBox="1"/>
          <p:nvPr/>
        </p:nvSpPr>
        <p:spPr>
          <a:xfrm rot="10800000" flipV="1">
            <a:off x="5659334" y="849450"/>
            <a:ext cx="6053632" cy="519822"/>
          </a:xfrm>
          <a:prstGeom prst="rect">
            <a:avLst/>
          </a:prstGeom>
          <a:noFill/>
        </p:spPr>
        <p:txBody>
          <a:bodyPr wrap="square">
            <a:spAutoFit/>
          </a:bodyPr>
          <a:lstStyle/>
          <a:p>
            <a:pPr algn="r" rtl="1">
              <a:lnSpc>
                <a:spcPct val="107000"/>
              </a:lnSpc>
              <a:spcAft>
                <a:spcPts val="800"/>
              </a:spcAft>
            </a:pPr>
            <a:r>
              <a:rPr lang="ar-DZ"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3-</a:t>
            </a:r>
            <a:r>
              <a:rPr lang="ar-SA"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أنواع </a:t>
            </a:r>
            <a:r>
              <a:rPr lang="ar-SA" sz="2800" b="1" u="sng" dirty="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تدفقات سلاسل التوريد</a:t>
            </a:r>
            <a:r>
              <a:rPr lang="ar-SA" sz="2800" b="1" dirty="0">
                <a:solidFill>
                  <a:schemeClr val="accent2">
                    <a:lumMod val="60000"/>
                    <a:lumOff val="40000"/>
                  </a:schemeClr>
                </a:solidFill>
                <a:effectLst/>
                <a:latin typeface="Calibri" panose="020F0502020204030204" pitchFamily="34" charset="0"/>
                <a:ea typeface="Times New Roman" panose="02020603050405020304" pitchFamily="18" charset="0"/>
                <a:cs typeface="Arial" panose="020B0604020202020204" pitchFamily="34" charset="0"/>
              </a:rPr>
              <a:t> </a:t>
            </a:r>
            <a:endParaRPr lang="ar-SA" sz="2800" dirty="0">
              <a:solidFill>
                <a:schemeClr val="accent2">
                  <a:lumMod val="60000"/>
                  <a:lumOff val="40000"/>
                </a:schemeClr>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7" name="Organigramme : Alternative 6">
            <a:extLst>
              <a:ext uri="{FF2B5EF4-FFF2-40B4-BE49-F238E27FC236}">
                <a16:creationId xmlns:a16="http://schemas.microsoft.com/office/drawing/2014/main" xmlns="" id="{8A3B3FC5-E71C-44B0-8D68-FD3B8570A7D3}"/>
              </a:ext>
            </a:extLst>
          </p:cNvPr>
          <p:cNvSpPr/>
          <p:nvPr/>
        </p:nvSpPr>
        <p:spPr>
          <a:xfrm>
            <a:off x="1523567" y="1770065"/>
            <a:ext cx="10056915" cy="1370761"/>
          </a:xfrm>
          <a:prstGeom prst="flowChartAlternate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
          </a:p>
        </p:txBody>
      </p:sp>
      <p:sp>
        <p:nvSpPr>
          <p:cNvPr id="8" name="Légende : quatre flèches 7">
            <a:extLst>
              <a:ext uri="{FF2B5EF4-FFF2-40B4-BE49-F238E27FC236}">
                <a16:creationId xmlns:a16="http://schemas.microsoft.com/office/drawing/2014/main" xmlns="" id="{9F53CECB-BC3C-E6C7-629C-3ACD5C9365B1}"/>
              </a:ext>
            </a:extLst>
          </p:cNvPr>
          <p:cNvSpPr/>
          <p:nvPr/>
        </p:nvSpPr>
        <p:spPr>
          <a:xfrm>
            <a:off x="4620244" y="3228604"/>
            <a:ext cx="4082142" cy="1669967"/>
          </a:xfrm>
          <a:prstGeom prst="quadArrowCallou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
          </a:p>
        </p:txBody>
      </p:sp>
      <p:sp>
        <p:nvSpPr>
          <p:cNvPr id="9" name="Organigramme : Alternative 8">
            <a:extLst>
              <a:ext uri="{FF2B5EF4-FFF2-40B4-BE49-F238E27FC236}">
                <a16:creationId xmlns:a16="http://schemas.microsoft.com/office/drawing/2014/main" xmlns="" id="{CFE7A271-67EB-4FDF-93E7-D3B7AC8CC05A}"/>
              </a:ext>
            </a:extLst>
          </p:cNvPr>
          <p:cNvSpPr/>
          <p:nvPr/>
        </p:nvSpPr>
        <p:spPr>
          <a:xfrm rot="10800000" flipV="1">
            <a:off x="9007926" y="3717174"/>
            <a:ext cx="2705039" cy="717518"/>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fr-FR" sz="3200" b="1">
                <a:solidFill>
                  <a:schemeClr val="tx1"/>
                </a:solidFill>
              </a:rPr>
              <a:t>التدفق المادي</a:t>
            </a:r>
            <a:endParaRPr lang="" sz="3200" b="1">
              <a:solidFill>
                <a:schemeClr val="tx1"/>
              </a:solidFill>
            </a:endParaRPr>
          </a:p>
        </p:txBody>
      </p:sp>
      <p:sp>
        <p:nvSpPr>
          <p:cNvPr id="10" name="Organigramme : Alternative 9">
            <a:extLst>
              <a:ext uri="{FF2B5EF4-FFF2-40B4-BE49-F238E27FC236}">
                <a16:creationId xmlns:a16="http://schemas.microsoft.com/office/drawing/2014/main" xmlns="" id="{D027FA02-D39C-2DEE-AED6-D04E6DE11093}"/>
              </a:ext>
            </a:extLst>
          </p:cNvPr>
          <p:cNvSpPr/>
          <p:nvPr/>
        </p:nvSpPr>
        <p:spPr>
          <a:xfrm>
            <a:off x="5180981" y="5121234"/>
            <a:ext cx="2742088" cy="887317"/>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a:solidFill>
                  <a:schemeClr val="tx1"/>
                </a:solidFill>
              </a:rPr>
              <a:t>التدفق المالي</a:t>
            </a:r>
            <a:r>
              <a:rPr lang="fr-FR"/>
              <a:t> </a:t>
            </a:r>
            <a:endParaRPr lang=""/>
          </a:p>
        </p:txBody>
      </p:sp>
      <p:sp>
        <p:nvSpPr>
          <p:cNvPr id="11" name="Organigramme : Alternative 10">
            <a:extLst>
              <a:ext uri="{FF2B5EF4-FFF2-40B4-BE49-F238E27FC236}">
                <a16:creationId xmlns:a16="http://schemas.microsoft.com/office/drawing/2014/main" xmlns="" id="{BB1FFE9F-A215-C819-B30B-A8892DD32431}"/>
              </a:ext>
            </a:extLst>
          </p:cNvPr>
          <p:cNvSpPr/>
          <p:nvPr/>
        </p:nvSpPr>
        <p:spPr>
          <a:xfrm>
            <a:off x="1484416" y="3717174"/>
            <a:ext cx="2830286" cy="717518"/>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a:solidFill>
                  <a:schemeClr val="tx1"/>
                </a:solidFill>
              </a:rPr>
              <a:t>التدفق المادي للمعلومات</a:t>
            </a:r>
            <a:r>
              <a:rPr lang="fr-FR"/>
              <a:t> </a:t>
            </a:r>
            <a:endParaRPr lang=""/>
          </a:p>
        </p:txBody>
      </p:sp>
      <p:sp>
        <p:nvSpPr>
          <p:cNvPr id="13" name="ZoneTexte 12">
            <a:extLst>
              <a:ext uri="{FF2B5EF4-FFF2-40B4-BE49-F238E27FC236}">
                <a16:creationId xmlns:a16="http://schemas.microsoft.com/office/drawing/2014/main" xmlns="" id="{6A6FDD30-E57D-9747-2754-09BBC2A3BFE4}"/>
              </a:ext>
            </a:extLst>
          </p:cNvPr>
          <p:cNvSpPr txBox="1"/>
          <p:nvPr/>
        </p:nvSpPr>
        <p:spPr>
          <a:xfrm rot="10800000" flipV="1">
            <a:off x="1290926" y="2253913"/>
            <a:ext cx="9546648" cy="523220"/>
          </a:xfrm>
          <a:prstGeom prst="rect">
            <a:avLst/>
          </a:prstGeom>
          <a:noFill/>
        </p:spPr>
        <p:txBody>
          <a:bodyPr wrap="square" anchor="b">
            <a:spAutoFit/>
          </a:bodyPr>
          <a:lstStyle/>
          <a:p>
            <a:pPr algn="r" rtl="1"/>
            <a:r>
              <a:rPr lang="ar-SA" sz="2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تشير الأدبيات إلى وجدو ثلاث فئات من التدفقات على طول سلسلة الإمداد</a:t>
            </a:r>
            <a:endParaRPr lang="" sz="2800" b="1"/>
          </a:p>
        </p:txBody>
      </p:sp>
    </p:spTree>
    <p:extLst>
      <p:ext uri="{BB962C8B-B14F-4D97-AF65-F5344CB8AC3E}">
        <p14:creationId xmlns="" xmlns:p14="http://schemas.microsoft.com/office/powerpoint/2010/main" val="11049004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rganigramme : Alternative 5">
            <a:extLst>
              <a:ext uri="{FF2B5EF4-FFF2-40B4-BE49-F238E27FC236}">
                <a16:creationId xmlns:a16="http://schemas.microsoft.com/office/drawing/2014/main" xmlns="" id="{225DC58B-A02F-6BB3-70B8-7529FC196D35}"/>
              </a:ext>
            </a:extLst>
          </p:cNvPr>
          <p:cNvSpPr/>
          <p:nvPr/>
        </p:nvSpPr>
        <p:spPr>
          <a:xfrm>
            <a:off x="1753466" y="512123"/>
            <a:ext cx="10010528" cy="1250621"/>
          </a:xfrm>
          <a:prstGeom prst="flowChartAlternate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20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أولا: التدفق المادي</a:t>
            </a:r>
            <a:endParaRPr lang="ar-SA" sz="2000" b="1" u="sng">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20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وهي التدفقات العينة أو الملموسة عبر سلسلة الإمداد من المنبع إلى المصب، وذلك لتوفير قيمة مضافة للعميل وتتضمن هذه التدفقات المنتجات المواد والأجزاء ومكونات التجميع.</a:t>
            </a:r>
            <a:endParaRPr lang="ar-SA" sz="2000" b="1">
              <a:effectLst/>
              <a:latin typeface="Calibri" panose="020F0502020204030204" pitchFamily="34" charset="0"/>
              <a:ea typeface="Times New Roman" panose="02020603050405020304" pitchFamily="18" charset="0"/>
              <a:cs typeface="Arial" panose="020B0604020202020204" pitchFamily="34" charset="0"/>
            </a:endParaRPr>
          </a:p>
        </p:txBody>
      </p:sp>
      <p:sp>
        <p:nvSpPr>
          <p:cNvPr id="7" name="Organigramme : Alternative 6">
            <a:extLst>
              <a:ext uri="{FF2B5EF4-FFF2-40B4-BE49-F238E27FC236}">
                <a16:creationId xmlns:a16="http://schemas.microsoft.com/office/drawing/2014/main" xmlns="" id="{F54B3F03-1612-04D1-946D-C80F68FE8563}"/>
              </a:ext>
            </a:extLst>
          </p:cNvPr>
          <p:cNvSpPr/>
          <p:nvPr/>
        </p:nvSpPr>
        <p:spPr>
          <a:xfrm>
            <a:off x="5381006" y="1995471"/>
            <a:ext cx="6382988" cy="4350406"/>
          </a:xfrm>
          <a:prstGeom prst="flowChartAlternate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u="sng"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ثانيا: تدفق </a:t>
            </a:r>
            <a:r>
              <a:rPr lang="ar-SA" b="1" u="sng"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 للمعلومات </a:t>
            </a:r>
            <a:endParaRPr lang="ar-SA" u="sng" dirty="0" smtClean="0">
              <a:latin typeface="Calibri" panose="020F0502020204030204" pitchFamily="34" charset="0"/>
              <a:ea typeface="Times New Roman" panose="02020603050405020304" pitchFamily="18" charset="0"/>
              <a:cs typeface="Arial" panose="020B0604020202020204" pitchFamily="34" charset="0"/>
            </a:endParaRPr>
          </a:p>
          <a:p>
            <a:pPr algn="r" rtl="1"/>
            <a:endParaRPr lang="fr-FR" sz="1800" b="1" u="sng"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وهي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تمثل البيانات المعلومات التي تتدفق على طول سلسلة الإمداد في كلا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الإتجاهين</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والتي تستخدم من طرف الفاعلين في السلسلة لتنسيق أنشطتها ولتخطيط الطلبات المستقبلية والتنبؤ </a:t>
            </a:r>
            <a:r>
              <a:rPr lang="ar-SA" sz="1800" b="1" dirty="0" err="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بها</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 ويمكن تصنيف البيانات والمعلومات إلى ثلاث أقسام:</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1 - البيانات المعلوماتية: وهي بيانات الإدارة ( القيم، الأسعار، السعة وغيرها) وبيانات الحاسب( ثابتة ديناميكية أو تاريخية).</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2 - بيانات متعلقة بالقرارات وهي البيانات التي تميز القرارات التي اتخذتها الجهات الفاعلة في السلسلة على المدى الطويل والمتوسط والقصير ( خطة الإنتاج، خطة الإمداد وغيرها).</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3- المقاييس وهي المؤشرات والقياسات التي تسمح بإدارة سلسلة الإمداد وقياس أدائها على المدى الطويل، المتوسط والقصير.</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8" name="Organigramme : Alternative 7">
            <a:extLst>
              <a:ext uri="{FF2B5EF4-FFF2-40B4-BE49-F238E27FC236}">
                <a16:creationId xmlns:a16="http://schemas.microsoft.com/office/drawing/2014/main" xmlns="" id="{4E18D28D-B097-8CFA-DFF7-773C850318DE}"/>
              </a:ext>
            </a:extLst>
          </p:cNvPr>
          <p:cNvSpPr/>
          <p:nvPr/>
        </p:nvSpPr>
        <p:spPr>
          <a:xfrm>
            <a:off x="1207324" y="2051668"/>
            <a:ext cx="3915145" cy="4557155"/>
          </a:xfrm>
          <a:prstGeom prst="flowChartAlternate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u="sng">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ثالثا : تدفق المالي</a:t>
            </a:r>
            <a:endParaRPr lang="ar-SA" sz="1800" b="1" u="sng">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ويسمى أيضا التدفق النقدي، يتدفق في الإتجاه المعاكس للتدفق المادي، حيث يمثل القيمة الإجمالية للمبيعات والمشتريات في فترة محاسبية معينة. ويتم تبادل هذا التدفق بين الجهات الفاعلة في سلسلة الإمداد.</a:t>
            </a:r>
            <a:endParaRPr lang="ar-SA" sz="1800" b="1">
              <a:effectLst/>
              <a:latin typeface="Calibri" panose="020F0502020204030204" pitchFamily="34" charset="0"/>
              <a:ea typeface="Times New Roman" panose="02020603050405020304" pitchFamily="18" charset="0"/>
              <a:cs typeface="Arial" panose="020B0604020202020204" pitchFamily="34" charset="0"/>
            </a:endParaRPr>
          </a:p>
          <a:p>
            <a:pP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 xmlns:p14="http://schemas.microsoft.com/office/powerpoint/2010/main" val="806773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D9974CCF-7082-9599-24B0-9D9AAAAE01AD}"/>
              </a:ext>
            </a:extLst>
          </p:cNvPr>
          <p:cNvSpPr txBox="1">
            <a:spLocks/>
          </p:cNvSpPr>
          <p:nvPr/>
        </p:nvSpPr>
        <p:spPr>
          <a:xfrm>
            <a:off x="6500716" y="1153311"/>
            <a:ext cx="401815" cy="4118924"/>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r" rtl="1">
              <a:buFont typeface="Wingdings 3" charset="2"/>
              <a:buNone/>
            </a:pPr>
            <a:endParaRPr lang="ar-SA" sz="2000" b="1" dirty="0"/>
          </a:p>
          <a:p>
            <a:pPr marL="0" indent="0" algn="r" rtl="1">
              <a:buFont typeface="Wingdings 3" charset="2"/>
              <a:buNone/>
            </a:pPr>
            <a:endParaRPr lang="fr-FR" sz="2000" b="1" dirty="0"/>
          </a:p>
        </p:txBody>
      </p:sp>
      <p:sp>
        <p:nvSpPr>
          <p:cNvPr id="6" name="Rectangle : coins arrondis 5">
            <a:extLst>
              <a:ext uri="{FF2B5EF4-FFF2-40B4-BE49-F238E27FC236}">
                <a16:creationId xmlns:a16="http://schemas.microsoft.com/office/drawing/2014/main" xmlns="" id="{46CFCE48-61B3-CEB7-4F9A-873C0783177E}"/>
              </a:ext>
            </a:extLst>
          </p:cNvPr>
          <p:cNvSpPr/>
          <p:nvPr/>
        </p:nvSpPr>
        <p:spPr>
          <a:xfrm>
            <a:off x="6271655" y="2059626"/>
            <a:ext cx="5752109" cy="4304805"/>
          </a:xfrm>
          <a:prstGeom prst="roundRect">
            <a:avLst>
              <a:gd name="adj" fmla="val 18391"/>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تمثل </a:t>
            </a:r>
            <a:r>
              <a:rPr lang="ar-DZ"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ادارة</a:t>
            </a:r>
            <a:r>
              <a:rPr lang="ar-DZ"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سلسلة </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امداد</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جميع الأنشطة المرتبطة بتدفق المنتجات والخدمات والمعلومات من مصادر التوريد وصولا إلى المستهلك النهائي، أي أن إدارة سلسلة التوريد تعبر عن مستوى تكامل بين هذه الأنشطة من خلال تحسين العلاقات بين وحدات سلسلة التوريد، سواء أكانت تمثل أفرادا أم المؤسسات من أجل الوصول إلى الأداء المتميز.</a:t>
            </a:r>
          </a:p>
          <a:p>
            <a:pPr algn="r" rtl="1"/>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تشمل إدارة سلسلة </a:t>
            </a:r>
            <a:r>
              <a:rPr lang="ar-SA"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a:t>
            </a:r>
            <a:r>
              <a:rPr lang="ar-DZ" sz="1800" b="1" dirty="0" err="1"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امداد</a:t>
            </a:r>
            <a:r>
              <a:rPr lang="ar-SA" sz="1800" b="1"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مختلف عمليات التخطيط والتنفيذ والسيطرة على حركة المواد والسلع التامة الصنع على طول الطريق إلى المستخدمين النهائيين، الأنشطة المترابطة لسلسة التوريد تبدأ مع طلب الزبون وتنتهي عندما يكون المنتج في يد الزبون، وتحقيق ذلك يتطلب مساهمة من كل الأطراف المعنية ضمن سلسلة التوريد : من موردي المواد الخام إلى المصنعين، الموزعين، تجار الجملة وتجار التجزئة .</a:t>
            </a:r>
            <a:endParaRPr lang="ar-SA" sz="18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5" name="ZoneTexte 4">
            <a:extLst>
              <a:ext uri="{FF2B5EF4-FFF2-40B4-BE49-F238E27FC236}">
                <a16:creationId xmlns:a16="http://schemas.microsoft.com/office/drawing/2014/main" xmlns="" id="{B95B64F4-DBBA-496A-C913-328FDC385517}"/>
              </a:ext>
            </a:extLst>
          </p:cNvPr>
          <p:cNvSpPr txBox="1"/>
          <p:nvPr/>
        </p:nvSpPr>
        <p:spPr>
          <a:xfrm>
            <a:off x="3382301" y="-222662"/>
            <a:ext cx="8641463" cy="2046009"/>
          </a:xfrm>
          <a:prstGeom prst="rect">
            <a:avLst/>
          </a:prstGeom>
          <a:noFill/>
        </p:spPr>
        <p:txBody>
          <a:bodyPr wrap="square">
            <a:spAutoFit/>
          </a:bodyPr>
          <a:lstStyle/>
          <a:p>
            <a:pPr algn="r" rtl="1">
              <a:lnSpc>
                <a:spcPct val="107000"/>
              </a:lnSpc>
              <a:spcAft>
                <a:spcPts val="800"/>
              </a:spcAft>
            </a:pP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r-SA" sz="10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DZ" sz="2800" b="1" u="sng" dirty="0" smtClean="0">
                <a:solidFill>
                  <a:schemeClr val="accent2">
                    <a:lumMod val="75000"/>
                  </a:schemeClr>
                </a:solidFill>
                <a:effectLst/>
                <a:latin typeface="Calibri" panose="020F0502020204030204" pitchFamily="34" charset="0"/>
                <a:ea typeface="Times New Roman" panose="02020603050405020304" pitchFamily="18" charset="0"/>
                <a:cs typeface="Arial" panose="020B0604020202020204" pitchFamily="34" charset="0"/>
              </a:rPr>
              <a:t>ثانيا</a:t>
            </a:r>
            <a:r>
              <a:rPr lang="ar-SA" sz="2800" b="1" u="sng" dirty="0" smtClean="0">
                <a:solidFill>
                  <a:schemeClr val="accent2">
                    <a:lumMod val="75000"/>
                  </a:schemeClr>
                </a:solidFill>
                <a:effectLst/>
                <a:latin typeface="Calibri" panose="020F0502020204030204" pitchFamily="34" charset="0"/>
                <a:ea typeface="Times New Roman" panose="02020603050405020304" pitchFamily="18" charset="0"/>
                <a:cs typeface="Arial" panose="020B0604020202020204" pitchFamily="34" charset="0"/>
              </a:rPr>
              <a:t>:  </a:t>
            </a:r>
            <a:r>
              <a:rPr lang="ar-SA" sz="2800" b="1" u="sng" dirty="0">
                <a:solidFill>
                  <a:schemeClr val="accent2">
                    <a:lumMod val="75000"/>
                  </a:schemeClr>
                </a:solidFill>
                <a:effectLst/>
                <a:latin typeface="Calibri" panose="020F0502020204030204" pitchFamily="34" charset="0"/>
                <a:ea typeface="Times New Roman" panose="02020603050405020304" pitchFamily="18" charset="0"/>
                <a:cs typeface="Arial" panose="020B0604020202020204" pitchFamily="34" charset="0"/>
              </a:rPr>
              <a:t>إدارة سلاسل التوريد </a:t>
            </a:r>
            <a:endParaRPr lang="ar-SA" sz="2800" u="sng" dirty="0">
              <a:solidFill>
                <a:schemeClr val="accent2">
                  <a:lumMod val="75000"/>
                </a:schemeClr>
              </a:solidFill>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07000"/>
              </a:lnSpc>
              <a:spcAft>
                <a:spcPts val="800"/>
              </a:spcAft>
            </a:pPr>
            <a:r>
              <a:rPr lang="ar-DZ"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1- </a:t>
            </a:r>
            <a:r>
              <a:rPr lang="ar-SA" sz="2800" b="1" u="sng" dirty="0" smtClean="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ماهية </a:t>
            </a:r>
            <a:r>
              <a:rPr lang="ar-SA" sz="2800" b="1" u="sng" dirty="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إدارة  سلاسل التوريد</a:t>
            </a:r>
          </a:p>
          <a:p>
            <a:pPr algn="r" rtl="1">
              <a:lnSpc>
                <a:spcPct val="107000"/>
              </a:lnSpc>
              <a:spcAft>
                <a:spcPts val="800"/>
              </a:spcAft>
            </a:pPr>
            <a:r>
              <a:rPr lang="ar-SA" sz="2800" b="1" u="sng" dirty="0">
                <a:solidFill>
                  <a:schemeClr val="accent2"/>
                </a:solidFill>
                <a:latin typeface="Calibri" panose="020F0502020204030204" pitchFamily="34" charset="0"/>
                <a:ea typeface="Times New Roman" panose="02020603050405020304" pitchFamily="18" charset="0"/>
                <a:cs typeface="Arial" panose="020B0604020202020204" pitchFamily="34" charset="0"/>
              </a:rPr>
              <a:t> </a:t>
            </a:r>
            <a:r>
              <a:rPr lang="ar-SA" sz="2800" b="1" u="sng" dirty="0">
                <a:solidFill>
                  <a:schemeClr val="tx2"/>
                </a:solidFill>
                <a:latin typeface="Calibri" panose="020F0502020204030204" pitchFamily="34" charset="0"/>
                <a:ea typeface="Times New Roman" panose="02020603050405020304" pitchFamily="18" charset="0"/>
                <a:cs typeface="Arial" panose="020B0604020202020204" pitchFamily="34" charset="0"/>
              </a:rPr>
              <a:t>■ المفهوم :</a:t>
            </a:r>
            <a:r>
              <a:rPr lang="ar-SA" sz="2800" b="1" u="sng" dirty="0">
                <a:solidFill>
                  <a:schemeClr val="accent2"/>
                </a:solidFill>
                <a:effectLst/>
                <a:latin typeface="Calibri" panose="020F0502020204030204" pitchFamily="34" charset="0"/>
                <a:ea typeface="Times New Roman" panose="02020603050405020304" pitchFamily="18" charset="0"/>
                <a:cs typeface="Arial" panose="020B0604020202020204" pitchFamily="34" charset="0"/>
              </a:rPr>
              <a:t> </a:t>
            </a:r>
            <a:endParaRPr lang="ar-SA" sz="2800" u="sng" dirty="0">
              <a:solidFill>
                <a:schemeClr val="accent2"/>
              </a:solidFill>
              <a:effectLst/>
              <a:latin typeface="Calibri" panose="020F0502020204030204" pitchFamily="34" charset="0"/>
              <a:ea typeface="Times New Roman" panose="02020603050405020304" pitchFamily="18" charset="0"/>
              <a:cs typeface="Arial" panose="020B0604020202020204" pitchFamily="34" charset="0"/>
            </a:endParaRPr>
          </a:p>
        </p:txBody>
      </p:sp>
      <p:sp>
        <p:nvSpPr>
          <p:cNvPr id="7" name="Rectangle : coins arrondis 6">
            <a:extLst>
              <a:ext uri="{FF2B5EF4-FFF2-40B4-BE49-F238E27FC236}">
                <a16:creationId xmlns:a16="http://schemas.microsoft.com/office/drawing/2014/main" xmlns="" id="{64B3F4B5-A6A2-7418-4277-DC3C9318125C}"/>
              </a:ext>
            </a:extLst>
          </p:cNvPr>
          <p:cNvSpPr/>
          <p:nvPr/>
        </p:nvSpPr>
        <p:spPr>
          <a:xfrm>
            <a:off x="333993" y="2059626"/>
            <a:ext cx="5586351" cy="4323361"/>
          </a:xfrm>
          <a:prstGeom prst="roundRect">
            <a:avLst>
              <a:gd name="adj" fmla="val 11718"/>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 هي الإدارة المسؤولة عن تنظيم إدارة التدفقات المعلوماتية وتدفق المواد الخام من المردين إلى المنظمة المنتجة من خلال الوسطاء ليتم إدارة إنتاجها وفقا لمتطلبات العملاء وصولا إلى الإشراف على تسليم منتجات لهم.</a:t>
            </a:r>
          </a:p>
          <a:p>
            <a:pPr algn="r" rtl="1"/>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هي عملية التنسيق و التكامل لحركة تدفق المواد الخام و المنتجات و المعلومات ذات العلاقة من نقطة المصدر إلى مكان الاستهلاك بكفاءة و فعالية . </a:t>
            </a:r>
          </a:p>
          <a:p>
            <a:pPr algn="r" rtl="1"/>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r" rtl="1"/>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أنها إدارة تدفق السلع و البيانات و الأموال المتعلقة بمنتجات أو خدمات ، بدأ من شراء المواد الخام و حتى تسليم المنتج إلى وجهته النهائية. </a:t>
            </a:r>
            <a:endParaRPr lang="ar-SA" sz="1800">
              <a:effectLst/>
              <a:latin typeface="Calibri" panose="020F0502020204030204" pitchFamily="34" charset="0"/>
              <a:ea typeface="Times New Roman" panose="02020603050405020304" pitchFamily="18" charset="0"/>
              <a:cs typeface="Arial" panose="020B0604020202020204" pitchFamily="34" charset="0"/>
            </a:endParaRPr>
          </a:p>
          <a:p>
            <a:pPr algn="ctr"/>
            <a:endParaRPr lang=""/>
          </a:p>
        </p:txBody>
      </p:sp>
    </p:spTree>
    <p:extLst>
      <p:ext uri="{BB962C8B-B14F-4D97-AF65-F5344CB8AC3E}">
        <p14:creationId xmlns="" xmlns:p14="http://schemas.microsoft.com/office/powerpoint/2010/main" val="2217216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363</TotalTime>
  <Words>4181</Words>
  <Application>Microsoft Office PowerPoint</Application>
  <PresentationFormat>Personnalisé</PresentationFormat>
  <Paragraphs>205</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Brin</vt:lpstr>
      <vt:lpstr>Diapositive 1</vt:lpstr>
      <vt:lpstr>Diapositive 2</vt:lpstr>
      <vt:lpstr>Diapositive 3</vt:lpstr>
      <vt:lpstr>اولا: ماهية سلاسل التوريد 1- مفهوم سلاسل التوريد </vt:lpstr>
      <vt:lpstr>2-مكونات سلاسل الامداد </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تأثير الاتفاقيات التجارية و المنظمات الدولية على   القيود التعريفية و غير التعريفية في الجزائر</dc:title>
  <dc:creator>BOUCETTA</dc:creator>
  <cp:lastModifiedBy>Bachir</cp:lastModifiedBy>
  <cp:revision>58</cp:revision>
  <dcterms:created xsi:type="dcterms:W3CDTF">2023-10-28T16:57:04Z</dcterms:created>
  <dcterms:modified xsi:type="dcterms:W3CDTF">2024-10-08T18:53:58Z</dcterms:modified>
</cp:coreProperties>
</file>