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9" r:id="rId4"/>
    <p:sldId id="278" r:id="rId5"/>
    <p:sldId id="280" r:id="rId6"/>
    <p:sldId id="281" r:id="rId7"/>
    <p:sldId id="282" r:id="rId8"/>
    <p:sldId id="302" r:id="rId9"/>
    <p:sldId id="283" r:id="rId10"/>
    <p:sldId id="284" r:id="rId11"/>
    <p:sldId id="303" r:id="rId12"/>
    <p:sldId id="285" r:id="rId13"/>
    <p:sldId id="286" r:id="rId14"/>
    <p:sldId id="287" r:id="rId15"/>
    <p:sldId id="304" r:id="rId16"/>
    <p:sldId id="288" r:id="rId17"/>
    <p:sldId id="305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31/01/2026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 الحق هو  استئثار  و اختصاص 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اعتبر أن الاستئثار لا يرتبط حتما بالإرادة ، لهذا قرر أن الاستئثار قد يثبت لعديمي الإرادة كالمجنون و الصبي غير المميز          و بهذا يكون قد استبدل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فكرة الإرادة بفكرة الاستئثار 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من  جهة .</a:t>
            </a:r>
          </a:p>
        </p:txBody>
      </p:sp>
    </p:spTree>
    <p:extLst>
      <p:ext uri="{BB962C8B-B14F-4D97-AF65-F5344CB8AC3E}">
        <p14:creationId xmlns:p14="http://schemas.microsoft.com/office/powerpoint/2010/main" val="42256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3330" y="675861"/>
            <a:ext cx="2792895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تعريف </a:t>
            </a:r>
            <a:r>
              <a:rPr kumimoji="0" lang="ar-DZ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-79511"/>
            <a:ext cx="8984972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 الحق هو  استئثار  و اختصاص  : </a:t>
            </a:r>
          </a:p>
          <a:p>
            <a:pPr algn="just" rtl="1"/>
            <a:r>
              <a:rPr lang="ar-DZ" sz="4000" b="1" u="sng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من جهة ثانية </a:t>
            </a:r>
            <a:r>
              <a:rPr lang="en-GB" sz="4000" b="1" u="sng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3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اعتبر  الفقيه " دابان" أنه لا يوجد ارتباط بين الاستئثار و الانتفاع أو المصلحة ، فإذا كان الأمر الغالب أن صاحب الحق هو المنتفع ، فإن هذا الأمر ليس بالمطلق ، حيث أنه من الجائز أن يكون </a:t>
            </a:r>
            <a:r>
              <a:rPr lang="ar-DZ" sz="3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صاحب المصلحة أو المنتفع من موضوع الحق ليس صاحب الحق </a:t>
            </a:r>
            <a:r>
              <a:rPr lang="ar-DZ" sz="3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على نحو السارق الذي قد ينتفع بالشيء المسروق دون أن يكون هو صاحب الحق الحقيقي ، أي صاحب الاستئثار به .</a:t>
            </a:r>
          </a:p>
          <a:p>
            <a:pPr algn="just" rtl="1"/>
            <a:r>
              <a:rPr lang="ar-DZ" sz="4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عليه  فإنه من الواضح أن الاستئثار غير المصلحة ، فإذا كان الحق غايته تحقيق مصلحة وفقا لأصحاب الاتجاه الموضوعي الكلاسيكي ،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فإن الحق وفقا لرأي " دابان" هو استئثار بمصلحة او الاستئثار بمنفعة قيمة معينة  </a:t>
            </a:r>
            <a:r>
              <a:rPr lang="ar-DZ" sz="4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و بهذا الشكل يكون الفقيه " دابان " قد </a:t>
            </a:r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استبدل فكرة المصلحة بفكرة </a:t>
            </a:r>
            <a:r>
              <a:rPr lang="ar-DZ" sz="42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الاستئثار .</a:t>
            </a:r>
          </a:p>
        </p:txBody>
      </p:sp>
    </p:spTree>
    <p:extLst>
      <p:ext uri="{BB962C8B-B14F-4D97-AF65-F5344CB8AC3E}">
        <p14:creationId xmlns:p14="http://schemas.microsoft.com/office/powerpoint/2010/main" val="695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lnSpcReduction="10000"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 الحق هو  استئثار  و اختصاص 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قد يكون هذا الاستئثار مباشرة دون تدخل أي شخص ،  حيث يظهر الحق في هذه الصورة في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شكل علاقة مباشرة بين صاحب الحق  و القيمة موضوع الحق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على نحو ما يعرف بالحقوق العينية (مثلا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حق الملكية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 ، حيث يتيح هذا الحق  لصاحبه الانتفاع به دونما حاجة لتدخل أي شخص آخر . 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418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 الحق هو  استئثار  و اختصاص  :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قد يظهر الاستئثار بالحق في شكل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علاقة غير  مباشرة بين صاحب الحق و القيمة موضوع الحق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، على نحو ما يعرف بالحقوق الشخصية ، (مثلا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تنفيذ الالتزامات العقدية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 ، حيث يتعين على المدين في الالتزام العقدي بتنفيذ التزامه الشخصي حتى يتمكن الدائن من ممارسة حقه في الاستئثار  . </a:t>
            </a:r>
          </a:p>
        </p:txBody>
      </p:sp>
    </p:spTree>
    <p:extLst>
      <p:ext uri="{BB962C8B-B14F-4D97-AF65-F5344CB8AC3E}">
        <p14:creationId xmlns:p14="http://schemas.microsoft.com/office/powerpoint/2010/main" val="31501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 </a:t>
            </a:r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 هو تسلط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(</a:t>
            </a:r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القدرة على التصرف) .</a:t>
            </a:r>
            <a:endParaRPr lang="ar-DZ" sz="5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بالتسلط  في هذا الإطار القدرة على التصرف بحرية في القيمة موضوع الاستئثار أو موضوع الحق ،  سواء تم ذلك التصرف بعوض أو من غير عوض .</a:t>
            </a:r>
          </a:p>
          <a:p>
            <a:pPr algn="just" rtl="1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في هذا الشأن  لا يتقيد صاحب الحق في ذلك إلا بما يقره القانون من ضوابط تتعلق بصحة ذلك التصرف و نفاذه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.( فكرة الأهلية مثلا و شكل التصرف) </a:t>
            </a:r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74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 الحق هو تسلط :</a:t>
            </a:r>
            <a:r>
              <a:rPr lang="ar-DZ" sz="5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 (</a:t>
            </a:r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 </a:t>
            </a:r>
            <a:r>
              <a:rPr lang="ar-DZ" sz="5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القدرة على التصرف) </a:t>
            </a:r>
            <a:endParaRPr lang="ar-DZ" sz="5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تجدر الإشارة إلى أن أشكال القدرة على التصرف تتنوع بتنوع  صور الحقوق و اختلافها .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فحق الملكية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سبيل المثال يخول لصاحبه الحق في استخدام الشيء أو  الانصراف عن ذلك .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في حين أن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حق الدائنية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يخول لصاحبه الحق في المطالبة بالدين أو اسقاطه أو تحويله إلى شخص آخر .</a:t>
            </a:r>
          </a:p>
        </p:txBody>
      </p:sp>
    </p:spTree>
    <p:extLst>
      <p:ext uri="{BB962C8B-B14F-4D97-AF65-F5344CB8AC3E}">
        <p14:creationId xmlns:p14="http://schemas.microsoft.com/office/powerpoint/2010/main" val="295187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 الحق محترم من قبل الغير  :</a:t>
            </a: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الطبيعة الاجتماعية للإنسان تفرض عليه ممارسة سلطاته على حقوقه و التمتع بها يتم في إطار المجتمع  الذي يعيش فيه ، و الذي قد يحدث أن تشكل ممارسة حقوقه تلك تقيدا أو تضيقا على الأشخاص المشكلين لذلك المجتمع أو تشكل تلك الحقوق تداخلا مع مصالح أفراد المجتمع . </a:t>
            </a:r>
          </a:p>
        </p:txBody>
      </p:sp>
    </p:spTree>
    <p:extLst>
      <p:ext uri="{BB962C8B-B14F-4D97-AF65-F5344CB8AC3E}">
        <p14:creationId xmlns:p14="http://schemas.microsoft.com/office/powerpoint/2010/main" val="29769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 الحق محترم من قبل الغير  :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عليه و حتى تتحقق الغاية من الحق و التمتع به من قبل صاحبه ، يتعين أن يقابل هذا الحق بالاعتراف  و الإقرار به من قبل أفراد المجتمع .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سواء كان ذلك الاعتراف و الاحترام  لصاحب الحق بممارسة سلطاته على حقه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نابع من سلطان الإرادة لأفراد المجتمع التي تمارس في إطاره تلك الحقوق.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 كان ذلك الاعتراف و الاحترام مستمد من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سلطان القانون بما يتضمنه من جملة  الأوامر و النواهي و الجزاءات  ذات الصلة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84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 - الحق محمي قانونا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الواضح أنه لا يمكن لصاحب الحق التمتع بحقه ما لم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يكرس القانون هذا الحق و يعترف بوجوده 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 يعترف أيضا بحق صاحبه في التمتع به هذا من جهة .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من جهة أخرى لا يكفي هذا الاعتراف القانوني بالحق 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لم  يتدعم  ذلك بتقرير حماية قانونية  لهذا الحق من كل مساس بهذا الحق ،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   تقيد الغير لحق صاحبه  في التمتع به ، حيث تشكل الدعوى القضائية الوسيلة القانونية المقررة لحماية الحق بمختلف صوره و أشكاله .</a:t>
            </a:r>
          </a:p>
        </p:txBody>
      </p:sp>
    </p:spTree>
    <p:extLst>
      <p:ext uri="{BB962C8B-B14F-4D97-AF65-F5344CB8AC3E}">
        <p14:creationId xmlns:p14="http://schemas.microsoft.com/office/powerpoint/2010/main" val="234664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 - نقد مضمون نظرية الفقيه " دابان " :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تعرضت النظرية التحليلية للفقيه " دابان " في تعريفها للحق إلى النقد انطلاقا من أن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عنصر التسلط( القدرة على التصرف )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تنطوي عليه جميع الحقوق ، فإذا كان صالحا و واضحا في الحقوق العينية كحق الملكية .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إلا أنه على مستوى الحقوق الشخصية لا يوجد تسلط للدائن على شخص مدينه، و لكن له الحق فقط في المطالبة بالوفاء بما في ذمته له من دين ، و ذات الأمر  ينطبق على الحقوق اللصيقة بالشخصية كالحق في الحياة أو الحق في السلامة الجسدية حيث لا يتجلى عنصر التسلط بخصوصها بشكل واضح .</a:t>
            </a:r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690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BF7943-04BC-9BB0-8021-3FDF7A53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00"/>
            <a:ext cx="10170449" cy="2014330"/>
          </a:xfrm>
        </p:spPr>
        <p:txBody>
          <a:bodyPr>
            <a:normAutofit/>
          </a:bodyPr>
          <a:lstStyle/>
          <a:p>
            <a:pPr algn="ct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مقياس المدخل للعلوم القانونية </a:t>
            </a:r>
            <a:b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يتشكل من نظريتين أساسيتين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0BAE592-757A-DA36-1135-4ED436997C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2513" y="4343400"/>
            <a:ext cx="10282099" cy="838200"/>
          </a:xfrm>
        </p:spPr>
        <p:txBody>
          <a:bodyPr/>
          <a:lstStyle/>
          <a:p>
            <a:pPr algn="r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النظرية العامة للقانون </a:t>
            </a:r>
            <a:r>
              <a:rPr lang="ar-DZ" sz="6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سيتم معالجتها خلال السداسي الأول </a:t>
            </a:r>
            <a:endParaRPr lang="en-GB" sz="6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44571D6-F787-31A4-0222-AF2C59F4C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2513" y="5181600"/>
            <a:ext cx="10282100" cy="729622"/>
          </a:xfrm>
        </p:spPr>
        <p:txBody>
          <a:bodyPr>
            <a:normAutofit fontScale="250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2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النظرية العامة للحق </a:t>
            </a:r>
            <a:r>
              <a:rPr kumimoji="0" lang="ar-DZ" sz="24000" b="0" i="0" u="none" strike="noStrike" kern="1200" cap="none" spc="0" normalizeH="0" baseline="0" noProof="0" dirty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سيتم معالجتها خلال السداسي الثاني  </a:t>
            </a:r>
            <a:endParaRPr kumimoji="0" lang="en-GB" sz="24000" b="0" i="0" u="none" strike="noStrike" kern="1200" cap="none" spc="0" normalizeH="0" baseline="0" noProof="0" dirty="0">
              <a:ln>
                <a:noFill/>
              </a:ln>
              <a:solidFill>
                <a:srgbClr val="A53010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1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ضبط تعريف الحق في إطار نظرية المكنة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(الميزة) </a:t>
            </a:r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المحددة      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نظرية روبيه )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قدم الفقيه " روبيه "  في إطار  تحديد فكرة الحق نظرية المكنة أو الميزة المحددة و التي ترتكز عل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ى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التحديد الدقيق لنطاق مصطلح الحق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.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على الرغم من ذلك تعرضت هذه النظرية بدورها إلى النقد . </a:t>
            </a:r>
          </a:p>
        </p:txBody>
      </p:sp>
    </p:spTree>
    <p:extLst>
      <p:ext uri="{BB962C8B-B14F-4D97-AF65-F5344CB8AC3E}">
        <p14:creationId xmlns:p14="http://schemas.microsoft.com/office/powerpoint/2010/main" val="401113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</a:t>
            </a:r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- مضمون نظرية المكنة المحددة في تعريف الحق :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ينطلق الفقيه" روبيه" في نظريته " </a:t>
            </a:r>
            <a:r>
              <a:rPr lang="ar-DZ" sz="5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المكنة أو الميزة المحددة"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من خلاله انتقاده للاستعمال الواسع لمصطلح الحق ، الأمر الذي جعل هذا المصطلح غامضا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عليه يتعين بداية القيام بوجوب تحديد نطاق الحق أولا ،  و لن يتأتى ذلك إلا بالنظر إلى الوجه المقابل لفكرة الحق             و الذي هو الواجب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941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1 - مضمون نظرية المكنة المحددة في تعريف الحق :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هذا المركب من حقوق و واجبات هو الذي يشكل ما يسمى عند روبيه </a:t>
            </a:r>
            <a:r>
              <a:rPr lang="ar-DZ" sz="57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بالمركز القانوني 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الذي يمنح لصاحبه </a:t>
            </a:r>
            <a:r>
              <a:rPr lang="ar-DZ" sz="57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الانتفاع بمنفعة معينة    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</a:t>
            </a:r>
          </a:p>
          <a:p>
            <a:pPr algn="just" rtl="1"/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أن</a:t>
            </a:r>
            <a:r>
              <a:rPr lang="ar-DZ" sz="57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الانتفاع بمنفعة معينة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في بعض المراكز القانونية </a:t>
            </a:r>
            <a:r>
              <a:rPr lang="ar-DZ" sz="57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المراكز القانونية الشخصية) 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يظهر من خلال عنصر الحق الذي يحتل المرتبة الأولى في هذه المراكز  .</a:t>
            </a:r>
          </a:p>
          <a:p>
            <a:pPr algn="just" rtl="1"/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حين</a:t>
            </a:r>
            <a:r>
              <a:rPr lang="ar-DZ" sz="57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أن الانتفاع بمنفعة معينة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في البعض الآخر من المراكز </a:t>
            </a:r>
            <a:r>
              <a:rPr lang="ar-DZ" sz="57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المراكز القانونية الموضوعية )،</a:t>
            </a:r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يظهر من خلال عنصر</a:t>
            </a:r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الواجب الذي يحتل  المرتبة  الأولى في هذه المراكز . </a:t>
            </a:r>
            <a:endParaRPr lang="ar-DZ" sz="57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على هذا الأساس يذهب الفقيه " روبيه" إلى القول </a:t>
            </a:r>
            <a:r>
              <a:rPr lang="ar-DZ" sz="57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بأن الحق بمعناه الدقيق لا يوجد إلا في المراكز القانونية الشخصية ذات الطابع المالي.          </a:t>
            </a:r>
            <a:endParaRPr lang="ar-DZ" sz="57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927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1 - </a:t>
            </a:r>
            <a:r>
              <a:rPr lang="ar-DZ" sz="6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مضمون نظرية المكنة المحددة في تعريف الحق :</a:t>
            </a:r>
          </a:p>
          <a:p>
            <a:pPr algn="just" rtl="1"/>
            <a:r>
              <a:rPr lang="ar-DZ" sz="6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بهذا المعنى فالحق وفقا للفقيه " روبيه" ينحصر فقط                      </a:t>
            </a:r>
            <a:r>
              <a:rPr lang="ar-DZ" sz="6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 الحقوق المالية ، </a:t>
            </a:r>
            <a:r>
              <a:rPr lang="ar-DZ" sz="6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دون الحقوق اللصيقة بالشخصية كالحق في الحياة و الحق في السلامة الجسدية ، بالنظر إلى أن هذه الأخيرة غير قابلة للتصرف فيها ، على خلاف الحق المالي الذي يتميز بقابليته التصرف       فيه </a:t>
            </a:r>
            <a:r>
              <a:rPr lang="ar-DZ" sz="5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  <a:p>
            <a:pPr algn="just" rtl="1"/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791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/>
          </a:bodyPr>
          <a:lstStyle/>
          <a:p>
            <a:pPr marL="914400" indent="-914400" algn="just" rtl="1">
              <a:buAutoNum type="arabicPlain" startAt="2"/>
            </a:pPr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نقد مضمون نظرية المكنة أو الميزة المحددة في تعريف الحق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مضمون نظرية المكنة المحددة " للانتقاد انطلاقا من أن المفهوم الضيق للحق الذي نادى بها الفقيه " روبيه"  و الذي و ترتب عليه إقصاء طائفة الحقوق اللصيقة بالشخصية من نطاق الحقوق، توجه غير سليم و يتنافى مع التطور الكبير الذي تعرفه هذه الحقوق في إطار الفقه و التشريع و القضاء .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الأمر الذي جعل منطق " روبيه" يتناقض تماما مع اللغة القانونية الشائعة اليوم و المستقرة في الحياة العملية . 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149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0261" y="864704"/>
            <a:ext cx="9775203" cy="1093305"/>
          </a:xfrm>
        </p:spPr>
        <p:txBody>
          <a:bodyPr/>
          <a:lstStyle/>
          <a:p>
            <a:pPr algn="ctr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 : التمييز بين الحق و بعض المفاهيم المشابهة </a:t>
            </a:r>
            <a:endParaRPr lang="en-GB" sz="6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90FABDF-687D-0F75-7E91-F6DB7350FC68}"/>
              </a:ext>
            </a:extLst>
          </p:cNvPr>
          <p:cNvSpPr txBox="1"/>
          <p:nvPr/>
        </p:nvSpPr>
        <p:spPr>
          <a:xfrm>
            <a:off x="6957389" y="1958009"/>
            <a:ext cx="44080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 الحق و القانون </a:t>
            </a: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D5F46A8-1904-3FCC-40BD-FF7F4559E240}"/>
              </a:ext>
            </a:extLst>
          </p:cNvPr>
          <p:cNvSpPr txBox="1"/>
          <p:nvPr/>
        </p:nvSpPr>
        <p:spPr>
          <a:xfrm>
            <a:off x="7650646" y="2869384"/>
            <a:ext cx="37148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الحق و الحرية </a:t>
            </a:r>
            <a:endParaRPr lang="en-GB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3743913-6F6F-3AF6-7961-AC26EAF4850E}"/>
              </a:ext>
            </a:extLst>
          </p:cNvPr>
          <p:cNvSpPr txBox="1"/>
          <p:nvPr/>
        </p:nvSpPr>
        <p:spPr>
          <a:xfrm>
            <a:off x="7364896" y="4575890"/>
            <a:ext cx="40005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الرابع : الحق و السلطة </a:t>
            </a:r>
            <a:endParaRPr lang="en-GB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67263DE-F613-20AC-CA93-E07021D67C3F}"/>
              </a:ext>
            </a:extLst>
          </p:cNvPr>
          <p:cNvSpPr txBox="1"/>
          <p:nvPr/>
        </p:nvSpPr>
        <p:spPr>
          <a:xfrm>
            <a:off x="7046843" y="3700381"/>
            <a:ext cx="43186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الثالث : الحق و الرخصة </a:t>
            </a:r>
            <a:endParaRPr lang="en-GB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284457A-D312-96AD-635D-B2D1B03057E5}"/>
              </a:ext>
            </a:extLst>
          </p:cNvPr>
          <p:cNvSpPr txBox="1"/>
          <p:nvPr/>
        </p:nvSpPr>
        <p:spPr>
          <a:xfrm>
            <a:off x="6639339" y="5406887"/>
            <a:ext cx="45571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الخامس  : الحق و المصلحة 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31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  <p:bldP spid="12" grpId="0"/>
      <p:bldP spid="14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 و القانون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يرتبط الحق و القانون ارتباطا  وثيقا ، حيث يشكلان  معا وجهان لعملة واحدة ، ذلك أنه  لا ينشأ الحق كأصل عام إلا بناء على وجود نص قانوني يقره و يحميه ، كما أن الحق كأصل عام هو سبب و غاية إصدار أي نص قانوني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غير أن القانون يختلف عن الحق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حيث أن الأول هو عبارة عن مجموعة القواعد القانونية التي تنظم سلوك الأشخاص و علاقات الأشخاص بما تمنحه من حقوق و ما تفرضه من واجبات ، في حين أن الحق هو سلطة أو مصلحة لشخص معين على شيء   أو على شخص يحميها القانون . </a:t>
            </a:r>
          </a:p>
          <a:p>
            <a:pPr algn="just" rtl="1"/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137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 و الحرية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الحق يجعل الشخص في مركز متميز عن غيره من الأشخاص  على خلاف  الحرية التي تثبت لجميع الأشخاص على قدم المساواة  .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كما أن الحق يقابله دائما التزام يقع على عاتق شخص آخر بينما الحرية لا يقابلها أي التزام من أي شخص .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فضلا عن ذلك فالحق يمكن التنازل عليه في كثير من الأحيان مثل حق الملكية ، غير أن الحرية   لا يمكن التنازل عنها . </a:t>
            </a:r>
          </a:p>
        </p:txBody>
      </p:sp>
    </p:spTree>
    <p:extLst>
      <p:ext uri="{BB962C8B-B14F-4D97-AF65-F5344CB8AC3E}">
        <p14:creationId xmlns:p14="http://schemas.microsoft.com/office/powerpoint/2010/main" val="38226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1565" y="675861"/>
            <a:ext cx="2504660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الثالث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 و الرخصة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9004851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5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الرخصة هي خيار متروك للشخص ، حيث يوجد مركزها في مرحلة وسطية بين فكرة الحرية و فكرة الحق ، فللشخص أن يستعمل تلك الرخصة للوصول إلى اكتساب حق معين ، كما له أن ينصرف عن استعمالها و بالتالي يصرف نظره عن الحق الذي توصل إليه تلك الرخصة.</a:t>
            </a:r>
          </a:p>
          <a:p>
            <a:pPr algn="just" rtl="1"/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نحو  الشريك الذي يوجد في الشيوع فله أن يستعمل رخصة الخروج من هذا الشيوع فيطالب بقسمة محل الشيوع </a:t>
            </a:r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و له الخيار في البقاء في هذا الشيوع دون المطالبة بقسمته </a:t>
            </a:r>
            <a:r>
              <a:rPr lang="ar-DZ" sz="5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just" rtl="1"/>
            <a:r>
              <a:rPr lang="ar-DZ" sz="5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ذات الأمر ينطبق على حالة عقد الهبة فالمشرع ترك الخيار للموهوب له أن يقبل الهبة و له أن يرفضها . </a:t>
            </a:r>
          </a:p>
        </p:txBody>
      </p:sp>
    </p:spTree>
    <p:extLst>
      <p:ext uri="{BB962C8B-B14F-4D97-AF65-F5344CB8AC3E}">
        <p14:creationId xmlns:p14="http://schemas.microsoft.com/office/powerpoint/2010/main" val="108034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الرابع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 و السلطة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سبق و أن أشرنا إلى أن الحق هو عبارة عن سلطة أو استئثار ،        و بالتالي فالسلطة تعتبر عنصرا أصيلا في الحق ، و لا يمكن الحديث عن وجود حق بدون سلطة لصاحبه . 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جهة أخرى تتطلب السلطة توفر الإرادة للشخص القائم بها ، و هذا على خلاف الحق الذي لا يشترط لاكتسابه وجود الإرادة ، فعديم الأهلية يصلح لاكتساب الحقوق و لكنه لا يستطيع مباشرة السلطات التي تخولها له تلك الحقوق ، حيث ينوب عنه في ذلك الوصي أو القيم </a:t>
            </a:r>
          </a:p>
        </p:txBody>
      </p:sp>
    </p:spTree>
    <p:extLst>
      <p:ext uri="{BB962C8B-B14F-4D97-AF65-F5344CB8AC3E}">
        <p14:creationId xmlns:p14="http://schemas.microsoft.com/office/powerpoint/2010/main" val="414361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72D8BF-013E-E16D-6F7C-9E945187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52" y="627407"/>
            <a:ext cx="10729359" cy="1251089"/>
          </a:xfrm>
        </p:spPr>
        <p:txBody>
          <a:bodyPr/>
          <a:lstStyle/>
          <a:p>
            <a:pPr lvl="0" algn="ctr">
              <a:spcBef>
                <a:spcPts val="1000"/>
              </a:spcBef>
              <a:buClr>
                <a:srgbClr val="A53010"/>
              </a:buClr>
            </a:pPr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الأول : مفهوم الحق </a:t>
            </a:r>
            <a:endParaRPr lang="en-GB" sz="6000" b="1" dirty="0">
              <a:solidFill>
                <a:srgbClr val="0070C0"/>
              </a:solidFill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lvl="0" algn="r">
              <a:buClr>
                <a:srgbClr val="A53010"/>
              </a:buClr>
            </a:pPr>
            <a:r>
              <a:rPr lang="ar-DZ" sz="32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: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تعريف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0064" y="2968486"/>
            <a:ext cx="8915400" cy="924338"/>
          </a:xfrm>
        </p:spPr>
        <p:txBody>
          <a:bodyPr>
            <a:noAutofit/>
          </a:bodyPr>
          <a:lstStyle/>
          <a:p>
            <a:pPr marL="0" lvl="0" indent="0" algn="r">
              <a:buClr>
                <a:srgbClr val="A53010"/>
              </a:buClr>
            </a:pP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636105" y="4015410"/>
            <a:ext cx="107293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1000"/>
              </a:spcBef>
              <a:buClr>
                <a:srgbClr val="A53010"/>
              </a:buClr>
              <a:defRPr/>
            </a:pP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 : </a:t>
            </a:r>
            <a:r>
              <a:rPr lang="ar-DZ" sz="44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التمييز بين الحق و بعض المفاهيم المشابهة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9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الخامس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 و المصلحة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يقتضي كل حق أن يشتمل على مصلحة حيث أن المشرع لم يضف الحماية القانونية للحق إلا من أجل حماية  مصلحة  معينة جديرة بالحماية ، غير أنه لا تقتضي كل مصلحة ارتباطها بحق ، حيث أن هناك مصالح لا يحميها القانون و لا يعترف بها  لعدم مشروعيتها، و بالتالي لا يمكن </a:t>
            </a:r>
            <a:r>
              <a:rPr lang="ar-DZ" sz="4800" b="1" dirty="0" err="1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الأدعاء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بأنها تشكل حقوق لأصحابها  كما هو الحال بالنسبة لملكية المخدرات  . </a:t>
            </a:r>
          </a:p>
        </p:txBody>
      </p:sp>
    </p:spTree>
    <p:extLst>
      <p:ext uri="{BB962C8B-B14F-4D97-AF65-F5344CB8AC3E}">
        <p14:creationId xmlns:p14="http://schemas.microsoft.com/office/powerpoint/2010/main" val="62359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algn="ctr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تعريف الحق </a:t>
            </a:r>
            <a:endParaRPr lang="en-GB" sz="6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3913" y="2968486"/>
            <a:ext cx="10371551" cy="924338"/>
          </a:xfrm>
        </p:spPr>
        <p:txBody>
          <a:bodyPr>
            <a:noAutofit/>
          </a:bodyPr>
          <a:lstStyle/>
          <a:p>
            <a:pPr marL="0" lvl="0" indent="0" algn="r">
              <a:buClr>
                <a:srgbClr val="A53010"/>
              </a:buClr>
            </a:pP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الأول : تعريف </a:t>
            </a:r>
            <a:r>
              <a:rPr lang="ar-DZ" sz="44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lvl="0" indent="0" algn="r">
              <a:buClr>
                <a:srgbClr val="A53010"/>
              </a:buClr>
            </a:pP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636105" y="4015410"/>
            <a:ext cx="107293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164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5400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5400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 ضبط تعريف الحق في إطار النظرية التحليلية        </a:t>
            </a:r>
            <a:r>
              <a:rPr lang="ar-DZ" sz="5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نظرية الفقيه دابان )</a:t>
            </a: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ثانيا: ضبط تعريف الحق في إطار نظرية المكنة أو الميزة المحددة ( </a:t>
            </a:r>
            <a:r>
              <a:rPr lang="ar-DZ" sz="5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نظرية الفقيه روبيه </a:t>
            </a:r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 </a:t>
            </a:r>
          </a:p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731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تعريف الحق في إطار النظرية التحليلية ( نظرية دابان )</a:t>
            </a:r>
          </a:p>
          <a:p>
            <a:pPr algn="just" rtl="1"/>
            <a:r>
              <a:rPr lang="ar-DZ" sz="6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بالنظر إلى الانتقادات التي وجهت لأصحاب الفكر الكلاسيكي في تعريفهم للحق، حاول الفقيه " دابان" وضع تحليل لمدلول فكرة الحق بمنظور جديد . </a:t>
            </a:r>
          </a:p>
          <a:p>
            <a:pPr algn="just" rtl="1"/>
            <a:r>
              <a:rPr lang="ar-DZ" sz="6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على الرغم من ذلك تعرضت النظرية التحليلية بدورها إلى عدد من الانتقادات . </a:t>
            </a:r>
          </a:p>
        </p:txBody>
      </p:sp>
    </p:spTree>
    <p:extLst>
      <p:ext uri="{BB962C8B-B14F-4D97-AF65-F5344CB8AC3E}">
        <p14:creationId xmlns:p14="http://schemas.microsoft.com/office/powerpoint/2010/main" val="153429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مضمون النظرية التحليلية في تعريف الحق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صاحب هذا الاتجاه هو الفقيه البلجيكي  " جون دابان " ، حيث وضع نظرية حديثة في ضبط تعريف الحق من خلال كتابه المنشور عام 1952 المعنون ب "الحق"  انطلاقا من عملية تحليلية و نقدية لفكر أصحاب النظريات الكلاسيكية باتجاهاتها الشخصية و الموضوعية  في تعريفهم  للحق . </a:t>
            </a:r>
          </a:p>
        </p:txBody>
      </p:sp>
    </p:spTree>
    <p:extLst>
      <p:ext uri="{BB962C8B-B14F-4D97-AF65-F5344CB8AC3E}">
        <p14:creationId xmlns:p14="http://schemas.microsoft.com/office/powerpoint/2010/main" val="34714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مضمون النظرية التحليلية في تعريف الحق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بحيث لم يتمكن وفقا لرأيه أصحاب الاتجاهات الفكرية الكلاسيكية  من تقديم تعريف لماهية الحق  و جوهره ، و عليه  ضبط " دابان "  تعريفه للحق انطلاقا من 04  مرتكزات  أساسية :</a:t>
            </a:r>
          </a:p>
          <a:p>
            <a:pPr algn="just" rtl="1"/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الحق هو  استئثار  و اختصاص.</a:t>
            </a:r>
          </a:p>
          <a:p>
            <a:pPr lvl="0" algn="just" rtl="1">
              <a:buClr>
                <a:srgbClr val="A53010"/>
              </a:buClr>
            </a:pPr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 الحق هو تسلط .</a:t>
            </a:r>
          </a:p>
          <a:p>
            <a:pPr lvl="0" algn="just" rtl="1">
              <a:buClr>
                <a:srgbClr val="A53010"/>
              </a:buClr>
            </a:pPr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 الحق محترم من قبل الغير</a:t>
            </a:r>
          </a:p>
          <a:p>
            <a:pPr lvl="0" algn="just" rtl="1">
              <a:buClr>
                <a:srgbClr val="A53010"/>
              </a:buClr>
            </a:pP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د- الحق محمي قانونا. </a:t>
            </a:r>
          </a:p>
          <a:p>
            <a:pPr lvl="0" algn="just" rtl="1">
              <a:buClr>
                <a:srgbClr val="A53010"/>
              </a:buClr>
            </a:pPr>
            <a:endParaRPr lang="ar-DZ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just" rtl="1">
              <a:buClr>
                <a:srgbClr val="A53010"/>
              </a:buClr>
            </a:pPr>
            <a:endParaRPr lang="ar-DZ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6000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534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 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 الحق هو  استئثار  و اختصاص 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إطار محاولة الفقيه " دابان"  تفادي النقد الموجه لنظريتي الارادة و المصلحة ، اعتبر   أن عنصر الاستئثار  و الذي يقصد به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انفراد شخص ما بقيمة معينة دون غيره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 و هو بهذا المعنى يشكل ركيزة أساسية من ركائز  تعريف الحق .</a:t>
            </a:r>
          </a:p>
        </p:txBody>
      </p:sp>
    </p:spTree>
    <p:extLst>
      <p:ext uri="{BB962C8B-B14F-4D97-AF65-F5344CB8AC3E}">
        <p14:creationId xmlns:p14="http://schemas.microsoft.com/office/powerpoint/2010/main" val="354343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582</TotalTime>
  <Words>2241</Words>
  <Application>Microsoft Office PowerPoint</Application>
  <PresentationFormat>شاشة عريضة</PresentationFormat>
  <Paragraphs>151</Paragraphs>
  <Slides>30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5" baseType="lpstr">
      <vt:lpstr>Arabic Typesetting</vt:lpstr>
      <vt:lpstr>Arial</vt:lpstr>
      <vt:lpstr>Century Gothic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مقياس المدخل للعلوم القانونية  يتشكل من نظريتين أساسيتين </vt:lpstr>
      <vt:lpstr>المبحث الأول : مفهوم الحق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156</cp:revision>
  <dcterms:created xsi:type="dcterms:W3CDTF">2025-09-29T18:29:53Z</dcterms:created>
  <dcterms:modified xsi:type="dcterms:W3CDTF">2026-01-31T19:57:15Z</dcterms:modified>
</cp:coreProperties>
</file>