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1" r:id="rId6"/>
    <p:sldId id="262" r:id="rId7"/>
    <p:sldId id="263" r:id="rId8"/>
    <p:sldId id="265" r:id="rId9"/>
    <p:sldId id="268"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3F01"/>
    <a:srgbClr val="EE006C"/>
    <a:srgbClr val="F8025A"/>
    <a:srgbClr val="FFE4B3"/>
    <a:srgbClr val="FFAD19"/>
    <a:srgbClr val="CC8300"/>
    <a:srgbClr val="663300"/>
    <a:srgbClr val="FFB3BE"/>
    <a:srgbClr val="FFCCCC"/>
    <a:srgbClr val="3A1D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86"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4375" y="2818180"/>
            <a:ext cx="7482545" cy="1527049"/>
          </a:xfrm>
        </p:spPr>
        <p:txBody>
          <a:bodyPr>
            <a:normAutofit/>
          </a:bodyPr>
          <a:lstStyle>
            <a:lvl1pPr algn="l">
              <a:defRPr sz="3600">
                <a:solidFill>
                  <a:schemeClr val="bg1"/>
                </a:solidFill>
                <a:effectLst>
                  <a:outerShdw blurRad="50800" dist="38100" dir="2700000" algn="tl" rotWithShape="0">
                    <a:prstClr val="black">
                      <a:alpha val="60000"/>
                    </a:prstClr>
                  </a:outerShdw>
                </a:effectLst>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754375" y="4345230"/>
            <a:ext cx="7482545" cy="610820"/>
          </a:xfr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9/16/2023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xmlns=""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xmlns=""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pic>
        <p:nvPicPr>
          <p:cNvPr id="7" name="Picture 6" descr="E:\websites\free-power-point-templates\2012\logos.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3700408" y="3101616"/>
            <a:ext cx="1951712" cy="702615"/>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xmlns=""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374900"/>
            <a:ext cx="8093212" cy="763525"/>
          </a:xfrm>
        </p:spPr>
        <p:txBody>
          <a:bodyPr>
            <a:normAutofit/>
          </a:bodyPr>
          <a:lstStyle>
            <a:lvl1pPr algn="l">
              <a:defRPr sz="3600">
                <a:solidFill>
                  <a:schemeClr val="bg1"/>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71" y="1596540"/>
            <a:ext cx="8085130" cy="4733855"/>
          </a:xfrm>
        </p:spPr>
        <p:txBody>
          <a:bodyPr/>
          <a:lstStyle>
            <a:lvl1pPr algn="l">
              <a:defRPr sz="2800">
                <a:solidFill>
                  <a:schemeClr val="bg1"/>
                </a:solidFill>
              </a:defRPr>
            </a:lvl1pPr>
            <a:lvl2pPr algn="l">
              <a:defRPr>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pic>
        <p:nvPicPr>
          <p:cNvPr id="7" name="Picture 6" descr="E:\websites\free-power-point-templates\2012\logos.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001597" y="23592"/>
            <a:ext cx="1951712" cy="702615"/>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6836" y="374901"/>
            <a:ext cx="6108200" cy="916230"/>
          </a:xfrm>
          <a:noFill/>
        </p:spPr>
        <p:txBody>
          <a:bodyPr>
            <a:normAutofit/>
          </a:bodyPr>
          <a:lstStyle>
            <a:lvl1pPr algn="l">
              <a:defRPr sz="3600">
                <a:solidFill>
                  <a:srgbClr val="FF0000"/>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2586835" y="1443835"/>
            <a:ext cx="6108199" cy="4886559"/>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xmlns=""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xmlns=""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xmlns=""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374900"/>
            <a:ext cx="8246070" cy="763525"/>
          </a:xfrm>
        </p:spPr>
        <p:txBody>
          <a:bodyPr>
            <a:normAutofit/>
          </a:bodyPr>
          <a:lstStyle>
            <a:lvl1pPr algn="l">
              <a:defRPr sz="3600">
                <a:solidFill>
                  <a:schemeClr val="bg1"/>
                </a:solidFill>
                <a:effectLst>
                  <a:outerShdw blurRad="50800" dist="38100" dir="2700000" algn="tl" rotWithShape="0">
                    <a:prstClr val="black">
                      <a:alpha val="60000"/>
                    </a:prst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82908"/>
            <a:ext cx="4040188" cy="63976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12770"/>
            <a:ext cx="4040188" cy="3311079"/>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82908"/>
            <a:ext cx="4041775" cy="639762"/>
          </a:xfrm>
        </p:spPr>
        <p:txBody>
          <a:bodyPr anchor="b"/>
          <a:lstStyle>
            <a:lvl1pPr marL="0" indent="0" algn="ctr">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512770"/>
            <a:ext cx="4041775" cy="3311079"/>
          </a:xfrm>
        </p:spPr>
        <p:txBody>
          <a:bodyPr/>
          <a:lstStyle>
            <a:lvl1pPr algn="ctr">
              <a:defRPr sz="2400">
                <a:solidFill>
                  <a:schemeClr val="bg1"/>
                </a:solidFill>
              </a:defRPr>
            </a:lvl1pPr>
            <a:lvl2pPr algn="ctr">
              <a:defRPr sz="2000">
                <a:solidFill>
                  <a:schemeClr val="bg1"/>
                </a:solidFill>
              </a:defRPr>
            </a:lvl2pPr>
            <a:lvl3pPr algn="ctr">
              <a:defRPr sz="1800">
                <a:solidFill>
                  <a:schemeClr val="bg1"/>
                </a:solidFill>
              </a:defRPr>
            </a:lvl3pPr>
            <a:lvl4pPr algn="ctr">
              <a:defRPr sz="1600">
                <a:solidFill>
                  <a:schemeClr val="bg1"/>
                </a:solidFill>
              </a:defRPr>
            </a:lvl4pPr>
            <a:lvl5pPr algn="ct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9/16/2023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xmlns=""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9/16/2023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xmlns=""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9/16/2023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xmlns=""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xmlns=""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9/16/2023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‹N°›</a:t>
            </a:fld>
            <a:endParaRPr lang="en-US"/>
          </a:p>
        </p:txBody>
      </p:sp>
      <p:pic>
        <p:nvPicPr>
          <p:cNvPr id="7" name="Picture 6" descr="E:\websites\free-power-point-templates\2012\logos.png"/>
          <p:cNvPicPr>
            <a:picLocks noChangeAspect="1" noChangeArrowheads="1"/>
          </p:cNvPicPr>
          <p:nvPr userDrawn="1"/>
        </p:nvPicPr>
        <p:blipFill>
          <a:blip r:embed="rId15" cstate="print">
            <a:extLst>
              <a:ext uri="{28A0092B-C50C-407E-A947-70E740481C1C}">
                <a14:useLocalDpi xmlns:a14="http://schemas.microsoft.com/office/drawing/2010/main" xmlns="" val="0"/>
              </a:ext>
            </a:extLst>
          </a:blip>
          <a:stretch>
            <a:fillRect/>
          </a:stretch>
        </p:blipFill>
        <p:spPr bwMode="auto">
          <a:xfrm>
            <a:off x="8516211" y="6650148"/>
            <a:ext cx="577367" cy="207852"/>
          </a:xfrm>
          <a:prstGeom prst="rect">
            <a:avLst/>
          </a:prstGeom>
          <a:noFill/>
          <a:ln>
            <a:no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670" y="2665475"/>
            <a:ext cx="7787955" cy="1527050"/>
          </a:xfrm>
        </p:spPr>
        <p:txBody>
          <a:bodyPr>
            <a:normAutofit fontScale="90000"/>
          </a:bodyPr>
          <a:lstStyle/>
          <a:p>
            <a:r>
              <a:rPr lang="ar-SA" dirty="0" smtClean="0"/>
              <a:t>الخدمة الذاتية </a:t>
            </a:r>
            <a:r>
              <a:rPr lang="ar-SA" dirty="0" smtClean="0"/>
              <a:t>للموظف</a:t>
            </a:r>
            <a:r>
              <a:rPr lang="ar-DZ" dirty="0" smtClean="0"/>
              <a:t/>
            </a:r>
            <a:br>
              <a:rPr lang="ar-DZ" dirty="0" smtClean="0"/>
            </a:br>
            <a:r>
              <a:rPr lang="ar-DZ" dirty="0" smtClean="0"/>
              <a:t>و الانصراف والحضور الالكتروني </a:t>
            </a:r>
            <a:br>
              <a:rPr lang="ar-DZ" dirty="0" smtClean="0"/>
            </a:br>
            <a:endParaRPr lang="en-US" dirty="0"/>
          </a:p>
        </p:txBody>
      </p:sp>
      <p:sp>
        <p:nvSpPr>
          <p:cNvPr id="3" name="Subtitle 2"/>
          <p:cNvSpPr>
            <a:spLocks noGrp="1"/>
          </p:cNvSpPr>
          <p:nvPr>
            <p:ph type="subTitle" idx="1"/>
          </p:nvPr>
        </p:nvSpPr>
        <p:spPr>
          <a:xfrm>
            <a:off x="601670" y="4345230"/>
            <a:ext cx="7787957" cy="763525"/>
          </a:xfrm>
        </p:spPr>
        <p:txBody>
          <a:bodyPr>
            <a:normAutofit/>
          </a:bodyPr>
          <a:lstStyle/>
          <a:p>
            <a:r>
              <a:rPr lang="ar-SA" b="1" dirty="0" smtClean="0"/>
              <a:t>المحاضرة السادسة/ </a:t>
            </a:r>
            <a:r>
              <a:rPr lang="ar-SA" b="1" dirty="0" err="1" smtClean="0"/>
              <a:t>أ</a:t>
            </a:r>
            <a:r>
              <a:rPr lang="ar-SA" b="1" dirty="0" smtClean="0"/>
              <a:t> داسي وهيبة </a:t>
            </a:r>
            <a:endParaRPr lang="en-US" b="1" dirty="0"/>
          </a:p>
        </p:txBody>
      </p:sp>
    </p:spTree>
    <p:extLst>
      <p:ext uri="{BB962C8B-B14F-4D97-AF65-F5344CB8AC3E}">
        <p14:creationId xmlns:p14="http://schemas.microsoft.com/office/powerpoint/2010/main" xmlns=""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071678"/>
            <a:ext cx="7772400" cy="4429156"/>
          </a:xfrm>
        </p:spPr>
        <p:txBody>
          <a:bodyPr>
            <a:normAutofit fontScale="90000"/>
          </a:bodyPr>
          <a:lstStyle/>
          <a:p>
            <a:pPr marL="514350" indent="-514350" algn="r" rtl="1">
              <a:buFont typeface="+mj-lt"/>
              <a:buAutoNum type="arabicPeriod"/>
            </a:pPr>
            <a:r>
              <a:rPr lang="ar-DZ" sz="2700" dirty="0" smtClean="0"/>
              <a:t>تسجيل ساعات العمل لأغراض تتعلق بالرواتب.</a:t>
            </a:r>
            <a:r>
              <a:rPr lang="ar-SA" sz="2700" dirty="0" smtClean="0"/>
              <a:t/>
            </a:r>
            <a:br>
              <a:rPr lang="ar-SA" sz="2700" dirty="0" smtClean="0"/>
            </a:br>
            <a:r>
              <a:rPr lang="ar-SA" sz="2700" dirty="0" smtClean="0"/>
              <a:t>2. </a:t>
            </a:r>
            <a:r>
              <a:rPr lang="ar-DZ" sz="2700" dirty="0" smtClean="0"/>
              <a:t>تسجيل ساعات العمل الإضافية.</a:t>
            </a:r>
            <a:r>
              <a:rPr lang="fr-FR" sz="2700" dirty="0" smtClean="0"/>
              <a:t/>
            </a:r>
            <a:br>
              <a:rPr lang="fr-FR" sz="2700" dirty="0" smtClean="0"/>
            </a:br>
            <a:r>
              <a:rPr lang="ar-SA" sz="2700" dirty="0" smtClean="0"/>
              <a:t>3. </a:t>
            </a:r>
            <a:r>
              <a:rPr lang="ar-DZ" sz="2700" dirty="0" smtClean="0"/>
              <a:t>تسجيل المعلومات المطلوبة لأغراض تتعلق بإدارة المشروعات.</a:t>
            </a:r>
            <a:r>
              <a:rPr lang="fr-FR" sz="2700" dirty="0" smtClean="0"/>
              <a:t/>
            </a:r>
            <a:br>
              <a:rPr lang="fr-FR" sz="2700" dirty="0" smtClean="0"/>
            </a:br>
            <a:r>
              <a:rPr lang="ar-SA" sz="2700" dirty="0" smtClean="0"/>
              <a:t>4. </a:t>
            </a:r>
            <a:r>
              <a:rPr lang="ar-DZ" sz="2700" dirty="0" smtClean="0"/>
              <a:t>تحديد المتواجدين في المنظمة وكذلك المتغيبين، وذلك لأغراض تتعلق بالصحة والأمان</a:t>
            </a:r>
            <a:r>
              <a:rPr lang="ar-DZ" dirty="0" smtClean="0"/>
              <a:t>.</a:t>
            </a:r>
            <a:r>
              <a:rPr lang="fr-FR" dirty="0" smtClean="0"/>
              <a:t/>
            </a:r>
            <a:br>
              <a:rPr lang="fr-FR" dirty="0" smtClean="0"/>
            </a:br>
            <a:r>
              <a:rPr lang="ar-SA" sz="2700" dirty="0" smtClean="0"/>
              <a:t>5</a:t>
            </a:r>
            <a:r>
              <a:rPr lang="ar-SA" dirty="0" smtClean="0"/>
              <a:t>. </a:t>
            </a:r>
            <a:r>
              <a:rPr lang="ar-DZ" sz="2700" dirty="0" smtClean="0"/>
              <a:t>تسجيل معلومات حول التغيب عن العمل وإعداد تقارير تعتمد على مؤشرات مثل نسبة الغياب الأسبوعي أو الشهري.</a:t>
            </a:r>
            <a:r>
              <a:rPr lang="fr-FR" sz="2700" dirty="0" smtClean="0"/>
              <a:t/>
            </a:r>
            <a:br>
              <a:rPr lang="fr-FR" sz="2700" dirty="0" smtClean="0"/>
            </a:br>
            <a:r>
              <a:rPr lang="ar-SA" sz="2700" dirty="0" smtClean="0"/>
              <a:t>6. </a:t>
            </a:r>
            <a:r>
              <a:rPr lang="ar-DZ" sz="2700" dirty="0" smtClean="0"/>
              <a:t>معرفة مكان تواجد العاملين في أي وقت، وكذلك معرفة ما إذا كانوا متواجدين في أماكن عملهم أو خارجها.</a:t>
            </a:r>
            <a:r>
              <a:rPr lang="fr-FR" dirty="0" smtClean="0"/>
              <a:t/>
            </a:r>
            <a:br>
              <a:rPr lang="fr-FR" dirty="0" smtClean="0"/>
            </a:br>
            <a:r>
              <a:rPr lang="fr-FR" dirty="0" smtClean="0"/>
              <a:t> </a:t>
            </a:r>
            <a:br>
              <a:rPr lang="fr-FR" dirty="0" smtClean="0"/>
            </a:br>
            <a:endParaRPr lang="fr-FR" dirty="0"/>
          </a:p>
        </p:txBody>
      </p:sp>
      <p:sp>
        <p:nvSpPr>
          <p:cNvPr id="3" name="Espace réservé du texte 2"/>
          <p:cNvSpPr>
            <a:spLocks noGrp="1"/>
          </p:cNvSpPr>
          <p:nvPr>
            <p:ph type="body" idx="1"/>
          </p:nvPr>
        </p:nvSpPr>
        <p:spPr>
          <a:xfrm>
            <a:off x="357158" y="285728"/>
            <a:ext cx="5286412" cy="1214459"/>
          </a:xfrm>
        </p:spPr>
        <p:txBody>
          <a:bodyPr/>
          <a:lstStyle/>
          <a:p>
            <a:pPr algn="r"/>
            <a:r>
              <a:rPr lang="ar-DZ" sz="2400" b="1" dirty="0" smtClean="0">
                <a:solidFill>
                  <a:schemeClr val="bg1"/>
                </a:solidFill>
              </a:rPr>
              <a:t>تهتم نظم تسجيل الحضور والانصراف بتسجيل عدد ساعات عمل الموظفين وتتبع نسبة الغياب وذلك لأغراض عديدة</a:t>
            </a:r>
            <a:r>
              <a:rPr lang="ar-DZ" dirty="0" smtClean="0"/>
              <a:t>:</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75" y="374900"/>
            <a:ext cx="7787952" cy="763525"/>
          </a:xfrm>
        </p:spPr>
        <p:txBody>
          <a:bodyPr>
            <a:normAutofit/>
          </a:bodyPr>
          <a:lstStyle/>
          <a:p>
            <a:r>
              <a:rPr lang="ar-SA" dirty="0" smtClean="0"/>
              <a:t>مفهوم الخدمة الذاتية للموظف</a:t>
            </a:r>
            <a:endParaRPr lang="en-US" dirty="0"/>
          </a:p>
        </p:txBody>
      </p:sp>
      <p:sp>
        <p:nvSpPr>
          <p:cNvPr id="3" name="Content Placeholder 2"/>
          <p:cNvSpPr>
            <a:spLocks noGrp="1"/>
          </p:cNvSpPr>
          <p:nvPr>
            <p:ph idx="1"/>
          </p:nvPr>
        </p:nvSpPr>
        <p:spPr>
          <a:xfrm>
            <a:off x="754375" y="1749245"/>
            <a:ext cx="7635250" cy="4581149"/>
          </a:xfrm>
        </p:spPr>
        <p:txBody>
          <a:bodyPr/>
          <a:lstStyle/>
          <a:p>
            <a:pPr algn="just" rtl="1"/>
            <a:r>
              <a:rPr lang="ar-DZ" dirty="0" smtClean="0"/>
              <a:t>يعتمد نظام الخدمة الذاتية للموارد البشرية على أداء الأفراد لبعض مهام الموارد المطلوبة بأنفسهم، مثل تغيير عنوان السكن، طلب إجازة، إضافة مولود أو زوجة أو يتعداه إلى غير دلك من الوظائف</a:t>
            </a:r>
            <a:endParaRPr lang="ar-SA" dirty="0" smtClean="0"/>
          </a:p>
          <a:p>
            <a:pPr algn="just" rtl="1">
              <a:buNone/>
            </a:pPr>
            <a:endParaRPr lang="ar-SA" dirty="0" smtClean="0"/>
          </a:p>
          <a:p>
            <a:pPr algn="just" rtl="1"/>
            <a:r>
              <a:rPr lang="ar-DZ" dirty="0" smtClean="0"/>
              <a:t>تتيح خدمة الذاتية للموارد البشرية للموظفين إدارة معلوماتهم الشخصية بأنفسهم ويستطيع الموظفون الدخول  إلى نظم الإدارة الذاتية من خلال البوابة الإلكترونية التي  تعمل كمدخل لخدمات نظم الإدارة الإلكترونية للموارد البشرية الأخرى</a:t>
            </a:r>
            <a:endParaRPr lang="en-US" dirty="0"/>
          </a:p>
        </p:txBody>
      </p:sp>
    </p:spTree>
    <p:extLst>
      <p:ext uri="{BB962C8B-B14F-4D97-AF65-F5344CB8AC3E}">
        <p14:creationId xmlns:p14="http://schemas.microsoft.com/office/powerpoint/2010/main" xmlns="" val="410330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6836" y="374900"/>
            <a:ext cx="6108200" cy="916230"/>
          </a:xfrm>
        </p:spPr>
        <p:txBody>
          <a:bodyPr>
            <a:normAutofit/>
          </a:bodyPr>
          <a:lstStyle/>
          <a:p>
            <a:pPr algn="r"/>
            <a:r>
              <a:rPr lang="ar-DZ" b="1" dirty="0" smtClean="0"/>
              <a:t>أهداف </a:t>
            </a:r>
            <a:r>
              <a:rPr lang="ar-SA" b="1" dirty="0" smtClean="0"/>
              <a:t>الخدمة </a:t>
            </a:r>
            <a:r>
              <a:rPr lang="ar-DZ" b="1" dirty="0" smtClean="0"/>
              <a:t>الذاتية للموظف</a:t>
            </a:r>
            <a:endParaRPr lang="en-US" dirty="0"/>
          </a:p>
        </p:txBody>
      </p:sp>
      <p:sp>
        <p:nvSpPr>
          <p:cNvPr id="5" name="Content Placeholder 4"/>
          <p:cNvSpPr>
            <a:spLocks noGrp="1"/>
          </p:cNvSpPr>
          <p:nvPr>
            <p:ph idx="1"/>
          </p:nvPr>
        </p:nvSpPr>
        <p:spPr>
          <a:xfrm>
            <a:off x="2586835" y="1443835"/>
            <a:ext cx="6108200" cy="4986822"/>
          </a:xfrm>
        </p:spPr>
        <p:txBody>
          <a:bodyPr/>
          <a:lstStyle/>
          <a:p>
            <a:pPr lvl="0" algn="just" rtl="1"/>
            <a:r>
              <a:rPr lang="ar-SA" dirty="0" smtClean="0"/>
              <a:t>خفض المصاريف الإدارية الخاصة بقسم الموارد البشرية. </a:t>
            </a:r>
            <a:endParaRPr lang="fr-FR" dirty="0" smtClean="0"/>
          </a:p>
          <a:p>
            <a:pPr lvl="0" algn="just" rtl="1"/>
            <a:r>
              <a:rPr lang="ar-SA" dirty="0" smtClean="0"/>
              <a:t>خفض نفقات استخدام الورق في العمليات الإدارية </a:t>
            </a:r>
          </a:p>
          <a:p>
            <a:pPr lvl="0" algn="just" rtl="1"/>
            <a:r>
              <a:rPr lang="ar-SA" dirty="0" smtClean="0"/>
              <a:t>زيادة تفاعل الموارد البشرية </a:t>
            </a:r>
            <a:endParaRPr lang="fr-FR" dirty="0" smtClean="0"/>
          </a:p>
          <a:p>
            <a:pPr algn="just" rtl="1"/>
            <a:r>
              <a:rPr lang="ar-SA" dirty="0" smtClean="0"/>
              <a:t>تحسين كفاءة المعلومات الإدارية نظرا لأن الموظف هو من يقوم بإدارة معلوماته  </a:t>
            </a:r>
            <a:r>
              <a:rPr lang="ar-SA" dirty="0" err="1" smtClean="0"/>
              <a:t>و</a:t>
            </a:r>
            <a:r>
              <a:rPr lang="ar-SA" dirty="0" smtClean="0"/>
              <a:t> هو </a:t>
            </a:r>
            <a:r>
              <a:rPr lang="ar-SA" dirty="0" err="1" smtClean="0"/>
              <a:t>الأدرى</a:t>
            </a:r>
            <a:r>
              <a:rPr lang="ar-SA" dirty="0" smtClean="0"/>
              <a:t>  </a:t>
            </a:r>
            <a:r>
              <a:rPr lang="ar-SA" dirty="0" err="1" smtClean="0"/>
              <a:t>بها</a:t>
            </a:r>
            <a:r>
              <a:rPr lang="ar-SA" dirty="0" smtClean="0"/>
              <a:t> .</a:t>
            </a:r>
            <a:endParaRPr lang="fr-FR" dirty="0" smtClean="0"/>
          </a:p>
          <a:p>
            <a:pPr marL="514350" indent="-514350" algn="r" rtl="1"/>
            <a:endParaRPr lang="en-US" dirty="0" smtClean="0"/>
          </a:p>
        </p:txBody>
      </p:sp>
    </p:spTree>
    <p:extLst>
      <p:ext uri="{BB962C8B-B14F-4D97-AF65-F5344CB8AC3E}">
        <p14:creationId xmlns:p14="http://schemas.microsoft.com/office/powerpoint/2010/main" xmlns=""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57158" y="0"/>
            <a:ext cx="4040188" cy="639762"/>
          </a:xfrm>
        </p:spPr>
        <p:txBody>
          <a:bodyPr/>
          <a:lstStyle/>
          <a:p>
            <a:r>
              <a:rPr lang="ar-SA" dirty="0" smtClean="0"/>
              <a:t>صعوبات نظام الخدمة الذاتية للموظف</a:t>
            </a:r>
            <a:endParaRPr lang="en-US" dirty="0"/>
          </a:p>
        </p:txBody>
      </p:sp>
      <p:sp>
        <p:nvSpPr>
          <p:cNvPr id="6" name="Content Placeholder 5"/>
          <p:cNvSpPr>
            <a:spLocks noGrp="1"/>
          </p:cNvSpPr>
          <p:nvPr>
            <p:ph sz="half" idx="2"/>
          </p:nvPr>
        </p:nvSpPr>
        <p:spPr>
          <a:xfrm>
            <a:off x="214282" y="1500174"/>
            <a:ext cx="4274871" cy="4485593"/>
          </a:xfrm>
        </p:spPr>
        <p:txBody>
          <a:bodyPr/>
          <a:lstStyle/>
          <a:p>
            <a:pPr lvl="0" algn="just" rtl="1"/>
            <a:r>
              <a:rPr lang="ar-SA" dirty="0" smtClean="0"/>
              <a:t>صعوبة تعامل طاقم العمل معها </a:t>
            </a:r>
            <a:endParaRPr lang="fr-FR" dirty="0" smtClean="0"/>
          </a:p>
          <a:p>
            <a:pPr lvl="0" algn="just" rtl="1"/>
            <a:r>
              <a:rPr lang="ar-SA" dirty="0" smtClean="0"/>
              <a:t>تأمين المعلومات الشخصية </a:t>
            </a:r>
            <a:endParaRPr lang="fr-FR" dirty="0" smtClean="0"/>
          </a:p>
          <a:p>
            <a:pPr lvl="0" algn="just" rtl="1"/>
            <a:r>
              <a:rPr lang="ar-SA" dirty="0" smtClean="0"/>
              <a:t>نقص في قدرات </a:t>
            </a:r>
            <a:r>
              <a:rPr lang="ar-SA" dirty="0" err="1" smtClean="0"/>
              <a:t>و</a:t>
            </a:r>
            <a:r>
              <a:rPr lang="ar-SA" dirty="0" smtClean="0"/>
              <a:t> مهارات بعض  الأفراد في استخدام النظام </a:t>
            </a:r>
            <a:endParaRPr lang="fr-FR" dirty="0" smtClean="0"/>
          </a:p>
          <a:p>
            <a:pPr lvl="0" algn="just" rtl="1"/>
            <a:r>
              <a:rPr lang="ar-DZ" dirty="0" smtClean="0"/>
              <a:t>العقبات التي تحول دون استخدام ذوى الاحتياجات الخاصة </a:t>
            </a:r>
            <a:r>
              <a:rPr lang="ar-SA" dirty="0" smtClean="0"/>
              <a:t>للنظام </a:t>
            </a:r>
            <a:r>
              <a:rPr lang="ar-DZ" dirty="0" smtClean="0"/>
              <a:t>.</a:t>
            </a:r>
            <a:endParaRPr lang="fr-FR" dirty="0" smtClean="0"/>
          </a:p>
          <a:p>
            <a:pPr lvl="0" algn="just" rtl="1"/>
            <a:r>
              <a:rPr lang="ar-DZ" b="1" dirty="0" smtClean="0"/>
              <a:t> </a:t>
            </a:r>
            <a:endParaRPr lang="fr-FR" dirty="0" smtClean="0"/>
          </a:p>
          <a:p>
            <a:pPr algn="just"/>
            <a:endParaRPr lang="en-US" dirty="0" smtClean="0"/>
          </a:p>
        </p:txBody>
      </p:sp>
      <p:sp>
        <p:nvSpPr>
          <p:cNvPr id="7" name="Text Placeholder 6"/>
          <p:cNvSpPr>
            <a:spLocks noGrp="1"/>
          </p:cNvSpPr>
          <p:nvPr>
            <p:ph type="body" sz="quarter" idx="3"/>
          </p:nvPr>
        </p:nvSpPr>
        <p:spPr>
          <a:xfrm>
            <a:off x="5102225" y="0"/>
            <a:ext cx="4041775" cy="639762"/>
          </a:xfrm>
        </p:spPr>
        <p:txBody>
          <a:bodyPr>
            <a:normAutofit/>
          </a:bodyPr>
          <a:lstStyle/>
          <a:p>
            <a:r>
              <a:rPr lang="ar-SA" sz="2800" dirty="0" smtClean="0">
                <a:solidFill>
                  <a:srgbClr val="D93F01"/>
                </a:solidFill>
              </a:rPr>
              <a:t>مزايا الخدمة الذاتية للموظف</a:t>
            </a:r>
            <a:endParaRPr lang="en-US" sz="2800" dirty="0">
              <a:solidFill>
                <a:srgbClr val="D93F01"/>
              </a:solidFill>
            </a:endParaRPr>
          </a:p>
        </p:txBody>
      </p:sp>
      <p:sp>
        <p:nvSpPr>
          <p:cNvPr id="8" name="Content Placeholder 7"/>
          <p:cNvSpPr>
            <a:spLocks noGrp="1"/>
          </p:cNvSpPr>
          <p:nvPr>
            <p:ph sz="quarter" idx="4"/>
          </p:nvPr>
        </p:nvSpPr>
        <p:spPr>
          <a:xfrm>
            <a:off x="4857752" y="1500174"/>
            <a:ext cx="4041775" cy="4699907"/>
          </a:xfrm>
        </p:spPr>
        <p:txBody>
          <a:bodyPr/>
          <a:lstStyle/>
          <a:p>
            <a:pPr lvl="0" rtl="1"/>
            <a:r>
              <a:rPr lang="ar-DZ" dirty="0" smtClean="0"/>
              <a:t>حفظ البيانات بطريقه أكثر دقة.</a:t>
            </a:r>
            <a:endParaRPr lang="fr-FR" dirty="0" smtClean="0"/>
          </a:p>
          <a:p>
            <a:pPr lvl="0" rtl="1"/>
            <a:r>
              <a:rPr lang="ar-DZ" dirty="0" smtClean="0"/>
              <a:t>خفض المصاريف الإدارية الخاصة بسم الموارد البشرية.</a:t>
            </a:r>
            <a:endParaRPr lang="fr-FR" dirty="0" smtClean="0"/>
          </a:p>
          <a:p>
            <a:pPr lvl="0" rtl="1"/>
            <a:r>
              <a:rPr lang="ar-DZ" dirty="0" smtClean="0"/>
              <a:t>خفض نفقات استخدام الورق في العمليات الإدارية.</a:t>
            </a:r>
            <a:endParaRPr lang="fr-FR" dirty="0" smtClean="0"/>
          </a:p>
          <a:p>
            <a:pPr lvl="0" rtl="1"/>
            <a:r>
              <a:rPr lang="ar-DZ" dirty="0" smtClean="0"/>
              <a:t>زيادة تفاعل نظم الموارد البشرية.</a:t>
            </a:r>
            <a:endParaRPr lang="fr-FR" dirty="0" smtClean="0"/>
          </a:p>
          <a:p>
            <a:pPr lvl="0" rtl="1"/>
            <a:r>
              <a:rPr lang="ar-DZ" dirty="0" smtClean="0"/>
              <a:t>تحسين كفاءة المعلومات الإدارية.</a:t>
            </a:r>
            <a:endParaRPr lang="fr-FR" dirty="0" smtClean="0"/>
          </a:p>
          <a:p>
            <a:pPr lvl="0" rtl="1"/>
            <a:r>
              <a:rPr lang="ar-DZ" dirty="0" smtClean="0"/>
              <a:t>إمكانية مراقبة سير العمل.</a:t>
            </a:r>
            <a:endParaRPr lang="fr-FR" dirty="0" smtClean="0"/>
          </a:p>
          <a:p>
            <a:pPr lvl="0" rtl="1"/>
            <a:r>
              <a:rPr lang="ar-DZ" dirty="0" smtClean="0"/>
              <a:t>توافق مع قانون حماية البيانات.</a:t>
            </a:r>
            <a:endParaRPr lang="fr-FR" dirty="0" smtClean="0"/>
          </a:p>
          <a:p>
            <a:pPr lvl="0" rtl="1"/>
            <a:r>
              <a:rPr lang="ar-DZ" dirty="0" smtClean="0"/>
              <a:t>إمكانية إشراك العائلات في الحياة العملية.</a:t>
            </a:r>
            <a:endParaRPr lang="fr-FR" dirty="0" smtClean="0"/>
          </a:p>
          <a:p>
            <a:endParaRPr lang="en-US" dirty="0"/>
          </a:p>
        </p:txBody>
      </p:sp>
    </p:spTree>
    <p:extLst>
      <p:ext uri="{BB962C8B-B14F-4D97-AF65-F5344CB8AC3E}">
        <p14:creationId xmlns:p14="http://schemas.microsoft.com/office/powerpoint/2010/main" xmlns="" val="417078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42910" y="571480"/>
            <a:ext cx="7482545" cy="1527049"/>
          </a:xfrm>
        </p:spPr>
        <p:txBody>
          <a:bodyPr/>
          <a:lstStyle/>
          <a:p>
            <a:r>
              <a:rPr lang="ar-EG" b="1" dirty="0" smtClean="0">
                <a:solidFill>
                  <a:srgbClr val="D93F01"/>
                </a:solidFill>
              </a:rPr>
              <a:t>هناك العديد من الأمور التي يجب التحقق منها للتأكد من فعالية هذا الموقع أو البوابة الإلكترونية</a:t>
            </a:r>
            <a:endParaRPr lang="fr-FR" dirty="0">
              <a:solidFill>
                <a:srgbClr val="D93F01"/>
              </a:solidFill>
            </a:endParaRPr>
          </a:p>
        </p:txBody>
      </p:sp>
      <p:sp>
        <p:nvSpPr>
          <p:cNvPr id="3" name="Sous-titre 2"/>
          <p:cNvSpPr>
            <a:spLocks noGrp="1"/>
          </p:cNvSpPr>
          <p:nvPr>
            <p:ph type="subTitle" idx="1"/>
          </p:nvPr>
        </p:nvSpPr>
        <p:spPr>
          <a:xfrm>
            <a:off x="1" y="2571744"/>
            <a:ext cx="5357817" cy="4286256"/>
          </a:xfrm>
        </p:spPr>
        <p:txBody>
          <a:bodyPr>
            <a:normAutofit/>
          </a:bodyPr>
          <a:lstStyle/>
          <a:p>
            <a:pPr lvl="0" algn="just" rtl="1">
              <a:buFont typeface="Arial" pitchFamily="34" charset="0"/>
              <a:buChar char="•"/>
            </a:pPr>
            <a:r>
              <a:rPr lang="ar-EG" dirty="0" smtClean="0">
                <a:solidFill>
                  <a:schemeClr val="bg1"/>
                </a:solidFill>
              </a:rPr>
              <a:t>التحقق من جاذبية الموقع للزائرين ومدى فعاليته.</a:t>
            </a:r>
            <a:endParaRPr lang="fr-FR" dirty="0" smtClean="0">
              <a:solidFill>
                <a:schemeClr val="bg1"/>
              </a:solidFill>
            </a:endParaRPr>
          </a:p>
          <a:p>
            <a:pPr lvl="0" algn="just" rtl="1">
              <a:buFont typeface="Arial" pitchFamily="34" charset="0"/>
              <a:buChar char="•"/>
            </a:pPr>
            <a:r>
              <a:rPr lang="ar-EG" dirty="0" smtClean="0">
                <a:solidFill>
                  <a:schemeClr val="bg1"/>
                </a:solidFill>
              </a:rPr>
              <a:t>السماح بتسجيل الدخول المفرد.</a:t>
            </a:r>
            <a:endParaRPr lang="fr-FR" dirty="0" smtClean="0">
              <a:solidFill>
                <a:schemeClr val="bg1"/>
              </a:solidFill>
            </a:endParaRPr>
          </a:p>
          <a:p>
            <a:pPr lvl="0" algn="just" rtl="1">
              <a:buFont typeface="Arial" pitchFamily="34" charset="0"/>
              <a:buChar char="•"/>
            </a:pPr>
            <a:r>
              <a:rPr lang="ar-EG" dirty="0" smtClean="0">
                <a:solidFill>
                  <a:schemeClr val="bg1"/>
                </a:solidFill>
              </a:rPr>
              <a:t>تنفيذ نماذج أولية بشكل سريع.</a:t>
            </a:r>
            <a:endParaRPr lang="fr-FR" dirty="0" smtClean="0">
              <a:solidFill>
                <a:schemeClr val="bg1"/>
              </a:solidFill>
            </a:endParaRPr>
          </a:p>
          <a:p>
            <a:pPr lvl="0" algn="just" rtl="1"/>
            <a:r>
              <a:rPr lang="ar-EG" dirty="0" smtClean="0">
                <a:solidFill>
                  <a:schemeClr val="bg1"/>
                </a:solidFill>
              </a:rPr>
              <a:t>التنفيذ التدريجي.	</a:t>
            </a:r>
            <a:endParaRPr lang="fr-FR" dirty="0" smtClean="0">
              <a:solidFill>
                <a:schemeClr val="bg1"/>
              </a:solidFill>
            </a:endParaRPr>
          </a:p>
          <a:p>
            <a:pPr lvl="0" algn="just" rtl="1">
              <a:buFont typeface="Arial" pitchFamily="34" charset="0"/>
              <a:buChar char="•"/>
            </a:pPr>
            <a:r>
              <a:rPr lang="ar-EG" dirty="0" smtClean="0">
                <a:solidFill>
                  <a:schemeClr val="bg1"/>
                </a:solidFill>
              </a:rPr>
              <a:t> التحقق من تحديث محتوى الصفحات.</a:t>
            </a:r>
            <a:endParaRPr lang="fr-FR" dirty="0" smtClean="0">
              <a:solidFill>
                <a:schemeClr val="bg1"/>
              </a:solidFill>
            </a:endParaRPr>
          </a:p>
          <a:p>
            <a:pPr lvl="0" algn="just" rtl="1">
              <a:buFont typeface="Arial" pitchFamily="34" charset="0"/>
              <a:buChar char="•"/>
            </a:pPr>
            <a:r>
              <a:rPr lang="ar-EG" dirty="0" smtClean="0">
                <a:solidFill>
                  <a:schemeClr val="bg1"/>
                </a:solidFill>
              </a:rPr>
              <a:t>تقييم العمليات قبل أتمتتها.</a:t>
            </a:r>
            <a:endParaRPr lang="fr-FR" dirty="0" smtClean="0">
              <a:solidFill>
                <a:schemeClr val="bg1"/>
              </a:solidFill>
            </a:endParaRPr>
          </a:p>
          <a:p>
            <a:pPr lvl="0" algn="just" rtl="1">
              <a:buFont typeface="Arial" pitchFamily="34" charset="0"/>
              <a:buChar char="•"/>
            </a:pPr>
            <a:r>
              <a:rPr lang="ar-EG" dirty="0" smtClean="0">
                <a:solidFill>
                  <a:schemeClr val="bg1"/>
                </a:solidFill>
              </a:rPr>
              <a:t>تسمية الموقع</a:t>
            </a:r>
            <a:r>
              <a:rPr lang="ar-EG" dirty="0" smtClean="0"/>
              <a:t>.</a:t>
            </a:r>
            <a:endParaRPr lang="fr-FR" dirty="0" smtClean="0"/>
          </a:p>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SA" b="1" dirty="0" smtClean="0"/>
              <a:t>مثال : نظام الخدمة الذاتية للموظف </a:t>
            </a:r>
            <a:endParaRPr lang="fr-FR" b="1" dirty="0"/>
          </a:p>
        </p:txBody>
      </p:sp>
      <p:sp>
        <p:nvSpPr>
          <p:cNvPr id="3" name="Espace réservé du contenu 2"/>
          <p:cNvSpPr>
            <a:spLocks noGrp="1"/>
          </p:cNvSpPr>
          <p:nvPr>
            <p:ph idx="1"/>
          </p:nvPr>
        </p:nvSpPr>
        <p:spPr>
          <a:xfrm>
            <a:off x="2586835" y="1443835"/>
            <a:ext cx="6342883" cy="4886559"/>
          </a:xfrm>
        </p:spPr>
        <p:txBody>
          <a:bodyPr/>
          <a:lstStyle/>
          <a:p>
            <a:pPr algn="ctr" rtl="1"/>
            <a:r>
              <a:rPr lang="ar-DZ" b="1" dirty="0" smtClean="0"/>
              <a:t>بوابة موارد </a:t>
            </a:r>
            <a:endParaRPr lang="ar-SA" b="1" dirty="0" smtClean="0"/>
          </a:p>
          <a:p>
            <a:pPr algn="r" rtl="1"/>
            <a:endParaRPr lang="fr-FR" dirty="0"/>
          </a:p>
        </p:txBody>
      </p:sp>
      <p:pic>
        <p:nvPicPr>
          <p:cNvPr id="4" name="Image 3" descr="Capture1.PNG"/>
          <p:cNvPicPr/>
          <p:nvPr/>
        </p:nvPicPr>
        <p:blipFill>
          <a:blip r:embed="rId2" cstate="print"/>
          <a:stretch>
            <a:fillRect/>
          </a:stretch>
        </p:blipFill>
        <p:spPr>
          <a:xfrm>
            <a:off x="2928926" y="2500306"/>
            <a:ext cx="5929354" cy="37147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583254"/>
          </a:xfrm>
        </p:spPr>
        <p:txBody>
          <a:bodyPr>
            <a:normAutofit/>
          </a:bodyPr>
          <a:lstStyle/>
          <a:p>
            <a:pPr lvl="0" rtl="1"/>
            <a:r>
              <a:rPr lang="ar-DZ" sz="2400" b="1" dirty="0" smtClean="0"/>
              <a:t>وصف البوابة</a:t>
            </a:r>
            <a:r>
              <a:rPr lang="ar-DZ" sz="2400" dirty="0" smtClean="0"/>
              <a:t>:</a:t>
            </a:r>
            <a:r>
              <a:rPr lang="fr-FR" sz="2400" dirty="0" smtClean="0"/>
              <a:t/>
            </a:r>
            <a:br>
              <a:rPr lang="fr-FR" sz="2400" dirty="0" smtClean="0"/>
            </a:br>
            <a:r>
              <a:rPr lang="ar-DZ" sz="2400" dirty="0" smtClean="0"/>
              <a:t>تسجيل الدخول(يحصل الموظف على ترخيص الدخول وفقا لدوره وصلاحيته) </a:t>
            </a:r>
            <a:r>
              <a:rPr lang="fr-FR" sz="2400" dirty="0" smtClean="0"/>
              <a:t/>
            </a:r>
            <a:br>
              <a:rPr lang="fr-FR" sz="2400" dirty="0" smtClean="0"/>
            </a:br>
            <a:r>
              <a:rPr lang="ar-DZ" sz="2400" dirty="0" smtClean="0"/>
              <a:t>يكون الدخول </a:t>
            </a:r>
            <a:r>
              <a:rPr lang="ar-DZ" sz="2400" dirty="0" err="1" smtClean="0"/>
              <a:t>الى</a:t>
            </a:r>
            <a:r>
              <a:rPr lang="ar-DZ" sz="2400" dirty="0" smtClean="0"/>
              <a:t> البوابة عبر شبكة الانترنت, وذلك لوجود رابط مشترك بين الموظفين يمكنهم من الولوج </a:t>
            </a:r>
            <a:r>
              <a:rPr lang="ar-DZ" sz="2400" dirty="0" err="1" smtClean="0"/>
              <a:t>الى</a:t>
            </a:r>
            <a:r>
              <a:rPr lang="ar-DZ" sz="2400" dirty="0" smtClean="0"/>
              <a:t> البوابة ويتيح له المعلومات التي هي من صلاحيته فقط.</a:t>
            </a:r>
            <a:r>
              <a:rPr lang="fr-FR" sz="2400" dirty="0" smtClean="0"/>
              <a:t/>
            </a:r>
            <a:br>
              <a:rPr lang="fr-FR" sz="2400" dirty="0" smtClean="0"/>
            </a:br>
            <a:r>
              <a:rPr lang="ar-DZ" sz="2400" dirty="0" smtClean="0"/>
              <a:t>تغيير اللغة ( العربية, الانجليزية) </a:t>
            </a:r>
            <a:r>
              <a:rPr lang="fr-FR" sz="2400" dirty="0" smtClean="0"/>
              <a:t/>
            </a:r>
            <a:br>
              <a:rPr lang="fr-FR" sz="2400" dirty="0" smtClean="0"/>
            </a:br>
            <a:r>
              <a:rPr lang="ar-DZ" sz="2400" dirty="0" smtClean="0"/>
              <a:t>الأسئلة المتكررة</a:t>
            </a:r>
            <a:r>
              <a:rPr lang="fr-FR" sz="2400" dirty="0" smtClean="0"/>
              <a:t/>
            </a:r>
            <a:br>
              <a:rPr lang="fr-FR" sz="2400" dirty="0" smtClean="0"/>
            </a:br>
            <a:r>
              <a:rPr lang="ar-DZ" sz="2400" dirty="0" smtClean="0"/>
              <a:t>تسجيل الخروج</a:t>
            </a:r>
            <a:r>
              <a:rPr lang="fr-FR" sz="2400" dirty="0" smtClean="0"/>
              <a:t/>
            </a:r>
            <a:br>
              <a:rPr lang="fr-FR" sz="2400" dirty="0" smtClean="0"/>
            </a:br>
            <a:r>
              <a:rPr lang="ar-DZ" sz="2400" dirty="0" smtClean="0"/>
              <a:t>سيحصل الموظف على تراخيص الدخول وفقا لدوره وصلاحياته وسيتم إظهار علامات التبويب وفقا لذلك</a:t>
            </a:r>
            <a:r>
              <a:rPr lang="fr-FR" sz="2400" dirty="0" smtClean="0"/>
              <a:t/>
            </a:r>
            <a:br>
              <a:rPr lang="fr-FR" sz="2400" dirty="0" smtClean="0"/>
            </a:br>
            <a:r>
              <a:rPr lang="ar-DZ" sz="2400" dirty="0" smtClean="0"/>
              <a:t>الشاشة الرئيسية هي نقطة الانطلاق للخدمة الذاتية للموظفين</a:t>
            </a:r>
            <a:endParaRPr lang="fr-F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ar-SA" b="1" dirty="0" smtClean="0"/>
              <a:t> الانصراف والحضور الالكتروني</a:t>
            </a:r>
            <a:endParaRPr lang="fr-FR" dirty="0"/>
          </a:p>
        </p:txBody>
      </p:sp>
      <p:sp>
        <p:nvSpPr>
          <p:cNvPr id="3" name="Espace réservé du contenu 2"/>
          <p:cNvSpPr>
            <a:spLocks noGrp="1"/>
          </p:cNvSpPr>
          <p:nvPr>
            <p:ph idx="1"/>
          </p:nvPr>
        </p:nvSpPr>
        <p:spPr>
          <a:xfrm>
            <a:off x="601671" y="1596540"/>
            <a:ext cx="8085130" cy="4689979"/>
          </a:xfrm>
        </p:spPr>
        <p:txBody>
          <a:bodyPr/>
          <a:lstStyle/>
          <a:p>
            <a:pPr algn="r" rtl="1"/>
            <a:r>
              <a:rPr lang="ar-DZ" dirty="0" smtClean="0"/>
              <a:t>لعل من أقدم استخدامات التكنولوجيا في وظائف إدارة الموارد البشرية هي وظيفة تسجيل الحضور والانصراف للعمل، من خلال أجهزة التسجيل الإلكترونية والتي تطورت إلى بطاقات خاصة لإدخال البيانات، ثم تطور إلى التسجيل من خلال أنظمة حاسوبية خاصة.</a:t>
            </a:r>
            <a:endParaRPr lang="ar-SA" dirty="0" smtClean="0"/>
          </a:p>
          <a:p>
            <a:pPr algn="r" rtl="1"/>
            <a:r>
              <a:rPr lang="ar-DZ" dirty="0" smtClean="0"/>
              <a:t>يتم تغذية النظم المالية ونظم الأجور بالمعلومات الخاصة بتسجيل الحضور والانصراف، خاصة أنها مهمة في الوظائف التي تعتمد أجورها على عدد ساعات العمل. أيضا توفر تلك النظم مزايا متنوعة منها سهولة الوصول إلى المعلومات وسرعتها، إصدار التقارير والتخلص من أخطاء النسخ البشرية</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357430"/>
            <a:ext cx="7772400" cy="3857652"/>
          </a:xfrm>
        </p:spPr>
        <p:txBody>
          <a:bodyPr>
            <a:normAutofit/>
          </a:bodyPr>
          <a:lstStyle/>
          <a:p>
            <a:pPr lvl="0" algn="r" rtl="1">
              <a:buFont typeface="Wingdings" pitchFamily="2" charset="2"/>
              <a:buChar char="ü"/>
            </a:pPr>
            <a:r>
              <a:rPr lang="ar-EG" sz="2800" dirty="0" smtClean="0"/>
              <a:t>سهولة الوصول إلى المعلومات.	</a:t>
            </a:r>
            <a:r>
              <a:rPr lang="ar-SA" sz="2800" dirty="0" smtClean="0"/>
              <a:t/>
            </a:r>
            <a:br>
              <a:rPr lang="ar-SA" sz="2800" dirty="0" smtClean="0"/>
            </a:br>
            <a:r>
              <a:rPr lang="ar-EG" sz="2800" dirty="0" smtClean="0"/>
              <a:t>توفير المعلومات بشكل أسرع.</a:t>
            </a:r>
            <a:r>
              <a:rPr lang="fr-FR" sz="2800" dirty="0" smtClean="0"/>
              <a:t/>
            </a:r>
            <a:br>
              <a:rPr lang="fr-FR" sz="2800" dirty="0" smtClean="0"/>
            </a:br>
            <a:r>
              <a:rPr lang="ar-EG" sz="2800" dirty="0" smtClean="0"/>
              <a:t>التخلص من أخطاء النسخ.			</a:t>
            </a:r>
            <a:r>
              <a:rPr lang="fr-FR" sz="2800" dirty="0" smtClean="0"/>
              <a:t/>
            </a:r>
            <a:br>
              <a:rPr lang="fr-FR" sz="2800" dirty="0" smtClean="0"/>
            </a:br>
            <a:r>
              <a:rPr lang="ar-EG" sz="2800" dirty="0" smtClean="0"/>
              <a:t>إخطار أوتوماتيكية</a:t>
            </a:r>
            <a:endParaRPr lang="fr-FR" sz="2800" dirty="0"/>
          </a:p>
        </p:txBody>
      </p:sp>
      <p:sp>
        <p:nvSpPr>
          <p:cNvPr id="3" name="Espace réservé du texte 2"/>
          <p:cNvSpPr>
            <a:spLocks noGrp="1"/>
          </p:cNvSpPr>
          <p:nvPr>
            <p:ph type="body" idx="1"/>
          </p:nvPr>
        </p:nvSpPr>
        <p:spPr>
          <a:xfrm>
            <a:off x="357158" y="1285861"/>
            <a:ext cx="6357982" cy="857256"/>
          </a:xfrm>
        </p:spPr>
        <p:txBody>
          <a:bodyPr>
            <a:normAutofit/>
          </a:bodyPr>
          <a:lstStyle/>
          <a:p>
            <a:r>
              <a:rPr lang="ar-EG" sz="2800" b="1" dirty="0" smtClean="0">
                <a:solidFill>
                  <a:schemeClr val="accent6">
                    <a:lumMod val="75000"/>
                  </a:schemeClr>
                </a:solidFill>
              </a:rPr>
              <a:t>مزايا النظام الإلكتروني في تسجل الوقت والحضور</a:t>
            </a:r>
            <a:endParaRPr lang="fr-FR" sz="2800" b="1" dirty="0">
              <a:solidFill>
                <a:schemeClr val="accent6">
                  <a:lumMod val="75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TotalTime>
  <Words>381</Words>
  <Application>Microsoft Office PowerPoint</Application>
  <PresentationFormat>Affichage à l'écran (4:3)</PresentationFormat>
  <Paragraphs>44</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Office Theme</vt:lpstr>
      <vt:lpstr>الخدمة الذاتية للموظف و الانصراف والحضور الالكتروني  </vt:lpstr>
      <vt:lpstr>مفهوم الخدمة الذاتية للموظف</vt:lpstr>
      <vt:lpstr>أهداف الخدمة الذاتية للموظف</vt:lpstr>
      <vt:lpstr>Diapositive 4</vt:lpstr>
      <vt:lpstr>هناك العديد من الأمور التي يجب التحقق منها للتأكد من فعالية هذا الموقع أو البوابة الإلكترونية</vt:lpstr>
      <vt:lpstr>مثال : نظام الخدمة الذاتية للموظف </vt:lpstr>
      <vt:lpstr>وصف البوابة: تسجيل الدخول(يحصل الموظف على ترخيص الدخول وفقا لدوره وصلاحيته)  يكون الدخول الى البوابة عبر شبكة الانترنت, وذلك لوجود رابط مشترك بين الموظفين يمكنهم من الولوج الى البوابة ويتيح له المعلومات التي هي من صلاحيته فقط. تغيير اللغة ( العربية, الانجليزية)  الأسئلة المتكررة تسجيل الخروج سيحصل الموظف على تراخيص الدخول وفقا لدوره وصلاحياته وسيتم إظهار علامات التبويب وفقا لذلك الشاشة الرئيسية هي نقطة الانطلاق للخدمة الذاتية للموظفين</vt:lpstr>
      <vt:lpstr> الانصراف والحضور الالكتروني</vt:lpstr>
      <vt:lpstr>سهولة الوصول إلى المعلومات.  توفير المعلومات بشكل أسرع. التخلص من أخطاء النسخ.    إخطار أوتوماتيكية</vt:lpstr>
      <vt:lpstr>تسجيل ساعات العمل لأغراض تتعلق بالرواتب. 2. تسجيل ساعات العمل الإضافية. 3. تسجيل المعلومات المطلوبة لأغراض تتعلق بإدارة المشروعات. 4. تحديد المتواجدين في المنظمة وكذلك المتغيبين، وذلك لأغراض تتعلق بالصحة والأمان. 5. تسجيل معلومات حول التغيب عن العمل وإعداد تقارير تعتمد على مؤشرات مثل نسبة الغياب الأسبوعي أو الشهري. 6. معرفة مكان تواجد العاملين في أي وقت، وكذلك معرفة ما إذا كانوا متواجدين في أماكن عملهم أو خارجها.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client</cp:lastModifiedBy>
  <cp:revision>131</cp:revision>
  <dcterms:created xsi:type="dcterms:W3CDTF">2013-08-21T19:17:07Z</dcterms:created>
  <dcterms:modified xsi:type="dcterms:W3CDTF">2023-09-16T13:18:52Z</dcterms:modified>
</cp:coreProperties>
</file>