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34"/>
  </p:handoutMasterIdLst>
  <p:sldIdLst>
    <p:sldId id="256" r:id="rId3"/>
    <p:sldId id="418" r:id="rId4"/>
    <p:sldId id="265" r:id="rId5"/>
    <p:sldId id="369" r:id="rId6"/>
    <p:sldId id="366" r:id="rId7"/>
    <p:sldId id="368" r:id="rId8"/>
    <p:sldId id="370" r:id="rId9"/>
    <p:sldId id="375" r:id="rId10"/>
    <p:sldId id="372" r:id="rId11"/>
    <p:sldId id="371" r:id="rId12"/>
    <p:sldId id="373" r:id="rId13"/>
    <p:sldId id="332" r:id="rId14"/>
    <p:sldId id="310" r:id="rId15"/>
    <p:sldId id="415" r:id="rId16"/>
    <p:sldId id="311" r:id="rId17"/>
    <p:sldId id="314" r:id="rId18"/>
    <p:sldId id="315" r:id="rId19"/>
    <p:sldId id="414" r:id="rId20"/>
    <p:sldId id="413" r:id="rId21"/>
    <p:sldId id="333" r:id="rId22"/>
    <p:sldId id="316" r:id="rId23"/>
    <p:sldId id="416" r:id="rId24"/>
    <p:sldId id="318" r:id="rId25"/>
    <p:sldId id="417" r:id="rId26"/>
    <p:sldId id="441" r:id="rId27"/>
    <p:sldId id="442" r:id="rId28"/>
    <p:sldId id="445" r:id="rId29"/>
    <p:sldId id="443" r:id="rId30"/>
    <p:sldId id="446" r:id="rId31"/>
    <p:sldId id="444" r:id="rId32"/>
    <p:sldId id="447" r:id="rId3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DF674F"/>
    <a:srgbClr val="F314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843"/>
    <p:restoredTop sz="94598"/>
  </p:normalViewPr>
  <p:slideViewPr>
    <p:cSldViewPr showGuides="1">
      <p:cViewPr>
        <p:scale>
          <a:sx n="66" d="100"/>
          <a:sy n="66" d="100"/>
        </p:scale>
        <p:origin x="-768" y="-696"/>
      </p:cViewPr>
      <p:guideLst>
        <p:guide orient="horz" pos="2208"/>
        <p:guide pos="290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744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4818" name="Espace réservé de l'en-tête 34817"/>
          <p:cNvSpPr>
            <a:spLocks noGrp="1"/>
          </p:cNvSpPr>
          <p:nvPr>
            <p:ph type="hdr" sz="quarter"/>
          </p:nvPr>
        </p:nvSpPr>
        <p:spPr>
          <a:xfrm>
            <a:off x="0" y="0"/>
            <a:ext cx="2971800" cy="457200"/>
          </a:xfrm>
          <a:prstGeom prst="rect">
            <a:avLst/>
          </a:prstGeom>
          <a:noFill/>
          <a:ln w="9525">
            <a:noFill/>
          </a:ln>
        </p:spPr>
        <p:txBody>
          <a:bodyPr/>
          <a:p>
            <a:pPr lvl="0" eaLnBrk="0" hangingPunct="0"/>
            <a:endParaRPr lang="en-US" sz="1200"/>
          </a:p>
        </p:txBody>
      </p:sp>
      <p:sp>
        <p:nvSpPr>
          <p:cNvPr id="34819" name="Espace réservé de la date 34818"/>
          <p:cNvSpPr>
            <a:spLocks noGrp="1"/>
          </p:cNvSpPr>
          <p:nvPr>
            <p:ph type="dt" sz="quarter" idx="1"/>
          </p:nvPr>
        </p:nvSpPr>
        <p:spPr>
          <a:xfrm>
            <a:off x="3886200" y="0"/>
            <a:ext cx="2971800" cy="457200"/>
          </a:xfrm>
          <a:prstGeom prst="rect">
            <a:avLst/>
          </a:prstGeom>
          <a:noFill/>
          <a:ln w="9525">
            <a:noFill/>
          </a:ln>
        </p:spPr>
        <p:txBody>
          <a:bodyPr/>
          <a:p>
            <a:pPr lvl="0" algn="r" eaLnBrk="0" hangingPunct="0"/>
            <a:endParaRPr lang="en-US" sz="1200"/>
          </a:p>
        </p:txBody>
      </p:sp>
      <p:sp>
        <p:nvSpPr>
          <p:cNvPr id="34820" name="Espace réservé du pied de page 34819"/>
          <p:cNvSpPr>
            <a:spLocks noGrp="1"/>
          </p:cNvSpPr>
          <p:nvPr>
            <p:ph type="ftr" sz="quarter" idx="2"/>
          </p:nvPr>
        </p:nvSpPr>
        <p:spPr>
          <a:xfrm>
            <a:off x="0" y="8686800"/>
            <a:ext cx="2971800" cy="457200"/>
          </a:xfrm>
          <a:prstGeom prst="rect">
            <a:avLst/>
          </a:prstGeom>
          <a:noFill/>
          <a:ln w="9525">
            <a:noFill/>
          </a:ln>
        </p:spPr>
        <p:txBody>
          <a:bodyPr anchor="b" anchorCtr="0"/>
          <a:p>
            <a:pPr lvl="0" eaLnBrk="0" hangingPunct="0"/>
            <a:endParaRPr lang="en-US" sz="1200"/>
          </a:p>
        </p:txBody>
      </p:sp>
      <p:sp>
        <p:nvSpPr>
          <p:cNvPr id="34821" name="Espace réservé du numéro de diapositive 34820"/>
          <p:cNvSpPr>
            <a:spLocks noGrp="1"/>
          </p:cNvSpPr>
          <p:nvPr>
            <p:ph type="sldNum" sz="quarter" idx="3"/>
          </p:nvPr>
        </p:nvSpPr>
        <p:spPr>
          <a:xfrm>
            <a:off x="3886200" y="8686800"/>
            <a:ext cx="2971800" cy="457200"/>
          </a:xfrm>
          <a:prstGeom prst="rect">
            <a:avLst/>
          </a:prstGeom>
          <a:noFill/>
          <a:ln w="9525">
            <a:noFill/>
          </a:ln>
        </p:spPr>
        <p:txBody>
          <a:bodyPr anchor="b" anchorCtr="0"/>
          <a:p>
            <a:pPr lvl="0" algn="r" eaLnBrk="0" hangingPunct="0"/>
            <a:fld id="{9A0DB2DC-4C9A-4742-B13C-FB6460FD3503}" type="slidenum">
              <a:rPr lang="en-US" sz="1200"/>
            </a:fld>
            <a:endParaRPr lang="en-US" sz="120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Diapositive de titre">
    <p:bg>
      <p:bgPr>
        <a:gradFill rotWithShape="0">
          <a:gsLst>
            <a:gs pos="0">
              <a:schemeClr val="bg1">
                <a:gamma/>
                <a:shade val="57647"/>
                <a:invGamma/>
              </a:schemeClr>
            </a:gs>
            <a:gs pos="100000">
              <a:schemeClr val="bg1"/>
            </a:gs>
          </a:gsLst>
          <a:lin ang="2700000" scaled="1"/>
          <a:tileRect/>
        </a:gradFill>
        <a:effectLst/>
      </p:bgPr>
    </p:bg>
    <p:spTree>
      <p:nvGrpSpPr>
        <p:cNvPr id="1" name=""/>
        <p:cNvGrpSpPr/>
        <p:nvPr/>
      </p:nvGrpSpPr>
      <p:grpSpPr/>
      <p:grpSp>
        <p:nvGrpSpPr>
          <p:cNvPr id="22530" name="Grouper 22529"/>
          <p:cNvGrpSpPr/>
          <p:nvPr/>
        </p:nvGrpSpPr>
        <p:grpSpPr>
          <a:xfrm>
            <a:off x="0" y="0"/>
            <a:ext cx="9144000" cy="6856413"/>
            <a:chOff x="0" y="0"/>
            <a:chExt cx="5760" cy="4319"/>
          </a:xfrm>
        </p:grpSpPr>
        <p:sp>
          <p:nvSpPr>
            <p:cNvPr id="22531" name="Forme libre 22530"/>
            <p:cNvSpPr/>
            <p:nvPr/>
          </p:nvSpPr>
          <p:spPr>
            <a:xfrm>
              <a:off x="0" y="12"/>
              <a:ext cx="5758" cy="3273"/>
            </a:xfrm>
            <a:custGeom>
              <a:avLst/>
              <a:gdLst/>
              <a:ahLst/>
              <a:cxnLst/>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tileRect/>
            </a:gradFill>
            <a:ln w="9525">
              <a:noFill/>
            </a:ln>
          </p:spPr>
          <p:txBody>
            <a:bodyPr/>
            <a:p>
              <a:endParaRPr lang="fr-FR" altLang="en-US"/>
            </a:p>
          </p:txBody>
        </p:sp>
        <p:sp>
          <p:nvSpPr>
            <p:cNvPr id="22532" name="Forme libre 22531"/>
            <p:cNvSpPr/>
            <p:nvPr/>
          </p:nvSpPr>
          <p:spPr>
            <a:xfrm>
              <a:off x="149" y="0"/>
              <a:ext cx="5609" cy="3243"/>
            </a:xfrm>
            <a:custGeom>
              <a:avLst/>
              <a:gdLst/>
              <a:ahLst/>
              <a:cxnLst/>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tileRect/>
            </a:gradFill>
            <a:ln w="9525">
              <a:noFill/>
            </a:ln>
          </p:spPr>
          <p:txBody>
            <a:bodyPr/>
            <a:p>
              <a:endParaRPr lang="fr-FR" altLang="en-US"/>
            </a:p>
          </p:txBody>
        </p:sp>
        <p:sp>
          <p:nvSpPr>
            <p:cNvPr id="22533" name="Forme libre 22532"/>
            <p:cNvSpPr/>
            <p:nvPr/>
          </p:nvSpPr>
          <p:spPr>
            <a:xfrm>
              <a:off x="0" y="3433"/>
              <a:ext cx="4038" cy="191"/>
            </a:xfrm>
            <a:custGeom>
              <a:avLst/>
              <a:gdLst/>
              <a:ahLst/>
              <a:cxnLst/>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tileRect/>
            </a:gradFill>
            <a:ln w="9525">
              <a:noFill/>
            </a:ln>
          </p:spPr>
          <p:txBody>
            <a:bodyPr/>
            <a:p>
              <a:endParaRPr lang="fr-FR" altLang="en-US"/>
            </a:p>
          </p:txBody>
        </p:sp>
        <p:sp>
          <p:nvSpPr>
            <p:cNvPr id="22534" name="Forme libre 22533"/>
            <p:cNvSpPr/>
            <p:nvPr/>
          </p:nvSpPr>
          <p:spPr>
            <a:xfrm>
              <a:off x="4038" y="3577"/>
              <a:ext cx="1720" cy="65"/>
            </a:xfrm>
            <a:custGeom>
              <a:avLst/>
              <a:gdLst/>
              <a:ahLst/>
              <a:cxnLst/>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tileRect/>
            </a:gradFill>
            <a:ln w="9525">
              <a:noFill/>
            </a:ln>
          </p:spPr>
          <p:txBody>
            <a:bodyPr/>
            <a:p>
              <a:endParaRPr lang="fr-FR" altLang="en-US"/>
            </a:p>
          </p:txBody>
        </p:sp>
        <p:sp>
          <p:nvSpPr>
            <p:cNvPr id="22535" name="Forme libre 22534"/>
            <p:cNvSpPr/>
            <p:nvPr/>
          </p:nvSpPr>
          <p:spPr>
            <a:xfrm>
              <a:off x="0" y="3726"/>
              <a:ext cx="4784" cy="329"/>
            </a:xfrm>
            <a:custGeom>
              <a:avLst/>
              <a:gdLst/>
              <a:ahLst/>
              <a:cxnLst/>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alpha val="100000"/>
                  </a:schemeClr>
                </a:gs>
                <a:gs pos="100000">
                  <a:schemeClr val="bg1"/>
                </a:gs>
              </a:gsLst>
              <a:lin ang="0" scaled="1"/>
              <a:tileRect/>
            </a:gradFill>
            <a:ln w="9525">
              <a:noFill/>
            </a:ln>
          </p:spPr>
          <p:txBody>
            <a:bodyPr/>
            <a:p>
              <a:endParaRPr lang="fr-FR" altLang="en-US"/>
            </a:p>
          </p:txBody>
        </p:sp>
        <p:sp>
          <p:nvSpPr>
            <p:cNvPr id="22536" name="Forme libre 22535"/>
            <p:cNvSpPr/>
            <p:nvPr/>
          </p:nvSpPr>
          <p:spPr>
            <a:xfrm>
              <a:off x="4784" y="3702"/>
              <a:ext cx="974" cy="101"/>
            </a:xfrm>
            <a:custGeom>
              <a:avLst/>
              <a:gdLst/>
              <a:ahLst/>
              <a:cxnLst/>
              <a:pathLst>
                <a:path w="975" h="101">
                  <a:moveTo>
                    <a:pt x="975" y="48"/>
                  </a:moveTo>
                  <a:lnTo>
                    <a:pt x="975" y="0"/>
                  </a:lnTo>
                  <a:lnTo>
                    <a:pt x="0" y="24"/>
                  </a:lnTo>
                  <a:lnTo>
                    <a:pt x="0" y="101"/>
                  </a:lnTo>
                  <a:lnTo>
                    <a:pt x="975" y="48"/>
                  </a:lnTo>
                  <a:lnTo>
                    <a:pt x="975" y="48"/>
                  </a:lnTo>
                  <a:close/>
                </a:path>
              </a:pathLst>
            </a:custGeom>
            <a:solidFill>
              <a:schemeClr val="bg1"/>
            </a:solidFill>
            <a:ln w="9525">
              <a:noFill/>
            </a:ln>
          </p:spPr>
          <p:txBody>
            <a:bodyPr/>
            <a:p>
              <a:endParaRPr lang="fr-FR" altLang="en-US"/>
            </a:p>
          </p:txBody>
        </p:sp>
        <p:sp>
          <p:nvSpPr>
            <p:cNvPr id="22537" name="Forme libre 22536"/>
            <p:cNvSpPr/>
            <p:nvPr/>
          </p:nvSpPr>
          <p:spPr>
            <a:xfrm>
              <a:off x="3619" y="3815"/>
              <a:ext cx="2139" cy="198"/>
            </a:xfrm>
            <a:custGeom>
              <a:avLst/>
              <a:gdLst/>
              <a:ahLst/>
              <a:cxnLst/>
              <a:pathLst>
                <a:path w="2141" h="198">
                  <a:moveTo>
                    <a:pt x="2141" y="0"/>
                  </a:moveTo>
                  <a:lnTo>
                    <a:pt x="0" y="156"/>
                  </a:lnTo>
                  <a:lnTo>
                    <a:pt x="0" y="198"/>
                  </a:lnTo>
                  <a:lnTo>
                    <a:pt x="2141" y="0"/>
                  </a:lnTo>
                  <a:lnTo>
                    <a:pt x="2141" y="0"/>
                  </a:lnTo>
                  <a:close/>
                </a:path>
              </a:pathLst>
            </a:custGeom>
            <a:solidFill>
              <a:schemeClr val="bg1"/>
            </a:solidFill>
            <a:ln w="9525">
              <a:noFill/>
            </a:ln>
          </p:spPr>
          <p:txBody>
            <a:bodyPr/>
            <a:p>
              <a:endParaRPr lang="fr-FR" altLang="en-US"/>
            </a:p>
          </p:txBody>
        </p:sp>
        <p:sp>
          <p:nvSpPr>
            <p:cNvPr id="22538" name="Forme libre 22537"/>
            <p:cNvSpPr/>
            <p:nvPr/>
          </p:nvSpPr>
          <p:spPr>
            <a:xfrm>
              <a:off x="0" y="3971"/>
              <a:ext cx="3619" cy="348"/>
            </a:xfrm>
            <a:custGeom>
              <a:avLst/>
              <a:gdLst/>
              <a:ahLst/>
              <a:cxnLst/>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tileRect/>
            </a:gradFill>
            <a:ln w="9525">
              <a:noFill/>
            </a:ln>
          </p:spPr>
          <p:txBody>
            <a:bodyPr/>
            <a:p>
              <a:endParaRPr lang="fr-FR" altLang="en-US"/>
            </a:p>
          </p:txBody>
        </p:sp>
        <p:sp>
          <p:nvSpPr>
            <p:cNvPr id="22539" name="Forme libre 22538"/>
            <p:cNvSpPr/>
            <p:nvPr/>
          </p:nvSpPr>
          <p:spPr>
            <a:xfrm>
              <a:off x="2097" y="4043"/>
              <a:ext cx="2514" cy="276"/>
            </a:xfrm>
            <a:custGeom>
              <a:avLst/>
              <a:gdLst/>
              <a:ahLst/>
              <a:cxnLst/>
              <a:pathLst>
                <a:path w="2517" h="276">
                  <a:moveTo>
                    <a:pt x="2182" y="276"/>
                  </a:moveTo>
                  <a:lnTo>
                    <a:pt x="2517" y="204"/>
                  </a:lnTo>
                  <a:lnTo>
                    <a:pt x="2260" y="0"/>
                  </a:lnTo>
                  <a:lnTo>
                    <a:pt x="0" y="276"/>
                  </a:lnTo>
                  <a:lnTo>
                    <a:pt x="2182" y="276"/>
                  </a:lnTo>
                  <a:lnTo>
                    <a:pt x="2182" y="276"/>
                  </a:lnTo>
                  <a:close/>
                </a:path>
              </a:pathLst>
            </a:custGeom>
            <a:solidFill>
              <a:schemeClr val="bg1"/>
            </a:solidFill>
            <a:ln w="9525">
              <a:noFill/>
            </a:ln>
          </p:spPr>
          <p:txBody>
            <a:bodyPr/>
            <a:p>
              <a:endParaRPr lang="fr-FR" altLang="en-US"/>
            </a:p>
          </p:txBody>
        </p:sp>
        <p:sp>
          <p:nvSpPr>
            <p:cNvPr id="22540" name="Forme libre 22539"/>
            <p:cNvSpPr/>
            <p:nvPr/>
          </p:nvSpPr>
          <p:spPr>
            <a:xfrm>
              <a:off x="4354" y="3869"/>
              <a:ext cx="1404" cy="378"/>
            </a:xfrm>
            <a:custGeom>
              <a:avLst/>
              <a:gdLst/>
              <a:ahLst/>
              <a:cxnLst/>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tileRect/>
            </a:gradFill>
            <a:ln w="9525">
              <a:noFill/>
            </a:ln>
          </p:spPr>
          <p:txBody>
            <a:bodyPr/>
            <a:p>
              <a:endParaRPr lang="fr-FR" altLang="en-US"/>
            </a:p>
          </p:txBody>
        </p:sp>
        <p:sp>
          <p:nvSpPr>
            <p:cNvPr id="22541" name="Forme libre 22540"/>
            <p:cNvSpPr/>
            <p:nvPr/>
          </p:nvSpPr>
          <p:spPr>
            <a:xfrm>
              <a:off x="5030" y="3151"/>
              <a:ext cx="728" cy="240"/>
            </a:xfrm>
            <a:custGeom>
              <a:avLst/>
              <a:gdLst/>
              <a:ahLst/>
              <a:cxnLst/>
              <a:pathLst>
                <a:path w="729" h="240">
                  <a:moveTo>
                    <a:pt x="729" y="240"/>
                  </a:moveTo>
                  <a:lnTo>
                    <a:pt x="0" y="0"/>
                  </a:lnTo>
                  <a:lnTo>
                    <a:pt x="0" y="6"/>
                  </a:lnTo>
                  <a:lnTo>
                    <a:pt x="729" y="240"/>
                  </a:lnTo>
                  <a:lnTo>
                    <a:pt x="729" y="240"/>
                  </a:lnTo>
                  <a:close/>
                </a:path>
              </a:pathLst>
            </a:custGeom>
            <a:solidFill>
              <a:schemeClr val="bg1"/>
            </a:solidFill>
            <a:ln w="9525">
              <a:noFill/>
            </a:ln>
          </p:spPr>
          <p:txBody>
            <a:bodyPr/>
            <a:p>
              <a:endParaRPr lang="fr-FR" altLang="en-US"/>
            </a:p>
          </p:txBody>
        </p:sp>
        <p:sp>
          <p:nvSpPr>
            <p:cNvPr id="22542" name="Forme libre 22541"/>
            <p:cNvSpPr/>
            <p:nvPr/>
          </p:nvSpPr>
          <p:spPr>
            <a:xfrm>
              <a:off x="0" y="1486"/>
              <a:ext cx="5030" cy="1671"/>
            </a:xfrm>
            <a:custGeom>
              <a:avLst/>
              <a:gdLst/>
              <a:ahLst/>
              <a:cxnLst/>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tileRect/>
            </a:gradFill>
            <a:ln w="9525">
              <a:noFill/>
            </a:ln>
          </p:spPr>
          <p:txBody>
            <a:bodyPr/>
            <a:p>
              <a:endParaRPr lang="fr-FR" altLang="en-US"/>
            </a:p>
          </p:txBody>
        </p:sp>
        <p:sp>
          <p:nvSpPr>
            <p:cNvPr id="22543" name="Forme libre 22542"/>
            <p:cNvSpPr/>
            <p:nvPr/>
          </p:nvSpPr>
          <p:spPr>
            <a:xfrm>
              <a:off x="5030" y="3049"/>
              <a:ext cx="728" cy="318"/>
            </a:xfrm>
            <a:custGeom>
              <a:avLst/>
              <a:gdLst/>
              <a:ahLst/>
              <a:cxnLst/>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tileRect/>
            </a:gradFill>
            <a:ln w="9525">
              <a:noFill/>
            </a:ln>
          </p:spPr>
          <p:txBody>
            <a:bodyPr/>
            <a:p>
              <a:endParaRPr lang="fr-FR" altLang="en-US"/>
            </a:p>
          </p:txBody>
        </p:sp>
        <p:sp>
          <p:nvSpPr>
            <p:cNvPr id="22544" name="Forme libre 22543"/>
            <p:cNvSpPr/>
            <p:nvPr/>
          </p:nvSpPr>
          <p:spPr>
            <a:xfrm>
              <a:off x="0" y="916"/>
              <a:ext cx="5030" cy="2187"/>
            </a:xfrm>
            <a:custGeom>
              <a:avLst/>
              <a:gdLst/>
              <a:ahLst/>
              <a:cxnLst/>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tileRect/>
            </a:gradFill>
            <a:ln w="9525">
              <a:noFill/>
            </a:ln>
          </p:spPr>
          <p:txBody>
            <a:bodyPr/>
            <a:p>
              <a:endParaRPr lang="fr-FR" altLang="en-US"/>
            </a:p>
          </p:txBody>
        </p:sp>
        <p:sp>
          <p:nvSpPr>
            <p:cNvPr id="22545" name="Forme libre 22544"/>
            <p:cNvSpPr/>
            <p:nvPr/>
          </p:nvSpPr>
          <p:spPr>
            <a:xfrm>
              <a:off x="2294" y="0"/>
              <a:ext cx="3159" cy="2725"/>
            </a:xfrm>
            <a:custGeom>
              <a:avLst/>
              <a:gdLst/>
              <a:ahLst/>
              <a:cxnLst/>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tileRect/>
            </a:gradFill>
            <a:ln w="9525">
              <a:noFill/>
            </a:ln>
          </p:spPr>
          <p:txBody>
            <a:bodyPr/>
            <a:p>
              <a:endParaRPr lang="fr-FR" altLang="en-US"/>
            </a:p>
          </p:txBody>
        </p:sp>
        <p:sp>
          <p:nvSpPr>
            <p:cNvPr id="22546" name="Forme libre 22545"/>
            <p:cNvSpPr/>
            <p:nvPr/>
          </p:nvSpPr>
          <p:spPr>
            <a:xfrm>
              <a:off x="5435" y="2702"/>
              <a:ext cx="323" cy="299"/>
            </a:xfrm>
            <a:custGeom>
              <a:avLst/>
              <a:gdLst/>
              <a:ahLst/>
              <a:cxnLst/>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tileRect/>
            </a:gradFill>
            <a:ln w="9525">
              <a:noFill/>
            </a:ln>
          </p:spPr>
          <p:txBody>
            <a:bodyPr/>
            <a:p>
              <a:endParaRPr lang="fr-FR" altLang="en-US"/>
            </a:p>
          </p:txBody>
        </p:sp>
        <p:sp>
          <p:nvSpPr>
            <p:cNvPr id="22547" name="Forme libre 22546"/>
            <p:cNvSpPr/>
            <p:nvPr/>
          </p:nvSpPr>
          <p:spPr>
            <a:xfrm>
              <a:off x="5477" y="2588"/>
              <a:ext cx="281" cy="335"/>
            </a:xfrm>
            <a:custGeom>
              <a:avLst/>
              <a:gdLst/>
              <a:ahLst/>
              <a:cxnLst/>
              <a:pathLst>
                <a:path w="281" h="335">
                  <a:moveTo>
                    <a:pt x="281" y="335"/>
                  </a:moveTo>
                  <a:lnTo>
                    <a:pt x="281" y="173"/>
                  </a:lnTo>
                  <a:lnTo>
                    <a:pt x="96" y="0"/>
                  </a:lnTo>
                  <a:lnTo>
                    <a:pt x="0" y="90"/>
                  </a:lnTo>
                  <a:lnTo>
                    <a:pt x="281" y="335"/>
                  </a:lnTo>
                  <a:lnTo>
                    <a:pt x="281" y="335"/>
                  </a:lnTo>
                  <a:close/>
                </a:path>
              </a:pathLst>
            </a:custGeom>
            <a:solidFill>
              <a:schemeClr val="bg1"/>
            </a:solidFill>
            <a:ln w="9525">
              <a:noFill/>
            </a:ln>
          </p:spPr>
          <p:txBody>
            <a:bodyPr/>
            <a:p>
              <a:endParaRPr lang="fr-FR" altLang="en-US"/>
            </a:p>
          </p:txBody>
        </p:sp>
        <p:sp>
          <p:nvSpPr>
            <p:cNvPr id="22548" name="Forme libre 22547"/>
            <p:cNvSpPr/>
            <p:nvPr/>
          </p:nvSpPr>
          <p:spPr>
            <a:xfrm>
              <a:off x="2454" y="0"/>
              <a:ext cx="3119" cy="2678"/>
            </a:xfrm>
            <a:custGeom>
              <a:avLst/>
              <a:gdLst/>
              <a:ahLst/>
              <a:cxnLst/>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tileRect/>
            </a:gradFill>
            <a:ln w="9525">
              <a:noFill/>
            </a:ln>
          </p:spPr>
          <p:txBody>
            <a:bodyPr/>
            <a:p>
              <a:endParaRPr lang="fr-FR" altLang="en-US"/>
            </a:p>
          </p:txBody>
        </p:sp>
        <p:sp>
          <p:nvSpPr>
            <p:cNvPr id="22549" name="Forme libre 22548"/>
            <p:cNvSpPr/>
            <p:nvPr/>
          </p:nvSpPr>
          <p:spPr>
            <a:xfrm>
              <a:off x="5626" y="2534"/>
              <a:ext cx="132" cy="132"/>
            </a:xfrm>
            <a:custGeom>
              <a:avLst/>
              <a:gdLst/>
              <a:ahLst/>
              <a:cxnLst/>
              <a:pathLst>
                <a:path w="132" h="132">
                  <a:moveTo>
                    <a:pt x="132" y="132"/>
                  </a:moveTo>
                  <a:lnTo>
                    <a:pt x="0" y="0"/>
                  </a:lnTo>
                  <a:lnTo>
                    <a:pt x="0" y="0"/>
                  </a:lnTo>
                  <a:lnTo>
                    <a:pt x="132" y="132"/>
                  </a:lnTo>
                  <a:lnTo>
                    <a:pt x="132" y="132"/>
                  </a:lnTo>
                  <a:close/>
                </a:path>
              </a:pathLst>
            </a:custGeom>
            <a:solidFill>
              <a:srgbClr val="FF9999"/>
            </a:solidFill>
            <a:ln w="9525">
              <a:noFill/>
            </a:ln>
          </p:spPr>
          <p:txBody>
            <a:bodyPr/>
            <a:p>
              <a:endParaRPr lang="fr-FR" altLang="en-US"/>
            </a:p>
          </p:txBody>
        </p:sp>
        <p:sp>
          <p:nvSpPr>
            <p:cNvPr id="22550" name="Forme libre 22549"/>
            <p:cNvSpPr/>
            <p:nvPr/>
          </p:nvSpPr>
          <p:spPr>
            <a:xfrm>
              <a:off x="3112" y="0"/>
              <a:ext cx="2514" cy="2534"/>
            </a:xfrm>
            <a:custGeom>
              <a:avLst/>
              <a:gdLst/>
              <a:ahLst/>
              <a:cxnLst/>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tileRect/>
            </a:gradFill>
            <a:ln w="9525">
              <a:noFill/>
            </a:ln>
          </p:spPr>
          <p:txBody>
            <a:bodyPr/>
            <a:p>
              <a:endParaRPr lang="fr-FR" altLang="en-US"/>
            </a:p>
          </p:txBody>
        </p:sp>
        <p:sp>
          <p:nvSpPr>
            <p:cNvPr id="22551" name="Forme libre 22550"/>
            <p:cNvSpPr/>
            <p:nvPr/>
          </p:nvSpPr>
          <p:spPr>
            <a:xfrm>
              <a:off x="3488" y="0"/>
              <a:ext cx="2198" cy="2480"/>
            </a:xfrm>
            <a:custGeom>
              <a:avLst/>
              <a:gdLst/>
              <a:ahLst/>
              <a:cxnLst/>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alpha val="100000"/>
                  </a:schemeClr>
                </a:gs>
                <a:gs pos="100000">
                  <a:schemeClr val="bg2"/>
                </a:gs>
              </a:gsLst>
              <a:lin ang="5400000" scaled="1"/>
              <a:tileRect/>
            </a:gradFill>
            <a:ln w="9525">
              <a:noFill/>
            </a:ln>
          </p:spPr>
          <p:txBody>
            <a:bodyPr/>
            <a:p>
              <a:endParaRPr lang="fr-FR" altLang="en-US"/>
            </a:p>
          </p:txBody>
        </p:sp>
        <p:sp>
          <p:nvSpPr>
            <p:cNvPr id="22552" name="Forme libre 22551"/>
            <p:cNvSpPr/>
            <p:nvPr/>
          </p:nvSpPr>
          <p:spPr>
            <a:xfrm>
              <a:off x="5674" y="2474"/>
              <a:ext cx="84" cy="96"/>
            </a:xfrm>
            <a:custGeom>
              <a:avLst/>
              <a:gdLst/>
              <a:ahLst/>
              <a:cxnLst/>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tileRect/>
            </a:gradFill>
            <a:ln w="9525">
              <a:noFill/>
            </a:ln>
          </p:spPr>
          <p:txBody>
            <a:bodyPr/>
            <a:p>
              <a:endParaRPr lang="fr-FR" altLang="en-US"/>
            </a:p>
          </p:txBody>
        </p:sp>
        <p:sp>
          <p:nvSpPr>
            <p:cNvPr id="22553" name="Forme libre 22552"/>
            <p:cNvSpPr/>
            <p:nvPr/>
          </p:nvSpPr>
          <p:spPr>
            <a:xfrm>
              <a:off x="5603" y="850"/>
              <a:ext cx="155" cy="516"/>
            </a:xfrm>
            <a:custGeom>
              <a:avLst/>
              <a:gdLst/>
              <a:ahLst/>
              <a:cxnLst/>
              <a:pathLst>
                <a:path w="155" h="516">
                  <a:moveTo>
                    <a:pt x="155" y="516"/>
                  </a:moveTo>
                  <a:lnTo>
                    <a:pt x="155" y="204"/>
                  </a:lnTo>
                  <a:lnTo>
                    <a:pt x="77" y="0"/>
                  </a:lnTo>
                  <a:lnTo>
                    <a:pt x="0" y="192"/>
                  </a:lnTo>
                  <a:lnTo>
                    <a:pt x="155" y="516"/>
                  </a:lnTo>
                  <a:lnTo>
                    <a:pt x="155" y="516"/>
                  </a:lnTo>
                  <a:close/>
                </a:path>
              </a:pathLst>
            </a:custGeom>
            <a:solidFill>
              <a:schemeClr val="bg2"/>
            </a:solidFill>
            <a:ln w="9525">
              <a:noFill/>
            </a:ln>
          </p:spPr>
          <p:txBody>
            <a:bodyPr/>
            <a:p>
              <a:endParaRPr lang="fr-FR" altLang="en-US"/>
            </a:p>
          </p:txBody>
        </p:sp>
        <p:sp>
          <p:nvSpPr>
            <p:cNvPr id="22554" name="Forme libre 22553"/>
            <p:cNvSpPr/>
            <p:nvPr/>
          </p:nvSpPr>
          <p:spPr>
            <a:xfrm>
              <a:off x="5107" y="0"/>
              <a:ext cx="573" cy="1042"/>
            </a:xfrm>
            <a:custGeom>
              <a:avLst/>
              <a:gdLst/>
              <a:ahLst/>
              <a:cxnLst/>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tileRect/>
            </a:gradFill>
            <a:ln w="9525">
              <a:noFill/>
            </a:ln>
          </p:spPr>
          <p:txBody>
            <a:bodyPr/>
            <a:p>
              <a:endParaRPr lang="fr-FR" altLang="en-US"/>
            </a:p>
          </p:txBody>
        </p:sp>
        <p:sp>
          <p:nvSpPr>
            <p:cNvPr id="22555" name="Forme libre 22554"/>
            <p:cNvSpPr/>
            <p:nvPr/>
          </p:nvSpPr>
          <p:spPr>
            <a:xfrm>
              <a:off x="5411" y="0"/>
              <a:ext cx="341" cy="796"/>
            </a:xfrm>
            <a:custGeom>
              <a:avLst/>
              <a:gdLst/>
              <a:ahLst/>
              <a:cxnLst/>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tileRect/>
            </a:gradFill>
            <a:ln w="9525">
              <a:noFill/>
            </a:ln>
          </p:spPr>
          <p:txBody>
            <a:bodyPr/>
            <a:p>
              <a:endParaRPr lang="fr-FR" altLang="en-US"/>
            </a:p>
          </p:txBody>
        </p:sp>
        <p:sp>
          <p:nvSpPr>
            <p:cNvPr id="22556" name="Forme libre 22555"/>
            <p:cNvSpPr/>
            <p:nvPr/>
          </p:nvSpPr>
          <p:spPr>
            <a:xfrm>
              <a:off x="5698" y="653"/>
              <a:ext cx="60" cy="311"/>
            </a:xfrm>
            <a:custGeom>
              <a:avLst/>
              <a:gdLst/>
              <a:ahLst/>
              <a:cxnLst/>
              <a:pathLst>
                <a:path w="60" h="312">
                  <a:moveTo>
                    <a:pt x="0" y="144"/>
                  </a:moveTo>
                  <a:lnTo>
                    <a:pt x="60" y="312"/>
                  </a:lnTo>
                  <a:lnTo>
                    <a:pt x="60" y="6"/>
                  </a:lnTo>
                  <a:lnTo>
                    <a:pt x="54" y="0"/>
                  </a:lnTo>
                  <a:lnTo>
                    <a:pt x="0" y="144"/>
                  </a:lnTo>
                  <a:lnTo>
                    <a:pt x="0" y="144"/>
                  </a:lnTo>
                  <a:close/>
                </a:path>
              </a:pathLst>
            </a:custGeom>
            <a:solidFill>
              <a:schemeClr val="bg2"/>
            </a:solidFill>
            <a:ln w="9525">
              <a:noFill/>
            </a:ln>
          </p:spPr>
          <p:txBody>
            <a:bodyPr/>
            <a:p>
              <a:endParaRPr lang="fr-FR" altLang="en-US"/>
            </a:p>
          </p:txBody>
        </p:sp>
        <p:sp>
          <p:nvSpPr>
            <p:cNvPr id="22557" name="Forme libre 22556"/>
            <p:cNvSpPr/>
            <p:nvPr/>
          </p:nvSpPr>
          <p:spPr>
            <a:xfrm>
              <a:off x="2" y="1601"/>
              <a:ext cx="5752" cy="1864"/>
            </a:xfrm>
            <a:custGeom>
              <a:avLst/>
              <a:gdLst/>
              <a:ahLst/>
              <a:cxnLst/>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tileRect/>
            </a:gradFill>
            <a:ln w="9525">
              <a:noFill/>
            </a:ln>
          </p:spPr>
          <p:txBody>
            <a:bodyPr/>
            <a:p>
              <a:endParaRPr lang="fr-FR" altLang="en-US"/>
            </a:p>
          </p:txBody>
        </p:sp>
        <p:sp>
          <p:nvSpPr>
            <p:cNvPr id="22558" name="Forme libre 22557"/>
            <p:cNvSpPr/>
            <p:nvPr/>
          </p:nvSpPr>
          <p:spPr>
            <a:xfrm>
              <a:off x="5754" y="3483"/>
              <a:ext cx="6" cy="6"/>
            </a:xfrm>
            <a:custGeom>
              <a:avLst/>
              <a:gdLst/>
              <a:ahLst/>
              <a:cxnLst/>
              <a:pathLst>
                <a:path w="6" h="6">
                  <a:moveTo>
                    <a:pt x="6" y="6"/>
                  </a:moveTo>
                  <a:lnTo>
                    <a:pt x="0" y="0"/>
                  </a:lnTo>
                  <a:lnTo>
                    <a:pt x="0" y="6"/>
                  </a:lnTo>
                  <a:lnTo>
                    <a:pt x="6" y="6"/>
                  </a:lnTo>
                  <a:lnTo>
                    <a:pt x="6" y="6"/>
                  </a:lnTo>
                  <a:close/>
                </a:path>
              </a:pathLst>
            </a:custGeom>
            <a:solidFill>
              <a:srgbClr val="18FF00"/>
            </a:solidFill>
            <a:ln w="9525">
              <a:noFill/>
            </a:ln>
          </p:spPr>
          <p:txBody>
            <a:bodyPr/>
            <a:p>
              <a:endParaRPr lang="fr-FR" altLang="en-US"/>
            </a:p>
          </p:txBody>
        </p:sp>
        <p:sp>
          <p:nvSpPr>
            <p:cNvPr id="22559" name="Forme libre 22558"/>
            <p:cNvSpPr/>
            <p:nvPr/>
          </p:nvSpPr>
          <p:spPr>
            <a:xfrm>
              <a:off x="2" y="2152"/>
              <a:ext cx="5752" cy="1337"/>
            </a:xfrm>
            <a:custGeom>
              <a:avLst/>
              <a:gdLst/>
              <a:ahLst/>
              <a:cxnLst/>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tileRect/>
            </a:gradFill>
            <a:ln w="9525">
              <a:noFill/>
            </a:ln>
          </p:spPr>
          <p:txBody>
            <a:bodyPr/>
            <a:p>
              <a:endParaRPr lang="fr-FR" altLang="en-US"/>
            </a:p>
          </p:txBody>
        </p:sp>
        <p:sp>
          <p:nvSpPr>
            <p:cNvPr id="22560" name="Forme libre 22559"/>
            <p:cNvSpPr/>
            <p:nvPr/>
          </p:nvSpPr>
          <p:spPr>
            <a:xfrm>
              <a:off x="2" y="3177"/>
              <a:ext cx="5752" cy="414"/>
            </a:xfrm>
            <a:custGeom>
              <a:avLst/>
              <a:gdLst/>
              <a:ahLst/>
              <a:cxnLst/>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tileRect/>
            </a:gradFill>
            <a:ln w="9525">
              <a:noFill/>
            </a:ln>
          </p:spPr>
          <p:txBody>
            <a:bodyPr/>
            <a:p>
              <a:endParaRPr lang="fr-FR" altLang="en-US"/>
            </a:p>
          </p:txBody>
        </p:sp>
        <p:sp>
          <p:nvSpPr>
            <p:cNvPr id="22561" name="Forme libre 22560"/>
            <p:cNvSpPr/>
            <p:nvPr/>
          </p:nvSpPr>
          <p:spPr>
            <a:xfrm>
              <a:off x="1297" y="0"/>
              <a:ext cx="4457" cy="3177"/>
            </a:xfrm>
            <a:custGeom>
              <a:avLst/>
              <a:gdLst/>
              <a:ahLst/>
              <a:cxnLst/>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tileRect/>
            </a:gradFill>
            <a:ln w="9525">
              <a:noFill/>
            </a:ln>
          </p:spPr>
          <p:txBody>
            <a:bodyPr/>
            <a:p>
              <a:endParaRPr lang="fr-FR" altLang="en-US"/>
            </a:p>
          </p:txBody>
        </p:sp>
        <p:sp>
          <p:nvSpPr>
            <p:cNvPr id="22562" name="Forme libre 22561"/>
            <p:cNvSpPr/>
            <p:nvPr/>
          </p:nvSpPr>
          <p:spPr>
            <a:xfrm>
              <a:off x="3321" y="0"/>
              <a:ext cx="2433" cy="2614"/>
            </a:xfrm>
            <a:custGeom>
              <a:avLst/>
              <a:gdLst/>
              <a:ahLst/>
              <a:cxnLst/>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tileRect/>
            </a:gradFill>
            <a:ln w="9525">
              <a:noFill/>
            </a:ln>
          </p:spPr>
          <p:txBody>
            <a:bodyPr/>
            <a:p>
              <a:endParaRPr lang="fr-FR" altLang="en-US"/>
            </a:p>
          </p:txBody>
        </p:sp>
        <p:sp>
          <p:nvSpPr>
            <p:cNvPr id="22563" name="Forme libre 22562"/>
            <p:cNvSpPr/>
            <p:nvPr/>
          </p:nvSpPr>
          <p:spPr>
            <a:xfrm>
              <a:off x="3950" y="0"/>
              <a:ext cx="1804" cy="2464"/>
            </a:xfrm>
            <a:custGeom>
              <a:avLst/>
              <a:gdLst/>
              <a:ahLst/>
              <a:cxnLst/>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tileRect/>
            </a:gradFill>
            <a:ln w="9525">
              <a:noFill/>
            </a:ln>
          </p:spPr>
          <p:txBody>
            <a:bodyPr/>
            <a:p>
              <a:endParaRPr lang="fr-FR" altLang="en-US"/>
            </a:p>
          </p:txBody>
        </p:sp>
        <p:sp>
          <p:nvSpPr>
            <p:cNvPr id="22564" name="Forme libre 22563"/>
            <p:cNvSpPr/>
            <p:nvPr/>
          </p:nvSpPr>
          <p:spPr>
            <a:xfrm>
              <a:off x="4519" y="0"/>
              <a:ext cx="1235" cy="2074"/>
            </a:xfrm>
            <a:custGeom>
              <a:avLst/>
              <a:gdLst/>
              <a:ahLst/>
              <a:cxnLst/>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tileRect/>
            </a:gradFill>
            <a:ln w="9525">
              <a:noFill/>
            </a:ln>
          </p:spPr>
          <p:txBody>
            <a:bodyPr/>
            <a:p>
              <a:endParaRPr lang="fr-FR" altLang="en-US"/>
            </a:p>
          </p:txBody>
        </p:sp>
        <p:sp>
          <p:nvSpPr>
            <p:cNvPr id="22565" name="Forme libre 22564"/>
            <p:cNvSpPr/>
            <p:nvPr/>
          </p:nvSpPr>
          <p:spPr>
            <a:xfrm>
              <a:off x="4694" y="0"/>
              <a:ext cx="1060" cy="1936"/>
            </a:xfrm>
            <a:custGeom>
              <a:avLst/>
              <a:gdLst/>
              <a:ahLst/>
              <a:cxnLst/>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tileRect/>
            </a:gradFill>
            <a:ln w="9525">
              <a:noFill/>
            </a:ln>
          </p:spPr>
          <p:txBody>
            <a:bodyPr/>
            <a:p>
              <a:endParaRPr lang="fr-FR" altLang="en-US"/>
            </a:p>
          </p:txBody>
        </p:sp>
        <p:sp>
          <p:nvSpPr>
            <p:cNvPr id="22566" name="Forme libre 22565"/>
            <p:cNvSpPr/>
            <p:nvPr/>
          </p:nvSpPr>
          <p:spPr>
            <a:xfrm>
              <a:off x="4981" y="0"/>
              <a:ext cx="773" cy="1487"/>
            </a:xfrm>
            <a:custGeom>
              <a:avLst/>
              <a:gdLst/>
              <a:ahLst/>
              <a:cxnLst/>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tileRect/>
            </a:gradFill>
            <a:ln w="9525">
              <a:noFill/>
            </a:ln>
          </p:spPr>
          <p:txBody>
            <a:bodyPr/>
            <a:p>
              <a:endParaRPr lang="fr-FR" altLang="en-US"/>
            </a:p>
          </p:txBody>
        </p:sp>
        <p:grpSp>
          <p:nvGrpSpPr>
            <p:cNvPr id="22567" name="Grouper 22566"/>
            <p:cNvGrpSpPr/>
            <p:nvPr userDrawn="1"/>
          </p:nvGrpSpPr>
          <p:grpSpPr>
            <a:xfrm>
              <a:off x="0" y="1632"/>
              <a:ext cx="5758" cy="1858"/>
              <a:chOff x="0" y="1632"/>
              <a:chExt cx="5758" cy="1858"/>
            </a:xfrm>
          </p:grpSpPr>
          <p:sp>
            <p:nvSpPr>
              <p:cNvPr id="22568" name="Forme libre 22567"/>
              <p:cNvSpPr/>
              <p:nvPr/>
            </p:nvSpPr>
            <p:spPr>
              <a:xfrm>
                <a:off x="0" y="1632"/>
                <a:ext cx="3670" cy="1313"/>
              </a:xfrm>
              <a:custGeom>
                <a:avLst/>
                <a:gdLst/>
                <a:ahLst/>
                <a:cxnLst/>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tileRect/>
              </a:gradFill>
              <a:ln w="9525">
                <a:noFill/>
              </a:ln>
            </p:spPr>
            <p:txBody>
              <a:bodyPr/>
              <a:p>
                <a:endParaRPr lang="fr-FR" altLang="en-US"/>
              </a:p>
            </p:txBody>
          </p:sp>
          <p:sp>
            <p:nvSpPr>
              <p:cNvPr id="22569" name="Forme libre 22568"/>
              <p:cNvSpPr/>
              <p:nvPr/>
            </p:nvSpPr>
            <p:spPr>
              <a:xfrm>
                <a:off x="3646" y="2795"/>
                <a:ext cx="2112" cy="695"/>
              </a:xfrm>
              <a:custGeom>
                <a:avLst/>
                <a:gdLst/>
                <a:ahLst/>
                <a:cxnLst/>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tileRect/>
              </a:gradFill>
              <a:ln w="9525">
                <a:noFill/>
              </a:ln>
            </p:spPr>
            <p:txBody>
              <a:bodyPr/>
              <a:p>
                <a:endParaRPr lang="fr-FR" altLang="en-US"/>
              </a:p>
            </p:txBody>
          </p:sp>
        </p:grpSp>
      </p:grpSp>
      <p:sp>
        <p:nvSpPr>
          <p:cNvPr id="22570" name="Titre 22569"/>
          <p:cNvSpPr>
            <a:spLocks noGrp="1"/>
          </p:cNvSpPr>
          <p:nvPr>
            <p:ph type="ctrTitle" sz="quarter"/>
          </p:nvPr>
        </p:nvSpPr>
        <p:spPr>
          <a:xfrm>
            <a:off x="457200" y="1600200"/>
            <a:ext cx="8229600" cy="1828800"/>
          </a:xfrm>
          <a:prstGeom prst="rect">
            <a:avLst/>
          </a:prstGeom>
          <a:noFill/>
          <a:ln w="9525">
            <a:noFill/>
          </a:ln>
        </p:spPr>
        <p:txBody>
          <a:bodyPr anchor="ctr" anchorCtr="0"/>
          <a:lstStyle>
            <a:lvl1pPr lvl="0">
              <a:buClrTx/>
              <a:buSzTx/>
              <a:buFontTx/>
              <a:defRPr sz="4800"/>
            </a:lvl1pPr>
          </a:lstStyle>
          <a:p>
            <a:pPr lvl="0"/>
            <a:r>
              <a:rPr dirty="0"/>
              <a:t>Click to edit Master title style</a:t>
            </a:r>
            <a:endParaRPr dirty="0"/>
          </a:p>
        </p:txBody>
      </p:sp>
      <p:sp>
        <p:nvSpPr>
          <p:cNvPr id="22571" name="Sous-titre 22570"/>
          <p:cNvSpPr>
            <a:spLocks noGrp="1"/>
          </p:cNvSpPr>
          <p:nvPr>
            <p:ph type="subTitle" sz="quarter" idx="1"/>
          </p:nvPr>
        </p:nvSpPr>
        <p:spPr>
          <a:xfrm>
            <a:off x="1371600" y="3886200"/>
            <a:ext cx="6400800" cy="1752600"/>
          </a:xfrm>
          <a:prstGeom prst="rect">
            <a:avLst/>
          </a:prstGeom>
          <a:noFill/>
          <a:ln w="9525">
            <a:noFill/>
          </a:ln>
        </p:spPr>
        <p:txBody>
          <a:bodyPr anchor="t" anchorCtr="0"/>
          <a:lstStyle>
            <a:lvl1pPr marL="0" lvl="0" indent="0" algn="ctr">
              <a:buClr>
                <a:schemeClr val="hlink"/>
              </a:buClr>
              <a:buSzPct val="90000"/>
              <a:buFont typeface="Wingdings" panose="05000000000000000000" pitchFamily="2" charset="2"/>
              <a:buNone/>
              <a:defRPr sz="3600"/>
            </a:lvl1pPr>
            <a:lvl2pPr marL="457200" lvl="1" indent="0" algn="ctr">
              <a:buClrTx/>
              <a:buSzTx/>
              <a:buFontTx/>
              <a:buNone/>
              <a:defRPr sz="3600"/>
            </a:lvl2pPr>
            <a:lvl3pPr marL="914400" lvl="2" indent="0" algn="ctr">
              <a:buClr>
                <a:schemeClr val="accent2"/>
              </a:buClr>
              <a:buSzPct val="90000"/>
              <a:buFont typeface="Wingdings" panose="05000000000000000000" pitchFamily="2" charset="2"/>
              <a:buNone/>
              <a:defRPr sz="3600"/>
            </a:lvl3pPr>
            <a:lvl4pPr marL="1371600" lvl="3" indent="0" algn="ctr">
              <a:buClrTx/>
              <a:buSzTx/>
              <a:buFontTx/>
              <a:buNone/>
              <a:defRPr sz="3600"/>
            </a:lvl4pPr>
            <a:lvl5pPr marL="1828800" lvl="4" indent="0" algn="ctr">
              <a:buClr>
                <a:schemeClr val="folHlink"/>
              </a:buClr>
              <a:buSzPct val="90000"/>
              <a:buFont typeface="Wingdings" panose="05000000000000000000" pitchFamily="2" charset="2"/>
              <a:buNone/>
              <a:defRPr sz="3600"/>
            </a:lvl5pPr>
          </a:lstStyle>
          <a:p>
            <a:pPr lvl="0"/>
            <a:r>
              <a:rPr dirty="0"/>
              <a:t>Click to edit Master subtitle style</a:t>
            </a:r>
            <a:endParaRPr dirty="0"/>
          </a:p>
        </p:txBody>
      </p:sp>
      <p:sp>
        <p:nvSpPr>
          <p:cNvPr id="22572" name="Espace réservé de la date 22571"/>
          <p:cNvSpPr>
            <a:spLocks noGrp="1"/>
          </p:cNvSpPr>
          <p:nvPr>
            <p:ph type="dt" sz="quarter" idx="2"/>
          </p:nvPr>
        </p:nvSpPr>
        <p:spPr>
          <a:xfrm>
            <a:off x="457200" y="6243638"/>
            <a:ext cx="2133600" cy="457200"/>
          </a:xfrm>
          <a:prstGeom prst="rect">
            <a:avLst/>
          </a:prstGeom>
          <a:noFill/>
          <a:ln w="9525">
            <a:noFill/>
          </a:ln>
        </p:spPr>
        <p:txBody>
          <a:bodyPr anchor="b" anchorCtr="0"/>
          <a:lstStyle>
            <a:lvl1pPr>
              <a:defRPr sz="1200"/>
            </a:lvl1pPr>
          </a:lstStyle>
          <a:p>
            <a:pPr eaLnBrk="1" hangingPunct="1"/>
            <a:fld id="{BB962C8B-B14F-4D97-AF65-F5344CB8AC3E}" type="datetime1">
              <a:rPr lang="en-US">
                <a:effectLst>
                  <a:outerShdw blurRad="38100" dist="38100" dir="2700000">
                    <a:srgbClr val="C0C0C0"/>
                  </a:outerShdw>
                </a:effectLst>
              </a:rPr>
            </a:fld>
            <a:endParaRPr lang="en-US">
              <a:effectLst>
                <a:outerShdw blurRad="38100" dist="38100" dir="2700000">
                  <a:srgbClr val="C0C0C0"/>
                </a:outerShdw>
              </a:effectLst>
            </a:endParaRPr>
          </a:p>
        </p:txBody>
      </p:sp>
      <p:sp>
        <p:nvSpPr>
          <p:cNvPr id="22573" name="Espace réservé du pied de page 22572"/>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vl1pPr>
          </a:lstStyle>
          <a:p>
            <a:pPr eaLnBrk="1" hangingPunct="1"/>
            <a:endParaRPr lang="en-US">
              <a:effectLst>
                <a:outerShdw blurRad="38100" dist="38100" dir="2700000">
                  <a:srgbClr val="C0C0C0"/>
                </a:outerShdw>
              </a:effectLst>
            </a:endParaRPr>
          </a:p>
        </p:txBody>
      </p:sp>
      <p:sp>
        <p:nvSpPr>
          <p:cNvPr id="22574" name="Espace réservé du numéro de diapositive 22573"/>
          <p:cNvSpPr>
            <a:spLocks noGrp="1"/>
          </p:cNvSpPr>
          <p:nvPr>
            <p:ph type="sldNum" sz="quarter" idx="4"/>
          </p:nvPr>
        </p:nvSpPr>
        <p:spPr>
          <a:xfrm>
            <a:off x="6553200" y="6243638"/>
            <a:ext cx="2133600" cy="457200"/>
          </a:xfrm>
          <a:prstGeom prst="rect">
            <a:avLst/>
          </a:prstGeom>
          <a:noFill/>
          <a:ln w="9525">
            <a:noFill/>
          </a:ln>
        </p:spPr>
        <p:txBody>
          <a:bodyPr anchor="b" anchorCtr="0"/>
          <a:lstStyle>
            <a:lvl1pPr algn="r">
              <a:defRPr sz="1200"/>
            </a:lvl1pPr>
          </a:lstStyle>
          <a:p>
            <a:pPr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5" name="Espace réservé du pied de page 4"/>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6" name="Espace réservé du numéro de diapositive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7813"/>
            <a:ext cx="6052930" cy="5853112"/>
          </a:xfrm>
        </p:spPr>
        <p:txBody>
          <a:bodyPr vert="eaVert"/>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5" name="Espace réservé du pied de page 4"/>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6" name="Espace réservé du numéro de diapositive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28650" y="1825625"/>
            <a:ext cx="3886200" cy="4351338"/>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6" name="Espace réservé du pied de page 5"/>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7" name="Espace réservé du numéro de diapositive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28650" y="1825625"/>
            <a:ext cx="3886200" cy="4351338"/>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p:nvPr>
        </p:nvSpPr>
        <p:spPr>
          <a:xfrm>
            <a:off x="4629150" y="1825625"/>
            <a:ext cx="3886200" cy="2098675"/>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p:nvPr>
        </p:nvSpPr>
        <p:spPr>
          <a:xfrm>
            <a:off x="4629150" y="4076700"/>
            <a:ext cx="3886200" cy="2100263"/>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e la date 5"/>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7" name="Espace réservé du pied de page 6"/>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8" name="Espace réservé du numéro de diapositive 7"/>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5" name="Espace réservé du pied de page 4"/>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6" name="Espace réservé du numéro de diapositive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endParaRPr lang="fr-FR" smtClean="0"/>
          </a:p>
        </p:txBody>
      </p:sp>
      <p:sp>
        <p:nvSpPr>
          <p:cNvPr id="4" name="Espace réservé de la date 3"/>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5" name="Espace réservé du pied de page 4"/>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6" name="Espace réservé du numéro de diapositive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2504" cy="4530725"/>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p:nvPr>
        </p:nvSpPr>
        <p:spPr>
          <a:xfrm>
            <a:off x="4654296" y="1600200"/>
            <a:ext cx="4032504" cy="4530725"/>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6" name="Espace réservé du pied de page 5"/>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7" name="Espace réservé du numéro de diapositive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endParaRPr lang="fr-FR" smtClean="0"/>
          </a:p>
        </p:txBody>
      </p:sp>
      <p:sp>
        <p:nvSpPr>
          <p:cNvPr id="4" name="Espace réservé du contenu 3"/>
          <p:cNvSpPr>
            <a:spLocks noGrp="1"/>
          </p:cNvSpPr>
          <p:nvPr>
            <p:ph sz="half" idx="2"/>
          </p:nvPr>
        </p:nvSpPr>
        <p:spPr>
          <a:xfrm>
            <a:off x="629841" y="2505075"/>
            <a:ext cx="3868340" cy="3684588"/>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endParaRPr lang="fr-FR" smtClean="0"/>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8" name="Espace réservé du pied de page 7"/>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9" name="Espace réservé du numéro de diapositive 8"/>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4" name="Espace réservé du pied de page 3"/>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5" name="Espace réservé du numéro de diapositive 4"/>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3" name="Espace réservé du pied de page 2"/>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4" name="Espace réservé du numéro de diapositive 3"/>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endParaRPr lang="fr-FR" smtClean="0"/>
          </a:p>
        </p:txBody>
      </p:sp>
      <p:sp>
        <p:nvSpPr>
          <p:cNvPr id="5" name="Espace réservé de la date 4"/>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6" name="Espace réservé du pied de page 5"/>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7" name="Espace réservé du numéro de diapositive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endParaRPr lang="fr-FR" smtClean="0"/>
          </a:p>
        </p:txBody>
      </p:sp>
      <p:sp>
        <p:nvSpPr>
          <p:cNvPr id="5" name="Espace réservé de la date 4"/>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6" name="Espace réservé du pied de page 5"/>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7" name="Espace réservé du numéro de diapositive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tileRect/>
        </a:gradFill>
        <a:effectLst/>
      </p:bgPr>
    </p:bg>
    <p:spTree>
      <p:nvGrpSpPr>
        <p:cNvPr id="1" name=""/>
        <p:cNvGrpSpPr/>
        <p:nvPr/>
      </p:nvGrpSpPr>
      <p:grpSpPr/>
      <p:grpSp>
        <p:nvGrpSpPr>
          <p:cNvPr id="21506" name="Grouper 21505"/>
          <p:cNvGrpSpPr/>
          <p:nvPr/>
        </p:nvGrpSpPr>
        <p:grpSpPr>
          <a:xfrm>
            <a:off x="0" y="0"/>
            <a:ext cx="9144000" cy="6856413"/>
            <a:chOff x="0" y="0"/>
            <a:chExt cx="5760" cy="4319"/>
          </a:xfrm>
        </p:grpSpPr>
        <p:sp>
          <p:nvSpPr>
            <p:cNvPr id="21507" name="Forme libre 21506"/>
            <p:cNvSpPr/>
            <p:nvPr/>
          </p:nvSpPr>
          <p:spPr>
            <a:xfrm>
              <a:off x="0" y="12"/>
              <a:ext cx="5758" cy="3273"/>
            </a:xfrm>
            <a:custGeom>
              <a:avLst/>
              <a:gdLst/>
              <a:ahLst/>
              <a:cxnLst/>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tileRect/>
            </a:gradFill>
            <a:ln w="9525">
              <a:noFill/>
            </a:ln>
          </p:spPr>
          <p:txBody>
            <a:bodyPr/>
            <a:p>
              <a:endParaRPr lang="fr-FR" altLang="en-US"/>
            </a:p>
          </p:txBody>
        </p:sp>
        <p:sp>
          <p:nvSpPr>
            <p:cNvPr id="21508" name="Forme libre 21507"/>
            <p:cNvSpPr/>
            <p:nvPr/>
          </p:nvSpPr>
          <p:spPr>
            <a:xfrm>
              <a:off x="149" y="0"/>
              <a:ext cx="5609" cy="3243"/>
            </a:xfrm>
            <a:custGeom>
              <a:avLst/>
              <a:gdLst/>
              <a:ahLst/>
              <a:cxnLst/>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tileRect/>
            </a:gradFill>
            <a:ln w="9525">
              <a:noFill/>
            </a:ln>
          </p:spPr>
          <p:txBody>
            <a:bodyPr/>
            <a:p>
              <a:endParaRPr lang="fr-FR" altLang="en-US"/>
            </a:p>
          </p:txBody>
        </p:sp>
        <p:sp>
          <p:nvSpPr>
            <p:cNvPr id="21509" name="Forme libre 21508"/>
            <p:cNvSpPr/>
            <p:nvPr/>
          </p:nvSpPr>
          <p:spPr>
            <a:xfrm>
              <a:off x="0" y="3433"/>
              <a:ext cx="4038" cy="191"/>
            </a:xfrm>
            <a:custGeom>
              <a:avLst/>
              <a:gdLst/>
              <a:ahLst/>
              <a:cxnLst/>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tileRect/>
            </a:gradFill>
            <a:ln w="9525">
              <a:noFill/>
            </a:ln>
          </p:spPr>
          <p:txBody>
            <a:bodyPr/>
            <a:p>
              <a:endParaRPr lang="fr-FR" altLang="en-US"/>
            </a:p>
          </p:txBody>
        </p:sp>
        <p:sp>
          <p:nvSpPr>
            <p:cNvPr id="21510" name="Forme libre 21509"/>
            <p:cNvSpPr/>
            <p:nvPr/>
          </p:nvSpPr>
          <p:spPr>
            <a:xfrm>
              <a:off x="4038" y="3577"/>
              <a:ext cx="1720" cy="65"/>
            </a:xfrm>
            <a:custGeom>
              <a:avLst/>
              <a:gdLst/>
              <a:ahLst/>
              <a:cxnLst/>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tileRect/>
            </a:gradFill>
            <a:ln w="9525">
              <a:noFill/>
            </a:ln>
          </p:spPr>
          <p:txBody>
            <a:bodyPr/>
            <a:p>
              <a:endParaRPr lang="fr-FR" altLang="en-US"/>
            </a:p>
          </p:txBody>
        </p:sp>
        <p:sp>
          <p:nvSpPr>
            <p:cNvPr id="21511" name="Forme libre 21510"/>
            <p:cNvSpPr/>
            <p:nvPr/>
          </p:nvSpPr>
          <p:spPr>
            <a:xfrm>
              <a:off x="0" y="3726"/>
              <a:ext cx="4784" cy="329"/>
            </a:xfrm>
            <a:custGeom>
              <a:avLst/>
              <a:gdLst/>
              <a:ahLst/>
              <a:cxnLst/>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alpha val="100000"/>
                  </a:schemeClr>
                </a:gs>
                <a:gs pos="100000">
                  <a:schemeClr val="bg1"/>
                </a:gs>
              </a:gsLst>
              <a:lin ang="0" scaled="1"/>
              <a:tileRect/>
            </a:gradFill>
            <a:ln w="9525">
              <a:noFill/>
            </a:ln>
          </p:spPr>
          <p:txBody>
            <a:bodyPr/>
            <a:p>
              <a:endParaRPr lang="fr-FR" altLang="en-US"/>
            </a:p>
          </p:txBody>
        </p:sp>
        <p:sp>
          <p:nvSpPr>
            <p:cNvPr id="21512" name="Forme libre 21511"/>
            <p:cNvSpPr/>
            <p:nvPr/>
          </p:nvSpPr>
          <p:spPr>
            <a:xfrm>
              <a:off x="4784" y="3702"/>
              <a:ext cx="974" cy="101"/>
            </a:xfrm>
            <a:custGeom>
              <a:avLst/>
              <a:gdLst/>
              <a:ahLst/>
              <a:cxnLst/>
              <a:pathLst>
                <a:path w="975" h="101">
                  <a:moveTo>
                    <a:pt x="975" y="48"/>
                  </a:moveTo>
                  <a:lnTo>
                    <a:pt x="975" y="0"/>
                  </a:lnTo>
                  <a:lnTo>
                    <a:pt x="0" y="24"/>
                  </a:lnTo>
                  <a:lnTo>
                    <a:pt x="0" y="101"/>
                  </a:lnTo>
                  <a:lnTo>
                    <a:pt x="975" y="48"/>
                  </a:lnTo>
                  <a:lnTo>
                    <a:pt x="975" y="48"/>
                  </a:lnTo>
                  <a:close/>
                </a:path>
              </a:pathLst>
            </a:custGeom>
            <a:solidFill>
              <a:schemeClr val="bg1"/>
            </a:solidFill>
            <a:ln w="9525">
              <a:noFill/>
            </a:ln>
          </p:spPr>
          <p:txBody>
            <a:bodyPr/>
            <a:p>
              <a:endParaRPr lang="fr-FR" altLang="en-US"/>
            </a:p>
          </p:txBody>
        </p:sp>
        <p:sp>
          <p:nvSpPr>
            <p:cNvPr id="21513" name="Forme libre 21512"/>
            <p:cNvSpPr/>
            <p:nvPr/>
          </p:nvSpPr>
          <p:spPr>
            <a:xfrm>
              <a:off x="3619" y="3815"/>
              <a:ext cx="2139" cy="198"/>
            </a:xfrm>
            <a:custGeom>
              <a:avLst/>
              <a:gdLst/>
              <a:ahLst/>
              <a:cxnLst/>
              <a:pathLst>
                <a:path w="2141" h="198">
                  <a:moveTo>
                    <a:pt x="2141" y="0"/>
                  </a:moveTo>
                  <a:lnTo>
                    <a:pt x="0" y="156"/>
                  </a:lnTo>
                  <a:lnTo>
                    <a:pt x="0" y="198"/>
                  </a:lnTo>
                  <a:lnTo>
                    <a:pt x="2141" y="0"/>
                  </a:lnTo>
                  <a:lnTo>
                    <a:pt x="2141" y="0"/>
                  </a:lnTo>
                  <a:close/>
                </a:path>
              </a:pathLst>
            </a:custGeom>
            <a:solidFill>
              <a:schemeClr val="bg1"/>
            </a:solidFill>
            <a:ln w="9525">
              <a:noFill/>
            </a:ln>
          </p:spPr>
          <p:txBody>
            <a:bodyPr/>
            <a:p>
              <a:endParaRPr lang="fr-FR" altLang="en-US"/>
            </a:p>
          </p:txBody>
        </p:sp>
        <p:sp>
          <p:nvSpPr>
            <p:cNvPr id="21514" name="Forme libre 21513"/>
            <p:cNvSpPr/>
            <p:nvPr/>
          </p:nvSpPr>
          <p:spPr>
            <a:xfrm>
              <a:off x="0" y="3971"/>
              <a:ext cx="3619" cy="348"/>
            </a:xfrm>
            <a:custGeom>
              <a:avLst/>
              <a:gdLst/>
              <a:ahLst/>
              <a:cxnLst/>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tileRect/>
            </a:gradFill>
            <a:ln w="9525">
              <a:noFill/>
            </a:ln>
          </p:spPr>
          <p:txBody>
            <a:bodyPr/>
            <a:p>
              <a:endParaRPr lang="fr-FR" altLang="en-US"/>
            </a:p>
          </p:txBody>
        </p:sp>
        <p:sp>
          <p:nvSpPr>
            <p:cNvPr id="21515" name="Forme libre 21514"/>
            <p:cNvSpPr/>
            <p:nvPr/>
          </p:nvSpPr>
          <p:spPr>
            <a:xfrm>
              <a:off x="2097" y="4043"/>
              <a:ext cx="2514" cy="276"/>
            </a:xfrm>
            <a:custGeom>
              <a:avLst/>
              <a:gdLst/>
              <a:ahLst/>
              <a:cxnLst/>
              <a:pathLst>
                <a:path w="2517" h="276">
                  <a:moveTo>
                    <a:pt x="2182" y="276"/>
                  </a:moveTo>
                  <a:lnTo>
                    <a:pt x="2517" y="204"/>
                  </a:lnTo>
                  <a:lnTo>
                    <a:pt x="2260" y="0"/>
                  </a:lnTo>
                  <a:lnTo>
                    <a:pt x="0" y="276"/>
                  </a:lnTo>
                  <a:lnTo>
                    <a:pt x="2182" y="276"/>
                  </a:lnTo>
                  <a:lnTo>
                    <a:pt x="2182" y="276"/>
                  </a:lnTo>
                  <a:close/>
                </a:path>
              </a:pathLst>
            </a:custGeom>
            <a:solidFill>
              <a:schemeClr val="bg1"/>
            </a:solidFill>
            <a:ln w="9525">
              <a:noFill/>
            </a:ln>
          </p:spPr>
          <p:txBody>
            <a:bodyPr/>
            <a:p>
              <a:endParaRPr lang="fr-FR" altLang="en-US"/>
            </a:p>
          </p:txBody>
        </p:sp>
        <p:sp>
          <p:nvSpPr>
            <p:cNvPr id="21516" name="Forme libre 21515"/>
            <p:cNvSpPr/>
            <p:nvPr/>
          </p:nvSpPr>
          <p:spPr>
            <a:xfrm>
              <a:off x="4354" y="3869"/>
              <a:ext cx="1404" cy="378"/>
            </a:xfrm>
            <a:custGeom>
              <a:avLst/>
              <a:gdLst/>
              <a:ahLst/>
              <a:cxnLst/>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tileRect/>
            </a:gradFill>
            <a:ln w="9525">
              <a:noFill/>
            </a:ln>
          </p:spPr>
          <p:txBody>
            <a:bodyPr/>
            <a:p>
              <a:endParaRPr lang="fr-FR" altLang="en-US"/>
            </a:p>
          </p:txBody>
        </p:sp>
        <p:sp>
          <p:nvSpPr>
            <p:cNvPr id="21517" name="Forme libre 21516"/>
            <p:cNvSpPr/>
            <p:nvPr/>
          </p:nvSpPr>
          <p:spPr>
            <a:xfrm>
              <a:off x="5030" y="3151"/>
              <a:ext cx="728" cy="240"/>
            </a:xfrm>
            <a:custGeom>
              <a:avLst/>
              <a:gdLst/>
              <a:ahLst/>
              <a:cxnLst/>
              <a:pathLst>
                <a:path w="729" h="240">
                  <a:moveTo>
                    <a:pt x="729" y="240"/>
                  </a:moveTo>
                  <a:lnTo>
                    <a:pt x="0" y="0"/>
                  </a:lnTo>
                  <a:lnTo>
                    <a:pt x="0" y="6"/>
                  </a:lnTo>
                  <a:lnTo>
                    <a:pt x="729" y="240"/>
                  </a:lnTo>
                  <a:lnTo>
                    <a:pt x="729" y="240"/>
                  </a:lnTo>
                  <a:close/>
                </a:path>
              </a:pathLst>
            </a:custGeom>
            <a:solidFill>
              <a:schemeClr val="bg1"/>
            </a:solidFill>
            <a:ln w="9525">
              <a:noFill/>
            </a:ln>
          </p:spPr>
          <p:txBody>
            <a:bodyPr/>
            <a:p>
              <a:endParaRPr lang="fr-FR" altLang="en-US"/>
            </a:p>
          </p:txBody>
        </p:sp>
        <p:sp>
          <p:nvSpPr>
            <p:cNvPr id="21518" name="Forme libre 21517"/>
            <p:cNvSpPr/>
            <p:nvPr/>
          </p:nvSpPr>
          <p:spPr>
            <a:xfrm>
              <a:off x="0" y="1486"/>
              <a:ext cx="5030" cy="1671"/>
            </a:xfrm>
            <a:custGeom>
              <a:avLst/>
              <a:gdLst/>
              <a:ahLst/>
              <a:cxnLst/>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tileRect/>
            </a:gradFill>
            <a:ln w="9525">
              <a:noFill/>
            </a:ln>
          </p:spPr>
          <p:txBody>
            <a:bodyPr/>
            <a:p>
              <a:endParaRPr lang="fr-FR" altLang="en-US"/>
            </a:p>
          </p:txBody>
        </p:sp>
        <p:sp>
          <p:nvSpPr>
            <p:cNvPr id="21519" name="Forme libre 21518"/>
            <p:cNvSpPr/>
            <p:nvPr/>
          </p:nvSpPr>
          <p:spPr>
            <a:xfrm>
              <a:off x="5030" y="3049"/>
              <a:ext cx="728" cy="318"/>
            </a:xfrm>
            <a:custGeom>
              <a:avLst/>
              <a:gdLst/>
              <a:ahLst/>
              <a:cxnLst/>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tileRect/>
            </a:gradFill>
            <a:ln w="9525">
              <a:noFill/>
            </a:ln>
          </p:spPr>
          <p:txBody>
            <a:bodyPr/>
            <a:p>
              <a:endParaRPr lang="fr-FR" altLang="en-US"/>
            </a:p>
          </p:txBody>
        </p:sp>
        <p:sp>
          <p:nvSpPr>
            <p:cNvPr id="21520" name="Forme libre 21519"/>
            <p:cNvSpPr/>
            <p:nvPr/>
          </p:nvSpPr>
          <p:spPr>
            <a:xfrm>
              <a:off x="0" y="916"/>
              <a:ext cx="5030" cy="2187"/>
            </a:xfrm>
            <a:custGeom>
              <a:avLst/>
              <a:gdLst/>
              <a:ahLst/>
              <a:cxnLst/>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tileRect/>
            </a:gradFill>
            <a:ln w="9525">
              <a:noFill/>
            </a:ln>
          </p:spPr>
          <p:txBody>
            <a:bodyPr/>
            <a:p>
              <a:endParaRPr lang="fr-FR" altLang="en-US"/>
            </a:p>
          </p:txBody>
        </p:sp>
        <p:sp>
          <p:nvSpPr>
            <p:cNvPr id="21521" name="Forme libre 21520"/>
            <p:cNvSpPr/>
            <p:nvPr/>
          </p:nvSpPr>
          <p:spPr>
            <a:xfrm>
              <a:off x="2294" y="0"/>
              <a:ext cx="3159" cy="2725"/>
            </a:xfrm>
            <a:custGeom>
              <a:avLst/>
              <a:gdLst/>
              <a:ahLst/>
              <a:cxnLst/>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tileRect/>
            </a:gradFill>
            <a:ln w="9525">
              <a:noFill/>
            </a:ln>
          </p:spPr>
          <p:txBody>
            <a:bodyPr/>
            <a:p>
              <a:endParaRPr lang="fr-FR" altLang="en-US"/>
            </a:p>
          </p:txBody>
        </p:sp>
        <p:sp>
          <p:nvSpPr>
            <p:cNvPr id="21522" name="Forme libre 21521"/>
            <p:cNvSpPr/>
            <p:nvPr/>
          </p:nvSpPr>
          <p:spPr>
            <a:xfrm>
              <a:off x="5435" y="2702"/>
              <a:ext cx="323" cy="299"/>
            </a:xfrm>
            <a:custGeom>
              <a:avLst/>
              <a:gdLst/>
              <a:ahLst/>
              <a:cxnLst/>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tileRect/>
            </a:gradFill>
            <a:ln w="9525">
              <a:noFill/>
            </a:ln>
          </p:spPr>
          <p:txBody>
            <a:bodyPr/>
            <a:p>
              <a:endParaRPr lang="fr-FR" altLang="en-US"/>
            </a:p>
          </p:txBody>
        </p:sp>
        <p:sp>
          <p:nvSpPr>
            <p:cNvPr id="21523" name="Forme libre 21522"/>
            <p:cNvSpPr/>
            <p:nvPr/>
          </p:nvSpPr>
          <p:spPr>
            <a:xfrm>
              <a:off x="5477" y="2588"/>
              <a:ext cx="281" cy="335"/>
            </a:xfrm>
            <a:custGeom>
              <a:avLst/>
              <a:gdLst/>
              <a:ahLst/>
              <a:cxnLst/>
              <a:pathLst>
                <a:path w="281" h="335">
                  <a:moveTo>
                    <a:pt x="281" y="335"/>
                  </a:moveTo>
                  <a:lnTo>
                    <a:pt x="281" y="173"/>
                  </a:lnTo>
                  <a:lnTo>
                    <a:pt x="96" y="0"/>
                  </a:lnTo>
                  <a:lnTo>
                    <a:pt x="0" y="90"/>
                  </a:lnTo>
                  <a:lnTo>
                    <a:pt x="281" y="335"/>
                  </a:lnTo>
                  <a:lnTo>
                    <a:pt x="281" y="335"/>
                  </a:lnTo>
                  <a:close/>
                </a:path>
              </a:pathLst>
            </a:custGeom>
            <a:solidFill>
              <a:schemeClr val="bg1"/>
            </a:solidFill>
            <a:ln w="9525">
              <a:noFill/>
            </a:ln>
          </p:spPr>
          <p:txBody>
            <a:bodyPr/>
            <a:p>
              <a:endParaRPr lang="fr-FR" altLang="en-US"/>
            </a:p>
          </p:txBody>
        </p:sp>
        <p:sp>
          <p:nvSpPr>
            <p:cNvPr id="21524" name="Forme libre 21523"/>
            <p:cNvSpPr/>
            <p:nvPr/>
          </p:nvSpPr>
          <p:spPr>
            <a:xfrm>
              <a:off x="2454" y="0"/>
              <a:ext cx="3119" cy="2678"/>
            </a:xfrm>
            <a:custGeom>
              <a:avLst/>
              <a:gdLst/>
              <a:ahLst/>
              <a:cxnLst/>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tileRect/>
            </a:gradFill>
            <a:ln w="9525">
              <a:noFill/>
            </a:ln>
          </p:spPr>
          <p:txBody>
            <a:bodyPr/>
            <a:p>
              <a:endParaRPr lang="fr-FR" altLang="en-US"/>
            </a:p>
          </p:txBody>
        </p:sp>
        <p:sp>
          <p:nvSpPr>
            <p:cNvPr id="21525" name="Forme libre 21524"/>
            <p:cNvSpPr/>
            <p:nvPr/>
          </p:nvSpPr>
          <p:spPr>
            <a:xfrm>
              <a:off x="5626" y="2534"/>
              <a:ext cx="132" cy="132"/>
            </a:xfrm>
            <a:custGeom>
              <a:avLst/>
              <a:gdLst/>
              <a:ahLst/>
              <a:cxnLst/>
              <a:pathLst>
                <a:path w="132" h="132">
                  <a:moveTo>
                    <a:pt x="132" y="132"/>
                  </a:moveTo>
                  <a:lnTo>
                    <a:pt x="0" y="0"/>
                  </a:lnTo>
                  <a:lnTo>
                    <a:pt x="0" y="0"/>
                  </a:lnTo>
                  <a:lnTo>
                    <a:pt x="132" y="132"/>
                  </a:lnTo>
                  <a:lnTo>
                    <a:pt x="132" y="132"/>
                  </a:lnTo>
                  <a:close/>
                </a:path>
              </a:pathLst>
            </a:custGeom>
            <a:solidFill>
              <a:srgbClr val="FF9999"/>
            </a:solidFill>
            <a:ln w="9525">
              <a:noFill/>
            </a:ln>
          </p:spPr>
          <p:txBody>
            <a:bodyPr/>
            <a:p>
              <a:endParaRPr lang="fr-FR" altLang="en-US"/>
            </a:p>
          </p:txBody>
        </p:sp>
        <p:sp>
          <p:nvSpPr>
            <p:cNvPr id="21526" name="Forme libre 21525"/>
            <p:cNvSpPr/>
            <p:nvPr/>
          </p:nvSpPr>
          <p:spPr>
            <a:xfrm>
              <a:off x="3112" y="0"/>
              <a:ext cx="2514" cy="2534"/>
            </a:xfrm>
            <a:custGeom>
              <a:avLst/>
              <a:gdLst/>
              <a:ahLst/>
              <a:cxnLst/>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tileRect/>
            </a:gradFill>
            <a:ln w="9525">
              <a:noFill/>
            </a:ln>
          </p:spPr>
          <p:txBody>
            <a:bodyPr/>
            <a:p>
              <a:endParaRPr lang="fr-FR" altLang="en-US"/>
            </a:p>
          </p:txBody>
        </p:sp>
        <p:sp>
          <p:nvSpPr>
            <p:cNvPr id="21527" name="Forme libre 21526"/>
            <p:cNvSpPr/>
            <p:nvPr/>
          </p:nvSpPr>
          <p:spPr>
            <a:xfrm>
              <a:off x="3488" y="0"/>
              <a:ext cx="2198" cy="2480"/>
            </a:xfrm>
            <a:custGeom>
              <a:avLst/>
              <a:gdLst/>
              <a:ahLst/>
              <a:cxnLst/>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alpha val="100000"/>
                  </a:schemeClr>
                </a:gs>
                <a:gs pos="100000">
                  <a:schemeClr val="bg2"/>
                </a:gs>
              </a:gsLst>
              <a:lin ang="5400000" scaled="1"/>
              <a:tileRect/>
            </a:gradFill>
            <a:ln w="9525">
              <a:noFill/>
            </a:ln>
          </p:spPr>
          <p:txBody>
            <a:bodyPr/>
            <a:p>
              <a:endParaRPr lang="fr-FR" altLang="en-US"/>
            </a:p>
          </p:txBody>
        </p:sp>
        <p:sp>
          <p:nvSpPr>
            <p:cNvPr id="21528" name="Forme libre 21527"/>
            <p:cNvSpPr/>
            <p:nvPr/>
          </p:nvSpPr>
          <p:spPr>
            <a:xfrm>
              <a:off x="5674" y="2474"/>
              <a:ext cx="84" cy="96"/>
            </a:xfrm>
            <a:custGeom>
              <a:avLst/>
              <a:gdLst/>
              <a:ahLst/>
              <a:cxnLst/>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tileRect/>
            </a:gradFill>
            <a:ln w="9525">
              <a:noFill/>
            </a:ln>
          </p:spPr>
          <p:txBody>
            <a:bodyPr/>
            <a:p>
              <a:endParaRPr lang="fr-FR" altLang="en-US"/>
            </a:p>
          </p:txBody>
        </p:sp>
        <p:sp>
          <p:nvSpPr>
            <p:cNvPr id="21529" name="Forme libre 21528"/>
            <p:cNvSpPr/>
            <p:nvPr/>
          </p:nvSpPr>
          <p:spPr>
            <a:xfrm>
              <a:off x="5603" y="850"/>
              <a:ext cx="155" cy="516"/>
            </a:xfrm>
            <a:custGeom>
              <a:avLst/>
              <a:gdLst/>
              <a:ahLst/>
              <a:cxnLst/>
              <a:pathLst>
                <a:path w="155" h="516">
                  <a:moveTo>
                    <a:pt x="155" y="516"/>
                  </a:moveTo>
                  <a:lnTo>
                    <a:pt x="155" y="204"/>
                  </a:lnTo>
                  <a:lnTo>
                    <a:pt x="77" y="0"/>
                  </a:lnTo>
                  <a:lnTo>
                    <a:pt x="0" y="192"/>
                  </a:lnTo>
                  <a:lnTo>
                    <a:pt x="155" y="516"/>
                  </a:lnTo>
                  <a:lnTo>
                    <a:pt x="155" y="516"/>
                  </a:lnTo>
                  <a:close/>
                </a:path>
              </a:pathLst>
            </a:custGeom>
            <a:solidFill>
              <a:schemeClr val="bg2"/>
            </a:solidFill>
            <a:ln w="9525">
              <a:noFill/>
            </a:ln>
          </p:spPr>
          <p:txBody>
            <a:bodyPr/>
            <a:p>
              <a:endParaRPr lang="fr-FR" altLang="en-US"/>
            </a:p>
          </p:txBody>
        </p:sp>
        <p:sp>
          <p:nvSpPr>
            <p:cNvPr id="21530" name="Forme libre 21529"/>
            <p:cNvSpPr/>
            <p:nvPr/>
          </p:nvSpPr>
          <p:spPr>
            <a:xfrm>
              <a:off x="5107" y="0"/>
              <a:ext cx="573" cy="1042"/>
            </a:xfrm>
            <a:custGeom>
              <a:avLst/>
              <a:gdLst/>
              <a:ahLst/>
              <a:cxnLst/>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tileRect/>
            </a:gradFill>
            <a:ln w="9525">
              <a:noFill/>
            </a:ln>
          </p:spPr>
          <p:txBody>
            <a:bodyPr/>
            <a:p>
              <a:endParaRPr lang="fr-FR" altLang="en-US"/>
            </a:p>
          </p:txBody>
        </p:sp>
        <p:sp>
          <p:nvSpPr>
            <p:cNvPr id="21531" name="Forme libre 21530"/>
            <p:cNvSpPr/>
            <p:nvPr/>
          </p:nvSpPr>
          <p:spPr>
            <a:xfrm>
              <a:off x="5411" y="0"/>
              <a:ext cx="341" cy="796"/>
            </a:xfrm>
            <a:custGeom>
              <a:avLst/>
              <a:gdLst/>
              <a:ahLst/>
              <a:cxnLst/>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tileRect/>
            </a:gradFill>
            <a:ln w="9525">
              <a:noFill/>
            </a:ln>
          </p:spPr>
          <p:txBody>
            <a:bodyPr/>
            <a:p>
              <a:endParaRPr lang="fr-FR" altLang="en-US"/>
            </a:p>
          </p:txBody>
        </p:sp>
        <p:sp>
          <p:nvSpPr>
            <p:cNvPr id="21532" name="Forme libre 21531"/>
            <p:cNvSpPr/>
            <p:nvPr/>
          </p:nvSpPr>
          <p:spPr>
            <a:xfrm>
              <a:off x="5698" y="653"/>
              <a:ext cx="60" cy="311"/>
            </a:xfrm>
            <a:custGeom>
              <a:avLst/>
              <a:gdLst/>
              <a:ahLst/>
              <a:cxnLst/>
              <a:pathLst>
                <a:path w="60" h="312">
                  <a:moveTo>
                    <a:pt x="0" y="144"/>
                  </a:moveTo>
                  <a:lnTo>
                    <a:pt x="60" y="312"/>
                  </a:lnTo>
                  <a:lnTo>
                    <a:pt x="60" y="6"/>
                  </a:lnTo>
                  <a:lnTo>
                    <a:pt x="54" y="0"/>
                  </a:lnTo>
                  <a:lnTo>
                    <a:pt x="0" y="144"/>
                  </a:lnTo>
                  <a:lnTo>
                    <a:pt x="0" y="144"/>
                  </a:lnTo>
                  <a:close/>
                </a:path>
              </a:pathLst>
            </a:custGeom>
            <a:solidFill>
              <a:schemeClr val="bg2"/>
            </a:solidFill>
            <a:ln w="9525">
              <a:noFill/>
            </a:ln>
          </p:spPr>
          <p:txBody>
            <a:bodyPr/>
            <a:p>
              <a:endParaRPr lang="fr-FR" altLang="en-US"/>
            </a:p>
          </p:txBody>
        </p:sp>
        <p:sp>
          <p:nvSpPr>
            <p:cNvPr id="21533" name="Forme libre 21532"/>
            <p:cNvSpPr/>
            <p:nvPr/>
          </p:nvSpPr>
          <p:spPr>
            <a:xfrm>
              <a:off x="2" y="1601"/>
              <a:ext cx="5752" cy="1864"/>
            </a:xfrm>
            <a:custGeom>
              <a:avLst/>
              <a:gdLst/>
              <a:ahLst/>
              <a:cxnLst/>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tileRect/>
            </a:gradFill>
            <a:ln w="9525">
              <a:noFill/>
            </a:ln>
          </p:spPr>
          <p:txBody>
            <a:bodyPr/>
            <a:p>
              <a:endParaRPr lang="fr-FR" altLang="en-US"/>
            </a:p>
          </p:txBody>
        </p:sp>
        <p:sp>
          <p:nvSpPr>
            <p:cNvPr id="21534" name="Forme libre 21533"/>
            <p:cNvSpPr/>
            <p:nvPr/>
          </p:nvSpPr>
          <p:spPr>
            <a:xfrm>
              <a:off x="5754" y="3483"/>
              <a:ext cx="6" cy="6"/>
            </a:xfrm>
            <a:custGeom>
              <a:avLst/>
              <a:gdLst/>
              <a:ahLst/>
              <a:cxnLst/>
              <a:pathLst>
                <a:path w="6" h="6">
                  <a:moveTo>
                    <a:pt x="6" y="6"/>
                  </a:moveTo>
                  <a:lnTo>
                    <a:pt x="0" y="0"/>
                  </a:lnTo>
                  <a:lnTo>
                    <a:pt x="0" y="6"/>
                  </a:lnTo>
                  <a:lnTo>
                    <a:pt x="6" y="6"/>
                  </a:lnTo>
                  <a:lnTo>
                    <a:pt x="6" y="6"/>
                  </a:lnTo>
                  <a:close/>
                </a:path>
              </a:pathLst>
            </a:custGeom>
            <a:solidFill>
              <a:srgbClr val="18FF00"/>
            </a:solidFill>
            <a:ln w="9525">
              <a:noFill/>
            </a:ln>
          </p:spPr>
          <p:txBody>
            <a:bodyPr/>
            <a:p>
              <a:endParaRPr lang="fr-FR" altLang="en-US"/>
            </a:p>
          </p:txBody>
        </p:sp>
        <p:sp>
          <p:nvSpPr>
            <p:cNvPr id="21535" name="Forme libre 21534"/>
            <p:cNvSpPr/>
            <p:nvPr/>
          </p:nvSpPr>
          <p:spPr>
            <a:xfrm>
              <a:off x="2" y="2152"/>
              <a:ext cx="5752" cy="1337"/>
            </a:xfrm>
            <a:custGeom>
              <a:avLst/>
              <a:gdLst/>
              <a:ahLst/>
              <a:cxnLst/>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tileRect/>
            </a:gradFill>
            <a:ln w="9525">
              <a:noFill/>
            </a:ln>
          </p:spPr>
          <p:txBody>
            <a:bodyPr/>
            <a:p>
              <a:endParaRPr lang="fr-FR" altLang="en-US"/>
            </a:p>
          </p:txBody>
        </p:sp>
        <p:sp>
          <p:nvSpPr>
            <p:cNvPr id="21536" name="Forme libre 21535"/>
            <p:cNvSpPr/>
            <p:nvPr/>
          </p:nvSpPr>
          <p:spPr>
            <a:xfrm>
              <a:off x="2" y="3177"/>
              <a:ext cx="5752" cy="414"/>
            </a:xfrm>
            <a:custGeom>
              <a:avLst/>
              <a:gdLst/>
              <a:ahLst/>
              <a:cxnLst/>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tileRect/>
            </a:gradFill>
            <a:ln w="9525">
              <a:noFill/>
            </a:ln>
          </p:spPr>
          <p:txBody>
            <a:bodyPr/>
            <a:p>
              <a:endParaRPr lang="fr-FR" altLang="en-US"/>
            </a:p>
          </p:txBody>
        </p:sp>
        <p:sp>
          <p:nvSpPr>
            <p:cNvPr id="21537" name="Forme libre 21536"/>
            <p:cNvSpPr/>
            <p:nvPr/>
          </p:nvSpPr>
          <p:spPr>
            <a:xfrm>
              <a:off x="1297" y="0"/>
              <a:ext cx="4457" cy="3177"/>
            </a:xfrm>
            <a:custGeom>
              <a:avLst/>
              <a:gdLst/>
              <a:ahLst/>
              <a:cxnLst/>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tileRect/>
            </a:gradFill>
            <a:ln w="9525">
              <a:noFill/>
            </a:ln>
          </p:spPr>
          <p:txBody>
            <a:bodyPr/>
            <a:p>
              <a:endParaRPr lang="fr-FR" altLang="en-US"/>
            </a:p>
          </p:txBody>
        </p:sp>
        <p:sp>
          <p:nvSpPr>
            <p:cNvPr id="21538" name="Forme libre 21537"/>
            <p:cNvSpPr/>
            <p:nvPr/>
          </p:nvSpPr>
          <p:spPr>
            <a:xfrm>
              <a:off x="3321" y="0"/>
              <a:ext cx="2433" cy="2614"/>
            </a:xfrm>
            <a:custGeom>
              <a:avLst/>
              <a:gdLst/>
              <a:ahLst/>
              <a:cxnLst/>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tileRect/>
            </a:gradFill>
            <a:ln w="9525">
              <a:noFill/>
            </a:ln>
          </p:spPr>
          <p:txBody>
            <a:bodyPr/>
            <a:p>
              <a:endParaRPr lang="fr-FR" altLang="en-US"/>
            </a:p>
          </p:txBody>
        </p:sp>
        <p:sp>
          <p:nvSpPr>
            <p:cNvPr id="21539" name="Forme libre 21538"/>
            <p:cNvSpPr/>
            <p:nvPr/>
          </p:nvSpPr>
          <p:spPr>
            <a:xfrm>
              <a:off x="3950" y="0"/>
              <a:ext cx="1804" cy="2464"/>
            </a:xfrm>
            <a:custGeom>
              <a:avLst/>
              <a:gdLst/>
              <a:ahLst/>
              <a:cxnLst/>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tileRect/>
            </a:gradFill>
            <a:ln w="9525">
              <a:noFill/>
            </a:ln>
          </p:spPr>
          <p:txBody>
            <a:bodyPr/>
            <a:p>
              <a:endParaRPr lang="fr-FR" altLang="en-US"/>
            </a:p>
          </p:txBody>
        </p:sp>
        <p:sp>
          <p:nvSpPr>
            <p:cNvPr id="21540" name="Forme libre 21539"/>
            <p:cNvSpPr/>
            <p:nvPr/>
          </p:nvSpPr>
          <p:spPr>
            <a:xfrm>
              <a:off x="4519" y="0"/>
              <a:ext cx="1235" cy="2074"/>
            </a:xfrm>
            <a:custGeom>
              <a:avLst/>
              <a:gdLst/>
              <a:ahLst/>
              <a:cxnLst/>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tileRect/>
            </a:gradFill>
            <a:ln w="9525">
              <a:noFill/>
            </a:ln>
          </p:spPr>
          <p:txBody>
            <a:bodyPr/>
            <a:p>
              <a:endParaRPr lang="fr-FR" altLang="en-US"/>
            </a:p>
          </p:txBody>
        </p:sp>
        <p:sp>
          <p:nvSpPr>
            <p:cNvPr id="21541" name="Forme libre 21540"/>
            <p:cNvSpPr/>
            <p:nvPr/>
          </p:nvSpPr>
          <p:spPr>
            <a:xfrm>
              <a:off x="4694" y="0"/>
              <a:ext cx="1060" cy="1936"/>
            </a:xfrm>
            <a:custGeom>
              <a:avLst/>
              <a:gdLst/>
              <a:ahLst/>
              <a:cxnLst/>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tileRect/>
            </a:gradFill>
            <a:ln w="9525">
              <a:noFill/>
            </a:ln>
          </p:spPr>
          <p:txBody>
            <a:bodyPr/>
            <a:p>
              <a:endParaRPr lang="fr-FR" altLang="en-US"/>
            </a:p>
          </p:txBody>
        </p:sp>
        <p:sp>
          <p:nvSpPr>
            <p:cNvPr id="21542" name="Forme libre 21541"/>
            <p:cNvSpPr/>
            <p:nvPr/>
          </p:nvSpPr>
          <p:spPr>
            <a:xfrm>
              <a:off x="4981" y="0"/>
              <a:ext cx="773" cy="1487"/>
            </a:xfrm>
            <a:custGeom>
              <a:avLst/>
              <a:gdLst/>
              <a:ahLst/>
              <a:cxnLst/>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tileRect/>
            </a:gradFill>
            <a:ln w="9525">
              <a:noFill/>
            </a:ln>
          </p:spPr>
          <p:txBody>
            <a:bodyPr/>
            <a:p>
              <a:endParaRPr lang="fr-FR" altLang="en-US"/>
            </a:p>
          </p:txBody>
        </p:sp>
        <p:grpSp>
          <p:nvGrpSpPr>
            <p:cNvPr id="21543" name="Grouper 21542"/>
            <p:cNvGrpSpPr/>
            <p:nvPr userDrawn="1"/>
          </p:nvGrpSpPr>
          <p:grpSpPr>
            <a:xfrm>
              <a:off x="0" y="1632"/>
              <a:ext cx="5758" cy="1858"/>
              <a:chOff x="0" y="1632"/>
              <a:chExt cx="5758" cy="1858"/>
            </a:xfrm>
          </p:grpSpPr>
          <p:sp>
            <p:nvSpPr>
              <p:cNvPr id="21544" name="Forme libre 21543"/>
              <p:cNvSpPr/>
              <p:nvPr/>
            </p:nvSpPr>
            <p:spPr>
              <a:xfrm>
                <a:off x="0" y="1632"/>
                <a:ext cx="3670" cy="1313"/>
              </a:xfrm>
              <a:custGeom>
                <a:avLst/>
                <a:gdLst/>
                <a:ahLst/>
                <a:cxnLst/>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tileRect/>
              </a:gradFill>
              <a:ln w="9525">
                <a:noFill/>
              </a:ln>
            </p:spPr>
            <p:txBody>
              <a:bodyPr/>
              <a:p>
                <a:endParaRPr lang="fr-FR" altLang="en-US"/>
              </a:p>
            </p:txBody>
          </p:sp>
          <p:sp>
            <p:nvSpPr>
              <p:cNvPr id="21545" name="Forme libre 21544"/>
              <p:cNvSpPr/>
              <p:nvPr/>
            </p:nvSpPr>
            <p:spPr>
              <a:xfrm>
                <a:off x="3646" y="2795"/>
                <a:ext cx="2112" cy="695"/>
              </a:xfrm>
              <a:custGeom>
                <a:avLst/>
                <a:gdLst/>
                <a:ahLst/>
                <a:cxnLst/>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tileRect/>
              </a:gradFill>
              <a:ln w="9525">
                <a:noFill/>
              </a:ln>
            </p:spPr>
            <p:txBody>
              <a:bodyPr/>
              <a:p>
                <a:endParaRPr lang="fr-FR" altLang="en-US"/>
              </a:p>
            </p:txBody>
          </p:sp>
        </p:grpSp>
      </p:grpSp>
      <p:sp>
        <p:nvSpPr>
          <p:cNvPr id="21546" name="Titre 21545"/>
          <p:cNvSpPr>
            <a:spLocks noGrp="1"/>
          </p:cNvSpPr>
          <p:nvPr>
            <p:ph type="title"/>
          </p:nvPr>
        </p:nvSpPr>
        <p:spPr>
          <a:xfrm>
            <a:off x="457200" y="277813"/>
            <a:ext cx="8229600" cy="1143000"/>
          </a:xfrm>
          <a:prstGeom prst="rect">
            <a:avLst/>
          </a:prstGeom>
          <a:noFill/>
          <a:ln w="9525">
            <a:noFill/>
          </a:ln>
        </p:spPr>
        <p:txBody>
          <a:bodyPr anchor="ctr" anchorCtr="0"/>
          <a:p>
            <a:pPr lvl="0"/>
            <a:r>
              <a:rPr dirty="0"/>
              <a:t>Click to edit Master title style</a:t>
            </a:r>
            <a:endParaRPr dirty="0"/>
          </a:p>
        </p:txBody>
      </p:sp>
      <p:sp>
        <p:nvSpPr>
          <p:cNvPr id="21547" name="Espace réservé du texte 21546"/>
          <p:cNvSpPr>
            <a:spLocks noGrp="1"/>
          </p:cNvSpPr>
          <p:nvPr>
            <p:ph type="body" idx="1"/>
          </p:nvPr>
        </p:nvSpPr>
        <p:spPr>
          <a:xfrm>
            <a:off x="457200" y="1600200"/>
            <a:ext cx="8229600" cy="4530725"/>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21548" name="Espace réservé de la date 21547"/>
          <p:cNvSpPr>
            <a:spLocks noGrp="1"/>
          </p:cNvSpPr>
          <p:nvPr>
            <p:ph type="dt" sz="half" idx="2"/>
          </p:nvPr>
        </p:nvSpPr>
        <p:spPr>
          <a:xfrm>
            <a:off x="457200" y="6243638"/>
            <a:ext cx="2133600" cy="457200"/>
          </a:xfrm>
          <a:prstGeom prst="rect">
            <a:avLst/>
          </a:prstGeom>
          <a:noFill/>
          <a:ln w="9525">
            <a:noFill/>
          </a:ln>
        </p:spPr>
        <p:txBody>
          <a:bodyPr anchor="b" anchorCtr="0"/>
          <a:lstStyle>
            <a:lvl1pPr>
              <a:defRPr sz="1200"/>
            </a:lvl1pPr>
          </a:lstStyle>
          <a:p>
            <a:pPr lvl="0" eaLnBrk="1" hangingPunct="1"/>
            <a:endParaRPr lang="en-US">
              <a:effectLst>
                <a:outerShdw blurRad="38100" dist="38100" dir="2700000">
                  <a:srgbClr val="C0C0C0"/>
                </a:outerShdw>
              </a:effectLst>
            </a:endParaRPr>
          </a:p>
        </p:txBody>
      </p:sp>
      <p:sp>
        <p:nvSpPr>
          <p:cNvPr id="21549" name="Espace réservé du pied de page 21548"/>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vl1pPr>
          </a:lstStyle>
          <a:p>
            <a:pPr lvl="0" eaLnBrk="1" hangingPunct="1"/>
            <a:endParaRPr lang="en-US">
              <a:effectLst>
                <a:outerShdw blurRad="38100" dist="38100" dir="2700000">
                  <a:srgbClr val="C0C0C0"/>
                </a:outerShdw>
              </a:effectLst>
            </a:endParaRPr>
          </a:p>
        </p:txBody>
      </p:sp>
      <p:sp>
        <p:nvSpPr>
          <p:cNvPr id="21550" name="Espace réservé du numéro de diapositive 21549"/>
          <p:cNvSpPr>
            <a:spLocks noGrp="1"/>
          </p:cNvSpPr>
          <p:nvPr>
            <p:ph type="sldNum" sz="quarter" idx="4"/>
          </p:nvPr>
        </p:nvSpPr>
        <p:spPr>
          <a:xfrm>
            <a:off x="6553200" y="6243638"/>
            <a:ext cx="2133600" cy="457200"/>
          </a:xfrm>
          <a:prstGeom prst="rect">
            <a:avLst/>
          </a:prstGeom>
          <a:noFill/>
          <a:ln w="9525">
            <a:noFill/>
          </a:ln>
        </p:spPr>
        <p:txBody>
          <a:bodyPr anchor="b" anchorCtr="0"/>
          <a:lstStyle>
            <a:lvl1pPr algn="r">
              <a:defRPr sz="1200"/>
            </a:lvl1p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4"/>
        </a:buBlip>
        <a:defRPr sz="3200" b="0" i="0" u="none" kern="1200" baseline="0">
          <a:solidFill>
            <a:schemeClr val="tx1"/>
          </a:solidFill>
          <a:effectLst>
            <a:outerShdw blurRad="38100" dist="38100" dir="2700000">
              <a:srgbClr val="C0C0C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Tx/>
        <a:buFontTx/>
        <a:buChar char="–"/>
        <a:defRPr sz="2800" b="0" i="0" u="none" kern="1200" baseline="0">
          <a:solidFill>
            <a:schemeClr val="tx1"/>
          </a:solidFill>
          <a:effectLst>
            <a:outerShdw blurRad="38100" dist="38100" dir="2700000">
              <a:srgbClr val="C0C0C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Blip>
          <a:blip r:embed="rId15"/>
        </a:buBlip>
        <a:defRPr sz="2400" b="0" i="0" u="none" kern="1200" baseline="0">
          <a:solidFill>
            <a:schemeClr val="tx1"/>
          </a:solidFill>
          <a:effectLst>
            <a:outerShdw blurRad="38100" dist="38100" dir="2700000">
              <a:srgbClr val="C0C0C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effectLst>
            <a:outerShdw blurRad="38100" dist="38100" dir="2700000">
              <a:srgbClr val="C0C0C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Blip>
          <a:blip r:embed="rId16"/>
        </a:buBlip>
        <a:defRPr sz="2000" b="0" i="0" u="none" kern="1200" baseline="0">
          <a:solidFill>
            <a:schemeClr val="tx1"/>
          </a:solidFill>
          <a:effectLst>
            <a:outerShdw blurRad="38100" dist="38100" dir="2700000">
              <a:srgbClr val="C0C0C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Blip>
          <a:blip r:embed="rId16"/>
        </a:buBlip>
        <a:defRPr sz="2000" b="0" i="0" u="none" kern="1200" baseline="0">
          <a:solidFill>
            <a:schemeClr val="tx1"/>
          </a:solidFill>
          <a:effectLst>
            <a:outerShdw blurRad="38100" dist="38100" dir="2700000">
              <a:srgbClr val="C0C0C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Blip>
          <a:blip r:embed="rId16"/>
        </a:buBlip>
        <a:defRPr sz="2000" b="0" i="0" u="none" kern="1200" baseline="0">
          <a:solidFill>
            <a:schemeClr val="tx1"/>
          </a:solidFill>
          <a:effectLst>
            <a:outerShdw blurRad="38100" dist="38100" dir="2700000">
              <a:srgbClr val="C0C0C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Blip>
          <a:blip r:embed="rId16"/>
        </a:buBlip>
        <a:defRPr sz="2000" b="0" i="0" u="none" kern="1200" baseline="0">
          <a:solidFill>
            <a:schemeClr val="tx1"/>
          </a:solidFill>
          <a:effectLst>
            <a:outerShdw blurRad="38100" dist="38100" dir="2700000">
              <a:srgbClr val="C0C0C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Blip>
          <a:blip r:embed="rId16"/>
        </a:buBlip>
        <a:defRPr sz="2000" b="0" i="0" u="none" kern="1200" baseline="0">
          <a:solidFill>
            <a:schemeClr val="tx1"/>
          </a:solidFill>
          <a:effectLst>
            <a:outerShdw blurRad="38100" dist="38100" dir="2700000">
              <a:srgbClr val="C0C0C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6.wmf"/><Relationship Id="rId1"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7.wmf"/><Relationship Id="rId1"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9.wmf"/><Relationship Id="rId1"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10.wmf"/><Relationship Id="rId1"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2.xml"/><Relationship Id="rId2" Type="http://schemas.openxmlformats.org/officeDocument/2006/relationships/image" Target="../media/image11.wmf"/><Relationship Id="rId1"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12.wmf"/><Relationship Id="rId1"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hyperlink" Target="https://www.britannica.com/science/tissue" TargetMode="External"/><Relationship Id="rId5" Type="http://schemas.openxmlformats.org/officeDocument/2006/relationships/hyperlink" Target="https://www.britannica.com/science/organ-biology" TargetMode="External"/><Relationship Id="rId4" Type="http://schemas.openxmlformats.org/officeDocument/2006/relationships/hyperlink" Target="https://www.britannica.com/science/homeostasis" TargetMode="External"/><Relationship Id="rId3" Type="http://schemas.openxmlformats.org/officeDocument/2006/relationships/hyperlink" Target="https://www.britannica.com/animal/animal" TargetMode="External"/><Relationship Id="rId2" Type="http://schemas.openxmlformats.org/officeDocument/2006/relationships/hyperlink" Target="https://www.britannica.com/plant/plant" TargetMode="External"/><Relationship Id="rId1" Type="http://schemas.openxmlformats.org/officeDocument/2006/relationships/hyperlink" Target="https://www.britannica.com/dictionary/secret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3.xml"/><Relationship Id="rId2" Type="http://schemas.openxmlformats.org/officeDocument/2006/relationships/image" Target="../media/image13.wmf"/><Relationship Id="rId1"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13.xml"/><Relationship Id="rId2" Type="http://schemas.openxmlformats.org/officeDocument/2006/relationships/image" Target="../media/image14.wmf"/><Relationship Id="rId1"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13.xml"/><Relationship Id="rId2" Type="http://schemas.openxmlformats.org/officeDocument/2006/relationships/image" Target="../media/image15.wmf"/><Relationship Id="rId1"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13.xml"/><Relationship Id="rId2" Type="http://schemas.openxmlformats.org/officeDocument/2006/relationships/image" Target="../media/image16.wmf"/><Relationship Id="rId1"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3.xml"/><Relationship Id="rId2" Type="http://schemas.openxmlformats.org/officeDocument/2006/relationships/image" Target="../media/image17.wmf"/><Relationship Id="rId1"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5.wmf"/><Relationship Id="rId1"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itre 2049"/>
          <p:cNvSpPr>
            <a:spLocks noGrp="1"/>
          </p:cNvSpPr>
          <p:nvPr>
            <p:ph type="ctrTitle"/>
          </p:nvPr>
        </p:nvSpPr>
        <p:spPr>
          <a:xfrm>
            <a:off x="304800" y="2130425"/>
            <a:ext cx="8610600" cy="1470025"/>
          </a:xfrm>
        </p:spPr>
        <p:txBody>
          <a:bodyPr anchor="ctr" anchorCtr="0"/>
          <a:p>
            <a:pPr defTabSz="914400">
              <a:buSzTx/>
              <a:buFontTx/>
              <a:buNone/>
            </a:pPr>
            <a:r>
              <a:rPr lang="fr-FR" sz="4000" b="1" kern="1200" baseline="0">
                <a:solidFill>
                  <a:srgbClr val="00FF00"/>
                </a:solidFill>
                <a:latin typeface="Arial" panose="020B0604020202020204" pitchFamily="34" charset="0"/>
              </a:rPr>
              <a:t>10</a:t>
            </a:r>
            <a:r>
              <a:rPr sz="4000" b="1" kern="1200" baseline="0">
                <a:solidFill>
                  <a:srgbClr val="00FF00"/>
                </a:solidFill>
                <a:latin typeface="Arial" panose="020B0604020202020204" pitchFamily="34" charset="0"/>
              </a:rPr>
              <a:t>. </a:t>
            </a:r>
            <a:r>
              <a:rPr lang="en-US" altLang="fr-FR" sz="4000" b="1" kern="1200" baseline="0">
                <a:solidFill>
                  <a:srgbClr val="00FF00"/>
                </a:solidFill>
                <a:latin typeface="Arial" panose="020B0604020202020204" pitchFamily="34" charset="0"/>
              </a:rPr>
              <a:t>VITAMINS AND HORMONES</a:t>
            </a:r>
            <a:endParaRPr lang="en-US" altLang="fr-FR" sz="4000" b="1" kern="1200" baseline="0">
              <a:solidFill>
                <a:srgbClr val="00FF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58115" y="1038225"/>
            <a:ext cx="8133080" cy="4523105"/>
          </a:xfrm>
          <a:prstGeom prst="rect">
            <a:avLst/>
          </a:prstGeom>
        </p:spPr>
        <p:txBody>
          <a:bodyPr wrap="square">
            <a:spAutoFit/>
          </a:bodyPr>
          <a:p>
            <a:pPr marL="342900" indent="-342900" algn="just">
              <a:buFont typeface="Arial" panose="020B0604020202020204" pitchFamily="34" charset="0"/>
              <a:buChar char="•"/>
            </a:pPr>
            <a:r>
              <a:rPr sz="2400" b="1"/>
              <a:t>Humans are able to synthesize certain vitamins: vitamin D in the skin from 7-dehydrocholesterol, and vitamin B3 from the amino acid tryptophan.</a:t>
            </a:r>
            <a:endParaRPr sz="2400" b="1"/>
          </a:p>
          <a:p>
            <a:pPr algn="just">
              <a:buFont typeface="Arial" panose="020B0604020202020204" pitchFamily="34" charset="0"/>
            </a:pPr>
            <a:endParaRPr sz="2400" b="1"/>
          </a:p>
          <a:p>
            <a:pPr marL="342900" indent="-342900" algn="just">
              <a:buFont typeface="Arial" panose="020B0604020202020204" pitchFamily="34" charset="0"/>
              <a:buChar char="•"/>
            </a:pPr>
            <a:r>
              <a:rPr sz="2400" b="1"/>
              <a:t>Some intestinal bacteria also synthesize vitamins: these include vitamins K2, B1, B2, and B8.</a:t>
            </a:r>
            <a:endParaRPr sz="2400" b="1"/>
          </a:p>
          <a:p>
            <a:pPr marL="342900" indent="-342900" algn="just">
              <a:buFont typeface="Arial" panose="020B0604020202020204" pitchFamily="34" charset="0"/>
              <a:buChar char="•"/>
            </a:pPr>
            <a:endParaRPr sz="2400" b="1"/>
          </a:p>
          <a:p>
            <a:pPr marL="342900" indent="-342900" algn="just">
              <a:buFont typeface="Arial" panose="020B0604020202020204" pitchFamily="34" charset="0"/>
              <a:buChar char="•"/>
            </a:pPr>
            <a:r>
              <a:rPr sz="2400" b="1"/>
              <a:t>However, this synthesis is often insufficient. It is certainly insufficient for vitamin D from October to March (inadequate solar radiation), for vitamin B3 in cases of tryptophan deficiency, and for vitamin K during prolonged antibiotic treatment.</a:t>
            </a:r>
            <a:endParaRPr sz="2400" b="1"/>
          </a:p>
        </p:txBody>
      </p:sp>
      <p:sp>
        <p:nvSpPr>
          <p:cNvPr id="5" name="Zone de texte 4"/>
          <p:cNvSpPr txBox="1"/>
          <p:nvPr/>
        </p:nvSpPr>
        <p:spPr>
          <a:xfrm>
            <a:off x="228600" y="304800"/>
            <a:ext cx="5948045" cy="521970"/>
          </a:xfrm>
          <a:prstGeom prst="rect">
            <a:avLst/>
          </a:prstGeom>
          <a:noFill/>
        </p:spPr>
        <p:txBody>
          <a:bodyPr wrap="square" rtlCol="0">
            <a:spAutoFit/>
          </a:bodyPr>
          <a:p>
            <a:r>
              <a:rPr sz="2800" b="1">
                <a:solidFill>
                  <a:srgbClr val="00FF00"/>
                </a:solidFill>
                <a:sym typeface="+mn-ea"/>
              </a:rPr>
              <a:t>Vitamins synthesized by humans</a:t>
            </a:r>
            <a:endParaRPr sz="2800" b="1">
              <a:solidFill>
                <a:srgbClr val="00FF00"/>
              </a:solidFill>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720725" y="1143000"/>
            <a:ext cx="7395210" cy="2861310"/>
          </a:xfrm>
          <a:prstGeom prst="rect">
            <a:avLst/>
          </a:prstGeom>
        </p:spPr>
        <p:txBody>
          <a:bodyPr wrap="square">
            <a:spAutoFit/>
          </a:bodyPr>
          <a:p>
            <a:pPr marL="342900" indent="-342900">
              <a:lnSpc>
                <a:spcPct val="150000"/>
              </a:lnSpc>
              <a:buFont typeface="Wingdings" panose="05000000000000000000" charset="0"/>
              <a:buChar char="Ø"/>
            </a:pPr>
            <a:r>
              <a:rPr sz="2400" b="1"/>
              <a:t>Vitamins are eliminated in feces and/or urine.</a:t>
            </a:r>
            <a:endParaRPr sz="2400" b="1"/>
          </a:p>
          <a:p>
            <a:pPr marL="342900" indent="-342900">
              <a:lnSpc>
                <a:spcPct val="150000"/>
              </a:lnSpc>
              <a:buFont typeface="Arial" panose="020B0604020202020204" pitchFamily="34" charset="0"/>
              <a:buChar char="•"/>
            </a:pPr>
            <a:r>
              <a:rPr sz="2400" b="1"/>
              <a:t>Elimination in urine: vitamins A, B1, B2, B3, B5, B6, B8, C.</a:t>
            </a:r>
            <a:endParaRPr sz="2400" b="1"/>
          </a:p>
          <a:p>
            <a:pPr marL="342900" indent="-342900">
              <a:lnSpc>
                <a:spcPct val="150000"/>
              </a:lnSpc>
              <a:buFont typeface="Arial" panose="020B0604020202020204" pitchFamily="34" charset="0"/>
              <a:buChar char="•"/>
            </a:pPr>
            <a:r>
              <a:rPr sz="2400" b="1"/>
              <a:t>Elimination in feces: vitamins A, D, E, K, B9, B12.</a:t>
            </a:r>
            <a:endParaRPr sz="2400" b="1"/>
          </a:p>
        </p:txBody>
      </p:sp>
      <p:sp>
        <p:nvSpPr>
          <p:cNvPr id="5" name="Zone de texte 4"/>
          <p:cNvSpPr txBox="1"/>
          <p:nvPr/>
        </p:nvSpPr>
        <p:spPr>
          <a:xfrm>
            <a:off x="838200" y="381000"/>
            <a:ext cx="7033260" cy="521970"/>
          </a:xfrm>
          <a:prstGeom prst="rect">
            <a:avLst/>
          </a:prstGeom>
          <a:noFill/>
        </p:spPr>
        <p:txBody>
          <a:bodyPr wrap="square" rtlCol="0">
            <a:spAutoFit/>
          </a:bodyPr>
          <a:p>
            <a:r>
              <a:rPr sz="2800" b="1">
                <a:solidFill>
                  <a:srgbClr val="00FF00"/>
                </a:solidFill>
                <a:sym typeface="+mn-ea"/>
              </a:rPr>
              <a:t>How vitamins are eliminated</a:t>
            </a:r>
            <a:endParaRPr sz="2800" b="1">
              <a:solidFill>
                <a:srgbClr val="00FF00"/>
              </a:solidFill>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Titre 118785"/>
          <p:cNvSpPr>
            <a:spLocks noGrp="1"/>
          </p:cNvSpPr>
          <p:nvPr>
            <p:ph type="title"/>
          </p:nvPr>
        </p:nvSpPr>
        <p:spPr>
          <a:xfrm>
            <a:off x="-1295400" y="-103187"/>
            <a:ext cx="8229600" cy="1143000"/>
          </a:xfrm>
        </p:spPr>
        <p:txBody>
          <a:bodyPr anchor="ctr" anchorCtr="0"/>
          <a:p>
            <a:r>
              <a:rPr sz="2800" b="1">
                <a:solidFill>
                  <a:srgbClr val="00FF00"/>
                </a:solidFill>
                <a:latin typeface="Arial" panose="020B0604020202020204" pitchFamily="34" charset="0"/>
                <a:cs typeface="Arial" panose="020B0604020202020204" pitchFamily="34" charset="0"/>
              </a:rPr>
              <a:t>WATER SOLUBLE VITAMINS</a:t>
            </a:r>
            <a:endParaRPr sz="2800" b="1">
              <a:solidFill>
                <a:srgbClr val="00FF00"/>
              </a:solidFill>
              <a:latin typeface="Arial" panose="020B0604020202020204" pitchFamily="34" charset="0"/>
              <a:cs typeface="Arial" panose="020B0604020202020204" pitchFamily="34" charset="0"/>
            </a:endParaRPr>
          </a:p>
        </p:txBody>
      </p:sp>
      <p:sp>
        <p:nvSpPr>
          <p:cNvPr id="118787" name="Espace réservé du texte 118786"/>
          <p:cNvSpPr>
            <a:spLocks noGrp="1"/>
          </p:cNvSpPr>
          <p:nvPr>
            <p:ph type="body" idx="1"/>
          </p:nvPr>
        </p:nvSpPr>
        <p:spPr>
          <a:xfrm>
            <a:off x="0" y="838200"/>
            <a:ext cx="9045575" cy="4118610"/>
          </a:xfrm>
        </p:spPr>
        <p:txBody>
          <a:bodyPr/>
          <a:p>
            <a:pPr marL="609600" indent="-609600"/>
            <a:r>
              <a:rPr sz="2800"/>
              <a:t>Complex B - General features</a:t>
            </a:r>
            <a:endParaRPr sz="2800"/>
          </a:p>
          <a:p>
            <a:pPr marL="609600" indent="-609600">
              <a:buFont typeface="Wingdings" panose="05000000000000000000" pitchFamily="2" charset="2"/>
              <a:buAutoNum type="arabicPeriod"/>
            </a:pPr>
            <a:r>
              <a:rPr sz="2400"/>
              <a:t>soluble in water</a:t>
            </a:r>
            <a:endParaRPr sz="2400"/>
          </a:p>
          <a:p>
            <a:pPr marL="609600" indent="-609600">
              <a:buFont typeface="Wingdings" panose="05000000000000000000" pitchFamily="2" charset="2"/>
              <a:buAutoNum type="arabicPeriod"/>
            </a:pPr>
            <a:r>
              <a:rPr sz="2400"/>
              <a:t>coenzymes in biochemical processes of great importance</a:t>
            </a:r>
            <a:endParaRPr sz="2400"/>
          </a:p>
          <a:p>
            <a:pPr marL="609600" indent="-609600">
              <a:buFont typeface="Wingdings" panose="05000000000000000000" pitchFamily="2" charset="2"/>
              <a:buAutoNum type="arabicPeriod"/>
            </a:pPr>
            <a:r>
              <a:rPr sz="2400"/>
              <a:t>activators - stimulate metabolic processes and regulate them</a:t>
            </a:r>
            <a:endParaRPr sz="2400"/>
          </a:p>
          <a:p>
            <a:pPr marL="609600" indent="-609600">
              <a:buFont typeface="Wingdings" panose="05000000000000000000" pitchFamily="2" charset="2"/>
              <a:buAutoNum type="arabicPeriod"/>
            </a:pPr>
            <a:r>
              <a:rPr sz="2400"/>
              <a:t>growth factors for microorganisms and young organisms</a:t>
            </a:r>
            <a:endParaRPr sz="2400"/>
          </a:p>
          <a:p>
            <a:pPr marL="609600" indent="-609600">
              <a:buFont typeface="Wingdings" panose="05000000000000000000" pitchFamily="2" charset="2"/>
              <a:buAutoNum type="arabicPeriod"/>
            </a:pPr>
            <a:r>
              <a:rPr sz="2400"/>
              <a:t>the most of them are synthesized by intestinal </a:t>
            </a:r>
            <a:r>
              <a:rPr sz="2400" err="1"/>
              <a:t>microflora</a:t>
            </a:r>
            <a:r>
              <a:rPr sz="2400"/>
              <a:t> (thiamine, </a:t>
            </a:r>
            <a:r>
              <a:rPr sz="2400" err="1"/>
              <a:t>pantothenic</a:t>
            </a:r>
            <a:r>
              <a:rPr sz="2400"/>
              <a:t> acid, </a:t>
            </a:r>
            <a:r>
              <a:rPr sz="2400" err="1"/>
              <a:t>nicotinamide</a:t>
            </a:r>
            <a:r>
              <a:rPr sz="2400"/>
              <a:t>, pyridoxine, </a:t>
            </a:r>
            <a:r>
              <a:rPr sz="2400" err="1"/>
              <a:t>folacine</a:t>
            </a:r>
            <a:r>
              <a:rPr sz="2400"/>
              <a:t>, </a:t>
            </a:r>
            <a:r>
              <a:rPr sz="2400" err="1"/>
              <a:t>corinoids</a:t>
            </a:r>
            <a:r>
              <a:rPr sz="2400"/>
              <a:t>, PABA)</a:t>
            </a:r>
            <a:endParaRPr sz="2400"/>
          </a:p>
          <a:p>
            <a:pPr marL="609600" indent="-609600"/>
            <a:r>
              <a:rPr sz="2800"/>
              <a:t>Complex C: ascorbic acid, </a:t>
            </a:r>
            <a:r>
              <a:rPr sz="2800" err="1"/>
              <a:t>flavonoids</a:t>
            </a:r>
            <a:r>
              <a:rPr sz="2800"/>
              <a:t> (C</a:t>
            </a:r>
            <a:r>
              <a:rPr sz="2800" baseline="-25000"/>
              <a:t>2</a:t>
            </a:r>
            <a:r>
              <a:rPr sz="2800"/>
              <a:t>)</a:t>
            </a:r>
            <a:endParaRPr sz="2800"/>
          </a:p>
        </p:txBody>
      </p:sp>
      <p:sp>
        <p:nvSpPr>
          <p:cNvPr id="2" name="Zone de texte 1"/>
          <p:cNvSpPr txBox="1"/>
          <p:nvPr/>
        </p:nvSpPr>
        <p:spPr>
          <a:xfrm>
            <a:off x="533400" y="4800600"/>
            <a:ext cx="7985760" cy="1294130"/>
          </a:xfrm>
          <a:prstGeom prst="rect">
            <a:avLst/>
          </a:prstGeom>
          <a:noFill/>
        </p:spPr>
        <p:txBody>
          <a:bodyPr wrap="square" rtlCol="0" anchor="t">
            <a:noAutofit/>
          </a:bodyPr>
          <a:p>
            <a:pPr>
              <a:lnSpc>
                <a:spcPct val="150000"/>
              </a:lnSpc>
              <a:buFont typeface="Wingdings" panose="05000000000000000000" pitchFamily="2" charset="2"/>
            </a:pPr>
            <a:r>
              <a:rPr lang="fr-FR" sz="2800" b="1">
                <a:solidFill>
                  <a:srgbClr val="00FF00"/>
                </a:solidFill>
                <a:sym typeface="+mn-ea"/>
              </a:rPr>
              <a:t>Exampele:</a:t>
            </a:r>
            <a:endParaRPr lang="fr-FR" sz="2800" b="1">
              <a:solidFill>
                <a:srgbClr val="00FF00"/>
              </a:solidFill>
              <a:sym typeface="+mn-ea"/>
            </a:endParaRPr>
          </a:p>
          <a:p>
            <a:pPr marL="457200" indent="-457200">
              <a:lnSpc>
                <a:spcPct val="150000"/>
              </a:lnSpc>
              <a:buFont typeface="+mj-lt"/>
              <a:buAutoNum type="arabicPeriod"/>
            </a:pPr>
            <a:r>
              <a:rPr sz="2400" b="1">
                <a:solidFill>
                  <a:schemeClr val="tx1"/>
                </a:solidFill>
                <a:sym typeface="+mn-ea"/>
              </a:rPr>
              <a:t>FOLACIN, PTEROILGLUTAMIC ACID, VITAMIN B</a:t>
            </a:r>
            <a:r>
              <a:rPr sz="2400" b="1" baseline="-25000">
                <a:solidFill>
                  <a:schemeClr val="tx1"/>
                </a:solidFill>
                <a:sym typeface="+mn-ea"/>
              </a:rPr>
              <a:t>9</a:t>
            </a:r>
            <a:endParaRPr sz="2400" b="1" baseline="-25000">
              <a:solidFill>
                <a:schemeClr val="tx1"/>
              </a:solidFill>
              <a:sym typeface="+mn-ea"/>
            </a:endParaRPr>
          </a:p>
          <a:p>
            <a:pPr marL="457200" indent="-457200">
              <a:lnSpc>
                <a:spcPct val="150000"/>
              </a:lnSpc>
              <a:buFont typeface="+mj-lt"/>
              <a:buAutoNum type="arabicPeriod"/>
            </a:pPr>
            <a:r>
              <a:rPr sz="2400" b="1">
                <a:solidFill>
                  <a:schemeClr val="tx1"/>
                </a:solidFill>
                <a:sym typeface="+mn-ea"/>
              </a:rPr>
              <a:t>ASCORBIC ACID, VITAMIN C</a:t>
            </a:r>
            <a:endParaRPr sz="2400" b="1" baseline="-25000">
              <a:solidFill>
                <a:schemeClr val="tx1"/>
              </a:solidFill>
              <a:sym typeface="+mn-ea"/>
            </a:endParaRPr>
          </a:p>
          <a:p>
            <a:pPr marL="457200" indent="-457200">
              <a:buFont typeface="+mj-lt"/>
              <a:buAutoNum type="arabicPeriod"/>
            </a:pPr>
            <a:endParaRPr lang="fr-FR" altLang="en-US" sz="2400" b="1" baseline="-25000">
              <a:solidFill>
                <a:schemeClr val="tx1"/>
              </a:solidFill>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Titre 74753"/>
          <p:cNvSpPr>
            <a:spLocks noGrp="1"/>
          </p:cNvSpPr>
          <p:nvPr>
            <p:ph type="title"/>
          </p:nvPr>
        </p:nvSpPr>
        <p:spPr>
          <a:xfrm>
            <a:off x="0" y="201930"/>
            <a:ext cx="9039225" cy="483870"/>
          </a:xfrm>
        </p:spPr>
        <p:txBody>
          <a:bodyPr anchor="ctr" anchorCtr="0"/>
          <a:p>
            <a:pPr marL="514350" indent="-514350">
              <a:buFont typeface="+mj-lt"/>
              <a:buAutoNum type="arabicPeriod"/>
            </a:pPr>
            <a:r>
              <a:rPr sz="2800" b="1">
                <a:solidFill>
                  <a:srgbClr val="00FF00"/>
                </a:solidFill>
              </a:rPr>
              <a:t>FOLACIN, PTEROILGLUTAMIC ACID, VITAMIN B</a:t>
            </a:r>
            <a:r>
              <a:rPr sz="2800" b="1" baseline="-25000">
                <a:solidFill>
                  <a:srgbClr val="00FF00"/>
                </a:solidFill>
              </a:rPr>
              <a:t>9</a:t>
            </a:r>
            <a:endParaRPr sz="2800" b="1" baseline="-25000">
              <a:solidFill>
                <a:srgbClr val="00FF00"/>
              </a:solidFill>
            </a:endParaRPr>
          </a:p>
        </p:txBody>
      </p:sp>
      <p:sp>
        <p:nvSpPr>
          <p:cNvPr id="74755" name="Espace réservé du texte 74754"/>
          <p:cNvSpPr>
            <a:spLocks noGrp="1"/>
          </p:cNvSpPr>
          <p:nvPr>
            <p:ph type="body" idx="1"/>
          </p:nvPr>
        </p:nvSpPr>
        <p:spPr>
          <a:xfrm>
            <a:off x="152400" y="762000"/>
            <a:ext cx="8991600" cy="5943600"/>
          </a:xfrm>
        </p:spPr>
        <p:txBody>
          <a:bodyPr/>
          <a:p>
            <a:r>
              <a:rPr sz="2400">
                <a:solidFill>
                  <a:srgbClr val="00FF00"/>
                </a:solidFill>
              </a:rPr>
              <a:t>Source</a:t>
            </a:r>
            <a:endParaRPr sz="2400">
              <a:solidFill>
                <a:srgbClr val="00FF00"/>
              </a:solidFill>
            </a:endParaRPr>
          </a:p>
          <a:p>
            <a:pPr marL="0" indent="0">
              <a:buNone/>
            </a:pPr>
            <a:r>
              <a:rPr lang="fr-FR" sz="2000"/>
              <a:t>       </a:t>
            </a:r>
            <a:r>
              <a:rPr sz="2000"/>
              <a:t> - food </a:t>
            </a:r>
            <a:endParaRPr sz="2000"/>
          </a:p>
          <a:p>
            <a:pPr lvl="1"/>
            <a:r>
              <a:rPr sz="1800"/>
              <a:t>vegetable: lettuce, cabbage, spinach, tomato, strawberry, </a:t>
            </a:r>
            <a:endParaRPr sz="1800"/>
          </a:p>
          <a:p>
            <a:pPr lvl="1"/>
            <a:r>
              <a:rPr sz="1800"/>
              <a:t>animal: liver, meat, egg-yolk</a:t>
            </a:r>
            <a:endParaRPr sz="1800"/>
          </a:p>
          <a:p>
            <a:r>
              <a:rPr sz="2400">
                <a:solidFill>
                  <a:srgbClr val="00FF00"/>
                </a:solidFill>
                <a:sym typeface="Symbol" panose="05050102010706020507" pitchFamily="18" charset="2"/>
              </a:rPr>
              <a:t>Structure:</a:t>
            </a:r>
            <a:r>
              <a:rPr sz="2000">
                <a:sym typeface="Symbol" panose="05050102010706020507" pitchFamily="18" charset="2"/>
              </a:rPr>
              <a:t> </a:t>
            </a:r>
            <a:r>
              <a:rPr sz="2000" err="1">
                <a:sym typeface="Symbol" panose="05050102010706020507" pitchFamily="18" charset="2"/>
              </a:rPr>
              <a:t>folacin</a:t>
            </a:r>
            <a:r>
              <a:rPr sz="2000">
                <a:sym typeface="Symbol" panose="05050102010706020507" pitchFamily="18" charset="2"/>
              </a:rPr>
              <a:t> – folic acid</a:t>
            </a:r>
            <a:endParaRPr sz="2000">
              <a:sym typeface="Symbol" panose="05050102010706020507" pitchFamily="18" charset="2"/>
            </a:endParaRPr>
          </a:p>
          <a:p>
            <a:endParaRPr sz="2000">
              <a:solidFill>
                <a:srgbClr val="FFFF00"/>
              </a:solidFill>
              <a:sym typeface="Symbol" panose="05050102010706020507" pitchFamily="18" charset="2"/>
            </a:endParaRPr>
          </a:p>
          <a:p>
            <a:endParaRPr sz="2000">
              <a:solidFill>
                <a:srgbClr val="FFFF00"/>
              </a:solidFill>
              <a:sym typeface="Symbol" panose="05050102010706020507" pitchFamily="18" charset="2"/>
            </a:endParaRPr>
          </a:p>
          <a:p>
            <a:pPr marL="0" indent="0">
              <a:buNone/>
            </a:pPr>
            <a:endParaRPr sz="2000">
              <a:solidFill>
                <a:srgbClr val="FFFF00"/>
              </a:solidFill>
              <a:sym typeface="Symbol" panose="05050102010706020507" pitchFamily="18" charset="2"/>
            </a:endParaRPr>
          </a:p>
          <a:p>
            <a:endParaRPr sz="2000">
              <a:solidFill>
                <a:srgbClr val="FFFF00"/>
              </a:solidFill>
              <a:sym typeface="Symbol" panose="05050102010706020507" pitchFamily="18" charset="2"/>
            </a:endParaRPr>
          </a:p>
          <a:p>
            <a:pPr marL="0" indent="0">
              <a:buNone/>
            </a:pPr>
            <a:endParaRPr sz="2000">
              <a:solidFill>
                <a:srgbClr val="FFFF00"/>
              </a:solidFill>
              <a:sym typeface="Symbol" panose="05050102010706020507" pitchFamily="18" charset="2"/>
            </a:endParaRPr>
          </a:p>
          <a:p>
            <a:pPr marL="0" indent="0">
              <a:buNone/>
            </a:pPr>
            <a:endParaRPr sz="2000">
              <a:solidFill>
                <a:srgbClr val="FFFF00"/>
              </a:solidFill>
              <a:sym typeface="Symbol" panose="05050102010706020507" pitchFamily="18" charset="2"/>
            </a:endParaRPr>
          </a:p>
          <a:p>
            <a:pPr marL="0" indent="0">
              <a:buNone/>
            </a:pPr>
            <a:endParaRPr sz="2000"/>
          </a:p>
          <a:p>
            <a:endParaRPr sz="2000"/>
          </a:p>
        </p:txBody>
      </p:sp>
      <p:sp>
        <p:nvSpPr>
          <p:cNvPr id="74757" name="Rectangle 74756"/>
          <p:cNvSpPr/>
          <p:nvPr/>
        </p:nvSpPr>
        <p:spPr>
          <a:xfrm>
            <a:off x="2452688" y="3067050"/>
            <a:ext cx="9144000" cy="0"/>
          </a:xfrm>
          <a:prstGeom prst="rect">
            <a:avLst/>
          </a:prstGeom>
          <a:noFill/>
          <a:ln w="9525">
            <a:noFill/>
          </a:ln>
        </p:spPr>
        <p:txBody>
          <a:bodyPr/>
          <a:p>
            <a:endParaRPr lang="fr-FR" altLang="en-US"/>
          </a:p>
        </p:txBody>
      </p:sp>
      <p:graphicFrame>
        <p:nvGraphicFramePr>
          <p:cNvPr id="2" name="Objet 1"/>
          <p:cNvGraphicFramePr/>
          <p:nvPr/>
        </p:nvGraphicFramePr>
        <p:xfrm>
          <a:off x="526415" y="2802255"/>
          <a:ext cx="8072755" cy="4055745"/>
        </p:xfrm>
        <a:graphic>
          <a:graphicData uri="http://schemas.openxmlformats.org/presentationml/2006/ole">
            <mc:AlternateContent xmlns:mc="http://schemas.openxmlformats.org/markup-compatibility/2006">
              <mc:Choice xmlns:v="urn:schemas-microsoft-com:vml" Requires="v">
                <p:oleObj spid="_x0000_s3" name="" r:id="rId1" imgW="2819400" imgH="1666875" progId="Paint.Picture">
                  <p:embed/>
                </p:oleObj>
              </mc:Choice>
              <mc:Fallback>
                <p:oleObj name="" r:id="rId1" imgW="2819400" imgH="1666875" progId="Paint.Picture">
                  <p:embed/>
                  <p:pic>
                    <p:nvPicPr>
                      <p:cNvPr id="0" name="Image 2"/>
                      <p:cNvPicPr/>
                      <p:nvPr/>
                    </p:nvPicPr>
                    <p:blipFill>
                      <a:blip r:embed="rId2"/>
                      <a:stretch>
                        <a:fillRect/>
                      </a:stretch>
                    </p:blipFill>
                    <p:spPr>
                      <a:xfrm>
                        <a:off x="526415" y="2802255"/>
                        <a:ext cx="8072755" cy="405574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635" y="796290"/>
          <a:ext cx="9178925" cy="6062345"/>
        </p:xfrm>
        <a:graphic>
          <a:graphicData uri="http://schemas.openxmlformats.org/presentationml/2006/ole">
            <mc:AlternateContent xmlns:mc="http://schemas.openxmlformats.org/markup-compatibility/2006">
              <mc:Choice xmlns:v="urn:schemas-microsoft-com:vml" Requires="v">
                <p:oleObj spid="_x0000_s5" name="" r:id="rId1" imgW="6477000" imgH="5524500" progId="Paint.Picture">
                  <p:embed/>
                </p:oleObj>
              </mc:Choice>
              <mc:Fallback>
                <p:oleObj name="" r:id="rId1" imgW="6477000" imgH="5524500" progId="Paint.Picture">
                  <p:embed/>
                  <p:pic>
                    <p:nvPicPr>
                      <p:cNvPr id="0" name="Image 4"/>
                      <p:cNvPicPr/>
                      <p:nvPr/>
                    </p:nvPicPr>
                    <p:blipFill>
                      <a:blip r:embed="rId2"/>
                      <a:stretch>
                        <a:fillRect/>
                      </a:stretch>
                    </p:blipFill>
                    <p:spPr>
                      <a:xfrm>
                        <a:off x="-635" y="796290"/>
                        <a:ext cx="9178925" cy="6062345"/>
                      </a:xfrm>
                      <a:prstGeom prst="rect">
                        <a:avLst/>
                      </a:prstGeom>
                    </p:spPr>
                  </p:pic>
                </p:oleObj>
              </mc:Fallback>
            </mc:AlternateContent>
          </a:graphicData>
        </a:graphic>
      </p:graphicFrame>
      <p:sp>
        <p:nvSpPr>
          <p:cNvPr id="7" name="Zone de texte 6"/>
          <p:cNvSpPr txBox="1"/>
          <p:nvPr/>
        </p:nvSpPr>
        <p:spPr>
          <a:xfrm>
            <a:off x="533400" y="309880"/>
            <a:ext cx="4136390" cy="545465"/>
          </a:xfrm>
          <a:prstGeom prst="rect">
            <a:avLst/>
          </a:prstGeom>
        </p:spPr>
        <p:txBody>
          <a:bodyPr wrap="square">
            <a:noAutofit/>
          </a:bodyPr>
          <a:p>
            <a:pPr marL="0" indent="0">
              <a:lnSpc>
                <a:spcPts val="1800"/>
              </a:lnSpc>
              <a:spcBef>
                <a:spcPct val="0"/>
              </a:spcBef>
              <a:spcAft>
                <a:spcPct val="0"/>
              </a:spcAft>
            </a:pPr>
            <a:r>
              <a:rPr lang="fr-FR" sz="2800" b="1" i="0">
                <a:solidFill>
                  <a:srgbClr val="00FF00"/>
                </a:solidFill>
                <a:ea typeface="Google Sans"/>
                <a:cs typeface="Arial" panose="020B0604020202020204" pitchFamily="34" charset="0"/>
              </a:rPr>
              <a:t>Folate metabolism</a:t>
            </a:r>
            <a:endParaRPr lang="fr-FR" sz="2800" b="1" i="0">
              <a:solidFill>
                <a:srgbClr val="00FF00"/>
              </a:solidFill>
              <a:ea typeface="Google Sans"/>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Espace réservé du texte 75778"/>
          <p:cNvSpPr>
            <a:spLocks noGrp="1"/>
          </p:cNvSpPr>
          <p:nvPr>
            <p:ph type="body" sz="half" idx="1"/>
          </p:nvPr>
        </p:nvSpPr>
        <p:spPr>
          <a:xfrm>
            <a:off x="228600" y="990600"/>
            <a:ext cx="8355330" cy="4680585"/>
          </a:xfrm>
        </p:spPr>
        <p:txBody>
          <a:bodyPr/>
          <a:p>
            <a:pPr marL="0" indent="0" algn="just">
              <a:buClr>
                <a:schemeClr val="hlink"/>
              </a:buClr>
              <a:buSzPct val="90000"/>
              <a:buFont typeface="Wingdings" panose="05000000000000000000" pitchFamily="2" charset="2"/>
              <a:buNone/>
            </a:pPr>
            <a:r>
              <a:rPr lang="fr-FR" sz="2000"/>
              <a:t>       </a:t>
            </a:r>
            <a:r>
              <a:rPr lang="fr-FR" sz="2400"/>
              <a:t>- </a:t>
            </a:r>
            <a:r>
              <a:rPr sz="2400"/>
              <a:t> coenzymes </a:t>
            </a:r>
            <a:r>
              <a:rPr sz="2400" err="1"/>
              <a:t>dihydrofolic</a:t>
            </a:r>
            <a:r>
              <a:rPr sz="2400"/>
              <a:t> acid (DHFA), </a:t>
            </a:r>
            <a:r>
              <a:rPr sz="2400" err="1"/>
              <a:t>tetrahydrofolic</a:t>
            </a:r>
            <a:endParaRPr sz="2400" err="1"/>
          </a:p>
          <a:p>
            <a:pPr marL="0" indent="0" algn="just">
              <a:buClr>
                <a:schemeClr val="hlink"/>
              </a:buClr>
              <a:buSzPct val="90000"/>
              <a:buFont typeface="Wingdings" panose="05000000000000000000" pitchFamily="2" charset="2"/>
              <a:buNone/>
            </a:pPr>
            <a:r>
              <a:rPr sz="2400"/>
              <a:t> </a:t>
            </a:r>
            <a:r>
              <a:rPr lang="fr-FR" sz="2400"/>
              <a:t>        </a:t>
            </a:r>
            <a:r>
              <a:rPr sz="2400"/>
              <a:t>acid (THFA)                                      </a:t>
            </a:r>
            <a:endParaRPr sz="2400"/>
          </a:p>
          <a:p>
            <a:pPr lvl="1" algn="just">
              <a:buClrTx/>
              <a:buSzTx/>
              <a:buFontTx/>
            </a:pPr>
            <a:r>
              <a:rPr sz="2400"/>
              <a:t>take part to the transfer of 1 carbon moiety from one coenzyme to another coenzyme used in the synthesis of </a:t>
            </a:r>
            <a:r>
              <a:rPr lang="fr-FR" sz="2400"/>
              <a:t>:</a:t>
            </a:r>
            <a:endParaRPr sz="2400"/>
          </a:p>
          <a:p>
            <a:pPr lvl="2" algn="just">
              <a:buClr>
                <a:schemeClr val="accent2"/>
              </a:buClr>
              <a:buSzPct val="90000"/>
              <a:buFont typeface="Wingdings" panose="05000000000000000000" pitchFamily="2" charset="2"/>
            </a:pPr>
            <a:r>
              <a:rPr sz="2400" err="1"/>
              <a:t>purines</a:t>
            </a:r>
            <a:r>
              <a:rPr sz="2400"/>
              <a:t>, </a:t>
            </a:r>
            <a:r>
              <a:rPr sz="2400" err="1"/>
              <a:t>pyrimidines</a:t>
            </a:r>
            <a:r>
              <a:rPr sz="2400"/>
              <a:t>, nucleic acids and cell division</a:t>
            </a:r>
            <a:endParaRPr sz="2400"/>
          </a:p>
          <a:p>
            <a:pPr lvl="2" algn="just">
              <a:buClr>
                <a:schemeClr val="accent2"/>
              </a:buClr>
              <a:buSzPct val="90000"/>
              <a:buFont typeface="Wingdings" panose="05000000000000000000" pitchFamily="2" charset="2"/>
            </a:pPr>
            <a:r>
              <a:rPr sz="2400"/>
              <a:t>certain </a:t>
            </a:r>
            <a:r>
              <a:rPr sz="2400" err="1"/>
              <a:t>aminoacids</a:t>
            </a:r>
            <a:r>
              <a:rPr sz="2400"/>
              <a:t> (</a:t>
            </a:r>
            <a:r>
              <a:rPr sz="2400" err="1"/>
              <a:t>glycine</a:t>
            </a:r>
            <a:r>
              <a:rPr sz="2400"/>
              <a:t> from serine, </a:t>
            </a:r>
            <a:r>
              <a:rPr sz="2400" err="1"/>
              <a:t>methionine</a:t>
            </a:r>
            <a:r>
              <a:rPr sz="2400"/>
              <a:t> from </a:t>
            </a:r>
            <a:r>
              <a:rPr sz="2400" err="1"/>
              <a:t>homocysteine</a:t>
            </a:r>
            <a:r>
              <a:rPr sz="2400"/>
              <a:t>)</a:t>
            </a:r>
            <a:endParaRPr sz="2400"/>
          </a:p>
          <a:p>
            <a:pPr lvl="1" algn="just">
              <a:buClrTx/>
              <a:buSzTx/>
              <a:buFontTx/>
            </a:pPr>
            <a:r>
              <a:rPr sz="2400"/>
              <a:t>Hydroxylation of aromatic </a:t>
            </a:r>
            <a:r>
              <a:rPr sz="2400" err="1"/>
              <a:t>aminoacids</a:t>
            </a:r>
            <a:r>
              <a:rPr sz="2400"/>
              <a:t> (phenylalanine, tyrosine, </a:t>
            </a:r>
            <a:r>
              <a:rPr sz="2400" err="1"/>
              <a:t>tryptophan</a:t>
            </a:r>
            <a:r>
              <a:rPr sz="2400"/>
              <a:t>)</a:t>
            </a:r>
            <a:endParaRPr sz="2400"/>
          </a:p>
          <a:p>
            <a:pPr marL="0" indent="0" algn="just">
              <a:buClr>
                <a:schemeClr val="hlink"/>
              </a:buClr>
              <a:buSzPct val="90000"/>
              <a:buFont typeface="Wingdings" panose="05000000000000000000" pitchFamily="2" charset="2"/>
              <a:buNone/>
            </a:pPr>
            <a:endParaRPr sz="2400"/>
          </a:p>
        </p:txBody>
      </p:sp>
      <p:sp>
        <p:nvSpPr>
          <p:cNvPr id="75781" name="Rectangle 75780"/>
          <p:cNvSpPr/>
          <p:nvPr/>
        </p:nvSpPr>
        <p:spPr>
          <a:xfrm>
            <a:off x="3786188" y="3067050"/>
            <a:ext cx="9144000" cy="0"/>
          </a:xfrm>
          <a:prstGeom prst="rect">
            <a:avLst/>
          </a:prstGeom>
          <a:noFill/>
          <a:ln w="9525">
            <a:noFill/>
          </a:ln>
        </p:spPr>
        <p:txBody>
          <a:bodyPr/>
          <a:p>
            <a:endParaRPr lang="fr-FR" altLang="en-US"/>
          </a:p>
        </p:txBody>
      </p:sp>
      <p:sp>
        <p:nvSpPr>
          <p:cNvPr id="75783" name="Rectangle 75782"/>
          <p:cNvSpPr/>
          <p:nvPr/>
        </p:nvSpPr>
        <p:spPr>
          <a:xfrm>
            <a:off x="3786188" y="3067050"/>
            <a:ext cx="9144000" cy="0"/>
          </a:xfrm>
          <a:prstGeom prst="rect">
            <a:avLst/>
          </a:prstGeom>
          <a:noFill/>
          <a:ln w="9525">
            <a:noFill/>
          </a:ln>
        </p:spPr>
        <p:txBody>
          <a:bodyPr/>
          <a:p>
            <a:endParaRPr lang="fr-FR" altLang="en-US"/>
          </a:p>
        </p:txBody>
      </p:sp>
      <p:sp>
        <p:nvSpPr>
          <p:cNvPr id="75785" name="Rectangle 75784"/>
          <p:cNvSpPr/>
          <p:nvPr/>
        </p:nvSpPr>
        <p:spPr>
          <a:xfrm>
            <a:off x="3786188" y="3028950"/>
            <a:ext cx="9144000" cy="0"/>
          </a:xfrm>
          <a:prstGeom prst="rect">
            <a:avLst/>
          </a:prstGeom>
          <a:noFill/>
          <a:ln w="9525">
            <a:noFill/>
          </a:ln>
        </p:spPr>
        <p:txBody>
          <a:bodyPr/>
          <a:p>
            <a:endParaRPr lang="fr-FR" altLang="en-US"/>
          </a:p>
        </p:txBody>
      </p:sp>
      <p:sp>
        <p:nvSpPr>
          <p:cNvPr id="4" name="Zone de texte 3"/>
          <p:cNvSpPr txBox="1"/>
          <p:nvPr/>
        </p:nvSpPr>
        <p:spPr>
          <a:xfrm>
            <a:off x="1143000" y="76200"/>
            <a:ext cx="4572000" cy="521970"/>
          </a:xfrm>
          <a:prstGeom prst="rect">
            <a:avLst/>
          </a:prstGeom>
          <a:noFill/>
        </p:spPr>
        <p:txBody>
          <a:bodyPr wrap="square" rtlCol="0" anchor="t">
            <a:spAutoFit/>
          </a:bodyPr>
          <a:p>
            <a:r>
              <a:rPr lang="fr-FR" sz="2400">
                <a:solidFill>
                  <a:srgbClr val="FFFF00"/>
                </a:solidFill>
                <a:sym typeface="+mn-ea"/>
              </a:rPr>
              <a:t>   </a:t>
            </a:r>
            <a:r>
              <a:rPr lang="fr-FR" sz="2400" b="1">
                <a:solidFill>
                  <a:srgbClr val="00FF00"/>
                </a:solidFill>
                <a:sym typeface="+mn-ea"/>
              </a:rPr>
              <a:t> </a:t>
            </a:r>
            <a:r>
              <a:rPr sz="2800" b="1">
                <a:solidFill>
                  <a:srgbClr val="00FF00"/>
                </a:solidFill>
                <a:sym typeface="+mn-ea"/>
              </a:rPr>
              <a:t>Biochemical functions:</a:t>
            </a:r>
            <a:endParaRPr lang="fr-FR" altLang="en-US" sz="2800" b="1">
              <a:solidFill>
                <a:srgbClr val="00FF00"/>
              </a:solidFill>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Titre 78849"/>
          <p:cNvSpPr>
            <a:spLocks noGrp="1"/>
          </p:cNvSpPr>
          <p:nvPr>
            <p:ph type="title"/>
          </p:nvPr>
        </p:nvSpPr>
        <p:spPr>
          <a:xfrm>
            <a:off x="457200" y="201930"/>
            <a:ext cx="5687060" cy="560070"/>
          </a:xfrm>
        </p:spPr>
        <p:txBody>
          <a:bodyPr anchor="ctr" anchorCtr="0"/>
          <a:p>
            <a:pPr>
              <a:buFont typeface="+mj-lt"/>
            </a:pPr>
            <a:r>
              <a:rPr lang="fr-FR" sz="2800" b="1">
                <a:solidFill>
                  <a:srgbClr val="00FF00"/>
                </a:solidFill>
              </a:rPr>
              <a:t>2.  </a:t>
            </a:r>
            <a:r>
              <a:rPr sz="2800" b="1">
                <a:solidFill>
                  <a:srgbClr val="00FF00"/>
                </a:solidFill>
              </a:rPr>
              <a:t>ASCORBIC ACID, VITAMIN C</a:t>
            </a:r>
            <a:endParaRPr sz="2800" b="1">
              <a:solidFill>
                <a:srgbClr val="00FF00"/>
              </a:solidFill>
            </a:endParaRPr>
          </a:p>
        </p:txBody>
      </p:sp>
      <p:sp>
        <p:nvSpPr>
          <p:cNvPr id="78851" name="Espace réservé du texte 78850"/>
          <p:cNvSpPr>
            <a:spLocks noGrp="1"/>
          </p:cNvSpPr>
          <p:nvPr>
            <p:ph type="body" idx="1"/>
          </p:nvPr>
        </p:nvSpPr>
        <p:spPr>
          <a:xfrm>
            <a:off x="457200" y="838200"/>
            <a:ext cx="8168640" cy="5867400"/>
          </a:xfrm>
        </p:spPr>
        <p:txBody>
          <a:bodyPr/>
          <a:p>
            <a:r>
              <a:rPr sz="2000"/>
              <a:t>Source: is an essential nutrient found in citrus fruits and many vegetables</a:t>
            </a:r>
            <a:endParaRPr lang="en-US" altLang="fr-FR"/>
          </a:p>
          <a:p>
            <a:r>
              <a:rPr sz="2000"/>
              <a:t>Chemical Structu</a:t>
            </a:r>
            <a:r>
              <a:rPr sz="2000"/>
              <a:t>re: </a:t>
            </a:r>
            <a:endParaRPr sz="2000"/>
          </a:p>
          <a:p>
            <a:endParaRPr sz="2000"/>
          </a:p>
          <a:p>
            <a:endParaRPr sz="2000"/>
          </a:p>
          <a:p>
            <a:pPr marL="0" indent="0">
              <a:buNone/>
            </a:pPr>
            <a:endParaRPr sz="2000"/>
          </a:p>
          <a:p>
            <a:pPr>
              <a:buNone/>
            </a:pPr>
            <a:r>
              <a:rPr sz="2000"/>
              <a:t>			</a:t>
            </a:r>
            <a:endParaRPr sz="2000"/>
          </a:p>
          <a:p>
            <a:pPr>
              <a:buNone/>
            </a:pPr>
            <a:r>
              <a:rPr sz="1600"/>
              <a:t>	</a:t>
            </a:r>
            <a:endParaRPr sz="1600"/>
          </a:p>
          <a:p>
            <a:pPr>
              <a:buNone/>
            </a:pPr>
            <a:endParaRPr sz="1600">
              <a:solidFill>
                <a:srgbClr val="00FF00"/>
              </a:solidFill>
            </a:endParaRPr>
          </a:p>
          <a:p>
            <a:pPr>
              <a:buNone/>
            </a:pPr>
            <a:endParaRPr sz="2400">
              <a:solidFill>
                <a:srgbClr val="00FF00"/>
              </a:solidFill>
            </a:endParaRPr>
          </a:p>
          <a:p>
            <a:pPr>
              <a:buNone/>
            </a:pPr>
            <a:r>
              <a:rPr sz="2400">
                <a:solidFill>
                  <a:srgbClr val="00FF00"/>
                </a:solidFill>
              </a:rPr>
              <a:t>Metabolism:</a:t>
            </a:r>
            <a:endParaRPr sz="2400">
              <a:solidFill>
                <a:srgbClr val="00FF00"/>
              </a:solidFill>
            </a:endParaRPr>
          </a:p>
          <a:p>
            <a:pPr lvl="1"/>
            <a:r>
              <a:rPr sz="1800"/>
              <a:t>Absorption by simple diffusion in the entire digestive tract, mainly in the intestine</a:t>
            </a:r>
            <a:endParaRPr sz="1800"/>
          </a:p>
          <a:p>
            <a:pPr lvl="1"/>
            <a:r>
              <a:rPr sz="1800"/>
              <a:t>In the blood is partially bound with proteins and in free state</a:t>
            </a:r>
            <a:endParaRPr sz="1800"/>
          </a:p>
          <a:p>
            <a:pPr lvl="1"/>
            <a:r>
              <a:rPr sz="1800"/>
              <a:t>Free ascorbic acid  can enter </a:t>
            </a:r>
            <a:r>
              <a:rPr sz="1800" err="1"/>
              <a:t>redox</a:t>
            </a:r>
            <a:r>
              <a:rPr sz="1800"/>
              <a:t> reactions</a:t>
            </a:r>
            <a:endParaRPr sz="1800"/>
          </a:p>
          <a:p>
            <a:pPr lvl="1"/>
            <a:r>
              <a:rPr sz="1800"/>
              <a:t>Most ascorbic acid exists in adrenal glands, liver, lungs</a:t>
            </a:r>
            <a:endParaRPr sz="1800"/>
          </a:p>
          <a:p>
            <a:pPr lvl="1"/>
            <a:r>
              <a:rPr sz="1800"/>
              <a:t>Free ascorbic acids and </a:t>
            </a:r>
            <a:r>
              <a:rPr sz="1800" err="1"/>
              <a:t>catabolites</a:t>
            </a:r>
            <a:r>
              <a:rPr sz="1800"/>
              <a:t> are excreted in urine</a:t>
            </a:r>
            <a:endParaRPr sz="1800"/>
          </a:p>
        </p:txBody>
      </p:sp>
      <p:sp>
        <p:nvSpPr>
          <p:cNvPr id="78853" name="Rectangle 78852"/>
          <p:cNvSpPr/>
          <p:nvPr/>
        </p:nvSpPr>
        <p:spPr>
          <a:xfrm>
            <a:off x="4148138" y="2886075"/>
            <a:ext cx="9144000" cy="0"/>
          </a:xfrm>
          <a:prstGeom prst="rect">
            <a:avLst/>
          </a:prstGeom>
          <a:noFill/>
          <a:ln w="9525">
            <a:noFill/>
          </a:ln>
        </p:spPr>
        <p:txBody>
          <a:bodyPr/>
          <a:p>
            <a:endParaRPr lang="fr-FR" altLang="en-US"/>
          </a:p>
        </p:txBody>
      </p:sp>
      <p:graphicFrame>
        <p:nvGraphicFramePr>
          <p:cNvPr id="2" name="Objet 1"/>
          <p:cNvGraphicFramePr/>
          <p:nvPr/>
        </p:nvGraphicFramePr>
        <p:xfrm>
          <a:off x="2893695" y="1981200"/>
          <a:ext cx="5440680" cy="2367915"/>
        </p:xfrm>
        <a:graphic>
          <a:graphicData uri="http://schemas.openxmlformats.org/presentationml/2006/ole">
            <mc:AlternateContent xmlns:mc="http://schemas.openxmlformats.org/markup-compatibility/2006">
              <mc:Choice xmlns:v="urn:schemas-microsoft-com:vml" Requires="v">
                <p:oleObj spid="_x0000_s3" name="" r:id="rId1" imgW="9639300" imgH="4162425" progId="Paint.Picture">
                  <p:embed/>
                </p:oleObj>
              </mc:Choice>
              <mc:Fallback>
                <p:oleObj name="" r:id="rId1" imgW="9639300" imgH="4162425" progId="Paint.Picture">
                  <p:embed/>
                  <p:pic>
                    <p:nvPicPr>
                      <p:cNvPr id="0" name="Image 2"/>
                      <p:cNvPicPr/>
                      <p:nvPr/>
                    </p:nvPicPr>
                    <p:blipFill>
                      <a:blip r:embed="rId2"/>
                      <a:stretch>
                        <a:fillRect/>
                      </a:stretch>
                    </p:blipFill>
                    <p:spPr>
                      <a:xfrm>
                        <a:off x="2893695" y="1981200"/>
                        <a:ext cx="5440680" cy="2367915"/>
                      </a:xfrm>
                      <a:prstGeom prst="rect">
                        <a:avLst/>
                      </a:prstGeom>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1143000" y="76200"/>
            <a:ext cx="4572000" cy="521970"/>
          </a:xfrm>
          <a:prstGeom prst="rect">
            <a:avLst/>
          </a:prstGeom>
          <a:noFill/>
        </p:spPr>
        <p:txBody>
          <a:bodyPr wrap="square" rtlCol="0" anchor="t">
            <a:spAutoFit/>
          </a:bodyPr>
          <a:p>
            <a:r>
              <a:rPr lang="fr-FR" sz="2400">
                <a:solidFill>
                  <a:srgbClr val="FFFF00"/>
                </a:solidFill>
                <a:sym typeface="+mn-ea"/>
              </a:rPr>
              <a:t>   </a:t>
            </a:r>
            <a:r>
              <a:rPr lang="fr-FR" sz="2400" b="1">
                <a:solidFill>
                  <a:srgbClr val="00FF00"/>
                </a:solidFill>
                <a:sym typeface="+mn-ea"/>
              </a:rPr>
              <a:t> </a:t>
            </a:r>
            <a:r>
              <a:rPr sz="2800" b="1">
                <a:solidFill>
                  <a:srgbClr val="00FF00"/>
                </a:solidFill>
                <a:sym typeface="+mn-ea"/>
              </a:rPr>
              <a:t>Biochemical functions:</a:t>
            </a:r>
            <a:endParaRPr lang="fr-FR" altLang="en-US" sz="2800" b="1">
              <a:solidFill>
                <a:srgbClr val="00FF00"/>
              </a:solidFill>
              <a:sym typeface="+mn-ea"/>
            </a:endParaRPr>
          </a:p>
        </p:txBody>
      </p:sp>
      <p:sp>
        <p:nvSpPr>
          <p:cNvPr id="4" name="Zone de texte 3"/>
          <p:cNvSpPr txBox="1"/>
          <p:nvPr/>
        </p:nvSpPr>
        <p:spPr>
          <a:xfrm>
            <a:off x="753745" y="655955"/>
            <a:ext cx="7700010" cy="5631180"/>
          </a:xfrm>
          <a:prstGeom prst="rect">
            <a:avLst/>
          </a:prstGeom>
          <a:noFill/>
        </p:spPr>
        <p:txBody>
          <a:bodyPr wrap="square" rtlCol="0" anchor="t">
            <a:spAutoFit/>
          </a:bodyPr>
          <a:p>
            <a:pPr marL="800100" lvl="1" indent="-342900" algn="just">
              <a:lnSpc>
                <a:spcPct val="150000"/>
              </a:lnSpc>
              <a:buClrTx/>
              <a:buSzTx/>
              <a:buFont typeface="Arial" panose="020B0604020202020204" pitchFamily="34" charset="0"/>
              <a:buChar char="•"/>
            </a:pPr>
            <a:r>
              <a:rPr sz="2400">
                <a:sym typeface="+mn-ea"/>
              </a:rPr>
              <a:t> hydrogen donor in enzymic redox reactions, forming a redox pair with dehydroascorbic acid;</a:t>
            </a:r>
            <a:endParaRPr sz="2400">
              <a:sym typeface="+mn-ea"/>
            </a:endParaRPr>
          </a:p>
          <a:p>
            <a:pPr marL="800100" lvl="1" indent="-342900" algn="just">
              <a:lnSpc>
                <a:spcPct val="150000"/>
              </a:lnSpc>
              <a:buFont typeface="Arial" panose="020B0604020202020204" pitchFamily="34" charset="0"/>
              <a:buChar char="•"/>
            </a:pPr>
            <a:r>
              <a:rPr sz="2400">
                <a:sym typeface="+mn-ea"/>
              </a:rPr>
              <a:t>Hydroxylation of steroids during the synthesis of </a:t>
            </a:r>
            <a:r>
              <a:rPr sz="2400" err="1">
                <a:sym typeface="+mn-ea"/>
              </a:rPr>
              <a:t>adrenocortical</a:t>
            </a:r>
            <a:r>
              <a:rPr sz="2400">
                <a:sym typeface="+mn-ea"/>
              </a:rPr>
              <a:t> hormones from cholesterol</a:t>
            </a:r>
            <a:endParaRPr sz="2400"/>
          </a:p>
          <a:p>
            <a:pPr marL="800100" lvl="1" indent="-342900" algn="just">
              <a:lnSpc>
                <a:spcPct val="150000"/>
              </a:lnSpc>
              <a:buFont typeface="Arial" panose="020B0604020202020204" pitchFamily="34" charset="0"/>
              <a:buChar char="•"/>
            </a:pPr>
            <a:r>
              <a:rPr sz="2400">
                <a:sym typeface="+mn-ea"/>
              </a:rPr>
              <a:t>Intestinal reduction of Fe</a:t>
            </a:r>
            <a:r>
              <a:rPr sz="2400" baseline="30000">
                <a:sym typeface="+mn-ea"/>
              </a:rPr>
              <a:t>3+</a:t>
            </a:r>
            <a:r>
              <a:rPr sz="2400">
                <a:sym typeface="+mn-ea"/>
              </a:rPr>
              <a:t> to Fe</a:t>
            </a:r>
            <a:r>
              <a:rPr sz="2400" baseline="30000">
                <a:sym typeface="+mn-ea"/>
              </a:rPr>
              <a:t>2+</a:t>
            </a:r>
            <a:r>
              <a:rPr sz="2400">
                <a:sym typeface="+mn-ea"/>
              </a:rPr>
              <a:t>, to provide  for the iron uptake; release of iron from its binding with the transport protein</a:t>
            </a:r>
            <a:endParaRPr sz="2400"/>
          </a:p>
          <a:p>
            <a:pPr marL="800100" lvl="1" indent="-342900" algn="just">
              <a:lnSpc>
                <a:spcPct val="150000"/>
              </a:lnSpc>
              <a:buFont typeface="Arial" panose="020B0604020202020204" pitchFamily="34" charset="0"/>
              <a:buChar char="•"/>
            </a:pPr>
            <a:r>
              <a:rPr sz="2400">
                <a:sym typeface="+mn-ea"/>
              </a:rPr>
              <a:t>Conversion of folic acid to its coenzymes</a:t>
            </a:r>
            <a:endParaRPr sz="2400"/>
          </a:p>
          <a:p>
            <a:pPr marL="800100" lvl="1" indent="-342900" algn="just">
              <a:lnSpc>
                <a:spcPct val="150000"/>
              </a:lnSpc>
              <a:buFont typeface="Arial" panose="020B0604020202020204" pitchFamily="34" charset="0"/>
              <a:buChar char="•"/>
            </a:pPr>
            <a:r>
              <a:rPr sz="2400">
                <a:sym typeface="+mn-ea"/>
              </a:rPr>
              <a:t>Hydroxylation of </a:t>
            </a:r>
            <a:r>
              <a:rPr sz="2400" err="1">
                <a:sym typeface="+mn-ea"/>
              </a:rPr>
              <a:t>proline</a:t>
            </a:r>
            <a:r>
              <a:rPr sz="2400">
                <a:sym typeface="+mn-ea"/>
              </a:rPr>
              <a:t> and lysine in collagen synthesis</a:t>
            </a:r>
            <a:endParaRPr lang="fr-FR" altLang="en-US" sz="240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635" y="0"/>
          <a:ext cx="9134475" cy="6861810"/>
        </p:xfrm>
        <a:graphic>
          <a:graphicData uri="http://schemas.openxmlformats.org/presentationml/2006/ole">
            <mc:AlternateContent xmlns:mc="http://schemas.openxmlformats.org/markup-compatibility/2006">
              <mc:Choice xmlns:v="urn:schemas-microsoft-com:vml" Requires="v">
                <p:oleObj spid="_x0000_s5" name="" r:id="rId1" imgW="8096250" imgH="8001000" progId="Paint.Picture">
                  <p:embed/>
                </p:oleObj>
              </mc:Choice>
              <mc:Fallback>
                <p:oleObj name="" r:id="rId1" imgW="8096250" imgH="8001000" progId="Paint.Picture">
                  <p:embed/>
                  <p:pic>
                    <p:nvPicPr>
                      <p:cNvPr id="0" name="Image 4"/>
                      <p:cNvPicPr/>
                      <p:nvPr/>
                    </p:nvPicPr>
                    <p:blipFill>
                      <a:blip r:embed="rId2"/>
                      <a:stretch>
                        <a:fillRect/>
                      </a:stretch>
                    </p:blipFill>
                    <p:spPr>
                      <a:xfrm>
                        <a:off x="635" y="0"/>
                        <a:ext cx="9134475" cy="6861810"/>
                      </a:xfrm>
                      <a:prstGeom prst="rect">
                        <a:avLst/>
                      </a:prstGeom>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6985" y="685800"/>
          <a:ext cx="9129395" cy="6245225"/>
        </p:xfrm>
        <a:graphic>
          <a:graphicData uri="http://schemas.openxmlformats.org/presentationml/2006/ole">
            <mc:AlternateContent xmlns:mc="http://schemas.openxmlformats.org/markup-compatibility/2006">
              <mc:Choice xmlns:v="urn:schemas-microsoft-com:vml" Requires="v">
                <p:oleObj spid="_x0000_s5" name="" r:id="rId1" imgW="9629775" imgH="8943975" progId="Paint.Picture">
                  <p:embed/>
                </p:oleObj>
              </mc:Choice>
              <mc:Fallback>
                <p:oleObj name="" r:id="rId1" imgW="9629775" imgH="8943975" progId="Paint.Picture">
                  <p:embed/>
                  <p:pic>
                    <p:nvPicPr>
                      <p:cNvPr id="0" name="Image 4"/>
                      <p:cNvPicPr/>
                      <p:nvPr/>
                    </p:nvPicPr>
                    <p:blipFill>
                      <a:blip r:embed="rId2"/>
                      <a:stretch>
                        <a:fillRect/>
                      </a:stretch>
                    </p:blipFill>
                    <p:spPr>
                      <a:xfrm>
                        <a:off x="6985" y="685800"/>
                        <a:ext cx="9129395" cy="6245225"/>
                      </a:xfrm>
                      <a:prstGeom prst="rect">
                        <a:avLst/>
                      </a:prstGeom>
                    </p:spPr>
                  </p:pic>
                </p:oleObj>
              </mc:Fallback>
            </mc:AlternateContent>
          </a:graphicData>
        </a:graphic>
      </p:graphicFrame>
      <p:sp>
        <p:nvSpPr>
          <p:cNvPr id="6" name="Zone de texte 5"/>
          <p:cNvSpPr txBox="1"/>
          <p:nvPr/>
        </p:nvSpPr>
        <p:spPr>
          <a:xfrm>
            <a:off x="2286000" y="76200"/>
            <a:ext cx="4345305" cy="521970"/>
          </a:xfrm>
          <a:prstGeom prst="rect">
            <a:avLst/>
          </a:prstGeom>
        </p:spPr>
        <p:txBody>
          <a:bodyPr wrap="square">
            <a:spAutoFit/>
          </a:bodyPr>
          <a:p>
            <a:r>
              <a:rPr sz="2800" b="1">
                <a:solidFill>
                  <a:srgbClr val="00FF00"/>
                </a:solidFill>
              </a:rPr>
              <a:t>Vitamin C deficiency </a:t>
            </a:r>
            <a:endParaRPr sz="2800" b="1">
              <a:solidFill>
                <a:srgbClr val="00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itre 2049"/>
          <p:cNvSpPr>
            <a:spLocks noGrp="1"/>
          </p:cNvSpPr>
          <p:nvPr>
            <p:ph type="ctrTitle"/>
          </p:nvPr>
        </p:nvSpPr>
        <p:spPr>
          <a:xfrm>
            <a:off x="304800" y="2130425"/>
            <a:ext cx="8610600" cy="1470025"/>
          </a:xfrm>
        </p:spPr>
        <p:txBody>
          <a:bodyPr anchor="ctr" anchorCtr="0"/>
          <a:p>
            <a:pPr defTabSz="914400">
              <a:buSzTx/>
              <a:buFontTx/>
              <a:buNone/>
            </a:pPr>
            <a:r>
              <a:rPr sz="4000" b="1" kern="1200" baseline="0">
                <a:solidFill>
                  <a:srgbClr val="00FF00"/>
                </a:solidFill>
                <a:latin typeface="Arial" panose="020B0604020202020204" pitchFamily="34" charset="0"/>
              </a:rPr>
              <a:t>VITAMINS</a:t>
            </a:r>
            <a:r>
              <a:rPr lang="fr-FR" sz="4000" b="1" kern="1200" baseline="0">
                <a:solidFill>
                  <a:srgbClr val="00FF00"/>
                </a:solidFill>
                <a:latin typeface="Arial" panose="020B0604020202020204" pitchFamily="34" charset="0"/>
              </a:rPr>
              <a:t> </a:t>
            </a:r>
            <a:endParaRPr lang="fr-FR" sz="4000" b="1" kern="1200" baseline="0">
              <a:solidFill>
                <a:srgbClr val="00FF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Titre 119809"/>
          <p:cNvSpPr>
            <a:spLocks noGrp="1"/>
          </p:cNvSpPr>
          <p:nvPr>
            <p:ph type="title"/>
          </p:nvPr>
        </p:nvSpPr>
        <p:spPr>
          <a:xfrm>
            <a:off x="304800" y="49530"/>
            <a:ext cx="4817110" cy="636270"/>
          </a:xfrm>
        </p:spPr>
        <p:txBody>
          <a:bodyPr anchor="ctr" anchorCtr="0"/>
          <a:p>
            <a:r>
              <a:rPr sz="2800" b="1">
                <a:solidFill>
                  <a:srgbClr val="00FF00"/>
                </a:solidFill>
              </a:rPr>
              <a:t>FAT  SOLUBLE VITAMINS</a:t>
            </a:r>
            <a:endParaRPr sz="2800" b="1">
              <a:solidFill>
                <a:srgbClr val="00FF00"/>
              </a:solidFill>
            </a:endParaRPr>
          </a:p>
        </p:txBody>
      </p:sp>
      <p:sp>
        <p:nvSpPr>
          <p:cNvPr id="119811" name="Espace réservé du texte 119810"/>
          <p:cNvSpPr>
            <a:spLocks noGrp="1"/>
          </p:cNvSpPr>
          <p:nvPr>
            <p:ph type="body" idx="1"/>
          </p:nvPr>
        </p:nvSpPr>
        <p:spPr>
          <a:xfrm>
            <a:off x="228600" y="685800"/>
            <a:ext cx="8763000" cy="5291455"/>
          </a:xfrm>
        </p:spPr>
        <p:txBody>
          <a:bodyPr/>
          <a:p>
            <a:pPr>
              <a:lnSpc>
                <a:spcPct val="90000"/>
              </a:lnSpc>
              <a:buNone/>
            </a:pPr>
            <a:r>
              <a:rPr sz="2400"/>
              <a:t>General features:</a:t>
            </a:r>
            <a:endParaRPr sz="2400"/>
          </a:p>
          <a:p>
            <a:pPr>
              <a:lnSpc>
                <a:spcPct val="90000"/>
              </a:lnSpc>
            </a:pPr>
            <a:r>
              <a:rPr sz="2400"/>
              <a:t>Structure </a:t>
            </a:r>
            <a:endParaRPr sz="2400"/>
          </a:p>
          <a:p>
            <a:pPr lvl="1">
              <a:lnSpc>
                <a:spcPct val="90000"/>
              </a:lnSpc>
            </a:pPr>
            <a:r>
              <a:rPr sz="2000" err="1"/>
              <a:t>isopren</a:t>
            </a:r>
            <a:r>
              <a:rPr sz="2000"/>
              <a:t> derivatives </a:t>
            </a:r>
            <a:endParaRPr sz="2000"/>
          </a:p>
          <a:p>
            <a:pPr lvl="1">
              <a:lnSpc>
                <a:spcPct val="90000"/>
              </a:lnSpc>
            </a:pPr>
            <a:r>
              <a:rPr sz="2000" err="1"/>
              <a:t>nonpolar</a:t>
            </a:r>
            <a:r>
              <a:rPr sz="2000"/>
              <a:t> structure, </a:t>
            </a:r>
            <a:r>
              <a:rPr sz="2000" err="1"/>
              <a:t>hydrofobic</a:t>
            </a:r>
            <a:r>
              <a:rPr sz="2000"/>
              <a:t>, insoluble in water but soluble in organic solvents</a:t>
            </a:r>
            <a:endParaRPr sz="2000"/>
          </a:p>
          <a:p>
            <a:pPr>
              <a:lnSpc>
                <a:spcPct val="90000"/>
              </a:lnSpc>
            </a:pPr>
            <a:r>
              <a:rPr sz="2400"/>
              <a:t>Metabolism similar to the lipid metabolism:</a:t>
            </a:r>
            <a:endParaRPr sz="2400"/>
          </a:p>
          <a:p>
            <a:pPr lvl="1">
              <a:lnSpc>
                <a:spcPct val="90000"/>
              </a:lnSpc>
            </a:pPr>
            <a:r>
              <a:rPr sz="2000"/>
              <a:t>To be absorbed in the </a:t>
            </a:r>
            <a:r>
              <a:rPr sz="2000" err="1"/>
              <a:t>intestin</a:t>
            </a:r>
            <a:r>
              <a:rPr sz="2000"/>
              <a:t> they need the presence of the bile salts</a:t>
            </a:r>
            <a:endParaRPr sz="2000"/>
          </a:p>
          <a:p>
            <a:pPr lvl="1">
              <a:lnSpc>
                <a:spcPct val="90000"/>
              </a:lnSpc>
            </a:pPr>
            <a:r>
              <a:rPr sz="2000"/>
              <a:t>Transported by </a:t>
            </a:r>
            <a:r>
              <a:rPr sz="2000" err="1"/>
              <a:t>chylomicrons</a:t>
            </a:r>
            <a:r>
              <a:rPr sz="2000"/>
              <a:t> to the liver </a:t>
            </a:r>
            <a:endParaRPr sz="2000"/>
          </a:p>
          <a:p>
            <a:pPr lvl="1">
              <a:lnSpc>
                <a:spcPct val="90000"/>
              </a:lnSpc>
            </a:pPr>
            <a:r>
              <a:rPr sz="2000"/>
              <a:t>then stored in liver (ADK) or fat tissue (E)</a:t>
            </a:r>
            <a:endParaRPr sz="2000"/>
          </a:p>
          <a:p>
            <a:pPr>
              <a:lnSpc>
                <a:spcPct val="90000"/>
              </a:lnSpc>
            </a:pPr>
            <a:r>
              <a:rPr sz="2400"/>
              <a:t>Functions: important biochemical functions</a:t>
            </a:r>
            <a:endParaRPr sz="2400"/>
          </a:p>
          <a:p>
            <a:pPr lvl="1">
              <a:lnSpc>
                <a:spcPct val="90000"/>
              </a:lnSpc>
            </a:pPr>
            <a:r>
              <a:rPr sz="2000"/>
              <a:t>Vitamin A visual process</a:t>
            </a:r>
            <a:endParaRPr sz="2000"/>
          </a:p>
          <a:p>
            <a:pPr lvl="1">
              <a:lnSpc>
                <a:spcPct val="90000"/>
              </a:lnSpc>
            </a:pPr>
            <a:r>
              <a:rPr sz="2000"/>
              <a:t>Vitamin D metabolism of calcium and phosphorus; considered a pro-</a:t>
            </a:r>
            <a:r>
              <a:rPr sz="2000" err="1"/>
              <a:t>hormon</a:t>
            </a:r>
            <a:endParaRPr sz="2000"/>
          </a:p>
          <a:p>
            <a:pPr lvl="1">
              <a:lnSpc>
                <a:spcPct val="90000"/>
              </a:lnSpc>
            </a:pPr>
            <a:r>
              <a:rPr sz="2000"/>
              <a:t>Vitamin E antioxidant role</a:t>
            </a:r>
            <a:endParaRPr sz="2000"/>
          </a:p>
          <a:p>
            <a:pPr lvl="1">
              <a:lnSpc>
                <a:spcPct val="90000"/>
              </a:lnSpc>
            </a:pPr>
            <a:r>
              <a:rPr sz="2000"/>
              <a:t>Vitamin K role in coagulation process</a:t>
            </a:r>
            <a:endParaRPr sz="2000"/>
          </a:p>
        </p:txBody>
      </p:sp>
      <p:sp>
        <p:nvSpPr>
          <p:cNvPr id="2" name="Zone de texte 1"/>
          <p:cNvSpPr txBox="1"/>
          <p:nvPr/>
        </p:nvSpPr>
        <p:spPr>
          <a:xfrm>
            <a:off x="838200" y="5881370"/>
            <a:ext cx="5182870" cy="1100455"/>
          </a:xfrm>
          <a:prstGeom prst="rect">
            <a:avLst/>
          </a:prstGeom>
          <a:noFill/>
        </p:spPr>
        <p:txBody>
          <a:bodyPr wrap="square" rtlCol="0" anchor="t">
            <a:noAutofit/>
          </a:bodyPr>
          <a:p>
            <a:pPr>
              <a:lnSpc>
                <a:spcPct val="100000"/>
              </a:lnSpc>
              <a:buFont typeface="Wingdings" panose="05000000000000000000" pitchFamily="2" charset="2"/>
            </a:pPr>
            <a:r>
              <a:rPr lang="fr-FR" sz="2800" b="1">
                <a:solidFill>
                  <a:srgbClr val="00FF00"/>
                </a:solidFill>
                <a:sym typeface="+mn-ea"/>
              </a:rPr>
              <a:t>Exampele:</a:t>
            </a:r>
            <a:endParaRPr lang="fr-FR" sz="2800" b="1">
              <a:solidFill>
                <a:srgbClr val="00FF00"/>
              </a:solidFill>
              <a:sym typeface="+mn-ea"/>
            </a:endParaRPr>
          </a:p>
          <a:p>
            <a:pPr marL="514350" indent="-514350">
              <a:lnSpc>
                <a:spcPct val="100000"/>
              </a:lnSpc>
              <a:buFont typeface="+mj-lt"/>
              <a:buAutoNum type="arabicPeriod"/>
            </a:pPr>
            <a:r>
              <a:rPr sz="2400" b="1">
                <a:solidFill>
                  <a:schemeClr val="tx1"/>
                </a:solidFill>
                <a:sym typeface="+mn-ea"/>
              </a:rPr>
              <a:t>RETINOLS, VITAMIN A</a:t>
            </a:r>
            <a:endParaRPr sz="2400" b="1">
              <a:solidFill>
                <a:schemeClr val="tx1"/>
              </a:solidFill>
            </a:endParaRPr>
          </a:p>
          <a:p>
            <a:pPr>
              <a:lnSpc>
                <a:spcPct val="150000"/>
              </a:lnSpc>
              <a:buFont typeface="Wingdings" panose="05000000000000000000" pitchFamily="2" charset="2"/>
            </a:pPr>
            <a:endParaRPr lang="fr-FR" altLang="en-US" sz="2400" b="1">
              <a:solidFill>
                <a:schemeClr val="tx1"/>
              </a:solidFill>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Titre 80897"/>
          <p:cNvSpPr>
            <a:spLocks noGrp="1"/>
          </p:cNvSpPr>
          <p:nvPr>
            <p:ph type="title"/>
          </p:nvPr>
        </p:nvSpPr>
        <p:spPr>
          <a:xfrm>
            <a:off x="-608965" y="49530"/>
            <a:ext cx="5182870" cy="438785"/>
          </a:xfrm>
        </p:spPr>
        <p:txBody>
          <a:bodyPr anchor="ctr" anchorCtr="0"/>
          <a:p>
            <a:pPr marL="457200" indent="-457200">
              <a:buFont typeface="+mj-lt"/>
              <a:buAutoNum type="arabicPeriod"/>
            </a:pPr>
            <a:br>
              <a:rPr sz="2400">
                <a:solidFill>
                  <a:srgbClr val="FFFF00"/>
                </a:solidFill>
              </a:rPr>
            </a:br>
            <a:r>
              <a:rPr lang="fr-FR" sz="2400" b="1">
                <a:solidFill>
                  <a:srgbClr val="00FF00"/>
                </a:solidFill>
              </a:rPr>
              <a:t>1.  </a:t>
            </a:r>
            <a:r>
              <a:rPr sz="2400" b="1">
                <a:solidFill>
                  <a:srgbClr val="00FF00"/>
                </a:solidFill>
              </a:rPr>
              <a:t>RETINOLS, VITAMIN A</a:t>
            </a:r>
            <a:endParaRPr sz="2400" b="1">
              <a:solidFill>
                <a:srgbClr val="00FF00"/>
              </a:solidFill>
            </a:endParaRPr>
          </a:p>
        </p:txBody>
      </p:sp>
      <p:sp>
        <p:nvSpPr>
          <p:cNvPr id="80899" name="Espace réservé du texte 80898"/>
          <p:cNvSpPr>
            <a:spLocks noGrp="1"/>
          </p:cNvSpPr>
          <p:nvPr>
            <p:ph type="body" idx="1"/>
          </p:nvPr>
        </p:nvSpPr>
        <p:spPr>
          <a:xfrm>
            <a:off x="228600" y="762000"/>
            <a:ext cx="8915400" cy="1880870"/>
          </a:xfrm>
        </p:spPr>
        <p:txBody>
          <a:bodyPr/>
          <a:p>
            <a:r>
              <a:rPr sz="2400" b="1">
                <a:solidFill>
                  <a:srgbClr val="00FF00"/>
                </a:solidFill>
              </a:rPr>
              <a:t>Source:</a:t>
            </a:r>
            <a:endParaRPr sz="2400" b="1">
              <a:solidFill>
                <a:srgbClr val="00FF00"/>
              </a:solidFill>
            </a:endParaRPr>
          </a:p>
          <a:p>
            <a:pPr lvl="1"/>
            <a:r>
              <a:rPr sz="1800"/>
              <a:t>All food of animal origin (mainly fish liver, pork, beef liver, egg yolk, milk, </a:t>
            </a:r>
            <a:r>
              <a:rPr sz="1800" err="1"/>
              <a:t>sourcream</a:t>
            </a:r>
            <a:r>
              <a:rPr sz="1800"/>
              <a:t>), </a:t>
            </a:r>
            <a:endParaRPr sz="1800"/>
          </a:p>
          <a:p>
            <a:pPr lvl="1"/>
            <a:r>
              <a:rPr sz="1800"/>
              <a:t>vegetal products (carrots, tomato, lettuce) contain </a:t>
            </a:r>
            <a:r>
              <a:rPr sz="1800" err="1"/>
              <a:t>carotenoids</a:t>
            </a:r>
            <a:r>
              <a:rPr sz="1800"/>
              <a:t> (</a:t>
            </a:r>
            <a:r>
              <a:rPr sz="1800" err="1"/>
              <a:t>provitamins</a:t>
            </a:r>
            <a:r>
              <a:rPr sz="1800"/>
              <a:t> A)</a:t>
            </a:r>
            <a:endParaRPr sz="1800"/>
          </a:p>
          <a:p>
            <a:r>
              <a:rPr sz="2400" b="1">
                <a:solidFill>
                  <a:srgbClr val="00FF00"/>
                </a:solidFill>
              </a:rPr>
              <a:t>Structure:</a:t>
            </a:r>
            <a:r>
              <a:rPr sz="2000"/>
              <a:t> </a:t>
            </a:r>
            <a:endParaRPr sz="2000"/>
          </a:p>
          <a:p>
            <a:pPr>
              <a:buNone/>
            </a:pPr>
            <a:r>
              <a:rPr sz="2000"/>
              <a:t>                                          </a:t>
            </a:r>
            <a:endParaRPr sz="2000"/>
          </a:p>
          <a:p>
            <a:pPr>
              <a:buNone/>
            </a:pPr>
            <a:endParaRPr sz="2000"/>
          </a:p>
          <a:p>
            <a:pPr>
              <a:buNone/>
            </a:pPr>
            <a:r>
              <a:rPr sz="2000"/>
              <a:t>		        </a:t>
            </a:r>
            <a:endParaRPr sz="2000"/>
          </a:p>
          <a:p>
            <a:endParaRPr sz="2000"/>
          </a:p>
        </p:txBody>
      </p:sp>
      <p:sp>
        <p:nvSpPr>
          <p:cNvPr id="80901" name="Rectangle 80900"/>
          <p:cNvSpPr/>
          <p:nvPr/>
        </p:nvSpPr>
        <p:spPr>
          <a:xfrm>
            <a:off x="3376613" y="3067050"/>
            <a:ext cx="9144000" cy="0"/>
          </a:xfrm>
          <a:prstGeom prst="rect">
            <a:avLst/>
          </a:prstGeom>
          <a:noFill/>
          <a:ln w="9525">
            <a:noFill/>
          </a:ln>
        </p:spPr>
        <p:txBody>
          <a:bodyPr/>
          <a:p>
            <a:endParaRPr lang="fr-FR" altLang="en-US"/>
          </a:p>
        </p:txBody>
      </p:sp>
      <p:sp>
        <p:nvSpPr>
          <p:cNvPr id="80903" name="Rectangle 80902"/>
          <p:cNvSpPr/>
          <p:nvPr/>
        </p:nvSpPr>
        <p:spPr>
          <a:xfrm>
            <a:off x="3490913" y="3067050"/>
            <a:ext cx="9144000" cy="0"/>
          </a:xfrm>
          <a:prstGeom prst="rect">
            <a:avLst/>
          </a:prstGeom>
          <a:noFill/>
          <a:ln w="9525">
            <a:noFill/>
          </a:ln>
        </p:spPr>
        <p:txBody>
          <a:bodyPr/>
          <a:p>
            <a:endParaRPr lang="fr-FR" altLang="en-US"/>
          </a:p>
        </p:txBody>
      </p:sp>
      <p:sp>
        <p:nvSpPr>
          <p:cNvPr id="80905" name="Rectangle 80904"/>
          <p:cNvSpPr/>
          <p:nvPr/>
        </p:nvSpPr>
        <p:spPr>
          <a:xfrm>
            <a:off x="3438525" y="3067050"/>
            <a:ext cx="9144000" cy="0"/>
          </a:xfrm>
          <a:prstGeom prst="rect">
            <a:avLst/>
          </a:prstGeom>
          <a:noFill/>
          <a:ln w="9525">
            <a:noFill/>
          </a:ln>
        </p:spPr>
        <p:txBody>
          <a:bodyPr/>
          <a:p>
            <a:endParaRPr lang="fr-FR" altLang="en-US"/>
          </a:p>
        </p:txBody>
      </p:sp>
      <p:sp>
        <p:nvSpPr>
          <p:cNvPr id="80907" name="Rectangle 80906"/>
          <p:cNvSpPr/>
          <p:nvPr/>
        </p:nvSpPr>
        <p:spPr>
          <a:xfrm>
            <a:off x="3376613" y="3067050"/>
            <a:ext cx="9144000" cy="0"/>
          </a:xfrm>
          <a:prstGeom prst="rect">
            <a:avLst/>
          </a:prstGeom>
          <a:noFill/>
          <a:ln w="9525">
            <a:noFill/>
          </a:ln>
        </p:spPr>
        <p:txBody>
          <a:bodyPr/>
          <a:p>
            <a:endParaRPr lang="fr-FR" altLang="en-US"/>
          </a:p>
        </p:txBody>
      </p:sp>
      <p:graphicFrame>
        <p:nvGraphicFramePr>
          <p:cNvPr id="4" name="Objet 3"/>
          <p:cNvGraphicFramePr/>
          <p:nvPr/>
        </p:nvGraphicFramePr>
        <p:xfrm>
          <a:off x="0" y="2633345"/>
          <a:ext cx="9144635" cy="4215765"/>
        </p:xfrm>
        <a:graphic>
          <a:graphicData uri="http://schemas.openxmlformats.org/presentationml/2006/ole">
            <mc:AlternateContent xmlns:mc="http://schemas.openxmlformats.org/markup-compatibility/2006">
              <mc:Choice xmlns:v="urn:schemas-microsoft-com:vml" Requires="v">
                <p:oleObj spid="_x0000_s5" name="" r:id="rId1" imgW="10648315" imgH="7877175" progId="Paint.Picture">
                  <p:embed/>
                </p:oleObj>
              </mc:Choice>
              <mc:Fallback>
                <p:oleObj name="" r:id="rId1" imgW="10648315" imgH="7877175" progId="Paint.Picture">
                  <p:embed/>
                  <p:pic>
                    <p:nvPicPr>
                      <p:cNvPr id="0" name="Image 4"/>
                      <p:cNvPicPr/>
                      <p:nvPr/>
                    </p:nvPicPr>
                    <p:blipFill>
                      <a:blip r:embed="rId2"/>
                      <a:stretch>
                        <a:fillRect/>
                      </a:stretch>
                    </p:blipFill>
                    <p:spPr>
                      <a:xfrm>
                        <a:off x="0" y="2633345"/>
                        <a:ext cx="9144635" cy="4215765"/>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Objet 7"/>
          <p:cNvGraphicFramePr/>
          <p:nvPr/>
        </p:nvGraphicFramePr>
        <p:xfrm>
          <a:off x="0" y="765810"/>
          <a:ext cx="9251315" cy="6094095"/>
        </p:xfrm>
        <a:graphic>
          <a:graphicData uri="http://schemas.openxmlformats.org/presentationml/2006/ole">
            <mc:AlternateContent xmlns:mc="http://schemas.openxmlformats.org/markup-compatibility/2006">
              <mc:Choice xmlns:v="urn:schemas-microsoft-com:vml" Requires="v">
                <p:oleObj spid="_x0000_s9" name="" r:id="rId1" imgW="8096250" imgH="6524625" progId="Paint.Picture">
                  <p:embed/>
                </p:oleObj>
              </mc:Choice>
              <mc:Fallback>
                <p:oleObj name="" r:id="rId1" imgW="8096250" imgH="6524625" progId="Paint.Picture">
                  <p:embed/>
                  <p:pic>
                    <p:nvPicPr>
                      <p:cNvPr id="0" name="Image 8"/>
                      <p:cNvPicPr/>
                      <p:nvPr/>
                    </p:nvPicPr>
                    <p:blipFill>
                      <a:blip r:embed="rId2"/>
                      <a:stretch>
                        <a:fillRect/>
                      </a:stretch>
                    </p:blipFill>
                    <p:spPr>
                      <a:xfrm>
                        <a:off x="0" y="765810"/>
                        <a:ext cx="9251315" cy="6094095"/>
                      </a:xfrm>
                      <a:prstGeom prst="rect">
                        <a:avLst/>
                      </a:prstGeom>
                    </p:spPr>
                  </p:pic>
                </p:oleObj>
              </mc:Fallback>
            </mc:AlternateContent>
          </a:graphicData>
        </a:graphic>
      </p:graphicFrame>
      <p:sp>
        <p:nvSpPr>
          <p:cNvPr id="10" name="Zone de texte 9"/>
          <p:cNvSpPr txBox="1"/>
          <p:nvPr/>
        </p:nvSpPr>
        <p:spPr>
          <a:xfrm>
            <a:off x="914400" y="76200"/>
            <a:ext cx="6504940" cy="521970"/>
          </a:xfrm>
          <a:prstGeom prst="rect">
            <a:avLst/>
          </a:prstGeom>
        </p:spPr>
        <p:txBody>
          <a:bodyPr wrap="square">
            <a:spAutoFit/>
          </a:bodyPr>
          <a:p>
            <a:pPr marL="0" indent="0" algn="l">
              <a:spcBef>
                <a:spcPct val="0"/>
              </a:spcBef>
              <a:spcAft>
                <a:spcPct val="0"/>
              </a:spcAft>
            </a:pPr>
            <a:r>
              <a:rPr sz="2800" b="1" i="0">
                <a:solidFill>
                  <a:srgbClr val="00FF00"/>
                </a:solidFill>
                <a:ea typeface="Roboto"/>
                <a:cs typeface="Arial" panose="020B0604020202020204" pitchFamily="34" charset="0"/>
              </a:rPr>
              <a:t>Vitamin A metabolism and function.</a:t>
            </a:r>
            <a:endParaRPr sz="2800" b="1" i="0">
              <a:solidFill>
                <a:srgbClr val="00FF00"/>
              </a:solidFill>
              <a:ea typeface="Roboto"/>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7" name="Espace réservé du texte 82946"/>
          <p:cNvSpPr>
            <a:spLocks noGrp="1"/>
          </p:cNvSpPr>
          <p:nvPr>
            <p:ph type="body" sz="half" idx="1"/>
          </p:nvPr>
        </p:nvSpPr>
        <p:spPr>
          <a:xfrm>
            <a:off x="457200" y="609600"/>
            <a:ext cx="7848600" cy="3962400"/>
          </a:xfrm>
        </p:spPr>
        <p:txBody>
          <a:bodyPr/>
          <a:p>
            <a:pPr>
              <a:buClr>
                <a:schemeClr val="hlink"/>
              </a:buClr>
              <a:buSzPct val="90000"/>
              <a:buFont typeface="Wingdings" panose="05000000000000000000" pitchFamily="2" charset="2"/>
            </a:pPr>
            <a:r>
              <a:rPr sz="2800">
                <a:sym typeface="Symbol" panose="05050102010706020507" pitchFamily="18" charset="2"/>
              </a:rPr>
              <a:t> - control of:</a:t>
            </a:r>
            <a:endParaRPr sz="2800">
              <a:sym typeface="Symbol" panose="05050102010706020507" pitchFamily="18" charset="2"/>
            </a:endParaRPr>
          </a:p>
          <a:p>
            <a:pPr lvl="1">
              <a:buClrTx/>
              <a:buSzTx/>
              <a:buFontTx/>
            </a:pPr>
            <a:r>
              <a:rPr sz="2400">
                <a:sym typeface="Symbol" panose="05050102010706020507" pitchFamily="18" charset="2"/>
              </a:rPr>
              <a:t>Normal growth and cell differentiation (embryo, young organisms)</a:t>
            </a:r>
            <a:endParaRPr sz="2400">
              <a:sym typeface="Symbol" panose="05050102010706020507" pitchFamily="18" charset="2"/>
            </a:endParaRPr>
          </a:p>
          <a:p>
            <a:pPr lvl="1">
              <a:lnSpc>
                <a:spcPct val="100000"/>
              </a:lnSpc>
              <a:buClrTx/>
              <a:buSzTx/>
              <a:buFontTx/>
            </a:pPr>
            <a:r>
              <a:rPr sz="2400">
                <a:sym typeface="Symbol" panose="05050102010706020507" pitchFamily="18" charset="2"/>
              </a:rPr>
              <a:t>Division and differentiation of fast proliferating tissues (cartilage, bone, spermatogenetic epithelium, placenta, </a:t>
            </a:r>
            <a:r>
              <a:rPr lang="fr-FR" sz="2400">
                <a:sym typeface="Symbol" panose="05050102010706020507" pitchFamily="18" charset="2"/>
              </a:rPr>
              <a:t>...</a:t>
            </a:r>
            <a:r>
              <a:rPr sz="2400">
                <a:sym typeface="Symbol" panose="05050102010706020507" pitchFamily="18" charset="2"/>
              </a:rPr>
              <a:t>) retinoic acid acts on synthesis of </a:t>
            </a:r>
            <a:r>
              <a:rPr sz="2400" err="1">
                <a:sym typeface="Symbol" panose="05050102010706020507" pitchFamily="18" charset="2"/>
              </a:rPr>
              <a:t>glycoproteins</a:t>
            </a:r>
            <a:r>
              <a:rPr sz="2400">
                <a:sym typeface="Symbol" panose="05050102010706020507" pitchFamily="18" charset="2"/>
              </a:rPr>
              <a:t> in growing bones and soft tissues)</a:t>
            </a:r>
            <a:endParaRPr sz="2400">
              <a:sym typeface="Symbol" panose="05050102010706020507" pitchFamily="18" charset="2"/>
            </a:endParaRPr>
          </a:p>
          <a:p>
            <a:pPr lvl="1">
              <a:buClrTx/>
              <a:buSzTx/>
              <a:buFontTx/>
            </a:pPr>
            <a:r>
              <a:rPr sz="2400">
                <a:sym typeface="Symbol" panose="05050102010706020507" pitchFamily="18" charset="2"/>
              </a:rPr>
              <a:t>Photochemical visual act</a:t>
            </a:r>
            <a:endParaRPr sz="2000">
              <a:solidFill>
                <a:srgbClr val="FFFF00"/>
              </a:solidFill>
              <a:sym typeface="Symbol" panose="05050102010706020507" pitchFamily="18" charset="2"/>
            </a:endParaRPr>
          </a:p>
        </p:txBody>
      </p:sp>
      <p:sp>
        <p:nvSpPr>
          <p:cNvPr id="2" name="Zone de texte 1"/>
          <p:cNvSpPr txBox="1"/>
          <p:nvPr/>
        </p:nvSpPr>
        <p:spPr>
          <a:xfrm>
            <a:off x="838200" y="76200"/>
            <a:ext cx="4572000" cy="521970"/>
          </a:xfrm>
          <a:prstGeom prst="rect">
            <a:avLst/>
          </a:prstGeom>
          <a:noFill/>
        </p:spPr>
        <p:txBody>
          <a:bodyPr wrap="square" rtlCol="0">
            <a:spAutoFit/>
          </a:bodyPr>
          <a:p>
            <a:r>
              <a:rPr sz="2800" b="1">
                <a:solidFill>
                  <a:srgbClr val="00FF00"/>
                </a:solidFill>
                <a:sym typeface="Symbol" panose="05050102010706020507" pitchFamily="18" charset="2"/>
              </a:rPr>
              <a:t>Biochemical functions</a:t>
            </a:r>
            <a:endParaRPr sz="2800" b="1">
              <a:solidFill>
                <a:srgbClr val="00FF00"/>
              </a:solidFill>
              <a:sym typeface="Symbol" panose="05050102010706020507" pitchFamily="18" charset="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Zone de texte 5"/>
          <p:cNvSpPr txBox="1"/>
          <p:nvPr/>
        </p:nvSpPr>
        <p:spPr>
          <a:xfrm>
            <a:off x="1955800" y="2879408"/>
            <a:ext cx="5080000" cy="706755"/>
          </a:xfrm>
          <a:prstGeom prst="rect">
            <a:avLst/>
          </a:prstGeom>
        </p:spPr>
        <p:txBody>
          <a:bodyPr>
            <a:spAutoFit/>
          </a:bodyPr>
          <a:p>
            <a:pPr marL="0" algn="ctr" eaLnBrk="1" hangingPunct="1">
              <a:buClrTx/>
              <a:buSzTx/>
              <a:buFontTx/>
            </a:pPr>
            <a:r>
              <a:rPr sz="4000" b="1" i="0">
                <a:solidFill>
                  <a:srgbClr val="00FF00"/>
                </a:solidFill>
                <a:effectLst>
                  <a:outerShdw blurRad="38100" dist="38100" dir="2700000">
                    <a:srgbClr val="C0C0C0"/>
                  </a:outerShdw>
                </a:effectLst>
                <a:ea typeface="+mj-ea"/>
                <a:cs typeface="+mj-cs"/>
              </a:rPr>
              <a:t>H</a:t>
            </a:r>
            <a:r>
              <a:rPr lang="fr-FR" sz="4000" b="1" i="0">
                <a:solidFill>
                  <a:srgbClr val="00FF00"/>
                </a:solidFill>
                <a:effectLst>
                  <a:outerShdw blurRad="38100" dist="38100" dir="2700000">
                    <a:srgbClr val="C0C0C0"/>
                  </a:outerShdw>
                </a:effectLst>
                <a:ea typeface="+mj-ea"/>
                <a:cs typeface="+mj-cs"/>
              </a:rPr>
              <a:t>ORMONES</a:t>
            </a:r>
            <a:endParaRPr lang="fr-FR" sz="4000" b="1" i="0">
              <a:solidFill>
                <a:srgbClr val="00FF00"/>
              </a:solidFill>
              <a:effectLst>
                <a:outerShdw blurRad="38100" dist="38100" dir="2700000">
                  <a:srgbClr val="C0C0C0"/>
                </a:outerShdw>
              </a:effectLs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Zone de texte 5"/>
          <p:cNvSpPr txBox="1"/>
          <p:nvPr/>
        </p:nvSpPr>
        <p:spPr>
          <a:xfrm>
            <a:off x="372110" y="838200"/>
            <a:ext cx="8317865" cy="5046345"/>
          </a:xfrm>
          <a:prstGeom prst="rect">
            <a:avLst/>
          </a:prstGeom>
        </p:spPr>
        <p:txBody>
          <a:bodyPr wrap="square">
            <a:spAutoFit/>
          </a:bodyPr>
          <a:p>
            <a:pPr marL="0" indent="0" algn="just">
              <a:lnSpc>
                <a:spcPct val="150000"/>
              </a:lnSpc>
            </a:pPr>
            <a:r>
              <a:rPr sz="2800" b="1">
                <a:ea typeface="Georgia" panose="02040502050405020303"/>
                <a:cs typeface="Arial" panose="020B0604020202020204" pitchFamily="34" charset="0"/>
                <a:sym typeface="+mn-ea"/>
              </a:rPr>
              <a:t>hormone, organic</a:t>
            </a:r>
            <a:r>
              <a:rPr lang="fr-FR" sz="2800" b="1">
                <a:ea typeface="Georgia" panose="02040502050405020303"/>
                <a:cs typeface="Arial" panose="020B0604020202020204" pitchFamily="34" charset="0"/>
                <a:sym typeface="+mn-ea"/>
              </a:rPr>
              <a:t> </a:t>
            </a:r>
            <a:r>
              <a:rPr sz="2800" b="1">
                <a:ea typeface="Georgia" panose="02040502050405020303"/>
                <a:cs typeface="Arial" panose="020B0604020202020204" pitchFamily="34" charset="0"/>
                <a:sym typeface="+mn-ea"/>
              </a:rPr>
              <a:t>substance</a:t>
            </a:r>
            <a:r>
              <a:rPr lang="fr-FR" sz="2800" b="1">
                <a:ea typeface="Georgia" panose="02040502050405020303"/>
                <a:cs typeface="Arial" panose="020B0604020202020204" pitchFamily="34" charset="0"/>
                <a:sym typeface="+mn-ea"/>
              </a:rPr>
              <a:t> </a:t>
            </a:r>
            <a:r>
              <a:rPr sz="2800" b="1" u="sng">
                <a:ea typeface="Georgia" panose="02040502050405020303"/>
                <a:cs typeface="Arial" panose="020B0604020202020204" pitchFamily="34" charset="0"/>
                <a:sym typeface="+mn-ea"/>
                <a:hlinkClick r:id="rId1"/>
              </a:rPr>
              <a:t>secreted</a:t>
            </a:r>
            <a:r>
              <a:rPr lang="fr-FR" sz="2800" b="1" u="sng">
                <a:ea typeface="Georgia" panose="02040502050405020303"/>
                <a:cs typeface="Arial" panose="020B0604020202020204" pitchFamily="34" charset="0"/>
                <a:sym typeface="+mn-ea"/>
              </a:rPr>
              <a:t> </a:t>
            </a:r>
            <a:r>
              <a:rPr sz="2800" b="1">
                <a:ea typeface="Georgia" panose="02040502050405020303"/>
                <a:cs typeface="Arial" panose="020B0604020202020204" pitchFamily="34" charset="0"/>
                <a:sym typeface="+mn-ea"/>
              </a:rPr>
              <a:t>by</a:t>
            </a:r>
            <a:r>
              <a:rPr lang="fr-FR" sz="2800" b="1">
                <a:ea typeface="Georgia" panose="02040502050405020303"/>
                <a:cs typeface="Arial" panose="020B0604020202020204" pitchFamily="34" charset="0"/>
                <a:sym typeface="+mn-ea"/>
              </a:rPr>
              <a:t> </a:t>
            </a:r>
            <a:r>
              <a:rPr sz="2800" b="1" u="sng">
                <a:ea typeface="Georgia" panose="02040502050405020303"/>
                <a:cs typeface="Arial" panose="020B0604020202020204" pitchFamily="34" charset="0"/>
                <a:sym typeface="+mn-ea"/>
                <a:hlinkClick r:id="rId2"/>
              </a:rPr>
              <a:t>plants</a:t>
            </a:r>
            <a:r>
              <a:rPr lang="fr-FR" sz="2800" b="1" u="sng">
                <a:ea typeface="Georgia" panose="02040502050405020303"/>
                <a:cs typeface="Arial" panose="020B0604020202020204" pitchFamily="34" charset="0"/>
                <a:sym typeface="+mn-ea"/>
              </a:rPr>
              <a:t> </a:t>
            </a:r>
            <a:r>
              <a:rPr sz="2800" b="1">
                <a:ea typeface="Georgia" panose="02040502050405020303"/>
                <a:cs typeface="Arial" panose="020B0604020202020204" pitchFamily="34" charset="0"/>
                <a:sym typeface="+mn-ea"/>
              </a:rPr>
              <a:t>and</a:t>
            </a:r>
            <a:r>
              <a:rPr lang="fr-FR" sz="2800" b="1">
                <a:ea typeface="Georgia" panose="02040502050405020303"/>
                <a:cs typeface="Arial" panose="020B0604020202020204" pitchFamily="34" charset="0"/>
                <a:sym typeface="+mn-ea"/>
              </a:rPr>
              <a:t> </a:t>
            </a:r>
            <a:r>
              <a:rPr sz="2800" b="1" u="sng">
                <a:ea typeface="Georgia" panose="02040502050405020303"/>
                <a:cs typeface="Arial" panose="020B0604020202020204" pitchFamily="34" charset="0"/>
                <a:sym typeface="+mn-ea"/>
                <a:hlinkClick r:id="rId3"/>
              </a:rPr>
              <a:t>animals</a:t>
            </a:r>
            <a:r>
              <a:rPr sz="2800" b="1">
                <a:ea typeface="Georgia" panose="02040502050405020303"/>
                <a:cs typeface="Arial" panose="020B0604020202020204" pitchFamily="34" charset="0"/>
                <a:sym typeface="+mn-ea"/>
              </a:rPr>
              <a:t> that functions in the regulation of physiological activities and in maintaining </a:t>
            </a:r>
            <a:r>
              <a:rPr sz="2800" b="1" u="sng">
                <a:ea typeface="Georgia" panose="02040502050405020303"/>
                <a:cs typeface="Arial" panose="020B0604020202020204" pitchFamily="34" charset="0"/>
                <a:sym typeface="+mn-ea"/>
                <a:hlinkClick r:id="rId4"/>
              </a:rPr>
              <a:t>homeostasis</a:t>
            </a:r>
            <a:r>
              <a:rPr sz="2800" b="1">
                <a:ea typeface="Georgia" panose="02040502050405020303"/>
                <a:cs typeface="Arial" panose="020B0604020202020204" pitchFamily="34" charset="0"/>
                <a:sym typeface="+mn-ea"/>
              </a:rPr>
              <a:t>. Hormones carry out their functions by evoking responses from specific </a:t>
            </a:r>
            <a:r>
              <a:rPr sz="2800" b="1" u="sng">
                <a:ea typeface="Georgia" panose="02040502050405020303"/>
                <a:cs typeface="Arial" panose="020B0604020202020204" pitchFamily="34" charset="0"/>
                <a:sym typeface="+mn-ea"/>
                <a:hlinkClick r:id="rId5"/>
              </a:rPr>
              <a:t>organs</a:t>
            </a:r>
            <a:r>
              <a:rPr sz="2800" b="1">
                <a:ea typeface="Georgia" panose="02040502050405020303"/>
                <a:cs typeface="Arial" panose="020B0604020202020204" pitchFamily="34" charset="0"/>
                <a:sym typeface="+mn-ea"/>
              </a:rPr>
              <a:t> or </a:t>
            </a:r>
            <a:r>
              <a:rPr sz="2800" b="1" u="sng">
                <a:ea typeface="Georgia" panose="02040502050405020303"/>
                <a:cs typeface="Arial" panose="020B0604020202020204" pitchFamily="34" charset="0"/>
                <a:sym typeface="+mn-ea"/>
                <a:hlinkClick r:id="rId6"/>
              </a:rPr>
              <a:t>tissues</a:t>
            </a:r>
            <a:r>
              <a:rPr sz="2800" b="1">
                <a:ea typeface="Georgia" panose="02040502050405020303"/>
                <a:cs typeface="Arial" panose="020B0604020202020204" pitchFamily="34" charset="0"/>
                <a:sym typeface="+mn-ea"/>
              </a:rPr>
              <a:t> that are adapted to react to minute quantities of them.</a:t>
            </a:r>
            <a:endParaRPr sz="2800" b="1" i="0">
              <a:solidFill>
                <a:schemeClr val="tx1"/>
              </a:solidFill>
              <a:ea typeface="Georgia" panose="02040502050405020303"/>
              <a:cs typeface="Arial" panose="020B0604020202020204" pitchFamily="34" charset="0"/>
            </a:endParaRPr>
          </a:p>
          <a:p>
            <a:pPr marL="0" indent="0" algn="just"/>
            <a:endParaRPr sz="2800" b="1" i="0">
              <a:solidFill>
                <a:schemeClr val="tx1"/>
              </a:solidFill>
              <a:ea typeface="Georgia" panose="02040502050405020303"/>
              <a:cs typeface="Arial" panose="020B0604020202020204" pitchFamily="34" charset="0"/>
            </a:endParaRPr>
          </a:p>
        </p:txBody>
      </p:sp>
      <p:sp>
        <p:nvSpPr>
          <p:cNvPr id="7" name="Zone de texte 6"/>
          <p:cNvSpPr txBox="1"/>
          <p:nvPr/>
        </p:nvSpPr>
        <p:spPr>
          <a:xfrm>
            <a:off x="381000" y="304800"/>
            <a:ext cx="2436495" cy="583565"/>
          </a:xfrm>
          <a:prstGeom prst="rect">
            <a:avLst/>
          </a:prstGeom>
          <a:noFill/>
        </p:spPr>
        <p:txBody>
          <a:bodyPr wrap="square" rtlCol="0" anchor="t">
            <a:spAutoFit/>
          </a:bodyPr>
          <a:p>
            <a:r>
              <a:rPr lang="fr-FR" altLang="en-US" sz="3200" b="1">
                <a:solidFill>
                  <a:srgbClr val="00FF00"/>
                </a:solidFill>
                <a:ea typeface="Georgia" panose="02040502050405020303"/>
                <a:cs typeface="Arial" panose="020B0604020202020204" pitchFamily="34" charset="0"/>
                <a:sym typeface="+mn-ea"/>
              </a:rPr>
              <a:t>Definition</a:t>
            </a:r>
            <a:endParaRPr lang="fr-FR" altLang="en-US" sz="3200" b="1">
              <a:solidFill>
                <a:srgbClr val="00FF00"/>
              </a:solidFill>
              <a:ea typeface="Georgia" panose="02040502050405020303"/>
              <a:cs typeface="Arial" panose="020B0604020202020204" pitchFamily="34" charset="0"/>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texte 2"/>
          <p:cNvSpPr>
            <a:spLocks noGrp="1"/>
          </p:cNvSpPr>
          <p:nvPr>
            <p:ph type="body" sz="half" idx="1"/>
          </p:nvPr>
        </p:nvSpPr>
        <p:spPr>
          <a:xfrm>
            <a:off x="552450" y="899795"/>
            <a:ext cx="7900035" cy="4660265"/>
          </a:xfrm>
        </p:spPr>
        <p:txBody>
          <a:bodyPr/>
          <a:p>
            <a:pPr marL="0" indent="0" algn="just">
              <a:buNone/>
            </a:pPr>
            <a:r>
              <a:rPr lang="en-US" altLang="fr-FR" sz="2800">
                <a:latin typeface="Arial" panose="020B0604020202020204" pitchFamily="34" charset="0"/>
                <a:cs typeface="Arial" panose="020B0604020202020204" pitchFamily="34" charset="0"/>
              </a:rPr>
              <a:t>Following are some important functions of hormones:</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Food metabolism.</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Growth and development.</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Controlling thirst and hunger.</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Maintaining body temperature.</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Regulating mood and cognitive functions.</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Initiating and maintaining sexual development and reproduction.</a:t>
            </a:r>
            <a:endParaRPr lang="en-US" altLang="fr-FR" sz="2800">
              <a:latin typeface="Arial" panose="020B0604020202020204" pitchFamily="34" charset="0"/>
              <a:cs typeface="Arial" panose="020B0604020202020204" pitchFamily="34" charset="0"/>
            </a:endParaRPr>
          </a:p>
        </p:txBody>
      </p:sp>
      <p:sp>
        <p:nvSpPr>
          <p:cNvPr id="6" name="Zone de texte 5"/>
          <p:cNvSpPr txBox="1"/>
          <p:nvPr/>
        </p:nvSpPr>
        <p:spPr>
          <a:xfrm>
            <a:off x="685800" y="152400"/>
            <a:ext cx="5160010" cy="583565"/>
          </a:xfrm>
          <a:prstGeom prst="rect">
            <a:avLst/>
          </a:prstGeom>
          <a:noFill/>
        </p:spPr>
        <p:txBody>
          <a:bodyPr wrap="square" rtlCol="0">
            <a:spAutoFit/>
          </a:bodyPr>
          <a:p>
            <a:r>
              <a:rPr lang="en-US" altLang="fr-FR" sz="3200" b="1">
                <a:solidFill>
                  <a:srgbClr val="00FF00"/>
                </a:solidFill>
                <a:cs typeface="Arial" panose="020B0604020202020204" pitchFamily="34" charset="0"/>
                <a:sym typeface="+mn-ea"/>
              </a:rPr>
              <a:t>Functions of Hormones</a:t>
            </a:r>
            <a:endParaRPr lang="en-US" altLang="fr-FR" sz="3200" b="1">
              <a:solidFill>
                <a:srgbClr val="00FF00"/>
              </a:solidFill>
              <a:cs typeface="Arial" panose="020B0604020202020204" pitchFamily="34"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Objet 5"/>
          <p:cNvGraphicFramePr/>
          <p:nvPr/>
        </p:nvGraphicFramePr>
        <p:xfrm>
          <a:off x="-308610" y="-231140"/>
          <a:ext cx="9761220" cy="7320915"/>
        </p:xfrm>
        <a:graphic>
          <a:graphicData uri="http://schemas.openxmlformats.org/presentationml/2006/ole">
            <mc:AlternateContent xmlns:mc="http://schemas.openxmlformats.org/markup-compatibility/2006">
              <mc:Choice xmlns:v="urn:schemas-microsoft-com:vml" Requires="v">
                <p:oleObj spid="_x0000_s7" name="" r:id="rId1" imgW="9753600" imgH="7315200" progId="Paint.Picture">
                  <p:embed/>
                </p:oleObj>
              </mc:Choice>
              <mc:Fallback>
                <p:oleObj name="" r:id="rId1" imgW="9753600" imgH="7315200" progId="Paint.Picture">
                  <p:embed/>
                  <p:pic>
                    <p:nvPicPr>
                      <p:cNvPr id="0" name="Image 6"/>
                      <p:cNvPicPr/>
                      <p:nvPr/>
                    </p:nvPicPr>
                    <p:blipFill>
                      <a:blip r:embed="rId2"/>
                      <a:stretch>
                        <a:fillRect/>
                      </a:stretch>
                    </p:blipFill>
                    <p:spPr>
                      <a:xfrm>
                        <a:off x="-308610" y="-231140"/>
                        <a:ext cx="9761220" cy="7320915"/>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Objet 7"/>
          <p:cNvGraphicFramePr/>
          <p:nvPr/>
        </p:nvGraphicFramePr>
        <p:xfrm>
          <a:off x="0" y="13970"/>
          <a:ext cx="9143365" cy="6844030"/>
        </p:xfrm>
        <a:graphic>
          <a:graphicData uri="http://schemas.openxmlformats.org/presentationml/2006/ole">
            <mc:AlternateContent xmlns:mc="http://schemas.openxmlformats.org/markup-compatibility/2006">
              <mc:Choice xmlns:v="urn:schemas-microsoft-com:vml" Requires="v">
                <p:oleObj spid="_x0000_s9" name="" r:id="rId1" imgW="10286365" imgH="9877425" progId="Paint.Picture">
                  <p:embed/>
                </p:oleObj>
              </mc:Choice>
              <mc:Fallback>
                <p:oleObj name="" r:id="rId1" imgW="10286365" imgH="9877425" progId="Paint.Picture">
                  <p:embed/>
                  <p:pic>
                    <p:nvPicPr>
                      <p:cNvPr id="0" name="Image 8"/>
                      <p:cNvPicPr/>
                      <p:nvPr/>
                    </p:nvPicPr>
                    <p:blipFill>
                      <a:blip r:embed="rId2"/>
                      <a:stretch>
                        <a:fillRect/>
                      </a:stretch>
                    </p:blipFill>
                    <p:spPr>
                      <a:xfrm>
                        <a:off x="0" y="13970"/>
                        <a:ext cx="9143365" cy="6844030"/>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Objet 5"/>
          <p:cNvGraphicFramePr/>
          <p:nvPr/>
        </p:nvGraphicFramePr>
        <p:xfrm>
          <a:off x="-5080" y="678180"/>
          <a:ext cx="9148445" cy="6189345"/>
        </p:xfrm>
        <a:graphic>
          <a:graphicData uri="http://schemas.openxmlformats.org/presentationml/2006/ole">
            <mc:AlternateContent xmlns:mc="http://schemas.openxmlformats.org/markup-compatibility/2006">
              <mc:Choice xmlns:v="urn:schemas-microsoft-com:vml" Requires="v">
                <p:oleObj spid="_x0000_s7" name="" r:id="rId1" imgW="4752975" imgH="6715125" progId="Paint.Picture">
                  <p:embed/>
                </p:oleObj>
              </mc:Choice>
              <mc:Fallback>
                <p:oleObj name="" r:id="rId1" imgW="4752975" imgH="6715125" progId="Paint.Picture">
                  <p:embed/>
                  <p:pic>
                    <p:nvPicPr>
                      <p:cNvPr id="0" name="Image 6"/>
                      <p:cNvPicPr/>
                      <p:nvPr/>
                    </p:nvPicPr>
                    <p:blipFill>
                      <a:blip r:embed="rId2"/>
                      <a:stretch>
                        <a:fillRect/>
                      </a:stretch>
                    </p:blipFill>
                    <p:spPr>
                      <a:xfrm>
                        <a:off x="-5080" y="678180"/>
                        <a:ext cx="9148445" cy="6189345"/>
                      </a:xfrm>
                      <a:prstGeom prst="rect">
                        <a:avLst/>
                      </a:prstGeom>
                    </p:spPr>
                  </p:pic>
                </p:oleObj>
              </mc:Fallback>
            </mc:AlternateContent>
          </a:graphicData>
        </a:graphic>
      </p:graphicFrame>
      <p:sp>
        <p:nvSpPr>
          <p:cNvPr id="8" name="Zone de texte 7"/>
          <p:cNvSpPr txBox="1"/>
          <p:nvPr/>
        </p:nvSpPr>
        <p:spPr>
          <a:xfrm>
            <a:off x="533400" y="304800"/>
            <a:ext cx="7457440" cy="226060"/>
          </a:xfrm>
          <a:prstGeom prst="rect">
            <a:avLst/>
          </a:prstGeom>
        </p:spPr>
        <p:txBody>
          <a:bodyPr wrap="square">
            <a:spAutoFit/>
          </a:bodyPr>
          <a:p>
            <a:pPr marL="0" indent="0" algn="ctr" fontAlgn="base">
              <a:lnSpc>
                <a:spcPts val="1050"/>
              </a:lnSpc>
              <a:spcBef>
                <a:spcPct val="0"/>
              </a:spcBef>
              <a:spcAft>
                <a:spcPct val="0"/>
              </a:spcAft>
            </a:pPr>
            <a:r>
              <a:rPr sz="3200" b="1" i="0">
                <a:solidFill>
                  <a:srgbClr val="00FF00"/>
                </a:solidFill>
                <a:ea typeface="Fira Sans"/>
                <a:cs typeface="Arial" panose="020B0604020202020204" pitchFamily="34" charset="0"/>
              </a:rPr>
              <a:t>STEROID HORMONE METABOLISM</a:t>
            </a:r>
            <a:endParaRPr sz="3200" b="1" i="0">
              <a:solidFill>
                <a:srgbClr val="00FF00"/>
              </a:solidFill>
              <a:ea typeface="Fira Sans"/>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Espace réservé du texte 24578"/>
          <p:cNvSpPr>
            <a:spLocks noGrp="1"/>
          </p:cNvSpPr>
          <p:nvPr>
            <p:ph type="body" idx="1"/>
          </p:nvPr>
        </p:nvSpPr>
        <p:spPr>
          <a:xfrm>
            <a:off x="228600" y="1219200"/>
            <a:ext cx="8587105" cy="4855845"/>
          </a:xfrm>
        </p:spPr>
        <p:txBody>
          <a:bodyPr/>
          <a:p>
            <a:pPr algn="just"/>
            <a:r>
              <a:rPr sz="2400"/>
              <a:t>Vitamins are organic substances present in minute amounts in natural foodstuffs. Having too little of any particular vitamin may increase the risk of developing certain health issues.</a:t>
            </a:r>
            <a:endParaRPr sz="2400"/>
          </a:p>
          <a:p>
            <a:pPr algn="just"/>
            <a:endParaRPr sz="2400"/>
          </a:p>
          <a:p>
            <a:pPr algn="just"/>
            <a:r>
              <a:rPr sz="2400"/>
              <a:t>A vitamin is an organic compound, which means that it contains carbon. It is also an essential nutrient that the body may need to get from food.</a:t>
            </a:r>
            <a:endParaRPr sz="2400"/>
          </a:p>
          <a:p>
            <a:pPr algn="just"/>
            <a:r>
              <a:rPr sz="2400">
                <a:solidFill>
                  <a:srgbClr val="00FF00"/>
                </a:solidFill>
              </a:rPr>
              <a:t>Functions:</a:t>
            </a:r>
            <a:endParaRPr sz="2400">
              <a:solidFill>
                <a:srgbClr val="00FF00"/>
              </a:solidFill>
            </a:endParaRPr>
          </a:p>
          <a:p>
            <a:pPr lvl="1" algn="just"/>
            <a:r>
              <a:rPr sz="2400"/>
              <a:t>Take part in the production of coenzymes</a:t>
            </a:r>
            <a:endParaRPr sz="2400"/>
          </a:p>
          <a:p>
            <a:pPr lvl="1" algn="just"/>
            <a:r>
              <a:rPr sz="2400" err="1"/>
              <a:t>Indispensible</a:t>
            </a:r>
            <a:r>
              <a:rPr sz="2400"/>
              <a:t> for the activity of the coenzymes</a:t>
            </a:r>
            <a:endParaRPr sz="2400"/>
          </a:p>
          <a:p>
            <a:pPr lvl="1" algn="just"/>
            <a:r>
              <a:rPr sz="2400"/>
              <a:t>Regulators of biochemical processes</a:t>
            </a:r>
            <a:endParaRPr sz="2400"/>
          </a:p>
          <a:p>
            <a:pPr lvl="1" algn="just"/>
            <a:endParaRPr sz="2400"/>
          </a:p>
        </p:txBody>
      </p:sp>
      <p:sp>
        <p:nvSpPr>
          <p:cNvPr id="2" name="Zone de texte 1"/>
          <p:cNvSpPr txBox="1"/>
          <p:nvPr/>
        </p:nvSpPr>
        <p:spPr>
          <a:xfrm>
            <a:off x="457200" y="381000"/>
            <a:ext cx="3554095" cy="521970"/>
          </a:xfrm>
          <a:prstGeom prst="rect">
            <a:avLst/>
          </a:prstGeom>
        </p:spPr>
        <p:txBody>
          <a:bodyPr wrap="square">
            <a:spAutoFit/>
          </a:bodyPr>
          <a:p>
            <a:pPr marL="0" indent="0"/>
            <a:r>
              <a:rPr sz="2800" b="1" i="0">
                <a:solidFill>
                  <a:srgbClr val="00FF00"/>
                </a:solidFill>
                <a:ea typeface="Proxima Nova"/>
                <a:cs typeface="Arial" panose="020B0604020202020204" pitchFamily="34" charset="0"/>
              </a:rPr>
              <a:t>What are vitamins?</a:t>
            </a:r>
            <a:endParaRPr sz="2800" b="1" i="0">
              <a:solidFill>
                <a:srgbClr val="00FF00"/>
              </a:solidFill>
              <a:ea typeface="Proxima Nova"/>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 name="Objet 9"/>
          <p:cNvGraphicFramePr/>
          <p:nvPr/>
        </p:nvGraphicFramePr>
        <p:xfrm>
          <a:off x="-3175" y="2599690"/>
          <a:ext cx="9150985" cy="4258310"/>
        </p:xfrm>
        <a:graphic>
          <a:graphicData uri="http://schemas.openxmlformats.org/presentationml/2006/ole">
            <mc:AlternateContent xmlns:mc="http://schemas.openxmlformats.org/markup-compatibility/2006">
              <mc:Choice xmlns:v="urn:schemas-microsoft-com:vml" Requires="v">
                <p:oleObj spid="_x0000_s11" name="" r:id="rId1" imgW="9144000" imgH="3733800" progId="Paint.Picture">
                  <p:embed/>
                </p:oleObj>
              </mc:Choice>
              <mc:Fallback>
                <p:oleObj name="" r:id="rId1" imgW="9144000" imgH="3733800" progId="Paint.Picture">
                  <p:embed/>
                  <p:pic>
                    <p:nvPicPr>
                      <p:cNvPr id="0" name="Image 10"/>
                      <p:cNvPicPr/>
                      <p:nvPr/>
                    </p:nvPicPr>
                    <p:blipFill>
                      <a:blip r:embed="rId2"/>
                      <a:stretch>
                        <a:fillRect/>
                      </a:stretch>
                    </p:blipFill>
                    <p:spPr>
                      <a:xfrm>
                        <a:off x="-3175" y="2599690"/>
                        <a:ext cx="9150985" cy="4258310"/>
                      </a:xfrm>
                      <a:prstGeom prst="rect">
                        <a:avLst/>
                      </a:prstGeom>
                    </p:spPr>
                  </p:pic>
                </p:oleObj>
              </mc:Fallback>
            </mc:AlternateContent>
          </a:graphicData>
        </a:graphic>
      </p:graphicFrame>
      <p:sp>
        <p:nvSpPr>
          <p:cNvPr id="12" name="Zone de texte 11"/>
          <p:cNvSpPr txBox="1"/>
          <p:nvPr/>
        </p:nvSpPr>
        <p:spPr>
          <a:xfrm>
            <a:off x="304800" y="152400"/>
            <a:ext cx="8260080" cy="1076325"/>
          </a:xfrm>
          <a:prstGeom prst="rect">
            <a:avLst/>
          </a:prstGeom>
        </p:spPr>
        <p:txBody>
          <a:bodyPr wrap="square">
            <a:spAutoFit/>
          </a:bodyPr>
          <a:p>
            <a:pPr marL="0" indent="0" algn="ctr" fontAlgn="base">
              <a:spcBef>
                <a:spcPct val="0"/>
              </a:spcBef>
              <a:spcAft>
                <a:spcPct val="0"/>
              </a:spcAft>
            </a:pPr>
            <a:r>
              <a:rPr sz="3200" b="1" i="0">
                <a:solidFill>
                  <a:srgbClr val="00FF00"/>
                </a:solidFill>
                <a:ea typeface="sans-serif"/>
                <a:cs typeface="Arial" panose="020B0604020202020204" pitchFamily="34" charset="0"/>
              </a:rPr>
              <a:t> Major Hormones That Regulate Fuel Metabolism</a:t>
            </a:r>
            <a:endParaRPr sz="3200" b="1" i="0">
              <a:solidFill>
                <a:srgbClr val="00FF00"/>
              </a:solidFill>
              <a:ea typeface="sans-serif"/>
              <a:cs typeface="Arial" panose="020B0604020202020204" pitchFamily="34" charset="0"/>
            </a:endParaRPr>
          </a:p>
        </p:txBody>
      </p:sp>
      <p:sp>
        <p:nvSpPr>
          <p:cNvPr id="13" name="Zone de texte 12"/>
          <p:cNvSpPr txBox="1"/>
          <p:nvPr/>
        </p:nvSpPr>
        <p:spPr>
          <a:xfrm>
            <a:off x="451485" y="1295400"/>
            <a:ext cx="8241030" cy="1198880"/>
          </a:xfrm>
          <a:prstGeom prst="rect">
            <a:avLst/>
          </a:prstGeom>
        </p:spPr>
        <p:txBody>
          <a:bodyPr wrap="square">
            <a:spAutoFit/>
          </a:bodyPr>
          <a:p>
            <a:pPr marL="0" indent="0" algn="just"/>
            <a:r>
              <a:rPr sz="2400" b="1" i="0">
                <a:solidFill>
                  <a:schemeClr val="tx1"/>
                </a:solidFill>
                <a:ea typeface="sans-serif"/>
                <a:cs typeface="Arial" panose="020B0604020202020204" pitchFamily="34" charset="0"/>
              </a:rPr>
              <a:t>Many hormones affect fuel metabolism, including those that regulate appetite as well as those that influence absorption, transport, and oxidation of foodstuffs.</a:t>
            </a:r>
            <a:endParaRPr sz="2400" b="1" i="0">
              <a:solidFill>
                <a:schemeClr val="tx1"/>
              </a:solidFill>
              <a:ea typeface="sans-serif"/>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Objet 7"/>
          <p:cNvGraphicFramePr/>
          <p:nvPr/>
        </p:nvGraphicFramePr>
        <p:xfrm>
          <a:off x="-635" y="969645"/>
          <a:ext cx="9145270" cy="5962015"/>
        </p:xfrm>
        <a:graphic>
          <a:graphicData uri="http://schemas.openxmlformats.org/presentationml/2006/ole">
            <mc:AlternateContent xmlns:mc="http://schemas.openxmlformats.org/markup-compatibility/2006">
              <mc:Choice xmlns:v="urn:schemas-microsoft-com:vml" Requires="v">
                <p:oleObj spid="_x0000_s9" name="" r:id="rId1" imgW="8096250" imgH="5781675" progId="Paint.Picture">
                  <p:embed/>
                </p:oleObj>
              </mc:Choice>
              <mc:Fallback>
                <p:oleObj name="" r:id="rId1" imgW="8096250" imgH="5781675" progId="Paint.Picture">
                  <p:embed/>
                  <p:pic>
                    <p:nvPicPr>
                      <p:cNvPr id="0" name="Image 8"/>
                      <p:cNvPicPr/>
                      <p:nvPr/>
                    </p:nvPicPr>
                    <p:blipFill>
                      <a:blip r:embed="rId2"/>
                      <a:stretch>
                        <a:fillRect/>
                      </a:stretch>
                    </p:blipFill>
                    <p:spPr>
                      <a:xfrm>
                        <a:off x="-635" y="969645"/>
                        <a:ext cx="9145270" cy="5962015"/>
                      </a:xfrm>
                      <a:prstGeom prst="rect">
                        <a:avLst/>
                      </a:prstGeom>
                    </p:spPr>
                  </p:pic>
                </p:oleObj>
              </mc:Fallback>
            </mc:AlternateContent>
          </a:graphicData>
        </a:graphic>
      </p:graphicFrame>
      <p:sp>
        <p:nvSpPr>
          <p:cNvPr id="10" name="Zone de texte 9"/>
          <p:cNvSpPr txBox="1"/>
          <p:nvPr/>
        </p:nvSpPr>
        <p:spPr>
          <a:xfrm>
            <a:off x="123825" y="-76200"/>
            <a:ext cx="8819515" cy="1076325"/>
          </a:xfrm>
          <a:prstGeom prst="rect">
            <a:avLst/>
          </a:prstGeom>
        </p:spPr>
        <p:txBody>
          <a:bodyPr wrap="square">
            <a:spAutoFit/>
          </a:bodyPr>
          <a:p>
            <a:pPr marL="0" indent="0" algn="ctr">
              <a:spcBef>
                <a:spcPct val="0"/>
              </a:spcBef>
              <a:spcAft>
                <a:spcPct val="0"/>
              </a:spcAft>
            </a:pPr>
            <a:r>
              <a:rPr sz="3200" b="1" i="0">
                <a:solidFill>
                  <a:srgbClr val="00FF00"/>
                </a:solidFill>
                <a:ea typeface="Roboto"/>
                <a:cs typeface="Arial" panose="020B0604020202020204" pitchFamily="34" charset="0"/>
              </a:rPr>
              <a:t>An overview of phytohormone biosynthesis pathways in a plant</a:t>
            </a:r>
            <a:endParaRPr sz="3200" b="1" i="0">
              <a:solidFill>
                <a:srgbClr val="00FF00"/>
              </a:solidFill>
              <a:ea typeface="Roboto"/>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Espace réservé du texte 66562"/>
          <p:cNvSpPr>
            <a:spLocks noGrp="1"/>
          </p:cNvSpPr>
          <p:nvPr>
            <p:ph type="body" idx="1"/>
          </p:nvPr>
        </p:nvSpPr>
        <p:spPr>
          <a:xfrm>
            <a:off x="228600" y="990600"/>
            <a:ext cx="8598535" cy="5715000"/>
          </a:xfrm>
        </p:spPr>
        <p:txBody>
          <a:bodyPr/>
          <a:p>
            <a:pPr algn="just">
              <a:lnSpc>
                <a:spcPct val="90000"/>
              </a:lnSpc>
            </a:pPr>
            <a:r>
              <a:rPr sz="2400" b="1">
                <a:solidFill>
                  <a:srgbClr val="00FF00"/>
                </a:solidFill>
              </a:rPr>
              <a:t>Source:</a:t>
            </a:r>
            <a:endParaRPr sz="2400" b="1">
              <a:solidFill>
                <a:srgbClr val="00FF00"/>
              </a:solidFill>
            </a:endParaRPr>
          </a:p>
          <a:p>
            <a:pPr lvl="1" algn="just">
              <a:lnSpc>
                <a:spcPct val="90000"/>
              </a:lnSpc>
            </a:pPr>
            <a:r>
              <a:rPr sz="2000"/>
              <a:t>Food intake</a:t>
            </a:r>
            <a:endParaRPr sz="2000"/>
          </a:p>
          <a:p>
            <a:pPr lvl="1" algn="just">
              <a:lnSpc>
                <a:spcPct val="90000"/>
              </a:lnSpc>
            </a:pPr>
            <a:r>
              <a:rPr sz="2000"/>
              <a:t>Synthesis in the </a:t>
            </a:r>
            <a:r>
              <a:rPr sz="2000" err="1"/>
              <a:t>intestin</a:t>
            </a:r>
            <a:r>
              <a:rPr sz="2000"/>
              <a:t> - bacteria</a:t>
            </a:r>
            <a:endParaRPr sz="2000"/>
          </a:p>
          <a:p>
            <a:pPr marL="457200" lvl="1" indent="0" algn="just">
              <a:lnSpc>
                <a:spcPct val="90000"/>
              </a:lnSpc>
              <a:buNone/>
            </a:pPr>
            <a:endParaRPr sz="2000"/>
          </a:p>
          <a:p>
            <a:pPr algn="just">
              <a:lnSpc>
                <a:spcPct val="90000"/>
              </a:lnSpc>
            </a:pPr>
            <a:r>
              <a:rPr sz="2400"/>
              <a:t>In the organism, the vitamins may exist as</a:t>
            </a:r>
            <a:endParaRPr sz="2400"/>
          </a:p>
          <a:p>
            <a:pPr marL="0" indent="0" algn="just">
              <a:lnSpc>
                <a:spcPct val="90000"/>
              </a:lnSpc>
              <a:buNone/>
            </a:pPr>
            <a:r>
              <a:rPr lang="fr-FR" sz="2000">
                <a:solidFill>
                  <a:srgbClr val="00FF00"/>
                </a:solidFill>
                <a:sym typeface="+mn-ea"/>
              </a:rPr>
              <a:t>- </a:t>
            </a:r>
            <a:r>
              <a:rPr sz="2000">
                <a:solidFill>
                  <a:srgbClr val="00FF00"/>
                </a:solidFill>
                <a:sym typeface="+mn-ea"/>
              </a:rPr>
              <a:t>active vitamins </a:t>
            </a:r>
            <a:r>
              <a:rPr sz="2000">
                <a:sym typeface="+mn-ea"/>
              </a:rPr>
              <a:t>or </a:t>
            </a:r>
            <a:endParaRPr sz="2000">
              <a:sym typeface="+mn-ea"/>
            </a:endParaRPr>
          </a:p>
          <a:p>
            <a:pPr marL="0" indent="0" algn="just">
              <a:lnSpc>
                <a:spcPct val="90000"/>
              </a:lnSpc>
              <a:buNone/>
            </a:pPr>
            <a:r>
              <a:rPr lang="fr-FR" sz="2000">
                <a:solidFill>
                  <a:srgbClr val="00FF00"/>
                </a:solidFill>
                <a:sym typeface="+mn-ea"/>
              </a:rPr>
              <a:t>- </a:t>
            </a:r>
            <a:r>
              <a:rPr sz="2000" err="1">
                <a:solidFill>
                  <a:srgbClr val="00FF00"/>
                </a:solidFill>
              </a:rPr>
              <a:t>provitamins</a:t>
            </a:r>
            <a:r>
              <a:rPr sz="2000"/>
              <a:t> which need a transformation in the organism in order to </a:t>
            </a:r>
            <a:r>
              <a:rPr lang="fr-FR" sz="2000"/>
              <a:t>    </a:t>
            </a:r>
            <a:r>
              <a:rPr sz="2000"/>
              <a:t>become active; for example:</a:t>
            </a:r>
            <a:endParaRPr sz="2000"/>
          </a:p>
          <a:p>
            <a:pPr algn="just">
              <a:lnSpc>
                <a:spcPct val="90000"/>
              </a:lnSpc>
              <a:buFont typeface="Wingdings" panose="05000000000000000000" charset="0"/>
              <a:buChar char="Ø"/>
            </a:pPr>
            <a:r>
              <a:rPr sz="2000"/>
              <a:t>Carotenes are </a:t>
            </a:r>
            <a:r>
              <a:rPr sz="2000" err="1"/>
              <a:t>provitamins</a:t>
            </a:r>
            <a:r>
              <a:rPr sz="2000"/>
              <a:t> of vitamin A; they are oxidized in the intestinal mucosa, with the participation of carotene </a:t>
            </a:r>
            <a:r>
              <a:rPr sz="2000" err="1"/>
              <a:t>dehydrogenase</a:t>
            </a:r>
            <a:r>
              <a:rPr sz="2000"/>
              <a:t>, to generate vitamin A</a:t>
            </a:r>
            <a:endParaRPr sz="2000"/>
          </a:p>
          <a:p>
            <a:pPr algn="just">
              <a:lnSpc>
                <a:spcPct val="90000"/>
              </a:lnSpc>
              <a:buFont typeface="Wingdings" panose="05000000000000000000" charset="0"/>
              <a:buChar char="Ø"/>
            </a:pPr>
            <a:r>
              <a:rPr sz="2000"/>
              <a:t>Derivatives of sterols are </a:t>
            </a:r>
            <a:r>
              <a:rPr sz="2000" err="1"/>
              <a:t>provitamins</a:t>
            </a:r>
            <a:r>
              <a:rPr sz="2000"/>
              <a:t> of vitamin D: </a:t>
            </a:r>
            <a:endParaRPr sz="2000"/>
          </a:p>
          <a:p>
            <a:pPr lvl="3" algn="just">
              <a:lnSpc>
                <a:spcPct val="90000"/>
              </a:lnSpc>
            </a:pPr>
            <a:r>
              <a:rPr sz="2000" err="1"/>
              <a:t>ergosterol</a:t>
            </a:r>
            <a:r>
              <a:rPr sz="2000"/>
              <a:t> </a:t>
            </a:r>
            <a:r>
              <a:rPr sz="2000">
                <a:sym typeface="Symbol" panose="05050102010706020507" pitchFamily="18" charset="2"/>
              </a:rPr>
              <a:t> </a:t>
            </a:r>
            <a:r>
              <a:rPr sz="2000" err="1">
                <a:sym typeface="Symbol" panose="05050102010706020507" pitchFamily="18" charset="2"/>
              </a:rPr>
              <a:t>ergocalciferol</a:t>
            </a:r>
            <a:r>
              <a:rPr sz="2000">
                <a:sym typeface="Symbol" panose="05050102010706020507" pitchFamily="18" charset="2"/>
              </a:rPr>
              <a:t> (</a:t>
            </a:r>
            <a:r>
              <a:rPr sz="2000" err="1">
                <a:sym typeface="Symbol" panose="05050102010706020507" pitchFamily="18" charset="2"/>
              </a:rPr>
              <a:t>vit</a:t>
            </a:r>
            <a:r>
              <a:rPr sz="2000">
                <a:sym typeface="Symbol" panose="05050102010706020507" pitchFamily="18" charset="2"/>
              </a:rPr>
              <a:t> D</a:t>
            </a:r>
            <a:r>
              <a:rPr sz="2000" baseline="-25000">
                <a:sym typeface="Symbol" panose="05050102010706020507" pitchFamily="18" charset="2"/>
              </a:rPr>
              <a:t>2</a:t>
            </a:r>
            <a:r>
              <a:rPr sz="2000">
                <a:sym typeface="Symbol" panose="05050102010706020507" pitchFamily="18" charset="2"/>
              </a:rPr>
              <a:t>); </a:t>
            </a:r>
            <a:endParaRPr sz="2000">
              <a:sym typeface="Symbol" panose="05050102010706020507" pitchFamily="18" charset="2"/>
            </a:endParaRPr>
          </a:p>
          <a:p>
            <a:pPr lvl="3" algn="just">
              <a:lnSpc>
                <a:spcPct val="90000"/>
              </a:lnSpc>
            </a:pPr>
            <a:r>
              <a:rPr sz="2000">
                <a:sym typeface="Symbol" panose="05050102010706020507" pitchFamily="18" charset="2"/>
              </a:rPr>
              <a:t>cholesterol  7-dehydrocholesterol  </a:t>
            </a:r>
            <a:r>
              <a:rPr sz="2000" err="1">
                <a:sym typeface="Symbol" panose="05050102010706020507" pitchFamily="18" charset="2"/>
              </a:rPr>
              <a:t>cholecalciferol</a:t>
            </a:r>
            <a:r>
              <a:rPr sz="2000">
                <a:sym typeface="Symbol" panose="05050102010706020507" pitchFamily="18" charset="2"/>
              </a:rPr>
              <a:t> (</a:t>
            </a:r>
            <a:r>
              <a:rPr sz="2000" err="1">
                <a:sym typeface="Symbol" panose="05050102010706020507" pitchFamily="18" charset="2"/>
              </a:rPr>
              <a:t>vit</a:t>
            </a:r>
            <a:r>
              <a:rPr sz="2000">
                <a:sym typeface="Symbol" panose="05050102010706020507" pitchFamily="18" charset="2"/>
              </a:rPr>
              <a:t> D</a:t>
            </a:r>
            <a:r>
              <a:rPr sz="2000" baseline="-25000">
                <a:sym typeface="Symbol" panose="05050102010706020507" pitchFamily="18" charset="2"/>
              </a:rPr>
              <a:t>3</a:t>
            </a:r>
            <a:r>
              <a:rPr sz="2000">
                <a:sym typeface="Symbol" panose="05050102010706020507" pitchFamily="18" charset="2"/>
              </a:rPr>
              <a:t>)</a:t>
            </a:r>
            <a:endParaRPr sz="2000"/>
          </a:p>
          <a:p>
            <a:pPr marL="0" indent="0" algn="just">
              <a:lnSpc>
                <a:spcPct val="90000"/>
              </a:lnSpc>
              <a:buNone/>
            </a:pPr>
            <a:endParaRPr sz="2000"/>
          </a:p>
        </p:txBody>
      </p:sp>
      <p:sp>
        <p:nvSpPr>
          <p:cNvPr id="66562" name="Titre 66561"/>
          <p:cNvSpPr>
            <a:spLocks noGrp="1"/>
          </p:cNvSpPr>
          <p:nvPr>
            <p:ph type="title"/>
          </p:nvPr>
        </p:nvSpPr>
        <p:spPr>
          <a:xfrm>
            <a:off x="457200" y="278130"/>
            <a:ext cx="3841115" cy="712470"/>
          </a:xfrm>
        </p:spPr>
        <p:txBody>
          <a:bodyPr anchor="ctr" anchorCtr="0"/>
          <a:p>
            <a:pPr algn="l"/>
            <a:r>
              <a:rPr sz="2800" b="1">
                <a:solidFill>
                  <a:srgbClr val="00FF00"/>
                </a:solidFill>
              </a:rPr>
              <a:t>VITAMIN SOURCE</a:t>
            </a:r>
            <a:endParaRPr sz="2800" b="1">
              <a:solidFill>
                <a:srgbClr val="00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570865" y="152400"/>
            <a:ext cx="8227060" cy="521970"/>
          </a:xfrm>
          <a:prstGeom prst="rect">
            <a:avLst/>
          </a:prstGeom>
        </p:spPr>
        <p:txBody>
          <a:bodyPr wrap="square">
            <a:spAutoFit/>
          </a:bodyPr>
          <a:p>
            <a:r>
              <a:rPr sz="2800" b="1">
                <a:solidFill>
                  <a:srgbClr val="00FF00"/>
                </a:solidFill>
              </a:rPr>
              <a:t>II. Nomenclature and Classification of vitamins</a:t>
            </a:r>
            <a:endParaRPr sz="2800" b="1">
              <a:solidFill>
                <a:srgbClr val="00FF00"/>
              </a:solidFill>
            </a:endParaRPr>
          </a:p>
        </p:txBody>
      </p:sp>
      <p:sp>
        <p:nvSpPr>
          <p:cNvPr id="5" name="Zone de texte 4"/>
          <p:cNvSpPr txBox="1"/>
          <p:nvPr/>
        </p:nvSpPr>
        <p:spPr>
          <a:xfrm>
            <a:off x="685800" y="914400"/>
            <a:ext cx="3229610" cy="460375"/>
          </a:xfrm>
          <a:prstGeom prst="rect">
            <a:avLst/>
          </a:prstGeom>
        </p:spPr>
        <p:txBody>
          <a:bodyPr wrap="square">
            <a:spAutoFit/>
          </a:bodyPr>
          <a:p>
            <a:r>
              <a:rPr lang="fr-FR" sz="2400" b="1">
                <a:solidFill>
                  <a:srgbClr val="00FF00"/>
                </a:solidFill>
              </a:rPr>
              <a:t>1.</a:t>
            </a:r>
            <a:r>
              <a:rPr sz="2400" b="1">
                <a:solidFill>
                  <a:srgbClr val="00FF00"/>
                </a:solidFill>
              </a:rPr>
              <a:t> Nomenclature </a:t>
            </a:r>
            <a:endParaRPr sz="2400" b="1">
              <a:solidFill>
                <a:srgbClr val="00FF00"/>
              </a:solidFill>
            </a:endParaRPr>
          </a:p>
        </p:txBody>
      </p:sp>
      <p:sp>
        <p:nvSpPr>
          <p:cNvPr id="6" name="Zone de texte 5"/>
          <p:cNvSpPr txBox="1"/>
          <p:nvPr/>
        </p:nvSpPr>
        <p:spPr>
          <a:xfrm>
            <a:off x="706120" y="1396365"/>
            <a:ext cx="7978775" cy="3415030"/>
          </a:xfrm>
          <a:prstGeom prst="rect">
            <a:avLst/>
          </a:prstGeom>
        </p:spPr>
        <p:txBody>
          <a:bodyPr wrap="square">
            <a:spAutoFit/>
          </a:bodyPr>
          <a:p>
            <a:pPr marL="342900" indent="-342900" algn="just">
              <a:lnSpc>
                <a:spcPct val="150000"/>
              </a:lnSpc>
              <a:buFont typeface="Wingdings" panose="05000000000000000000" charset="0"/>
              <a:buChar char="Ø"/>
            </a:pPr>
            <a:r>
              <a:rPr sz="2400" b="1"/>
              <a:t>Initially and as they were discovered, the chemical composition of vitamins was partially or totally unknown, so they were commonly designated by letters of the alphabet. </a:t>
            </a:r>
            <a:endParaRPr sz="2400" b="1"/>
          </a:p>
          <a:p>
            <a:pPr marL="342900" indent="-342900" algn="just">
              <a:lnSpc>
                <a:spcPct val="150000"/>
              </a:lnSpc>
              <a:buFont typeface="Wingdings" panose="05000000000000000000" charset="0"/>
              <a:buChar char="Ø"/>
            </a:pPr>
            <a:r>
              <a:rPr sz="2400" b="1"/>
              <a:t>Currently, they are primarily designated by their chemical names.</a:t>
            </a:r>
            <a:endParaRPr sz="2400" b="1"/>
          </a:p>
        </p:txBody>
      </p:sp>
      <p:sp>
        <p:nvSpPr>
          <p:cNvPr id="7" name="Zone de texte 6"/>
          <p:cNvSpPr txBox="1"/>
          <p:nvPr/>
        </p:nvSpPr>
        <p:spPr>
          <a:xfrm>
            <a:off x="762000" y="4953000"/>
            <a:ext cx="7599045" cy="1753235"/>
          </a:xfrm>
          <a:prstGeom prst="rect">
            <a:avLst/>
          </a:prstGeom>
          <a:noFill/>
        </p:spPr>
        <p:txBody>
          <a:bodyPr wrap="square" rtlCol="0" anchor="t">
            <a:spAutoFit/>
          </a:bodyPr>
          <a:p>
            <a:pPr>
              <a:lnSpc>
                <a:spcPct val="150000"/>
              </a:lnSpc>
            </a:pPr>
            <a:r>
              <a:rPr lang="fr-FR" sz="2400" b="1">
                <a:solidFill>
                  <a:srgbClr val="00FF00"/>
                </a:solidFill>
                <a:effectLst/>
              </a:rPr>
              <a:t>2. </a:t>
            </a:r>
            <a:r>
              <a:rPr sz="2400" b="1">
                <a:solidFill>
                  <a:srgbClr val="00FF00"/>
                </a:solidFill>
                <a:effectLst/>
              </a:rPr>
              <a:t>Classification  </a:t>
            </a:r>
            <a:endParaRPr sz="2400" b="1">
              <a:solidFill>
                <a:srgbClr val="00FF00"/>
              </a:solidFill>
              <a:effectLst/>
            </a:endParaRPr>
          </a:p>
          <a:p>
            <a:pPr>
              <a:lnSpc>
                <a:spcPct val="150000"/>
              </a:lnSpc>
            </a:pPr>
            <a:r>
              <a:rPr lang="fr-FR" sz="2400" b="1">
                <a:solidFill>
                  <a:schemeClr val="tx1"/>
                </a:solidFill>
                <a:effectLst/>
              </a:rPr>
              <a:t>  </a:t>
            </a:r>
            <a:r>
              <a:rPr sz="2400" b="1">
                <a:solidFill>
                  <a:schemeClr val="tx1"/>
                </a:solidFill>
                <a:effectLst/>
              </a:rPr>
              <a:t>A. Water-soluble vitamins </a:t>
            </a:r>
            <a:endParaRPr sz="2400" b="1">
              <a:solidFill>
                <a:schemeClr val="tx1"/>
              </a:solidFill>
              <a:effectLst/>
            </a:endParaRPr>
          </a:p>
          <a:p>
            <a:pPr>
              <a:lnSpc>
                <a:spcPct val="150000"/>
              </a:lnSpc>
            </a:pPr>
            <a:r>
              <a:rPr lang="fr-FR" sz="2400" b="1">
                <a:solidFill>
                  <a:schemeClr val="tx1"/>
                </a:solidFill>
                <a:effectLst/>
              </a:rPr>
              <a:t>  </a:t>
            </a:r>
            <a:r>
              <a:rPr sz="2400" b="1">
                <a:solidFill>
                  <a:schemeClr val="tx1"/>
                </a:solidFill>
                <a:effectLst/>
              </a:rPr>
              <a:t>B. Fat-soluble vitamins</a:t>
            </a:r>
            <a:endParaRPr sz="2400" b="1">
              <a:solidFill>
                <a:schemeClr val="tx1"/>
              </a:soli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Objet 5"/>
          <p:cNvGraphicFramePr/>
          <p:nvPr/>
        </p:nvGraphicFramePr>
        <p:xfrm>
          <a:off x="-635" y="-635"/>
          <a:ext cx="9186545" cy="6858635"/>
        </p:xfrm>
        <a:graphic>
          <a:graphicData uri="http://schemas.openxmlformats.org/presentationml/2006/ole">
            <mc:AlternateContent xmlns:mc="http://schemas.openxmlformats.org/markup-compatibility/2006">
              <mc:Choice xmlns:v="urn:schemas-microsoft-com:vml" Requires="v">
                <p:oleObj spid="_x0000_s7" name="" r:id="rId1" imgW="4933950" imgH="2943225" progId="Paint.Picture">
                  <p:embed/>
                </p:oleObj>
              </mc:Choice>
              <mc:Fallback>
                <p:oleObj name="" r:id="rId1" imgW="4933950" imgH="2943225" progId="Paint.Picture">
                  <p:embed/>
                  <p:pic>
                    <p:nvPicPr>
                      <p:cNvPr id="0" name="Image 6"/>
                      <p:cNvPicPr/>
                      <p:nvPr/>
                    </p:nvPicPr>
                    <p:blipFill>
                      <a:blip r:embed="rId2"/>
                      <a:stretch>
                        <a:fillRect/>
                      </a:stretch>
                    </p:blipFill>
                    <p:spPr>
                      <a:xfrm>
                        <a:off x="-635" y="-635"/>
                        <a:ext cx="9186545" cy="6858635"/>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2540" y="1905"/>
          <a:ext cx="9141460" cy="6927850"/>
        </p:xfrm>
        <a:graphic>
          <a:graphicData uri="http://schemas.openxmlformats.org/presentationml/2006/ole">
            <mc:AlternateContent xmlns:mc="http://schemas.openxmlformats.org/markup-compatibility/2006">
              <mc:Choice xmlns:v="urn:schemas-microsoft-com:vml" Requires="v">
                <p:oleObj spid="_x0000_s5" name="" r:id="rId1" imgW="4886325" imgH="5981700" progId="Paint.Picture">
                  <p:embed/>
                </p:oleObj>
              </mc:Choice>
              <mc:Fallback>
                <p:oleObj name="" r:id="rId1" imgW="4886325" imgH="5981700" progId="Paint.Picture">
                  <p:embed/>
                  <p:pic>
                    <p:nvPicPr>
                      <p:cNvPr id="0" name="Image 4"/>
                      <p:cNvPicPr/>
                      <p:nvPr/>
                    </p:nvPicPr>
                    <p:blipFill>
                      <a:blip r:embed="rId2"/>
                      <a:stretch>
                        <a:fillRect/>
                      </a:stretch>
                    </p:blipFill>
                    <p:spPr>
                      <a:xfrm>
                        <a:off x="2540" y="1905"/>
                        <a:ext cx="9141460" cy="6927850"/>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450850" y="838200"/>
            <a:ext cx="7642225" cy="3415030"/>
          </a:xfrm>
          <a:prstGeom prst="rect">
            <a:avLst/>
          </a:prstGeom>
        </p:spPr>
        <p:txBody>
          <a:bodyPr wrap="square">
            <a:spAutoFit/>
          </a:bodyPr>
          <a:p>
            <a:pPr algn="just">
              <a:lnSpc>
                <a:spcPct val="150000"/>
              </a:lnSpc>
            </a:pPr>
            <a:r>
              <a:rPr sz="2400" b="1"/>
              <a:t> Vitamins are supplied through food. They are absorbed, enter the circulation to reach tissues where they perform their roles, and are then eliminated. In the stomach, different vitamin forms are released from food and complex derivatives are broken down into free vitamins.</a:t>
            </a:r>
            <a:endParaRPr sz="2400" b="1"/>
          </a:p>
        </p:txBody>
      </p:sp>
      <p:sp>
        <p:nvSpPr>
          <p:cNvPr id="5" name="Zone de texte 4"/>
          <p:cNvSpPr txBox="1"/>
          <p:nvPr/>
        </p:nvSpPr>
        <p:spPr>
          <a:xfrm>
            <a:off x="609600" y="228600"/>
            <a:ext cx="2298065" cy="521970"/>
          </a:xfrm>
          <a:prstGeom prst="rect">
            <a:avLst/>
          </a:prstGeom>
          <a:noFill/>
        </p:spPr>
        <p:txBody>
          <a:bodyPr wrap="square" rtlCol="0">
            <a:spAutoFit/>
          </a:bodyPr>
          <a:p>
            <a:r>
              <a:rPr sz="2800" b="1">
                <a:solidFill>
                  <a:srgbClr val="00FF00"/>
                </a:solidFill>
                <a:sym typeface="+mn-ea"/>
              </a:rPr>
              <a:t>Metabolism</a:t>
            </a:r>
            <a:endParaRPr sz="2800" b="1">
              <a:solidFill>
                <a:srgbClr val="00FF00"/>
              </a:solidFill>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Zone de texte 4"/>
          <p:cNvSpPr txBox="1"/>
          <p:nvPr/>
        </p:nvSpPr>
        <p:spPr>
          <a:xfrm>
            <a:off x="533400" y="533400"/>
            <a:ext cx="7806690" cy="521970"/>
          </a:xfrm>
          <a:prstGeom prst="rect">
            <a:avLst/>
          </a:prstGeom>
        </p:spPr>
        <p:txBody>
          <a:bodyPr wrap="square">
            <a:spAutoFit/>
          </a:bodyPr>
          <a:p>
            <a:pPr marL="342900" indent="-342900">
              <a:buFont typeface="Wingdings" panose="05000000000000000000" charset="0"/>
              <a:buChar char="Ø"/>
            </a:pPr>
            <a:r>
              <a:rPr sz="2800" b="1"/>
              <a:t>There are several absorption mechanisms:</a:t>
            </a:r>
            <a:endParaRPr sz="2800" b="1"/>
          </a:p>
        </p:txBody>
      </p:sp>
      <p:sp>
        <p:nvSpPr>
          <p:cNvPr id="6" name="Zone de texte 5"/>
          <p:cNvSpPr txBox="1"/>
          <p:nvPr/>
        </p:nvSpPr>
        <p:spPr>
          <a:xfrm>
            <a:off x="290830" y="1391920"/>
            <a:ext cx="8463915" cy="4154170"/>
          </a:xfrm>
          <a:prstGeom prst="rect">
            <a:avLst/>
          </a:prstGeom>
          <a:noFill/>
        </p:spPr>
        <p:txBody>
          <a:bodyPr wrap="square" rtlCol="0">
            <a:spAutoFit/>
          </a:bodyPr>
          <a:p>
            <a:pPr marL="342900" indent="-342900" algn="just">
              <a:buFont typeface="Arial" panose="020B0604020202020204" pitchFamily="34" charset="0"/>
              <a:buChar char="•"/>
            </a:pPr>
            <a:r>
              <a:rPr lang="fr-FR" altLang="en-US" sz="2400" b="1">
                <a:solidFill>
                  <a:srgbClr val="00FF00"/>
                </a:solidFill>
              </a:rPr>
              <a:t>Passive diffusion: </a:t>
            </a:r>
            <a:r>
              <a:rPr lang="fr-FR" altLang="en-US" sz="2400" b="1">
                <a:solidFill>
                  <a:schemeClr val="tx1"/>
                </a:solidFill>
              </a:rPr>
              <a:t>the passage of vitamins depends on vitamin concentration. This is the case for vitamins D, E, B6, and beta-carotene.</a:t>
            </a:r>
            <a:endParaRPr lang="fr-FR" altLang="en-US" sz="2400" b="1">
              <a:solidFill>
                <a:schemeClr val="tx1"/>
              </a:solidFill>
            </a:endParaRPr>
          </a:p>
          <a:p>
            <a:pPr algn="just">
              <a:buFont typeface="Arial" panose="020B0604020202020204" pitchFamily="34" charset="0"/>
            </a:pPr>
            <a:endParaRPr lang="fr-FR" altLang="en-US" sz="2400" b="1">
              <a:solidFill>
                <a:schemeClr val="tx1"/>
              </a:solidFill>
            </a:endParaRPr>
          </a:p>
          <a:p>
            <a:pPr marL="342900" indent="-342900" algn="just">
              <a:buFont typeface="Arial" panose="020B0604020202020204" pitchFamily="34" charset="0"/>
              <a:buChar char="•"/>
            </a:pPr>
            <a:r>
              <a:rPr lang="fr-FR" altLang="en-US" sz="2400" b="1">
                <a:solidFill>
                  <a:srgbClr val="00FF00"/>
                </a:solidFill>
              </a:rPr>
              <a:t>Facilitated diffusion: </a:t>
            </a:r>
            <a:r>
              <a:rPr lang="fr-FR" altLang="en-US" sz="2400" b="1">
                <a:solidFill>
                  <a:schemeClr val="tx1"/>
                </a:solidFill>
              </a:rPr>
              <a:t>absorption is aided by a membrane transporter. This is the case for vitamin B3.</a:t>
            </a:r>
            <a:endParaRPr lang="fr-FR" altLang="en-US" sz="2400" b="1">
              <a:solidFill>
                <a:schemeClr val="tx1"/>
              </a:solidFill>
            </a:endParaRPr>
          </a:p>
          <a:p>
            <a:pPr algn="just">
              <a:buFont typeface="Arial" panose="020B0604020202020204" pitchFamily="34" charset="0"/>
            </a:pPr>
            <a:endParaRPr lang="fr-FR" altLang="en-US" sz="2400" b="1">
              <a:solidFill>
                <a:schemeClr val="tx1"/>
              </a:solidFill>
            </a:endParaRPr>
          </a:p>
          <a:p>
            <a:pPr marL="342900" indent="-342900" algn="just">
              <a:buFont typeface="Arial" panose="020B0604020202020204" pitchFamily="34" charset="0"/>
              <a:buChar char="•"/>
            </a:pPr>
            <a:r>
              <a:rPr lang="fr-FR" altLang="en-US" sz="2400" b="1">
                <a:solidFill>
                  <a:srgbClr val="00FF00"/>
                </a:solidFill>
              </a:rPr>
              <a:t>Active diffusion: </a:t>
            </a:r>
            <a:r>
              <a:rPr lang="fr-FR" altLang="en-US" sz="2400" b="1">
                <a:solidFill>
                  <a:schemeClr val="tx1"/>
                </a:solidFill>
              </a:rPr>
              <a:t>this system transports the vitamin using a membrane transporter and an energy-providing mechanism. This is the case for vitamins A, K, B1, B2, B5, B8, B9, B12, and C.</a:t>
            </a:r>
            <a:endParaRPr lang="fr-FR" altLang="en-US" sz="2400" b="1">
              <a:solidFill>
                <a:schemeClr val="tx1"/>
              </a:solidFill>
            </a:endParaRPr>
          </a:p>
        </p:txBody>
      </p:sp>
    </p:spTree>
  </p:cSld>
  <p:clrMapOvr>
    <a:masterClrMapping/>
  </p:clrMapOvr>
</p:sld>
</file>

<file path=ppt/theme/theme1.xml><?xml version="1.0" encoding="utf-8"?>
<a:theme xmlns:a="http://schemas.openxmlformats.org/drawingml/2006/main" name="Beam">
  <a:themeElements>
    <a:clrScheme name="">
      <a:dk1>
        <a:srgbClr val="FFFFFF"/>
      </a:dk1>
      <a:lt1>
        <a:srgbClr val="000099"/>
      </a:lt1>
      <a:dk2>
        <a:srgbClr val="FFFFFF"/>
      </a:dk2>
      <a:lt2>
        <a:srgbClr val="000080"/>
      </a:lt2>
      <a:accent1>
        <a:srgbClr val="3366FF"/>
      </a:accent1>
      <a:accent2>
        <a:srgbClr val="7B46D0"/>
      </a:accent2>
      <a:accent3>
        <a:srgbClr val="AAAACA"/>
      </a:accent3>
      <a:accent4>
        <a:srgbClr val="DCDCDC"/>
      </a:accent4>
      <a:accent5>
        <a:srgbClr val="ADB9FF"/>
      </a:accent5>
      <a:accent6>
        <a:srgbClr val="6E3EBA"/>
      </a:accent6>
      <a:hlink>
        <a:srgbClr val="86D1EC"/>
      </a:hlink>
      <a:folHlink>
        <a:srgbClr val="45C984"/>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66"/>
        </a:lt1>
        <a:dk2>
          <a:srgbClr val="CCCCFF"/>
        </a:dk2>
        <a:lt2>
          <a:srgbClr val="1A006C"/>
        </a:lt2>
        <a:accent1>
          <a:srgbClr val="0099CC"/>
        </a:accent1>
        <a:accent2>
          <a:srgbClr val="6600CC"/>
        </a:accent2>
        <a:accent3>
          <a:srgbClr val="AAAAB9"/>
        </a:accent3>
        <a:accent4>
          <a:srgbClr val="DCDCDC"/>
        </a:accent4>
        <a:accent5>
          <a:srgbClr val="AACAE2"/>
        </a:accent5>
        <a:accent6>
          <a:srgbClr val="5B00B7"/>
        </a:accent6>
        <a:hlink>
          <a:srgbClr val="9999FF"/>
        </a:hlink>
        <a:folHlink>
          <a:srgbClr val="33CCCC"/>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FFFFFF"/>
        </a:dk2>
        <a:lt2>
          <a:srgbClr val="000080"/>
        </a:lt2>
        <a:accent1>
          <a:srgbClr val="3366FF"/>
        </a:accent1>
        <a:accent2>
          <a:srgbClr val="7B46D0"/>
        </a:accent2>
        <a:accent3>
          <a:srgbClr val="AAAACA"/>
        </a:accent3>
        <a:accent4>
          <a:srgbClr val="DCDCDC"/>
        </a:accent4>
        <a:accent5>
          <a:srgbClr val="ADB9FF"/>
        </a:accent5>
        <a:accent6>
          <a:srgbClr val="6E3EBA"/>
        </a:accent6>
        <a:hlink>
          <a:srgbClr val="86D1EC"/>
        </a:hlink>
        <a:folHlink>
          <a:srgbClr val="45C984"/>
        </a:folHlink>
      </a:clrScheme>
      <a:clrMap bg1="lt1" tx1="dk1" bg2="lt2" tx2="dk2" accent1="accent1" accent2="accent2" accent3="accent3" accent4="accent4" accent5="accent5" accent6="accent6" hlink="hlink" folHlink="folHlink"/>
    </a:extraClrScheme>
    <a:extraClrScheme>
      <a:clrScheme name="">
        <a:dk1>
          <a:srgbClr val="FFFFFF"/>
        </a:dk1>
        <a:lt1>
          <a:srgbClr val="4F598D"/>
        </a:lt1>
        <a:dk2>
          <a:srgbClr val="CCECFF"/>
        </a:dk2>
        <a:lt2>
          <a:srgbClr val="3F4873"/>
        </a:lt2>
        <a:accent1>
          <a:srgbClr val="0099CC"/>
        </a:accent1>
        <a:accent2>
          <a:srgbClr val="4C8470"/>
        </a:accent2>
        <a:accent3>
          <a:srgbClr val="B3B5C5"/>
        </a:accent3>
        <a:accent4>
          <a:srgbClr val="DCDCDC"/>
        </a:accent4>
        <a:accent5>
          <a:srgbClr val="AACAE2"/>
        </a:accent5>
        <a:accent6>
          <a:srgbClr val="437664"/>
        </a:accent6>
        <a:hlink>
          <a:srgbClr val="99CC00"/>
        </a:hlink>
        <a:folHlink>
          <a:srgbClr val="96A4C8"/>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E2EFCD"/>
        </a:dk2>
        <a:lt2>
          <a:srgbClr val="006E6B"/>
        </a:lt2>
        <a:accent1>
          <a:srgbClr val="33CCCC"/>
        </a:accent1>
        <a:accent2>
          <a:srgbClr val="6352B8"/>
        </a:accent2>
        <a:accent3>
          <a:srgbClr val="AAC1C1"/>
        </a:accent3>
        <a:accent4>
          <a:srgbClr val="DCDCDC"/>
        </a:accent4>
        <a:accent5>
          <a:srgbClr val="ADE2E2"/>
        </a:accent5>
        <a:accent6>
          <a:srgbClr val="5849A5"/>
        </a:accent6>
        <a:hlink>
          <a:srgbClr val="CCFFFF"/>
        </a:hlink>
        <a:folHlink>
          <a:srgbClr val="99CCFF"/>
        </a:folHlink>
      </a:clrScheme>
      <a:clrMap bg1="lt1" tx1="dk1" bg2="lt2" tx2="dk2" accent1="accent1" accent2="accent2" accent3="accent3" accent4="accent4" accent5="accent5" accent6="accent6" hlink="hlink" folHlink="folHlink"/>
    </a:extraClrScheme>
    <a:extraClrScheme>
      <a:clrScheme name="">
        <a:dk1>
          <a:srgbClr val="FFFFFF"/>
        </a:dk1>
        <a:lt1>
          <a:srgbClr val="546434"/>
        </a:lt1>
        <a:dk2>
          <a:srgbClr val="FFFFCC"/>
        </a:dk2>
        <a:lt2>
          <a:srgbClr val="48562C"/>
        </a:lt2>
        <a:accent1>
          <a:srgbClr val="7B8A6E"/>
        </a:accent1>
        <a:accent2>
          <a:srgbClr val="527C3A"/>
        </a:accent2>
        <a:accent3>
          <a:srgbClr val="B4B8AD"/>
        </a:accent3>
        <a:accent4>
          <a:srgbClr val="DCDCDC"/>
        </a:accent4>
        <a:accent5>
          <a:srgbClr val="BFC4BB"/>
        </a:accent5>
        <a:accent6>
          <a:srgbClr val="496F33"/>
        </a:accent6>
        <a:hlink>
          <a:srgbClr val="55B55E"/>
        </a:hlink>
        <a:folHlink>
          <a:srgbClr val="85B3B1"/>
        </a:folHlink>
      </a:clrScheme>
      <a:clrMap bg1="lt1" tx1="dk1" bg2="lt2" tx2="dk2" accent1="accent1" accent2="accent2" accent3="accent3" accent4="accent4" accent5="accent5" accent6="accent6" hlink="hlink" folHlink="folHlink"/>
    </a:extraClrScheme>
    <a:extraClrScheme>
      <a:clrScheme name="">
        <a:dk1>
          <a:srgbClr val="FFFFFF"/>
        </a:dk1>
        <a:lt1>
          <a:srgbClr val="A5BDAC"/>
        </a:lt1>
        <a:dk2>
          <a:srgbClr val="FFFFCC"/>
        </a:dk2>
        <a:lt2>
          <a:srgbClr val="96B29E"/>
        </a:lt2>
        <a:accent1>
          <a:srgbClr val="4E8880"/>
        </a:accent1>
        <a:accent2>
          <a:srgbClr val="2F71B9"/>
        </a:accent2>
        <a:accent3>
          <a:srgbClr val="CFDAD2"/>
        </a:accent3>
        <a:accent4>
          <a:srgbClr val="DCDCDC"/>
        </a:accent4>
        <a:accent5>
          <a:srgbClr val="B3C4C1"/>
        </a:accent5>
        <a:accent6>
          <a:srgbClr val="2965A6"/>
        </a:accent6>
        <a:hlink>
          <a:srgbClr val="9DC0E7"/>
        </a:hlink>
        <a:folHlink>
          <a:srgbClr val="54CA89"/>
        </a:folHlink>
      </a:clrScheme>
      <a:clrMap bg1="lt1" tx1="dk1" bg2="lt2" tx2="dk2" accent1="accent1" accent2="accent2" accent3="accent3" accent4="accent4" accent5="accent5" accent6="accent6" hlink="hlink" folHlink="folHlink"/>
    </a:extraClrScheme>
    <a:extraClrScheme>
      <a:clrScheme name="">
        <a:dk1>
          <a:srgbClr val="FFFFFF"/>
        </a:dk1>
        <a:lt1>
          <a:srgbClr val="CC9900"/>
        </a:lt1>
        <a:dk2>
          <a:srgbClr val="CEBD40"/>
        </a:dk2>
        <a:lt2>
          <a:srgbClr val="D49C00"/>
        </a:lt2>
        <a:accent1>
          <a:srgbClr val="CC6600"/>
        </a:accent1>
        <a:accent2>
          <a:srgbClr val="808000"/>
        </a:accent2>
        <a:accent3>
          <a:srgbClr val="E2CAAA"/>
        </a:accent3>
        <a:accent4>
          <a:srgbClr val="DCDCDC"/>
        </a:accent4>
        <a:accent5>
          <a:srgbClr val="E2B9AA"/>
        </a:accent5>
        <a:accent6>
          <a:srgbClr val="727200"/>
        </a:accent6>
        <a:hlink>
          <a:srgbClr val="FF9900"/>
        </a:hlink>
        <a:folHlink>
          <a:srgbClr val="FFFF99"/>
        </a:folHlink>
      </a:clrScheme>
      <a:clrMap bg1="lt1" tx1="dk1" bg2="lt2" tx2="dk2" accent1="accent1" accent2="accent2" accent3="accent3" accent4="accent4" accent5="accent5" accent6="accent6" hlink="hlink" folHlink="folHlink"/>
    </a:extraClrScheme>
    <a:extraClrScheme>
      <a:clrScheme name="">
        <a:dk1>
          <a:srgbClr val="FAF9E6"/>
        </a:dk1>
        <a:lt1>
          <a:srgbClr val="990000"/>
        </a:lt1>
        <a:dk2>
          <a:srgbClr val="EADC78"/>
        </a:dk2>
        <a:lt2>
          <a:srgbClr val="881700"/>
        </a:lt2>
        <a:accent1>
          <a:srgbClr val="FF6600"/>
        </a:accent1>
        <a:accent2>
          <a:srgbClr val="B86D52"/>
        </a:accent2>
        <a:accent3>
          <a:srgbClr val="CAAAAA"/>
        </a:accent3>
        <a:accent4>
          <a:srgbClr val="D8D7C6"/>
        </a:accent4>
        <a:accent5>
          <a:srgbClr val="FFB9AA"/>
        </a:accent5>
        <a:accent6>
          <a:srgbClr val="A56149"/>
        </a:accent6>
        <a:hlink>
          <a:srgbClr val="D78D15"/>
        </a:hlink>
        <a:folHlink>
          <a:srgbClr val="C6B37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4CA96"/>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0</TotalTime>
  <Words>6978</Words>
  <Application>WPS Presentation</Application>
  <PresentationFormat>On-screen Show</PresentationFormat>
  <Paragraphs>203</Paragraphs>
  <Slides>31</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14</vt:i4>
      </vt:variant>
      <vt:variant>
        <vt:lpstr>幻灯片标题</vt:lpstr>
      </vt:variant>
      <vt:variant>
        <vt:i4>31</vt:i4>
      </vt:variant>
    </vt:vector>
  </HeadingPairs>
  <TitlesOfParts>
    <vt:vector size="62" baseType="lpstr">
      <vt:lpstr>Arial</vt:lpstr>
      <vt:lpstr>SimSun</vt:lpstr>
      <vt:lpstr>Wingdings</vt:lpstr>
      <vt:lpstr>Proxima Nova</vt:lpstr>
      <vt:lpstr>Segoe Print</vt:lpstr>
      <vt:lpstr>Wingdings</vt:lpstr>
      <vt:lpstr>Symbol</vt:lpstr>
      <vt:lpstr>Microsoft YaHei</vt:lpstr>
      <vt:lpstr>Arial Unicode MS</vt:lpstr>
      <vt:lpstr>Calibri</vt:lpstr>
      <vt:lpstr>Google Sans</vt:lpstr>
      <vt:lpstr>Roboto</vt:lpstr>
      <vt:lpstr>Times New Roman</vt:lpstr>
      <vt:lpstr>Georgia</vt:lpstr>
      <vt:lpstr>Fira Sans</vt:lpstr>
      <vt:lpstr>sans-serif</vt:lpstr>
      <vt:lpstr>Beam</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10. VITAMINS ET HORMONES</vt:lpstr>
      <vt:lpstr>VITAMINS </vt:lpstr>
      <vt:lpstr>PowerPoint 演示文稿</vt:lpstr>
      <vt:lpstr>VITAMIN SOURCE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WATER SOLUBLE VITAMINS</vt:lpstr>
      <vt:lpstr>FOLACIN, PTEROILGLUTAMIC ACID, VITAMIN B9</vt:lpstr>
      <vt:lpstr>PowerPoint 演示文稿</vt:lpstr>
      <vt:lpstr>PowerPoint 演示文稿</vt:lpstr>
      <vt:lpstr>2.  ASCORBIC ACID, VITAMIN C</vt:lpstr>
      <vt:lpstr>PowerPoint 演示文稿</vt:lpstr>
      <vt:lpstr>PowerPoint 演示文稿</vt:lpstr>
      <vt:lpstr>PowerPoint 演示文稿</vt:lpstr>
      <vt:lpstr>FAT  SOLUBLE VITAMINS</vt:lpstr>
      <vt:lpstr> 1.  RETINOLS, VITAMIN 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Univ. Ovidius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CHEMICAL COMPONENTS OF THE LIVING ORGANISMS</dc:title>
  <dc:creator>Nameless</dc:creator>
  <cp:lastModifiedBy>Samir Zeroual</cp:lastModifiedBy>
  <cp:revision>123</cp:revision>
  <dcterms:created xsi:type="dcterms:W3CDTF">2009-10-08T15:02:00Z</dcterms:created>
  <dcterms:modified xsi:type="dcterms:W3CDTF">2025-01-29T07:26:07Z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808ABE20C48343298DBBCA6DCEB968F6_13</vt:lpwstr>
  </property>
  <property fmtid="{D5CDD505-2E9C-101B-9397-08002B2CF9AE}" pid="3" name="KSOProductBuildVer">
    <vt:lpwstr>1036-12.2.0.19805</vt:lpwstr>
  </property>
</Properties>
</file>