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82" r:id="rId3"/>
    <p:sldId id="293" r:id="rId4"/>
    <p:sldId id="292" r:id="rId5"/>
    <p:sldId id="295" r:id="rId6"/>
    <p:sldId id="296" r:id="rId7"/>
    <p:sldId id="299" r:id="rId8"/>
    <p:sldId id="314" r:id="rId9"/>
    <p:sldId id="315" r:id="rId10"/>
    <p:sldId id="318" r:id="rId11"/>
    <p:sldId id="316" r:id="rId12"/>
    <p:sldId id="319" r:id="rId13"/>
    <p:sldId id="320" r:id="rId14"/>
    <p:sldId id="306" r:id="rId15"/>
    <p:sldId id="321" r:id="rId16"/>
    <p:sldId id="307" r:id="rId17"/>
    <p:sldId id="308" r:id="rId18"/>
    <p:sldId id="309" r:id="rId19"/>
    <p:sldId id="310" r:id="rId20"/>
    <p:sldId id="311" r:id="rId21"/>
    <p:sldId id="313" r:id="rId22"/>
    <p:sldId id="312"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5" autoAdjust="0"/>
    <p:restoredTop sz="94660"/>
  </p:normalViewPr>
  <p:slideViewPr>
    <p:cSldViewPr snapToGrid="0">
      <p:cViewPr varScale="1">
        <p:scale>
          <a:sx n="64" d="100"/>
          <a:sy n="64" d="100"/>
        </p:scale>
        <p:origin x="74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9T18:25:43.210"/>
    </inkml:context>
    <inkml:brush xml:id="br0">
      <inkml:brushProperty name="width" value="0.05" units="cm"/>
      <inkml:brushProperty name="height" value="0.05" units="cm"/>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9T18:25:44.419"/>
    </inkml:context>
    <inkml:brush xml:id="br0">
      <inkml:brushProperty name="width" value="0.05" units="cm"/>
      <inkml:brushProperty name="height" value="0.05" units="cm"/>
    </inkml:brush>
  </inkml:definitions>
  <inkml:trace contextRef="#ctx0" brushRef="#br0">0 1 24575,'0'0'-8191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01/03/2026</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827032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01/03/2026</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048629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01/03/2026</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571399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ar-SA"/>
              <a:t>انقر لتحرير نمط عنوان الشكل الرئيسي</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01/03/2026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0189013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01/03/2026</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49532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01/03/2026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7093668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01/03/2026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345014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01/03/2026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676363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01/03/2026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4042425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01/03/2026</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407506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BFA361A7-2707-4FA5-B93B-B0E719ED0509}" type="datetimeFigureOut">
              <a:rPr lang="en-GB" smtClean="0"/>
              <a:t>01/03/2026</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280588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BFA361A7-2707-4FA5-B93B-B0E719ED0509}" type="datetimeFigureOut">
              <a:rPr lang="en-GB" smtClean="0"/>
              <a:t>01/03/2026</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626217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BFA361A7-2707-4FA5-B93B-B0E719ED0509}" type="datetimeFigureOut">
              <a:rPr lang="en-GB" smtClean="0"/>
              <a:t>01/03/2026</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447176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A361A7-2707-4FA5-B93B-B0E719ED0509}" type="datetimeFigureOut">
              <a:rPr lang="en-GB" smtClean="0"/>
              <a:t>01/03/2026</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702164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01/03/2026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90038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01/03/2026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165830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FA361A7-2707-4FA5-B93B-B0E719ED0509}" type="datetimeFigureOut">
              <a:rPr lang="en-GB" smtClean="0"/>
              <a:t>01/03/2026</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8F93905-9494-4851-BDC7-96666E706BA5}" type="slidenum">
              <a:rPr lang="en-GB" smtClean="0"/>
              <a:t>‹#›</a:t>
            </a:fld>
            <a:endParaRPr lang="en-GB"/>
          </a:p>
        </p:txBody>
      </p:sp>
    </p:spTree>
    <p:extLst>
      <p:ext uri="{BB962C8B-B14F-4D97-AF65-F5344CB8AC3E}">
        <p14:creationId xmlns:p14="http://schemas.microsoft.com/office/powerpoint/2010/main" val="3326346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ustomXml" Target="../ink/ink1.xml"/><Relationship Id="rId1" Type="http://schemas.openxmlformats.org/officeDocument/2006/relationships/slideLayout" Target="../slideLayouts/slideLayout1.xml"/><Relationship Id="rId4" Type="http://schemas.openxmlformats.org/officeDocument/2006/relationships/customXml" Target="../ink/ink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707FE0E-BD29-7324-593D-0F2EB1A98720}"/>
              </a:ext>
            </a:extLst>
          </p:cNvPr>
          <p:cNvSpPr>
            <a:spLocks noGrp="1"/>
          </p:cNvSpPr>
          <p:nvPr>
            <p:ph type="ctrTitle"/>
          </p:nvPr>
        </p:nvSpPr>
        <p:spPr>
          <a:xfrm>
            <a:off x="1355035" y="238539"/>
            <a:ext cx="9144000" cy="3758441"/>
          </a:xfrm>
        </p:spPr>
        <p:txBody>
          <a:bodyPr>
            <a:normAutofit fontScale="90000"/>
          </a:bodyPr>
          <a:lstStyle/>
          <a:p>
            <a:pPr algn="ctr"/>
            <a:r>
              <a:rPr lang="ar-DZ" b="1" dirty="0">
                <a:solidFill>
                  <a:srgbClr val="0070C0"/>
                </a:solidFill>
                <a:latin typeface="Arabic Typesetting" panose="03020402040406030203" pitchFamily="66" charset="-78"/>
                <a:cs typeface="Arabic Typesetting" panose="03020402040406030203" pitchFamily="66" charset="-78"/>
              </a:rPr>
              <a:t>جامعة بسكرة </a:t>
            </a:r>
            <a:br>
              <a:rPr lang="ar-DZ" b="1" dirty="0">
                <a:solidFill>
                  <a:srgbClr val="0070C0"/>
                </a:solidFill>
                <a:latin typeface="Arabic Typesetting" panose="03020402040406030203" pitchFamily="66" charset="-78"/>
                <a:cs typeface="Arabic Typesetting" panose="03020402040406030203" pitchFamily="66" charset="-78"/>
              </a:rPr>
            </a:br>
            <a:r>
              <a:rPr lang="ar-DZ" b="1" dirty="0">
                <a:solidFill>
                  <a:srgbClr val="0070C0"/>
                </a:solidFill>
                <a:latin typeface="Arabic Typesetting" panose="03020402040406030203" pitchFamily="66" charset="-78"/>
                <a:cs typeface="Arabic Typesetting" panose="03020402040406030203" pitchFamily="66" charset="-78"/>
              </a:rPr>
              <a:t>كلية الحقوق و العلوم السياسية  </a:t>
            </a:r>
            <a:br>
              <a:rPr lang="ar-DZ" b="1" dirty="0">
                <a:solidFill>
                  <a:srgbClr val="0070C0"/>
                </a:solidFill>
                <a:latin typeface="Arabic Typesetting" panose="03020402040406030203" pitchFamily="66" charset="-78"/>
                <a:cs typeface="Arabic Typesetting" panose="03020402040406030203" pitchFamily="66" charset="-78"/>
              </a:rPr>
            </a:br>
            <a:r>
              <a:rPr lang="ar-DZ" b="1" dirty="0">
                <a:solidFill>
                  <a:srgbClr val="0070C0"/>
                </a:solidFill>
                <a:latin typeface="Arabic Typesetting" panose="03020402040406030203" pitchFamily="66" charset="-78"/>
                <a:cs typeface="Arabic Typesetting" panose="03020402040406030203" pitchFamily="66" charset="-78"/>
              </a:rPr>
              <a:t>قسم القانون الخاص </a:t>
            </a:r>
            <a:br>
              <a:rPr lang="ar-DZ" b="1" dirty="0">
                <a:solidFill>
                  <a:srgbClr val="0070C0"/>
                </a:solidFill>
                <a:latin typeface="Arabic Typesetting" panose="03020402040406030203" pitchFamily="66" charset="-78"/>
                <a:cs typeface="Arabic Typesetting" panose="03020402040406030203" pitchFamily="66" charset="-78"/>
              </a:rPr>
            </a:br>
            <a:r>
              <a:rPr lang="ar-DZ" sz="4900" b="1" dirty="0">
                <a:solidFill>
                  <a:srgbClr val="0070C0"/>
                </a:solidFill>
                <a:latin typeface="Arabic Typesetting" panose="03020402040406030203" pitchFamily="66" charset="-78"/>
                <a:cs typeface="Arabic Typesetting" panose="03020402040406030203" pitchFamily="66" charset="-78"/>
              </a:rPr>
              <a:t>السنة الأولى ليسانس جذع مشترك حقوق </a:t>
            </a:r>
            <a:br>
              <a:rPr lang="ar-DZ" dirty="0"/>
            </a:br>
            <a:endParaRPr lang="en-GB" dirty="0"/>
          </a:p>
        </p:txBody>
      </p:sp>
      <p:sp>
        <p:nvSpPr>
          <p:cNvPr id="3" name="عنوان فرعي 2">
            <a:extLst>
              <a:ext uri="{FF2B5EF4-FFF2-40B4-BE49-F238E27FC236}">
                <a16:creationId xmlns:a16="http://schemas.microsoft.com/office/drawing/2014/main" id="{314FFC7A-7E46-4251-E581-DAF986E0054B}"/>
              </a:ext>
            </a:extLst>
          </p:cNvPr>
          <p:cNvSpPr>
            <a:spLocks noGrp="1"/>
          </p:cNvSpPr>
          <p:nvPr>
            <p:ph type="subTitle" idx="1"/>
          </p:nvPr>
        </p:nvSpPr>
        <p:spPr>
          <a:xfrm>
            <a:off x="1524000" y="3876261"/>
            <a:ext cx="9144000" cy="2743200"/>
          </a:xfrm>
        </p:spPr>
        <p:txBody>
          <a:bodyPr>
            <a:normAutofit fontScale="77500" lnSpcReduction="20000"/>
          </a:bodyPr>
          <a:lstStyle/>
          <a:p>
            <a:endParaRPr lang="ar-DZ" dirty="0"/>
          </a:p>
          <a:p>
            <a:pPr algn="ctr"/>
            <a:r>
              <a:rPr lang="ar-DZ" sz="7000" b="1" dirty="0">
                <a:solidFill>
                  <a:srgbClr val="FF0000"/>
                </a:solidFill>
                <a:latin typeface="Arabic Typesetting" panose="03020402040406030203" pitchFamily="66" charset="-78"/>
                <a:cs typeface="Arabic Typesetting" panose="03020402040406030203" pitchFamily="66" charset="-78"/>
              </a:rPr>
              <a:t>محاضرات في مقياس مدخل للعلوم القانونية </a:t>
            </a:r>
          </a:p>
          <a:p>
            <a:pPr algn="ctr"/>
            <a:endParaRPr lang="ar-DZ" sz="7000" b="1" dirty="0">
              <a:solidFill>
                <a:srgbClr val="FF0000"/>
              </a:solidFill>
              <a:latin typeface="Arabic Typesetting" panose="03020402040406030203" pitchFamily="66" charset="-78"/>
              <a:cs typeface="Arabic Typesetting" panose="03020402040406030203" pitchFamily="66" charset="-78"/>
            </a:endParaRPr>
          </a:p>
          <a:p>
            <a:pPr algn="r"/>
            <a:r>
              <a:rPr lang="ar-DZ" sz="7000" b="1" dirty="0">
                <a:solidFill>
                  <a:srgbClr val="7030A0"/>
                </a:solidFill>
                <a:latin typeface="Arabic Typesetting" panose="03020402040406030203" pitchFamily="66" charset="-78"/>
                <a:cs typeface="Arabic Typesetting" panose="03020402040406030203" pitchFamily="66" charset="-78"/>
              </a:rPr>
              <a:t>من إعداد : أد / عبد الغني حسونة </a:t>
            </a:r>
            <a:endParaRPr lang="en-GB" sz="7000" b="1" dirty="0">
              <a:solidFill>
                <a:srgbClr val="7030A0"/>
              </a:solidFill>
              <a:latin typeface="Arabic Typesetting" panose="03020402040406030203" pitchFamily="66" charset="-78"/>
              <a:cs typeface="Arabic Typesetting" panose="03020402040406030203" pitchFamily="66" charset="-78"/>
            </a:endParaRPr>
          </a:p>
        </p:txBody>
      </p:sp>
      <mc:AlternateContent xmlns:mc="http://schemas.openxmlformats.org/markup-compatibility/2006" xmlns:p14="http://schemas.microsoft.com/office/powerpoint/2010/main">
        <mc:Choice Requires="p14">
          <p:contentPart p14:bwMode="auto" r:id="rId2">
            <p14:nvContentPartPr>
              <p14:cNvPr id="5" name="حبر 4">
                <a:extLst>
                  <a:ext uri="{FF2B5EF4-FFF2-40B4-BE49-F238E27FC236}">
                    <a16:creationId xmlns:a16="http://schemas.microsoft.com/office/drawing/2014/main" id="{FE81659D-FA33-3D8F-933A-C5A29514582F}"/>
                  </a:ext>
                </a:extLst>
              </p14:cNvPr>
              <p14:cNvContentPartPr/>
              <p14:nvPr/>
            </p14:nvContentPartPr>
            <p14:xfrm>
              <a:off x="8120223" y="2523991"/>
              <a:ext cx="360" cy="360"/>
            </p14:xfrm>
          </p:contentPart>
        </mc:Choice>
        <mc:Fallback xmlns="">
          <p:pic>
            <p:nvPicPr>
              <p:cNvPr id="5" name="حبر 4">
                <a:extLst>
                  <a:ext uri="{FF2B5EF4-FFF2-40B4-BE49-F238E27FC236}">
                    <a16:creationId xmlns:a16="http://schemas.microsoft.com/office/drawing/2014/main" id="{FE81659D-FA33-3D8F-933A-C5A29514582F}"/>
                  </a:ext>
                </a:extLst>
              </p:cNvPr>
              <p:cNvPicPr/>
              <p:nvPr/>
            </p:nvPicPr>
            <p:blipFill>
              <a:blip r:embed="rId3"/>
              <a:stretch>
                <a:fillRect/>
              </a:stretch>
            </p:blipFill>
            <p:spPr>
              <a:xfrm>
                <a:off x="8111583" y="251535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حبر 5">
                <a:extLst>
                  <a:ext uri="{FF2B5EF4-FFF2-40B4-BE49-F238E27FC236}">
                    <a16:creationId xmlns:a16="http://schemas.microsoft.com/office/drawing/2014/main" id="{98936734-98D5-AE93-CB9C-C7ACDB4C370A}"/>
                  </a:ext>
                </a:extLst>
              </p14:cNvPr>
              <p14:cNvContentPartPr/>
              <p14:nvPr/>
            </p14:nvContentPartPr>
            <p14:xfrm>
              <a:off x="7086303" y="3160111"/>
              <a:ext cx="360" cy="360"/>
            </p14:xfrm>
          </p:contentPart>
        </mc:Choice>
        <mc:Fallback xmlns="">
          <p:pic>
            <p:nvPicPr>
              <p:cNvPr id="6" name="حبر 5">
                <a:extLst>
                  <a:ext uri="{FF2B5EF4-FFF2-40B4-BE49-F238E27FC236}">
                    <a16:creationId xmlns:a16="http://schemas.microsoft.com/office/drawing/2014/main" id="{98936734-98D5-AE93-CB9C-C7ACDB4C370A}"/>
                  </a:ext>
                </a:extLst>
              </p:cNvPr>
              <p:cNvPicPr/>
              <p:nvPr/>
            </p:nvPicPr>
            <p:blipFill>
              <a:blip r:embed="rId3"/>
              <a:stretch>
                <a:fillRect/>
              </a:stretch>
            </p:blipFill>
            <p:spPr>
              <a:xfrm>
                <a:off x="7077303" y="3151471"/>
                <a:ext cx="18000" cy="18000"/>
              </a:xfrm>
              <a:prstGeom prst="rect">
                <a:avLst/>
              </a:prstGeom>
            </p:spPr>
          </p:pic>
        </mc:Fallback>
      </mc:AlternateContent>
    </p:spTree>
    <p:extLst>
      <p:ext uri="{BB962C8B-B14F-4D97-AF65-F5344CB8AC3E}">
        <p14:creationId xmlns:p14="http://schemas.microsoft.com/office/powerpoint/2010/main" val="362255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23513" y="675861"/>
            <a:ext cx="282271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855764" cy="6609522"/>
          </a:xfrm>
        </p:spPr>
        <p:txBody>
          <a:bodyPr>
            <a:normAutofit fontScale="70000" lnSpcReduction="20000"/>
          </a:bodyPr>
          <a:lstStyle/>
          <a:p>
            <a:pPr algn="just" rtl="1"/>
            <a:r>
              <a:rPr lang="ar-DZ" sz="6400" b="1" dirty="0">
                <a:solidFill>
                  <a:srgbClr val="C00000"/>
                </a:solidFill>
                <a:latin typeface="Arabic Typesetting" panose="03020402040406030203" pitchFamily="66" charset="-78"/>
                <a:cs typeface="Arabic Typesetting" panose="03020402040406030203" pitchFamily="66" charset="-78"/>
              </a:rPr>
              <a:t>ثانيا : خصائص الشخص الطبيعي :</a:t>
            </a:r>
          </a:p>
          <a:p>
            <a:pPr algn="just" rtl="1"/>
            <a:r>
              <a:rPr lang="ar-DZ" sz="6400" b="1" dirty="0">
                <a:solidFill>
                  <a:srgbClr val="00B050"/>
                </a:solidFill>
                <a:latin typeface="Arabic Typesetting" panose="03020402040406030203" pitchFamily="66" charset="-78"/>
                <a:cs typeface="Arabic Typesetting" panose="03020402040406030203" pitchFamily="66" charset="-78"/>
              </a:rPr>
              <a:t> </a:t>
            </a:r>
            <a:r>
              <a:rPr lang="ar-DZ" sz="5800" b="1" dirty="0">
                <a:solidFill>
                  <a:srgbClr val="00B050"/>
                </a:solidFill>
                <a:latin typeface="Arabic Typesetting" panose="03020402040406030203" pitchFamily="66" charset="-78"/>
                <a:cs typeface="Arabic Typesetting" panose="03020402040406030203" pitchFamily="66" charset="-78"/>
              </a:rPr>
              <a:t>ج - حالة  الشخص الطبيعي :</a:t>
            </a:r>
          </a:p>
          <a:p>
            <a:pPr algn="just" rtl="1"/>
            <a:r>
              <a:rPr lang="ar-DZ" sz="6400" b="1" dirty="0">
                <a:solidFill>
                  <a:srgbClr val="FF0000"/>
                </a:solidFill>
                <a:latin typeface="Arabic Typesetting" panose="03020402040406030203" pitchFamily="66" charset="-78"/>
                <a:cs typeface="Arabic Typesetting" panose="03020402040406030203" pitchFamily="66" charset="-78"/>
              </a:rPr>
              <a:t> 2-	الحالة العائلية ( المدنية ) :</a:t>
            </a:r>
          </a:p>
          <a:p>
            <a:pPr algn="just" rtl="1"/>
            <a:r>
              <a:rPr lang="ar-DZ" sz="6400" b="1" dirty="0">
                <a:solidFill>
                  <a:srgbClr val="00B050"/>
                </a:solidFill>
                <a:latin typeface="Arabic Typesetting" panose="03020402040406030203" pitchFamily="66" charset="-78"/>
                <a:cs typeface="Arabic Typesetting" panose="03020402040406030203" pitchFamily="66" charset="-78"/>
              </a:rPr>
              <a:t> 2 – 2 الآثار القانونية للقرابة : </a:t>
            </a:r>
          </a:p>
          <a:p>
            <a:pPr marL="857250" indent="-857250" algn="just" rtl="1">
              <a:buFont typeface="Wingdings" panose="05000000000000000000" pitchFamily="2" charset="2"/>
              <a:buChar char="Ø"/>
            </a:pPr>
            <a:r>
              <a:rPr lang="ar-DZ" sz="6400" b="1" dirty="0">
                <a:solidFill>
                  <a:srgbClr val="C00000"/>
                </a:solidFill>
                <a:latin typeface="Arabic Typesetting" panose="03020402040406030203" pitchFamily="66" charset="-78"/>
                <a:cs typeface="Arabic Typesetting" panose="03020402040406030203" pitchFamily="66" charset="-78"/>
              </a:rPr>
              <a:t>في القانون المدني </a:t>
            </a:r>
            <a:r>
              <a:rPr lang="ar-DZ" sz="6400" b="1" dirty="0">
                <a:solidFill>
                  <a:schemeClr val="tx1"/>
                </a:solidFill>
                <a:latin typeface="Arabic Typesetting" panose="03020402040406030203" pitchFamily="66" charset="-78"/>
                <a:cs typeface="Arabic Typesetting" panose="03020402040406030203" pitchFamily="66" charset="-78"/>
              </a:rPr>
              <a:t>:</a:t>
            </a:r>
          </a:p>
          <a:p>
            <a:pPr algn="just" rtl="1"/>
            <a:r>
              <a:rPr lang="ar-DZ" sz="6400" b="1" dirty="0">
                <a:solidFill>
                  <a:schemeClr val="tx1"/>
                </a:solidFill>
                <a:latin typeface="Arabic Typesetting" panose="03020402040406030203" pitchFamily="66" charset="-78"/>
                <a:cs typeface="Arabic Typesetting" panose="03020402040406030203" pitchFamily="66" charset="-78"/>
              </a:rPr>
              <a:t> غير أن المشرع بعد ذلك قام بتعلق و تجميد إعمال </a:t>
            </a:r>
            <a:r>
              <a:rPr lang="ar-DZ" sz="6400" b="1" dirty="0">
                <a:solidFill>
                  <a:srgbClr val="C00000"/>
                </a:solidFill>
                <a:latin typeface="Arabic Typesetting" panose="03020402040406030203" pitchFamily="66" charset="-78"/>
                <a:cs typeface="Arabic Typesetting" panose="03020402040406030203" pitchFamily="66" charset="-78"/>
              </a:rPr>
              <a:t>نظام الشفعة </a:t>
            </a:r>
            <a:r>
              <a:rPr lang="ar-DZ" sz="6400" b="1" dirty="0">
                <a:solidFill>
                  <a:schemeClr val="tx1"/>
                </a:solidFill>
                <a:latin typeface="Arabic Typesetting" panose="03020402040406030203" pitchFamily="66" charset="-78"/>
                <a:cs typeface="Arabic Typesetting" panose="03020402040406030203" pitchFamily="66" charset="-78"/>
              </a:rPr>
              <a:t>هذا بناء على  </a:t>
            </a:r>
            <a:r>
              <a:rPr lang="ar-DZ" sz="6400" b="1" dirty="0">
                <a:solidFill>
                  <a:srgbClr val="C00000"/>
                </a:solidFill>
                <a:latin typeface="Arabic Typesetting" panose="03020402040406030203" pitchFamily="66" charset="-78"/>
                <a:cs typeface="Arabic Typesetting" panose="03020402040406030203" pitchFamily="66" charset="-78"/>
              </a:rPr>
              <a:t>تأثير عنصر القرابة </a:t>
            </a:r>
            <a:r>
              <a:rPr lang="ar-DZ" sz="6400" b="1" dirty="0">
                <a:solidFill>
                  <a:schemeClr val="tx1"/>
                </a:solidFill>
                <a:latin typeface="Arabic Typesetting" panose="03020402040406030203" pitchFamily="66" charset="-78"/>
                <a:cs typeface="Arabic Typesetting" panose="03020402040406030203" pitchFamily="66" charset="-78"/>
              </a:rPr>
              <a:t>، حيث أكد في المادة 798 من القانون المدني  أنه " </a:t>
            </a:r>
            <a:r>
              <a:rPr lang="ar-DZ" sz="6400" b="1" dirty="0">
                <a:solidFill>
                  <a:srgbClr val="0070C0"/>
                </a:solidFill>
                <a:latin typeface="Arabic Typesetting" panose="03020402040406030203" pitchFamily="66" charset="-78"/>
                <a:cs typeface="Arabic Typesetting" panose="03020402040406030203" pitchFamily="66" charset="-78"/>
              </a:rPr>
              <a:t>لا شفعة  إذا وقع البيع بين الأصول و الفروع أو بين الزوجين أو بين الأقارب لغاية الدرجة الرابعة ، و بين الأصهار لغاية الدرجة الثانية </a:t>
            </a:r>
            <a:r>
              <a:rPr lang="ar-DZ" sz="6400" b="1" dirty="0">
                <a:solidFill>
                  <a:schemeClr val="tx1"/>
                </a:solidFill>
                <a:latin typeface="Arabic Typesetting" panose="03020402040406030203" pitchFamily="66" charset="-78"/>
                <a:cs typeface="Arabic Typesetting" panose="03020402040406030203" pitchFamily="66" charset="-78"/>
              </a:rPr>
              <a:t>.</a:t>
            </a:r>
          </a:p>
        </p:txBody>
      </p:sp>
    </p:spTree>
    <p:extLst>
      <p:ext uri="{BB962C8B-B14F-4D97-AF65-F5344CB8AC3E}">
        <p14:creationId xmlns:p14="http://schemas.microsoft.com/office/powerpoint/2010/main" val="1854801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799983" y="675861"/>
            <a:ext cx="224624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0"/>
            <a:ext cx="9650895" cy="6758609"/>
          </a:xfrm>
        </p:spPr>
        <p:txBody>
          <a:bodyPr>
            <a:normAutofit fontScale="25000" lnSpcReduction="20000"/>
          </a:bodyPr>
          <a:lstStyle/>
          <a:p>
            <a:pPr algn="just" rtl="1"/>
            <a:r>
              <a:rPr lang="ar-DZ" sz="9600" b="1" dirty="0">
                <a:solidFill>
                  <a:srgbClr val="C00000"/>
                </a:solidFill>
                <a:latin typeface="Arabic Typesetting" panose="03020402040406030203" pitchFamily="66" charset="-78"/>
                <a:cs typeface="Arabic Typesetting" panose="03020402040406030203" pitchFamily="66" charset="-78"/>
              </a:rPr>
              <a:t>ث</a:t>
            </a:r>
            <a:r>
              <a:rPr lang="ar-DZ" sz="14400" b="1" dirty="0">
                <a:solidFill>
                  <a:srgbClr val="C00000"/>
                </a:solidFill>
                <a:latin typeface="Arabic Typesetting" panose="03020402040406030203" pitchFamily="66" charset="-78"/>
                <a:cs typeface="Arabic Typesetting" panose="03020402040406030203" pitchFamily="66" charset="-78"/>
              </a:rPr>
              <a:t>انيا : خصائص الشخص الطبيعي :</a:t>
            </a:r>
          </a:p>
          <a:p>
            <a:pPr algn="just" rtl="1"/>
            <a:r>
              <a:rPr lang="ar-DZ" sz="16000" b="1" dirty="0">
                <a:solidFill>
                  <a:srgbClr val="00B050"/>
                </a:solidFill>
                <a:latin typeface="Arabic Typesetting" panose="03020402040406030203" pitchFamily="66" charset="-78"/>
                <a:cs typeface="Arabic Typesetting" panose="03020402040406030203" pitchFamily="66" charset="-78"/>
              </a:rPr>
              <a:t> ج - حالة  الشخص الطبيعي :</a:t>
            </a:r>
          </a:p>
          <a:p>
            <a:pPr algn="just" rtl="1"/>
            <a:r>
              <a:rPr lang="ar-DZ" sz="16000" b="1" dirty="0">
                <a:solidFill>
                  <a:srgbClr val="FF0000"/>
                </a:solidFill>
                <a:latin typeface="Arabic Typesetting" panose="03020402040406030203" pitchFamily="66" charset="-78"/>
                <a:cs typeface="Arabic Typesetting" panose="03020402040406030203" pitchFamily="66" charset="-78"/>
              </a:rPr>
              <a:t> 2-	الحالة العائلية ( المدنية ) </a:t>
            </a:r>
            <a:r>
              <a:rPr lang="ar-DZ" sz="17600" b="1" dirty="0">
                <a:solidFill>
                  <a:srgbClr val="FF0000"/>
                </a:solidFill>
                <a:latin typeface="Arabic Typesetting" panose="03020402040406030203" pitchFamily="66" charset="-78"/>
                <a:cs typeface="Arabic Typesetting" panose="03020402040406030203" pitchFamily="66" charset="-78"/>
              </a:rPr>
              <a:t>:</a:t>
            </a:r>
          </a:p>
          <a:p>
            <a:pPr algn="just" rtl="1"/>
            <a:r>
              <a:rPr lang="ar-DZ" sz="17600" b="1" dirty="0">
                <a:solidFill>
                  <a:srgbClr val="00B050"/>
                </a:solidFill>
                <a:latin typeface="Arabic Typesetting" panose="03020402040406030203" pitchFamily="66" charset="-78"/>
                <a:cs typeface="Arabic Typesetting" panose="03020402040406030203" pitchFamily="66" charset="-78"/>
              </a:rPr>
              <a:t> 2 – 2 الآثار القانونية للقرابة : </a:t>
            </a:r>
          </a:p>
          <a:p>
            <a:pPr marL="1143000" indent="-1143000" algn="just" rtl="1">
              <a:buFont typeface="Wingdings" panose="05000000000000000000" pitchFamily="2" charset="2"/>
              <a:buChar char="Ø"/>
            </a:pPr>
            <a:r>
              <a:rPr lang="ar-DZ" sz="17600" b="1" dirty="0">
                <a:solidFill>
                  <a:srgbClr val="C00000"/>
                </a:solidFill>
                <a:latin typeface="Arabic Typesetting" panose="03020402040406030203" pitchFamily="66" charset="-78"/>
                <a:cs typeface="Arabic Typesetting" panose="03020402040406030203" pitchFamily="66" charset="-78"/>
              </a:rPr>
              <a:t>في قانون الأسرة </a:t>
            </a:r>
            <a:r>
              <a:rPr lang="ar-DZ" sz="17600" b="1" dirty="0">
                <a:solidFill>
                  <a:schemeClr val="tx1"/>
                </a:solidFill>
                <a:latin typeface="Arabic Typesetting" panose="03020402040406030203" pitchFamily="66" charset="-78"/>
                <a:cs typeface="Arabic Typesetting" panose="03020402040406030203" pitchFamily="66" charset="-78"/>
              </a:rPr>
              <a:t>: </a:t>
            </a:r>
            <a:endParaRPr lang="en-GB" sz="17600" b="1" dirty="0">
              <a:solidFill>
                <a:schemeClr val="tx1"/>
              </a:solidFill>
              <a:latin typeface="Arabic Typesetting" panose="03020402040406030203" pitchFamily="66" charset="-78"/>
              <a:cs typeface="Arabic Typesetting" panose="03020402040406030203" pitchFamily="66" charset="-78"/>
            </a:endParaRPr>
          </a:p>
          <a:p>
            <a:pPr algn="just" rtl="1"/>
            <a:r>
              <a:rPr lang="ar-DZ" sz="19200" b="1" dirty="0">
                <a:solidFill>
                  <a:schemeClr val="tx1"/>
                </a:solidFill>
                <a:latin typeface="Arabic Typesetting" panose="03020402040406030203" pitchFamily="66" charset="-78"/>
                <a:cs typeface="Arabic Typesetting" panose="03020402040406030203" pitchFamily="66" charset="-78"/>
              </a:rPr>
              <a:t> من بين الحقوق الناجمة عن تأثير عنصر القرابة هو الحق في الميراث ، حيث تنتقل بموجبه الذمة المالية للمورث المتوفى إلى الورثة الأحياء كل بحسب طبيعة و درجة قرابته للمتوفى،</a:t>
            </a:r>
          </a:p>
          <a:p>
            <a:pPr algn="just" rtl="1"/>
            <a:r>
              <a:rPr lang="ar-DZ" sz="19200" b="1" dirty="0">
                <a:solidFill>
                  <a:schemeClr val="tx1"/>
                </a:solidFill>
                <a:latin typeface="Arabic Typesetting" panose="03020402040406030203" pitchFamily="66" charset="-78"/>
                <a:cs typeface="Arabic Typesetting" panose="03020402040406030203" pitchFamily="66" charset="-78"/>
              </a:rPr>
              <a:t> حيث كرس المشرع أحكام الميراث في المواد 126 و ما بعدها من قانون الأسرة ، حيث جاء في المادة 126 على أن " </a:t>
            </a:r>
            <a:r>
              <a:rPr lang="ar-DZ" sz="19200" b="1" dirty="0">
                <a:solidFill>
                  <a:srgbClr val="0070C0"/>
                </a:solidFill>
                <a:latin typeface="Arabic Typesetting" panose="03020402040406030203" pitchFamily="66" charset="-78"/>
                <a:cs typeface="Arabic Typesetting" panose="03020402040406030203" pitchFamily="66" charset="-78"/>
              </a:rPr>
              <a:t>أسباب الإرث القرابة و الزوجية ". </a:t>
            </a:r>
          </a:p>
        </p:txBody>
      </p:sp>
    </p:spTree>
    <p:extLst>
      <p:ext uri="{BB962C8B-B14F-4D97-AF65-F5344CB8AC3E}">
        <p14:creationId xmlns:p14="http://schemas.microsoft.com/office/powerpoint/2010/main" val="1711452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animEffect transition="in" filter="barn(inVertical)">
                                      <p:cBhvr>
                                        <p:cTn id="4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799983" y="675861"/>
            <a:ext cx="224624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531625" cy="6609522"/>
          </a:xfrm>
        </p:spPr>
        <p:txBody>
          <a:bodyPr>
            <a:normAutofit fontScale="25000" lnSpcReduction="20000"/>
          </a:bodyPr>
          <a:lstStyle/>
          <a:p>
            <a:pPr algn="just" rtl="1"/>
            <a:r>
              <a:rPr lang="ar-DZ" sz="12800" b="1" dirty="0">
                <a:solidFill>
                  <a:srgbClr val="C00000"/>
                </a:solidFill>
                <a:latin typeface="Arabic Typesetting" panose="03020402040406030203" pitchFamily="66" charset="-78"/>
                <a:cs typeface="Arabic Typesetting" panose="03020402040406030203" pitchFamily="66" charset="-78"/>
              </a:rPr>
              <a:t>ث</a:t>
            </a:r>
            <a:r>
              <a:rPr lang="ar-DZ" sz="17600" b="1" dirty="0">
                <a:solidFill>
                  <a:srgbClr val="C00000"/>
                </a:solidFill>
                <a:latin typeface="Arabic Typesetting" panose="03020402040406030203" pitchFamily="66" charset="-78"/>
                <a:cs typeface="Arabic Typesetting" panose="03020402040406030203" pitchFamily="66" charset="-78"/>
              </a:rPr>
              <a:t>انيا : خصائص الشخص الطبيعي :</a:t>
            </a:r>
          </a:p>
          <a:p>
            <a:pPr algn="just" rtl="1"/>
            <a:r>
              <a:rPr lang="ar-DZ" sz="19200" b="1" dirty="0">
                <a:solidFill>
                  <a:srgbClr val="00B050"/>
                </a:solidFill>
                <a:latin typeface="Arabic Typesetting" panose="03020402040406030203" pitchFamily="66" charset="-78"/>
                <a:cs typeface="Arabic Typesetting" panose="03020402040406030203" pitchFamily="66" charset="-78"/>
              </a:rPr>
              <a:t> ج - حالة  الشخص الطبيعي :</a:t>
            </a:r>
          </a:p>
          <a:p>
            <a:pPr algn="just" rtl="1"/>
            <a:r>
              <a:rPr lang="ar-DZ" sz="19200" b="1" dirty="0">
                <a:solidFill>
                  <a:srgbClr val="FF0000"/>
                </a:solidFill>
                <a:latin typeface="Arabic Typesetting" panose="03020402040406030203" pitchFamily="66" charset="-78"/>
                <a:cs typeface="Arabic Typesetting" panose="03020402040406030203" pitchFamily="66" charset="-78"/>
              </a:rPr>
              <a:t> 2-	الحالة العائلية ( المدنية ) :</a:t>
            </a:r>
          </a:p>
          <a:p>
            <a:pPr algn="just" rtl="1"/>
            <a:r>
              <a:rPr lang="ar-DZ" sz="19200" b="1" dirty="0">
                <a:solidFill>
                  <a:srgbClr val="00B050"/>
                </a:solidFill>
                <a:latin typeface="Arabic Typesetting" panose="03020402040406030203" pitchFamily="66" charset="-78"/>
                <a:cs typeface="Arabic Typesetting" panose="03020402040406030203" pitchFamily="66" charset="-78"/>
              </a:rPr>
              <a:t> 2 – 2 الآثار القانونية للقرابة : </a:t>
            </a:r>
          </a:p>
          <a:p>
            <a:pPr marL="1143000" indent="-1143000" algn="just" rtl="1">
              <a:buFont typeface="Wingdings" panose="05000000000000000000" pitchFamily="2" charset="2"/>
              <a:buChar char="Ø"/>
            </a:pPr>
            <a:r>
              <a:rPr lang="ar-DZ" sz="19200" b="1" dirty="0">
                <a:solidFill>
                  <a:srgbClr val="C00000"/>
                </a:solidFill>
                <a:latin typeface="Arabic Typesetting" panose="03020402040406030203" pitchFamily="66" charset="-78"/>
                <a:cs typeface="Arabic Typesetting" panose="03020402040406030203" pitchFamily="66" charset="-78"/>
              </a:rPr>
              <a:t>في قانون الأسرة </a:t>
            </a:r>
            <a:r>
              <a:rPr lang="ar-DZ" sz="19200" b="1" dirty="0">
                <a:solidFill>
                  <a:schemeClr val="tx1"/>
                </a:solidFill>
                <a:latin typeface="Arabic Typesetting" panose="03020402040406030203" pitchFamily="66" charset="-78"/>
                <a:cs typeface="Arabic Typesetting" panose="03020402040406030203" pitchFamily="66" charset="-78"/>
              </a:rPr>
              <a:t>: </a:t>
            </a:r>
            <a:endParaRPr lang="en-GB" sz="19200" b="1" dirty="0">
              <a:solidFill>
                <a:schemeClr val="tx1"/>
              </a:solidFill>
              <a:latin typeface="Arabic Typesetting" panose="03020402040406030203" pitchFamily="66" charset="-78"/>
              <a:cs typeface="Arabic Typesetting" panose="03020402040406030203" pitchFamily="66" charset="-78"/>
            </a:endParaRPr>
          </a:p>
          <a:p>
            <a:pPr algn="just" rtl="1"/>
            <a:r>
              <a:rPr lang="ar-DZ" sz="19200" b="1" dirty="0">
                <a:solidFill>
                  <a:schemeClr val="tx1"/>
                </a:solidFill>
                <a:latin typeface="Arabic Typesetting" panose="03020402040406030203" pitchFamily="66" charset="-78"/>
                <a:cs typeface="Arabic Typesetting" panose="03020402040406030203" pitchFamily="66" charset="-78"/>
              </a:rPr>
              <a:t>كما نشير أيضا إلى أنه ينشأ عن علاقة القرابة تأثير على مسائل الزواج حيث تعتبر القرابة في بعض الحالات مانعا من موانع الزواج  و هو ما كرسته المواد 25 و 26 من قانون   الأسرة  ، و التي حددت النساء التي يمنع على الشخص الزواج بهن نهائيا بسبب علاقة القرابة سواء كانت هذه القرابة قرابة نسب أو قرابة مصاهرة .</a:t>
            </a:r>
          </a:p>
        </p:txBody>
      </p:sp>
    </p:spTree>
    <p:extLst>
      <p:ext uri="{BB962C8B-B14F-4D97-AF65-F5344CB8AC3E}">
        <p14:creationId xmlns:p14="http://schemas.microsoft.com/office/powerpoint/2010/main" val="466346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799983" y="675861"/>
            <a:ext cx="224624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531625" cy="6609522"/>
          </a:xfrm>
        </p:spPr>
        <p:txBody>
          <a:bodyPr>
            <a:normAutofit fontScale="25000" lnSpcReduction="20000"/>
          </a:bodyPr>
          <a:lstStyle/>
          <a:p>
            <a:pPr algn="just" rtl="1"/>
            <a:r>
              <a:rPr lang="ar-DZ" sz="11200" b="1" dirty="0">
                <a:solidFill>
                  <a:srgbClr val="C00000"/>
                </a:solidFill>
                <a:latin typeface="Arabic Typesetting" panose="03020402040406030203" pitchFamily="66" charset="-78"/>
                <a:cs typeface="Arabic Typesetting" panose="03020402040406030203" pitchFamily="66" charset="-78"/>
              </a:rPr>
              <a:t>ث</a:t>
            </a:r>
            <a:r>
              <a:rPr lang="ar-DZ" sz="16000" b="1" dirty="0">
                <a:solidFill>
                  <a:srgbClr val="C00000"/>
                </a:solidFill>
                <a:latin typeface="Arabic Typesetting" panose="03020402040406030203" pitchFamily="66" charset="-78"/>
                <a:cs typeface="Arabic Typesetting" panose="03020402040406030203" pitchFamily="66" charset="-78"/>
              </a:rPr>
              <a:t>انيا : خصائص الشخص الطبيعي :</a:t>
            </a:r>
          </a:p>
          <a:p>
            <a:pPr algn="just" rtl="1"/>
            <a:r>
              <a:rPr lang="ar-DZ" sz="17600" b="1" dirty="0">
                <a:solidFill>
                  <a:srgbClr val="00B050"/>
                </a:solidFill>
                <a:latin typeface="Arabic Typesetting" panose="03020402040406030203" pitchFamily="66" charset="-78"/>
                <a:cs typeface="Arabic Typesetting" panose="03020402040406030203" pitchFamily="66" charset="-78"/>
              </a:rPr>
              <a:t> ج - حالة  الشخص الطبيعي :</a:t>
            </a:r>
          </a:p>
          <a:p>
            <a:pPr algn="just" rtl="1"/>
            <a:r>
              <a:rPr lang="ar-DZ" sz="16000" b="1" dirty="0">
                <a:solidFill>
                  <a:srgbClr val="FF0000"/>
                </a:solidFill>
                <a:latin typeface="Arabic Typesetting" panose="03020402040406030203" pitchFamily="66" charset="-78"/>
                <a:cs typeface="Arabic Typesetting" panose="03020402040406030203" pitchFamily="66" charset="-78"/>
              </a:rPr>
              <a:t> 2-	الحالة العائلية ( المدنية ) :</a:t>
            </a:r>
          </a:p>
          <a:p>
            <a:pPr algn="just" rtl="1"/>
            <a:r>
              <a:rPr lang="ar-DZ" sz="16000" b="1" dirty="0">
                <a:solidFill>
                  <a:srgbClr val="00B050"/>
                </a:solidFill>
                <a:latin typeface="Arabic Typesetting" panose="03020402040406030203" pitchFamily="66" charset="-78"/>
                <a:cs typeface="Arabic Typesetting" panose="03020402040406030203" pitchFamily="66" charset="-78"/>
              </a:rPr>
              <a:t> 2 – 2 الآثار القانونية للقرابة : </a:t>
            </a:r>
          </a:p>
          <a:p>
            <a:pPr marL="1143000" indent="-1143000" algn="just" rtl="1">
              <a:buFont typeface="Wingdings" panose="05000000000000000000" pitchFamily="2" charset="2"/>
              <a:buChar char="Ø"/>
            </a:pPr>
            <a:r>
              <a:rPr lang="ar-DZ" sz="17600" b="1" dirty="0">
                <a:solidFill>
                  <a:srgbClr val="C00000"/>
                </a:solidFill>
                <a:latin typeface="Arabic Typesetting" panose="03020402040406030203" pitchFamily="66" charset="-78"/>
                <a:cs typeface="Arabic Typesetting" panose="03020402040406030203" pitchFamily="66" charset="-78"/>
              </a:rPr>
              <a:t>في قانون العقوبات </a:t>
            </a:r>
            <a:r>
              <a:rPr lang="ar-DZ" sz="17600" b="1" dirty="0">
                <a:solidFill>
                  <a:schemeClr val="tx1"/>
                </a:solidFill>
                <a:latin typeface="Arabic Typesetting" panose="03020402040406030203" pitchFamily="66" charset="-78"/>
                <a:cs typeface="Arabic Typesetting" panose="03020402040406030203" pitchFamily="66" charset="-78"/>
              </a:rPr>
              <a:t>: نلمس الآثار القانونية للقرابة  في العديد من التطبيقات القانونية على نحو ما جاء في المادة 368 من قانون العقوبات من أنه " </a:t>
            </a:r>
            <a:r>
              <a:rPr lang="ar-DZ" sz="17600" b="1" dirty="0">
                <a:solidFill>
                  <a:srgbClr val="0070C0"/>
                </a:solidFill>
                <a:latin typeface="Arabic Typesetting" panose="03020402040406030203" pitchFamily="66" charset="-78"/>
                <a:cs typeface="Arabic Typesetting" panose="03020402040406030203" pitchFamily="66" charset="-78"/>
              </a:rPr>
              <a:t>لا يعاقب على السرقات التي ترتكب من الأشخاص المبينين فيما بعد ، و لا تخول لهم إلا الحق في التعويض المدني : </a:t>
            </a:r>
          </a:p>
          <a:p>
            <a:pPr marL="1143000" indent="-1143000" algn="just" rtl="1">
              <a:buFont typeface="Wingdings" panose="05000000000000000000" pitchFamily="2" charset="2"/>
              <a:buChar char="ü"/>
            </a:pPr>
            <a:r>
              <a:rPr lang="ar-DZ" sz="17600" b="1" dirty="0">
                <a:solidFill>
                  <a:srgbClr val="0070C0"/>
                </a:solidFill>
                <a:latin typeface="Arabic Typesetting" panose="03020402040406030203" pitchFamily="66" charset="-78"/>
                <a:cs typeface="Arabic Typesetting" panose="03020402040406030203" pitchFamily="66" charset="-78"/>
              </a:rPr>
              <a:t>	الأصول إضرار بأولادهم أو غيرهم من الفروع  . </a:t>
            </a:r>
          </a:p>
          <a:p>
            <a:pPr marL="1143000" indent="-1143000" algn="just" rtl="1">
              <a:buFont typeface="Wingdings" panose="05000000000000000000" pitchFamily="2" charset="2"/>
              <a:buChar char="ü"/>
            </a:pPr>
            <a:r>
              <a:rPr lang="ar-DZ" sz="17600" b="1" dirty="0">
                <a:solidFill>
                  <a:srgbClr val="0070C0"/>
                </a:solidFill>
                <a:latin typeface="Arabic Typesetting" panose="03020402040406030203" pitchFamily="66" charset="-78"/>
                <a:cs typeface="Arabic Typesetting" panose="03020402040406030203" pitchFamily="66" charset="-78"/>
              </a:rPr>
              <a:t>الفروع إضرارا بأصولهم .</a:t>
            </a:r>
          </a:p>
          <a:p>
            <a:pPr marL="1143000" indent="-1143000" algn="just" rtl="1">
              <a:buFont typeface="Wingdings" panose="05000000000000000000" pitchFamily="2" charset="2"/>
              <a:buChar char="ü"/>
            </a:pPr>
            <a:r>
              <a:rPr lang="ar-DZ" sz="17600" b="1" dirty="0">
                <a:solidFill>
                  <a:srgbClr val="0070C0"/>
                </a:solidFill>
                <a:latin typeface="Arabic Typesetting" panose="03020402040406030203" pitchFamily="66" charset="-78"/>
                <a:cs typeface="Arabic Typesetting" panose="03020402040406030203" pitchFamily="66" charset="-78"/>
              </a:rPr>
              <a:t>أحد الزوجين إضرارا بالزوج الآخر .</a:t>
            </a:r>
          </a:p>
          <a:p>
            <a:pPr algn="just" rtl="1"/>
            <a:r>
              <a:rPr lang="ar-DZ" sz="16000" b="1" dirty="0">
                <a:solidFill>
                  <a:schemeClr val="tx1"/>
                </a:solidFill>
                <a:latin typeface="Arabic Typesetting" panose="03020402040406030203" pitchFamily="66" charset="-78"/>
                <a:cs typeface="Arabic Typesetting" panose="03020402040406030203" pitchFamily="66" charset="-78"/>
              </a:rPr>
              <a:t>.</a:t>
            </a:r>
          </a:p>
        </p:txBody>
      </p:sp>
    </p:spTree>
    <p:extLst>
      <p:ext uri="{BB962C8B-B14F-4D97-AF65-F5344CB8AC3E}">
        <p14:creationId xmlns:p14="http://schemas.microsoft.com/office/powerpoint/2010/main" val="1638247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animEffect transition="in" filter="barn(inVertical)">
                                      <p:cBhvr>
                                        <p:cTn id="47" dur="500"/>
                                        <p:tgtEl>
                                          <p:spTgt spid="4">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4">
                                            <p:txEl>
                                              <p:pRg st="7" end="7"/>
                                            </p:txEl>
                                          </p:spTgt>
                                        </p:tgtEl>
                                        <p:attrNameLst>
                                          <p:attrName>style.visibility</p:attrName>
                                        </p:attrNameLst>
                                      </p:cBhvr>
                                      <p:to>
                                        <p:strVal val="visible"/>
                                      </p:to>
                                    </p:set>
                                    <p:animEffect transition="in" filter="barn(inVertical)">
                                      <p:cBhvr>
                                        <p:cTn id="52" dur="500"/>
                                        <p:tgtEl>
                                          <p:spTgt spid="4">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4">
                                            <p:txEl>
                                              <p:pRg st="8" end="8"/>
                                            </p:txEl>
                                          </p:spTgt>
                                        </p:tgtEl>
                                        <p:attrNameLst>
                                          <p:attrName>style.visibility</p:attrName>
                                        </p:attrNameLst>
                                      </p:cBhvr>
                                      <p:to>
                                        <p:strVal val="visible"/>
                                      </p:to>
                                    </p:set>
                                    <p:animEffect transition="in" filter="barn(inVertical)">
                                      <p:cBhvr>
                                        <p:cTn id="57"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730409" y="675861"/>
            <a:ext cx="2315816"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0"/>
            <a:ext cx="9372599" cy="6758609"/>
          </a:xfrm>
        </p:spPr>
        <p:txBody>
          <a:bodyPr>
            <a:noAutofit/>
          </a:bodyPr>
          <a:lstStyle/>
          <a:p>
            <a:pPr algn="just" rtl="1"/>
            <a:r>
              <a:rPr lang="ar-DZ" sz="4000" b="1" dirty="0">
                <a:solidFill>
                  <a:srgbClr val="00B050"/>
                </a:solidFill>
                <a:latin typeface="Arabic Typesetting" panose="03020402040406030203" pitchFamily="66" charset="-78"/>
                <a:cs typeface="Arabic Typesetting" panose="03020402040406030203" pitchFamily="66" charset="-78"/>
              </a:rPr>
              <a:t> ج - حالة  الشخص الطبيعي :</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3-	الحالة الدينية : </a:t>
            </a:r>
          </a:p>
          <a:p>
            <a:pPr lvl="0" algn="just" rtl="1">
              <a:buClr>
                <a:srgbClr val="A53010"/>
              </a:buClr>
            </a:pPr>
            <a:r>
              <a:rPr lang="ar-DZ" sz="4800" b="1" dirty="0">
                <a:solidFill>
                  <a:srgbClr val="FF0000"/>
                </a:solidFill>
                <a:latin typeface="Arabic Typesetting" panose="03020402040406030203" pitchFamily="66" charset="-78"/>
                <a:cs typeface="Arabic Typesetting" panose="03020402040406030203" pitchFamily="66" charset="-78"/>
              </a:rPr>
              <a:t>3-1 مفهوم </a:t>
            </a:r>
            <a:r>
              <a:rPr lang="ar-DZ" sz="4400" b="1" dirty="0">
                <a:solidFill>
                  <a:srgbClr val="FF0000"/>
                </a:solidFill>
                <a:latin typeface="Arabic Typesetting" panose="03020402040406030203" pitchFamily="66" charset="-78"/>
                <a:cs typeface="Arabic Typesetting" panose="03020402040406030203" pitchFamily="66" charset="-78"/>
              </a:rPr>
              <a:t>الحالة الدينية : </a:t>
            </a:r>
          </a:p>
          <a:p>
            <a:pPr lvl="0" algn="just" rtl="1">
              <a:buClr>
                <a:srgbClr val="A53010"/>
              </a:buClr>
            </a:pPr>
            <a:r>
              <a:rPr lang="ar-DZ" sz="4800" b="1" dirty="0">
                <a:solidFill>
                  <a:schemeClr val="tx1"/>
                </a:solidFill>
                <a:latin typeface="Arabic Typesetting" panose="03020402040406030203" pitchFamily="66" charset="-78"/>
                <a:cs typeface="Arabic Typesetting" panose="03020402040406030203" pitchFamily="66" charset="-78"/>
              </a:rPr>
              <a:t>الحالة  الدينية هي، المعتقدات، والقيم و</a:t>
            </a:r>
            <a:r>
              <a:rPr lang="ar-DZ" sz="4800" b="1" dirty="0">
                <a:solidFill>
                  <a:prstClr val="black"/>
                </a:solidFill>
                <a:latin typeface="Arabic Typesetting" panose="03020402040406030203" pitchFamily="66" charset="-78"/>
                <a:cs typeface="Arabic Typesetting" panose="03020402040406030203" pitchFamily="66" charset="-78"/>
              </a:rPr>
              <a:t> الممارسات</a:t>
            </a:r>
            <a:r>
              <a:rPr lang="ar-DZ" sz="4800" b="1" dirty="0">
                <a:solidFill>
                  <a:schemeClr val="tx1"/>
                </a:solidFill>
                <a:latin typeface="Arabic Typesetting" panose="03020402040406030203" pitchFamily="66" charset="-78"/>
                <a:cs typeface="Arabic Typesetting" panose="03020402040406030203" pitchFamily="66" charset="-78"/>
              </a:rPr>
              <a:t> التي يتبناها الأفراد         أو المجتمعات، وتعكس </a:t>
            </a:r>
            <a:r>
              <a:rPr lang="ar-DZ" sz="4800" b="1" dirty="0">
                <a:solidFill>
                  <a:srgbClr val="FF0000"/>
                </a:solidFill>
                <a:latin typeface="Arabic Typesetting" panose="03020402040406030203" pitchFamily="66" charset="-78"/>
                <a:cs typeface="Arabic Typesetting" panose="03020402040406030203" pitchFamily="66" charset="-78"/>
              </a:rPr>
              <a:t>ارتباطهم بدين معين</a:t>
            </a:r>
            <a:r>
              <a:rPr lang="ar-DZ" sz="4800" b="1" dirty="0">
                <a:solidFill>
                  <a:schemeClr val="tx1"/>
                </a:solidFill>
                <a:latin typeface="Arabic Typesetting" panose="03020402040406030203" pitchFamily="66" charset="-78"/>
                <a:cs typeface="Arabic Typesetting" panose="03020402040406030203" pitchFamily="66" charset="-78"/>
              </a:rPr>
              <a:t>، حيث تشمل الشعائر، السلوكيات الاجتماعية، والأفكار حول الألوهية والكون . </a:t>
            </a:r>
          </a:p>
          <a:p>
            <a:pPr lvl="0" algn="just" rtl="1">
              <a:buClr>
                <a:srgbClr val="A53010"/>
              </a:buClr>
            </a:pPr>
            <a:r>
              <a:rPr lang="ar-DZ" sz="4800" b="1" dirty="0">
                <a:solidFill>
                  <a:schemeClr val="tx1"/>
                </a:solidFill>
                <a:latin typeface="Arabic Typesetting" panose="03020402040406030203" pitchFamily="66" charset="-78"/>
                <a:cs typeface="Arabic Typesetting" panose="03020402040406030203" pitchFamily="66" charset="-78"/>
              </a:rPr>
              <a:t> وهي جزء بالغ الأهمية من الحياة الاجتماعية يجمع بين العقيدة الفردية والطقوس الجماعية . </a:t>
            </a:r>
          </a:p>
          <a:p>
            <a:pPr algn="just" rtl="1"/>
            <a:endParaRPr lang="en-GB" sz="4400" b="1" dirty="0">
              <a:solidFill>
                <a:schemeClr val="tx1"/>
              </a:solidFill>
              <a:latin typeface="Arabic Typesetting" panose="03020402040406030203" pitchFamily="66" charset="-78"/>
              <a:cs typeface="Arabic Typesetting" panose="03020402040406030203" pitchFamily="66" charset="-78"/>
            </a:endParaRPr>
          </a:p>
          <a:p>
            <a:pPr algn="just" rtl="1"/>
            <a:r>
              <a:rPr lang="ar-DZ" sz="4400" b="1" dirty="0">
                <a:solidFill>
                  <a:schemeClr val="tx1"/>
                </a:solidFill>
                <a:latin typeface="Arabic Typesetting" panose="03020402040406030203" pitchFamily="66" charset="-78"/>
                <a:cs typeface="Arabic Typesetting" panose="03020402040406030203" pitchFamily="66" charset="-78"/>
              </a:rPr>
              <a:t> </a:t>
            </a:r>
            <a:endParaRPr lang="ar-DZ" sz="40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665851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barn(inVertical)">
                                      <p:cBhvr>
                                        <p:cTn id="42"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730409" y="675861"/>
            <a:ext cx="2315816"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0"/>
            <a:ext cx="9372599" cy="6758609"/>
          </a:xfrm>
        </p:spPr>
        <p:txBody>
          <a:bodyPr>
            <a:noAutofit/>
          </a:bodyPr>
          <a:lstStyle/>
          <a:p>
            <a:pPr algn="just" rtl="1"/>
            <a:r>
              <a:rPr lang="ar-DZ" sz="4000" b="1" dirty="0">
                <a:solidFill>
                  <a:srgbClr val="00B050"/>
                </a:solidFill>
                <a:latin typeface="Arabic Typesetting" panose="03020402040406030203" pitchFamily="66" charset="-78"/>
                <a:cs typeface="Arabic Typesetting" panose="03020402040406030203" pitchFamily="66" charset="-78"/>
              </a:rPr>
              <a:t> ج - حالة  الشخص الطبيعي :</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3-	الحالة الدينية : </a:t>
            </a:r>
          </a:p>
          <a:p>
            <a:pPr lvl="0" algn="just" rtl="1">
              <a:buClr>
                <a:srgbClr val="A53010"/>
              </a:buClr>
            </a:pPr>
            <a:r>
              <a:rPr lang="ar-DZ" sz="4800" b="1" dirty="0">
                <a:solidFill>
                  <a:srgbClr val="00B050"/>
                </a:solidFill>
                <a:latin typeface="Arabic Typesetting" panose="03020402040406030203" pitchFamily="66" charset="-78"/>
                <a:cs typeface="Arabic Typesetting" panose="03020402040406030203" pitchFamily="66" charset="-78"/>
              </a:rPr>
              <a:t>3—2 الآثار القانونية للحالة الدينية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يقتضي المبدأ العام أن يتساوى جميع المواطنين في الحقوق و الالتزامات ، بغض النظر عن تأثير الحالة الدينة في المركز القانوني للشخص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غير أن الضرورة تقتضي في المقابل أن يخضع بعض الأشخاص في مسائل الأحوال الشخصية لشرائعهم الدينة المختلفة ، مما يترتب عليه اختلاف مراكزهم القانونية ، و تفاوت  تمتعهم بالحقوق المتعلقة بهذه المسائل بحسب اختلاف الأديان بينهم ،</a:t>
            </a:r>
            <a:endParaRPr lang="en-GB" sz="4400" b="1" dirty="0">
              <a:solidFill>
                <a:schemeClr val="tx1"/>
              </a:solidFill>
              <a:latin typeface="Arabic Typesetting" panose="03020402040406030203" pitchFamily="66" charset="-78"/>
              <a:cs typeface="Arabic Typesetting" panose="03020402040406030203" pitchFamily="66" charset="-78"/>
            </a:endParaRPr>
          </a:p>
          <a:p>
            <a:pPr algn="just" rtl="1"/>
            <a:r>
              <a:rPr lang="ar-DZ" sz="4400" b="1" dirty="0">
                <a:solidFill>
                  <a:schemeClr val="tx1"/>
                </a:solidFill>
                <a:latin typeface="Arabic Typesetting" panose="03020402040406030203" pitchFamily="66" charset="-78"/>
                <a:cs typeface="Arabic Typesetting" panose="03020402040406030203" pitchFamily="66" charset="-78"/>
              </a:rPr>
              <a:t> </a:t>
            </a:r>
            <a:endParaRPr lang="ar-DZ" sz="40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4075802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730409" y="675861"/>
            <a:ext cx="2315816"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9243390" cy="6609522"/>
          </a:xfrm>
        </p:spPr>
        <p:txBody>
          <a:bodyPr>
            <a:noAutofit/>
          </a:bodyPr>
          <a:lstStyle/>
          <a:p>
            <a:pPr algn="just" rtl="1"/>
            <a:r>
              <a:rPr lang="ar-DZ" sz="4400" b="1" dirty="0">
                <a:solidFill>
                  <a:srgbClr val="00B050"/>
                </a:solidFill>
                <a:latin typeface="Arabic Typesetting" panose="03020402040406030203" pitchFamily="66" charset="-78"/>
                <a:cs typeface="Arabic Typesetting" panose="03020402040406030203" pitchFamily="66" charset="-78"/>
              </a:rPr>
              <a:t> ج - حالة  الشخص الطبيعي :</a:t>
            </a:r>
          </a:p>
          <a:p>
            <a:pPr algn="just" rtl="1"/>
            <a:r>
              <a:rPr lang="ar-DZ" sz="4800" b="1" dirty="0">
                <a:solidFill>
                  <a:srgbClr val="FF0000"/>
                </a:solidFill>
                <a:latin typeface="Arabic Typesetting" panose="03020402040406030203" pitchFamily="66" charset="-78"/>
                <a:cs typeface="Arabic Typesetting" panose="03020402040406030203" pitchFamily="66" charset="-78"/>
              </a:rPr>
              <a:t>3-	الحالة الدينية : </a:t>
            </a:r>
          </a:p>
          <a:p>
            <a:pPr lvl="0" algn="just" rtl="1">
              <a:buClr>
                <a:srgbClr val="A53010"/>
              </a:buClr>
            </a:pPr>
            <a:r>
              <a:rPr lang="ar-DZ" sz="4800" b="1" dirty="0">
                <a:solidFill>
                  <a:srgbClr val="00B050"/>
                </a:solidFill>
                <a:latin typeface="Arabic Typesetting" panose="03020402040406030203" pitchFamily="66" charset="-78"/>
                <a:cs typeface="Arabic Typesetting" panose="03020402040406030203" pitchFamily="66" charset="-78"/>
              </a:rPr>
              <a:t>3—2 الآثار القانونية للحالة الدينية : </a:t>
            </a:r>
          </a:p>
          <a:p>
            <a:pPr algn="just" rtl="1"/>
            <a:r>
              <a:rPr lang="ar-DZ" sz="4800" b="1" dirty="0">
                <a:solidFill>
                  <a:prstClr val="black"/>
                </a:solidFill>
                <a:latin typeface="Arabic Typesetting" panose="03020402040406030203" pitchFamily="66" charset="-78"/>
                <a:cs typeface="Arabic Typesetting" panose="03020402040406030203" pitchFamily="66" charset="-78"/>
              </a:rPr>
              <a:t>ذلك أن هذه التفاوت لا يعد مساسا بوحدة الحقوق إنما هو شعور و إدراك بالخصوصية المقررة للشخص بمناسبة انتمائه لديانة معينة .</a:t>
            </a:r>
            <a:endParaRPr lang="ar-DZ" sz="4800" b="1" dirty="0">
              <a:solidFill>
                <a:schemeClr val="tx1"/>
              </a:solidFill>
              <a:latin typeface="Arabic Typesetting" panose="03020402040406030203" pitchFamily="66" charset="-78"/>
              <a:cs typeface="Arabic Typesetting" panose="03020402040406030203" pitchFamily="66" charset="-78"/>
            </a:endParaRPr>
          </a:p>
          <a:p>
            <a:pPr algn="just" rtl="1"/>
            <a:r>
              <a:rPr lang="ar-DZ" sz="4800" b="1" dirty="0">
                <a:solidFill>
                  <a:schemeClr val="tx1"/>
                </a:solidFill>
                <a:latin typeface="Arabic Typesetting" panose="03020402040406030203" pitchFamily="66" charset="-78"/>
                <a:cs typeface="Arabic Typesetting" panose="03020402040406030203" pitchFamily="66" charset="-78"/>
              </a:rPr>
              <a:t>حيث تبرز تطبيقات المعنى المذكور أعلاه و المتعلق بتأثير الحالة الدينية للشخص على مركزه القانوني و حقوقه المختلفة في عديد المسائل المتصلة بقانون الأحوال الشخصية على نحو  المسائل التالية : </a:t>
            </a:r>
            <a:endParaRPr lang="ar-DZ" sz="4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925950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730409" y="675861"/>
            <a:ext cx="2315816"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9581320" cy="6609522"/>
          </a:xfrm>
        </p:spPr>
        <p:txBody>
          <a:bodyPr>
            <a:noAutofit/>
          </a:bodyPr>
          <a:lstStyle/>
          <a:p>
            <a:pPr algn="just" rtl="1"/>
            <a:r>
              <a:rPr lang="ar-DZ" sz="4000" b="1" dirty="0">
                <a:solidFill>
                  <a:srgbClr val="00B050"/>
                </a:solidFill>
                <a:latin typeface="Arabic Typesetting" panose="03020402040406030203" pitchFamily="66" charset="-78"/>
                <a:cs typeface="Arabic Typesetting" panose="03020402040406030203" pitchFamily="66" charset="-78"/>
              </a:rPr>
              <a:t> ج - حالة  الشخص الطبيعي :</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3-	الحالة الدينية : </a:t>
            </a:r>
          </a:p>
          <a:p>
            <a:pPr algn="just" rtl="1"/>
            <a:r>
              <a:rPr lang="ar-DZ" sz="4400" b="1" dirty="0">
                <a:solidFill>
                  <a:srgbClr val="00B050"/>
                </a:solidFill>
                <a:latin typeface="Arabic Typesetting" panose="03020402040406030203" pitchFamily="66" charset="-78"/>
                <a:cs typeface="Arabic Typesetting" panose="03020402040406030203" pitchFamily="66" charset="-78"/>
              </a:rPr>
              <a:t>3—2 الآثار القانونية للحالة الدينية : </a:t>
            </a:r>
          </a:p>
          <a:p>
            <a:pPr marL="571500" indent="-571500" algn="just" rtl="1">
              <a:buFont typeface="Wingdings" panose="05000000000000000000" pitchFamily="2" charset="2"/>
              <a:buChar char="Ø"/>
            </a:pPr>
            <a:r>
              <a:rPr lang="ar-DZ" sz="4400" b="1" dirty="0">
                <a:solidFill>
                  <a:schemeClr val="tx1"/>
                </a:solidFill>
                <a:latin typeface="Arabic Typesetting" panose="03020402040406030203" pitchFamily="66" charset="-78"/>
                <a:cs typeface="Arabic Typesetting" panose="03020402040406030203" pitchFamily="66" charset="-78"/>
              </a:rPr>
              <a:t> </a:t>
            </a:r>
            <a:r>
              <a:rPr lang="ar-DZ" sz="4400" b="1" dirty="0">
                <a:solidFill>
                  <a:srgbClr val="C00000"/>
                </a:solidFill>
                <a:latin typeface="Arabic Typesetting" panose="03020402040406030203" pitchFamily="66" charset="-78"/>
                <a:cs typeface="Arabic Typesetting" panose="03020402040406030203" pitchFamily="66" charset="-78"/>
              </a:rPr>
              <a:t>تأثير الحالة الدينية للشخص على مسائل الميراث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 تلعب الحالة الدينية للشخص  تأثير  واضح على المسائل المتعلقة بالميراث  و تصفية التركة  ،حيث أنه و في هذا الإطار  تنفرد الأحكام الفقهية للديانة الإسلامية بضبط أحكام الميراث من تحديد لموانع الميراث ، و كذا  تحديد لنصيب و حق كل وارث بشكل يتناسب مع جنسه  و وضعيته في الإطار العائلي ، حيث لا تنصرف هذه الأحكام إلا للأشخاص المنتمين إليها و المعتقدين بها . </a:t>
            </a:r>
            <a:endParaRPr lang="ar-DZ" sz="40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308596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730409" y="675861"/>
            <a:ext cx="2315816"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9243390" cy="6609522"/>
          </a:xfrm>
        </p:spPr>
        <p:txBody>
          <a:bodyPr>
            <a:noAutofit/>
          </a:bodyPr>
          <a:lstStyle/>
          <a:p>
            <a:pPr algn="just" rtl="1"/>
            <a:r>
              <a:rPr lang="ar-DZ" sz="4000" b="1" dirty="0">
                <a:solidFill>
                  <a:srgbClr val="00B050"/>
                </a:solidFill>
                <a:latin typeface="Arabic Typesetting" panose="03020402040406030203" pitchFamily="66" charset="-78"/>
                <a:cs typeface="Arabic Typesetting" panose="03020402040406030203" pitchFamily="66" charset="-78"/>
              </a:rPr>
              <a:t> ج - حالة  الشخص الطبيعي :</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3-	الحالة الدينية : </a:t>
            </a:r>
          </a:p>
          <a:p>
            <a:pPr lvl="0" algn="just" rtl="1">
              <a:buClr>
                <a:srgbClr val="A53010"/>
              </a:buClr>
            </a:pPr>
            <a:r>
              <a:rPr lang="ar-DZ" sz="4400" b="1" dirty="0">
                <a:solidFill>
                  <a:srgbClr val="00B050"/>
                </a:solidFill>
                <a:latin typeface="Arabic Typesetting" panose="03020402040406030203" pitchFamily="66" charset="-78"/>
                <a:cs typeface="Arabic Typesetting" panose="03020402040406030203" pitchFamily="66" charset="-78"/>
              </a:rPr>
              <a:t>3—2 الآثار القانونية للحالة الدينية : </a:t>
            </a:r>
          </a:p>
          <a:p>
            <a:pPr marL="571500" lvl="0" indent="-571500" algn="just" rtl="1">
              <a:buClr>
                <a:srgbClr val="A53010"/>
              </a:buClr>
              <a:buFont typeface="Wingdings" panose="05000000000000000000" pitchFamily="2" charset="2"/>
              <a:buChar char="Ø"/>
            </a:pPr>
            <a:r>
              <a:rPr lang="ar-DZ" sz="4400" b="1" dirty="0">
                <a:solidFill>
                  <a:srgbClr val="C00000"/>
                </a:solidFill>
                <a:latin typeface="Arabic Typesetting" panose="03020402040406030203" pitchFamily="66" charset="-78"/>
                <a:cs typeface="Arabic Typesetting" panose="03020402040406030203" pitchFamily="66" charset="-78"/>
              </a:rPr>
              <a:t> تأثير الحالة الدينية للشخص على مسائل الميراث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 و تجدر الإشارة إلى أن هذه الأحكام قد تم كريسها على مستوى القانون الجزائري من خلال أحكام قانون الأسرة الجزائري ضمن  الكتاب الثالث منه ابتداء من 126 إلى غاية المادة 183  منه . </a:t>
            </a:r>
          </a:p>
        </p:txBody>
      </p:sp>
    </p:spTree>
    <p:extLst>
      <p:ext uri="{BB962C8B-B14F-4D97-AF65-F5344CB8AC3E}">
        <p14:creationId xmlns:p14="http://schemas.microsoft.com/office/powerpoint/2010/main" val="606058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730409" y="675861"/>
            <a:ext cx="2315816"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9243390" cy="6609522"/>
          </a:xfrm>
        </p:spPr>
        <p:txBody>
          <a:bodyPr>
            <a:noAutofit/>
          </a:bodyPr>
          <a:lstStyle/>
          <a:p>
            <a:pPr algn="just" rtl="1"/>
            <a:r>
              <a:rPr lang="ar-DZ" sz="4000" b="1" dirty="0">
                <a:solidFill>
                  <a:srgbClr val="00B050"/>
                </a:solidFill>
                <a:latin typeface="Arabic Typesetting" panose="03020402040406030203" pitchFamily="66" charset="-78"/>
                <a:cs typeface="Arabic Typesetting" panose="03020402040406030203" pitchFamily="66" charset="-78"/>
              </a:rPr>
              <a:t> ج - حالة  الشخص الطبيعي :</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3-	الحالة الدينية : </a:t>
            </a:r>
          </a:p>
          <a:p>
            <a:pPr lvl="0" algn="just" rtl="1">
              <a:buClr>
                <a:srgbClr val="A53010"/>
              </a:buClr>
            </a:pPr>
            <a:r>
              <a:rPr lang="ar-DZ" sz="4400" b="1" dirty="0">
                <a:solidFill>
                  <a:srgbClr val="00B050"/>
                </a:solidFill>
                <a:latin typeface="Arabic Typesetting" panose="03020402040406030203" pitchFamily="66" charset="-78"/>
                <a:cs typeface="Arabic Typesetting" panose="03020402040406030203" pitchFamily="66" charset="-78"/>
              </a:rPr>
              <a:t>3—2 الآثار القانونية للحالة الدينية : </a:t>
            </a:r>
          </a:p>
          <a:p>
            <a:pPr marL="571500" indent="-571500" algn="just" rtl="1">
              <a:buFont typeface="Wingdings" panose="05000000000000000000" pitchFamily="2" charset="2"/>
              <a:buChar char="Ø"/>
            </a:pPr>
            <a:r>
              <a:rPr lang="ar-DZ" sz="4400" b="1" dirty="0">
                <a:solidFill>
                  <a:srgbClr val="C00000"/>
                </a:solidFill>
                <a:latin typeface="Arabic Typesetting" panose="03020402040406030203" pitchFamily="66" charset="-78"/>
                <a:cs typeface="Arabic Typesetting" panose="03020402040406030203" pitchFamily="66" charset="-78"/>
              </a:rPr>
              <a:t> تأثير الحالة الدينية للشخص على مسائل الزواج :</a:t>
            </a:r>
          </a:p>
          <a:p>
            <a:pPr algn="just" rtl="1"/>
            <a:r>
              <a:rPr lang="ar-DZ" sz="4400" b="1" dirty="0">
                <a:solidFill>
                  <a:srgbClr val="C00000"/>
                </a:solidFill>
                <a:latin typeface="Arabic Typesetting" panose="03020402040406030203" pitchFamily="66" charset="-78"/>
                <a:cs typeface="Arabic Typesetting" panose="03020402040406030203" pitchFamily="66" charset="-78"/>
              </a:rPr>
              <a:t> </a:t>
            </a:r>
            <a:r>
              <a:rPr lang="ar-DZ" sz="4400" b="1" dirty="0">
                <a:solidFill>
                  <a:schemeClr val="tx1"/>
                </a:solidFill>
                <a:latin typeface="Arabic Typesetting" panose="03020402040406030203" pitchFamily="66" charset="-78"/>
                <a:cs typeface="Arabic Typesetting" panose="03020402040406030203" pitchFamily="66" charset="-78"/>
              </a:rPr>
              <a:t>يظهر المعنى السابق أيضا و المتعلق بتأثير الحالة الدينية للشخص على  المسائل المتصلة بمسائل الزواج ، على نحو  ضبط موانع الزواج  مثلا  ، حيث تمنع في هذا الإطار  أحكام التشريع الإسلامي الشخص المسلم من الزواج من  فئة محددة من  النساء ( الأم ، الأخت ، الخالة ، العمة ، بنت الأخ و الأخت ، ......) </a:t>
            </a:r>
            <a:endParaRPr lang="ar-DZ" sz="40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576627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C2C421F-B045-4387-701C-75430CF69956}"/>
              </a:ext>
            </a:extLst>
          </p:cNvPr>
          <p:cNvSpPr>
            <a:spLocks noGrp="1"/>
          </p:cNvSpPr>
          <p:nvPr>
            <p:ph type="title"/>
          </p:nvPr>
        </p:nvSpPr>
        <p:spPr>
          <a:xfrm>
            <a:off x="616226" y="624109"/>
            <a:ext cx="10888385" cy="5925778"/>
          </a:xfrm>
        </p:spPr>
        <p:txBody>
          <a:bodyPr>
            <a:normAutofit fontScale="90000"/>
          </a:bodyPr>
          <a:lstStyle/>
          <a:p>
            <a:pPr marL="0" marR="0" lvl="0" indent="0" algn="r" defTabSz="457200" rtl="1" eaLnBrk="1" fontAlgn="auto" latinLnBrk="0" hangingPunct="1">
              <a:lnSpc>
                <a:spcPct val="100000"/>
              </a:lnSpc>
              <a:spcBef>
                <a:spcPts val="1000"/>
              </a:spcBef>
              <a:spcAft>
                <a:spcPts val="0"/>
              </a:spcAft>
              <a:tabLst/>
              <a:defRPr/>
            </a:pPr>
            <a: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            </a:t>
            </a: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                     </a:t>
            </a:r>
            <a:r>
              <a:rPr kumimoji="0" lang="ar-DZ" sz="73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المبحث الثالث : أركان الحق </a:t>
            </a: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lang="ar-DZ" sz="5400" b="1" dirty="0">
                <a:solidFill>
                  <a:srgbClr val="FF0000"/>
                </a:solidFill>
                <a:effectLst/>
                <a:ea typeface="SimSun" panose="02010600030101010101" pitchFamily="2" charset="-122"/>
                <a:cs typeface="Sakkal Majalla" panose="02000000000000000000" pitchFamily="2" charset="-78"/>
              </a:rPr>
              <a:t>المطلب الأول : أشخاص الحق</a:t>
            </a:r>
            <a:br>
              <a:rPr kumimoji="0" lang="en-GB" sz="54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lang="ar-DZ" sz="5400" b="1" dirty="0">
                <a:solidFill>
                  <a:srgbClr val="FF0000"/>
                </a:solidFill>
                <a:effectLst/>
                <a:ea typeface="SimSun" panose="02010600030101010101" pitchFamily="2" charset="-122"/>
                <a:cs typeface="Sakkal Majalla" panose="02000000000000000000" pitchFamily="2" charset="-78"/>
              </a:rPr>
              <a:t>المطلب الثاني : موضوع الحق </a:t>
            </a:r>
            <a:br>
              <a:rPr lang="ar-DZ" sz="5400" b="1" dirty="0">
                <a:solidFill>
                  <a:srgbClr val="FF0000"/>
                </a:solidFill>
                <a:effectLst/>
                <a:ea typeface="SimSun" panose="02010600030101010101" pitchFamily="2" charset="-122"/>
                <a:cs typeface="Sakkal Majalla" panose="02000000000000000000" pitchFamily="2"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endParaRPr lang="en-GB" dirty="0"/>
          </a:p>
        </p:txBody>
      </p:sp>
    </p:spTree>
    <p:extLst>
      <p:ext uri="{BB962C8B-B14F-4D97-AF65-F5344CB8AC3E}">
        <p14:creationId xmlns:p14="http://schemas.microsoft.com/office/powerpoint/2010/main" val="3523021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730409" y="675861"/>
            <a:ext cx="2315816"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9243390" cy="6609522"/>
          </a:xfrm>
        </p:spPr>
        <p:txBody>
          <a:bodyPr>
            <a:noAutofit/>
          </a:bodyPr>
          <a:lstStyle/>
          <a:p>
            <a:pPr algn="just" rtl="1"/>
            <a:r>
              <a:rPr lang="ar-DZ" sz="4000" b="1" dirty="0">
                <a:solidFill>
                  <a:srgbClr val="00B050"/>
                </a:solidFill>
                <a:latin typeface="Arabic Typesetting" panose="03020402040406030203" pitchFamily="66" charset="-78"/>
                <a:cs typeface="Arabic Typesetting" panose="03020402040406030203" pitchFamily="66" charset="-78"/>
              </a:rPr>
              <a:t> ج - حالة  الشخص الطبيعي :</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3-	الحالة الدينية : </a:t>
            </a:r>
          </a:p>
          <a:p>
            <a:pPr lvl="0" algn="just" rtl="1">
              <a:buClr>
                <a:srgbClr val="A53010"/>
              </a:buClr>
            </a:pPr>
            <a:r>
              <a:rPr lang="ar-DZ" sz="4400" b="1" dirty="0">
                <a:solidFill>
                  <a:srgbClr val="00B050"/>
                </a:solidFill>
                <a:latin typeface="Arabic Typesetting" panose="03020402040406030203" pitchFamily="66" charset="-78"/>
                <a:cs typeface="Arabic Typesetting" panose="03020402040406030203" pitchFamily="66" charset="-78"/>
              </a:rPr>
              <a:t>3—2 الآثار القانونية للحالة الدينية : </a:t>
            </a:r>
          </a:p>
          <a:p>
            <a:pPr marL="571500" indent="-571500" algn="just" rtl="1">
              <a:buFont typeface="Wingdings" panose="05000000000000000000" pitchFamily="2" charset="2"/>
              <a:buChar char="Ø"/>
            </a:pPr>
            <a:r>
              <a:rPr lang="ar-DZ" sz="4400" b="1" dirty="0">
                <a:solidFill>
                  <a:srgbClr val="C00000"/>
                </a:solidFill>
                <a:latin typeface="Arabic Typesetting" panose="03020402040406030203" pitchFamily="66" charset="-78"/>
                <a:cs typeface="Arabic Typesetting" panose="03020402040406030203" pitchFamily="66" charset="-78"/>
              </a:rPr>
              <a:t> تأثير الحالة الدينية للشخص على مسائل الزواج :</a:t>
            </a:r>
          </a:p>
          <a:p>
            <a:pPr algn="just" rtl="1"/>
            <a:r>
              <a:rPr lang="ar-DZ" sz="4400" b="1" dirty="0">
                <a:solidFill>
                  <a:srgbClr val="C00000"/>
                </a:solidFill>
                <a:latin typeface="Arabic Typesetting" panose="03020402040406030203" pitchFamily="66" charset="-78"/>
                <a:cs typeface="Arabic Typesetting" panose="03020402040406030203" pitchFamily="66" charset="-78"/>
              </a:rPr>
              <a:t> </a:t>
            </a:r>
            <a:r>
              <a:rPr lang="ar-DZ" sz="4400" b="1" dirty="0">
                <a:solidFill>
                  <a:schemeClr val="tx1"/>
                </a:solidFill>
                <a:latin typeface="Arabic Typesetting" panose="03020402040406030203" pitchFamily="66" charset="-78"/>
                <a:cs typeface="Arabic Typesetting" panose="03020402040406030203" pitchFamily="66" charset="-78"/>
              </a:rPr>
              <a:t>كما تضبط أيضا أحكام التشريع الإسلامي للأشخاص المسلمين الحقوق الزوجية بين الأزواج ، حيث تقر  للزوج بحقه في احترام زوجته له و  حقه في تأديبها في إطار الضوابط الشرعية ، و  كذا حقه في التعدد ....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و في المقابل تقر  هذه الأحكام للزوجة بحقها في النفقة من قبل زوجها ، و كذا حقها في الصداق و حقها في العدل في حالة التعدد .....</a:t>
            </a:r>
            <a:endParaRPr lang="ar-DZ" sz="40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745566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730409" y="675861"/>
            <a:ext cx="2315816"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9243390" cy="6609522"/>
          </a:xfrm>
        </p:spPr>
        <p:txBody>
          <a:bodyPr>
            <a:noAutofit/>
          </a:bodyPr>
          <a:lstStyle/>
          <a:p>
            <a:pPr algn="just" rtl="1"/>
            <a:r>
              <a:rPr lang="ar-DZ" sz="4000" b="1" dirty="0">
                <a:solidFill>
                  <a:srgbClr val="00B050"/>
                </a:solidFill>
                <a:latin typeface="Arabic Typesetting" panose="03020402040406030203" pitchFamily="66" charset="-78"/>
                <a:cs typeface="Arabic Typesetting" panose="03020402040406030203" pitchFamily="66" charset="-78"/>
              </a:rPr>
              <a:t> ج - حالة  الشخص الطبيعي :</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3-	الحالة الدينية : </a:t>
            </a:r>
          </a:p>
          <a:p>
            <a:pPr lvl="0" algn="just" rtl="1">
              <a:buClr>
                <a:srgbClr val="A53010"/>
              </a:buClr>
            </a:pPr>
            <a:r>
              <a:rPr lang="ar-DZ" sz="4400" b="1" dirty="0">
                <a:solidFill>
                  <a:srgbClr val="00B050"/>
                </a:solidFill>
                <a:latin typeface="Arabic Typesetting" panose="03020402040406030203" pitchFamily="66" charset="-78"/>
                <a:cs typeface="Arabic Typesetting" panose="03020402040406030203" pitchFamily="66" charset="-78"/>
              </a:rPr>
              <a:t>3—2 الآثار القانونية للحالة الدينية : </a:t>
            </a:r>
          </a:p>
          <a:p>
            <a:pPr marL="571500" indent="-571500" algn="just" rtl="1">
              <a:buFont typeface="Wingdings" panose="05000000000000000000" pitchFamily="2" charset="2"/>
              <a:buChar char="Ø"/>
            </a:pPr>
            <a:r>
              <a:rPr lang="ar-DZ" sz="4400" b="1" dirty="0">
                <a:solidFill>
                  <a:srgbClr val="C00000"/>
                </a:solidFill>
                <a:latin typeface="Arabic Typesetting" panose="03020402040406030203" pitchFamily="66" charset="-78"/>
                <a:cs typeface="Arabic Typesetting" panose="03020402040406030203" pitchFamily="66" charset="-78"/>
              </a:rPr>
              <a:t> تأثير الحالة الدينية للشخص على مسائل فك الرابطة الزوجية   </a:t>
            </a:r>
            <a:r>
              <a:rPr lang="ar-DZ" sz="4400" b="1" dirty="0">
                <a:solidFill>
                  <a:schemeClr val="tx1"/>
                </a:solidFill>
                <a:latin typeface="Arabic Typesetting" panose="03020402040406030203" pitchFamily="66" charset="-78"/>
                <a:cs typeface="Arabic Typesetting" panose="03020402040406030203" pitchFamily="66" charset="-78"/>
              </a:rPr>
              <a:t>:</a:t>
            </a:r>
          </a:p>
          <a:p>
            <a:pPr algn="just" rtl="1"/>
            <a:r>
              <a:rPr lang="ar-DZ" sz="4400" b="1" dirty="0">
                <a:solidFill>
                  <a:schemeClr val="tx1"/>
                </a:solidFill>
                <a:latin typeface="Arabic Typesetting" panose="03020402040406030203" pitchFamily="66" charset="-78"/>
                <a:cs typeface="Arabic Typesetting" panose="03020402040406030203" pitchFamily="66" charset="-78"/>
              </a:rPr>
              <a:t> فك الرابطة الزوجية هي الحالة أو الوضعية التي تنحل فيها العلاقة الزوجية بحيث يصبح كل من الزوجين غريب عن الزوج الآخر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 و في هذا الإطار ضبطت أحكام التشريع الإسلامي للشخص المسلم أحكام خاصة في فك الرابطة الزوجية تختلف عن أحكام هذه المسألة في الشرائع و الديانات  الأخرى . </a:t>
            </a:r>
          </a:p>
        </p:txBody>
      </p:sp>
    </p:spTree>
    <p:extLst>
      <p:ext uri="{BB962C8B-B14F-4D97-AF65-F5344CB8AC3E}">
        <p14:creationId xmlns:p14="http://schemas.microsoft.com/office/powerpoint/2010/main" val="1805447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730409" y="675861"/>
            <a:ext cx="2315816"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9243390" cy="6609522"/>
          </a:xfrm>
        </p:spPr>
        <p:txBody>
          <a:bodyPr>
            <a:noAutofit/>
          </a:bodyPr>
          <a:lstStyle/>
          <a:p>
            <a:pPr algn="just" rtl="1"/>
            <a:r>
              <a:rPr lang="ar-DZ" sz="4000" b="1" dirty="0">
                <a:solidFill>
                  <a:srgbClr val="00B050"/>
                </a:solidFill>
                <a:latin typeface="Arabic Typesetting" panose="03020402040406030203" pitchFamily="66" charset="-78"/>
                <a:cs typeface="Arabic Typesetting" panose="03020402040406030203" pitchFamily="66" charset="-78"/>
              </a:rPr>
              <a:t> ج - حالة  الشخص الطبيعي :</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3-	الحالة الدينية : </a:t>
            </a:r>
          </a:p>
          <a:p>
            <a:pPr lvl="0" algn="just" rtl="1">
              <a:buClr>
                <a:srgbClr val="A53010"/>
              </a:buClr>
            </a:pPr>
            <a:r>
              <a:rPr lang="ar-DZ" sz="4400" b="1" dirty="0">
                <a:solidFill>
                  <a:srgbClr val="00B050"/>
                </a:solidFill>
                <a:latin typeface="Arabic Typesetting" panose="03020402040406030203" pitchFamily="66" charset="-78"/>
                <a:cs typeface="Arabic Typesetting" panose="03020402040406030203" pitchFamily="66" charset="-78"/>
              </a:rPr>
              <a:t>3—2 الآثار القانونية للحالة الدينية : </a:t>
            </a:r>
          </a:p>
          <a:p>
            <a:pPr marL="571500" indent="-571500" algn="just" rtl="1">
              <a:buFont typeface="Wingdings" panose="05000000000000000000" pitchFamily="2" charset="2"/>
              <a:buChar char="Ø"/>
            </a:pPr>
            <a:r>
              <a:rPr lang="ar-DZ" sz="4400" b="1" dirty="0">
                <a:solidFill>
                  <a:srgbClr val="C00000"/>
                </a:solidFill>
                <a:latin typeface="Arabic Typesetting" panose="03020402040406030203" pitchFamily="66" charset="-78"/>
                <a:cs typeface="Arabic Typesetting" panose="03020402040406030203" pitchFamily="66" charset="-78"/>
              </a:rPr>
              <a:t> تأثير الحالة الدينية للشخص على مسائل فك الرابطة الزوجية   </a:t>
            </a:r>
            <a:r>
              <a:rPr lang="ar-DZ" sz="4400" b="1" dirty="0">
                <a:solidFill>
                  <a:schemeClr val="tx1"/>
                </a:solidFill>
                <a:latin typeface="Arabic Typesetting" panose="03020402040406030203" pitchFamily="66" charset="-78"/>
                <a:cs typeface="Arabic Typesetting" panose="03020402040406030203" pitchFamily="66" charset="-78"/>
              </a:rPr>
              <a:t>:</a:t>
            </a:r>
          </a:p>
          <a:p>
            <a:pPr algn="just" rtl="1"/>
            <a:r>
              <a:rPr lang="ar-DZ" sz="4400" b="1" dirty="0">
                <a:solidFill>
                  <a:schemeClr val="tx1"/>
                </a:solidFill>
                <a:latin typeface="Arabic Typesetting" panose="03020402040406030203" pitchFamily="66" charset="-78"/>
                <a:cs typeface="Arabic Typesetting" panose="03020402040406030203" pitchFamily="66" charset="-78"/>
              </a:rPr>
              <a:t>حيث حددت أحكام التشريع الإسلامي للشخص المسلم مسالك فك الرابطة الزوجية من خلال أسلوب الطلاق  أو الخلع ، كما ضبطت أنواع  الطلاق بين الرجعي و البائن ، بالإضافة إلى ترتيب مسألة العدة  للمرأة عند وقوع فك الرابطة الزوجية .</a:t>
            </a:r>
          </a:p>
        </p:txBody>
      </p:sp>
    </p:spTree>
    <p:extLst>
      <p:ext uri="{BB962C8B-B14F-4D97-AF65-F5344CB8AC3E}">
        <p14:creationId xmlns:p14="http://schemas.microsoft.com/office/powerpoint/2010/main" val="66437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8CC170C-5F63-0A6B-A29E-B3B50361F713}"/>
              </a:ext>
            </a:extLst>
          </p:cNvPr>
          <p:cNvSpPr>
            <a:spLocks noGrp="1"/>
          </p:cNvSpPr>
          <p:nvPr>
            <p:ph type="title"/>
          </p:nvPr>
        </p:nvSpPr>
        <p:spPr>
          <a:xfrm>
            <a:off x="914400" y="387627"/>
            <a:ext cx="10590211" cy="6182138"/>
          </a:xfrm>
        </p:spPr>
        <p:txBody>
          <a:bodyPr>
            <a:normAutofit fontScale="90000"/>
          </a:bodyPr>
          <a:lstStyle/>
          <a:p>
            <a:pPr algn="just" rtl="1"/>
            <a:r>
              <a:rPr lang="ar-DZ" sz="5300" b="1" dirty="0">
                <a:solidFill>
                  <a:srgbClr val="FF0000"/>
                </a:solidFill>
                <a:latin typeface="Arabic Typesetting" panose="03020402040406030203" pitchFamily="66" charset="-78"/>
                <a:cs typeface="Arabic Typesetting" panose="03020402040406030203" pitchFamily="66" charset="-78"/>
              </a:rPr>
              <a:t>المطلب الأول : أشخاص الحق                         </a:t>
            </a:r>
            <a:r>
              <a:rPr lang="ar-DZ" sz="4400" dirty="0">
                <a:latin typeface="Arabic Typesetting" panose="03020402040406030203" pitchFamily="66" charset="-78"/>
                <a:cs typeface="Arabic Typesetting" panose="03020402040406030203" pitchFamily="66" charset="-78"/>
              </a:rPr>
              <a:t>:</a:t>
            </a:r>
            <a:br>
              <a:rPr lang="ar-DZ" sz="4400" dirty="0">
                <a:latin typeface="Arabic Typesetting" panose="03020402040406030203" pitchFamily="66" charset="-78"/>
                <a:cs typeface="Arabic Typesetting" panose="03020402040406030203" pitchFamily="66" charset="-78"/>
              </a:rPr>
            </a:br>
            <a:r>
              <a:rPr lang="ar-DZ" sz="4000" b="1" dirty="0">
                <a:solidFill>
                  <a:srgbClr val="0070C0"/>
                </a:solidFill>
                <a:latin typeface="Arabic Typesetting" panose="03020402040406030203" pitchFamily="66" charset="-78"/>
                <a:cs typeface="Arabic Typesetting" panose="03020402040406030203" pitchFamily="66" charset="-78"/>
              </a:rPr>
              <a:t> </a:t>
            </a:r>
            <a:r>
              <a:rPr lang="ar-DZ" sz="4900" b="1" dirty="0">
                <a:solidFill>
                  <a:srgbClr val="0070C0"/>
                </a:solidFill>
                <a:latin typeface="Arabic Typesetting" panose="03020402040406030203" pitchFamily="66" charset="-78"/>
                <a:cs typeface="Arabic Typesetting" panose="03020402040406030203" pitchFamily="66" charset="-78"/>
              </a:rPr>
              <a:t>يقتضي الحق دائما أن يكون له صاحب ، و هذا الأخير  بالضرورة هو شخص من الأشخاص ، و حيث أن الانسان</a:t>
            </a:r>
            <a:r>
              <a:rPr lang="ar-DZ" sz="4900" b="1" dirty="0">
                <a:solidFill>
                  <a:srgbClr val="00B050"/>
                </a:solidFill>
                <a:latin typeface="Arabic Typesetting" panose="03020402040406030203" pitchFamily="66" charset="-78"/>
                <a:cs typeface="Arabic Typesetting" panose="03020402040406030203" pitchFamily="66" charset="-78"/>
              </a:rPr>
              <a:t> ( الشخص الطبيعي ) </a:t>
            </a:r>
            <a:r>
              <a:rPr lang="ar-DZ" sz="4900" b="1" dirty="0">
                <a:solidFill>
                  <a:srgbClr val="0070C0"/>
                </a:solidFill>
                <a:latin typeface="Arabic Typesetting" panose="03020402040406030203" pitchFamily="66" charset="-78"/>
                <a:cs typeface="Arabic Typesetting" panose="03020402040406030203" pitchFamily="66" charset="-78"/>
              </a:rPr>
              <a:t>هو الشخص الذي تتمحور حوله مختلف النظم القانونية فهو صاحب الحق الأصلي و الأساسي                   . </a:t>
            </a:r>
            <a:br>
              <a:rPr lang="ar-DZ" sz="4900" b="1" dirty="0">
                <a:solidFill>
                  <a:srgbClr val="0070C0"/>
                </a:solidFill>
                <a:latin typeface="Arabic Typesetting" panose="03020402040406030203" pitchFamily="66" charset="-78"/>
                <a:cs typeface="Arabic Typesetting" panose="03020402040406030203" pitchFamily="66" charset="-78"/>
              </a:rPr>
            </a:br>
            <a:r>
              <a:rPr lang="ar-DZ" sz="4900" b="1" dirty="0">
                <a:solidFill>
                  <a:srgbClr val="0070C0"/>
                </a:solidFill>
                <a:latin typeface="Arabic Typesetting" panose="03020402040406030203" pitchFamily="66" charset="-78"/>
                <a:cs typeface="Arabic Typesetting" panose="03020402040406030203" pitchFamily="66" charset="-78"/>
              </a:rPr>
              <a:t>و بالنظر إلى التطورات الاقتصادية و الاجتماعية و السياسية الكبيرة  في عالمنا المعاصر ، استلزم تشكيل و إنشاء كيانات ذات طبيعة إدارية و اقتصادية عهد إليها تنظيم و تسير و اشباع  حاجيات   الناس ،  و بالنظر إلى هذا التدخل الذي حدث في حياة الناس و ما يترتب عليه من آثار ، تم اسباغ هذه الكيانات </a:t>
            </a:r>
            <a:r>
              <a:rPr lang="ar-DZ" sz="4900" b="1" dirty="0">
                <a:solidFill>
                  <a:srgbClr val="00B050"/>
                </a:solidFill>
                <a:latin typeface="Arabic Typesetting" panose="03020402040406030203" pitchFamily="66" charset="-78"/>
                <a:cs typeface="Arabic Typesetting" panose="03020402040406030203" pitchFamily="66" charset="-78"/>
              </a:rPr>
              <a:t>بالشخصية القانونية المعنوية               </a:t>
            </a:r>
            <a:r>
              <a:rPr lang="ar-DZ" sz="5300" b="1" dirty="0">
                <a:solidFill>
                  <a:srgbClr val="0070C0"/>
                </a:solidFill>
                <a:latin typeface="Arabic Typesetting" panose="03020402040406030203" pitchFamily="66" charset="-78"/>
                <a:cs typeface="Arabic Typesetting" panose="03020402040406030203" pitchFamily="66" charset="-78"/>
              </a:rPr>
              <a:t>.                               .  </a:t>
            </a:r>
            <a:br>
              <a:rPr lang="ar-DZ" sz="5300" b="1" dirty="0">
                <a:solidFill>
                  <a:srgbClr val="0070C0"/>
                </a:solidFill>
                <a:latin typeface="Arabic Typesetting" panose="03020402040406030203" pitchFamily="66" charset="-78"/>
                <a:cs typeface="Arabic Typesetting" panose="03020402040406030203" pitchFamily="66" charset="-78"/>
              </a:rPr>
            </a:br>
            <a:r>
              <a:rPr lang="ar-DZ" sz="4400" b="1" dirty="0">
                <a:solidFill>
                  <a:srgbClr val="0070C0"/>
                </a:solidFill>
                <a:latin typeface="Arabic Typesetting" panose="03020402040406030203" pitchFamily="66" charset="-78"/>
                <a:cs typeface="Arabic Typesetting" panose="03020402040406030203" pitchFamily="66" charset="-78"/>
              </a:rPr>
              <a:t>. </a:t>
            </a:r>
            <a:br>
              <a:rPr lang="ar-DZ" sz="4400" b="1" dirty="0">
                <a:solidFill>
                  <a:srgbClr val="0070C0"/>
                </a:solidFill>
                <a:latin typeface="Arabic Typesetting" panose="03020402040406030203" pitchFamily="66" charset="-78"/>
                <a:cs typeface="Arabic Typesetting" panose="03020402040406030203" pitchFamily="66" charset="-78"/>
              </a:rPr>
            </a:br>
            <a:endParaRPr lang="en-GB" b="1" dirty="0">
              <a:solidFill>
                <a:srgbClr val="00B05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067202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a:bodyPr>
          <a:lstStyle/>
          <a:p>
            <a:pPr algn="just" rtl="1"/>
            <a:r>
              <a:rPr lang="ar-DZ" sz="4400" b="1" dirty="0">
                <a:solidFill>
                  <a:schemeClr val="tx1"/>
                </a:solidFill>
                <a:latin typeface="Arabic Typesetting" panose="03020402040406030203" pitchFamily="66" charset="-78"/>
                <a:cs typeface="Arabic Typesetting" panose="03020402040406030203" pitchFamily="66" charset="-78"/>
              </a:rPr>
              <a:t>يقصد بالشخص الطبيعي الانسان ، و القاعدة أنه و  في مختلف التشريعات الحديثة أن كل انسان يتمتع بالشخصية القانونية دون استثناء و هذا خلافا لما كان عليه الأمر في الشرائع القديمة التي كانت تحضر  تمتع العبيد بالشخصية القانونية ، حيث تعتبر العبد ملكا لسيده مثله مثل باقي  الأشياء الأخرى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هذا و تجدر الإشارة إلى أن لكل إنسان أو </a:t>
            </a:r>
            <a:r>
              <a:rPr lang="ar-DZ" sz="4400" b="1" dirty="0">
                <a:solidFill>
                  <a:srgbClr val="00B050"/>
                </a:solidFill>
                <a:latin typeface="Arabic Typesetting" panose="03020402040406030203" pitchFamily="66" charset="-78"/>
                <a:cs typeface="Arabic Typesetting" panose="03020402040406030203" pitchFamily="66" charset="-78"/>
              </a:rPr>
              <a:t>شخص طبيعي بداية و نهاية </a:t>
            </a:r>
            <a:r>
              <a:rPr lang="ar-DZ" sz="4400" b="1" dirty="0">
                <a:solidFill>
                  <a:schemeClr val="tx1"/>
                </a:solidFill>
                <a:latin typeface="Arabic Typesetting" panose="03020402040406030203" pitchFamily="66" charset="-78"/>
                <a:cs typeface="Arabic Typesetting" panose="03020402040406030203" pitchFamily="66" charset="-78"/>
              </a:rPr>
              <a:t>، تبدأ معها حقوقه و تنتهي معها ، كما </a:t>
            </a:r>
            <a:r>
              <a:rPr lang="ar-DZ" sz="4400" b="1" dirty="0">
                <a:solidFill>
                  <a:srgbClr val="00B050"/>
                </a:solidFill>
                <a:latin typeface="Arabic Typesetting" panose="03020402040406030203" pitchFamily="66" charset="-78"/>
                <a:cs typeface="Arabic Typesetting" panose="03020402040406030203" pitchFamily="66" charset="-78"/>
              </a:rPr>
              <a:t>أن الشخص الطبيعي يتميز بجملة من الخصائص و الصفات يتميز بها  عن غيره </a:t>
            </a:r>
            <a:r>
              <a:rPr lang="ar-DZ" sz="4400" b="1" dirty="0">
                <a:solidFill>
                  <a:schemeClr val="tx1"/>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3569938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044608" y="675861"/>
            <a:ext cx="3001617"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627164" cy="6609522"/>
          </a:xfrm>
        </p:spPr>
        <p:txBody>
          <a:bodyPr>
            <a:normAutofit/>
          </a:bodyPr>
          <a:lstStyle/>
          <a:p>
            <a:pPr algn="just" rtl="1"/>
            <a:endParaRPr lang="ar-DZ" sz="4400" b="1" dirty="0">
              <a:solidFill>
                <a:srgbClr val="C00000"/>
              </a:solidFill>
              <a:latin typeface="Arabic Typesetting" panose="03020402040406030203" pitchFamily="66" charset="-78"/>
              <a:cs typeface="Arabic Typesetting" panose="03020402040406030203" pitchFamily="66" charset="-78"/>
            </a:endParaRPr>
          </a:p>
          <a:p>
            <a:pPr algn="just" rtl="1"/>
            <a:endParaRPr lang="ar-DZ" sz="4400" b="1" dirty="0">
              <a:solidFill>
                <a:srgbClr val="C00000"/>
              </a:solidFill>
              <a:latin typeface="Arabic Typesetting" panose="03020402040406030203" pitchFamily="66" charset="-78"/>
              <a:cs typeface="Arabic Typesetting" panose="03020402040406030203" pitchFamily="66" charset="-78"/>
            </a:endParaRPr>
          </a:p>
          <a:p>
            <a:pPr algn="just" rtl="1"/>
            <a:r>
              <a:rPr lang="ar-DZ" sz="5400" b="1" dirty="0">
                <a:solidFill>
                  <a:srgbClr val="C00000"/>
                </a:solidFill>
                <a:latin typeface="Arabic Typesetting" panose="03020402040406030203" pitchFamily="66" charset="-78"/>
                <a:cs typeface="Arabic Typesetting" panose="03020402040406030203" pitchFamily="66" charset="-78"/>
              </a:rPr>
              <a:t>ثانيا : خصائص الشخص الطبيعي :</a:t>
            </a:r>
          </a:p>
          <a:p>
            <a:pPr algn="just" rtl="1"/>
            <a:r>
              <a:rPr lang="ar-DZ" sz="5400" b="1" dirty="0">
                <a:solidFill>
                  <a:srgbClr val="C00000"/>
                </a:solidFill>
                <a:latin typeface="Arabic Typesetting" panose="03020402040406030203" pitchFamily="66" charset="-78"/>
                <a:cs typeface="Arabic Typesetting" panose="03020402040406030203" pitchFamily="66" charset="-78"/>
              </a:rPr>
              <a:t> </a:t>
            </a:r>
            <a:r>
              <a:rPr lang="ar-DZ" sz="5400" b="1" dirty="0">
                <a:solidFill>
                  <a:schemeClr val="tx1"/>
                </a:solidFill>
                <a:latin typeface="Arabic Typesetting" panose="03020402040406030203" pitchFamily="66" charset="-78"/>
                <a:cs typeface="Arabic Typesetting" panose="03020402040406030203" pitchFamily="66" charset="-78"/>
              </a:rPr>
              <a:t>تتميز الشخصية القانونية للإنسان أو الشخص الطبيعي بتوفره على جملة من الخصائص  و الميزات ، نفصل فيها  على النحو التالي : </a:t>
            </a:r>
          </a:p>
        </p:txBody>
      </p:sp>
    </p:spTree>
    <p:extLst>
      <p:ext uri="{BB962C8B-B14F-4D97-AF65-F5344CB8AC3E}">
        <p14:creationId xmlns:p14="http://schemas.microsoft.com/office/powerpoint/2010/main" val="936352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23513" y="675861"/>
            <a:ext cx="282271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855764" cy="6609522"/>
          </a:xfrm>
        </p:spPr>
        <p:txBody>
          <a:bodyPr>
            <a:normAutofit fontScale="32500" lnSpcReduction="20000"/>
          </a:bodyPr>
          <a:lstStyle/>
          <a:p>
            <a:pPr algn="just" rtl="1"/>
            <a:r>
              <a:rPr lang="ar-DZ" sz="17600" b="1" dirty="0">
                <a:solidFill>
                  <a:srgbClr val="C00000"/>
                </a:solidFill>
                <a:latin typeface="Arabic Typesetting" panose="03020402040406030203" pitchFamily="66" charset="-78"/>
                <a:cs typeface="Arabic Typesetting" panose="03020402040406030203" pitchFamily="66" charset="-78"/>
              </a:rPr>
              <a:t>ثانيا : خصائص الشخص الطبيعي :</a:t>
            </a:r>
          </a:p>
          <a:p>
            <a:pPr algn="just" rtl="1"/>
            <a:r>
              <a:rPr lang="ar-DZ" sz="17600" b="1" dirty="0">
                <a:solidFill>
                  <a:srgbClr val="00B050"/>
                </a:solidFill>
                <a:latin typeface="Arabic Typesetting" panose="03020402040406030203" pitchFamily="66" charset="-78"/>
                <a:cs typeface="Arabic Typesetting" panose="03020402040406030203" pitchFamily="66" charset="-78"/>
              </a:rPr>
              <a:t> </a:t>
            </a:r>
            <a:r>
              <a:rPr lang="ar-DZ" sz="16600" b="1" dirty="0">
                <a:solidFill>
                  <a:srgbClr val="00B050"/>
                </a:solidFill>
                <a:latin typeface="Arabic Typesetting" panose="03020402040406030203" pitchFamily="66" charset="-78"/>
                <a:cs typeface="Arabic Typesetting" panose="03020402040406030203" pitchFamily="66" charset="-78"/>
              </a:rPr>
              <a:t>ج - حالة  الشخص الطبيعي :</a:t>
            </a:r>
          </a:p>
          <a:p>
            <a:pPr algn="just" rtl="1"/>
            <a:r>
              <a:rPr lang="ar-DZ" sz="16600" b="1" dirty="0">
                <a:solidFill>
                  <a:srgbClr val="00B050"/>
                </a:solidFill>
                <a:latin typeface="Arabic Typesetting" panose="03020402040406030203" pitchFamily="66" charset="-78"/>
                <a:cs typeface="Arabic Typesetting" panose="03020402040406030203" pitchFamily="66" charset="-78"/>
              </a:rPr>
              <a:t> </a:t>
            </a:r>
            <a:r>
              <a:rPr lang="ar-DZ" sz="16600" b="1" dirty="0">
                <a:solidFill>
                  <a:schemeClr val="tx1"/>
                </a:solidFill>
                <a:latin typeface="Arabic Typesetting" panose="03020402040406030203" pitchFamily="66" charset="-78"/>
                <a:cs typeface="Arabic Typesetting" panose="03020402040406030203" pitchFamily="66" charset="-78"/>
              </a:rPr>
              <a:t>يقصد بحالة الشخص ، ذلك المركز القانوني الذي يشغله هذا الشخص ضمن المجتمع الذي ينتمي إليه ، حيث تتغير حالة الشخص بتغير نطاق المجتمع الذي ينتمي  إليه ، و في هذا الإطار تتخذ حالة الشخص الطبيعي في محيطه الاجتماعي الصور الثلاث التالية : </a:t>
            </a:r>
            <a:endParaRPr lang="ar-DZ" sz="49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626102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23513" y="675861"/>
            <a:ext cx="282271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855764" cy="6609522"/>
          </a:xfrm>
        </p:spPr>
        <p:txBody>
          <a:bodyPr>
            <a:normAutofit fontScale="92500"/>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ثانيا : خصائص الشخص الطبيعي :</a:t>
            </a:r>
          </a:p>
          <a:p>
            <a:pPr algn="just" rtl="1"/>
            <a:r>
              <a:rPr lang="ar-DZ" sz="5400" b="1" dirty="0">
                <a:solidFill>
                  <a:srgbClr val="00B050"/>
                </a:solidFill>
                <a:latin typeface="Arabic Typesetting" panose="03020402040406030203" pitchFamily="66" charset="-78"/>
                <a:cs typeface="Arabic Typesetting" panose="03020402040406030203" pitchFamily="66" charset="-78"/>
              </a:rPr>
              <a:t> </a:t>
            </a:r>
            <a:r>
              <a:rPr lang="ar-DZ" sz="4800" b="1" dirty="0">
                <a:solidFill>
                  <a:srgbClr val="00B050"/>
                </a:solidFill>
                <a:latin typeface="Arabic Typesetting" panose="03020402040406030203" pitchFamily="66" charset="-78"/>
                <a:cs typeface="Arabic Typesetting" panose="03020402040406030203" pitchFamily="66" charset="-78"/>
              </a:rPr>
              <a:t>ج - حالة  الشخص الطبيعي :</a:t>
            </a:r>
          </a:p>
          <a:p>
            <a:pPr algn="just" rtl="1"/>
            <a:r>
              <a:rPr lang="ar-DZ" sz="4800" b="1" dirty="0">
                <a:solidFill>
                  <a:srgbClr val="FF0000"/>
                </a:solidFill>
                <a:latin typeface="Arabic Typesetting" panose="03020402040406030203" pitchFamily="66" charset="-78"/>
                <a:cs typeface="Arabic Typesetting" panose="03020402040406030203" pitchFamily="66" charset="-78"/>
              </a:rPr>
              <a:t> 2-	الحالة العائلية ( المدنية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تنصرف معنى الحالة العائلية إلى علاقة القرابة التي تربط الشخص بمحيطه العائلي ، إذ أن انتساب شخص ما إلى عائلة أو أسرة معينة ينشئ له بعض الحقوق و يثقل كاهله ببعض الالتزامات في مواجهة أفراد أسرته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و عليه فإن معرفة أنواع القرابة و درجاتها يعتبر بيانا لمدى تأثير الحالة العائلية على مجموع   الحقوق المقررة للشخص أو عليه  . </a:t>
            </a:r>
            <a:endParaRPr lang="ar-DZ"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556703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23513" y="675861"/>
            <a:ext cx="282271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855764" cy="6609522"/>
          </a:xfrm>
        </p:spPr>
        <p:txBody>
          <a:bodyPr>
            <a:normAutofit/>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ثانيا : خصائص الشخص الطبيعي :</a:t>
            </a:r>
          </a:p>
          <a:p>
            <a:pPr algn="just" rtl="1"/>
            <a:r>
              <a:rPr lang="ar-DZ" sz="5400" b="1" dirty="0">
                <a:solidFill>
                  <a:srgbClr val="00B050"/>
                </a:solidFill>
                <a:latin typeface="Arabic Typesetting" panose="03020402040406030203" pitchFamily="66" charset="-78"/>
                <a:cs typeface="Arabic Typesetting" panose="03020402040406030203" pitchFamily="66" charset="-78"/>
              </a:rPr>
              <a:t> </a:t>
            </a:r>
            <a:r>
              <a:rPr lang="ar-DZ" sz="4800" b="1" dirty="0">
                <a:solidFill>
                  <a:srgbClr val="00B050"/>
                </a:solidFill>
                <a:latin typeface="Arabic Typesetting" panose="03020402040406030203" pitchFamily="66" charset="-78"/>
                <a:cs typeface="Arabic Typesetting" panose="03020402040406030203" pitchFamily="66" charset="-78"/>
              </a:rPr>
              <a:t>ج - حالة  الشخص الطبيعي :</a:t>
            </a:r>
          </a:p>
          <a:p>
            <a:pPr algn="just" rtl="1"/>
            <a:r>
              <a:rPr lang="ar-DZ" sz="4800" b="1" dirty="0">
                <a:solidFill>
                  <a:srgbClr val="FF0000"/>
                </a:solidFill>
                <a:latin typeface="Arabic Typesetting" panose="03020402040406030203" pitchFamily="66" charset="-78"/>
                <a:cs typeface="Arabic Typesetting" panose="03020402040406030203" pitchFamily="66" charset="-78"/>
              </a:rPr>
              <a:t> 2-	الحالة العائلية ( المدنية ) :</a:t>
            </a:r>
          </a:p>
          <a:p>
            <a:pPr algn="just" rtl="1"/>
            <a:r>
              <a:rPr lang="ar-DZ" sz="4800" b="1" dirty="0">
                <a:solidFill>
                  <a:srgbClr val="00B050"/>
                </a:solidFill>
                <a:latin typeface="Arabic Typesetting" panose="03020402040406030203" pitchFamily="66" charset="-78"/>
                <a:cs typeface="Arabic Typesetting" panose="03020402040406030203" pitchFamily="66" charset="-78"/>
              </a:rPr>
              <a:t> 2 – 2 الآثار القانونية للقرابة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يترتب على القرابة العائلية جملة من الآثار  القانونية ، حيث تختلف باختلاف الفروع القانونية المنظمة و المؤطرة لتلك القرابة، و في هذا الإطار نذكر بعض التطبيقات على ذلك . </a:t>
            </a:r>
            <a:endParaRPr lang="ar-DZ"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767414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23513" y="675861"/>
            <a:ext cx="2822712"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الطبيعي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8" y="99391"/>
            <a:ext cx="8855764" cy="6609522"/>
          </a:xfrm>
        </p:spPr>
        <p:txBody>
          <a:bodyPr>
            <a:normAutofit fontScale="62500" lnSpcReduction="20000"/>
          </a:bodyPr>
          <a:lstStyle/>
          <a:p>
            <a:pPr algn="just" rtl="1"/>
            <a:r>
              <a:rPr lang="ar-DZ" sz="6400" b="1" dirty="0">
                <a:solidFill>
                  <a:srgbClr val="C00000"/>
                </a:solidFill>
                <a:latin typeface="Arabic Typesetting" panose="03020402040406030203" pitchFamily="66" charset="-78"/>
                <a:cs typeface="Arabic Typesetting" panose="03020402040406030203" pitchFamily="66" charset="-78"/>
              </a:rPr>
              <a:t>ثانيا : خصائص الشخص الطبيعي :</a:t>
            </a:r>
          </a:p>
          <a:p>
            <a:pPr algn="just" rtl="1"/>
            <a:r>
              <a:rPr lang="ar-DZ" sz="6400" b="1" dirty="0">
                <a:solidFill>
                  <a:srgbClr val="00B050"/>
                </a:solidFill>
                <a:latin typeface="Arabic Typesetting" panose="03020402040406030203" pitchFamily="66" charset="-78"/>
                <a:cs typeface="Arabic Typesetting" panose="03020402040406030203" pitchFamily="66" charset="-78"/>
              </a:rPr>
              <a:t> </a:t>
            </a:r>
            <a:r>
              <a:rPr lang="ar-DZ" sz="5800" b="1" dirty="0">
                <a:solidFill>
                  <a:srgbClr val="00B050"/>
                </a:solidFill>
                <a:latin typeface="Arabic Typesetting" panose="03020402040406030203" pitchFamily="66" charset="-78"/>
                <a:cs typeface="Arabic Typesetting" panose="03020402040406030203" pitchFamily="66" charset="-78"/>
              </a:rPr>
              <a:t>ج - حالة  الشخص الطبيعي :</a:t>
            </a:r>
          </a:p>
          <a:p>
            <a:pPr algn="just" rtl="1"/>
            <a:r>
              <a:rPr lang="ar-DZ" sz="6400" b="1" dirty="0">
                <a:solidFill>
                  <a:srgbClr val="FF0000"/>
                </a:solidFill>
                <a:latin typeface="Arabic Typesetting" panose="03020402040406030203" pitchFamily="66" charset="-78"/>
                <a:cs typeface="Arabic Typesetting" panose="03020402040406030203" pitchFamily="66" charset="-78"/>
              </a:rPr>
              <a:t> 2-	الحالة العائلية ( المدنية ) :</a:t>
            </a:r>
          </a:p>
          <a:p>
            <a:pPr algn="just" rtl="1"/>
            <a:r>
              <a:rPr lang="ar-DZ" sz="6400" b="1" dirty="0">
                <a:solidFill>
                  <a:srgbClr val="00B050"/>
                </a:solidFill>
                <a:latin typeface="Arabic Typesetting" panose="03020402040406030203" pitchFamily="66" charset="-78"/>
                <a:cs typeface="Arabic Typesetting" panose="03020402040406030203" pitchFamily="66" charset="-78"/>
              </a:rPr>
              <a:t> 2 – 2 الآثار القانونية للقرابة : </a:t>
            </a:r>
          </a:p>
          <a:p>
            <a:pPr marL="857250" indent="-857250" algn="just" rtl="1">
              <a:buFont typeface="Wingdings" panose="05000000000000000000" pitchFamily="2" charset="2"/>
              <a:buChar char="Ø"/>
            </a:pPr>
            <a:r>
              <a:rPr lang="ar-DZ" sz="6400" b="1" dirty="0">
                <a:solidFill>
                  <a:srgbClr val="C00000"/>
                </a:solidFill>
                <a:latin typeface="Arabic Typesetting" panose="03020402040406030203" pitchFamily="66" charset="-78"/>
                <a:cs typeface="Arabic Typesetting" panose="03020402040406030203" pitchFamily="66" charset="-78"/>
              </a:rPr>
              <a:t>في القانون المدني </a:t>
            </a:r>
            <a:r>
              <a:rPr lang="ar-DZ" sz="6400" b="1" dirty="0">
                <a:solidFill>
                  <a:schemeClr val="tx1"/>
                </a:solidFill>
                <a:latin typeface="Arabic Typesetting" panose="03020402040406030203" pitchFamily="66" charset="-78"/>
                <a:cs typeface="Arabic Typesetting" panose="03020402040406030203" pitchFamily="66" charset="-78"/>
              </a:rPr>
              <a:t>:</a:t>
            </a:r>
          </a:p>
          <a:p>
            <a:pPr algn="just" rtl="1"/>
            <a:r>
              <a:rPr lang="ar-DZ" sz="6400" b="1" dirty="0">
                <a:solidFill>
                  <a:schemeClr val="tx1"/>
                </a:solidFill>
                <a:latin typeface="Arabic Typesetting" panose="03020402040406030203" pitchFamily="66" charset="-78"/>
                <a:cs typeface="Arabic Typesetting" panose="03020402040406030203" pitchFamily="66" charset="-78"/>
              </a:rPr>
              <a:t> يرتكز القانون المدني أساسا على تنظيم المعاملات الخاصة التي تقوم بين  الأشخاص .</a:t>
            </a:r>
          </a:p>
          <a:p>
            <a:pPr algn="just" rtl="1"/>
            <a:r>
              <a:rPr lang="ar-DZ" sz="6400" b="1" dirty="0">
                <a:solidFill>
                  <a:schemeClr val="tx1"/>
                </a:solidFill>
                <a:latin typeface="Arabic Typesetting" panose="03020402040406030203" pitchFamily="66" charset="-78"/>
                <a:cs typeface="Arabic Typesetting" panose="03020402040406030203" pitchFamily="66" charset="-78"/>
              </a:rPr>
              <a:t> و في هذا السياق نظم القانون المدني </a:t>
            </a:r>
            <a:r>
              <a:rPr lang="ar-DZ" sz="6400" b="1" dirty="0">
                <a:solidFill>
                  <a:srgbClr val="C00000"/>
                </a:solidFill>
                <a:latin typeface="Arabic Typesetting" panose="03020402040406030203" pitchFamily="66" charset="-78"/>
                <a:cs typeface="Arabic Typesetting" panose="03020402040406030203" pitchFamily="66" charset="-78"/>
              </a:rPr>
              <a:t>موضوع الشفعة </a:t>
            </a:r>
            <a:r>
              <a:rPr lang="ar-DZ" sz="6400" b="1" dirty="0">
                <a:solidFill>
                  <a:schemeClr val="tx1"/>
                </a:solidFill>
                <a:latin typeface="Arabic Typesetting" panose="03020402040406030203" pitchFamily="66" charset="-78"/>
                <a:cs typeface="Arabic Typesetting" panose="03020402040406030203" pitchFamily="66" charset="-78"/>
              </a:rPr>
              <a:t>في المادة 795 منه و التي حددت الحالات التي يجوز فيها إعمال نظام الشفعة عند عقود البيع  الخاصة بالعقار </a:t>
            </a:r>
            <a:r>
              <a:rPr lang="ar-DZ" sz="6400" b="1" dirty="0">
                <a:solidFill>
                  <a:srgbClr val="0070C0"/>
                </a:solidFill>
                <a:latin typeface="Arabic Typesetting" panose="03020402040406030203" pitchFamily="66" charset="-78"/>
                <a:cs typeface="Arabic Typesetting" panose="03020402040406030203" pitchFamily="66" charset="-78"/>
              </a:rPr>
              <a:t>. ( مثل إذا بيع جزء من العقار المملوك على الشيوع لأجنبي</a:t>
            </a:r>
            <a:r>
              <a:rPr lang="en-GB" sz="6400" b="1" dirty="0">
                <a:solidFill>
                  <a:srgbClr val="0070C0"/>
                </a:solidFill>
                <a:latin typeface="Arabic Typesetting" panose="03020402040406030203" pitchFamily="66" charset="-78"/>
                <a:cs typeface="Arabic Typesetting" panose="03020402040406030203" pitchFamily="66" charset="-78"/>
              </a:rPr>
              <a:t> </a:t>
            </a:r>
            <a:r>
              <a:rPr lang="ar-DZ" sz="6400" b="1" dirty="0">
                <a:solidFill>
                  <a:srgbClr val="0070C0"/>
                </a:solidFill>
                <a:latin typeface="Arabic Typesetting" panose="03020402040406030203" pitchFamily="66" charset="-78"/>
                <a:cs typeface="Arabic Typesetting" panose="03020402040406030203" pitchFamily="66" charset="-78"/>
              </a:rPr>
              <a:t>فإنه يمكن للشريك في الشيوع أن يمارس حق الشفعة و تكون له الأولوية في شراء الجزء المراد بيعه )</a:t>
            </a:r>
          </a:p>
        </p:txBody>
      </p:sp>
    </p:spTree>
    <p:extLst>
      <p:ext uri="{BB962C8B-B14F-4D97-AF65-F5344CB8AC3E}">
        <p14:creationId xmlns:p14="http://schemas.microsoft.com/office/powerpoint/2010/main" val="4110046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barn(inVertical)">
                                      <p:cBhvr>
                                        <p:cTn id="42" dur="500"/>
                                        <p:tgtEl>
                                          <p:spTgt spid="4">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animEffect transition="in" filter="barn(inVertical)">
                                      <p:cBhvr>
                                        <p:cTn id="4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theme/theme1.xml><?xml version="1.0" encoding="utf-8"?>
<a:theme xmlns:a="http://schemas.openxmlformats.org/drawingml/2006/main" name="ربطة">
  <a:themeElements>
    <a:clrScheme name="ربطة">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ربطة">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ربطة">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574</TotalTime>
  <Words>1773</Words>
  <Application>Microsoft Office PowerPoint</Application>
  <PresentationFormat>شاشة عريضة</PresentationFormat>
  <Paragraphs>149</Paragraphs>
  <Slides>22</Slides>
  <Notes>0</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22</vt:i4>
      </vt:variant>
    </vt:vector>
  </HeadingPairs>
  <TitlesOfParts>
    <vt:vector size="28" baseType="lpstr">
      <vt:lpstr>Arabic Typesetting</vt:lpstr>
      <vt:lpstr>Arial</vt:lpstr>
      <vt:lpstr>Century Gothic</vt:lpstr>
      <vt:lpstr>Wingdings</vt:lpstr>
      <vt:lpstr>Wingdings 3</vt:lpstr>
      <vt:lpstr>ربطة</vt:lpstr>
      <vt:lpstr>جامعة بسكرة  كلية الحقوق و العلوم السياسية   قسم القانون الخاص  السنة الأولى ليسانس جذع مشترك حقوق  </vt:lpstr>
      <vt:lpstr>                                  المبحث الثالث : أركان الحق   المطلب الأول : أشخاص الحق المطلب الثاني : موضوع الحق    </vt:lpstr>
      <vt:lpstr>المطلب الأول : أشخاص الحق                         :  يقتضي الحق دائما أن يكون له صاحب ، و هذا الأخير  بالضرورة هو شخص من الأشخاص ، و حيث أن الانسان ( الشخص الطبيعي ) هو الشخص الذي تتمحور حوله مختلف النظم القانونية فهو صاحب الحق الأصلي و الأساسي                   .  و بالنظر إلى التطورات الاقتصادية و الاجتماعية و السياسية الكبيرة  في عالمنا المعاصر ، استلزم تشكيل و إنشاء كيانات ذات طبيعة إدارية و اقتصادية عهد إليها تنظيم و تسير و اشباع  حاجيات   الناس ،  و بالنظر إلى هذا التدخل الذي حدث في حياة الناس و ما يترتب عليه من آثار ، تم اسباغ هذه الكيانات بالشخصية القانونية المعنوية               .                               .   .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بسكرة  كلية الحقوق و العلوم السياسية   قسم القانون الخاص  السنة الأولى ليسانس جذع مشترك حقوق  </dc:title>
  <dc:creator>ANIS INFO</dc:creator>
  <cp:lastModifiedBy>ANIS INFO</cp:lastModifiedBy>
  <cp:revision>207</cp:revision>
  <dcterms:created xsi:type="dcterms:W3CDTF">2025-09-29T18:29:53Z</dcterms:created>
  <dcterms:modified xsi:type="dcterms:W3CDTF">2026-03-01T05:13:53Z</dcterms:modified>
</cp:coreProperties>
</file>