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21"/>
  </p:notesMasterIdLst>
  <p:handoutMasterIdLst>
    <p:handoutMasterId r:id="rId22"/>
  </p:handoutMasterIdLst>
  <p:sldIdLst>
    <p:sldId id="324" r:id="rId2"/>
    <p:sldId id="259" r:id="rId3"/>
    <p:sldId id="282" r:id="rId4"/>
    <p:sldId id="409" r:id="rId5"/>
    <p:sldId id="365" r:id="rId6"/>
    <p:sldId id="378" r:id="rId7"/>
    <p:sldId id="421" r:id="rId8"/>
    <p:sldId id="410" r:id="rId9"/>
    <p:sldId id="316" r:id="rId10"/>
    <p:sldId id="422" r:id="rId11"/>
    <p:sldId id="423" r:id="rId12"/>
    <p:sldId id="424" r:id="rId13"/>
    <p:sldId id="414" r:id="rId14"/>
    <p:sldId id="393" r:id="rId15"/>
    <p:sldId id="413" r:id="rId16"/>
    <p:sldId id="415" r:id="rId17"/>
    <p:sldId id="416" r:id="rId18"/>
    <p:sldId id="425" r:id="rId19"/>
    <p:sldId id="313"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01/11/2024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01/11/2024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15</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16</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17</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18</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19</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thestrategyinstitute.org/insights/data-analytics-in-todays-business-landscape-a-necessity-not-an-option"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thestrategyinstitute.org/insights/what-is-business-strategy-definition-importance-levels-and-example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thestrategyinstitute.org/insights/leadership-strategy-the-critical-ingredient-to-sweet-success"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en.wikipedia.org/wiki/Strategis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Strategy"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en.wikipedia.org/wiki/Holistic" TargetMode="External"/><Relationship Id="rId13" Type="http://schemas.openxmlformats.org/officeDocument/2006/relationships/hyperlink" Target="https://en.wikipedia.org/wiki/Strategic" TargetMode="External"/><Relationship Id="rId3" Type="http://schemas.openxmlformats.org/officeDocument/2006/relationships/hyperlink" Target="https://en.wikipedia.org/wiki/Chief_executive_officer" TargetMode="External"/><Relationship Id="rId7" Type="http://schemas.openxmlformats.org/officeDocument/2006/relationships/hyperlink" Target="https://en.wikipedia.org/wiki/Perception" TargetMode="External"/><Relationship Id="rId12" Type="http://schemas.openxmlformats.org/officeDocument/2006/relationships/hyperlink" Target="https://en.wikipedia.org/wiki/Planning" TargetMode="External"/><Relationship Id="rId2" Type="http://schemas.openxmlformats.org/officeDocument/2006/relationships/notesSlide" Target="../notesSlides/notesSlide5.xml"/><Relationship Id="rId16" Type="http://schemas.openxmlformats.org/officeDocument/2006/relationships/hyperlink" Target="https://en.wikipedia.org/wiki/Values" TargetMode="External"/><Relationship Id="rId1" Type="http://schemas.openxmlformats.org/officeDocument/2006/relationships/slideLayout" Target="../slideLayouts/slideLayout2.xml"/><Relationship Id="rId6" Type="http://schemas.openxmlformats.org/officeDocument/2006/relationships/hyperlink" Target="https://en.wikipedia.org/wiki/Innovation" TargetMode="External"/><Relationship Id="rId11" Type="http://schemas.openxmlformats.org/officeDocument/2006/relationships/hyperlink" Target="https://en.wikipedia.org/wiki/Systemics" TargetMode="External"/><Relationship Id="rId5" Type="http://schemas.openxmlformats.org/officeDocument/2006/relationships/hyperlink" Target="https://en.wikipedia.org/wiki/Design_strategy" TargetMode="External"/><Relationship Id="rId15" Type="http://schemas.openxmlformats.org/officeDocument/2006/relationships/hyperlink" Target="https://en.wikipedia.org/wiki/Design" TargetMode="External"/><Relationship Id="rId10" Type="http://schemas.openxmlformats.org/officeDocument/2006/relationships/hyperlink" Target="https://en.wiktionary.org/wiki/pragmatic" TargetMode="External"/><Relationship Id="rId4" Type="http://schemas.openxmlformats.org/officeDocument/2006/relationships/hyperlink" Target="https://en.wikipedia.org/wiki/Board_of_directors" TargetMode="External"/><Relationship Id="rId9" Type="http://schemas.openxmlformats.org/officeDocument/2006/relationships/hyperlink" Target="https://en.wikipedia.org/wiki/Designer" TargetMode="External"/><Relationship Id="rId14" Type="http://schemas.openxmlformats.org/officeDocument/2006/relationships/hyperlink" Target="https://en.wikipedia.org/wiki/Brand"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en.wikipedia.org/wiki/Corporate_finance" TargetMode="External"/><Relationship Id="rId3" Type="http://schemas.openxmlformats.org/officeDocument/2006/relationships/hyperlink" Target="https://en.wikipedia.org/wiki/Innovative" TargetMode="External"/><Relationship Id="rId7" Type="http://schemas.openxmlformats.org/officeDocument/2006/relationships/hyperlink" Target="https://en.wikipedia.org/wiki/Buy_sid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en.wikipedia.org/wiki/Marketing" TargetMode="External"/><Relationship Id="rId5" Type="http://schemas.openxmlformats.org/officeDocument/2006/relationships/hyperlink" Target="https://en.wikipedia.org/wiki/Sell_side" TargetMode="External"/><Relationship Id="rId4" Type="http://schemas.openxmlformats.org/officeDocument/2006/relationships/hyperlink" Target="https://en.wikipedia.org/wiki/Quantitative_property"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10</a:t>
            </a:fld>
            <a:endParaRPr lang="en-US" dirty="0">
              <a:solidFill>
                <a:schemeClr val="accent4">
                  <a:lumMod val="10000"/>
                </a:schemeClr>
              </a:solidFill>
            </a:endParaRPr>
          </a:p>
        </p:txBody>
      </p:sp>
      <p:sp>
        <p:nvSpPr>
          <p:cNvPr id="8" name="Rectangle à coins arrondis 7"/>
          <p:cNvSpPr/>
          <p:nvPr/>
        </p:nvSpPr>
        <p:spPr>
          <a:xfrm>
            <a:off x="202393" y="4712091"/>
            <a:ext cx="8786213" cy="1932629"/>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1"/>
                </a:solidFill>
              </a:rPr>
              <a:t>Resource Allocation</a:t>
            </a:r>
            <a:r>
              <a:rPr lang="en-US" sz="2400" dirty="0">
                <a:solidFill>
                  <a:schemeClr val="tx1"/>
                </a:solidFill>
              </a:rPr>
              <a:t/>
            </a:r>
            <a:br>
              <a:rPr lang="en-US" sz="2400" dirty="0">
                <a:solidFill>
                  <a:schemeClr val="tx1"/>
                </a:solidFill>
              </a:rPr>
            </a:br>
            <a:r>
              <a:rPr lang="en-US" sz="2400" dirty="0">
                <a:solidFill>
                  <a:schemeClr val="tx1"/>
                </a:solidFill>
              </a:rPr>
              <a:t>Efficient allocation of human and financial resources is a critical facet of a business strategist's purview. This encompasses process optimization and a discerning eye for identifying areas ripe for improvement, ensuring maximal productivity.</a:t>
            </a:r>
          </a:p>
        </p:txBody>
      </p:sp>
      <p:sp>
        <p:nvSpPr>
          <p:cNvPr id="3" name="Rectangle à coins arrondis 2"/>
          <p:cNvSpPr/>
          <p:nvPr/>
        </p:nvSpPr>
        <p:spPr>
          <a:xfrm>
            <a:off x="202393" y="882190"/>
            <a:ext cx="720080" cy="645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1</a:t>
            </a:r>
            <a:endParaRPr lang="fr-FR" dirty="0"/>
          </a:p>
        </p:txBody>
      </p:sp>
      <p:sp>
        <p:nvSpPr>
          <p:cNvPr id="11" name="Rectangle à coins arrondis 10"/>
          <p:cNvSpPr/>
          <p:nvPr/>
        </p:nvSpPr>
        <p:spPr>
          <a:xfrm>
            <a:off x="323528" y="4081681"/>
            <a:ext cx="720080" cy="645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2</a:t>
            </a:r>
          </a:p>
        </p:txBody>
      </p:sp>
      <p:sp>
        <p:nvSpPr>
          <p:cNvPr id="4" name="Ellipse 3"/>
          <p:cNvSpPr/>
          <p:nvPr/>
        </p:nvSpPr>
        <p:spPr>
          <a:xfrm>
            <a:off x="179511" y="34352"/>
            <a:ext cx="8809095" cy="876812"/>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Skills and Responsibilities of a Business Strategist</a:t>
            </a:r>
            <a:endParaRPr lang="en-US" sz="3200" b="1" dirty="0">
              <a:solidFill>
                <a:schemeClr val="tx1"/>
              </a:solidFill>
            </a:endParaRPr>
          </a:p>
        </p:txBody>
      </p:sp>
      <p:sp>
        <p:nvSpPr>
          <p:cNvPr id="12" name="Rectangle à coins arrondis 11"/>
          <p:cNvSpPr/>
          <p:nvPr/>
        </p:nvSpPr>
        <p:spPr>
          <a:xfrm>
            <a:off x="179512" y="1571854"/>
            <a:ext cx="8809094" cy="2275912"/>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400" b="1" dirty="0" smtClean="0">
              <a:solidFill>
                <a:schemeClr val="tx1"/>
              </a:solidFill>
            </a:endParaRPr>
          </a:p>
          <a:p>
            <a:pPr algn="just"/>
            <a:endParaRPr lang="en-US" sz="2400" b="1" dirty="0" smtClean="0">
              <a:solidFill>
                <a:schemeClr val="tx1"/>
              </a:solidFill>
            </a:endParaRPr>
          </a:p>
          <a:p>
            <a:pPr algn="just"/>
            <a:r>
              <a:rPr lang="en-US" sz="2400" b="1" dirty="0" smtClean="0">
                <a:solidFill>
                  <a:schemeClr val="tx1"/>
                </a:solidFill>
              </a:rPr>
              <a:t>Risk </a:t>
            </a:r>
            <a:r>
              <a:rPr lang="en-US" sz="2400" b="1" dirty="0">
                <a:solidFill>
                  <a:schemeClr val="tx1"/>
                </a:solidFill>
              </a:rPr>
              <a:t>Management</a:t>
            </a:r>
            <a:r>
              <a:rPr lang="en-US" sz="2400" dirty="0">
                <a:solidFill>
                  <a:schemeClr val="tx1"/>
                </a:solidFill>
              </a:rPr>
              <a:t/>
            </a:r>
            <a:br>
              <a:rPr lang="en-US" sz="2400" dirty="0">
                <a:solidFill>
                  <a:schemeClr val="tx1"/>
                </a:solidFill>
              </a:rPr>
            </a:br>
            <a:r>
              <a:rPr lang="en-US" sz="2400" dirty="0">
                <a:solidFill>
                  <a:schemeClr val="tx1"/>
                </a:solidFill>
              </a:rPr>
              <a:t>Demonstrating acumen in risk identification and mitigation is paramount. This involves an acute understanding of industry nuances, regulatory landscapes, and global economic factors, ensuring a proactive approach to safeguarding the organization against potential risks.</a:t>
            </a:r>
          </a:p>
          <a:p>
            <a:pPr algn="just"/>
            <a:r>
              <a:rPr lang="en-US" sz="2400" dirty="0" smtClean="0">
                <a:solidFill>
                  <a:schemeClr val="tx1"/>
                </a:solidFill>
              </a:rPr>
              <a:t>.</a:t>
            </a:r>
            <a:endParaRPr lang="en-US" sz="2400" dirty="0">
              <a:solidFill>
                <a:schemeClr val="tx1"/>
              </a:solidFill>
            </a:endParaRPr>
          </a:p>
          <a:p>
            <a:pPr algn="just"/>
            <a:endParaRPr lang="fr-FR" sz="2400" dirty="0">
              <a:solidFill>
                <a:schemeClr val="tx1"/>
              </a:solidFill>
            </a:endParaRPr>
          </a:p>
        </p:txBody>
      </p:sp>
    </p:spTree>
    <p:extLst>
      <p:ext uri="{BB962C8B-B14F-4D97-AF65-F5344CB8AC3E}">
        <p14:creationId xmlns:p14="http://schemas.microsoft.com/office/powerpoint/2010/main" val="3012878569"/>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11</a:t>
            </a:fld>
            <a:endParaRPr lang="en-US" dirty="0">
              <a:solidFill>
                <a:schemeClr val="accent4">
                  <a:lumMod val="10000"/>
                </a:schemeClr>
              </a:solidFill>
            </a:endParaRPr>
          </a:p>
        </p:txBody>
      </p:sp>
      <p:sp>
        <p:nvSpPr>
          <p:cNvPr id="8" name="Rectangle à coins arrondis 7"/>
          <p:cNvSpPr/>
          <p:nvPr/>
        </p:nvSpPr>
        <p:spPr>
          <a:xfrm>
            <a:off x="202393" y="4712091"/>
            <a:ext cx="8786213" cy="1932629"/>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1"/>
                </a:solidFill>
              </a:rPr>
              <a:t>Performance Monitoring</a:t>
            </a:r>
            <a:r>
              <a:rPr lang="en-US" sz="2400" dirty="0">
                <a:solidFill>
                  <a:schemeClr val="tx1"/>
                </a:solidFill>
              </a:rPr>
              <a:t/>
            </a:r>
            <a:br>
              <a:rPr lang="en-US" sz="2400" dirty="0">
                <a:solidFill>
                  <a:schemeClr val="tx1"/>
                </a:solidFill>
              </a:rPr>
            </a:br>
            <a:r>
              <a:rPr lang="en-US" sz="2400" dirty="0">
                <a:solidFill>
                  <a:schemeClr val="tx1"/>
                </a:solidFill>
              </a:rPr>
              <a:t>A Business Strategist must constantly monitor and evaluate strategy performance, developing key performance indicators (KPIs) to measure success and identify areas for adjustment.</a:t>
            </a:r>
          </a:p>
        </p:txBody>
      </p:sp>
      <p:sp>
        <p:nvSpPr>
          <p:cNvPr id="3" name="Rectangle à coins arrondis 2"/>
          <p:cNvSpPr/>
          <p:nvPr/>
        </p:nvSpPr>
        <p:spPr>
          <a:xfrm>
            <a:off x="202393" y="882190"/>
            <a:ext cx="720080" cy="645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1</a:t>
            </a:r>
            <a:endParaRPr lang="fr-FR" dirty="0"/>
          </a:p>
        </p:txBody>
      </p:sp>
      <p:sp>
        <p:nvSpPr>
          <p:cNvPr id="11" name="Rectangle à coins arrondis 10"/>
          <p:cNvSpPr/>
          <p:nvPr/>
        </p:nvSpPr>
        <p:spPr>
          <a:xfrm>
            <a:off x="323528" y="4081681"/>
            <a:ext cx="720080" cy="645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2</a:t>
            </a:r>
          </a:p>
        </p:txBody>
      </p:sp>
      <p:sp>
        <p:nvSpPr>
          <p:cNvPr id="4" name="Ellipse 3"/>
          <p:cNvSpPr/>
          <p:nvPr/>
        </p:nvSpPr>
        <p:spPr>
          <a:xfrm>
            <a:off x="179511" y="34352"/>
            <a:ext cx="8809095" cy="876812"/>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Skills and Responsibilities of a Business Strategist</a:t>
            </a:r>
            <a:endParaRPr lang="en-US" sz="3200" b="1" dirty="0">
              <a:solidFill>
                <a:schemeClr val="tx1"/>
              </a:solidFill>
            </a:endParaRPr>
          </a:p>
        </p:txBody>
      </p:sp>
      <p:sp>
        <p:nvSpPr>
          <p:cNvPr id="12" name="Rectangle à coins arrondis 11"/>
          <p:cNvSpPr/>
          <p:nvPr/>
        </p:nvSpPr>
        <p:spPr>
          <a:xfrm>
            <a:off x="179512" y="1571854"/>
            <a:ext cx="8809094" cy="2275912"/>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400" b="1" dirty="0" smtClean="0">
              <a:solidFill>
                <a:schemeClr val="tx1"/>
              </a:solidFill>
            </a:endParaRPr>
          </a:p>
          <a:p>
            <a:pPr algn="just"/>
            <a:endParaRPr lang="en-US" sz="2400" b="1" dirty="0" smtClean="0">
              <a:solidFill>
                <a:schemeClr val="tx1"/>
              </a:solidFill>
            </a:endParaRPr>
          </a:p>
          <a:p>
            <a:pPr algn="just"/>
            <a:r>
              <a:rPr lang="en-US" sz="2400" b="1" dirty="0">
                <a:solidFill>
                  <a:schemeClr val="tx1"/>
                </a:solidFill>
              </a:rPr>
              <a:t>Collaboration and Communication</a:t>
            </a:r>
            <a:r>
              <a:rPr lang="en-US" sz="2400" dirty="0">
                <a:solidFill>
                  <a:schemeClr val="tx1"/>
                </a:solidFill>
              </a:rPr>
              <a:t/>
            </a:r>
            <a:br>
              <a:rPr lang="en-US" sz="2400" dirty="0">
                <a:solidFill>
                  <a:schemeClr val="tx1"/>
                </a:solidFill>
              </a:rPr>
            </a:br>
            <a:r>
              <a:rPr lang="en-US" sz="2400" dirty="0">
                <a:solidFill>
                  <a:schemeClr val="tx1"/>
                </a:solidFill>
              </a:rPr>
              <a:t>As a business strategist you need to establish seamless communication and collaboration across departments is instrumental for the successful implementation of the strategic plan.</a:t>
            </a:r>
          </a:p>
          <a:p>
            <a:pPr algn="just"/>
            <a:r>
              <a:rPr lang="en-US" sz="2400" dirty="0" smtClean="0">
                <a:solidFill>
                  <a:schemeClr val="tx1"/>
                </a:solidFill>
              </a:rPr>
              <a:t>.</a:t>
            </a:r>
            <a:endParaRPr lang="en-US" sz="2400" dirty="0">
              <a:solidFill>
                <a:schemeClr val="tx1"/>
              </a:solidFill>
            </a:endParaRPr>
          </a:p>
          <a:p>
            <a:pPr algn="just"/>
            <a:endParaRPr lang="fr-FR" sz="2400" dirty="0">
              <a:solidFill>
                <a:schemeClr val="tx1"/>
              </a:solidFill>
            </a:endParaRPr>
          </a:p>
        </p:txBody>
      </p:sp>
    </p:spTree>
    <p:extLst>
      <p:ext uri="{BB962C8B-B14F-4D97-AF65-F5344CB8AC3E}">
        <p14:creationId xmlns:p14="http://schemas.microsoft.com/office/powerpoint/2010/main" val="2612498663"/>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12</a:t>
            </a:fld>
            <a:endParaRPr lang="en-US" dirty="0">
              <a:solidFill>
                <a:schemeClr val="accent4">
                  <a:lumMod val="10000"/>
                </a:schemeClr>
              </a:solidFill>
            </a:endParaRPr>
          </a:p>
        </p:txBody>
      </p:sp>
      <p:sp>
        <p:nvSpPr>
          <p:cNvPr id="3" name="Rectangle à coins arrondis 2"/>
          <p:cNvSpPr/>
          <p:nvPr/>
        </p:nvSpPr>
        <p:spPr>
          <a:xfrm>
            <a:off x="202393" y="882190"/>
            <a:ext cx="720080" cy="645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1</a:t>
            </a:r>
            <a:endParaRPr lang="fr-FR" dirty="0"/>
          </a:p>
        </p:txBody>
      </p:sp>
      <p:sp>
        <p:nvSpPr>
          <p:cNvPr id="4" name="Ellipse 3"/>
          <p:cNvSpPr/>
          <p:nvPr/>
        </p:nvSpPr>
        <p:spPr>
          <a:xfrm>
            <a:off x="179511" y="34352"/>
            <a:ext cx="8809095" cy="876812"/>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Skills and Responsibilities of a Business Strategist</a:t>
            </a:r>
            <a:endParaRPr lang="en-US" sz="3200" b="1" dirty="0">
              <a:solidFill>
                <a:schemeClr val="tx1"/>
              </a:solidFill>
            </a:endParaRPr>
          </a:p>
        </p:txBody>
      </p:sp>
      <p:sp>
        <p:nvSpPr>
          <p:cNvPr id="12" name="Rectangle à coins arrondis 11"/>
          <p:cNvSpPr/>
          <p:nvPr/>
        </p:nvSpPr>
        <p:spPr>
          <a:xfrm>
            <a:off x="179512" y="1571854"/>
            <a:ext cx="8809094" cy="2275912"/>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400" b="1" dirty="0" smtClean="0">
              <a:solidFill>
                <a:schemeClr val="tx1"/>
              </a:solidFill>
            </a:endParaRPr>
          </a:p>
          <a:p>
            <a:pPr algn="just"/>
            <a:endParaRPr lang="en-US" sz="2400" b="1" dirty="0" smtClean="0">
              <a:solidFill>
                <a:schemeClr val="tx1"/>
              </a:solidFill>
            </a:endParaRPr>
          </a:p>
          <a:p>
            <a:pPr algn="just"/>
            <a:r>
              <a:rPr lang="en-US" sz="2400" b="1" dirty="0">
                <a:solidFill>
                  <a:schemeClr val="tx1"/>
                </a:solidFill>
              </a:rPr>
              <a:t>Adaptability</a:t>
            </a:r>
            <a:r>
              <a:rPr lang="en-US" sz="2400" dirty="0">
                <a:solidFill>
                  <a:schemeClr val="tx1"/>
                </a:solidFill>
              </a:rPr>
              <a:t/>
            </a:r>
            <a:br>
              <a:rPr lang="en-US" sz="2400" dirty="0">
                <a:solidFill>
                  <a:schemeClr val="tx1"/>
                </a:solidFill>
              </a:rPr>
            </a:br>
            <a:r>
              <a:rPr lang="en-US" sz="2400" dirty="0">
                <a:solidFill>
                  <a:schemeClr val="tx1"/>
                </a:solidFill>
              </a:rPr>
              <a:t>In the dynamic </a:t>
            </a:r>
            <a:r>
              <a:rPr lang="en-US" sz="2400" b="1" u="sng" dirty="0">
                <a:solidFill>
                  <a:schemeClr val="tx1"/>
                </a:solidFill>
                <a:hlinkClick r:id="rId3"/>
              </a:rPr>
              <a:t>business landscape</a:t>
            </a:r>
            <a:r>
              <a:rPr lang="en-US" sz="2400" dirty="0">
                <a:solidFill>
                  <a:schemeClr val="tx1"/>
                </a:solidFill>
              </a:rPr>
              <a:t>, adaptability is vital. Being a business strategist, you must exhibit the ability to adjust strategies in real-time, responding adeptly to market shifts and internal dynamics.</a:t>
            </a:r>
          </a:p>
          <a:p>
            <a:pPr algn="just"/>
            <a:r>
              <a:rPr lang="en-US" sz="2400" dirty="0" smtClean="0">
                <a:solidFill>
                  <a:schemeClr val="tx1"/>
                </a:solidFill>
              </a:rPr>
              <a:t>.</a:t>
            </a:r>
            <a:endParaRPr lang="en-US" sz="2400" dirty="0">
              <a:solidFill>
                <a:schemeClr val="tx1"/>
              </a:solidFill>
            </a:endParaRPr>
          </a:p>
          <a:p>
            <a:pPr algn="just"/>
            <a:endParaRPr lang="fr-FR" sz="2400" dirty="0">
              <a:solidFill>
                <a:schemeClr val="tx1"/>
              </a:solidFill>
            </a:endParaRPr>
          </a:p>
        </p:txBody>
      </p:sp>
    </p:spTree>
    <p:extLst>
      <p:ext uri="{BB962C8B-B14F-4D97-AF65-F5344CB8AC3E}">
        <p14:creationId xmlns:p14="http://schemas.microsoft.com/office/powerpoint/2010/main" val="3160484325"/>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13</a:t>
            </a:fld>
            <a:endParaRPr lang="en-US" dirty="0">
              <a:solidFill>
                <a:schemeClr val="accent4">
                  <a:lumMod val="10000"/>
                </a:schemeClr>
              </a:solidFill>
            </a:endParaRP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3999" cy="6857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02385526"/>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14</a:t>
            </a:fld>
            <a:endParaRPr lang="en-US" dirty="0">
              <a:solidFill>
                <a:schemeClr val="accent4">
                  <a:lumMod val="10000"/>
                </a:schemeClr>
              </a:solidFill>
            </a:endParaRPr>
          </a:p>
        </p:txBody>
      </p:sp>
      <p:sp>
        <p:nvSpPr>
          <p:cNvPr id="2" name="Rectangle à coins arrondis 1"/>
          <p:cNvSpPr/>
          <p:nvPr/>
        </p:nvSpPr>
        <p:spPr>
          <a:xfrm>
            <a:off x="985565" y="634165"/>
            <a:ext cx="7601498" cy="1390679"/>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tx1"/>
                </a:solidFill>
              </a:rPr>
              <a:t>Keen Attention to Detail</a:t>
            </a:r>
            <a:endParaRPr lang="fr-FR" sz="3600" dirty="0">
              <a:solidFill>
                <a:schemeClr val="tx1"/>
              </a:solidFill>
            </a:endParaRPr>
          </a:p>
        </p:txBody>
      </p:sp>
      <p:sp>
        <p:nvSpPr>
          <p:cNvPr id="3" name="Arrondir un rectangle avec un coin diagonal 2"/>
          <p:cNvSpPr/>
          <p:nvPr/>
        </p:nvSpPr>
        <p:spPr>
          <a:xfrm>
            <a:off x="1187624" y="2763293"/>
            <a:ext cx="7056784" cy="3402011"/>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tx1"/>
                </a:solidFill>
              </a:rPr>
              <a:t>:</a:t>
            </a:r>
            <a:r>
              <a:rPr lang="en-US" sz="2800" dirty="0">
                <a:solidFill>
                  <a:schemeClr val="tx1"/>
                </a:solidFill>
              </a:rPr>
              <a:t> Exponential business strategists need to be highly attentive when diving into research. Being meticulous and noting every detail is the key skill of a strategist.</a:t>
            </a:r>
          </a:p>
        </p:txBody>
      </p:sp>
      <p:sp>
        <p:nvSpPr>
          <p:cNvPr id="4" name="Flèche vers le bas 3"/>
          <p:cNvSpPr/>
          <p:nvPr/>
        </p:nvSpPr>
        <p:spPr>
          <a:xfrm>
            <a:off x="4599791" y="2115221"/>
            <a:ext cx="46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108089022"/>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15</a:t>
            </a:fld>
            <a:endParaRPr lang="en-US" dirty="0">
              <a:solidFill>
                <a:schemeClr val="accent4">
                  <a:lumMod val="10000"/>
                </a:schemeClr>
              </a:solidFill>
            </a:endParaRPr>
          </a:p>
        </p:txBody>
      </p:sp>
      <p:sp>
        <p:nvSpPr>
          <p:cNvPr id="2" name="Rectangle à coins arrondis 1"/>
          <p:cNvSpPr/>
          <p:nvPr/>
        </p:nvSpPr>
        <p:spPr>
          <a:xfrm>
            <a:off x="985565" y="634165"/>
            <a:ext cx="7601498" cy="1390679"/>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rPr>
              <a:t>Proficiency </a:t>
            </a:r>
            <a:r>
              <a:rPr lang="en-US" sz="3600" b="1" dirty="0">
                <a:solidFill>
                  <a:schemeClr val="tx1"/>
                </a:solidFill>
              </a:rPr>
              <a:t>in Decision-Making:</a:t>
            </a:r>
            <a:r>
              <a:rPr lang="en-US" sz="3600" dirty="0">
                <a:solidFill>
                  <a:schemeClr val="tx1"/>
                </a:solidFill>
              </a:rPr>
              <a:t> </a:t>
            </a:r>
            <a:endParaRPr lang="fr-FR" sz="3600" dirty="0">
              <a:solidFill>
                <a:schemeClr val="tx1"/>
              </a:solidFill>
            </a:endParaRPr>
          </a:p>
        </p:txBody>
      </p:sp>
      <p:sp>
        <p:nvSpPr>
          <p:cNvPr id="3" name="Arrondir un rectangle avec un coin diagonal 2"/>
          <p:cNvSpPr/>
          <p:nvPr/>
        </p:nvSpPr>
        <p:spPr>
          <a:xfrm>
            <a:off x="323528" y="2763293"/>
            <a:ext cx="8496944" cy="3834059"/>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smtClean="0">
              <a:solidFill>
                <a:schemeClr val="tx1"/>
              </a:solidFill>
            </a:endParaRPr>
          </a:p>
          <a:p>
            <a:r>
              <a:rPr lang="en-US" sz="2800" dirty="0">
                <a:solidFill>
                  <a:schemeClr val="tx1"/>
                </a:solidFill>
              </a:rPr>
              <a:t>	</a:t>
            </a:r>
            <a:r>
              <a:rPr lang="en-US" sz="2800" dirty="0" smtClean="0">
                <a:solidFill>
                  <a:schemeClr val="tx1"/>
                </a:solidFill>
              </a:rPr>
              <a:t>To </a:t>
            </a:r>
            <a:r>
              <a:rPr lang="en-US" sz="2800" dirty="0">
                <a:solidFill>
                  <a:schemeClr val="tx1"/>
                </a:solidFill>
              </a:rPr>
              <a:t>become an ace business strategist, alongside attention to detail, you must navigate through various scenarios while making a decision.</a:t>
            </a:r>
          </a:p>
          <a:p>
            <a:r>
              <a:rPr lang="en-US" sz="2800" dirty="0">
                <a:solidFill>
                  <a:schemeClr val="tx1"/>
                </a:solidFill>
              </a:rPr>
              <a:t/>
            </a:r>
            <a:br>
              <a:rPr lang="en-US" sz="2800" dirty="0">
                <a:solidFill>
                  <a:schemeClr val="tx1"/>
                </a:solidFill>
              </a:rPr>
            </a:br>
            <a:endParaRPr lang="fr-FR" sz="2800" dirty="0">
              <a:solidFill>
                <a:schemeClr val="tx1"/>
              </a:solidFill>
            </a:endParaRPr>
          </a:p>
        </p:txBody>
      </p:sp>
      <p:sp>
        <p:nvSpPr>
          <p:cNvPr id="4" name="Flèche vers le bas 3"/>
          <p:cNvSpPr/>
          <p:nvPr/>
        </p:nvSpPr>
        <p:spPr>
          <a:xfrm>
            <a:off x="4599791" y="2115221"/>
            <a:ext cx="46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508629217"/>
      </p:ext>
    </p:extLst>
  </p:cSld>
  <p:clrMapOvr>
    <a:masterClrMapping/>
  </p:clrMapOvr>
  <p:transition spd="slow">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16</a:t>
            </a:fld>
            <a:endParaRPr lang="en-US" dirty="0">
              <a:solidFill>
                <a:schemeClr val="accent4">
                  <a:lumMod val="10000"/>
                </a:schemeClr>
              </a:solidFill>
            </a:endParaRPr>
          </a:p>
        </p:txBody>
      </p:sp>
      <p:sp>
        <p:nvSpPr>
          <p:cNvPr id="2" name="Rectangle à coins arrondis 1"/>
          <p:cNvSpPr/>
          <p:nvPr/>
        </p:nvSpPr>
        <p:spPr>
          <a:xfrm>
            <a:off x="985565" y="116633"/>
            <a:ext cx="7601498" cy="1908212"/>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smtClean="0">
              <a:solidFill>
                <a:schemeClr val="tx1"/>
              </a:solidFill>
            </a:endParaRPr>
          </a:p>
          <a:p>
            <a:pPr algn="ctr"/>
            <a:r>
              <a:rPr lang="en-US" sz="3600" b="1" dirty="0">
                <a:solidFill>
                  <a:schemeClr val="tx1"/>
                </a:solidFill>
              </a:rPr>
              <a:t>Exceptional Communication Skills:</a:t>
            </a:r>
            <a:endParaRPr lang="fr-FR" sz="3600" dirty="0">
              <a:solidFill>
                <a:schemeClr val="tx1"/>
              </a:solidFill>
            </a:endParaRPr>
          </a:p>
        </p:txBody>
      </p:sp>
      <p:sp>
        <p:nvSpPr>
          <p:cNvPr id="3" name="Arrondir un rectangle avec un coin diagonal 2"/>
          <p:cNvSpPr/>
          <p:nvPr/>
        </p:nvSpPr>
        <p:spPr>
          <a:xfrm>
            <a:off x="323528" y="2763293"/>
            <a:ext cx="8496944" cy="3834059"/>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smtClean="0">
              <a:solidFill>
                <a:schemeClr val="tx1"/>
              </a:solidFill>
            </a:endParaRPr>
          </a:p>
          <a:p>
            <a:r>
              <a:rPr lang="en-US" sz="2800" dirty="0">
                <a:solidFill>
                  <a:schemeClr val="tx1"/>
                </a:solidFill>
              </a:rPr>
              <a:t>	</a:t>
            </a:r>
            <a:r>
              <a:rPr lang="en-US" sz="2800" dirty="0">
                <a:solidFill>
                  <a:schemeClr val="tx1"/>
                </a:solidFill>
              </a:rPr>
              <a:t> A brilliant </a:t>
            </a:r>
            <a:r>
              <a:rPr lang="en-US" sz="2800" b="1" u="sng" dirty="0">
                <a:solidFill>
                  <a:schemeClr val="tx1"/>
                </a:solidFill>
                <a:hlinkClick r:id="rId3"/>
              </a:rPr>
              <a:t>business strategy</a:t>
            </a:r>
            <a:r>
              <a:rPr lang="en-US" sz="2800" dirty="0">
                <a:solidFill>
                  <a:schemeClr val="tx1"/>
                </a:solidFill>
              </a:rPr>
              <a:t> but poor communication skills are as bad as making a wrong decision. A business strategist needs to be skillful enough to convey complex ideas with clarity to clients. It is important to note that clear communication not only avoids confusion but also builds trust.</a:t>
            </a:r>
          </a:p>
          <a:p>
            <a:pPr algn="just"/>
            <a:r>
              <a:rPr lang="en-US" sz="2800" dirty="0">
                <a:solidFill>
                  <a:schemeClr val="tx1"/>
                </a:solidFill>
              </a:rPr>
              <a:t/>
            </a:r>
            <a:br>
              <a:rPr lang="en-US" sz="2800" dirty="0">
                <a:solidFill>
                  <a:schemeClr val="tx1"/>
                </a:solidFill>
              </a:rPr>
            </a:br>
            <a:endParaRPr lang="fr-FR" sz="2800" dirty="0">
              <a:solidFill>
                <a:schemeClr val="tx1"/>
              </a:solidFill>
            </a:endParaRPr>
          </a:p>
        </p:txBody>
      </p:sp>
      <p:sp>
        <p:nvSpPr>
          <p:cNvPr id="4" name="Flèche vers le bas 3"/>
          <p:cNvSpPr/>
          <p:nvPr/>
        </p:nvSpPr>
        <p:spPr>
          <a:xfrm>
            <a:off x="4599791" y="2115221"/>
            <a:ext cx="46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788997351"/>
      </p:ext>
    </p:extLst>
  </p:cSld>
  <p:clrMapOvr>
    <a:masterClrMapping/>
  </p:clrMapOvr>
  <p:transition spd="slow">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17</a:t>
            </a:fld>
            <a:endParaRPr lang="en-US" dirty="0">
              <a:solidFill>
                <a:schemeClr val="accent4">
                  <a:lumMod val="10000"/>
                </a:schemeClr>
              </a:solidFill>
            </a:endParaRPr>
          </a:p>
        </p:txBody>
      </p:sp>
      <p:sp>
        <p:nvSpPr>
          <p:cNvPr id="2" name="Rectangle à coins arrondis 1"/>
          <p:cNvSpPr/>
          <p:nvPr/>
        </p:nvSpPr>
        <p:spPr>
          <a:xfrm>
            <a:off x="985565" y="116633"/>
            <a:ext cx="7601498" cy="1908212"/>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3600" dirty="0">
              <a:solidFill>
                <a:schemeClr val="tx1"/>
              </a:solidFill>
            </a:endParaRPr>
          </a:p>
          <a:p>
            <a:r>
              <a:rPr lang="en-US" sz="3600" dirty="0">
                <a:solidFill>
                  <a:schemeClr val="tx1"/>
                </a:solidFill>
              </a:rPr>
              <a:t>	</a:t>
            </a:r>
            <a:r>
              <a:rPr lang="en-US" sz="3600" b="1" dirty="0">
                <a:solidFill>
                  <a:schemeClr val="tx1"/>
                </a:solidFill>
              </a:rPr>
              <a:t>Problem-Solving Capability:</a:t>
            </a:r>
            <a:endParaRPr lang="fr-FR" sz="3600" dirty="0">
              <a:solidFill>
                <a:schemeClr val="tx1"/>
              </a:solidFill>
            </a:endParaRPr>
          </a:p>
        </p:txBody>
      </p:sp>
      <p:sp>
        <p:nvSpPr>
          <p:cNvPr id="3" name="Arrondir un rectangle avec un coin diagonal 2"/>
          <p:cNvSpPr/>
          <p:nvPr/>
        </p:nvSpPr>
        <p:spPr>
          <a:xfrm>
            <a:off x="323528" y="2763293"/>
            <a:ext cx="8496944" cy="3834059"/>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tx1"/>
                </a:solidFill>
              </a:rPr>
              <a:t> As a business strategist you need to wield an innate capability for problem-solving. Whether optimizing resource utilization or steering towards organizational objectives, your problem-solving skills must direct the organization toward its goals.</a:t>
            </a:r>
          </a:p>
          <a:p>
            <a:pPr algn="just"/>
            <a:r>
              <a:rPr lang="en-US" sz="2400" dirty="0">
                <a:solidFill>
                  <a:schemeClr val="tx1"/>
                </a:solidFill>
              </a:rPr>
              <a:t/>
            </a:r>
            <a:br>
              <a:rPr lang="en-US" sz="2400" dirty="0">
                <a:solidFill>
                  <a:schemeClr val="tx1"/>
                </a:solidFill>
              </a:rPr>
            </a:br>
            <a:endParaRPr lang="fr-FR" sz="2400" dirty="0">
              <a:solidFill>
                <a:schemeClr val="tx1"/>
              </a:solidFill>
            </a:endParaRPr>
          </a:p>
        </p:txBody>
      </p:sp>
      <p:sp>
        <p:nvSpPr>
          <p:cNvPr id="4" name="Flèche vers le bas 3"/>
          <p:cNvSpPr/>
          <p:nvPr/>
        </p:nvSpPr>
        <p:spPr>
          <a:xfrm>
            <a:off x="4599791" y="2115221"/>
            <a:ext cx="46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661562823"/>
      </p:ext>
    </p:extLst>
  </p:cSld>
  <p:clrMapOvr>
    <a:masterClrMapping/>
  </p:clrMapOvr>
  <p:transition spd="slow">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18</a:t>
            </a:fld>
            <a:endParaRPr lang="en-US" dirty="0">
              <a:solidFill>
                <a:schemeClr val="accent4">
                  <a:lumMod val="10000"/>
                </a:schemeClr>
              </a:solidFill>
            </a:endParaRPr>
          </a:p>
        </p:txBody>
      </p:sp>
      <p:sp>
        <p:nvSpPr>
          <p:cNvPr id="2" name="Rectangle à coins arrondis 1"/>
          <p:cNvSpPr/>
          <p:nvPr/>
        </p:nvSpPr>
        <p:spPr>
          <a:xfrm>
            <a:off x="985565" y="116633"/>
            <a:ext cx="7601498" cy="1908212"/>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dirty="0">
              <a:solidFill>
                <a:schemeClr val="tx1"/>
              </a:solidFill>
            </a:endParaRPr>
          </a:p>
          <a:p>
            <a:pPr algn="ctr"/>
            <a:r>
              <a:rPr lang="en-US" sz="3600" b="1" dirty="0">
                <a:solidFill>
                  <a:schemeClr val="tx1"/>
                </a:solidFill>
              </a:rPr>
              <a:t>Leadership Skills:</a:t>
            </a:r>
            <a:r>
              <a:rPr lang="en-US" sz="3600" dirty="0">
                <a:solidFill>
                  <a:schemeClr val="tx1"/>
                </a:solidFill>
              </a:rPr>
              <a:t>	</a:t>
            </a:r>
            <a:endParaRPr lang="fr-FR" sz="3600" dirty="0">
              <a:solidFill>
                <a:schemeClr val="tx1"/>
              </a:solidFill>
            </a:endParaRPr>
          </a:p>
        </p:txBody>
      </p:sp>
      <p:sp>
        <p:nvSpPr>
          <p:cNvPr id="3" name="Arrondir un rectangle avec un coin diagonal 2"/>
          <p:cNvSpPr/>
          <p:nvPr/>
        </p:nvSpPr>
        <p:spPr>
          <a:xfrm>
            <a:off x="323528" y="2763293"/>
            <a:ext cx="8496944" cy="3834059"/>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chemeClr val="tx1"/>
                </a:solidFill>
              </a:rPr>
              <a:t> Business strategists need </a:t>
            </a:r>
            <a:r>
              <a:rPr lang="en-US" sz="2400" b="1" u="sng" dirty="0">
                <a:solidFill>
                  <a:schemeClr val="tx1"/>
                </a:solidFill>
                <a:hlinkClick r:id="rId3"/>
              </a:rPr>
              <a:t>leadership</a:t>
            </a:r>
            <a:r>
              <a:rPr lang="en-US" sz="2400" dirty="0">
                <a:solidFill>
                  <a:schemeClr val="tx1"/>
                </a:solidFill>
              </a:rPr>
              <a:t> skills to rally the troops and foster teamwork. Along with the ability to make difficult decisions, and navigate teams through challenges, leadership skills are instrumental in garnering support for choices and articulating strategic vision effectively.</a:t>
            </a:r>
          </a:p>
          <a:p>
            <a:pPr algn="just"/>
            <a:r>
              <a:rPr lang="en-US" sz="2400" dirty="0">
                <a:solidFill>
                  <a:schemeClr val="tx1"/>
                </a:solidFill>
              </a:rPr>
              <a:t/>
            </a:r>
            <a:br>
              <a:rPr lang="en-US" sz="2400" dirty="0">
                <a:solidFill>
                  <a:schemeClr val="tx1"/>
                </a:solidFill>
              </a:rPr>
            </a:br>
            <a:endParaRPr lang="fr-FR" sz="2400" dirty="0">
              <a:solidFill>
                <a:schemeClr val="tx1"/>
              </a:solidFill>
            </a:endParaRPr>
          </a:p>
        </p:txBody>
      </p:sp>
      <p:sp>
        <p:nvSpPr>
          <p:cNvPr id="4" name="Flèche vers le bas 3"/>
          <p:cNvSpPr/>
          <p:nvPr/>
        </p:nvSpPr>
        <p:spPr>
          <a:xfrm>
            <a:off x="4599791" y="2115221"/>
            <a:ext cx="46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855488338"/>
      </p:ext>
    </p:extLst>
  </p:cSld>
  <p:clrMapOvr>
    <a:masterClrMapping/>
  </p:clrMapOvr>
  <p:transition spd="slow">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WordArt 21"/>
          <p:cNvSpPr>
            <a:spLocks noChangeArrowheads="1" noChangeShapeType="1" noTextEdit="1"/>
          </p:cNvSpPr>
          <p:nvPr/>
        </p:nvSpPr>
        <p:spPr bwMode="auto">
          <a:xfrm>
            <a:off x="179512" y="1124744"/>
            <a:ext cx="8712968" cy="4968552"/>
          </a:xfrm>
          <a:prstGeom prst="rect">
            <a:avLst/>
          </a:prstGeom>
        </p:spPr>
        <p:txBody>
          <a:bodyPr wrap="none" fromWordArt="1">
            <a:prstTxWarp prst="textPlain">
              <a:avLst>
                <a:gd name="adj" fmla="val 50000"/>
              </a:avLst>
            </a:prstTxWarp>
          </a:bodyPr>
          <a:lstStyle/>
          <a:p>
            <a:pPr algn="ctr"/>
            <a:r>
              <a:rPr lang="ar-DZ" sz="3600" kern="10" dirty="0" smtClean="0">
                <a:ln w="9525">
                  <a:noFill/>
                  <a:round/>
                  <a:headEnd/>
                  <a:tailEnd/>
                </a:ln>
                <a:latin typeface="Times New Roman"/>
                <a:cs typeface="Times New Roman"/>
              </a:rPr>
              <a:t>شكرا</a:t>
            </a:r>
          </a:p>
          <a:p>
            <a:pPr algn="ctr"/>
            <a:r>
              <a:rPr lang="fr-FR" sz="3600" kern="10" dirty="0" err="1" smtClean="0">
                <a:ln w="9525">
                  <a:noFill/>
                  <a:round/>
                  <a:headEnd/>
                  <a:tailEnd/>
                </a:ln>
                <a:latin typeface="Times New Roman"/>
                <a:cs typeface="Times New Roman"/>
              </a:rPr>
              <a:t>Thank</a:t>
            </a:r>
            <a:r>
              <a:rPr lang="fr-FR" sz="3600" kern="10" dirty="0" smtClean="0">
                <a:ln w="9525">
                  <a:noFill/>
                  <a:round/>
                  <a:headEnd/>
                  <a:tailEnd/>
                </a:ln>
                <a:latin typeface="Times New Roman"/>
                <a:cs typeface="Times New Roman"/>
              </a:rPr>
              <a:t> </a:t>
            </a:r>
            <a:r>
              <a:rPr lang="fr-FR" sz="3600" kern="10" dirty="0" err="1" smtClean="0">
                <a:ln w="9525">
                  <a:noFill/>
                  <a:round/>
                  <a:headEnd/>
                  <a:tailEnd/>
                </a:ln>
                <a:latin typeface="Times New Roman"/>
                <a:cs typeface="Times New Roman"/>
              </a:rPr>
              <a:t>you</a:t>
            </a:r>
            <a:endParaRPr lang="fr-FR" sz="3600" kern="10" dirty="0" smtClean="0">
              <a:ln w="9525">
                <a:noFill/>
                <a:round/>
                <a:headEnd/>
                <a:tailEnd/>
              </a:ln>
              <a:latin typeface="Times New Roman"/>
              <a:cs typeface="Times New Roman"/>
            </a:endParaRPr>
          </a:p>
          <a:p>
            <a:pPr algn="ctr"/>
            <a:r>
              <a:rPr lang="fr-FR" sz="3600" kern="10" dirty="0">
                <a:ln w="9525">
                  <a:noFill/>
                  <a:round/>
                  <a:headEnd/>
                  <a:tailEnd/>
                </a:ln>
                <a:latin typeface="Times New Roman"/>
                <a:cs typeface="Times New Roman"/>
                <a:hlinkClick r:id="rId4"/>
              </a:rPr>
              <a:t>https://</a:t>
            </a:r>
            <a:r>
              <a:rPr lang="fr-FR" sz="3600" kern="10" dirty="0" smtClean="0">
                <a:ln w="9525">
                  <a:noFill/>
                  <a:round/>
                  <a:headEnd/>
                  <a:tailEnd/>
                </a:ln>
                <a:latin typeface="Times New Roman"/>
                <a:cs typeface="Times New Roman"/>
                <a:hlinkClick r:id="rId4"/>
              </a:rPr>
              <a:t>en.wikipedia.org/wiki/Strategist</a:t>
            </a:r>
            <a:endParaRPr lang="fr-FR" sz="3600" kern="10" dirty="0" smtClean="0">
              <a:ln w="9525">
                <a:noFill/>
                <a:round/>
                <a:headEnd/>
                <a:tailEnd/>
              </a:ln>
              <a:latin typeface="Times New Roman"/>
              <a:cs typeface="Times New Roman"/>
            </a:endParaRPr>
          </a:p>
          <a:p>
            <a:pPr algn="ctr"/>
            <a:r>
              <a:rPr lang="fr-FR" sz="3600" kern="10" dirty="0">
                <a:ln w="9525">
                  <a:noFill/>
                  <a:round/>
                  <a:headEnd/>
                  <a:tailEnd/>
                </a:ln>
                <a:latin typeface="Times New Roman"/>
                <a:cs typeface="Times New Roman"/>
              </a:rPr>
              <a:t>https://</a:t>
            </a:r>
            <a:r>
              <a:rPr lang="fr-FR" sz="3600" kern="10" dirty="0" smtClean="0">
                <a:ln w="9525">
                  <a:noFill/>
                  <a:round/>
                  <a:headEnd/>
                  <a:tailEnd/>
                </a:ln>
                <a:latin typeface="Times New Roman"/>
                <a:cs typeface="Times New Roman"/>
              </a:rPr>
              <a:t>www.thestrategyinstitute.org/insights/what-are-the-essential-skills-and-responsibilities-of-a-business-strategist</a:t>
            </a:r>
          </a:p>
          <a:p>
            <a:pPr algn="ctr"/>
            <a:endParaRPr lang="fr-FR" sz="3600" kern="10" dirty="0" smtClean="0">
              <a:ln w="9525">
                <a:noFill/>
                <a:round/>
                <a:headEnd/>
                <a:tailEnd/>
              </a:ln>
              <a:latin typeface="Times New Roman"/>
              <a:cs typeface="Times New Roman"/>
            </a:endParaRPr>
          </a:p>
          <a:p>
            <a:pPr algn="ctr"/>
            <a:endParaRPr lang="fr-FR" sz="3600" kern="10" dirty="0">
              <a:ln w="9525">
                <a:noFill/>
                <a:round/>
                <a:headEnd/>
                <a:tailEnd/>
              </a:ln>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815882"/>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800" b="1" dirty="0">
                <a:solidFill>
                  <a:schemeClr val="tx1"/>
                </a:solidFill>
              </a:rPr>
              <a:t>University:  Med </a:t>
            </a:r>
            <a:r>
              <a:rPr lang="en-US" sz="2800" b="1" dirty="0" err="1">
                <a:solidFill>
                  <a:schemeClr val="tx1"/>
                </a:solidFill>
              </a:rPr>
              <a:t>Kheider</a:t>
            </a:r>
            <a:r>
              <a:rPr lang="en-US" sz="2800" b="1" dirty="0">
                <a:solidFill>
                  <a:schemeClr val="tx1"/>
                </a:solidFill>
              </a:rPr>
              <a:t>- </a:t>
            </a:r>
            <a:r>
              <a:rPr lang="en-US" sz="2800" b="1" dirty="0" err="1" smtClean="0">
                <a:solidFill>
                  <a:schemeClr val="tx1"/>
                </a:solidFill>
              </a:rPr>
              <a:t>Biskra</a:t>
            </a:r>
            <a:r>
              <a:rPr lang="en-US" sz="2800" b="1" dirty="0" smtClean="0">
                <a:solidFill>
                  <a:schemeClr val="tx1"/>
                </a:solidFill>
              </a:rPr>
              <a:t>-</a:t>
            </a:r>
          </a:p>
          <a:p>
            <a:pPr algn="ctr"/>
            <a:r>
              <a:rPr lang="en-US" sz="2800" b="1" dirty="0">
                <a:solidFill>
                  <a:schemeClr val="tx1"/>
                </a:solidFill>
              </a:rPr>
              <a:t>Faculty of Economics and Management </a:t>
            </a:r>
            <a:endParaRPr lang="en-US" sz="2800" b="1" dirty="0" smtClean="0">
              <a:solidFill>
                <a:schemeClr val="tx1"/>
              </a:solidFill>
            </a:endParaRPr>
          </a:p>
          <a:p>
            <a:pPr algn="ctr"/>
            <a:r>
              <a:rPr lang="en-US" sz="2800" b="1" dirty="0">
                <a:solidFill>
                  <a:schemeClr val="tx1"/>
                </a:solidFill>
              </a:rPr>
              <a:t>Level: Level: </a:t>
            </a:r>
            <a:r>
              <a:rPr lang="en-US" sz="2800" b="1" dirty="0" smtClean="0">
                <a:solidFill>
                  <a:schemeClr val="tx1"/>
                </a:solidFill>
              </a:rPr>
              <a:t>1</a:t>
            </a:r>
            <a:r>
              <a:rPr lang="en-US" sz="2800" b="1" baseline="30000" dirty="0" smtClean="0">
                <a:solidFill>
                  <a:schemeClr val="tx1"/>
                </a:solidFill>
              </a:rPr>
              <a:t>rd</a:t>
            </a:r>
            <a:r>
              <a:rPr lang="en-US" sz="2800" b="1" dirty="0" smtClean="0">
                <a:solidFill>
                  <a:schemeClr val="tx1"/>
                </a:solidFill>
              </a:rPr>
              <a:t> Year Master. </a:t>
            </a:r>
            <a:r>
              <a:rPr lang="en-US" sz="2800" b="1" dirty="0">
                <a:solidFill>
                  <a:schemeClr val="tx1"/>
                </a:solidFill>
              </a:rPr>
              <a:t>Option:  </a:t>
            </a:r>
            <a:r>
              <a:rPr lang="en-US" sz="2800" b="1" dirty="0" smtClean="0">
                <a:solidFill>
                  <a:schemeClr val="tx1"/>
                </a:solidFill>
              </a:rPr>
              <a:t>Strategic Management</a:t>
            </a:r>
            <a:endParaRPr lang="fr-FR" sz="28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475656" y="5373216"/>
            <a:ext cx="5544615" cy="1329822"/>
          </a:xfrm>
          <a:prstGeom prst="rect">
            <a:avLst/>
          </a:prstGeom>
          <a:noFill/>
          <a:ln w="9525">
            <a:noFill/>
            <a:miter lim="800000"/>
            <a:headEnd/>
            <a:tailEnd/>
          </a:ln>
          <a:effectLst/>
        </p:spPr>
        <p:txBody>
          <a:bodyPr/>
          <a:lstStyle/>
          <a:p>
            <a:pPr algn="ctr"/>
            <a:r>
              <a:rPr lang="fr-FR" sz="2400" b="1" dirty="0" smtClean="0">
                <a:solidFill>
                  <a:schemeClr val="accent4">
                    <a:lumMod val="10000"/>
                  </a:schemeClr>
                </a:solidFill>
              </a:rPr>
              <a:t>Prof: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a:t>
            </a:r>
            <a:r>
              <a:rPr lang="fr-FR" sz="2400" b="1" dirty="0" err="1" smtClean="0">
                <a:solidFill>
                  <a:schemeClr val="accent4">
                    <a:lumMod val="10000"/>
                  </a:schemeClr>
                </a:solidFill>
              </a:rPr>
              <a:t>professsor</a:t>
            </a:r>
            <a:endParaRPr lang="fr-FR" sz="2400" b="1" dirty="0" smtClean="0">
              <a:solidFill>
                <a:schemeClr val="accent4">
                  <a:lumMod val="10000"/>
                </a:schemeClr>
              </a:solidFill>
            </a:endParaRP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03848" y="2143116"/>
            <a:ext cx="1785950" cy="857256"/>
          </a:xfrm>
          <a:prstGeom prst="rect">
            <a:avLst/>
          </a:prstGeom>
          <a:noFill/>
        </p:spPr>
      </p:pic>
      <p:sp>
        <p:nvSpPr>
          <p:cNvPr id="2" name="Ellipse 1"/>
          <p:cNvSpPr/>
          <p:nvPr/>
        </p:nvSpPr>
        <p:spPr>
          <a:xfrm>
            <a:off x="357158" y="3000372"/>
            <a:ext cx="8391306" cy="215682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smtClean="0">
                <a:solidFill>
                  <a:schemeClr val="accent3"/>
                </a:solidFill>
              </a:rPr>
              <a:t>Course 4:</a:t>
            </a:r>
          </a:p>
          <a:p>
            <a:pPr algn="ctr"/>
            <a:r>
              <a:rPr lang="en-US" sz="3200" b="1" i="1" dirty="0" smtClean="0">
                <a:solidFill>
                  <a:schemeClr val="accent3"/>
                </a:solidFill>
              </a:rPr>
              <a:t> </a:t>
            </a:r>
            <a:r>
              <a:rPr lang="fr-FR" sz="3200" b="1" i="1" dirty="0" smtClean="0">
                <a:solidFill>
                  <a:schemeClr val="accent3"/>
                </a:solidFill>
              </a:rPr>
              <a:t>Key </a:t>
            </a:r>
            <a:r>
              <a:rPr lang="fr-FR" sz="3200" b="1" i="1" dirty="0" err="1" smtClean="0">
                <a:solidFill>
                  <a:schemeClr val="accent3"/>
                </a:solidFill>
              </a:rPr>
              <a:t>Terms</a:t>
            </a:r>
            <a:r>
              <a:rPr lang="fr-FR" sz="3200" b="1" i="1" dirty="0" smtClean="0">
                <a:solidFill>
                  <a:schemeClr val="accent3"/>
                </a:solidFill>
              </a:rPr>
              <a:t> in Strategic Management</a:t>
            </a:r>
          </a:p>
          <a:p>
            <a:pPr algn="ctr"/>
            <a:r>
              <a:rPr lang="fr-FR" sz="3200" b="1" i="1" dirty="0">
                <a:solidFill>
                  <a:schemeClr val="accent3"/>
                </a:solidFill>
              </a:rPr>
              <a:t>2</a:t>
            </a:r>
            <a:r>
              <a:rPr lang="fr-FR" sz="3200" b="1" i="1" dirty="0" smtClean="0">
                <a:solidFill>
                  <a:schemeClr val="accent3"/>
                </a:solidFill>
              </a:rPr>
              <a:t>- </a:t>
            </a:r>
            <a:r>
              <a:rPr lang="fr-FR" sz="3200" b="1" dirty="0" err="1">
                <a:solidFill>
                  <a:srgbClr val="FF0000"/>
                </a:solidFill>
              </a:rPr>
              <a:t>Strategists</a:t>
            </a:r>
            <a:endParaRPr lang="fr-FR" sz="2800" dirty="0">
              <a:solidFill>
                <a:srgbClr val="FF0000"/>
              </a:solidFill>
            </a:endParaRPr>
          </a:p>
          <a:p>
            <a:pPr algn="ctr"/>
            <a:endParaRPr lang="fr-FR" dirty="0">
              <a:solidFill>
                <a:schemeClr val="accent3"/>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8" name="Rectangle à coins arrondis 7"/>
          <p:cNvSpPr/>
          <p:nvPr/>
        </p:nvSpPr>
        <p:spPr>
          <a:xfrm>
            <a:off x="0" y="1928802"/>
            <a:ext cx="9144000" cy="335758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endParaRPr lang="fr-FR" sz="2400" b="1" dirty="0">
              <a:solidFill>
                <a:schemeClr val="accent4">
                  <a:lumMod val="10000"/>
                </a:schemeClr>
              </a:solidFill>
            </a:endParaRPr>
          </a:p>
          <a:p>
            <a:pPr algn="just">
              <a:buFontTx/>
              <a:buChar char="-"/>
            </a:pPr>
            <a:endParaRPr lang="fr-FR" sz="2400" b="1" dirty="0" smtClean="0">
              <a:solidFill>
                <a:schemeClr val="accent4">
                  <a:lumMod val="10000"/>
                </a:schemeClr>
              </a:solidFill>
            </a:endParaRPr>
          </a:p>
          <a:p>
            <a:pPr algn="just">
              <a:buFontTx/>
              <a:buChar char="-"/>
            </a:pPr>
            <a:endParaRPr lang="fr-FR" sz="2400" b="1" dirty="0">
              <a:solidFill>
                <a:schemeClr val="accent4">
                  <a:lumMod val="10000"/>
                </a:schemeClr>
              </a:solidFill>
            </a:endParaRPr>
          </a:p>
          <a:p>
            <a:pPr algn="just">
              <a:buFontTx/>
              <a:buChar char="-"/>
            </a:pPr>
            <a:endParaRPr lang="fr-FR" sz="2400" b="1" dirty="0" smtClean="0">
              <a:solidFill>
                <a:schemeClr val="accent4">
                  <a:lumMod val="10000"/>
                </a:schemeClr>
              </a:solidFill>
            </a:endParaRPr>
          </a:p>
          <a:p>
            <a:pPr algn="just">
              <a:buFont typeface="Wingdings" pitchFamily="2" charset="2"/>
              <a:buChar char="v"/>
            </a:pPr>
            <a:r>
              <a:rPr lang="fr-FR" sz="2400" b="1" dirty="0" smtClean="0">
                <a:solidFill>
                  <a:schemeClr val="accent4">
                    <a:lumMod val="10000"/>
                  </a:schemeClr>
                </a:solidFill>
              </a:rPr>
              <a:t> </a:t>
            </a:r>
            <a:r>
              <a:rPr lang="fr-FR" sz="2400" b="1" dirty="0" err="1" smtClean="0">
                <a:solidFill>
                  <a:schemeClr val="accent4">
                    <a:lumMod val="10000"/>
                  </a:schemeClr>
                </a:solidFill>
              </a:rPr>
              <a:t>Competititve</a:t>
            </a:r>
            <a:r>
              <a:rPr lang="fr-FR" sz="2400" b="1" dirty="0" smtClean="0">
                <a:solidFill>
                  <a:schemeClr val="accent4">
                    <a:lumMod val="10000"/>
                  </a:schemeClr>
                </a:solidFill>
              </a:rPr>
              <a:t> </a:t>
            </a:r>
            <a:r>
              <a:rPr lang="fr-FR" sz="2400" b="1" dirty="0" err="1" smtClean="0">
                <a:solidFill>
                  <a:schemeClr val="accent4">
                    <a:lumMod val="10000"/>
                  </a:schemeClr>
                </a:solidFill>
              </a:rPr>
              <a:t>Advantage</a:t>
            </a:r>
            <a:r>
              <a:rPr lang="fr-FR" sz="2400" b="1" dirty="0" smtClean="0">
                <a:solidFill>
                  <a:schemeClr val="accent4">
                    <a:lumMod val="10000"/>
                  </a:schemeClr>
                </a:solidFill>
              </a:rPr>
              <a:t>;</a:t>
            </a:r>
          </a:p>
          <a:p>
            <a:pPr algn="just">
              <a:buFont typeface="Wingdings" pitchFamily="2" charset="2"/>
              <a:buChar char="v"/>
            </a:pPr>
            <a:r>
              <a:rPr lang="fr-FR" sz="2400" b="1" dirty="0" err="1" smtClean="0">
                <a:solidFill>
                  <a:schemeClr val="accent4">
                    <a:lumMod val="10000"/>
                  </a:schemeClr>
                </a:solidFill>
              </a:rPr>
              <a:t>Strategists</a:t>
            </a:r>
            <a:r>
              <a:rPr lang="fr-FR" sz="2400" b="1" dirty="0" smtClean="0">
                <a:solidFill>
                  <a:schemeClr val="accent4">
                    <a:lumMod val="10000"/>
                  </a:schemeClr>
                </a:solidFill>
              </a:rPr>
              <a:t>;</a:t>
            </a:r>
          </a:p>
          <a:p>
            <a:pPr algn="just">
              <a:buFont typeface="Wingdings" pitchFamily="2" charset="2"/>
              <a:buChar char="v"/>
            </a:pPr>
            <a:r>
              <a:rPr lang="fr-FR" sz="2400" b="1" dirty="0" smtClean="0">
                <a:solidFill>
                  <a:schemeClr val="accent4">
                    <a:lumMod val="10000"/>
                  </a:schemeClr>
                </a:solidFill>
              </a:rPr>
              <a:t>Vision and Mission </a:t>
            </a:r>
            <a:r>
              <a:rPr lang="fr-FR" sz="2400" b="1" dirty="0" err="1" smtClean="0">
                <a:solidFill>
                  <a:schemeClr val="accent4">
                    <a:lumMod val="10000"/>
                  </a:schemeClr>
                </a:solidFill>
              </a:rPr>
              <a:t>Statements</a:t>
            </a:r>
            <a:endParaRPr lang="fr-FR" sz="2400" b="1" dirty="0" smtClean="0">
              <a:solidFill>
                <a:schemeClr val="accent4">
                  <a:lumMod val="10000"/>
                </a:schemeClr>
              </a:solidFill>
            </a:endParaRPr>
          </a:p>
          <a:p>
            <a:pPr algn="just">
              <a:buFont typeface="Wingdings" pitchFamily="2" charset="2"/>
              <a:buChar char="v"/>
            </a:pPr>
            <a:r>
              <a:rPr lang="fr-FR" sz="2400" b="1" dirty="0" smtClean="0">
                <a:solidFill>
                  <a:schemeClr val="accent4">
                    <a:lumMod val="10000"/>
                  </a:schemeClr>
                </a:solidFill>
              </a:rPr>
              <a:t>SWOT </a:t>
            </a:r>
            <a:r>
              <a:rPr lang="fr-FR" sz="2400" b="1" dirty="0" err="1" smtClean="0">
                <a:solidFill>
                  <a:schemeClr val="accent4">
                    <a:lumMod val="10000"/>
                  </a:schemeClr>
                </a:solidFill>
              </a:rPr>
              <a:t>Analysis</a:t>
            </a:r>
            <a:r>
              <a:rPr lang="fr-FR" sz="2400" b="1" dirty="0" smtClean="0">
                <a:solidFill>
                  <a:schemeClr val="accent4">
                    <a:lumMod val="10000"/>
                  </a:schemeClr>
                </a:solidFill>
              </a:rPr>
              <a:t>;</a:t>
            </a:r>
          </a:p>
          <a:p>
            <a:pPr algn="just">
              <a:buFont typeface="Wingdings" pitchFamily="2" charset="2"/>
              <a:buChar char="v"/>
            </a:pPr>
            <a:r>
              <a:rPr lang="fr-FR" sz="2400" b="1" dirty="0" err="1" smtClean="0">
                <a:solidFill>
                  <a:schemeClr val="accent4">
                    <a:lumMod val="10000"/>
                  </a:schemeClr>
                </a:solidFill>
              </a:rPr>
              <a:t>Annual</a:t>
            </a:r>
            <a:r>
              <a:rPr lang="fr-FR" sz="2400" b="1" dirty="0" smtClean="0">
                <a:solidFill>
                  <a:schemeClr val="accent4">
                    <a:lumMod val="10000"/>
                  </a:schemeClr>
                </a:solidFill>
              </a:rPr>
              <a:t> Objectives;</a:t>
            </a:r>
          </a:p>
          <a:p>
            <a:pPr algn="just">
              <a:buFont typeface="Wingdings" pitchFamily="2" charset="2"/>
              <a:buChar char="v"/>
            </a:pPr>
            <a:r>
              <a:rPr lang="fr-FR" sz="2400" b="1" dirty="0" err="1" smtClean="0">
                <a:solidFill>
                  <a:schemeClr val="accent4">
                    <a:lumMod val="10000"/>
                  </a:schemeClr>
                </a:solidFill>
              </a:rPr>
              <a:t>Policies</a:t>
            </a:r>
            <a:r>
              <a:rPr lang="fr-FR" sz="2400" b="1" dirty="0" smtClean="0">
                <a:solidFill>
                  <a:schemeClr val="accent4">
                    <a:lumMod val="10000"/>
                  </a:schemeClr>
                </a:solidFill>
              </a:rPr>
              <a:t> </a:t>
            </a:r>
          </a:p>
          <a:p>
            <a:pPr algn="just">
              <a:buFont typeface="Wingdings" pitchFamily="2" charset="2"/>
              <a:buChar char="v"/>
            </a:pPr>
            <a:endParaRPr lang="fr-FR" sz="2400" b="1" dirty="0" smtClean="0">
              <a:solidFill>
                <a:schemeClr val="accent4">
                  <a:lumMod val="10000"/>
                </a:schemeClr>
              </a:solidFill>
            </a:endParaRPr>
          </a:p>
          <a:p>
            <a:pPr algn="just">
              <a:buFont typeface="Wingdings" pitchFamily="2" charset="2"/>
              <a:buChar char="v"/>
            </a:pPr>
            <a:r>
              <a:rPr lang="en-US" sz="2400" b="1" dirty="0" smtClean="0"/>
              <a:t>functions</a:t>
            </a:r>
            <a:endParaRPr lang="fr-FR" sz="2400" b="1" dirty="0"/>
          </a:p>
          <a:p>
            <a:pPr algn="just">
              <a:buFont typeface="Wingdings" pitchFamily="2" charset="2"/>
              <a:buChar char="v"/>
            </a:pPr>
            <a:endParaRPr lang="fr-FR" sz="2400" b="1" dirty="0" smtClean="0">
              <a:solidFill>
                <a:schemeClr val="accent4">
                  <a:lumMod val="10000"/>
                </a:schemeClr>
              </a:solidFill>
            </a:endParaRPr>
          </a:p>
          <a:p>
            <a:pPr algn="just">
              <a:buFont typeface="Wingdings" pitchFamily="2" charset="2"/>
              <a:buChar char="v"/>
            </a:pPr>
            <a:endParaRPr lang="fr-FR" sz="2400" b="1" dirty="0" smtClean="0">
              <a:solidFill>
                <a:schemeClr val="accent4">
                  <a:lumMod val="10000"/>
                </a:schemeClr>
              </a:solidFill>
            </a:endParaRPr>
          </a:p>
          <a:p>
            <a:pPr algn="just">
              <a:buFont typeface="Wingdings" pitchFamily="2" charset="2"/>
              <a:buChar char="v"/>
            </a:pPr>
            <a:endParaRPr lang="fr-FR" sz="2400" dirty="0" smtClean="0">
              <a:solidFill>
                <a:schemeClr val="accent4">
                  <a:lumMod val="10000"/>
                </a:schemeClr>
              </a:solidFill>
            </a:endParaRPr>
          </a:p>
          <a:p>
            <a:pPr algn="just"/>
            <a:r>
              <a:rPr lang="fr-FR" sz="2400" dirty="0" smtClean="0">
                <a:solidFill>
                  <a:schemeClr val="accent4">
                    <a:lumMod val="10000"/>
                  </a:schemeClr>
                </a:solidFill>
              </a:rPr>
              <a:t> </a:t>
            </a:r>
          </a:p>
          <a:p>
            <a:pPr algn="ctr">
              <a:buFontTx/>
              <a:buChar char="-"/>
            </a:pPr>
            <a:endParaRPr lang="fr-FR" sz="2400" dirty="0">
              <a:solidFill>
                <a:schemeClr val="accent4">
                  <a:lumMod val="10000"/>
                </a:schemeClr>
              </a:solidFill>
            </a:endParaRPr>
          </a:p>
        </p:txBody>
      </p:sp>
      <p:sp>
        <p:nvSpPr>
          <p:cNvPr id="12" name="Arrondir un rectangle avec un coin diagonal 11"/>
          <p:cNvSpPr/>
          <p:nvPr/>
        </p:nvSpPr>
        <p:spPr>
          <a:xfrm>
            <a:off x="2857488" y="357166"/>
            <a:ext cx="3643338" cy="114300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accent4">
                    <a:lumMod val="10000"/>
                  </a:schemeClr>
                </a:solidFill>
              </a:rPr>
              <a:t>Contents</a:t>
            </a:r>
            <a:r>
              <a:rPr lang="fr-FR" sz="4000" dirty="0" smtClean="0">
                <a:solidFill>
                  <a:schemeClr val="accent4">
                    <a:lumMod val="10000"/>
                  </a:schemeClr>
                </a:solidFill>
              </a:rPr>
              <a:t>:</a:t>
            </a:r>
          </a:p>
          <a:p>
            <a:pPr algn="ctr"/>
            <a:endParaRPr lang="fr-FR" dirty="0">
              <a:solidFill>
                <a:schemeClr val="accent4">
                  <a:lumMod val="10000"/>
                </a:schemeClr>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sp>
        <p:nvSpPr>
          <p:cNvPr id="8" name="Rectangle à coins arrondis 7"/>
          <p:cNvSpPr/>
          <p:nvPr/>
        </p:nvSpPr>
        <p:spPr>
          <a:xfrm>
            <a:off x="0" y="1928802"/>
            <a:ext cx="9144000" cy="335758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endParaRPr lang="fr-FR" sz="2400" b="1" dirty="0">
              <a:solidFill>
                <a:schemeClr val="accent4">
                  <a:lumMod val="10000"/>
                </a:schemeClr>
              </a:solidFill>
            </a:endParaRPr>
          </a:p>
          <a:p>
            <a:pPr algn="just">
              <a:buFontTx/>
              <a:buChar char="-"/>
            </a:pPr>
            <a:endParaRPr lang="fr-FR" sz="2400" b="1" dirty="0" smtClean="0">
              <a:solidFill>
                <a:schemeClr val="accent4">
                  <a:lumMod val="10000"/>
                </a:schemeClr>
              </a:solidFill>
            </a:endParaRPr>
          </a:p>
          <a:p>
            <a:pPr algn="just">
              <a:buFontTx/>
              <a:buChar char="-"/>
            </a:pPr>
            <a:endParaRPr lang="fr-FR" sz="2400" b="1" dirty="0">
              <a:solidFill>
                <a:schemeClr val="accent4">
                  <a:lumMod val="10000"/>
                </a:schemeClr>
              </a:solidFill>
            </a:endParaRPr>
          </a:p>
          <a:p>
            <a:pPr algn="just">
              <a:buFontTx/>
              <a:buChar char="-"/>
            </a:pPr>
            <a:endParaRPr lang="fr-FR" sz="4000" b="1" dirty="0" smtClean="0">
              <a:solidFill>
                <a:srgbClr val="FF0000"/>
              </a:solidFill>
            </a:endParaRPr>
          </a:p>
          <a:p>
            <a:pPr algn="ctr">
              <a:buFont typeface="Wingdings" pitchFamily="2" charset="2"/>
              <a:buChar char="v"/>
            </a:pPr>
            <a:r>
              <a:rPr lang="fr-FR" sz="4000" b="1" dirty="0" smtClean="0">
                <a:solidFill>
                  <a:srgbClr val="FF0000"/>
                </a:solidFill>
              </a:rPr>
              <a:t> </a:t>
            </a:r>
            <a:r>
              <a:rPr lang="fr-FR" sz="4000" b="1" dirty="0" err="1">
                <a:solidFill>
                  <a:srgbClr val="FF0000"/>
                </a:solidFill>
              </a:rPr>
              <a:t>Strategists</a:t>
            </a:r>
            <a:r>
              <a:rPr lang="fr-FR" sz="2400" b="1" dirty="0" smtClean="0">
                <a:solidFill>
                  <a:schemeClr val="accent4">
                    <a:lumMod val="10000"/>
                  </a:schemeClr>
                </a:solidFill>
              </a:rPr>
              <a:t>;</a:t>
            </a:r>
            <a:endParaRPr lang="fr-FR" sz="2400" b="1" dirty="0" smtClean="0">
              <a:solidFill>
                <a:schemeClr val="accent4">
                  <a:lumMod val="10000"/>
                </a:schemeClr>
              </a:solidFill>
            </a:endParaRPr>
          </a:p>
          <a:p>
            <a:pPr algn="just"/>
            <a:endParaRPr lang="fr-FR" sz="2400" b="1" dirty="0" smtClean="0">
              <a:solidFill>
                <a:schemeClr val="accent4">
                  <a:lumMod val="10000"/>
                </a:schemeClr>
              </a:solidFill>
            </a:endParaRPr>
          </a:p>
          <a:p>
            <a:pPr algn="just">
              <a:buFont typeface="Wingdings" pitchFamily="2" charset="2"/>
              <a:buChar char="v"/>
            </a:pPr>
            <a:r>
              <a:rPr lang="en-US" sz="2400" b="1" dirty="0" smtClean="0"/>
              <a:t>functions</a:t>
            </a:r>
            <a:endParaRPr lang="fr-FR" sz="2400" b="1" dirty="0"/>
          </a:p>
          <a:p>
            <a:pPr algn="just">
              <a:buFont typeface="Wingdings" pitchFamily="2" charset="2"/>
              <a:buChar char="v"/>
            </a:pPr>
            <a:endParaRPr lang="fr-FR" sz="2400" b="1" dirty="0" smtClean="0">
              <a:solidFill>
                <a:schemeClr val="accent4">
                  <a:lumMod val="10000"/>
                </a:schemeClr>
              </a:solidFill>
            </a:endParaRPr>
          </a:p>
          <a:p>
            <a:pPr algn="just">
              <a:buFont typeface="Wingdings" pitchFamily="2" charset="2"/>
              <a:buChar char="v"/>
            </a:pPr>
            <a:endParaRPr lang="fr-FR" sz="2400" b="1" dirty="0" smtClean="0">
              <a:solidFill>
                <a:schemeClr val="accent4">
                  <a:lumMod val="10000"/>
                </a:schemeClr>
              </a:solidFill>
            </a:endParaRPr>
          </a:p>
          <a:p>
            <a:pPr algn="just">
              <a:buFont typeface="Wingdings" pitchFamily="2" charset="2"/>
              <a:buChar char="v"/>
            </a:pPr>
            <a:endParaRPr lang="fr-FR" sz="2400" dirty="0" smtClean="0">
              <a:solidFill>
                <a:schemeClr val="accent4">
                  <a:lumMod val="10000"/>
                </a:schemeClr>
              </a:solidFill>
            </a:endParaRPr>
          </a:p>
          <a:p>
            <a:pPr algn="just"/>
            <a:r>
              <a:rPr lang="fr-FR" sz="2400" dirty="0" smtClean="0">
                <a:solidFill>
                  <a:schemeClr val="accent4">
                    <a:lumMod val="10000"/>
                  </a:schemeClr>
                </a:solidFill>
              </a:rPr>
              <a:t> </a:t>
            </a:r>
          </a:p>
          <a:p>
            <a:pPr algn="ctr">
              <a:buFontTx/>
              <a:buChar char="-"/>
            </a:pPr>
            <a:endParaRPr lang="fr-FR" sz="2400" dirty="0">
              <a:solidFill>
                <a:schemeClr val="accent4">
                  <a:lumMod val="10000"/>
                </a:schemeClr>
              </a:solidFill>
            </a:endParaRPr>
          </a:p>
        </p:txBody>
      </p:sp>
    </p:spTree>
    <p:extLst>
      <p:ext uri="{BB962C8B-B14F-4D97-AF65-F5344CB8AC3E}">
        <p14:creationId xmlns:p14="http://schemas.microsoft.com/office/powerpoint/2010/main" val="2057134804"/>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sp>
        <p:nvSpPr>
          <p:cNvPr id="4" name="Nuage 3"/>
          <p:cNvSpPr/>
          <p:nvPr/>
        </p:nvSpPr>
        <p:spPr>
          <a:xfrm>
            <a:off x="1711154" y="0"/>
            <a:ext cx="5929354" cy="911164"/>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err="1" smtClean="0">
                <a:solidFill>
                  <a:schemeClr val="accent4">
                    <a:lumMod val="10000"/>
                  </a:schemeClr>
                </a:solidFill>
              </a:rPr>
              <a:t>Definition</a:t>
            </a:r>
            <a:r>
              <a:rPr lang="fr-FR" sz="2800" b="1" dirty="0" smtClean="0">
                <a:solidFill>
                  <a:schemeClr val="accent4">
                    <a:lumMod val="10000"/>
                  </a:schemeClr>
                </a:solidFill>
              </a:rPr>
              <a:t> </a:t>
            </a:r>
            <a:endParaRPr lang="fr-FR" sz="2800" b="1" dirty="0">
              <a:solidFill>
                <a:schemeClr val="accent4">
                  <a:lumMod val="10000"/>
                </a:schemeClr>
              </a:solidFill>
            </a:endParaRPr>
          </a:p>
        </p:txBody>
      </p:sp>
      <p:sp>
        <p:nvSpPr>
          <p:cNvPr id="6" name="Arrondir un rectangle avec un coin diagonal 5"/>
          <p:cNvSpPr/>
          <p:nvPr/>
        </p:nvSpPr>
        <p:spPr>
          <a:xfrm>
            <a:off x="179512" y="1179278"/>
            <a:ext cx="8712968" cy="513004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b="1" dirty="0" smtClean="0">
                <a:solidFill>
                  <a:schemeClr val="tx1"/>
                </a:solidFill>
                <a:latin typeface="Times New Roman" panose="02020603050405020304" pitchFamily="18" charset="0"/>
                <a:cs typeface="Times New Roman" panose="02020603050405020304" pitchFamily="18" charset="0"/>
              </a:rPr>
              <a:t>	</a:t>
            </a:r>
            <a:r>
              <a:rPr lang="en-US" sz="2800" dirty="0">
                <a:solidFill>
                  <a:schemeClr val="tx1"/>
                </a:solidFill>
              </a:rPr>
              <a:t> A </a:t>
            </a:r>
            <a:r>
              <a:rPr lang="en-US" sz="2800" b="1" dirty="0">
                <a:solidFill>
                  <a:schemeClr val="tx1"/>
                </a:solidFill>
              </a:rPr>
              <a:t>strategist</a:t>
            </a:r>
            <a:r>
              <a:rPr lang="en-US" sz="2800" dirty="0">
                <a:solidFill>
                  <a:schemeClr val="tx1"/>
                </a:solidFill>
              </a:rPr>
              <a:t> is a person with responsibility for the formulation and implementation of a </a:t>
            </a:r>
            <a:r>
              <a:rPr lang="en-US" sz="2800" dirty="0">
                <a:solidFill>
                  <a:schemeClr val="tx1"/>
                </a:solidFill>
                <a:hlinkClick r:id="rId3" tooltip="Strategy"/>
              </a:rPr>
              <a:t>strategy</a:t>
            </a:r>
            <a:r>
              <a:rPr lang="en-US" sz="2800" dirty="0">
                <a:solidFill>
                  <a:schemeClr val="tx1"/>
                </a:solidFill>
              </a:rPr>
              <a:t>. Strategy generally involves setting goals, determining actions to achieve the goals, and mobilizing resources to execute the actions.</a:t>
            </a:r>
            <a:endParaRPr lang="ar-DZ" sz="2800" b="1" dirty="0" smtClean="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sp>
        <p:nvSpPr>
          <p:cNvPr id="2" name="Rectangle à coins arrondis 1"/>
          <p:cNvSpPr/>
          <p:nvPr/>
        </p:nvSpPr>
        <p:spPr>
          <a:xfrm>
            <a:off x="251520" y="1196752"/>
            <a:ext cx="8568952" cy="244827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tx1"/>
                </a:solidFill>
              </a:rPr>
              <a:t>In large corporations, strategic planners or corporate financial planning and analysis (FP&amp;A) personnel are involved in the formulation and implementation of the organization's strategy. The strategy is typically set by business leaders such as the </a:t>
            </a:r>
            <a:r>
              <a:rPr lang="en-US" sz="2400" dirty="0">
                <a:solidFill>
                  <a:schemeClr val="tx1"/>
                </a:solidFill>
                <a:hlinkClick r:id="rId3" tooltip="Chief executive officer"/>
              </a:rPr>
              <a:t>chief executive officer</a:t>
            </a:r>
            <a:r>
              <a:rPr lang="en-US" sz="2400" dirty="0">
                <a:solidFill>
                  <a:schemeClr val="tx1"/>
                </a:solidFill>
              </a:rPr>
              <a:t> and key business or functional leaders and is reviewed by the </a:t>
            </a:r>
            <a:r>
              <a:rPr lang="en-US" sz="2400" dirty="0">
                <a:solidFill>
                  <a:schemeClr val="tx1"/>
                </a:solidFill>
                <a:hlinkClick r:id="rId4" tooltip="Board of directors"/>
              </a:rPr>
              <a:t>board of directors</a:t>
            </a:r>
            <a:endParaRPr lang="en-US" sz="2400" dirty="0">
              <a:solidFill>
                <a:schemeClr val="tx1"/>
              </a:solidFill>
            </a:endParaRPr>
          </a:p>
        </p:txBody>
      </p:sp>
      <p:sp>
        <p:nvSpPr>
          <p:cNvPr id="3" name="Rectangle 2"/>
          <p:cNvSpPr/>
          <p:nvPr/>
        </p:nvSpPr>
        <p:spPr>
          <a:xfrm>
            <a:off x="467544" y="188640"/>
            <a:ext cx="7776864" cy="72252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Types of strategists by field</a:t>
            </a:r>
            <a:endParaRPr lang="en-US" sz="2800" b="1" dirty="0">
              <a:solidFill>
                <a:schemeClr val="tx1"/>
              </a:solidFill>
            </a:endParaRPr>
          </a:p>
        </p:txBody>
      </p:sp>
      <p:sp>
        <p:nvSpPr>
          <p:cNvPr id="6" name="Rectangle à coins arrondis 5"/>
          <p:cNvSpPr/>
          <p:nvPr/>
        </p:nvSpPr>
        <p:spPr>
          <a:xfrm>
            <a:off x="242430" y="4077072"/>
            <a:ext cx="8568952" cy="244827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tx1"/>
                </a:solidFill>
              </a:rPr>
              <a:t>A </a:t>
            </a:r>
            <a:r>
              <a:rPr lang="en-US" sz="2400" b="1" i="1" dirty="0">
                <a:solidFill>
                  <a:schemeClr val="tx1"/>
                </a:solidFill>
                <a:hlinkClick r:id="rId5" tooltip="Design strategy"/>
              </a:rPr>
              <a:t>design strategist</a:t>
            </a:r>
            <a:r>
              <a:rPr lang="en-US" sz="2400" dirty="0">
                <a:solidFill>
                  <a:schemeClr val="tx1"/>
                </a:solidFill>
              </a:rPr>
              <a:t> has the ability to combine the </a:t>
            </a:r>
            <a:r>
              <a:rPr lang="en-US" sz="2400" dirty="0">
                <a:solidFill>
                  <a:schemeClr val="tx1"/>
                </a:solidFill>
                <a:hlinkClick r:id="rId6" tooltip="Innovation"/>
              </a:rPr>
              <a:t>innovative</a:t>
            </a:r>
            <a:r>
              <a:rPr lang="en-US" sz="2400" dirty="0">
                <a:solidFill>
                  <a:schemeClr val="tx1"/>
                </a:solidFill>
              </a:rPr>
              <a:t>, </a:t>
            </a:r>
            <a:r>
              <a:rPr lang="en-US" sz="2400" dirty="0">
                <a:solidFill>
                  <a:schemeClr val="tx1"/>
                </a:solidFill>
                <a:hlinkClick r:id="rId7" tooltip="Perception"/>
              </a:rPr>
              <a:t>perceptive</a:t>
            </a:r>
            <a:r>
              <a:rPr lang="en-US" sz="2400" dirty="0">
                <a:solidFill>
                  <a:schemeClr val="tx1"/>
                </a:solidFill>
              </a:rPr>
              <a:t> and </a:t>
            </a:r>
            <a:r>
              <a:rPr lang="en-US" sz="2400" dirty="0">
                <a:solidFill>
                  <a:schemeClr val="tx1"/>
                </a:solidFill>
                <a:hlinkClick r:id="rId8" tooltip="Holistic"/>
              </a:rPr>
              <a:t>holistic</a:t>
            </a:r>
            <a:r>
              <a:rPr lang="en-US" sz="2400" dirty="0">
                <a:solidFill>
                  <a:schemeClr val="tx1"/>
                </a:solidFill>
              </a:rPr>
              <a:t> insights of a </a:t>
            </a:r>
            <a:r>
              <a:rPr lang="en-US" sz="2400" dirty="0">
                <a:solidFill>
                  <a:schemeClr val="tx1"/>
                </a:solidFill>
                <a:hlinkClick r:id="rId9" tooltip="Designer"/>
              </a:rPr>
              <a:t>designer</a:t>
            </a:r>
            <a:r>
              <a:rPr lang="en-US" sz="2400" dirty="0">
                <a:solidFill>
                  <a:schemeClr val="tx1"/>
                </a:solidFill>
              </a:rPr>
              <a:t> with the </a:t>
            </a:r>
            <a:r>
              <a:rPr lang="en-US" sz="2400" dirty="0">
                <a:solidFill>
                  <a:schemeClr val="tx1"/>
                </a:solidFill>
                <a:hlinkClick r:id="rId10" tooltip="wikt:pragmatic"/>
              </a:rPr>
              <a:t>pragmatic</a:t>
            </a:r>
            <a:r>
              <a:rPr lang="en-US" sz="2400" dirty="0">
                <a:solidFill>
                  <a:schemeClr val="tx1"/>
                </a:solidFill>
              </a:rPr>
              <a:t> and </a:t>
            </a:r>
            <a:r>
              <a:rPr lang="en-US" sz="2400" dirty="0">
                <a:solidFill>
                  <a:schemeClr val="tx1"/>
                </a:solidFill>
                <a:hlinkClick r:id="rId11" tooltip="Systemics"/>
              </a:rPr>
              <a:t>systemic</a:t>
            </a:r>
            <a:r>
              <a:rPr lang="en-US" sz="2400" dirty="0">
                <a:solidFill>
                  <a:schemeClr val="tx1"/>
                </a:solidFill>
              </a:rPr>
              <a:t> skills of a </a:t>
            </a:r>
            <a:r>
              <a:rPr lang="en-US" sz="2400" dirty="0">
                <a:solidFill>
                  <a:schemeClr val="tx1"/>
                </a:solidFill>
                <a:hlinkClick r:id="rId12" tooltip="Planning"/>
              </a:rPr>
              <a:t>planner</a:t>
            </a:r>
            <a:r>
              <a:rPr lang="en-US" sz="2400" dirty="0">
                <a:solidFill>
                  <a:schemeClr val="tx1"/>
                </a:solidFill>
              </a:rPr>
              <a:t> to guide </a:t>
            </a:r>
            <a:r>
              <a:rPr lang="en-US" sz="2400" dirty="0">
                <a:solidFill>
                  <a:schemeClr val="tx1"/>
                </a:solidFill>
                <a:hlinkClick r:id="rId13" tooltip="Strategic"/>
              </a:rPr>
              <a:t>strategic</a:t>
            </a:r>
            <a:r>
              <a:rPr lang="en-US" sz="2400" dirty="0">
                <a:solidFill>
                  <a:schemeClr val="tx1"/>
                </a:solidFill>
              </a:rPr>
              <a:t> direction in context of business needs, </a:t>
            </a:r>
            <a:r>
              <a:rPr lang="en-US" sz="2400" dirty="0">
                <a:solidFill>
                  <a:schemeClr val="tx1"/>
                </a:solidFill>
                <a:hlinkClick r:id="rId14" tooltip="Brand"/>
              </a:rPr>
              <a:t>brand</a:t>
            </a:r>
            <a:r>
              <a:rPr lang="en-US" sz="2400" dirty="0">
                <a:solidFill>
                  <a:schemeClr val="tx1"/>
                </a:solidFill>
              </a:rPr>
              <a:t> intent, </a:t>
            </a:r>
            <a:r>
              <a:rPr lang="en-US" sz="2400" dirty="0">
                <a:solidFill>
                  <a:schemeClr val="tx1"/>
                </a:solidFill>
                <a:hlinkClick r:id="rId15" tooltip="Design"/>
              </a:rPr>
              <a:t>design</a:t>
            </a:r>
            <a:r>
              <a:rPr lang="en-US" sz="2400" dirty="0">
                <a:solidFill>
                  <a:schemeClr val="tx1"/>
                </a:solidFill>
              </a:rPr>
              <a:t> quality and customer </a:t>
            </a:r>
            <a:r>
              <a:rPr lang="en-US" sz="2400" dirty="0">
                <a:solidFill>
                  <a:schemeClr val="tx1"/>
                </a:solidFill>
                <a:hlinkClick r:id="rId16" tooltip="Values"/>
              </a:rPr>
              <a:t>values</a:t>
            </a:r>
            <a:endParaRPr lang="en-US" sz="2400" dirty="0">
              <a:solidFill>
                <a:schemeClr val="tx1"/>
              </a:solidFill>
            </a:endParaRPr>
          </a:p>
        </p:txBody>
      </p:sp>
    </p:spTree>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7</a:t>
            </a:fld>
            <a:endParaRPr lang="en-US" dirty="0">
              <a:solidFill>
                <a:schemeClr val="accent4">
                  <a:lumMod val="10000"/>
                </a:schemeClr>
              </a:solidFill>
            </a:endParaRPr>
          </a:p>
        </p:txBody>
      </p:sp>
      <p:sp>
        <p:nvSpPr>
          <p:cNvPr id="2" name="Rectangle à coins arrondis 1"/>
          <p:cNvSpPr/>
          <p:nvPr/>
        </p:nvSpPr>
        <p:spPr>
          <a:xfrm>
            <a:off x="251520" y="1196752"/>
            <a:ext cx="8568952" cy="1944216"/>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tx1"/>
                </a:solidFill>
              </a:rPr>
              <a:t>An </a:t>
            </a:r>
            <a:r>
              <a:rPr lang="en-US" sz="2400" b="1" i="1" dirty="0">
                <a:solidFill>
                  <a:schemeClr val="tx1"/>
                </a:solidFill>
              </a:rPr>
              <a:t>economic strategist</a:t>
            </a:r>
            <a:r>
              <a:rPr lang="en-US" sz="2400" dirty="0">
                <a:solidFill>
                  <a:schemeClr val="tx1"/>
                </a:solidFill>
              </a:rPr>
              <a:t> is a person who can create a sustainable commercial advantage by applying </a:t>
            </a:r>
            <a:r>
              <a:rPr lang="en-US" sz="2400" dirty="0">
                <a:solidFill>
                  <a:schemeClr val="tx1"/>
                </a:solidFill>
                <a:hlinkClick r:id="rId3" tooltip="Innovative"/>
              </a:rPr>
              <a:t>innovative</a:t>
            </a:r>
            <a:r>
              <a:rPr lang="en-US" sz="2400" dirty="0">
                <a:solidFill>
                  <a:schemeClr val="tx1"/>
                </a:solidFill>
              </a:rPr>
              <a:t> and </a:t>
            </a:r>
            <a:r>
              <a:rPr lang="en-US" sz="2400" dirty="0">
                <a:solidFill>
                  <a:schemeClr val="tx1"/>
                </a:solidFill>
                <a:hlinkClick r:id="rId4" tooltip="Quantitative property"/>
              </a:rPr>
              <a:t>quantitative</a:t>
            </a:r>
            <a:r>
              <a:rPr lang="en-US" sz="2400" dirty="0">
                <a:solidFill>
                  <a:schemeClr val="tx1"/>
                </a:solidFill>
              </a:rPr>
              <a:t> ideas and systems at a </a:t>
            </a:r>
            <a:r>
              <a:rPr lang="en-US" sz="2400" dirty="0">
                <a:solidFill>
                  <a:schemeClr val="tx1"/>
                </a:solidFill>
                <a:hlinkClick r:id="rId5" tooltip="Sell side"/>
              </a:rPr>
              <a:t>sell side</a:t>
            </a:r>
            <a:r>
              <a:rPr lang="en-US" sz="2400" dirty="0">
                <a:solidFill>
                  <a:schemeClr val="tx1"/>
                </a:solidFill>
              </a:rPr>
              <a:t> financial institution.</a:t>
            </a:r>
            <a:endParaRPr lang="en-US" sz="2400" dirty="0">
              <a:solidFill>
                <a:schemeClr val="tx1"/>
              </a:solidFill>
            </a:endParaRPr>
          </a:p>
        </p:txBody>
      </p:sp>
      <p:sp>
        <p:nvSpPr>
          <p:cNvPr id="3" name="Rectangle 2"/>
          <p:cNvSpPr/>
          <p:nvPr/>
        </p:nvSpPr>
        <p:spPr>
          <a:xfrm>
            <a:off x="467544" y="188640"/>
            <a:ext cx="7776864" cy="722524"/>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Types of strategists by field</a:t>
            </a:r>
            <a:endParaRPr lang="en-US" sz="2800" b="1" dirty="0">
              <a:solidFill>
                <a:schemeClr val="tx1"/>
              </a:solidFill>
            </a:endParaRPr>
          </a:p>
        </p:txBody>
      </p:sp>
      <p:sp>
        <p:nvSpPr>
          <p:cNvPr id="6" name="Rectangle à coins arrondis 5"/>
          <p:cNvSpPr/>
          <p:nvPr/>
        </p:nvSpPr>
        <p:spPr>
          <a:xfrm>
            <a:off x="242430" y="3429000"/>
            <a:ext cx="8568952" cy="100811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tx1"/>
                </a:solidFill>
              </a:rPr>
              <a:t>A </a:t>
            </a:r>
            <a:r>
              <a:rPr lang="en-US" sz="2400" b="1" i="1" dirty="0">
                <a:solidFill>
                  <a:schemeClr val="tx1"/>
                </a:solidFill>
              </a:rPr>
              <a:t>sales strategist</a:t>
            </a:r>
            <a:r>
              <a:rPr lang="en-US" sz="2400" dirty="0">
                <a:solidFill>
                  <a:schemeClr val="tx1"/>
                </a:solidFill>
              </a:rPr>
              <a:t> develops </a:t>
            </a:r>
            <a:r>
              <a:rPr lang="en-US" sz="2400" dirty="0">
                <a:solidFill>
                  <a:schemeClr val="tx1"/>
                </a:solidFill>
                <a:hlinkClick r:id="rId3" tooltip="Innovative"/>
              </a:rPr>
              <a:t>innovative</a:t>
            </a:r>
            <a:r>
              <a:rPr lang="en-US" sz="2400" dirty="0">
                <a:solidFill>
                  <a:schemeClr val="tx1"/>
                </a:solidFill>
              </a:rPr>
              <a:t> trade ideas and assists in the </a:t>
            </a:r>
            <a:r>
              <a:rPr lang="en-US" sz="2400" dirty="0">
                <a:solidFill>
                  <a:schemeClr val="tx1"/>
                </a:solidFill>
                <a:hlinkClick r:id="rId6" tooltip="Marketing"/>
              </a:rPr>
              <a:t>marketing</a:t>
            </a:r>
            <a:r>
              <a:rPr lang="en-US" sz="2400" dirty="0">
                <a:solidFill>
                  <a:schemeClr val="tx1"/>
                </a:solidFill>
              </a:rPr>
              <a:t> of those trades to </a:t>
            </a:r>
            <a:r>
              <a:rPr lang="en-US" sz="2400" dirty="0">
                <a:solidFill>
                  <a:schemeClr val="tx1"/>
                </a:solidFill>
                <a:hlinkClick r:id="rId7" tooltip="Buy side"/>
              </a:rPr>
              <a:t>buy side</a:t>
            </a:r>
            <a:r>
              <a:rPr lang="en-US" sz="2400" dirty="0">
                <a:solidFill>
                  <a:schemeClr val="tx1"/>
                </a:solidFill>
              </a:rPr>
              <a:t> clients.</a:t>
            </a:r>
            <a:endParaRPr lang="en-US" sz="2400" dirty="0">
              <a:solidFill>
                <a:schemeClr val="tx1"/>
              </a:solidFill>
            </a:endParaRPr>
          </a:p>
        </p:txBody>
      </p:sp>
      <p:sp>
        <p:nvSpPr>
          <p:cNvPr id="7" name="Rectangle à coins arrondis 6"/>
          <p:cNvSpPr/>
          <p:nvPr/>
        </p:nvSpPr>
        <p:spPr>
          <a:xfrm>
            <a:off x="212513" y="4797152"/>
            <a:ext cx="8568952" cy="1656184"/>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tx1"/>
                </a:solidFill>
              </a:rPr>
              <a:t>A </a:t>
            </a:r>
            <a:r>
              <a:rPr lang="en-US" sz="2400" b="1" i="1" dirty="0">
                <a:solidFill>
                  <a:schemeClr val="tx1"/>
                </a:solidFill>
              </a:rPr>
              <a:t>banking strategist</a:t>
            </a:r>
            <a:r>
              <a:rPr lang="en-US" sz="2400" dirty="0">
                <a:solidFill>
                  <a:schemeClr val="tx1"/>
                </a:solidFill>
              </a:rPr>
              <a:t> partners with investment bankers and capital market experts on </a:t>
            </a:r>
            <a:r>
              <a:rPr lang="en-US" sz="2400" dirty="0">
                <a:solidFill>
                  <a:schemeClr val="tx1"/>
                </a:solidFill>
                <a:hlinkClick r:id="rId8" tooltip="Corporate finance"/>
              </a:rPr>
              <a:t>corporate finance</a:t>
            </a:r>
            <a:r>
              <a:rPr lang="en-US" sz="2400" dirty="0">
                <a:solidFill>
                  <a:schemeClr val="tx1"/>
                </a:solidFill>
              </a:rPr>
              <a:t> and capital structure analyses to identify and execute banking transactions.</a:t>
            </a:r>
            <a:endParaRPr lang="en-US" sz="2400" dirty="0">
              <a:solidFill>
                <a:schemeClr val="tx1"/>
              </a:solidFill>
            </a:endParaRPr>
          </a:p>
        </p:txBody>
      </p:sp>
    </p:spTree>
    <p:extLst>
      <p:ext uri="{BB962C8B-B14F-4D97-AF65-F5344CB8AC3E}">
        <p14:creationId xmlns:p14="http://schemas.microsoft.com/office/powerpoint/2010/main" val="1514200310"/>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8</a:t>
            </a:fld>
            <a:endParaRPr lang="en-US" dirty="0">
              <a:solidFill>
                <a:schemeClr val="accent4">
                  <a:lumMod val="10000"/>
                </a:schemeClr>
              </a:solidFill>
            </a:endParaRPr>
          </a:p>
        </p:txBody>
      </p:sp>
      <p:sp>
        <p:nvSpPr>
          <p:cNvPr id="4" name="Ellipse 3"/>
          <p:cNvSpPr/>
          <p:nvPr/>
        </p:nvSpPr>
        <p:spPr>
          <a:xfrm>
            <a:off x="395536" y="34352"/>
            <a:ext cx="8462814" cy="116240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Skills and Responsibilities of a Business Strategist</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1320050"/>
            <a:ext cx="8678838" cy="5513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8131828"/>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9</a:t>
            </a:fld>
            <a:endParaRPr lang="en-US" dirty="0">
              <a:solidFill>
                <a:schemeClr val="accent4">
                  <a:lumMod val="10000"/>
                </a:schemeClr>
              </a:solidFill>
            </a:endParaRPr>
          </a:p>
        </p:txBody>
      </p:sp>
      <p:sp>
        <p:nvSpPr>
          <p:cNvPr id="8" name="Rectangle à coins arrondis 7"/>
          <p:cNvSpPr/>
          <p:nvPr/>
        </p:nvSpPr>
        <p:spPr>
          <a:xfrm>
            <a:off x="323528" y="4520706"/>
            <a:ext cx="8538148" cy="1932629"/>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Market Analysis</a:t>
            </a:r>
            <a:r>
              <a:rPr lang="en-US" sz="2400" dirty="0">
                <a:solidFill>
                  <a:schemeClr val="tx1"/>
                </a:solidFill>
              </a:rPr>
              <a:t/>
            </a:r>
            <a:br>
              <a:rPr lang="en-US" sz="2400" dirty="0">
                <a:solidFill>
                  <a:schemeClr val="tx1"/>
                </a:solidFill>
              </a:rPr>
            </a:br>
            <a:r>
              <a:rPr lang="en-US" sz="2400" dirty="0">
                <a:solidFill>
                  <a:schemeClr val="tx1"/>
                </a:solidFill>
              </a:rPr>
              <a:t>The role of a business analyst also extends to an in-depth exploration of market dynamics through exhaustive research, identifying opportunities, discerning potential threats, and staying attuned to emerging trends.</a:t>
            </a:r>
          </a:p>
        </p:txBody>
      </p:sp>
      <p:sp>
        <p:nvSpPr>
          <p:cNvPr id="3" name="Rectangle à coins arrondis 2"/>
          <p:cNvSpPr/>
          <p:nvPr/>
        </p:nvSpPr>
        <p:spPr>
          <a:xfrm>
            <a:off x="202393" y="882190"/>
            <a:ext cx="720080" cy="645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1</a:t>
            </a:r>
            <a:endParaRPr lang="fr-FR" dirty="0"/>
          </a:p>
        </p:txBody>
      </p:sp>
      <p:sp>
        <p:nvSpPr>
          <p:cNvPr id="11" name="Rectangle à coins arrondis 10"/>
          <p:cNvSpPr/>
          <p:nvPr/>
        </p:nvSpPr>
        <p:spPr>
          <a:xfrm>
            <a:off x="323528" y="3847766"/>
            <a:ext cx="720080" cy="645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2</a:t>
            </a:r>
          </a:p>
        </p:txBody>
      </p:sp>
      <p:sp>
        <p:nvSpPr>
          <p:cNvPr id="4" name="Ellipse 3"/>
          <p:cNvSpPr/>
          <p:nvPr/>
        </p:nvSpPr>
        <p:spPr>
          <a:xfrm>
            <a:off x="179511" y="34352"/>
            <a:ext cx="8809095" cy="876812"/>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Skills and Responsibilities of a Business Strategist</a:t>
            </a:r>
            <a:endParaRPr lang="en-US" sz="3200" b="1" dirty="0">
              <a:solidFill>
                <a:schemeClr val="tx1"/>
              </a:solidFill>
            </a:endParaRPr>
          </a:p>
        </p:txBody>
      </p:sp>
      <p:sp>
        <p:nvSpPr>
          <p:cNvPr id="12" name="Rectangle à coins arrondis 11"/>
          <p:cNvSpPr/>
          <p:nvPr/>
        </p:nvSpPr>
        <p:spPr>
          <a:xfrm>
            <a:off x="347727" y="1571854"/>
            <a:ext cx="8538148" cy="1785138"/>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400" b="1" dirty="0" smtClean="0">
              <a:solidFill>
                <a:schemeClr val="tx1"/>
              </a:solidFill>
            </a:endParaRPr>
          </a:p>
          <a:p>
            <a:pPr algn="just"/>
            <a:r>
              <a:rPr lang="en-US" sz="2400" b="1" dirty="0">
                <a:solidFill>
                  <a:schemeClr val="tx1"/>
                </a:solidFill>
              </a:rPr>
              <a:t>Strategic </a:t>
            </a:r>
            <a:r>
              <a:rPr lang="en-US" sz="2400" b="1" dirty="0" smtClean="0">
                <a:solidFill>
                  <a:schemeClr val="tx1"/>
                </a:solidFill>
              </a:rPr>
              <a:t>Planning</a:t>
            </a:r>
            <a:r>
              <a:rPr lang="en-US" sz="2400" dirty="0">
                <a:solidFill>
                  <a:schemeClr val="tx1"/>
                </a:solidFill>
              </a:rPr>
              <a:t/>
            </a:r>
            <a:br>
              <a:rPr lang="en-US" sz="2400" dirty="0">
                <a:solidFill>
                  <a:schemeClr val="tx1"/>
                </a:solidFill>
              </a:rPr>
            </a:br>
            <a:r>
              <a:rPr lang="en-US" sz="2400" dirty="0">
                <a:solidFill>
                  <a:schemeClr val="tx1"/>
                </a:solidFill>
              </a:rPr>
              <a:t>Functioning as the architects of organizations, they orchestrate the development and execution of a comprehensive strategic plan skillfully aligned with your organization's mission and objectives.</a:t>
            </a:r>
          </a:p>
          <a:p>
            <a:pPr algn="just"/>
            <a:endParaRPr lang="fr-FR" sz="2400" dirty="0">
              <a:solidFill>
                <a:schemeClr val="tx1"/>
              </a:solidFill>
            </a:endParaRPr>
          </a:p>
        </p:txBody>
      </p:sp>
    </p:spTree>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9869</TotalTime>
  <Words>1048</Words>
  <Application>Microsoft Office PowerPoint</Application>
  <PresentationFormat>Affichage à l'écran (4:3)</PresentationFormat>
  <Paragraphs>171</Paragraphs>
  <Slides>19</Slides>
  <Notes>18</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1257</cp:revision>
  <dcterms:created xsi:type="dcterms:W3CDTF">2008-12-20T18:29:40Z</dcterms:created>
  <dcterms:modified xsi:type="dcterms:W3CDTF">2024-11-01T11:36:36Z</dcterms:modified>
</cp:coreProperties>
</file>