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A7C50-369B-41C8-A474-87542B51727B}" type="datetimeFigureOut">
              <a:rPr lang="fr-FR" smtClean="0"/>
              <a:pPr/>
              <a:t>02/03/2026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1A8B0-5464-42F8-B033-88E0ECECE5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1A8B0-5464-42F8-B033-88E0ECECE5B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B7A8-E7BE-46D9-9E6D-F071C55E221E}" type="datetimeFigureOut">
              <a:rPr lang="fr-FR" smtClean="0"/>
              <a:pPr/>
              <a:t>02/03/2026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38C7-B782-461C-8618-D622F33D4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B7A8-E7BE-46D9-9E6D-F071C55E221E}" type="datetimeFigureOut">
              <a:rPr lang="fr-FR" smtClean="0"/>
              <a:pPr/>
              <a:t>02/03/2026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38C7-B782-461C-8618-D622F33D4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B7A8-E7BE-46D9-9E6D-F071C55E221E}" type="datetimeFigureOut">
              <a:rPr lang="fr-FR" smtClean="0"/>
              <a:pPr/>
              <a:t>02/03/2026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38C7-B782-461C-8618-D622F33D4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B7A8-E7BE-46D9-9E6D-F071C55E221E}" type="datetimeFigureOut">
              <a:rPr lang="fr-FR" smtClean="0"/>
              <a:pPr/>
              <a:t>02/03/2026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38C7-B782-461C-8618-D622F33D4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B7A8-E7BE-46D9-9E6D-F071C55E221E}" type="datetimeFigureOut">
              <a:rPr lang="fr-FR" smtClean="0"/>
              <a:pPr/>
              <a:t>02/03/2026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38C7-B782-461C-8618-D622F33D4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B7A8-E7BE-46D9-9E6D-F071C55E221E}" type="datetimeFigureOut">
              <a:rPr lang="fr-FR" smtClean="0"/>
              <a:pPr/>
              <a:t>02/03/2026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38C7-B782-461C-8618-D622F33D4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B7A8-E7BE-46D9-9E6D-F071C55E221E}" type="datetimeFigureOut">
              <a:rPr lang="fr-FR" smtClean="0"/>
              <a:pPr/>
              <a:t>02/03/2026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38C7-B782-461C-8618-D622F33D4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B7A8-E7BE-46D9-9E6D-F071C55E221E}" type="datetimeFigureOut">
              <a:rPr lang="fr-FR" smtClean="0"/>
              <a:pPr/>
              <a:t>02/03/2026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38C7-B782-461C-8618-D622F33D4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B7A8-E7BE-46D9-9E6D-F071C55E221E}" type="datetimeFigureOut">
              <a:rPr lang="fr-FR" smtClean="0"/>
              <a:pPr/>
              <a:t>02/03/2026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38C7-B782-461C-8618-D622F33D4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B7A8-E7BE-46D9-9E6D-F071C55E221E}" type="datetimeFigureOut">
              <a:rPr lang="fr-FR" smtClean="0"/>
              <a:pPr/>
              <a:t>02/03/2026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38C7-B782-461C-8618-D622F33D4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B7A8-E7BE-46D9-9E6D-F071C55E221E}" type="datetimeFigureOut">
              <a:rPr lang="fr-FR" smtClean="0"/>
              <a:pPr/>
              <a:t>02/03/2026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C38C7-B782-461C-8618-D622F33D4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AB7A8-E7BE-46D9-9E6D-F071C55E221E}" type="datetimeFigureOut">
              <a:rPr lang="fr-FR" smtClean="0"/>
              <a:pPr/>
              <a:t>02/03/2026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C38C7-B782-461C-8618-D622F33D42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antibiotics-gif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83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Chapitre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Facteurs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influençant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la production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d’antibiotiques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antibiotiques sont des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métabolites secondaires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produits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principalement par des micro-organismes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comme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Streptomyces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(actinomycètes)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Certaines 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bactéries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Certains 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champignons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(ex : Penicillium) 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4285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85860"/>
            <a:ext cx="282569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071810"/>
            <a:ext cx="195928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142984"/>
            <a:ext cx="22633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0"/>
            <a:ext cx="28575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3714751"/>
            <a:ext cx="3571900" cy="230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4857760"/>
            <a:ext cx="22729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42852"/>
            <a:ext cx="2928926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 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è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1600" b="0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certaine</a:t>
            </a:r>
            <a:r>
              <a:rPr lang="en-US" sz="1600" u="sng" baseline="0" dirty="0" err="1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1600" b="0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sources 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nutritives</a:t>
            </a:r>
            <a:r>
              <a:rPr kumimoji="0" lang="en-US" sz="1600" b="0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peut</a:t>
            </a:r>
            <a:r>
              <a:rPr kumimoji="0" lang="en-US" sz="1600" b="0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inhiber</a:t>
            </a:r>
            <a:r>
              <a:rPr kumimoji="0" lang="en-US" sz="1600" b="0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 production 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antibiotique</a:t>
            </a:r>
            <a:r>
              <a:rPr kumimoji="0" lang="en-US" sz="1600" b="0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nom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è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1600" b="0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pression</a:t>
            </a:r>
            <a:r>
              <a:rPr kumimoji="0" lang="en-US" sz="1600" b="0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sng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catabolique</a:t>
            </a:r>
            <a:r>
              <a:rPr kumimoji="0" lang="en-US" sz="1600" b="0" i="0" u="sng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Rapport C/N OPTIMAL</a:t>
            </a:r>
            <a:endParaRPr kumimoji="0" lang="en-US" sz="16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ttention GIFs - Get the best gif on GIFER"/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285728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tention GIFs - Get the best gif on GIFER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14290"/>
            <a:ext cx="1071570" cy="107157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1285852" y="2857496"/>
            <a:ext cx="200026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n>
                  <a:solidFill>
                    <a:sysClr val="windowText" lastClr="000000"/>
                  </a:solidFill>
                </a:ln>
              </a:rPr>
              <a:t>GLUCOSE</a:t>
            </a:r>
            <a:endParaRPr lang="fr-FR" sz="2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0298" y="428604"/>
            <a:ext cx="3428992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 ANTIBIOTIQUES SONT DES MÉTABOLITES SECONDAIRES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Bacteria Streptococcus pyogenes on Make a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48" y="285728"/>
            <a:ext cx="2071670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Connecteur droit avec flèche 17"/>
          <p:cNvCxnSpPr/>
          <p:nvPr/>
        </p:nvCxnSpPr>
        <p:spPr>
          <a:xfrm>
            <a:off x="6143636" y="785794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215206" y="2345288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Streptomyces</a:t>
            </a:r>
            <a:endParaRPr lang="fr-FR" i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7158" y="1857364"/>
            <a:ext cx="4071966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FACTEURS NUTRITIONNELS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en angle 24"/>
          <p:cNvCxnSpPr/>
          <p:nvPr/>
        </p:nvCxnSpPr>
        <p:spPr>
          <a:xfrm rot="5400000">
            <a:off x="2285984" y="1142984"/>
            <a:ext cx="714380" cy="57150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Klipo IO – AI Auto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2786058"/>
            <a:ext cx="1238217" cy="785818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8596" y="3571876"/>
            <a:ext cx="4214810" cy="1015663"/>
          </a:xfrm>
          <a:prstGeom prst="rect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INHIBER LA PRODUCTION</a:t>
            </a:r>
            <a:r>
              <a:rPr kumimoji="0" lang="en-US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ANTIBIOTIQUE (PH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NOM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È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 DE R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PRESSION CATABOLIQUE).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531" y="2285992"/>
            <a:ext cx="2459519" cy="7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Source de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85720" y="4714884"/>
            <a:ext cx="457203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Activation des gènes de :</a:t>
            </a: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144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Glycolyse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produire de l’ATP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14400" algn="l"/>
              </a:tabLst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Synthése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protéique</a:t>
            </a: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9144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Division cellulaire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Répression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des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gènes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du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métabolisme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secondaire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3428992" y="3143248"/>
            <a:ext cx="2143140" cy="158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857884" y="2786058"/>
            <a:ext cx="20002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n>
                  <a:solidFill>
                    <a:sysClr val="windowText" lastClr="000000"/>
                  </a:solidFill>
                </a:ln>
              </a:rPr>
              <a:t>LACTOSE </a:t>
            </a:r>
            <a:endParaRPr lang="fr-FR" sz="2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000628" y="4726742"/>
            <a:ext cx="4071934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est métabolisé plus lentement que le glucose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ne provoque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pas une forte répression catabolique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favorise la phase stationnaire et donc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production d’antibiotiques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72066" y="3571876"/>
            <a:ext cx="3929090" cy="923330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PRODUCTION DE PÉNICILLINE PAR </a:t>
            </a:r>
            <a:r>
              <a:rPr lang="fr-FR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PENICILLIUM CHRYSOGENUM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/>
      <p:bldP spid="7" grpId="0" animBg="1"/>
      <p:bldP spid="9" grpId="0" animBg="1"/>
      <p:bldP spid="9" grpId="1" animBg="1"/>
      <p:bldP spid="10" grpId="0"/>
      <p:bldP spid="1034" grpId="0" animBg="1"/>
      <p:bldP spid="33" grpId="0" animBg="1"/>
      <p:bldP spid="1035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tention GIFs - Get the best gif on GIFER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14290"/>
            <a:ext cx="1071570" cy="107157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1285852" y="2857496"/>
            <a:ext cx="200026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AZOTE</a:t>
            </a:r>
            <a:endParaRPr lang="fr-FR" sz="28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0298" y="428604"/>
            <a:ext cx="3428992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 ANTIBIOTIQUES SONT DES MÉTABOLITES SECONDAIRES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Bacteria Streptococcus pyogenes on Make a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48" y="285728"/>
            <a:ext cx="2071670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Connecteur droit avec flèche 17"/>
          <p:cNvCxnSpPr/>
          <p:nvPr/>
        </p:nvCxnSpPr>
        <p:spPr>
          <a:xfrm>
            <a:off x="6143636" y="785794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215206" y="2345288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Streptomyces</a:t>
            </a:r>
            <a:endParaRPr lang="fr-FR" i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7158" y="1857364"/>
            <a:ext cx="4071966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FACTEURS NUTRITIONNELS</a:t>
            </a:r>
            <a:endParaRPr kumimoji="0" lang="en-US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en angle 24"/>
          <p:cNvCxnSpPr/>
          <p:nvPr/>
        </p:nvCxnSpPr>
        <p:spPr>
          <a:xfrm rot="5400000">
            <a:off x="2285984" y="1142984"/>
            <a:ext cx="714380" cy="57150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Klipo IO – AI Auto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2786058"/>
            <a:ext cx="1238217" cy="785818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7158" y="3721246"/>
            <a:ext cx="4214810" cy="707886"/>
          </a:xfrm>
          <a:prstGeom prst="rect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INHIBER LA PRODUCTION</a:t>
            </a:r>
            <a:r>
              <a:rPr kumimoji="0" lang="en-US" sz="20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ANTIBIOTIQUE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531" y="2285992"/>
            <a:ext cx="1986762" cy="105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00B0F0"/>
                </a:solidFill>
              </a:rPr>
              <a:t>2. Source </a:t>
            </a:r>
            <a:r>
              <a:rPr lang="en-US" sz="2000" b="1" u="sng" dirty="0" err="1" smtClean="0">
                <a:solidFill>
                  <a:srgbClr val="00B0F0"/>
                </a:solidFill>
              </a:rPr>
              <a:t>d’azote</a:t>
            </a:r>
            <a:endParaRPr lang="fr-FR" sz="2000" b="1" dirty="0" smtClean="0">
              <a:solidFill>
                <a:srgbClr val="00B0F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14282" y="4714884"/>
            <a:ext cx="457203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ACTIVATION DES VOIES DE CROISSANCE</a:t>
            </a:r>
          </a:p>
          <a:p>
            <a:pPr lvl="0"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RÉPRESSION DES CLUSTERS BIOSYNTHÉTIQUES</a:t>
            </a:r>
          </a:p>
          <a:p>
            <a:pPr lvl="0"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INHIBITION DE LA PRODUCTION D’ANTIBIOTIQUES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072198" y="2786058"/>
            <a:ext cx="2000264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Rapport C/N OPTIMAL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5143504" y="4286256"/>
          <a:ext cx="3786214" cy="22082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893107"/>
                <a:gridCol w="1893107"/>
              </a:tblGrid>
              <a:tr h="167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SITUATION</a:t>
                      </a:r>
                      <a:endParaRPr lang="fr-FR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EFFET</a:t>
                      </a:r>
                      <a:endParaRPr lang="fr-FR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TROP D’AZOTE</a:t>
                      </a:r>
                      <a:endParaRPr lang="fr-FR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CROISSANCE ↑ ANTIBIOTIQUES ↓</a:t>
                      </a:r>
                      <a:endParaRPr lang="fr-FR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TROP DE CARBONE</a:t>
                      </a:r>
                      <a:endParaRPr lang="fr-FR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RÉPRESSION CATABOLIQUE</a:t>
                      </a:r>
                      <a:endParaRPr lang="fr-FR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C/N ÉQUILIBRÉ</a:t>
                      </a:r>
                      <a:endParaRPr lang="fr-FR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/>
                        <a:t>PRODUCTION OPTIMALE</a:t>
                      </a:r>
                      <a:endParaRPr lang="fr-FR" sz="1800" b="1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/>
      <p:bldP spid="7" grpId="0" animBg="1"/>
      <p:bldP spid="9" grpId="0" animBg="1"/>
      <p:bldP spid="9" grpId="1" animBg="1"/>
      <p:bldP spid="10" grpId="0"/>
      <p:bldP spid="1034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tention GIFs - Get the best gif on GIFER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14290"/>
            <a:ext cx="1071570" cy="107157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214282" y="2500306"/>
            <a:ext cx="235745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Température</a:t>
            </a:r>
            <a:endParaRPr lang="fr-FR" sz="28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0298" y="428604"/>
            <a:ext cx="3428992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 ANTIBIOTIQUES SONT DES MÉTABOLITES SECONDAIRES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Bacteria Streptococcus pyogenes on Make a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48" y="285728"/>
            <a:ext cx="2071670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Connecteur droit avec flèche 17"/>
          <p:cNvCxnSpPr/>
          <p:nvPr/>
        </p:nvCxnSpPr>
        <p:spPr>
          <a:xfrm>
            <a:off x="6143636" y="785794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1438" y="1857364"/>
            <a:ext cx="664370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FACTEURS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PHYSICO-CHIMIQUES ET ENVIRONNEMENTAUX </a:t>
            </a:r>
            <a:endParaRPr kumimoji="0" lang="en-US" sz="2000" b="1" i="0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en angle 24"/>
          <p:cNvCxnSpPr/>
          <p:nvPr/>
        </p:nvCxnSpPr>
        <p:spPr>
          <a:xfrm rot="5400000">
            <a:off x="2285984" y="1142984"/>
            <a:ext cx="714380" cy="57150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282" y="3643314"/>
            <a:ext cx="4214810" cy="304698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✔</a:t>
            </a:r>
            <a:r>
              <a:rPr lang="en-US" sz="2400" dirty="0" smtClean="0"/>
              <a:t> TEMPÉRATURE OPTIMALE → ACTIVITÉ ENZYMATIQUE MAXIMALE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❌</a:t>
            </a:r>
            <a:r>
              <a:rPr lang="en-US" sz="2400" dirty="0" smtClean="0"/>
              <a:t> TEMPÉRATURE TROP ÉLEVÉE → DÉNATURATION PROTÉINES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❌</a:t>
            </a:r>
            <a:r>
              <a:rPr lang="en-US" sz="2400" dirty="0" smtClean="0"/>
              <a:t> TEMPÉRATURE TROP BASSE → RALENTISSEMENT MÉTABOLIQUE</a:t>
            </a:r>
            <a:endParaRPr lang="fr-FR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531" y="2285992"/>
            <a:ext cx="184731" cy="7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5400000">
            <a:off x="2932534" y="2068070"/>
            <a:ext cx="385708" cy="9644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143248"/>
            <a:ext cx="421484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Temp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rature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optimale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≈ 25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30°C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72000" y="2571744"/>
            <a:ext cx="235745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</a:rPr>
              <a:t>pH</a:t>
            </a:r>
            <a:endParaRPr lang="fr-FR" sz="2800" b="1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643306" y="2357430"/>
            <a:ext cx="857256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500562" y="3143248"/>
            <a:ext cx="3000396" cy="40011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z="2000" b="1" dirty="0" smtClean="0"/>
              <a:t>pH optimal souvent 6,5–8</a:t>
            </a:r>
            <a:endParaRPr lang="fr-F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4572000" y="3643314"/>
            <a:ext cx="2857504" cy="1754326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PH OPTIMAL → PRODUCTION MAXIMALE</a:t>
            </a:r>
            <a:br>
              <a:rPr lang="en-US" dirty="0" smtClean="0"/>
            </a:br>
            <a:r>
              <a:rPr lang="en-US" dirty="0" smtClean="0"/>
              <a:t>❌ PH ACIDE OU ALCALIN EXTRÊME → INHIBITION BIOSYNTHÈSE CHEZ </a:t>
            </a:r>
            <a:r>
              <a:rPr lang="en-US" i="1" dirty="0" smtClean="0"/>
              <a:t>STREPTOMYCES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7715272" y="2571744"/>
            <a:ext cx="121444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</a:rPr>
              <a:t>O2</a:t>
            </a:r>
            <a:endParaRPr lang="fr-FR" sz="28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00958" y="3643314"/>
            <a:ext cx="1571604" cy="2308324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❌ OXYGÉNATION INSUFFISANTE → MÉTABOLISME ANAÉROBIE → BAISSE PRODUCTION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7786710" y="3143248"/>
            <a:ext cx="103573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Agitation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" grpId="0" animBg="1"/>
      <p:bldP spid="9" grpId="0" animBg="1"/>
      <p:bldP spid="9" grpId="1" animBg="1"/>
      <p:bldP spid="9" grpId="2" animBg="1"/>
      <p:bldP spid="10" grpId="0"/>
      <p:bldP spid="1025" grpId="0" animBg="1"/>
      <p:bldP spid="19" grpId="0" animBg="1"/>
      <p:bldP spid="19" grpId="1" animBg="1"/>
      <p:bldP spid="27" grpId="0" animBg="1"/>
      <p:bldP spid="29" grpId="0" animBg="1"/>
      <p:bldP spid="30" grpId="0" animBg="1"/>
      <p:bldP spid="30" grpId="1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428860" y="214290"/>
            <a:ext cx="4070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PURIFICATION DES ANTIBIOTIQUES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3699" y="642918"/>
            <a:ext cx="267130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3200" b="1" dirty="0" smtClean="0"/>
              <a:t>1 EXTRACTION</a:t>
            </a:r>
            <a:endParaRPr lang="fr-FR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785802" y="1357298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Antibiotiques produits par des microorganismes</a:t>
            </a:r>
            <a:endParaRPr lang="fr-FR" b="1" dirty="0"/>
          </a:p>
        </p:txBody>
      </p:sp>
      <p:sp>
        <p:nvSpPr>
          <p:cNvPr id="24" name="Rectangle 23"/>
          <p:cNvSpPr/>
          <p:nvPr/>
        </p:nvSpPr>
        <p:spPr>
          <a:xfrm>
            <a:off x="71438" y="2857496"/>
            <a:ext cx="2428860" cy="397031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/>
              <a:t>CULTURES FILTRÉES POUR RÉCUPÉRER </a:t>
            </a:r>
            <a:r>
              <a:rPr lang="fr-FR" b="1" dirty="0" smtClean="0"/>
              <a:t>L’ANTIBIOTIQUE</a:t>
            </a:r>
            <a:r>
              <a:rPr lang="fr-FR" dirty="0" smtClean="0"/>
              <a:t> (SUPERNATANT)</a:t>
            </a:r>
          </a:p>
          <a:p>
            <a:pPr algn="ctr"/>
            <a:r>
              <a:rPr lang="fr-FR" b="1" dirty="0" smtClean="0"/>
              <a:t>Centrifugation</a:t>
            </a:r>
            <a:r>
              <a:rPr lang="fr-FR" dirty="0" smtClean="0"/>
              <a:t> : Utilisation de forces centrifuges pour sédimenter les cellules Vitesse et temps dépendent du type de microorganisme (ex. 5000–10000 g pendant 10–20 min).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2928926" y="2928934"/>
            <a:ext cx="3000396" cy="369331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/>
              <a:t>EXTRACTION AVEC </a:t>
            </a:r>
            <a:r>
              <a:rPr lang="fr-FR" b="1" dirty="0" smtClean="0"/>
              <a:t>SOLVANTS ORGANIQUES</a:t>
            </a:r>
            <a:r>
              <a:rPr lang="fr-FR" dirty="0" smtClean="0"/>
              <a:t> SI L’ANTIBIOTIQUE EST LIPOPHILE (EX : ÉTHER, CHLOROFORME)</a:t>
            </a:r>
          </a:p>
          <a:p>
            <a:r>
              <a:rPr lang="fr-FR" dirty="0" smtClean="0"/>
              <a:t>SOLVANTS NON POLAIRES POUR LES ANTIBIOTIQUES LIPOPHILES (EX. ÉTHER, CHLOROFORME).</a:t>
            </a:r>
          </a:p>
          <a:p>
            <a:r>
              <a:rPr lang="fr-FR" dirty="0" smtClean="0"/>
              <a:t>SOLVANTS POLAIRES POUR LES ANTIBIOTIQUES HYDROPHILES (EX. N-BUTANOL).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86446" y="1357298"/>
            <a:ext cx="257176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Antibiotiques synthétiques ou semi-synthétiques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6215074" y="2928934"/>
            <a:ext cx="2714644" cy="120032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/>
              <a:t>PURIFICATION DIRECTE PAR </a:t>
            </a:r>
            <a:r>
              <a:rPr lang="fr-FR" b="1" dirty="0" smtClean="0"/>
              <a:t>CRISTALLISATION OU CHROMATOGRAPHIE</a:t>
            </a:r>
            <a:r>
              <a:rPr lang="fr-FR" dirty="0" smtClean="0"/>
              <a:t> APRÈS SYNTHÈSE.</a:t>
            </a:r>
            <a:endParaRPr lang="fr-FR" dirty="0"/>
          </a:p>
        </p:txBody>
      </p:sp>
      <p:cxnSp>
        <p:nvCxnSpPr>
          <p:cNvPr id="35" name="Connecteur droit avec flèche 34"/>
          <p:cNvCxnSpPr/>
          <p:nvPr/>
        </p:nvCxnSpPr>
        <p:spPr>
          <a:xfrm rot="10800000" flipV="1">
            <a:off x="642910" y="2357430"/>
            <a:ext cx="1000132" cy="428628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2428860" y="2357430"/>
            <a:ext cx="1071570" cy="428628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5400000">
            <a:off x="6858810" y="2570950"/>
            <a:ext cx="570710" cy="79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071670" y="71414"/>
            <a:ext cx="496321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3200" b="1" dirty="0" smtClean="0"/>
              <a:t>2</a:t>
            </a:r>
            <a:r>
              <a:rPr lang="fr-FR" sz="3200" b="1" dirty="0" smtClean="0"/>
              <a:t> </a:t>
            </a:r>
            <a:r>
              <a:rPr lang="fr-FR" sz="3200" b="1" dirty="0" smtClean="0"/>
              <a:t>Techniques de purification</a:t>
            </a:r>
            <a:endParaRPr lang="fr-FR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142844" y="928670"/>
            <a:ext cx="281353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PRÉCIPITATION</a:t>
            </a:r>
            <a:endParaRPr lang="fr-FR" b="1" dirty="0"/>
          </a:p>
        </p:txBody>
      </p:sp>
      <p:sp>
        <p:nvSpPr>
          <p:cNvPr id="24" name="Rectangle 23"/>
          <p:cNvSpPr/>
          <p:nvPr/>
        </p:nvSpPr>
        <p:spPr>
          <a:xfrm>
            <a:off x="357158" y="2000240"/>
            <a:ext cx="2357454" cy="120032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/>
              <a:t>Changement de pH</a:t>
            </a:r>
            <a:r>
              <a:rPr lang="fr-FR" dirty="0" smtClean="0"/>
              <a:t> : certains antibiotiques précipitent si le milieu est acide ou basique.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286116" y="928670"/>
            <a:ext cx="2286016" cy="369332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/>
              <a:t>CHROMATOGRAPHIE</a:t>
            </a:r>
            <a:endParaRPr lang="fr-FR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3357562"/>
            <a:ext cx="2643206" cy="341632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ON A UN SUPERNATANT CONTENANT PÉNICILLINE.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ON AJUSTE LE PH À 2</a:t>
            </a:r>
            <a:r>
              <a:rPr kumimoji="0" lang="fr-FR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→ PÉNICILLINE PRÉCIPITE.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RÉCUPÈRE LE PRÉCIPITÉ PAR FILTRATION OU CENTRIFUGATION.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7554" y="2000240"/>
            <a:ext cx="2571768" cy="1200329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S</a:t>
            </a:r>
            <a:r>
              <a:rPr lang="fr-FR" dirty="0" smtClean="0"/>
              <a:t>éparation </a:t>
            </a:r>
            <a:r>
              <a:rPr lang="fr-FR" dirty="0" smtClean="0"/>
              <a:t>des molécules selon leur </a:t>
            </a:r>
            <a:r>
              <a:rPr lang="fr-FR" b="1" dirty="0" smtClean="0"/>
              <a:t>affinité pour la phase stationnaire</a:t>
            </a:r>
            <a:r>
              <a:rPr lang="fr-FR" dirty="0" smtClean="0"/>
              <a:t> (silice ou alumine).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4358083" y="1571215"/>
            <a:ext cx="428628" cy="79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000364" y="3357562"/>
            <a:ext cx="3643338" cy="341632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 smtClean="0"/>
              <a:t>PHASE STATIONNAIRE = SILICE </a:t>
            </a:r>
            <a:r>
              <a:rPr lang="fr-FR" dirty="0" smtClean="0"/>
              <a:t>POLAIRE</a:t>
            </a:r>
          </a:p>
          <a:p>
            <a:pPr algn="ctr"/>
            <a:r>
              <a:rPr lang="fr-FR" b="1" dirty="0" smtClean="0"/>
              <a:t>PHASE MOBILE = SOLVANT</a:t>
            </a:r>
            <a:endParaRPr lang="fr-FR" dirty="0" smtClean="0"/>
          </a:p>
          <a:p>
            <a:pPr algn="ctr"/>
            <a:r>
              <a:rPr lang="fr-FR" dirty="0" smtClean="0"/>
              <a:t>EX : ÉTHER = APOLAIRE, ACÉTONE = POLAIRE</a:t>
            </a:r>
          </a:p>
          <a:p>
            <a:pPr algn="ctr"/>
            <a:r>
              <a:rPr lang="fr-FR" b="1" dirty="0" smtClean="0"/>
              <a:t>SÉPARATION</a:t>
            </a:r>
            <a:endParaRPr lang="fr-FR" dirty="0" smtClean="0"/>
          </a:p>
          <a:p>
            <a:pPr algn="ctr"/>
            <a:r>
              <a:rPr lang="fr-FR" dirty="0" smtClean="0"/>
              <a:t>MOLÉCULES POLAIRES OU CHARGÉES → RESTENT PLUS LONGTEMPS SUR LA COLONNE (INTERAGISSENT AVEC SILICE)</a:t>
            </a:r>
          </a:p>
          <a:p>
            <a:pPr algn="ctr"/>
            <a:r>
              <a:rPr lang="fr-FR" dirty="0" smtClean="0"/>
              <a:t>MOLÉCULES APOLAIRES → SORTENT PLUS VITE (MOINS D’INTERACTION)</a:t>
            </a:r>
            <a:endParaRPr lang="fr-FR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643702" y="857232"/>
            <a:ext cx="2286016" cy="646331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/>
              <a:t>CHROMATOGRAPHIE D’ÉCHANGE IONIQUE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6500826" y="2014357"/>
            <a:ext cx="2571768" cy="923330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Les molécules chargées adsorbée sur des résine </a:t>
            </a:r>
            <a:r>
              <a:rPr lang="fr-FR" dirty="0" smtClean="0"/>
              <a:t>chargée </a:t>
            </a:r>
            <a:r>
              <a:rPr lang="fr-FR" dirty="0" smtClean="0"/>
              <a:t>opposée.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rot="5400000">
            <a:off x="7679553" y="1749413"/>
            <a:ext cx="356396" cy="79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>
            <a:off x="1143770" y="1642256"/>
            <a:ext cx="570710" cy="79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6786578" y="3357562"/>
            <a:ext cx="2214578" cy="341632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ANTIBIOTIQUES AMINÉS PEUVENT ÊTRE RETENUS SUR UNE RÉSINE CHARGÉE NÉGATIVEMENT.</a:t>
            </a:r>
          </a:p>
          <a:p>
            <a:r>
              <a:rPr lang="fr-FR" dirty="0" smtClean="0"/>
              <a:t>LES IMPURETÉS PASSENT → PUIS ON RÉCUPÈRE L’ANTIBIOTIQUE PAR </a:t>
            </a:r>
            <a:r>
              <a:rPr lang="fr-FR" b="1" dirty="0" smtClean="0"/>
              <a:t>CHANGEMENT DE PH OU FORCE IONIQUE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477</Words>
  <Application>Microsoft Office PowerPoint</Application>
  <PresentationFormat>Affichage à l'écran (4:3)</PresentationFormat>
  <Paragraphs>87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11</cp:revision>
  <dcterms:created xsi:type="dcterms:W3CDTF">2026-02-22T10:02:24Z</dcterms:created>
  <dcterms:modified xsi:type="dcterms:W3CDTF">2026-03-02T14:10:42Z</dcterms:modified>
</cp:coreProperties>
</file>