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83" r:id="rId5"/>
    <p:sldId id="259" r:id="rId6"/>
    <p:sldId id="261" r:id="rId7"/>
    <p:sldId id="285" r:id="rId8"/>
    <p:sldId id="311" r:id="rId9"/>
    <p:sldId id="309" r:id="rId10"/>
    <p:sldId id="272" r:id="rId11"/>
    <p:sldId id="263" r:id="rId12"/>
    <p:sldId id="286" r:id="rId13"/>
    <p:sldId id="264" r:id="rId14"/>
    <p:sldId id="268" r:id="rId15"/>
    <p:sldId id="287" r:id="rId16"/>
    <p:sldId id="265" r:id="rId17"/>
    <p:sldId id="266" r:id="rId18"/>
    <p:sldId id="267" r:id="rId19"/>
    <p:sldId id="288" r:id="rId20"/>
    <p:sldId id="269" r:id="rId21"/>
    <p:sldId id="270" r:id="rId22"/>
    <p:sldId id="290" r:id="rId23"/>
    <p:sldId id="308" r:id="rId24"/>
    <p:sldId id="291" r:id="rId25"/>
    <p:sldId id="304" r:id="rId26"/>
    <p:sldId id="31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0" autoAdjust="0"/>
    <p:restoredTop sz="89606" autoAdjust="0"/>
  </p:normalViewPr>
  <p:slideViewPr>
    <p:cSldViewPr>
      <p:cViewPr>
        <p:scale>
          <a:sx n="80" d="100"/>
          <a:sy n="80" d="100"/>
        </p:scale>
        <p:origin x="-108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880936C8-061D-4C21-B87B-DD11A361E63A}"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880936C8-061D-4C21-B87B-DD11A361E63A}"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DDDFA5-C156-4331-AABD-88BA44C5E9C6}" type="datetimeFigureOut">
              <a:rPr lang="fr-FR" smtClean="0"/>
              <a:pPr/>
              <a:t>09/11/2024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l="-29000" r="-29000"/>
          </a:stretch>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DDDFA5-C156-4331-AABD-88BA44C5E9C6}" type="datetimeFigureOut">
              <a:rPr lang="fr-FR" smtClean="0"/>
              <a:pPr/>
              <a:t>09/11/2024</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0936C8-061D-4C21-B87B-DD11A361E63A}"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ggipacks.com/ar/%d8%a7%d9%84%d8%aa%d9%83%d9%86%d9%88%d9%84%d9%88%d8%ac%d9%8a%d8%a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000"/>
          </a:stretch>
        </a:blipFill>
        <a:effectLst/>
      </p:bgPr>
    </p:bg>
    <p:spTree>
      <p:nvGrpSpPr>
        <p:cNvPr id="1" name=""/>
        <p:cNvGrpSpPr/>
        <p:nvPr/>
      </p:nvGrpSpPr>
      <p:grpSpPr>
        <a:xfrm>
          <a:off x="0" y="0"/>
          <a:ext cx="0" cy="0"/>
          <a:chOff x="0" y="0"/>
          <a:chExt cx="0" cy="0"/>
        </a:xfrm>
      </p:grpSpPr>
      <p:sp>
        <p:nvSpPr>
          <p:cNvPr id="5" name="Rectangle 4"/>
          <p:cNvSpPr/>
          <p:nvPr/>
        </p:nvSpPr>
        <p:spPr>
          <a:xfrm>
            <a:off x="368203" y="1600200"/>
            <a:ext cx="8140174" cy="2252924"/>
          </a:xfrm>
          <a:prstGeom prst="rect">
            <a:avLst/>
          </a:prstGeom>
        </p:spPr>
        <p:txBody>
          <a:bodyPr wrap="square">
            <a:spAutoFit/>
          </a:bodyPr>
          <a:lstStyle/>
          <a:p>
            <a:pPr lvl="0" algn="ctr" rtl="1" fontAlgn="ctr">
              <a:spcBef>
                <a:spcPct val="20000"/>
              </a:spcBef>
              <a:buClr>
                <a:srgbClr val="F0A22E"/>
              </a:buClr>
              <a:buSzPct val="70000"/>
              <a:defRPr/>
            </a:pPr>
            <a:r>
              <a:rPr lang="ar-DZ" sz="6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النقل </a:t>
            </a:r>
            <a:r>
              <a:rPr lang="ar-DZ" sz="6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متعدد </a:t>
            </a:r>
            <a:r>
              <a:rPr lang="ar-DZ" sz="6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الوسائط</a:t>
            </a:r>
          </a:p>
          <a:p>
            <a:pPr lvl="0" algn="ctr" rtl="1" fontAlgn="ctr">
              <a:spcBef>
                <a:spcPct val="20000"/>
              </a:spcBef>
              <a:buClr>
                <a:srgbClr val="F0A22E"/>
              </a:buClr>
              <a:buSzPct val="70000"/>
              <a:defRPr/>
            </a:pPr>
            <a:r>
              <a:rPr lang="fr-FR" sz="4400" b="1" dirty="0" smtClean="0">
                <a:solidFill>
                  <a:srgbClr val="FF0000"/>
                </a:solidFill>
                <a:effectLst>
                  <a:outerShdw blurRad="38100" dist="38100" dir="2700000" algn="tl">
                    <a:srgbClr val="000000">
                      <a:alpha val="43137"/>
                    </a:srgbClr>
                  </a:outerShdw>
                </a:effectLst>
                <a:latin typeface="Adobe Arabic" pitchFamily="18" charset="-78"/>
                <a:cs typeface="Adobe Arabic" pitchFamily="18" charset="-78"/>
              </a:rPr>
              <a:t>Transport multimodal</a:t>
            </a:r>
            <a:endParaRPr lang="ar-DZ" sz="4400" b="1" dirty="0" smtClean="0">
              <a:solidFill>
                <a:srgbClr val="FF0000"/>
              </a:solidFill>
              <a:effectLst>
                <a:outerShdw blurRad="38100" dist="38100" dir="2700000" algn="tl">
                  <a:srgbClr val="000000">
                    <a:alpha val="43137"/>
                  </a:srgbClr>
                </a:outerShdw>
              </a:effectLst>
              <a:latin typeface="Adobe Arabic" pitchFamily="18" charset="-78"/>
              <a:cs typeface="Adobe Arabic" pitchFamily="18" charset="-78"/>
            </a:endParaRPr>
          </a:p>
          <a:p>
            <a:pPr lvl="0" algn="ctr" rtl="1" fontAlgn="ctr">
              <a:spcBef>
                <a:spcPct val="20000"/>
              </a:spcBef>
              <a:buClr>
                <a:srgbClr val="F0A22E"/>
              </a:buClr>
              <a:buSzPct val="70000"/>
              <a:defRPr/>
            </a:pPr>
            <a:endParaRPr lang="ar-DZ" b="1" dirty="0" smtClean="0">
              <a:solidFill>
                <a:srgbClr val="FF0000"/>
              </a:solidFill>
              <a:latin typeface="Adobe Arabic" pitchFamily="18" charset="-78"/>
              <a:cs typeface="Adobe Arabic" pitchFamily="18" charset="-78"/>
            </a:endParaRPr>
          </a:p>
        </p:txBody>
      </p:sp>
      <p:grpSp>
        <p:nvGrpSpPr>
          <p:cNvPr id="6" name="Group 1"/>
          <p:cNvGrpSpPr>
            <a:grpSpLocks/>
          </p:cNvGrpSpPr>
          <p:nvPr/>
        </p:nvGrpSpPr>
        <p:grpSpPr bwMode="auto">
          <a:xfrm>
            <a:off x="228600" y="2286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926002" y="2286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467541"/>
            <a:ext cx="8382000" cy="2019300"/>
          </a:xfrm>
        </p:spPr>
        <p:txBody>
          <a:bodyPr>
            <a:noAutofit/>
          </a:bodyPr>
          <a:lstStyle/>
          <a:p>
            <a:pPr marL="6350" lvl="0" indent="-6350" algn="just" rtl="1">
              <a:buNone/>
            </a:pPr>
            <a:r>
              <a:rPr lang="ar-DZ" sz="3200" b="1" dirty="0" smtClean="0">
                <a:solidFill>
                  <a:schemeClr val="bg1"/>
                </a:solidFill>
              </a:rPr>
              <a:t>   -  تقديم </a:t>
            </a:r>
            <a:r>
              <a:rPr lang="ar-SA" sz="3200" b="1" dirty="0" smtClean="0">
                <a:solidFill>
                  <a:schemeClr val="bg1"/>
                </a:solidFill>
              </a:rPr>
              <a:t>خدمة النقل من الباب إلى الباب</a:t>
            </a:r>
            <a:r>
              <a:rPr lang="ar-DZ" sz="3200" b="1" dirty="0" smtClean="0">
                <a:solidFill>
                  <a:schemeClr val="bg1"/>
                </a:solidFill>
              </a:rPr>
              <a:t> </a:t>
            </a:r>
            <a:r>
              <a:rPr lang="ar-SA" sz="3200" b="1" dirty="0" smtClean="0">
                <a:solidFill>
                  <a:schemeClr val="bg1"/>
                </a:solidFill>
              </a:rPr>
              <a:t> </a:t>
            </a:r>
            <a:r>
              <a:rPr lang="ar-DZ" sz="3200" b="1" dirty="0" smtClean="0">
                <a:solidFill>
                  <a:schemeClr val="bg1"/>
                </a:solidFill>
              </a:rPr>
              <a:t>بجودة عالية</a:t>
            </a:r>
          </a:p>
          <a:p>
            <a:pPr marL="0" lvl="0" indent="0" algn="just" rtl="1">
              <a:buNone/>
            </a:pPr>
            <a:r>
              <a:rPr lang="ar-DZ" sz="3200" b="1" dirty="0" smtClean="0">
                <a:solidFill>
                  <a:schemeClr val="bg1"/>
                </a:solidFill>
              </a:rPr>
              <a:t>   - </a:t>
            </a:r>
            <a:r>
              <a:rPr lang="ar-SA" sz="3200" b="1" dirty="0" smtClean="0">
                <a:solidFill>
                  <a:schemeClr val="bg1"/>
                </a:solidFill>
              </a:rPr>
              <a:t>أسعار أقل</a:t>
            </a:r>
            <a:r>
              <a:rPr lang="ar-DZ" sz="3200" b="1" dirty="0">
                <a:solidFill>
                  <a:schemeClr val="bg1"/>
                </a:solidFill>
              </a:rPr>
              <a:t> </a:t>
            </a:r>
            <a:r>
              <a:rPr lang="ar-DZ" sz="3200" b="1" dirty="0" smtClean="0">
                <a:solidFill>
                  <a:schemeClr val="bg1"/>
                </a:solidFill>
              </a:rPr>
              <a:t>باختيار التوليفة المثلى وبأقل التكاليف</a:t>
            </a:r>
            <a:r>
              <a:rPr lang="ar-SA" sz="3200" b="1" dirty="0">
                <a:solidFill>
                  <a:schemeClr val="bg1"/>
                </a:solidFill>
              </a:rPr>
              <a:t> </a:t>
            </a:r>
            <a:r>
              <a:rPr lang="ar-SA" sz="3200" b="1" dirty="0" smtClean="0">
                <a:solidFill>
                  <a:schemeClr val="bg1"/>
                </a:solidFill>
              </a:rPr>
              <a:t>.</a:t>
            </a:r>
            <a:endParaRPr lang="ar-DZ" sz="3200" b="1" dirty="0" smtClean="0">
              <a:solidFill>
                <a:schemeClr val="bg1"/>
              </a:solidFill>
            </a:endParaRPr>
          </a:p>
          <a:p>
            <a:pPr marL="0" lvl="0" indent="0" algn="just" rtl="1">
              <a:buNone/>
            </a:pPr>
            <a:r>
              <a:rPr lang="ar-DZ" sz="3200" b="1" dirty="0" smtClean="0">
                <a:solidFill>
                  <a:schemeClr val="bg1"/>
                </a:solidFill>
              </a:rPr>
              <a:t>   - </a:t>
            </a:r>
            <a:r>
              <a:rPr lang="ar-SA" sz="3200" b="1" dirty="0" smtClean="0">
                <a:solidFill>
                  <a:schemeClr val="bg1"/>
                </a:solidFill>
              </a:rPr>
              <a:t>اختصار زمن </a:t>
            </a:r>
            <a:r>
              <a:rPr lang="ar-DZ" sz="3200" b="1" dirty="0" smtClean="0">
                <a:solidFill>
                  <a:schemeClr val="bg1"/>
                </a:solidFill>
              </a:rPr>
              <a:t>ال</a:t>
            </a:r>
            <a:r>
              <a:rPr lang="ar-SA" sz="3200" b="1" dirty="0" smtClean="0">
                <a:solidFill>
                  <a:schemeClr val="bg1"/>
                </a:solidFill>
              </a:rPr>
              <a:t>رحلة</a:t>
            </a:r>
            <a:r>
              <a:rPr lang="ar-DZ" sz="3200" b="1" dirty="0">
                <a:solidFill>
                  <a:schemeClr val="bg1"/>
                </a:solidFill>
              </a:rPr>
              <a:t> </a:t>
            </a:r>
            <a:r>
              <a:rPr lang="ar-DZ" sz="3200" b="1" dirty="0" smtClean="0">
                <a:solidFill>
                  <a:schemeClr val="bg1"/>
                </a:solidFill>
              </a:rPr>
              <a:t>باختيار وسائل النقل الاسرع</a:t>
            </a:r>
          </a:p>
          <a:p>
            <a:pPr marL="0" lvl="0" indent="0" algn="just" rtl="1">
              <a:buNone/>
            </a:pPr>
            <a:r>
              <a:rPr lang="ar-DZ" sz="3200" b="1" dirty="0">
                <a:solidFill>
                  <a:schemeClr val="bg1"/>
                </a:solidFill>
              </a:rPr>
              <a:t> </a:t>
            </a:r>
            <a:r>
              <a:rPr lang="ar-DZ" sz="3200" b="1" dirty="0" smtClean="0">
                <a:solidFill>
                  <a:schemeClr val="bg1"/>
                </a:solidFill>
              </a:rPr>
              <a:t>  - تسليم البضاعة </a:t>
            </a:r>
            <a:r>
              <a:rPr lang="ar-SA" sz="3200" b="1" dirty="0" smtClean="0">
                <a:solidFill>
                  <a:schemeClr val="bg1"/>
                </a:solidFill>
              </a:rPr>
              <a:t>في الوقت </a:t>
            </a:r>
            <a:r>
              <a:rPr lang="ar-DZ" sz="3200" b="1" dirty="0" smtClean="0">
                <a:solidFill>
                  <a:schemeClr val="bg1"/>
                </a:solidFill>
              </a:rPr>
              <a:t>المحدد.</a:t>
            </a:r>
          </a:p>
        </p:txBody>
      </p:sp>
      <p:sp>
        <p:nvSpPr>
          <p:cNvPr id="4" name="Espace réservé du contenu 2"/>
          <p:cNvSpPr txBox="1">
            <a:spLocks/>
          </p:cNvSpPr>
          <p:nvPr/>
        </p:nvSpPr>
        <p:spPr>
          <a:xfrm>
            <a:off x="457201" y="3875782"/>
            <a:ext cx="8168033"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تيسير التوسع المنتظم المستدام للتجارة العالمية، وتحقيق قدرة المصدرين على البيع المباشر في الأسواق. </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Rectangle 4"/>
          <p:cNvSpPr/>
          <p:nvPr/>
        </p:nvSpPr>
        <p:spPr>
          <a:xfrm>
            <a:off x="3605911" y="384423"/>
            <a:ext cx="5019323" cy="707886"/>
          </a:xfrm>
          <a:prstGeom prst="rect">
            <a:avLst/>
          </a:prstGeom>
        </p:spPr>
        <p:txBody>
          <a:bodyPr wrap="none">
            <a:spAutoFit/>
          </a:bodyPr>
          <a:lstStyle/>
          <a:p>
            <a:pPr algn="r" rtl="1"/>
            <a:r>
              <a:rPr lang="ar-DZ" sz="4000" b="1" dirty="0" smtClean="0">
                <a:solidFill>
                  <a:srgbClr val="FF0000"/>
                </a:solidFill>
                <a:effectLst>
                  <a:outerShdw blurRad="38100" dist="38100" dir="2700000" algn="tl">
                    <a:srgbClr val="000000">
                      <a:alpha val="43137"/>
                    </a:srgbClr>
                  </a:outerShdw>
                </a:effectLst>
              </a:rPr>
              <a:t>3. </a:t>
            </a:r>
            <a:r>
              <a:rPr lang="ar-SA" sz="4000" b="1" u="sng" dirty="0" smtClean="0">
                <a:solidFill>
                  <a:srgbClr val="FF0000"/>
                </a:solidFill>
                <a:effectLst>
                  <a:outerShdw blurRad="38100" dist="38100" dir="2700000" algn="tl">
                    <a:srgbClr val="000000">
                      <a:alpha val="43137"/>
                    </a:srgbClr>
                  </a:outerShdw>
                </a:effectLst>
              </a:rPr>
              <a:t>مزايا النقل متعدد الوسائط</a:t>
            </a:r>
            <a:r>
              <a:rPr lang="ar-SA" sz="4000" b="1" dirty="0" smtClean="0">
                <a:solidFill>
                  <a:srgbClr val="FF0000"/>
                </a:solidFill>
                <a:effectLst>
                  <a:outerShdw blurRad="38100" dist="38100" dir="2700000" algn="tl">
                    <a:srgbClr val="000000">
                      <a:alpha val="43137"/>
                    </a:srgbClr>
                  </a:outerShdw>
                </a:effectLst>
              </a:rPr>
              <a:t>:</a:t>
            </a:r>
            <a:endParaRPr lang="fr-FR" sz="4000" b="1"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518767" y="5018782"/>
            <a:ext cx="8168033" cy="1077218"/>
          </a:xfrm>
          <a:prstGeom prst="rect">
            <a:avLst/>
          </a:prstGeom>
        </p:spPr>
        <p:txBody>
          <a:bodyPr wrap="square">
            <a:spAutoFit/>
          </a:bodyPr>
          <a:lstStyle/>
          <a:p>
            <a:pPr algn="just" rtl="1"/>
            <a:r>
              <a:rPr lang="ar-DZ" sz="3200" b="1" dirty="0" smtClean="0">
                <a:solidFill>
                  <a:schemeClr val="bg1"/>
                </a:solidFill>
              </a:rPr>
              <a:t>- الاستفادة من مميزات كل وسيلة في إطار مشترك يجمع بينها جميعاً في سلسلة واحدة</a:t>
            </a:r>
            <a:r>
              <a:rPr lang="fr-FR" sz="3200" b="1" dirty="0" smtClean="0">
                <a:solidFill>
                  <a:schemeClr val="bg1"/>
                </a:solidFill>
              </a:rPr>
              <a:t>.</a:t>
            </a:r>
            <a:endParaRPr lang="fr-FR" sz="3200"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b="2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95400"/>
            <a:ext cx="8458200" cy="2133600"/>
          </a:xfrm>
        </p:spPr>
        <p:txBody>
          <a:bodyPr>
            <a:noAutofit/>
          </a:bodyPr>
          <a:lstStyle/>
          <a:p>
            <a:pPr marL="6350" lvl="0" indent="-6350" algn="just" rtl="1">
              <a:buNone/>
            </a:pPr>
            <a:r>
              <a:rPr lang="ar-DZ" sz="3200" b="1" dirty="0" smtClean="0">
                <a:solidFill>
                  <a:schemeClr val="bg1"/>
                </a:solidFill>
              </a:rPr>
              <a:t>    </a:t>
            </a:r>
            <a:r>
              <a:rPr lang="ar-SA" sz="3200" b="1" dirty="0" smtClean="0">
                <a:solidFill>
                  <a:schemeClr val="bg1"/>
                </a:solidFill>
              </a:rPr>
              <a:t>تنقسم العلاقات التعاقدية في مجال النقل متعدد الوسائط إلى علاقات تربط مرسل البضاعة ومتعهد النقل المتعدد الوسائط من ناحية، وعلاقات تربط هذا الأخير بمقاولي النقل الذين يستعين بهم لتنفيذ عقد النقل متعدد الوسائط من ناحية أخرى.</a:t>
            </a:r>
            <a:endParaRPr lang="fr-FR" sz="3200" b="1" dirty="0" smtClean="0">
              <a:solidFill>
                <a:schemeClr val="bg1"/>
              </a:solidFill>
            </a:endParaRPr>
          </a:p>
        </p:txBody>
      </p:sp>
      <p:sp>
        <p:nvSpPr>
          <p:cNvPr id="4" name="Rectangle 3"/>
          <p:cNvSpPr/>
          <p:nvPr/>
        </p:nvSpPr>
        <p:spPr>
          <a:xfrm>
            <a:off x="3528738" y="381000"/>
            <a:ext cx="5069016" cy="646331"/>
          </a:xfrm>
          <a:prstGeom prst="rect">
            <a:avLst/>
          </a:prstGeom>
        </p:spPr>
        <p:txBody>
          <a:bodyPr wrap="none">
            <a:spAutoFit/>
          </a:bodyPr>
          <a:lstStyle/>
          <a:p>
            <a:pPr algn="r" rtl="1"/>
            <a:r>
              <a:rPr lang="ar-DZ" sz="3600" b="1" u="sng" dirty="0" smtClean="0">
                <a:solidFill>
                  <a:srgbClr val="FF0000"/>
                </a:solidFill>
              </a:rPr>
              <a:t>4. </a:t>
            </a:r>
            <a:r>
              <a:rPr lang="ar-SA" sz="3600" b="1" u="sng" dirty="0" smtClean="0">
                <a:solidFill>
                  <a:srgbClr val="FF0000"/>
                </a:solidFill>
              </a:rPr>
              <a:t>إجراءات النقل متعدد الوسائط:</a:t>
            </a:r>
            <a:endParaRPr lang="fr-FR" sz="3600" b="1" u="sng" dirty="0">
              <a:solidFill>
                <a:srgbClr val="FF0000"/>
              </a:solidFill>
            </a:endParaRPr>
          </a:p>
        </p:txBody>
      </p:sp>
      <p:sp>
        <p:nvSpPr>
          <p:cNvPr id="5" name="Espace réservé du contenu 2"/>
          <p:cNvSpPr txBox="1">
            <a:spLocks/>
          </p:cNvSpPr>
          <p:nvPr/>
        </p:nvSpPr>
        <p:spPr>
          <a:xfrm>
            <a:off x="304800" y="3810000"/>
            <a:ext cx="8458200" cy="2667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إن الشاحن هو نقطة البداية، فهو يتقدم ابتداء "بطلب شحن" إلى متعهد النقل متعدد الوسائط الذى غالبًا ما يكون م</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رح</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 البضائع، ليتولى نقل البضاعة المبينة في طلب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من مكان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الشحن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إلى مكان الوصول، المسميين في نفس طلب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34000" t="-1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609600"/>
            <a:ext cx="8305800" cy="1143000"/>
          </a:xfrm>
        </p:spPr>
        <p:txBody>
          <a:bodyPr>
            <a:normAutofit/>
          </a:bodyPr>
          <a:lstStyle/>
          <a:p>
            <a:pPr marL="6350" lvl="0" indent="-6350" algn="just" rtl="1">
              <a:buNone/>
            </a:pPr>
            <a:r>
              <a:rPr lang="ar-DZ" sz="3200" b="1" dirty="0">
                <a:solidFill>
                  <a:schemeClr val="bg1"/>
                </a:solidFill>
              </a:rPr>
              <a:t>لا يهمه </a:t>
            </a:r>
            <a:r>
              <a:rPr lang="ar-SA" sz="3200" b="1" dirty="0">
                <a:solidFill>
                  <a:schemeClr val="bg1"/>
                </a:solidFill>
              </a:rPr>
              <a:t>طبيعة</a:t>
            </a:r>
            <a:r>
              <a:rPr lang="ar-DZ" sz="3200" b="1" dirty="0" smtClean="0">
                <a:solidFill>
                  <a:schemeClr val="bg1"/>
                </a:solidFill>
              </a:rPr>
              <a:t> </a:t>
            </a:r>
            <a:r>
              <a:rPr lang="ar-SA" sz="3200" b="1" dirty="0" smtClean="0">
                <a:solidFill>
                  <a:schemeClr val="bg1"/>
                </a:solidFill>
              </a:rPr>
              <a:t>وسائط النقل التي سوف يقع عليها الاختيار لنقل البضاعة </a:t>
            </a:r>
            <a:r>
              <a:rPr lang="ar-DZ" sz="3200" b="1" dirty="0" smtClean="0">
                <a:solidFill>
                  <a:schemeClr val="bg1"/>
                </a:solidFill>
              </a:rPr>
              <a:t>(</a:t>
            </a:r>
            <a:r>
              <a:rPr lang="ar-SA" sz="3200" b="1" dirty="0" smtClean="0">
                <a:solidFill>
                  <a:schemeClr val="bg1"/>
                </a:solidFill>
              </a:rPr>
              <a:t>برًا، أو بحرًا، أو جوًا</a:t>
            </a:r>
            <a:r>
              <a:rPr lang="ar-DZ" sz="3200" b="1" dirty="0" smtClean="0">
                <a:solidFill>
                  <a:schemeClr val="bg1"/>
                </a:solidFill>
              </a:rPr>
              <a:t>).</a:t>
            </a:r>
            <a:endParaRPr lang="fr-FR" sz="3200" dirty="0"/>
          </a:p>
        </p:txBody>
      </p:sp>
      <p:sp>
        <p:nvSpPr>
          <p:cNvPr id="5" name="Espace réservé du contenu 2"/>
          <p:cNvSpPr txBox="1">
            <a:spLocks/>
          </p:cNvSpPr>
          <p:nvPr/>
        </p:nvSpPr>
        <p:spPr>
          <a:xfrm>
            <a:off x="457200" y="1905000"/>
            <a:ext cx="8305800" cy="1066800"/>
          </a:xfrm>
          <a:prstGeom prst="rect">
            <a:avLst/>
          </a:prstGeom>
        </p:spPr>
        <p:txBody>
          <a:bodyPr vert="horz">
            <a:normAutofit/>
          </a:bodyPr>
          <a:lstStyle/>
          <a:p>
            <a:pPr marL="6350" lvl="0" indent="-6350" algn="just" rtl="1">
              <a:spcBef>
                <a:spcPct val="20000"/>
              </a:spcBef>
              <a:buClr>
                <a:schemeClr val="tx1">
                  <a:shade val="95000"/>
                </a:schemeClr>
              </a:buClr>
              <a:buSzPct val="65000"/>
              <a:defRPr/>
            </a:pPr>
            <a:r>
              <a:rPr lang="ar-DZ" sz="3200" b="1" dirty="0">
                <a:solidFill>
                  <a:schemeClr val="bg1"/>
                </a:solidFill>
              </a:rPr>
              <a:t>لا يهمه </a:t>
            </a:r>
            <a:r>
              <a:rPr lang="ar-SA" sz="3200" b="1" dirty="0">
                <a:solidFill>
                  <a:schemeClr val="bg1"/>
                </a:solidFill>
              </a:rPr>
              <a:t>طبيعة</a:t>
            </a: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مسارات النقل أو وسائل النقل أو معدات أو أدوات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مناولة</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البضاعة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3124200"/>
            <a:ext cx="8534400"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لا يهمه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طبيعة ومحتوى العقود التي يبرمها مرحل البضائع مع الناقلين من الباطن، أو عقود الشحن والتفريغ ومتابعة تنفيذها</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7" name="Espace réservé du contenu 2"/>
          <p:cNvSpPr txBox="1">
            <a:spLocks/>
          </p:cNvSpPr>
          <p:nvPr/>
        </p:nvSpPr>
        <p:spPr>
          <a:xfrm>
            <a:off x="304800" y="4648200"/>
            <a:ext cx="8534400" cy="1143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لا يشغل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عمليات الترانزيت أو التخزين أثناء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رحلة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البضاعة إلى وجهتها، وما قد يجريه مرحل البضائع من عقود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مع ال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ناقلين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399" y="1981200"/>
            <a:ext cx="8075803" cy="2286000"/>
          </a:xfrm>
        </p:spPr>
        <p:txBody>
          <a:bodyPr>
            <a:noAutofit/>
          </a:bodyPr>
          <a:lstStyle/>
          <a:p>
            <a:pPr marL="0" lvl="0" indent="0" algn="just" rtl="1">
              <a:buNone/>
            </a:pPr>
            <a:r>
              <a:rPr lang="ar-DZ" sz="4000" b="1" dirty="0" smtClean="0">
                <a:solidFill>
                  <a:srgbClr val="00B050"/>
                </a:solidFill>
                <a:effectLst>
                  <a:outerShdw blurRad="38100" dist="38100" dir="2700000" algn="tl">
                    <a:srgbClr val="000000">
                      <a:alpha val="43137"/>
                    </a:srgbClr>
                  </a:outerShdw>
                </a:effectLst>
              </a:rPr>
              <a:t>    أ. تعريف: </a:t>
            </a:r>
          </a:p>
          <a:p>
            <a:pPr marL="0" lvl="0" indent="0" algn="just" rtl="1">
              <a:buNone/>
            </a:pPr>
            <a:r>
              <a:rPr lang="ar-DZ" sz="3600" b="1" dirty="0" smtClean="0">
                <a:solidFill>
                  <a:schemeClr val="bg1"/>
                </a:solidFill>
              </a:rPr>
              <a:t>هو </a:t>
            </a:r>
            <a:r>
              <a:rPr lang="ar-SA" sz="3600" b="1" dirty="0" smtClean="0">
                <a:solidFill>
                  <a:schemeClr val="bg1"/>
                </a:solidFill>
              </a:rPr>
              <a:t>الشخص الذي يأخذ على عاتقه تنظيم عمليات النقل من الباب إلى الباب باستخدام أكثر من وسيلة نقل بموجب مستند نقل واحد يغطى كافة مراحل الرحلة</a:t>
            </a:r>
            <a:r>
              <a:rPr lang="fr-FR" sz="3600" b="1" dirty="0" smtClean="0">
                <a:solidFill>
                  <a:schemeClr val="bg1"/>
                </a:solidFill>
              </a:rPr>
              <a:t>.</a:t>
            </a:r>
            <a:r>
              <a:rPr lang="ar-SA" sz="3600" b="1" dirty="0" smtClean="0">
                <a:solidFill>
                  <a:schemeClr val="bg1"/>
                </a:solidFill>
              </a:rPr>
              <a:t> </a:t>
            </a:r>
            <a:endParaRPr lang="fr-FR" sz="3600" b="1" dirty="0" smtClean="0">
              <a:solidFill>
                <a:schemeClr val="bg1"/>
              </a:solidFill>
            </a:endParaRPr>
          </a:p>
          <a:p>
            <a:pPr marL="0" indent="0" algn="just" rtl="1">
              <a:buNone/>
            </a:pPr>
            <a:endParaRPr lang="fr-FR" sz="3200" b="1" dirty="0" smtClean="0">
              <a:solidFill>
                <a:schemeClr val="bg1"/>
              </a:solidFill>
            </a:endParaRPr>
          </a:p>
          <a:p>
            <a:endParaRPr lang="fr-FR" sz="3200" dirty="0"/>
          </a:p>
        </p:txBody>
      </p:sp>
      <p:sp>
        <p:nvSpPr>
          <p:cNvPr id="4" name="Rectangle 3"/>
          <p:cNvSpPr/>
          <p:nvPr/>
        </p:nvSpPr>
        <p:spPr>
          <a:xfrm>
            <a:off x="4099635" y="762000"/>
            <a:ext cx="4509568" cy="646331"/>
          </a:xfrm>
          <a:prstGeom prst="rect">
            <a:avLst/>
          </a:prstGeom>
        </p:spPr>
        <p:txBody>
          <a:bodyPr wrap="none">
            <a:spAutoFit/>
          </a:bodyPr>
          <a:lstStyle/>
          <a:p>
            <a:pPr algn="r" rtl="1"/>
            <a:r>
              <a:rPr lang="ar-DZ" sz="3600" b="1" u="sng" dirty="0" smtClean="0">
                <a:solidFill>
                  <a:srgbClr val="FF0000"/>
                </a:solidFill>
                <a:effectLst>
                  <a:outerShdw blurRad="38100" dist="38100" dir="2700000" algn="tl">
                    <a:srgbClr val="000000">
                      <a:alpha val="43137"/>
                    </a:srgbClr>
                  </a:outerShdw>
                </a:effectLst>
              </a:rPr>
              <a:t>5. </a:t>
            </a:r>
            <a:r>
              <a:rPr lang="ar-SA" sz="3600" b="1" u="sng" dirty="0" smtClean="0">
                <a:solidFill>
                  <a:srgbClr val="FF0000"/>
                </a:solidFill>
                <a:effectLst>
                  <a:outerShdw blurRad="38100" dist="38100" dir="2700000" algn="tl">
                    <a:srgbClr val="000000">
                      <a:alpha val="43137"/>
                    </a:srgbClr>
                  </a:outerShdw>
                </a:effectLst>
              </a:rPr>
              <a:t>متعهد النقل متعدد الوسائط</a:t>
            </a:r>
            <a:endParaRPr lang="fr-FR" sz="3600" b="1" u="sng"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90800" y="228600"/>
            <a:ext cx="6172200" cy="762000"/>
          </a:xfrm>
        </p:spPr>
        <p:txBody>
          <a:bodyPr>
            <a:normAutofit/>
          </a:bodyPr>
          <a:lstStyle/>
          <a:p>
            <a:pPr marL="0" indent="0" algn="just" rtl="1">
              <a:buNone/>
            </a:pPr>
            <a:r>
              <a:rPr lang="ar-DZ" sz="3600" b="1" u="sng" dirty="0" smtClean="0">
                <a:solidFill>
                  <a:srgbClr val="FF0000"/>
                </a:solidFill>
                <a:effectLst>
                  <a:outerShdw blurRad="38100" dist="38100" dir="2700000" algn="tl">
                    <a:srgbClr val="000000">
                      <a:alpha val="43137"/>
                    </a:srgbClr>
                  </a:outerShdw>
                </a:effectLst>
              </a:rPr>
              <a:t>ب. أنواع متعهد النقل متعدد الوسائط:</a:t>
            </a:r>
            <a:endParaRPr lang="fr-FR" u="sng" dirty="0">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228600" y="914400"/>
            <a:ext cx="8686800" cy="4267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2800" b="1" i="0" u="none" strike="noStrike" kern="1200" cap="none" spc="0" normalizeH="0" baseline="0" noProof="0" dirty="0" smtClean="0">
                <a:ln>
                  <a:noFill/>
                </a:ln>
                <a:solidFill>
                  <a:srgbClr val="FF0000"/>
                </a:solidFill>
                <a:effectLst/>
                <a:uLnTx/>
                <a:uFillTx/>
                <a:latin typeface="+mn-lt"/>
                <a:ea typeface="+mn-ea"/>
                <a:cs typeface="+mn-cs"/>
              </a:rPr>
              <a:t>الفئة الأولى</a:t>
            </a:r>
            <a:r>
              <a:rPr kumimoji="0" lang="ar-DZ" sz="28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2800" b="1" i="0" u="none" strike="noStrike" kern="1200" cap="none" spc="0" normalizeH="0" baseline="0" noProof="0" dirty="0" smtClean="0">
                <a:ln>
                  <a:noFill/>
                </a:ln>
                <a:solidFill>
                  <a:srgbClr val="FF0000"/>
                </a:solidFill>
                <a:effectLst/>
                <a:uLnTx/>
                <a:uFillTx/>
                <a:latin typeface="+mn-lt"/>
                <a:ea typeface="+mn-ea"/>
                <a:cs typeface="+mn-cs"/>
              </a:rPr>
              <a:t>( متعهدو</a:t>
            </a:r>
            <a:r>
              <a:rPr kumimoji="0" lang="ar-DZ" sz="2800" b="1" i="0" u="none" strike="noStrike" kern="1200" cap="none" spc="0" normalizeH="0" baseline="0" noProof="0" dirty="0" smtClean="0">
                <a:ln>
                  <a:noFill/>
                </a:ln>
                <a:solidFill>
                  <a:srgbClr val="FF0000"/>
                </a:solidFill>
                <a:effectLst/>
                <a:uLnTx/>
                <a:uFillTx/>
                <a:latin typeface="+mn-lt"/>
                <a:ea typeface="+mn-ea"/>
                <a:cs typeface="+mn-cs"/>
              </a:rPr>
              <a:t>ا </a:t>
            </a:r>
            <a:r>
              <a:rPr kumimoji="0" lang="ar-SA" sz="2800" b="1" i="0" u="none" strike="noStrike" kern="1200" cap="none" spc="0" normalizeH="0" baseline="0" noProof="0" dirty="0" smtClean="0">
                <a:ln>
                  <a:noFill/>
                </a:ln>
                <a:solidFill>
                  <a:srgbClr val="FF0000"/>
                </a:solidFill>
                <a:effectLst/>
                <a:uLnTx/>
                <a:uFillTx/>
                <a:latin typeface="+mn-lt"/>
                <a:ea typeface="+mn-ea"/>
                <a:cs typeface="+mn-cs"/>
              </a:rPr>
              <a:t>النقل متعدد الوسائط ملاك السفن): </a:t>
            </a:r>
            <a:endParaRPr kumimoji="0" lang="ar-DZ" sz="28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2"/>
              <a:buNone/>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مع</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انتشار النقل بالحاويات</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امتدت خدمات ملاك السفن لتشمل عمليات النقل من الباب إلى الباب</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ف</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صار</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ملاك السفن يمتلكون أسطول من الشاحنات وأحياناً عربات السكك الحديدية، وأصبح بإمكان</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هم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تقديم خدمات متكاملة للنقل متعدد الوسائط باستخدام الشاحنات والسكك الحديدية</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 والسفن</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في إطار تنظيم إداري عال الكفاءة باستخدام المتابعة الإلكترونية لمسارات الحاويات لضمان السيطرة على تحركاتها.</a:t>
            </a: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76800" y="4343399"/>
            <a:ext cx="3733800" cy="222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6283" y="4343400"/>
            <a:ext cx="3644717" cy="222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1447800"/>
            <a:ext cx="8458200" cy="2819400"/>
          </a:xfrm>
          <a:prstGeom prst="rect">
            <a:avLst/>
          </a:prstGeom>
        </p:spPr>
        <p:txBody>
          <a:bodyPr vert="horz">
            <a:no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endParaRPr kumimoji="0" lang="ar-DZ"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404813" algn="just" defTabSz="914400" rtl="1" eaLnBrk="1" fontAlgn="auto" latinLnBrk="0" hangingPunct="1">
              <a:spcBef>
                <a:spcPct val="20000"/>
              </a:spcBef>
              <a:spcAft>
                <a:spcPts val="0"/>
              </a:spcAft>
              <a:buClr>
                <a:srgbClr val="FF0000"/>
              </a:buClr>
              <a:buSzPct val="85000"/>
              <a:buFont typeface="Wingdings 2"/>
              <a:buNone/>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متعهدو</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النقل من الفئة الثانية لا يمتلكون أي وسيلة، ولكنهم يمتلكون المرونة الكافية في اختيار التوليفة المثلي من وسائل النقل المختلفة، واختيار المسارات الأكثر ملاءمة، بما يحقق في النهاية خفض تكاليف النقل وخفض زمن الرحلة.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8244" y="4194810"/>
            <a:ext cx="6650355" cy="2446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600200" y="381000"/>
            <a:ext cx="6705600" cy="1175706"/>
          </a:xfrm>
          <a:prstGeom prst="rect">
            <a:avLst/>
          </a:prstGeom>
        </p:spPr>
        <p:txBody>
          <a:bodyPr wrap="square">
            <a:spAutoFit/>
          </a:bodyPr>
          <a:lstStyle/>
          <a:p>
            <a:pPr lvl="0" indent="404813" algn="ctr" rtl="1">
              <a:spcBef>
                <a:spcPct val="20000"/>
              </a:spcBef>
              <a:buClr>
                <a:srgbClr val="FF0000"/>
              </a:buClr>
              <a:buSzPct val="85000"/>
              <a:buFont typeface="Wingdings" pitchFamily="2" charset="2"/>
              <a:buChar char="ü"/>
              <a:defRPr/>
            </a:pPr>
            <a:r>
              <a:rPr lang="ar-SA" sz="3200" b="1" dirty="0">
                <a:solidFill>
                  <a:srgbClr val="FF0000"/>
                </a:solidFill>
                <a:effectLst>
                  <a:outerShdw blurRad="38100" dist="38100" dir="2700000" algn="tl">
                    <a:srgbClr val="000000">
                      <a:alpha val="43137"/>
                    </a:srgbClr>
                  </a:outerShdw>
                </a:effectLst>
              </a:rPr>
              <a:t>الفئة الثانية</a:t>
            </a:r>
            <a:r>
              <a:rPr lang="ar-DZ" sz="3200" b="1" dirty="0">
                <a:solidFill>
                  <a:srgbClr val="FF0000"/>
                </a:solidFill>
                <a:effectLst>
                  <a:outerShdw blurRad="38100" dist="38100" dir="2700000" algn="tl">
                    <a:srgbClr val="000000">
                      <a:alpha val="43137"/>
                    </a:srgbClr>
                  </a:outerShdw>
                </a:effectLst>
              </a:rPr>
              <a:t>(</a:t>
            </a:r>
            <a:r>
              <a:rPr lang="ar-SA" sz="3200" b="1" dirty="0">
                <a:solidFill>
                  <a:srgbClr val="FF0000"/>
                </a:solidFill>
                <a:effectLst>
                  <a:outerShdw blurRad="38100" dist="38100" dir="2700000" algn="tl">
                    <a:srgbClr val="000000">
                      <a:alpha val="43137"/>
                    </a:srgbClr>
                  </a:outerShdw>
                </a:effectLst>
              </a:rPr>
              <a:t>متعهدو</a:t>
            </a:r>
            <a:r>
              <a:rPr lang="ar-DZ" sz="3200" b="1" dirty="0">
                <a:solidFill>
                  <a:srgbClr val="FF0000"/>
                </a:solidFill>
                <a:effectLst>
                  <a:outerShdw blurRad="38100" dist="38100" dir="2700000" algn="tl">
                    <a:srgbClr val="000000">
                      <a:alpha val="43137"/>
                    </a:srgbClr>
                  </a:outerShdw>
                </a:effectLst>
              </a:rPr>
              <a:t>ا</a:t>
            </a:r>
            <a:r>
              <a:rPr lang="ar-SA" sz="3200" b="1" dirty="0">
                <a:solidFill>
                  <a:srgbClr val="FF0000"/>
                </a:solidFill>
                <a:effectLst>
                  <a:outerShdw blurRad="38100" dist="38100" dir="2700000" algn="tl">
                    <a:srgbClr val="000000">
                      <a:alpha val="43137"/>
                    </a:srgbClr>
                  </a:outerShdw>
                </a:effectLst>
              </a:rPr>
              <a:t> النقل متعدد الوسائط </a:t>
            </a:r>
            <a:endParaRPr lang="ar-DZ" sz="3200" b="1" dirty="0">
              <a:solidFill>
                <a:srgbClr val="FF0000"/>
              </a:solidFill>
              <a:effectLst>
                <a:outerShdw blurRad="38100" dist="38100" dir="2700000" algn="tl">
                  <a:srgbClr val="000000">
                    <a:alpha val="43137"/>
                  </a:srgbClr>
                </a:outerShdw>
              </a:effectLst>
            </a:endParaRPr>
          </a:p>
          <a:p>
            <a:pPr lvl="0" algn="ctr" rtl="1">
              <a:spcBef>
                <a:spcPct val="20000"/>
              </a:spcBef>
              <a:buClr>
                <a:srgbClr val="FF0000"/>
              </a:buClr>
              <a:buSzPct val="85000"/>
              <a:defRPr/>
            </a:pPr>
            <a:r>
              <a:rPr lang="ar-SA" sz="3200" b="1" dirty="0">
                <a:solidFill>
                  <a:srgbClr val="FF0000"/>
                </a:solidFill>
                <a:effectLst>
                  <a:outerShdw blurRad="38100" dist="38100" dir="2700000" algn="tl">
                    <a:srgbClr val="000000">
                      <a:alpha val="43137"/>
                    </a:srgbClr>
                  </a:outerShdw>
                </a:effectLst>
              </a:rPr>
              <a:t>من غير ملاك السفن</a:t>
            </a:r>
            <a:r>
              <a:rPr lang="ar-DZ" sz="3200" b="1" dirty="0">
                <a:solidFill>
                  <a:srgbClr val="FF0000"/>
                </a:solidFill>
                <a:effectLst>
                  <a:outerShdw blurRad="38100" dist="38100" dir="2700000" algn="tl">
                    <a:srgbClr val="000000">
                      <a:alpha val="43137"/>
                    </a:srgbClr>
                  </a:outerShdw>
                </a:effectLst>
              </a:rPr>
              <a:t>)</a:t>
            </a:r>
            <a:r>
              <a:rPr lang="ar-SA" sz="3200" b="1" dirty="0">
                <a:solidFill>
                  <a:srgbClr val="FF0000"/>
                </a:solidFill>
                <a:effectLst>
                  <a:outerShdw blurRad="38100" dist="38100" dir="2700000" algn="tl">
                    <a:srgbClr val="000000">
                      <a:alpha val="43137"/>
                    </a:srgbClr>
                  </a:outerShdw>
                </a:effectLst>
              </a:rPr>
              <a:t>: </a:t>
            </a:r>
            <a:endParaRPr lang="ar-DZ" sz="32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600200"/>
            <a:ext cx="8382000" cy="1143000"/>
          </a:xfrm>
        </p:spPr>
        <p:txBody>
          <a:bodyPr/>
          <a:lstStyle/>
          <a:p>
            <a:pPr marL="0" lvl="0" indent="0" algn="just" rtl="1">
              <a:buClr>
                <a:srgbClr val="FF0000"/>
              </a:buClr>
              <a:buSzPct val="85000"/>
              <a:buFont typeface="Wingdings" pitchFamily="2" charset="2"/>
              <a:buChar char="ü"/>
            </a:pPr>
            <a:r>
              <a:rPr lang="ar-SA" sz="3200" b="1" dirty="0" smtClean="0">
                <a:solidFill>
                  <a:schemeClr val="bg1"/>
                </a:solidFill>
              </a:rPr>
              <a:t>الإلمام </a:t>
            </a:r>
            <a:r>
              <a:rPr lang="ar-DZ" sz="3200" b="1" dirty="0" smtClean="0">
                <a:solidFill>
                  <a:schemeClr val="bg1"/>
                </a:solidFill>
              </a:rPr>
              <a:t>ب</a:t>
            </a:r>
            <a:r>
              <a:rPr lang="ar-SA" sz="3200" b="1" dirty="0" smtClean="0">
                <a:solidFill>
                  <a:schemeClr val="bg1"/>
                </a:solidFill>
              </a:rPr>
              <a:t>أوضاع سوق النقل بكافة وسائله من أسعار </a:t>
            </a:r>
            <a:r>
              <a:rPr lang="ar-DZ" sz="3200" b="1" dirty="0" smtClean="0">
                <a:solidFill>
                  <a:schemeClr val="bg1"/>
                </a:solidFill>
              </a:rPr>
              <a:t>شحن، </a:t>
            </a:r>
            <a:r>
              <a:rPr lang="ar-SA" sz="3200" b="1" dirty="0" smtClean="0">
                <a:solidFill>
                  <a:schemeClr val="bg1"/>
                </a:solidFill>
              </a:rPr>
              <a:t>تكاليف المناولة،</a:t>
            </a:r>
            <a:r>
              <a:rPr lang="ar-DZ" sz="3200" b="1" dirty="0" smtClean="0">
                <a:solidFill>
                  <a:schemeClr val="bg1"/>
                </a:solidFill>
              </a:rPr>
              <a:t> </a:t>
            </a:r>
            <a:r>
              <a:rPr lang="ar-SA" sz="3200" b="1" dirty="0" smtClean="0">
                <a:solidFill>
                  <a:schemeClr val="bg1"/>
                </a:solidFill>
              </a:rPr>
              <a:t>الاتفاقيات الدولية والتشريعات الداخلية</a:t>
            </a:r>
            <a:r>
              <a:rPr lang="ar-DZ" sz="3200" b="1" dirty="0" smtClean="0">
                <a:solidFill>
                  <a:schemeClr val="bg1"/>
                </a:solidFill>
              </a:rPr>
              <a:t>.</a:t>
            </a:r>
            <a:endParaRPr lang="fr-FR" dirty="0"/>
          </a:p>
        </p:txBody>
      </p:sp>
      <p:sp>
        <p:nvSpPr>
          <p:cNvPr id="4" name="Rectangle 3"/>
          <p:cNvSpPr/>
          <p:nvPr/>
        </p:nvSpPr>
        <p:spPr>
          <a:xfrm>
            <a:off x="2514600" y="490805"/>
            <a:ext cx="6019597" cy="646331"/>
          </a:xfrm>
          <a:prstGeom prst="rect">
            <a:avLst/>
          </a:prstGeom>
        </p:spPr>
        <p:txBody>
          <a:bodyPr wrap="none">
            <a:spAutoFit/>
          </a:bodyPr>
          <a:lstStyle/>
          <a:p>
            <a:pPr algn="r" rtl="1"/>
            <a:r>
              <a:rPr lang="ar-DZ" sz="3600" b="1" u="sng" dirty="0" smtClean="0">
                <a:solidFill>
                  <a:srgbClr val="FF0000"/>
                </a:solidFill>
                <a:effectLst>
                  <a:outerShdw blurRad="38100" dist="38100" dir="2700000" algn="tl">
                    <a:srgbClr val="000000">
                      <a:alpha val="43137"/>
                    </a:srgbClr>
                  </a:outerShdw>
                </a:effectLst>
              </a:rPr>
              <a:t>ج. </a:t>
            </a:r>
            <a:r>
              <a:rPr lang="ar-SA" sz="3600" b="1" u="sng" dirty="0" smtClean="0">
                <a:solidFill>
                  <a:srgbClr val="FF0000"/>
                </a:solidFill>
                <a:effectLst>
                  <a:outerShdw blurRad="38100" dist="38100" dir="2700000" algn="tl">
                    <a:srgbClr val="000000">
                      <a:alpha val="43137"/>
                    </a:srgbClr>
                  </a:outerShdw>
                </a:effectLst>
              </a:rPr>
              <a:t>مقومات متعهدو النقل متعدد الوسائط</a:t>
            </a:r>
            <a:endParaRPr lang="fr-FR" sz="3600" b="1" u="sng" dirty="0">
              <a:solidFill>
                <a:srgbClr val="FF0000"/>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381000" y="2971800"/>
            <a:ext cx="8382000" cy="1219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تتوافر لديه شبكة دولية من الفروع أو الوكلاء على المسارات التي يخدمها في الدول المختلفة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و</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يتبادل معهم البيانات الكترونياً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6" name="Espace réservé du contenu 2"/>
          <p:cNvSpPr txBox="1">
            <a:spLocks/>
          </p:cNvSpPr>
          <p:nvPr/>
        </p:nvSpPr>
        <p:spPr>
          <a:xfrm>
            <a:off x="381000" y="47244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توافر المقدرة المالية التي تمكن من مواجهة حالات الطوارئ التي قد يتعرض لها نتيجة فقد أو تلف أو تأخر البضاعة</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rgbClr val="FF0000"/>
              </a:buClr>
              <a:buSzPct val="65000"/>
              <a:buFont typeface="Wingdings" pitchFamily="2" charset="2"/>
              <a:buChar char="ü"/>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9000" r="-9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71600"/>
            <a:ext cx="8382000" cy="1219200"/>
          </a:xfrm>
        </p:spPr>
        <p:txBody>
          <a:bodyPr>
            <a:normAutofit fontScale="92500"/>
          </a:bodyPr>
          <a:lstStyle/>
          <a:p>
            <a:pPr marL="6350" lvl="0" indent="-6350" algn="just" rtl="1">
              <a:buNone/>
            </a:pPr>
            <a:r>
              <a:rPr lang="ar-DZ" sz="3200" b="1" dirty="0" smtClean="0">
                <a:solidFill>
                  <a:schemeClr val="bg1"/>
                </a:solidFill>
                <a:effectLst>
                  <a:outerShdw blurRad="38100" dist="38100" dir="2700000" algn="tl">
                    <a:srgbClr val="000000">
                      <a:alpha val="43137"/>
                    </a:srgbClr>
                  </a:outerShdw>
                </a:effectLst>
              </a:rPr>
              <a:t>    </a:t>
            </a:r>
            <a:r>
              <a:rPr lang="ar-SA" sz="3200" b="1" dirty="0" smtClean="0">
                <a:solidFill>
                  <a:schemeClr val="bg1"/>
                </a:solidFill>
                <a:effectLst>
                  <a:outerShdw blurRad="38100" dist="38100" dir="2700000" algn="tl">
                    <a:srgbClr val="000000">
                      <a:alpha val="43137"/>
                    </a:srgbClr>
                  </a:outerShdw>
                </a:effectLst>
              </a:rPr>
              <a:t>تبدأ مس</a:t>
            </a:r>
            <a:r>
              <a:rPr lang="ar-DZ" sz="3200" b="1" dirty="0">
                <a:solidFill>
                  <a:schemeClr val="bg1"/>
                </a:solidFill>
                <a:effectLst>
                  <a:outerShdw blurRad="38100" dist="38100" dir="2700000" algn="tl">
                    <a:srgbClr val="000000">
                      <a:alpha val="43137"/>
                    </a:srgbClr>
                  </a:outerShdw>
                </a:effectLst>
              </a:rPr>
              <a:t>ؤ</a:t>
            </a:r>
            <a:r>
              <a:rPr lang="ar-SA" sz="3200" b="1" dirty="0" smtClean="0">
                <a:solidFill>
                  <a:schemeClr val="bg1"/>
                </a:solidFill>
                <a:effectLst>
                  <a:outerShdw blurRad="38100" dist="38100" dir="2700000" algn="tl">
                    <a:srgbClr val="000000">
                      <a:alpha val="43137"/>
                    </a:srgbClr>
                  </a:outerShdw>
                </a:effectLst>
              </a:rPr>
              <a:t>ولية متعهد النقل من لحظة استلام البضاعة إلى وقت تسليمها ويسأل عن </a:t>
            </a:r>
            <a:r>
              <a:rPr lang="ar-DZ" sz="3200" b="1" dirty="0" smtClean="0">
                <a:solidFill>
                  <a:schemeClr val="bg1"/>
                </a:solidFill>
                <a:effectLst>
                  <a:outerShdw blurRad="38100" dist="38100" dir="2700000" algn="tl">
                    <a:srgbClr val="000000">
                      <a:alpha val="43137"/>
                    </a:srgbClr>
                  </a:outerShdw>
                </a:effectLst>
              </a:rPr>
              <a:t> اي </a:t>
            </a:r>
            <a:r>
              <a:rPr lang="ar-SA" sz="3200" b="1" dirty="0" smtClean="0">
                <a:solidFill>
                  <a:schemeClr val="bg1"/>
                </a:solidFill>
                <a:effectLst>
                  <a:outerShdw blurRad="38100" dist="38100" dir="2700000" algn="tl">
                    <a:srgbClr val="000000">
                      <a:alpha val="43137"/>
                    </a:srgbClr>
                  </a:outerShdw>
                </a:effectLst>
              </a:rPr>
              <a:t>فقد</a:t>
            </a:r>
            <a:r>
              <a:rPr lang="ar-DZ" sz="3200" b="1" dirty="0" smtClean="0">
                <a:solidFill>
                  <a:schemeClr val="bg1"/>
                </a:solidFill>
                <a:effectLst>
                  <a:outerShdw blurRad="38100" dist="38100" dir="2700000" algn="tl">
                    <a:srgbClr val="000000">
                      <a:alpha val="43137"/>
                    </a:srgbClr>
                  </a:outerShdw>
                </a:effectLst>
              </a:rPr>
              <a:t>ان </a:t>
            </a:r>
            <a:r>
              <a:rPr lang="ar-SA" sz="3200" b="1" dirty="0" smtClean="0">
                <a:solidFill>
                  <a:schemeClr val="bg1"/>
                </a:solidFill>
                <a:effectLst>
                  <a:outerShdw blurRad="38100" dist="38100" dir="2700000" algn="tl">
                    <a:srgbClr val="000000">
                      <a:alpha val="43137"/>
                    </a:srgbClr>
                  </a:outerShdw>
                </a:effectLst>
              </a:rPr>
              <a:t> أو تلف أو تأخر في تسليمها. </a:t>
            </a:r>
            <a:endParaRPr lang="ar-DZ"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883874" y="381000"/>
            <a:ext cx="7818166" cy="707886"/>
          </a:xfrm>
          <a:prstGeom prst="rect">
            <a:avLst/>
          </a:prstGeom>
        </p:spPr>
        <p:txBody>
          <a:bodyPr wrap="none">
            <a:spAutoFit/>
          </a:bodyPr>
          <a:lstStyle/>
          <a:p>
            <a:pPr algn="r" rtl="1"/>
            <a:r>
              <a:rPr lang="ar-DZ" sz="4000" b="1" dirty="0" smtClean="0">
                <a:solidFill>
                  <a:srgbClr val="FF0000"/>
                </a:solidFill>
                <a:effectLst>
                  <a:outerShdw blurRad="38100" dist="38100" dir="2700000" algn="tl">
                    <a:srgbClr val="000000">
                      <a:alpha val="43137"/>
                    </a:srgbClr>
                  </a:outerShdw>
                </a:effectLst>
              </a:rPr>
              <a:t>د. </a:t>
            </a:r>
            <a:r>
              <a:rPr lang="ar-SA" sz="4000" b="1" dirty="0" smtClean="0">
                <a:solidFill>
                  <a:srgbClr val="FF0000"/>
                </a:solidFill>
                <a:effectLst>
                  <a:outerShdw blurRad="38100" dist="38100" dir="2700000" algn="tl">
                    <a:srgbClr val="000000">
                      <a:alpha val="43137"/>
                    </a:srgbClr>
                  </a:outerShdw>
                </a:effectLst>
              </a:rPr>
              <a:t>حدود مس</a:t>
            </a:r>
            <a:r>
              <a:rPr lang="ar-DZ" sz="4000" b="1" dirty="0" smtClean="0">
                <a:solidFill>
                  <a:srgbClr val="FF0000"/>
                </a:solidFill>
                <a:effectLst>
                  <a:outerShdw blurRad="38100" dist="38100" dir="2700000" algn="tl">
                    <a:srgbClr val="000000">
                      <a:alpha val="43137"/>
                    </a:srgbClr>
                  </a:outerShdw>
                </a:effectLst>
              </a:rPr>
              <a:t>ؤ</a:t>
            </a:r>
            <a:r>
              <a:rPr lang="ar-SA" sz="4000" b="1" dirty="0" smtClean="0">
                <a:solidFill>
                  <a:srgbClr val="FF0000"/>
                </a:solidFill>
                <a:effectLst>
                  <a:outerShdw blurRad="38100" dist="38100" dir="2700000" algn="tl">
                    <a:srgbClr val="000000">
                      <a:alpha val="43137"/>
                    </a:srgbClr>
                  </a:outerShdw>
                </a:effectLst>
              </a:rPr>
              <a:t>ولية متعهدو</a:t>
            </a:r>
            <a:r>
              <a:rPr lang="ar-DZ" sz="4000" b="1" dirty="0" smtClean="0">
                <a:solidFill>
                  <a:srgbClr val="FF0000"/>
                </a:solidFill>
                <a:effectLst>
                  <a:outerShdw blurRad="38100" dist="38100" dir="2700000" algn="tl">
                    <a:srgbClr val="000000">
                      <a:alpha val="43137"/>
                    </a:srgbClr>
                  </a:outerShdw>
                </a:effectLst>
              </a:rPr>
              <a:t>ا</a:t>
            </a:r>
            <a:r>
              <a:rPr lang="ar-SA" sz="4000" b="1" dirty="0" smtClean="0">
                <a:solidFill>
                  <a:srgbClr val="FF0000"/>
                </a:solidFill>
                <a:effectLst>
                  <a:outerShdw blurRad="38100" dist="38100" dir="2700000" algn="tl">
                    <a:srgbClr val="000000">
                      <a:alpha val="43137"/>
                    </a:srgbClr>
                  </a:outerShdw>
                </a:effectLst>
              </a:rPr>
              <a:t> النقل متعدد الوسائط</a:t>
            </a:r>
            <a:endParaRPr lang="fr-FR" sz="4000" b="1" dirty="0">
              <a:solidFill>
                <a:srgbClr val="FF0000"/>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320040" y="2819400"/>
            <a:ext cx="8382000" cy="22098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noProof="0" dirty="0" smtClean="0">
                <a:ln>
                  <a:noFill/>
                </a:ln>
                <a:solidFill>
                  <a:schemeClr val="bg1"/>
                </a:solidFill>
                <a:effectLst/>
                <a:uLnTx/>
                <a:uFillTx/>
                <a:latin typeface="+mn-lt"/>
                <a:ea typeface="+mn-ea"/>
                <a:cs typeface="+mn-cs"/>
              </a:rPr>
              <a:t>    </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بمجرد أن يسلم </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الشاحن</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 البضاعة </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ل</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متعهد النقل </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يصبح غير مسؤولا على أي </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مهام وإجراءات تتصل بعملية النقل</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 فلا شأن له بخط سير وسائل النقل ولا بعقود الشحن والتفريغ ولا بالتخزين ولا بعمليات التأمين والتخليص الجمركي .</a:t>
            </a:r>
            <a:endParaRPr kumimoji="0" lang="fr-FR" sz="36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30000" r="-30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8800"/>
            <a:ext cx="8458200" cy="4191000"/>
          </a:xfrm>
        </p:spPr>
        <p:txBody>
          <a:bodyPr>
            <a:normAutofit/>
          </a:bodyPr>
          <a:lstStyle/>
          <a:p>
            <a:pPr marL="6350" indent="-6350" algn="just" rtl="1">
              <a:buClr>
                <a:srgbClr val="FF0000"/>
              </a:buClr>
              <a:buSzPct val="85000"/>
              <a:buFont typeface="Wingdings" pitchFamily="2" charset="2"/>
              <a:buChar char="ü"/>
            </a:pPr>
            <a:r>
              <a:rPr lang="ar-SA" sz="3200" b="1" dirty="0" smtClean="0">
                <a:solidFill>
                  <a:schemeClr val="bg1"/>
                </a:solidFill>
              </a:rPr>
              <a:t>اختيار أنسب مسارات ووسائط للرحلة بما يحقق السرعة والأمان وأقل تكلفة</a:t>
            </a:r>
            <a:r>
              <a:rPr lang="fr-FR" sz="3200" b="1" dirty="0" smtClean="0">
                <a:solidFill>
                  <a:schemeClr val="bg1"/>
                </a:solidFill>
              </a:rPr>
              <a:t> </a:t>
            </a:r>
            <a:r>
              <a:rPr lang="ar-DZ"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تأجير السفن و حجز مساحات</a:t>
            </a:r>
            <a:endParaRPr lang="fr-FR"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تجميع الشحنات / الحاويات إلى أن تصبح حجم اقتصادي</a:t>
            </a:r>
            <a:r>
              <a:rPr lang="fr-FR" sz="3200" b="1" dirty="0" smtClean="0">
                <a:solidFill>
                  <a:schemeClr val="bg1"/>
                </a:solidFill>
              </a:rPr>
              <a:t> </a:t>
            </a:r>
            <a:r>
              <a:rPr lang="ar-DZ"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متابعة شحنات الترانزيت وتسهيل خروجها من الميناء</a:t>
            </a:r>
            <a:r>
              <a:rPr lang="fr-FR" sz="3200" b="1" dirty="0" smtClean="0">
                <a:solidFill>
                  <a:schemeClr val="bg1"/>
                </a:solidFill>
              </a:rPr>
              <a:t> .</a:t>
            </a:r>
          </a:p>
          <a:p>
            <a:pPr marL="6350" indent="-6350" algn="just" rtl="1">
              <a:buClr>
                <a:srgbClr val="FF0000"/>
              </a:buClr>
              <a:buSzPct val="85000"/>
              <a:buFont typeface="Wingdings" pitchFamily="2" charset="2"/>
              <a:buChar char="ü"/>
            </a:pPr>
            <a:r>
              <a:rPr lang="ar-SA" sz="3200" b="1" dirty="0" smtClean="0">
                <a:solidFill>
                  <a:schemeClr val="bg1"/>
                </a:solidFill>
              </a:rPr>
              <a:t>الحصول على بوليصة تأمين.	</a:t>
            </a:r>
            <a:endParaRPr lang="ar-DZ" sz="3200" b="1" dirty="0" smtClean="0">
              <a:solidFill>
                <a:schemeClr val="bg1"/>
              </a:solidFill>
            </a:endParaRPr>
          </a:p>
        </p:txBody>
      </p:sp>
      <p:sp>
        <p:nvSpPr>
          <p:cNvPr id="4" name="Rectangle 3"/>
          <p:cNvSpPr/>
          <p:nvPr/>
        </p:nvSpPr>
        <p:spPr>
          <a:xfrm>
            <a:off x="2920970" y="914400"/>
            <a:ext cx="5586786" cy="646331"/>
          </a:xfrm>
          <a:prstGeom prst="rect">
            <a:avLst/>
          </a:prstGeom>
        </p:spPr>
        <p:txBody>
          <a:bodyPr wrap="none">
            <a:spAutoFit/>
          </a:bodyPr>
          <a:lstStyle/>
          <a:p>
            <a:pPr algn="r" rtl="1"/>
            <a:r>
              <a:rPr lang="ar-DZ" sz="3600" b="1" dirty="0" smtClean="0">
                <a:solidFill>
                  <a:srgbClr val="FF0000"/>
                </a:solidFill>
                <a:effectLst>
                  <a:outerShdw blurRad="38100" dist="38100" dir="2700000" algn="tl">
                    <a:srgbClr val="000000">
                      <a:alpha val="43137"/>
                    </a:srgbClr>
                  </a:outerShdw>
                </a:effectLst>
              </a:rPr>
              <a:t>هـ</a:t>
            </a:r>
            <a:r>
              <a:rPr lang="ar-SA" sz="3600" b="1" dirty="0" smtClean="0">
                <a:solidFill>
                  <a:srgbClr val="FF0000"/>
                </a:solidFill>
                <a:effectLst>
                  <a:outerShdw blurRad="38100" dist="38100" dir="2700000" algn="tl">
                    <a:srgbClr val="000000">
                      <a:alpha val="43137"/>
                    </a:srgbClr>
                  </a:outerShdw>
                </a:effectLst>
              </a:rPr>
              <a:t>. مهام متعهدو النقل متعدد الوسائط</a:t>
            </a:r>
            <a:endParaRPr lang="fr-FR" sz="36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6000" r="-6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143000"/>
            <a:ext cx="8458200" cy="2971800"/>
          </a:xfrm>
        </p:spPr>
        <p:txBody>
          <a:bodyPr>
            <a:normAutofit/>
          </a:bodyPr>
          <a:lstStyle/>
          <a:p>
            <a:pPr marL="6350" indent="-6350" algn="just" rtl="1">
              <a:buClr>
                <a:srgbClr val="FF0000"/>
              </a:buClr>
              <a:buSzPct val="85000"/>
              <a:buFont typeface="Wingdings" pitchFamily="2" charset="2"/>
              <a:buChar char="ü"/>
            </a:pPr>
            <a:r>
              <a:rPr lang="ar-SA" sz="3200" b="1" dirty="0" smtClean="0">
                <a:solidFill>
                  <a:schemeClr val="bg1"/>
                </a:solidFill>
              </a:rPr>
              <a:t>حجز مساحات في المخازن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تحضير شهادة المنشأ</a:t>
            </a:r>
            <a:r>
              <a:rPr lang="fr-FR"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الحصول على ترخيص التصدير</a:t>
            </a:r>
            <a:r>
              <a:rPr lang="fr-FR" sz="3200" b="1" dirty="0" smtClean="0">
                <a:solidFill>
                  <a:schemeClr val="bg1"/>
                </a:solidFill>
              </a:rPr>
              <a:t>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تحمل </a:t>
            </a:r>
            <a:r>
              <a:rPr lang="ar-DZ" sz="3200" b="1" dirty="0" smtClean="0">
                <a:solidFill>
                  <a:schemeClr val="bg1"/>
                </a:solidFill>
              </a:rPr>
              <a:t>أي </a:t>
            </a:r>
            <a:r>
              <a:rPr lang="ar-SA" sz="3200" b="1" dirty="0" smtClean="0">
                <a:solidFill>
                  <a:schemeClr val="bg1"/>
                </a:solidFill>
              </a:rPr>
              <a:t>أعباء قانونية ومادية متعلقة بنقل البضائع واستلامها وتسليمها</a:t>
            </a:r>
            <a:r>
              <a:rPr lang="fr-FR" sz="3200" b="1" dirty="0" smtClean="0">
                <a:solidFill>
                  <a:schemeClr val="bg1"/>
                </a:solidFill>
              </a:rPr>
              <a:t>.</a:t>
            </a:r>
          </a:p>
        </p:txBody>
      </p:sp>
      <p:sp>
        <p:nvSpPr>
          <p:cNvPr id="5" name="Rectangle 4"/>
          <p:cNvSpPr/>
          <p:nvPr/>
        </p:nvSpPr>
        <p:spPr>
          <a:xfrm>
            <a:off x="304800" y="4419600"/>
            <a:ext cx="8382000" cy="1077218"/>
          </a:xfrm>
          <a:prstGeom prst="rect">
            <a:avLst/>
          </a:prstGeom>
        </p:spPr>
        <p:txBody>
          <a:bodyPr wrap="square">
            <a:spAutoFit/>
          </a:bodyPr>
          <a:lstStyle/>
          <a:p>
            <a:pPr marL="6350" indent="-6350" algn="just" rtl="1">
              <a:buClr>
                <a:srgbClr val="FF0000"/>
              </a:buClr>
            </a:pPr>
            <a:r>
              <a:rPr lang="ar-SA" sz="3200" b="1" dirty="0" smtClean="0">
                <a:solidFill>
                  <a:srgbClr val="FF0000"/>
                </a:solidFill>
              </a:rPr>
              <a:t>ملاحظة</a:t>
            </a:r>
            <a:r>
              <a:rPr lang="ar-DZ" sz="3200" b="1" dirty="0" smtClean="0">
                <a:solidFill>
                  <a:srgbClr val="FF0000"/>
                </a:solidFill>
              </a:rPr>
              <a:t> </a:t>
            </a:r>
            <a:r>
              <a:rPr lang="ar-SA" sz="3200" b="1" dirty="0" smtClean="0">
                <a:solidFill>
                  <a:srgbClr val="FF0000"/>
                </a:solidFill>
              </a:rPr>
              <a:t>هامة: </a:t>
            </a:r>
            <a:r>
              <a:rPr lang="ar-SA" sz="3200" b="1" dirty="0" smtClean="0">
                <a:solidFill>
                  <a:schemeClr val="bg1"/>
                </a:solidFill>
              </a:rPr>
              <a:t>يتولى القيام بهذه المهام بصفته أصيلاً لا وكيلاً عن صاحب البضاعة.</a:t>
            </a:r>
            <a:endParaRPr lang="fr-FR" sz="3200" b="1" dirty="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25000" r="-25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9200" y="1066800"/>
            <a:ext cx="7010400" cy="5562600"/>
          </a:xfrm>
        </p:spPr>
        <p:txBody>
          <a:bodyPr>
            <a:normAutofit/>
          </a:bodyPr>
          <a:lstStyle/>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تعريف النقل متعدد الوسائط.</a:t>
            </a:r>
            <a:endParaRPr lang="fr-FR" sz="3200" b="1" dirty="0" smtClean="0">
              <a:solidFill>
                <a:schemeClr val="bg1"/>
              </a:solidFill>
              <a:latin typeface="Times New Roman" pitchFamily="18" charset="0"/>
              <a:cs typeface="Times New Roman" pitchFamily="18" charset="0"/>
            </a:endParaRP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شروط النقل متعدد الوسائط</a:t>
            </a:r>
          </a:p>
          <a:p>
            <a:pPr marL="4763" indent="-4763" algn="just" rtl="1">
              <a:buClr>
                <a:srgbClr val="FF0000"/>
              </a:buClr>
              <a:buSzPct val="100000"/>
              <a:buAutoNum type="arabicPeriod"/>
            </a:pPr>
            <a:r>
              <a:rPr lang="ar-DZ" sz="3200" b="1" dirty="0">
                <a:solidFill>
                  <a:schemeClr val="bg1"/>
                </a:solidFill>
                <a:latin typeface="Times New Roman" pitchFamily="18" charset="0"/>
                <a:cs typeface="Times New Roman" pitchFamily="18" charset="0"/>
              </a:rPr>
              <a:t>الحاويات واثرها على النقل متعدد </a:t>
            </a:r>
            <a:r>
              <a:rPr lang="ar-DZ" sz="3200" b="1" dirty="0" smtClean="0">
                <a:solidFill>
                  <a:schemeClr val="bg1"/>
                </a:solidFill>
                <a:latin typeface="Times New Roman" pitchFamily="18" charset="0"/>
                <a:cs typeface="Times New Roman" pitchFamily="18" charset="0"/>
              </a:rPr>
              <a:t>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مزايا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إجراءات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متعهد النقل متعدد الوسائط</a:t>
            </a:r>
          </a:p>
          <a:p>
            <a:pPr marL="4763" indent="-4763" algn="just" rtl="1">
              <a:buClrTx/>
              <a:buSzPct val="100000"/>
              <a:buNone/>
            </a:pPr>
            <a:r>
              <a:rPr lang="ar-DZ" sz="3200" b="1" dirty="0" smtClean="0">
                <a:solidFill>
                  <a:schemeClr val="bg1"/>
                </a:solidFill>
                <a:latin typeface="Times New Roman" pitchFamily="18" charset="0"/>
                <a:cs typeface="Times New Roman" pitchFamily="18" charset="0"/>
              </a:rPr>
              <a:t>    تعريفه؛ أنواعه؛ مقوماته؛ حدوده؛ مهامه.</a:t>
            </a:r>
          </a:p>
          <a:p>
            <a:pPr marL="3175" indent="-3175" algn="just" rtl="1">
              <a:buClr>
                <a:srgbClr val="FF0000"/>
              </a:buClr>
              <a:buSzPct val="100000"/>
              <a:buFont typeface="+mj-lt"/>
              <a:buAutoNum type="arabicPeriod" startAt="6"/>
            </a:pPr>
            <a:r>
              <a:rPr lang="ar-DZ" sz="3200" b="1" dirty="0" smtClean="0">
                <a:solidFill>
                  <a:schemeClr val="bg1"/>
                </a:solidFill>
                <a:latin typeface="Times New Roman" pitchFamily="18" charset="0"/>
                <a:cs typeface="Times New Roman" pitchFamily="18" charset="0"/>
              </a:rPr>
              <a:t> الإطار القانوني للنقل متعدد الوسائط</a:t>
            </a:r>
          </a:p>
          <a:p>
            <a:pPr marL="4763" indent="-4763" algn="just" rtl="1">
              <a:buClr>
                <a:srgbClr val="FF0000"/>
              </a:buClr>
              <a:buSzPct val="100000"/>
              <a:buAutoNum type="arabicPeriod" startAt="6"/>
            </a:pPr>
            <a:r>
              <a:rPr lang="ar-DZ" sz="3200" b="1" dirty="0" smtClean="0">
                <a:solidFill>
                  <a:schemeClr val="bg1"/>
                </a:solidFill>
                <a:latin typeface="Times New Roman" pitchFamily="18" charset="0"/>
                <a:cs typeface="Times New Roman" pitchFamily="18" charset="0"/>
              </a:rPr>
              <a:t> سند الشحن متعدد الوسائط</a:t>
            </a:r>
          </a:p>
          <a:p>
            <a:pPr marL="514350" indent="-514350" algn="just" rtl="1">
              <a:buAutoNum type="arabicPeriod" startAt="6"/>
            </a:pPr>
            <a:endParaRPr lang="fr-FR" sz="3200" b="1" dirty="0">
              <a:solidFill>
                <a:schemeClr val="bg1"/>
              </a:solidFill>
              <a:latin typeface="Times New Roman" pitchFamily="18" charset="0"/>
              <a:cs typeface="Times New Roman" pitchFamily="18" charset="0"/>
            </a:endParaRPr>
          </a:p>
        </p:txBody>
      </p:sp>
      <p:sp>
        <p:nvSpPr>
          <p:cNvPr id="4" name="Rectangle 3"/>
          <p:cNvSpPr/>
          <p:nvPr/>
        </p:nvSpPr>
        <p:spPr>
          <a:xfrm>
            <a:off x="3200400" y="228600"/>
            <a:ext cx="2728632" cy="707886"/>
          </a:xfrm>
          <a:prstGeom prst="rect">
            <a:avLst/>
          </a:prstGeom>
        </p:spPr>
        <p:txBody>
          <a:bodyPr wrap="none">
            <a:spAutoFit/>
          </a:bodyPr>
          <a:lstStyle/>
          <a:p>
            <a:r>
              <a:rPr lang="ar-DZ" sz="4000" b="1" dirty="0" smtClean="0">
                <a:solidFill>
                  <a:srgbClr val="FF0000"/>
                </a:solidFill>
              </a:rPr>
              <a:t>عناصر </a:t>
            </a:r>
            <a:r>
              <a:rPr lang="ar-DZ" sz="4000" b="1" dirty="0" smtClean="0">
                <a:solidFill>
                  <a:srgbClr val="FF0000"/>
                </a:solidFill>
              </a:rPr>
              <a:t>الدرس:</a:t>
            </a:r>
            <a:endParaRPr lang="fr-FR" sz="4000" b="1" dirty="0"/>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81200"/>
            <a:ext cx="8458200" cy="2895600"/>
          </a:xfrm>
        </p:spPr>
        <p:txBody>
          <a:bodyPr>
            <a:noAutofit/>
          </a:bodyPr>
          <a:lstStyle/>
          <a:p>
            <a:pPr marL="0" lvl="0" indent="0" algn="just" rtl="1">
              <a:buNone/>
            </a:pPr>
            <a:r>
              <a:rPr lang="ar-DZ" sz="3200" b="1" dirty="0" smtClean="0">
                <a:solidFill>
                  <a:schemeClr val="bg1"/>
                </a:solidFill>
              </a:rPr>
              <a:t>    </a:t>
            </a:r>
            <a:r>
              <a:rPr lang="ar-SA" sz="3200" b="1" dirty="0" smtClean="0">
                <a:solidFill>
                  <a:schemeClr val="bg1"/>
                </a:solidFill>
              </a:rPr>
              <a:t>أرسيت دعائم النقل الدولي متعدد الوسائط خلال النصف الثاني من </a:t>
            </a:r>
            <a:r>
              <a:rPr lang="ar-DZ" sz="3200" b="1" dirty="0" smtClean="0">
                <a:solidFill>
                  <a:schemeClr val="bg1"/>
                </a:solidFill>
              </a:rPr>
              <a:t>ق 20،</a:t>
            </a:r>
            <a:r>
              <a:rPr lang="ar-SA" sz="3200" b="1" dirty="0" smtClean="0">
                <a:solidFill>
                  <a:schemeClr val="bg1"/>
                </a:solidFill>
              </a:rPr>
              <a:t> من خلال محاولات عديدة لهيئات دولية مختلفة، وكان أهمها إصدار </a:t>
            </a:r>
            <a:r>
              <a:rPr lang="ar-SA" sz="3200" b="1" dirty="0" smtClean="0">
                <a:solidFill>
                  <a:srgbClr val="FF0000"/>
                </a:solidFill>
              </a:rPr>
              <a:t>اتفاقية الأمم المتحدة ل</a:t>
            </a:r>
            <a:r>
              <a:rPr lang="ar-DZ" sz="3200" b="1" dirty="0" smtClean="0">
                <a:solidFill>
                  <a:srgbClr val="FF0000"/>
                </a:solidFill>
              </a:rPr>
              <a:t>اتفاقية ا</a:t>
            </a:r>
            <a:r>
              <a:rPr lang="ar-SA" sz="3200" b="1" dirty="0" smtClean="0">
                <a:solidFill>
                  <a:srgbClr val="FF0000"/>
                </a:solidFill>
              </a:rPr>
              <a:t>لنقل الدولي متعدد الوسائط للبضائع لسنة 1980،</a:t>
            </a:r>
            <a:r>
              <a:rPr lang="ar-SA" sz="3200" b="1" dirty="0" smtClean="0">
                <a:solidFill>
                  <a:schemeClr val="bg1"/>
                </a:solidFill>
              </a:rPr>
              <a:t> ثم سارت من بعد ذلك على نفس المنوال عدة اتفاقيات إقليمية للنقل متعدد الوسائط</a:t>
            </a:r>
            <a:r>
              <a:rPr lang="ar-DZ" sz="3200" b="1" dirty="0" smtClean="0">
                <a:solidFill>
                  <a:schemeClr val="bg1"/>
                </a:solidFill>
              </a:rPr>
              <a:t>،</a:t>
            </a:r>
            <a:r>
              <a:rPr lang="ar-SA" sz="3200" b="1" dirty="0" smtClean="0">
                <a:solidFill>
                  <a:schemeClr val="bg1"/>
                </a:solidFill>
              </a:rPr>
              <a:t> كاتفاقية النقل متعدد الوسائط للبضائع بين الدول العربية.</a:t>
            </a:r>
            <a:endParaRPr lang="fr-FR" sz="3200" b="1" dirty="0" smtClean="0">
              <a:solidFill>
                <a:schemeClr val="bg1"/>
              </a:solidFill>
            </a:endParaRPr>
          </a:p>
        </p:txBody>
      </p:sp>
      <p:sp>
        <p:nvSpPr>
          <p:cNvPr id="5" name="Rectangle 4"/>
          <p:cNvSpPr/>
          <p:nvPr/>
        </p:nvSpPr>
        <p:spPr>
          <a:xfrm>
            <a:off x="1767977" y="762000"/>
            <a:ext cx="6915676" cy="646331"/>
          </a:xfrm>
          <a:prstGeom prst="rect">
            <a:avLst/>
          </a:prstGeom>
        </p:spPr>
        <p:txBody>
          <a:bodyPr wrap="none">
            <a:spAutoFit/>
          </a:bodyPr>
          <a:lstStyle/>
          <a:p>
            <a:pPr algn="r" rtl="1"/>
            <a:r>
              <a:rPr lang="ar-DZ" sz="3600" b="1" dirty="0" smtClean="0">
                <a:solidFill>
                  <a:srgbClr val="FF0000"/>
                </a:solidFill>
              </a:rPr>
              <a:t>6. </a:t>
            </a:r>
            <a:r>
              <a:rPr lang="ar-SA" sz="3600" b="1" dirty="0" smtClean="0">
                <a:solidFill>
                  <a:srgbClr val="FF0000"/>
                </a:solidFill>
              </a:rPr>
              <a:t>الإطار القانوني </a:t>
            </a:r>
            <a:r>
              <a:rPr lang="ar-DZ" sz="3600" b="1" dirty="0" smtClean="0">
                <a:solidFill>
                  <a:srgbClr val="FF0000"/>
                </a:solidFill>
              </a:rPr>
              <a:t>ل</a:t>
            </a:r>
            <a:r>
              <a:rPr lang="ar-SA" sz="3600" b="1" dirty="0" smtClean="0">
                <a:solidFill>
                  <a:srgbClr val="FF0000"/>
                </a:solidFill>
              </a:rPr>
              <a:t>لنقل الدولي متعدد الوسائط</a:t>
            </a:r>
            <a:endParaRPr lang="fr-FR" sz="3600" b="1" dirty="0">
              <a:solidFill>
                <a:srgbClr val="FF0000"/>
              </a:solidFill>
            </a:endParaRP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362200"/>
            <a:ext cx="8382000" cy="2971800"/>
          </a:xfrm>
        </p:spPr>
        <p:txBody>
          <a:bodyPr>
            <a:noAutofit/>
          </a:bodyPr>
          <a:lstStyle/>
          <a:p>
            <a:pPr marL="0" indent="0" algn="just" rtl="1">
              <a:lnSpc>
                <a:spcPct val="150000"/>
              </a:lnSpc>
              <a:buNone/>
            </a:pPr>
            <a:r>
              <a:rPr lang="ar-DZ" sz="3600" b="1" dirty="0" smtClean="0">
                <a:solidFill>
                  <a:schemeClr val="bg1"/>
                </a:solidFill>
              </a:rPr>
              <a:t>   </a:t>
            </a:r>
            <a:r>
              <a:rPr lang="ar-SA" sz="3200" b="1" dirty="0" smtClean="0">
                <a:solidFill>
                  <a:schemeClr val="bg1"/>
                </a:solidFill>
              </a:rPr>
              <a:t>يشير </a:t>
            </a:r>
            <a:r>
              <a:rPr lang="ar-DZ" sz="3200" b="1" dirty="0" smtClean="0">
                <a:solidFill>
                  <a:schemeClr val="bg1"/>
                </a:solidFill>
              </a:rPr>
              <a:t>سند الشحن ل</a:t>
            </a:r>
            <a:r>
              <a:rPr lang="ar-SA" sz="3200" b="1" dirty="0" smtClean="0">
                <a:solidFill>
                  <a:schemeClr val="bg1"/>
                </a:solidFill>
              </a:rPr>
              <a:t>لنقل متعدد الوسائط إلى " وثيقة تثبت عقد النقل متعدد الوسائط، وهى تثبت كذلك تسلم متعهد النقل متعدد الوسائط للبضائع لتصبح في عهدته وكذلك تعهداً منه بتسليم البضائع وفقاً للشروط المنصوص عليها في العقد المبرم ".</a:t>
            </a:r>
            <a:endParaRPr lang="ar-DZ" sz="3200" b="1" dirty="0" smtClean="0">
              <a:solidFill>
                <a:schemeClr val="bg1"/>
              </a:solidFill>
            </a:endParaRPr>
          </a:p>
        </p:txBody>
      </p:sp>
      <p:sp>
        <p:nvSpPr>
          <p:cNvPr id="4" name="Rectangle 3"/>
          <p:cNvSpPr/>
          <p:nvPr/>
        </p:nvSpPr>
        <p:spPr>
          <a:xfrm>
            <a:off x="381000" y="1305580"/>
            <a:ext cx="4770858" cy="584775"/>
          </a:xfrm>
          <a:prstGeom prst="rect">
            <a:avLst/>
          </a:prstGeom>
        </p:spPr>
        <p:txBody>
          <a:bodyPr wrap="none">
            <a:spAutoFit/>
          </a:bodyPr>
          <a:lstStyle/>
          <a:p>
            <a:r>
              <a:rPr lang="fr-FR" sz="2800" b="1" dirty="0" smtClean="0">
                <a:solidFill>
                  <a:srgbClr val="FF0000"/>
                </a:solidFill>
              </a:rPr>
              <a:t>FIATA Bill of Lading</a:t>
            </a:r>
            <a:r>
              <a:rPr lang="ar-SA" sz="2800" b="1" dirty="0" smtClean="0">
                <a:solidFill>
                  <a:srgbClr val="FF0000"/>
                </a:solidFill>
              </a:rPr>
              <a:t> </a:t>
            </a:r>
            <a:r>
              <a:rPr lang="fr-FR" sz="2800" b="1" dirty="0" smtClean="0">
                <a:solidFill>
                  <a:srgbClr val="FF0000"/>
                </a:solidFill>
              </a:rPr>
              <a:t>(</a:t>
            </a:r>
            <a:r>
              <a:rPr lang="fr-FR" sz="3200" b="1" dirty="0" smtClean="0">
                <a:solidFill>
                  <a:srgbClr val="FF0000"/>
                </a:solidFill>
                <a:effectLst>
                  <a:outerShdw blurRad="38100" dist="38100" dir="2700000" algn="tl">
                    <a:srgbClr val="000000">
                      <a:alpha val="43137"/>
                    </a:srgbClr>
                  </a:outerShdw>
                </a:effectLst>
              </a:rPr>
              <a:t>FBL</a:t>
            </a:r>
            <a:r>
              <a:rPr lang="fr-FR" sz="2800" b="1" dirty="0" smtClean="0">
                <a:solidFill>
                  <a:srgbClr val="FF0000"/>
                </a:solidFill>
              </a:rPr>
              <a:t>)</a:t>
            </a:r>
            <a:endParaRPr lang="fr-FR" sz="2800" b="1" dirty="0">
              <a:solidFill>
                <a:srgbClr val="FF0000"/>
              </a:solidFill>
            </a:endParaRPr>
          </a:p>
        </p:txBody>
      </p:sp>
      <p:sp>
        <p:nvSpPr>
          <p:cNvPr id="5" name="Rectangle 4"/>
          <p:cNvSpPr/>
          <p:nvPr/>
        </p:nvSpPr>
        <p:spPr>
          <a:xfrm>
            <a:off x="3190389" y="609600"/>
            <a:ext cx="5328703" cy="646331"/>
          </a:xfrm>
          <a:prstGeom prst="rect">
            <a:avLst/>
          </a:prstGeom>
        </p:spPr>
        <p:txBody>
          <a:bodyPr wrap="none">
            <a:spAutoFit/>
          </a:bodyPr>
          <a:lstStyle/>
          <a:p>
            <a:pPr algn="r" rtl="1"/>
            <a:r>
              <a:rPr lang="ar-DZ" sz="3600" b="1" dirty="0" smtClean="0">
                <a:solidFill>
                  <a:srgbClr val="FF0000"/>
                </a:solidFill>
                <a:effectLst>
                  <a:outerShdw blurRad="38100" dist="38100" dir="2700000" algn="tl">
                    <a:srgbClr val="000000">
                      <a:alpha val="43137"/>
                    </a:srgbClr>
                  </a:outerShdw>
                </a:effectLst>
              </a:rPr>
              <a:t>7. </a:t>
            </a:r>
            <a:r>
              <a:rPr lang="ar-SA" sz="3600" b="1" dirty="0" smtClean="0">
                <a:solidFill>
                  <a:srgbClr val="FF0000"/>
                </a:solidFill>
                <a:effectLst>
                  <a:outerShdw blurRad="38100" dist="38100" dir="2700000" algn="tl">
                    <a:srgbClr val="000000">
                      <a:alpha val="43137"/>
                    </a:srgbClr>
                  </a:outerShdw>
                </a:effectLst>
              </a:rPr>
              <a:t>سند الشحن للنقل متعدد الوسائط</a:t>
            </a:r>
            <a:endParaRPr lang="fr-FR" sz="36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914400"/>
            <a:ext cx="8686800" cy="2514600"/>
          </a:xfrm>
        </p:spPr>
        <p:txBody>
          <a:bodyPr>
            <a:noAutofit/>
          </a:bodyPr>
          <a:lstStyle/>
          <a:p>
            <a:pPr marL="0" indent="0" algn="just" rtl="1">
              <a:lnSpc>
                <a:spcPct val="150000"/>
              </a:lnSpc>
              <a:buNone/>
            </a:pPr>
            <a:r>
              <a:rPr lang="ar-DZ" sz="3200" b="1" dirty="0" smtClean="0">
                <a:solidFill>
                  <a:schemeClr val="bg1"/>
                </a:solidFill>
              </a:rPr>
              <a:t>    </a:t>
            </a:r>
            <a:r>
              <a:rPr lang="ar-SA" sz="3200" b="1" dirty="0" smtClean="0">
                <a:solidFill>
                  <a:schemeClr val="bg1"/>
                </a:solidFill>
              </a:rPr>
              <a:t>أصدرت </a:t>
            </a:r>
            <a:r>
              <a:rPr lang="ar-DZ" sz="3200" b="1" dirty="0" smtClean="0">
                <a:solidFill>
                  <a:schemeClr val="bg1"/>
                </a:solidFill>
              </a:rPr>
              <a:t>ال</a:t>
            </a:r>
            <a:r>
              <a:rPr lang="ar-SA" sz="3200" b="1" dirty="0" smtClean="0">
                <a:solidFill>
                  <a:schemeClr val="bg1"/>
                </a:solidFill>
              </a:rPr>
              <a:t>هيئة الفيدرالية الدولية لوكلاء العبور وما شابههم </a:t>
            </a:r>
            <a:r>
              <a:rPr lang="ar-SA" sz="2400" b="1" dirty="0" smtClean="0">
                <a:solidFill>
                  <a:srgbClr val="C00000"/>
                </a:solidFill>
              </a:rPr>
              <a:t>(</a:t>
            </a:r>
            <a:r>
              <a:rPr lang="fr-FR" sz="2400" b="1" dirty="0" smtClean="0">
                <a:solidFill>
                  <a:srgbClr val="C00000"/>
                </a:solidFill>
              </a:rPr>
              <a:t>FIATA</a:t>
            </a:r>
            <a:r>
              <a:rPr lang="ar-SA" sz="2400" b="1" dirty="0" smtClean="0">
                <a:solidFill>
                  <a:srgbClr val="C00000"/>
                </a:solidFill>
              </a:rPr>
              <a:t>) </a:t>
            </a:r>
            <a:r>
              <a:rPr lang="ar-SA" sz="3200" b="1" dirty="0" smtClean="0">
                <a:solidFill>
                  <a:schemeClr val="bg1"/>
                </a:solidFill>
              </a:rPr>
              <a:t>سند الشحن للنقل متعدد الوسائط </a:t>
            </a:r>
            <a:r>
              <a:rPr lang="ar-SA" b="1" dirty="0" smtClean="0">
                <a:solidFill>
                  <a:srgbClr val="FF0000"/>
                </a:solidFill>
              </a:rPr>
              <a:t>(</a:t>
            </a:r>
            <a:r>
              <a:rPr lang="fr-FR" b="1" dirty="0" smtClean="0">
                <a:solidFill>
                  <a:srgbClr val="FF0000"/>
                </a:solidFill>
              </a:rPr>
              <a:t>FBL</a:t>
            </a:r>
            <a:r>
              <a:rPr lang="ar-SA" b="1" dirty="0" smtClean="0">
                <a:solidFill>
                  <a:srgbClr val="FF0000"/>
                </a:solidFill>
              </a:rPr>
              <a:t>) </a:t>
            </a:r>
            <a:r>
              <a:rPr lang="ar-SA" sz="3200" b="1" dirty="0" smtClean="0">
                <a:solidFill>
                  <a:schemeClr val="bg1"/>
                </a:solidFill>
              </a:rPr>
              <a:t>مبنيًا على قواعد منظمة الأمم المتحدة للتعاون والتنمية</a:t>
            </a:r>
            <a:r>
              <a:rPr lang="ar-DZ" sz="3200" b="1" dirty="0" smtClean="0">
                <a:solidFill>
                  <a:schemeClr val="bg1"/>
                </a:solidFill>
              </a:rPr>
              <a:t> </a:t>
            </a:r>
            <a:r>
              <a:rPr lang="ar-SA" sz="2400" b="1" dirty="0" smtClean="0">
                <a:solidFill>
                  <a:schemeClr val="bg1"/>
                </a:solidFill>
              </a:rPr>
              <a:t>(</a:t>
            </a:r>
            <a:r>
              <a:rPr lang="fr-FR" sz="2400" b="1" dirty="0" smtClean="0">
                <a:solidFill>
                  <a:schemeClr val="bg1"/>
                </a:solidFill>
              </a:rPr>
              <a:t>UNCTAD</a:t>
            </a:r>
            <a:r>
              <a:rPr lang="ar-SA" sz="2400" b="1" dirty="0" smtClean="0">
                <a:solidFill>
                  <a:schemeClr val="bg1"/>
                </a:solidFill>
              </a:rPr>
              <a:t>)</a:t>
            </a:r>
            <a:r>
              <a:rPr lang="ar-SA" sz="3200" b="1" dirty="0" smtClean="0">
                <a:solidFill>
                  <a:schemeClr val="bg1"/>
                </a:solidFill>
              </a:rPr>
              <a:t> وغرفة التجارة الدولية </a:t>
            </a:r>
            <a:r>
              <a:rPr lang="ar-SA" b="1" dirty="0" smtClean="0">
                <a:solidFill>
                  <a:schemeClr val="bg1"/>
                </a:solidFill>
              </a:rPr>
              <a:t>(</a:t>
            </a:r>
            <a:r>
              <a:rPr lang="fr-FR" b="1" dirty="0" smtClean="0">
                <a:solidFill>
                  <a:schemeClr val="bg1"/>
                </a:solidFill>
              </a:rPr>
              <a:t>ICC</a:t>
            </a:r>
            <a:r>
              <a:rPr lang="ar-SA" b="1" dirty="0" smtClean="0">
                <a:solidFill>
                  <a:schemeClr val="bg1"/>
                </a:solidFill>
              </a:rPr>
              <a:t>)</a:t>
            </a:r>
            <a:r>
              <a:rPr lang="ar-DZ" sz="3200" b="1" dirty="0" smtClean="0">
                <a:solidFill>
                  <a:schemeClr val="bg1"/>
                </a:solidFill>
              </a:rPr>
              <a:t>.</a:t>
            </a:r>
            <a:endParaRPr lang="fr-FR" sz="3200" dirty="0"/>
          </a:p>
        </p:txBody>
      </p:sp>
      <p:sp>
        <p:nvSpPr>
          <p:cNvPr id="5" name="Espace réservé du contenu 2"/>
          <p:cNvSpPr txBox="1">
            <a:spLocks/>
          </p:cNvSpPr>
          <p:nvPr/>
        </p:nvSpPr>
        <p:spPr>
          <a:xfrm>
            <a:off x="304800" y="4084320"/>
            <a:ext cx="8686800" cy="1219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نال هذا السند شهرة عالمية وذاع استخدامه بين مرحلي البضائع في كل بلاد العالم.</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1600200" y="-29308"/>
            <a:ext cx="5257800"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6"/>
          <p:cNvSpPr/>
          <p:nvPr/>
        </p:nvSpPr>
        <p:spPr>
          <a:xfrm>
            <a:off x="152400" y="228600"/>
            <a:ext cx="8839200" cy="5816977"/>
          </a:xfrm>
          <a:prstGeom prst="rect">
            <a:avLst/>
          </a:prstGeom>
        </p:spPr>
        <p:txBody>
          <a:bodyPr wrap="square">
            <a:spAutoFit/>
          </a:bodyPr>
          <a:lstStyle/>
          <a:p>
            <a:pPr algn="ctr" rtl="1" fontAlgn="base"/>
            <a:r>
              <a:rPr lang="ar-DZ" sz="3600" b="1" dirty="0">
                <a:solidFill>
                  <a:srgbClr val="FF0000"/>
                </a:solidFill>
                <a:effectLst>
                  <a:outerShdw blurRad="38100" dist="38100" dir="2700000" algn="tl">
                    <a:srgbClr val="000000">
                      <a:alpha val="43137"/>
                    </a:srgbClr>
                  </a:outerShdw>
                </a:effectLst>
              </a:rPr>
              <a:t>عيوب النقل متعدد </a:t>
            </a:r>
            <a:r>
              <a:rPr lang="ar-DZ" sz="3600" b="1" dirty="0" smtClean="0">
                <a:solidFill>
                  <a:srgbClr val="FF0000"/>
                </a:solidFill>
                <a:effectLst>
                  <a:outerShdw blurRad="38100" dist="38100" dir="2700000" algn="tl">
                    <a:srgbClr val="000000">
                      <a:alpha val="43137"/>
                    </a:srgbClr>
                  </a:outerShdw>
                </a:effectLst>
              </a:rPr>
              <a:t>الوسائط</a:t>
            </a:r>
          </a:p>
          <a:p>
            <a:pPr algn="r" rtl="1" fontAlgn="base"/>
            <a:endParaRPr lang="ar-DZ" sz="2000" b="1" dirty="0" smtClean="0">
              <a:solidFill>
                <a:srgbClr val="FF0000"/>
              </a:solidFill>
              <a:effectLst>
                <a:outerShdw blurRad="38100" dist="38100" dir="2700000" algn="tl">
                  <a:srgbClr val="000000">
                    <a:alpha val="43137"/>
                  </a:srgbClr>
                </a:outerShdw>
              </a:effectLst>
            </a:endParaRPr>
          </a:p>
          <a:p>
            <a:pPr algn="r" rtl="1" fontAlgn="base"/>
            <a:endParaRPr lang="ar-DZ" sz="800" b="1" dirty="0">
              <a:solidFill>
                <a:schemeClr val="bg1"/>
              </a:solidFill>
              <a:effectLst>
                <a:outerShdw blurRad="38100" dist="38100" dir="2700000" algn="tl">
                  <a:srgbClr val="000000">
                    <a:alpha val="43137"/>
                  </a:srgbClr>
                </a:outerShdw>
              </a:effectLst>
            </a:endParaRPr>
          </a:p>
          <a:p>
            <a:pPr algn="r" rtl="1" fontAlgn="base"/>
            <a:r>
              <a:rPr lang="ar-DZ" sz="2800" b="1" dirty="0" smtClean="0">
                <a:solidFill>
                  <a:schemeClr val="bg1"/>
                </a:solidFill>
              </a:rPr>
              <a:t> </a:t>
            </a:r>
            <a:r>
              <a:rPr lang="ar-DZ" sz="3200" b="1" dirty="0" smtClean="0">
                <a:solidFill>
                  <a:schemeClr val="bg1"/>
                </a:solidFill>
              </a:rPr>
              <a:t>على </a:t>
            </a:r>
            <a:r>
              <a:rPr lang="ar-DZ" sz="3200" b="1" dirty="0">
                <a:solidFill>
                  <a:schemeClr val="bg1"/>
                </a:solidFill>
              </a:rPr>
              <a:t>الرغم من المزايا المتعددة التي يمكن أن يوفرها لك النقل متعدد الوسائط إلا أن هناك عدد من العيوب </a:t>
            </a:r>
            <a:r>
              <a:rPr lang="ar-DZ" sz="3200" b="1" dirty="0" smtClean="0">
                <a:solidFill>
                  <a:schemeClr val="bg1"/>
                </a:solidFill>
              </a:rPr>
              <a:t>وأبرزها:</a:t>
            </a:r>
          </a:p>
          <a:p>
            <a:pPr algn="r" rtl="1" fontAlgn="base"/>
            <a:endParaRPr lang="ar-DZ" sz="1600" b="1" dirty="0">
              <a:solidFill>
                <a:schemeClr val="bg1"/>
              </a:solidFill>
            </a:endParaRPr>
          </a:p>
          <a:p>
            <a:pPr marL="457200" indent="-457200" algn="r" rtl="1" fontAlgn="base">
              <a:buFontTx/>
              <a:buChar char="-"/>
            </a:pPr>
            <a:r>
              <a:rPr lang="ar-DZ" sz="3200" b="1" dirty="0" smtClean="0">
                <a:solidFill>
                  <a:schemeClr val="bg1"/>
                </a:solidFill>
              </a:rPr>
              <a:t>وجود </a:t>
            </a:r>
            <a:r>
              <a:rPr lang="ar-DZ" sz="3200" b="1" dirty="0">
                <a:solidFill>
                  <a:schemeClr val="bg1"/>
                </a:solidFill>
              </a:rPr>
              <a:t>متطلبات عالية لضمان الأمن أثناء الشحن، وذلك نتيجة عمليات التفتيش المستمرة التي تحدث أثناء عملية النقل</a:t>
            </a:r>
            <a:r>
              <a:rPr lang="ar-DZ" sz="3200" b="1" dirty="0" smtClean="0">
                <a:solidFill>
                  <a:schemeClr val="bg1"/>
                </a:solidFill>
              </a:rPr>
              <a:t>.</a:t>
            </a:r>
          </a:p>
          <a:p>
            <a:pPr marL="457200" indent="-457200" algn="r" rtl="1" fontAlgn="base">
              <a:buFontTx/>
              <a:buChar char="-"/>
            </a:pPr>
            <a:endParaRPr lang="ar-DZ" b="1" dirty="0">
              <a:solidFill>
                <a:schemeClr val="bg1"/>
              </a:solidFill>
            </a:endParaRPr>
          </a:p>
          <a:p>
            <a:pPr marL="457200" indent="-457200" algn="r" rtl="1" fontAlgn="base">
              <a:buFontTx/>
              <a:buChar char="-"/>
            </a:pPr>
            <a:r>
              <a:rPr lang="ar-DZ" sz="3200" b="1" dirty="0" smtClean="0">
                <a:solidFill>
                  <a:schemeClr val="bg1"/>
                </a:solidFill>
              </a:rPr>
              <a:t>وجود </a:t>
            </a:r>
            <a:r>
              <a:rPr lang="ar-DZ" sz="3200" b="1" dirty="0">
                <a:solidFill>
                  <a:schemeClr val="bg1"/>
                </a:solidFill>
              </a:rPr>
              <a:t>عدد من القيود التي لها طبيعة قانونية وتشغيلية معينة ومختلفة، وذلك </a:t>
            </a:r>
            <a:r>
              <a:rPr lang="ar-DZ" sz="3200" b="1" dirty="0" smtClean="0">
                <a:solidFill>
                  <a:schemeClr val="bg1"/>
                </a:solidFill>
              </a:rPr>
              <a:t>نتيجة </a:t>
            </a:r>
            <a:r>
              <a:rPr lang="ar-DZ" sz="3200" b="1" dirty="0">
                <a:solidFill>
                  <a:schemeClr val="bg1"/>
                </a:solidFill>
              </a:rPr>
              <a:t>الاختلافات الموجودة في المعايير الدولية</a:t>
            </a:r>
            <a:r>
              <a:rPr lang="ar-DZ" sz="3200" b="1" dirty="0" smtClean="0">
                <a:solidFill>
                  <a:schemeClr val="bg1"/>
                </a:solidFill>
              </a:rPr>
              <a:t>.</a:t>
            </a:r>
          </a:p>
          <a:p>
            <a:pPr marL="457200" indent="-457200" algn="r" rtl="1" fontAlgn="base">
              <a:buFontTx/>
              <a:buChar char="-"/>
            </a:pPr>
            <a:endParaRPr lang="ar-DZ" b="1" dirty="0">
              <a:solidFill>
                <a:schemeClr val="bg1"/>
              </a:solidFill>
            </a:endParaRPr>
          </a:p>
          <a:p>
            <a:pPr algn="r" rtl="1" fontAlgn="base"/>
            <a:r>
              <a:rPr lang="ar-DZ" sz="3200" b="1" dirty="0" smtClean="0">
                <a:solidFill>
                  <a:schemeClr val="bg1"/>
                </a:solidFill>
              </a:rPr>
              <a:t>- احتمالية </a:t>
            </a:r>
            <a:r>
              <a:rPr lang="ar-DZ" sz="3200" b="1" dirty="0">
                <a:solidFill>
                  <a:schemeClr val="bg1"/>
                </a:solidFill>
              </a:rPr>
              <a:t>عدم استخدام </a:t>
            </a:r>
            <a:r>
              <a:rPr lang="ar-DZ" sz="3200" b="1" dirty="0">
                <a:solidFill>
                  <a:schemeClr val="bg1"/>
                </a:solidFill>
                <a:hlinkClick r:id="rId3"/>
              </a:rPr>
              <a:t>التكنولوجيا</a:t>
            </a:r>
            <a:r>
              <a:rPr lang="ar-DZ" sz="3200" b="1" dirty="0">
                <a:solidFill>
                  <a:schemeClr val="bg1"/>
                </a:solidFill>
              </a:rPr>
              <a:t> الجديدة في بعض مناطق النقل، وبالتالي فقدان بعض مميزات النقل متعدد الوسائط.</a:t>
            </a: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67200" y="175947"/>
            <a:ext cx="1253869" cy="646331"/>
          </a:xfrm>
          <a:prstGeom prst="rect">
            <a:avLst/>
          </a:prstGeom>
        </p:spPr>
        <p:txBody>
          <a:bodyPr wrap="none">
            <a:spAutoFit/>
          </a:bodyPr>
          <a:lstStyle/>
          <a:p>
            <a:pPr algn="r" rtl="1"/>
            <a:r>
              <a:rPr lang="ar-DZ" sz="3600" b="1" dirty="0" smtClean="0">
                <a:solidFill>
                  <a:srgbClr val="FF0000"/>
                </a:solidFill>
              </a:rPr>
              <a:t>الخاتمة</a:t>
            </a:r>
            <a:endParaRPr lang="fr-FR" sz="3600" b="1" dirty="0"/>
          </a:p>
        </p:txBody>
      </p:sp>
      <p:sp>
        <p:nvSpPr>
          <p:cNvPr id="6" name="Rectangle 5"/>
          <p:cNvSpPr/>
          <p:nvPr/>
        </p:nvSpPr>
        <p:spPr>
          <a:xfrm>
            <a:off x="533400" y="990600"/>
            <a:ext cx="8077200" cy="5262979"/>
          </a:xfrm>
          <a:prstGeom prst="rect">
            <a:avLst/>
          </a:prstGeom>
        </p:spPr>
        <p:txBody>
          <a:bodyPr wrap="square">
            <a:spAutoFit/>
          </a:bodyPr>
          <a:lstStyle/>
          <a:p>
            <a:pPr algn="just" rtl="1"/>
            <a:r>
              <a:rPr lang="ar-DZ" sz="2800" b="1" dirty="0" smtClean="0">
                <a:solidFill>
                  <a:schemeClr val="bg1"/>
                </a:solidFill>
              </a:rPr>
              <a:t>ان الزيادة </a:t>
            </a:r>
            <a:r>
              <a:rPr lang="ar-DZ" sz="2800" b="1" dirty="0">
                <a:solidFill>
                  <a:schemeClr val="bg1"/>
                </a:solidFill>
              </a:rPr>
              <a:t>في الحاجة إلى نقل المواد و السلع، </a:t>
            </a:r>
            <a:r>
              <a:rPr lang="ar-DZ" sz="2800" b="1" dirty="0" smtClean="0">
                <a:solidFill>
                  <a:schemeClr val="bg1"/>
                </a:solidFill>
              </a:rPr>
              <a:t>عبر الحدود  يتطلب</a:t>
            </a:r>
            <a:r>
              <a:rPr lang="ar-DZ" sz="2800" b="1" dirty="0">
                <a:solidFill>
                  <a:schemeClr val="bg1"/>
                </a:solidFill>
              </a:rPr>
              <a:t>، تطوير شبكة </a:t>
            </a:r>
            <a:r>
              <a:rPr lang="ar-DZ" sz="2800" b="1" dirty="0" smtClean="0">
                <a:solidFill>
                  <a:schemeClr val="bg1"/>
                </a:solidFill>
              </a:rPr>
              <a:t>نقل، </a:t>
            </a:r>
            <a:r>
              <a:rPr lang="ar-DZ" sz="2800" b="1" dirty="0">
                <a:solidFill>
                  <a:schemeClr val="bg1"/>
                </a:solidFill>
              </a:rPr>
              <a:t>متطورة و قادرة على </a:t>
            </a:r>
            <a:r>
              <a:rPr lang="ar-DZ" sz="2800" b="1" dirty="0" smtClean="0">
                <a:solidFill>
                  <a:schemeClr val="bg1"/>
                </a:solidFill>
              </a:rPr>
              <a:t>نقل </a:t>
            </a:r>
            <a:r>
              <a:rPr lang="ar-DZ" sz="2800" b="1" dirty="0">
                <a:solidFill>
                  <a:schemeClr val="bg1"/>
                </a:solidFill>
              </a:rPr>
              <a:t>المواد و العتاد و السلع</a:t>
            </a:r>
            <a:r>
              <a:rPr lang="ar-DZ" sz="2800" b="1" dirty="0" smtClean="0">
                <a:solidFill>
                  <a:schemeClr val="bg1"/>
                </a:solidFill>
              </a:rPr>
              <a:t>، </a:t>
            </a:r>
            <a:r>
              <a:rPr lang="ar-DZ" sz="2800" b="1" dirty="0">
                <a:solidFill>
                  <a:schemeClr val="bg1"/>
                </a:solidFill>
              </a:rPr>
              <a:t>و من خلال شبكات النقل البرية أو البحرية أو الجوية. تمكن من تزويد الأسواق و الوحدات الاقتصادية، بالمواد و العتاد و السلع المطلوبة، في الوقت اللازم و في المكان المحدد، و بالكميات المطلوبة، مع ضمان ظروف الأمن والسلامة، و بأدنى التكليف</a:t>
            </a:r>
            <a:r>
              <a:rPr lang="ar-DZ" sz="2800" b="1" dirty="0" smtClean="0">
                <a:solidFill>
                  <a:schemeClr val="bg1"/>
                </a:solidFill>
              </a:rPr>
              <a:t>. </a:t>
            </a:r>
          </a:p>
          <a:p>
            <a:pPr algn="just" rtl="1"/>
            <a:r>
              <a:rPr lang="ar-DZ" sz="2800" b="1" dirty="0" smtClean="0">
                <a:solidFill>
                  <a:schemeClr val="bg1"/>
                </a:solidFill>
              </a:rPr>
              <a:t>إن </a:t>
            </a:r>
            <a:r>
              <a:rPr lang="ar-DZ" sz="2800" b="1" dirty="0">
                <a:solidFill>
                  <a:schemeClr val="bg1"/>
                </a:solidFill>
              </a:rPr>
              <a:t>هذه الشروط، لا يمكن تحقيقها، إلا بوجود شبكة نقل، متعدد الوسائط، حديثة و متطورة و منظمة، تحكمها قوانين إدارية، على المستويات الوطنية و الإقليمية و الدولية، تتماشى مع كل أطراف التبادلات</a:t>
            </a:r>
            <a:r>
              <a:rPr lang="ar-DZ" sz="2800" b="1" dirty="0" smtClean="0">
                <a:solidFill>
                  <a:schemeClr val="bg1"/>
                </a:solidFill>
              </a:rPr>
              <a:t>. كلما </a:t>
            </a:r>
            <a:r>
              <a:rPr lang="ar-DZ" sz="2800" b="1" dirty="0">
                <a:solidFill>
                  <a:schemeClr val="bg1"/>
                </a:solidFill>
              </a:rPr>
              <a:t>تعددت الوسائل و الوسائط، كلما زادت الحاجة إلى تنظيمها و تسييرها، بطرق علمية متطورة، لكي يتم استعمالها، في الوحدات </a:t>
            </a:r>
            <a:r>
              <a:rPr lang="ar-DZ" sz="2800" b="1" dirty="0" smtClean="0">
                <a:solidFill>
                  <a:schemeClr val="bg1"/>
                </a:solidFill>
              </a:rPr>
              <a:t>الاقتصادية</a:t>
            </a:r>
            <a:r>
              <a:rPr lang="ar-DZ" sz="2800" b="1" dirty="0">
                <a:solidFill>
                  <a:schemeClr val="bg1"/>
                </a:solidFill>
              </a:rPr>
              <a:t> .</a:t>
            </a:r>
            <a:endParaRPr lang="fr-FR"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21000" r="-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998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8000" r="-8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7070" y="1524000"/>
            <a:ext cx="7843529" cy="3048000"/>
          </a:xfrm>
        </p:spPr>
        <p:txBody>
          <a:bodyPr>
            <a:noAutofit/>
          </a:bodyPr>
          <a:lstStyle/>
          <a:p>
            <a:pPr marL="0" indent="0" algn="just" rtl="1">
              <a:buNone/>
            </a:pPr>
            <a:r>
              <a:rPr lang="ar-DZ" sz="3600" b="1" dirty="0" smtClean="0">
                <a:solidFill>
                  <a:schemeClr val="bg1"/>
                </a:solidFill>
              </a:rPr>
              <a:t>     </a:t>
            </a:r>
            <a:r>
              <a:rPr lang="ar-SA" sz="3600" b="1" dirty="0" smtClean="0">
                <a:solidFill>
                  <a:schemeClr val="bg1"/>
                </a:solidFill>
              </a:rPr>
              <a:t>النقل متعدد الوسائط في جوهره </a:t>
            </a:r>
            <a:r>
              <a:rPr lang="ar-SA" sz="3600" b="1" dirty="0" smtClean="0">
                <a:solidFill>
                  <a:srgbClr val="FF0000"/>
                </a:solidFill>
              </a:rPr>
              <a:t>نظام قانوني جديد </a:t>
            </a:r>
            <a:r>
              <a:rPr lang="ar-SA" sz="3600" b="1" dirty="0" smtClean="0">
                <a:solidFill>
                  <a:schemeClr val="bg1"/>
                </a:solidFill>
              </a:rPr>
              <a:t>لنقل البضائع وليس </a:t>
            </a:r>
            <a:r>
              <a:rPr lang="ar-DZ" sz="3600" b="1" dirty="0" smtClean="0">
                <a:solidFill>
                  <a:schemeClr val="bg1"/>
                </a:solidFill>
              </a:rPr>
              <a:t>واسطة </a:t>
            </a:r>
            <a:r>
              <a:rPr lang="ar-SA" sz="3600" b="1" dirty="0" smtClean="0">
                <a:solidFill>
                  <a:schemeClr val="bg1"/>
                </a:solidFill>
              </a:rPr>
              <a:t>نقل جديدة تضاف إلى أنظمة النقل أُحادية الواسطة كالنقل البحري والبرى والجوي والنهري</a:t>
            </a:r>
            <a:r>
              <a:rPr lang="ar-DZ" sz="3600" b="1" dirty="0" smtClean="0">
                <a:solidFill>
                  <a:schemeClr val="bg1"/>
                </a:solidFill>
              </a:rPr>
              <a:t>، </a:t>
            </a:r>
            <a:r>
              <a:rPr lang="ar-SA" sz="3600" b="1" dirty="0" smtClean="0">
                <a:solidFill>
                  <a:schemeClr val="bg1"/>
                </a:solidFill>
              </a:rPr>
              <a:t>فهذه كلها موجودة من قبل، فالجديد </a:t>
            </a:r>
            <a:r>
              <a:rPr lang="ar-DZ" sz="3600" b="1" dirty="0" smtClean="0">
                <a:solidFill>
                  <a:schemeClr val="bg1"/>
                </a:solidFill>
              </a:rPr>
              <a:t>هو </a:t>
            </a:r>
            <a:r>
              <a:rPr lang="ar-SA" sz="3600" b="1" dirty="0" smtClean="0">
                <a:solidFill>
                  <a:srgbClr val="FF0000"/>
                </a:solidFill>
              </a:rPr>
              <a:t>النظام القانوني </a:t>
            </a:r>
            <a:r>
              <a:rPr lang="ar-SA" sz="3600" b="1" dirty="0" smtClean="0">
                <a:solidFill>
                  <a:schemeClr val="bg1"/>
                </a:solidFill>
              </a:rPr>
              <a:t>الذ</a:t>
            </a:r>
            <a:r>
              <a:rPr lang="ar-DZ" sz="3600" b="1" dirty="0" smtClean="0">
                <a:solidFill>
                  <a:schemeClr val="bg1"/>
                </a:solidFill>
              </a:rPr>
              <a:t>ي</a:t>
            </a:r>
            <a:r>
              <a:rPr lang="ar-SA" sz="3600" b="1" dirty="0" smtClean="0">
                <a:solidFill>
                  <a:schemeClr val="bg1"/>
                </a:solidFill>
              </a:rPr>
              <a:t> يحكم ويربط بين تلك الأنظمة أو بعضها في عقد واحد هو عقد النقل متعدد الوسائط.</a:t>
            </a:r>
            <a:endParaRPr lang="fr-FR" sz="3600" b="1" dirty="0" smtClean="0">
              <a:solidFill>
                <a:schemeClr val="bg1"/>
              </a:solidFill>
            </a:endParaRPr>
          </a:p>
        </p:txBody>
      </p:sp>
      <p:sp>
        <p:nvSpPr>
          <p:cNvPr id="4" name="Rectangle 3"/>
          <p:cNvSpPr/>
          <p:nvPr/>
        </p:nvSpPr>
        <p:spPr>
          <a:xfrm>
            <a:off x="6096000" y="404277"/>
            <a:ext cx="1467068" cy="830997"/>
          </a:xfrm>
          <a:prstGeom prst="rect">
            <a:avLst/>
          </a:prstGeom>
        </p:spPr>
        <p:txBody>
          <a:bodyPr wrap="none">
            <a:spAutoFit/>
          </a:bodyPr>
          <a:lstStyle/>
          <a:p>
            <a:r>
              <a:rPr lang="ar-DZ" sz="4800" b="1" dirty="0" smtClean="0">
                <a:solidFill>
                  <a:srgbClr val="FF0000"/>
                </a:solidFill>
                <a:effectLst>
                  <a:outerShdw blurRad="38100" dist="38100" dir="2700000" algn="tl">
                    <a:srgbClr val="000000">
                      <a:alpha val="43137"/>
                    </a:srgbClr>
                  </a:outerShdw>
                </a:effectLst>
              </a:rPr>
              <a:t>تمهيد:</a:t>
            </a:r>
            <a:endParaRPr lang="fr-FR" sz="48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1000" r="-21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447800"/>
            <a:ext cx="8382000" cy="2667000"/>
          </a:xfrm>
        </p:spPr>
        <p:txBody>
          <a:bodyPr>
            <a:noAutofit/>
          </a:bodyPr>
          <a:lstStyle/>
          <a:p>
            <a:pPr marL="0" indent="0" algn="just" rtl="1">
              <a:buNone/>
            </a:pPr>
            <a:r>
              <a:rPr lang="ar-DZ" sz="4000" b="1" dirty="0" smtClean="0">
                <a:solidFill>
                  <a:schemeClr val="bg1"/>
                </a:solidFill>
              </a:rPr>
              <a:t>    </a:t>
            </a:r>
            <a:r>
              <a:rPr lang="ar-SA" sz="4000" b="1" dirty="0" smtClean="0">
                <a:solidFill>
                  <a:schemeClr val="bg1"/>
                </a:solidFill>
              </a:rPr>
              <a:t>تتركز فلسفة النقل متعدد الوسائط على حقيقة أساسية، ه</a:t>
            </a:r>
            <a:r>
              <a:rPr lang="ar-DZ" sz="4000" b="1" dirty="0" smtClean="0">
                <a:solidFill>
                  <a:schemeClr val="bg1"/>
                </a:solidFill>
              </a:rPr>
              <a:t>ي</a:t>
            </a:r>
            <a:r>
              <a:rPr lang="ar-SA" sz="4000" b="1" dirty="0" smtClean="0">
                <a:solidFill>
                  <a:schemeClr val="bg1"/>
                </a:solidFill>
              </a:rPr>
              <a:t> أن لكل وسيلة نقل (شاحنات – سكك الحديد – سفن– طائرات) مزايا في نطاق معين، ومن ثم فإن فكرة النقل متعدد الوسائط انبثقت من محاولة الاستفادة من مزايا كل وسيلة في إطار مشترك، يجمع بينها جميعاً في سلسلة واحدة.</a:t>
            </a:r>
            <a:endParaRPr lang="fr-FR" sz="4000" b="1" dirty="0" smtClean="0">
              <a:solidFill>
                <a:schemeClr val="bg1"/>
              </a:solidFill>
            </a:endParaRPr>
          </a:p>
          <a:p>
            <a:endParaRPr lang="fr-FR" sz="4000"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458200" cy="762000"/>
          </a:xfrm>
        </p:spPr>
        <p:txBody>
          <a:bodyPr>
            <a:noAutofit/>
          </a:bodyPr>
          <a:lstStyle/>
          <a:p>
            <a:pPr marL="0" lvl="0" indent="0" algn="just" rtl="1">
              <a:buNone/>
            </a:pPr>
            <a:r>
              <a:rPr lang="ar-SA" sz="3600" b="1" u="sng" dirty="0" smtClean="0">
                <a:solidFill>
                  <a:srgbClr val="00B050"/>
                </a:solidFill>
                <a:effectLst>
                  <a:outerShdw blurRad="38100" dist="38100" dir="2700000" algn="tl">
                    <a:srgbClr val="000000">
                      <a:alpha val="43137"/>
                    </a:srgbClr>
                  </a:outerShdw>
                </a:effectLst>
              </a:rPr>
              <a:t>وفق اتفاقية الأمم المتحدة</a:t>
            </a:r>
            <a:r>
              <a:rPr lang="ar-DZ" sz="3600" b="1" u="sng" dirty="0" smtClean="0">
                <a:solidFill>
                  <a:srgbClr val="00B050"/>
                </a:solidFill>
                <a:effectLst>
                  <a:outerShdw blurRad="38100" dist="38100" dir="2700000" algn="tl">
                    <a:srgbClr val="000000">
                      <a:alpha val="43137"/>
                    </a:srgbClr>
                  </a:outerShdw>
                </a:effectLst>
              </a:rPr>
              <a:t> ل</a:t>
            </a:r>
            <a:r>
              <a:rPr lang="ar-SA" sz="3600" b="1" u="sng" dirty="0" smtClean="0">
                <a:solidFill>
                  <a:srgbClr val="00B050"/>
                </a:solidFill>
                <a:effectLst>
                  <a:outerShdw blurRad="38100" dist="38100" dir="2700000" algn="tl">
                    <a:srgbClr val="000000">
                      <a:alpha val="43137"/>
                    </a:srgbClr>
                  </a:outerShdw>
                </a:effectLst>
              </a:rPr>
              <a:t>لنقل متعدد الوسائط </a:t>
            </a:r>
            <a:r>
              <a:rPr lang="ar-DZ" sz="3600" b="1" u="sng" dirty="0" smtClean="0">
                <a:solidFill>
                  <a:srgbClr val="00B050"/>
                </a:solidFill>
                <a:effectLst>
                  <a:outerShdw blurRad="38100" dist="38100" dir="2700000" algn="tl">
                    <a:srgbClr val="000000">
                      <a:alpha val="43137"/>
                    </a:srgbClr>
                  </a:outerShdw>
                </a:effectLst>
              </a:rPr>
              <a:t>(</a:t>
            </a:r>
            <a:r>
              <a:rPr lang="fr-FR" sz="3600" b="1" u="sng" dirty="0" smtClean="0">
                <a:solidFill>
                  <a:srgbClr val="00B050"/>
                </a:solidFill>
                <a:effectLst>
                  <a:outerShdw blurRad="38100" dist="38100" dir="2700000" algn="tl">
                    <a:srgbClr val="000000">
                      <a:alpha val="43137"/>
                    </a:srgbClr>
                  </a:outerShdw>
                </a:effectLst>
              </a:rPr>
              <a:t>1980</a:t>
            </a:r>
            <a:r>
              <a:rPr lang="ar-DZ" sz="3600" b="1" u="sng" dirty="0" smtClean="0">
                <a:solidFill>
                  <a:srgbClr val="00B050"/>
                </a:solidFill>
                <a:effectLst>
                  <a:outerShdw blurRad="38100" dist="38100" dir="2700000" algn="tl">
                    <a:srgbClr val="000000">
                      <a:alpha val="43137"/>
                    </a:srgbClr>
                  </a:outerShdw>
                </a:effectLst>
              </a:rPr>
              <a:t>):</a:t>
            </a:r>
            <a:endParaRPr lang="fr-FR" sz="3600" b="1" u="sng" dirty="0" smtClean="0">
              <a:solidFill>
                <a:srgbClr val="00B050"/>
              </a:solidFill>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304800" y="2590800"/>
            <a:ext cx="8382000" cy="22098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noProof="0" dirty="0" smtClean="0">
                <a:ln>
                  <a:noFill/>
                </a:ln>
                <a:solidFill>
                  <a:schemeClr val="bg1"/>
                </a:solidFill>
                <a:effectLst/>
                <a:uLnTx/>
                <a:uFillTx/>
              </a:rPr>
              <a:t>     </a:t>
            </a:r>
            <a:r>
              <a:rPr kumimoji="0" lang="ar-DZ" sz="3600" b="1" i="0" u="none" strike="noStrike" kern="1200" cap="none" spc="0" normalizeH="0" baseline="0" noProof="0" dirty="0" smtClean="0">
                <a:ln>
                  <a:noFill/>
                </a:ln>
                <a:solidFill>
                  <a:schemeClr val="bg1"/>
                </a:solidFill>
                <a:effectLst/>
                <a:uLnTx/>
                <a:uFillTx/>
              </a:rPr>
              <a:t>ال</a:t>
            </a:r>
            <a:r>
              <a:rPr kumimoji="0" lang="ar-SA" sz="3600" b="1" i="0" u="none" strike="noStrike" kern="1200" cap="none" spc="0" normalizeH="0" baseline="0" noProof="0" dirty="0" smtClean="0">
                <a:ln>
                  <a:noFill/>
                </a:ln>
                <a:solidFill>
                  <a:schemeClr val="bg1"/>
                </a:solidFill>
                <a:effectLst/>
                <a:uLnTx/>
                <a:uFillTx/>
              </a:rPr>
              <a:t>نقل </a:t>
            </a:r>
            <a:r>
              <a:rPr kumimoji="0" lang="ar-DZ" sz="3600" b="1" i="0" strike="noStrike" kern="1200" cap="none" spc="0" normalizeH="0" baseline="0" noProof="0" dirty="0" smtClean="0">
                <a:ln>
                  <a:noFill/>
                </a:ln>
                <a:solidFill>
                  <a:schemeClr val="bg1"/>
                </a:solidFill>
                <a:effectLst/>
                <a:uLnTx/>
                <a:uFillTx/>
              </a:rPr>
              <a:t>الدولي</a:t>
            </a:r>
            <a:r>
              <a:rPr kumimoji="0" lang="ar-DZ" sz="3600" b="1" i="0" u="none" strike="noStrike" kern="1200" cap="none" spc="0" normalizeH="0" baseline="0" noProof="0" dirty="0" smtClean="0">
                <a:ln>
                  <a:noFill/>
                </a:ln>
                <a:solidFill>
                  <a:schemeClr val="bg1"/>
                </a:solidFill>
                <a:effectLst/>
                <a:uLnTx/>
                <a:uFillTx/>
              </a:rPr>
              <a:t> </a:t>
            </a:r>
            <a:r>
              <a:rPr kumimoji="0" lang="ar-SA" sz="3600" b="1" i="0" u="none" strike="noStrike" kern="1200" cap="none" spc="0" normalizeH="0" baseline="0" noProof="0" dirty="0" smtClean="0">
                <a:ln>
                  <a:noFill/>
                </a:ln>
                <a:solidFill>
                  <a:schemeClr val="bg1"/>
                </a:solidFill>
                <a:effectLst/>
                <a:uLnTx/>
                <a:uFillTx/>
              </a:rPr>
              <a:t>متعدد الوسائط هو</a:t>
            </a:r>
            <a:r>
              <a:rPr kumimoji="0" lang="fr-FR" sz="3600" b="1" i="0" u="none" strike="noStrike" kern="1200" cap="none" spc="0" normalizeH="0" baseline="0" noProof="0" dirty="0" smtClean="0">
                <a:ln>
                  <a:noFill/>
                </a:ln>
                <a:solidFill>
                  <a:schemeClr val="bg1"/>
                </a:solidFill>
                <a:effectLst/>
                <a:uLnTx/>
                <a:uFillTx/>
              </a:rPr>
              <a:t> :" </a:t>
            </a:r>
            <a:r>
              <a:rPr kumimoji="0" lang="ar-SA" sz="3600" b="1" i="0" u="none" strike="noStrike" kern="1200" cap="none" spc="0" normalizeH="0" baseline="0" noProof="0" dirty="0" smtClean="0">
                <a:ln>
                  <a:noFill/>
                </a:ln>
                <a:solidFill>
                  <a:schemeClr val="bg1"/>
                </a:solidFill>
                <a:effectLst/>
                <a:uLnTx/>
                <a:uFillTx/>
              </a:rPr>
              <a:t>نقل البضائع بواسطتين مختلفتين على الأقل من وسائط النقل</a:t>
            </a:r>
            <a:r>
              <a:rPr kumimoji="0" lang="ar-DZ" sz="3600" b="1" i="0" u="none" strike="noStrike" kern="1200" cap="none" spc="0" normalizeH="0" baseline="0" noProof="0" dirty="0" smtClean="0">
                <a:ln>
                  <a:noFill/>
                </a:ln>
                <a:solidFill>
                  <a:schemeClr val="bg1"/>
                </a:solidFill>
                <a:effectLst/>
                <a:uLnTx/>
                <a:uFillTx/>
              </a:rPr>
              <a:t>،</a:t>
            </a:r>
            <a:r>
              <a:rPr kumimoji="0" lang="ar-SA" sz="3600" b="1" i="0" u="none" strike="noStrike" kern="1200" cap="none" spc="0" normalizeH="0" baseline="0" noProof="0" dirty="0" smtClean="0">
                <a:ln>
                  <a:noFill/>
                </a:ln>
                <a:solidFill>
                  <a:schemeClr val="bg1"/>
                </a:solidFill>
                <a:effectLst/>
                <a:uLnTx/>
                <a:uFillTx/>
              </a:rPr>
              <a:t> على أساس عقد نقل </a:t>
            </a:r>
            <a:r>
              <a:rPr kumimoji="0" lang="ar-DZ" sz="3600" b="1" i="0" u="none" strike="noStrike" kern="1200" cap="none" spc="0" normalizeH="0" baseline="0" noProof="0" dirty="0" smtClean="0">
                <a:ln>
                  <a:noFill/>
                </a:ln>
                <a:solidFill>
                  <a:schemeClr val="bg1"/>
                </a:solidFill>
                <a:effectLst/>
                <a:uLnTx/>
                <a:uFillTx/>
              </a:rPr>
              <a:t>واحد، </a:t>
            </a:r>
            <a:r>
              <a:rPr kumimoji="0" lang="ar-SA" sz="3600" b="1" i="0" u="none" strike="noStrike" kern="1200" cap="none" spc="0" normalizeH="0" baseline="0" noProof="0" dirty="0" smtClean="0">
                <a:ln>
                  <a:noFill/>
                </a:ln>
                <a:solidFill>
                  <a:schemeClr val="bg1"/>
                </a:solidFill>
                <a:effectLst/>
                <a:uLnTx/>
                <a:uFillTx/>
              </a:rPr>
              <a:t>من مكان في دولة ما يأخذ فيه متعهد النقل </a:t>
            </a:r>
            <a:r>
              <a:rPr lang="ar-DZ" sz="3600" b="1" dirty="0">
                <a:solidFill>
                  <a:schemeClr val="bg1"/>
                </a:solidFill>
              </a:rPr>
              <a:t>ل</a:t>
            </a:r>
            <a:r>
              <a:rPr kumimoji="0" lang="ar-SA" sz="3600" b="1" i="0" u="none" strike="noStrike" kern="1200" cap="none" spc="0" normalizeH="0" baseline="0" noProof="0" dirty="0" smtClean="0">
                <a:ln>
                  <a:noFill/>
                </a:ln>
                <a:solidFill>
                  <a:schemeClr val="bg1"/>
                </a:solidFill>
                <a:effectLst/>
                <a:uLnTx/>
                <a:uFillTx/>
              </a:rPr>
              <a:t>لبضائع في عهدته إلى مكان التسليم النهائي في الدولة الأخرى ".</a:t>
            </a:r>
            <a:endParaRPr kumimoji="0" lang="fr-FR" sz="3600" b="1" i="0" u="none" strike="noStrike" kern="1200" cap="none" spc="0" normalizeH="0" baseline="0" noProof="0" dirty="0" smtClean="0">
              <a:ln>
                <a:noFill/>
              </a:ln>
              <a:solidFill>
                <a:schemeClr val="bg1"/>
              </a:solidFill>
              <a:effectLst/>
              <a:uLnTx/>
              <a:uFillTx/>
            </a:endParaRPr>
          </a:p>
        </p:txBody>
      </p:sp>
      <p:sp>
        <p:nvSpPr>
          <p:cNvPr id="5" name="Rectangle 4"/>
          <p:cNvSpPr/>
          <p:nvPr/>
        </p:nvSpPr>
        <p:spPr>
          <a:xfrm>
            <a:off x="2286000" y="685800"/>
            <a:ext cx="6471643" cy="707886"/>
          </a:xfrm>
          <a:prstGeom prst="rect">
            <a:avLst/>
          </a:prstGeom>
        </p:spPr>
        <p:txBody>
          <a:bodyPr wrap="none">
            <a:spAutoFit/>
          </a:bodyPr>
          <a:lstStyle/>
          <a:p>
            <a:pPr algn="r" rtl="1"/>
            <a:r>
              <a:rPr lang="ar-DZ" sz="4000" b="1" dirty="0" smtClean="0">
                <a:solidFill>
                  <a:srgbClr val="FF0000"/>
                </a:solidFill>
              </a:rPr>
              <a:t>1. </a:t>
            </a:r>
            <a:r>
              <a:rPr lang="ar-SA" sz="4000" b="1" dirty="0" smtClean="0">
                <a:solidFill>
                  <a:srgbClr val="FF0000"/>
                </a:solidFill>
              </a:rPr>
              <a:t>تعريف النقل الدولي متعدد الوسائط:</a:t>
            </a:r>
            <a:endParaRPr lang="fr-FR" sz="40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351" y="282714"/>
            <a:ext cx="5205271" cy="707886"/>
          </a:xfrm>
          <a:prstGeom prst="rect">
            <a:avLst/>
          </a:prstGeom>
        </p:spPr>
        <p:txBody>
          <a:bodyPr wrap="none">
            <a:spAutoFit/>
          </a:bodyPr>
          <a:lstStyle/>
          <a:p>
            <a:pPr algn="r" rtl="1"/>
            <a:r>
              <a:rPr lang="ar-DZ" sz="4000" b="1" u="sng" dirty="0" smtClean="0">
                <a:solidFill>
                  <a:srgbClr val="FF0000"/>
                </a:solidFill>
                <a:effectLst>
                  <a:outerShdw blurRad="38100" dist="38100" dir="2700000" algn="tl">
                    <a:srgbClr val="000000">
                      <a:alpha val="43137"/>
                    </a:srgbClr>
                  </a:outerShdw>
                </a:effectLst>
              </a:rPr>
              <a:t>2. </a:t>
            </a:r>
            <a:r>
              <a:rPr lang="ar-SA" sz="4000" b="1" u="sng" dirty="0" smtClean="0">
                <a:solidFill>
                  <a:srgbClr val="FF0000"/>
                </a:solidFill>
                <a:effectLst>
                  <a:outerShdw blurRad="38100" dist="38100" dir="2700000" algn="tl">
                    <a:srgbClr val="000000">
                      <a:alpha val="43137"/>
                    </a:srgbClr>
                  </a:outerShdw>
                </a:effectLst>
              </a:rPr>
              <a:t>شروط النقل متعدد الوسائط</a:t>
            </a:r>
            <a:r>
              <a:rPr lang="fr-FR" sz="4000" b="1" u="sng" dirty="0" smtClean="0">
                <a:solidFill>
                  <a:srgbClr val="FF0000"/>
                </a:solidFill>
                <a:effectLst>
                  <a:outerShdw blurRad="38100" dist="38100" dir="2700000" algn="tl">
                    <a:srgbClr val="000000">
                      <a:alpha val="43137"/>
                    </a:srgbClr>
                  </a:outerShdw>
                </a:effectLst>
              </a:rPr>
              <a:t>:</a:t>
            </a:r>
            <a:endParaRPr lang="fr-FR" sz="4000" b="1" u="sng" dirty="0">
              <a:solidFill>
                <a:srgbClr val="FF0000"/>
              </a:solidFill>
              <a:effectLst>
                <a:outerShdw blurRad="38100" dist="38100" dir="2700000" algn="tl">
                  <a:srgbClr val="000000">
                    <a:alpha val="43137"/>
                  </a:srgbClr>
                </a:outerShdw>
              </a:effectLst>
            </a:endParaRPr>
          </a:p>
        </p:txBody>
      </p:sp>
      <p:sp>
        <p:nvSpPr>
          <p:cNvPr id="6" name="Espace réservé du contenu 2"/>
          <p:cNvSpPr txBox="1">
            <a:spLocks/>
          </p:cNvSpPr>
          <p:nvPr/>
        </p:nvSpPr>
        <p:spPr>
          <a:xfrm>
            <a:off x="457200" y="4800600"/>
            <a:ext cx="8382000" cy="1219200"/>
          </a:xfrm>
          <a:prstGeom prst="rect">
            <a:avLst/>
          </a:prstGeom>
        </p:spPr>
        <p:txBody>
          <a:bodyPr vert="horz">
            <a:noAutofit/>
          </a:bodyPr>
          <a:lstStyle/>
          <a:p>
            <a:pPr marL="65088" marR="0" lvl="0" indent="44450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أن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يقتصر على نقل </a:t>
            </a:r>
            <a:r>
              <a:rPr kumimoji="0" lang="ar-SA" sz="3200" b="1" i="0" u="sng" strike="noStrike" kern="1200" cap="none" spc="0" normalizeH="0" baseline="0" noProof="0" dirty="0" smtClean="0">
                <a:ln>
                  <a:noFill/>
                </a:ln>
                <a:solidFill>
                  <a:srgbClr val="FF0000"/>
                </a:solidFill>
                <a:effectLst/>
                <a:uLnTx/>
                <a:uFillTx/>
                <a:latin typeface="+mn-lt"/>
                <a:ea typeface="+mn-ea"/>
                <a:cs typeface="+mn-cs"/>
              </a:rPr>
              <a:t>البضائع</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(حاويات غالبا) دون نقل الأشخاص أو المسافرين.</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Espace réservé du contenu 2"/>
          <p:cNvSpPr txBox="1">
            <a:spLocks/>
          </p:cNvSpPr>
          <p:nvPr/>
        </p:nvSpPr>
        <p:spPr>
          <a:xfrm>
            <a:off x="304800" y="2373923"/>
            <a:ext cx="8458200" cy="10668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يكون النقل </a:t>
            </a:r>
            <a:r>
              <a:rPr kumimoji="0" lang="ar-DZ" sz="3200" b="1" i="0" strike="noStrike" kern="1200" cap="none" spc="0" normalizeH="0" baseline="0" noProof="0" dirty="0" smtClean="0">
                <a:ln>
                  <a:noFill/>
                </a:ln>
                <a:solidFill>
                  <a:srgbClr val="FF0000"/>
                </a:solidFill>
                <a:effectLst/>
                <a:uLnTx/>
                <a:uFillTx/>
                <a:latin typeface="+mn-lt"/>
                <a:ea typeface="+mn-ea"/>
                <a:cs typeface="+mn-cs"/>
              </a:rPr>
              <a:t>بين دولتين </a:t>
            </a:r>
            <a:r>
              <a:rPr kumimoji="0" lang="ar-DZ" sz="3200" b="1" i="0" strike="noStrike" kern="1200" cap="none" spc="0" normalizeH="0" baseline="0" noProof="0" dirty="0" smtClean="0">
                <a:ln>
                  <a:noFill/>
                </a:ln>
                <a:solidFill>
                  <a:schemeClr val="bg1"/>
                </a:solidFill>
                <a:effectLst/>
                <a:uLnTx/>
                <a:uFillTx/>
                <a:latin typeface="+mn-lt"/>
                <a:ea typeface="+mn-ea"/>
                <a:cs typeface="+mn-cs"/>
              </a:rPr>
              <a:t>على الاقل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أي بين مكانين يقعان في بلدين مختلفين.</a:t>
            </a:r>
            <a:endParaRPr kumimoji="0" lang="ar-DZ" sz="3200" b="1" i="0" u="none" strike="noStrike" kern="1200" cap="none" spc="0" normalizeH="0" baseline="0" noProof="0" dirty="0" smtClean="0">
              <a:ln>
                <a:noFill/>
              </a:ln>
              <a:solidFill>
                <a:schemeClr val="bg1"/>
              </a:solidFill>
              <a:effectLst/>
              <a:uLnTx/>
              <a:uFillTx/>
              <a:latin typeface="+mn-lt"/>
              <a:ea typeface="+mn-ea"/>
              <a:cs typeface="+mn-cs"/>
            </a:endParaRPr>
          </a:p>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endParaRPr kumimoji="0" lang="ar-DZ" sz="800" b="1" i="0" u="none" strike="noStrike" kern="1200" cap="none" spc="0" normalizeH="0" baseline="0" noProof="0" dirty="0" smtClean="0">
              <a:ln>
                <a:noFill/>
              </a:ln>
              <a:solidFill>
                <a:schemeClr val="bg1"/>
              </a:solidFill>
              <a:effectLst/>
              <a:uLnTx/>
              <a:uFillTx/>
              <a:latin typeface="+mn-lt"/>
              <a:ea typeface="+mn-ea"/>
              <a:cs typeface="+mn-cs"/>
            </a:endParaRPr>
          </a:p>
          <a:p>
            <a:pPr marL="4763" marR="0" lvl="0" algn="just" defTabSz="914400" rtl="1" eaLnBrk="1" fontAlgn="auto" latinLnBrk="0" hangingPunct="1">
              <a:lnSpc>
                <a:spcPct val="100000"/>
              </a:lnSpc>
              <a:spcBef>
                <a:spcPct val="20000"/>
              </a:spcBef>
              <a:spcAft>
                <a:spcPts val="0"/>
              </a:spcAft>
              <a:buClr>
                <a:srgbClr val="FF0000"/>
              </a:buClr>
              <a:buSzPct val="100000"/>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فإذا كان بين نقطتين في داخل أراضي دولة، سمي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بالنقل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المتعدد الوسائط الوطني</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DZ" sz="3200" b="1" i="0" u="none" strike="noStrike" kern="1200" cap="none" spc="0" normalizeH="0" noProof="0" dirty="0" smtClean="0">
                <a:ln>
                  <a:noFill/>
                </a:ln>
                <a:solidFill>
                  <a:schemeClr val="bg1"/>
                </a:solidFill>
                <a:effectLst/>
                <a:uLnTx/>
                <a:uFillTx/>
                <a:latin typeface="+mn-lt"/>
                <a:ea typeface="+mn-ea"/>
                <a:cs typeface="+mn-cs"/>
              </a:rPr>
              <a:t> و</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يخضع للتشريع الوطني في الدولة المعنية.</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Espace réservé du contenu 2"/>
          <p:cNvSpPr txBox="1">
            <a:spLocks/>
          </p:cNvSpPr>
          <p:nvPr/>
        </p:nvSpPr>
        <p:spPr>
          <a:xfrm>
            <a:off x="457200" y="1066800"/>
            <a:ext cx="8382000" cy="1219200"/>
          </a:xfrm>
          <a:prstGeom prst="rect">
            <a:avLst/>
          </a:prstGeom>
        </p:spPr>
        <p:txBody>
          <a:bodyPr vert="horz">
            <a:noAutofit/>
          </a:bodyPr>
          <a:lstStyle/>
          <a:p>
            <a:pPr marL="65088" lvl="0" indent="444500" algn="just" rtl="1">
              <a:spcBef>
                <a:spcPct val="20000"/>
              </a:spcBef>
              <a:buClr>
                <a:srgbClr val="FF0000"/>
              </a:buClr>
              <a:buSzPct val="100000"/>
              <a:buFont typeface="Wingdings" pitchFamily="2" charset="2"/>
              <a:buChar char="ü"/>
              <a:defRPr/>
            </a:pPr>
            <a:r>
              <a:rPr lang="ar-DZ" sz="3200" b="1" dirty="0">
                <a:solidFill>
                  <a:schemeClr val="bg1"/>
                </a:solidFill>
              </a:rPr>
              <a:t>أن يتم </a:t>
            </a:r>
            <a:r>
              <a:rPr lang="ar-DZ" sz="3200" b="1" dirty="0">
                <a:solidFill>
                  <a:srgbClr val="FF0000"/>
                </a:solidFill>
              </a:rPr>
              <a:t>بواسطتي نقل </a:t>
            </a:r>
            <a:r>
              <a:rPr lang="ar-DZ" sz="3200" b="1" dirty="0">
                <a:solidFill>
                  <a:schemeClr val="bg1"/>
                </a:solidFill>
              </a:rPr>
              <a:t>مختلفتين على الأقل، كأن تكون بحرية وسكك حديدية، أو بحرية وجوية، أو برية وجوية .</a:t>
            </a: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81707" y="4114800"/>
            <a:ext cx="8610600" cy="1371600"/>
          </a:xfrm>
          <a:prstGeom prst="rect">
            <a:avLst/>
          </a:prstGeom>
        </p:spPr>
        <p:txBody>
          <a:bodyPr vert="horz">
            <a:noAutofit/>
          </a:bodyPr>
          <a:lstStyle/>
          <a:p>
            <a:pPr marL="4763" indent="460375" algn="just" rtl="1">
              <a:spcBef>
                <a:spcPct val="20000"/>
              </a:spcBef>
              <a:buClr>
                <a:srgbClr val="FF0000"/>
              </a:buClr>
              <a:buSzPct val="100000"/>
              <a:buFont typeface="Wingdings" pitchFamily="2" charset="2"/>
              <a:buChar char="ü"/>
              <a:defRPr/>
            </a:pPr>
            <a:r>
              <a:rPr kumimoji="0" lang="ar-SA" sz="3200" b="1" i="0" u="sng" strike="noStrike" kern="1200" cap="none" spc="0" normalizeH="0" baseline="0" noProof="0" dirty="0" smtClean="0">
                <a:ln>
                  <a:noFill/>
                </a:ln>
                <a:solidFill>
                  <a:srgbClr val="FF0000"/>
                </a:solidFill>
                <a:effectLst/>
                <a:uLnTx/>
                <a:uFillTx/>
                <a:latin typeface="+mn-lt"/>
                <a:ea typeface="+mn-ea"/>
                <a:cs typeface="+mn-cs"/>
              </a:rPr>
              <a:t>عقد نقل واحد</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strike="noStrike" kern="1200" cap="none" spc="0" normalizeH="0" baseline="0" noProof="0" dirty="0" smtClean="0">
                <a:ln>
                  <a:noFill/>
                </a:ln>
                <a:solidFill>
                  <a:schemeClr val="bg1"/>
                </a:solidFill>
                <a:effectLst/>
                <a:uLnTx/>
                <a:uFillTx/>
              </a:rPr>
              <a:t>هو </a:t>
            </a:r>
            <a:r>
              <a:rPr lang="ar-SA" sz="3200" b="1" dirty="0" smtClean="0">
                <a:solidFill>
                  <a:schemeClr val="bg1"/>
                </a:solidFill>
              </a:rPr>
              <a:t>مستند نقل</a:t>
            </a:r>
            <a:r>
              <a:rPr lang="ar-SA" sz="3200" b="1" dirty="0" smtClean="0">
                <a:solidFill>
                  <a:srgbClr val="FF0000"/>
                </a:solidFill>
              </a:rPr>
              <a:t> </a:t>
            </a:r>
            <a:r>
              <a:rPr lang="ar-SA" sz="3200" b="1" dirty="0">
                <a:solidFill>
                  <a:schemeClr val="bg1"/>
                </a:solidFill>
              </a:rPr>
              <a:t>يحدد شروط النقل بكافة مراحله، يسمى بوليصة النقل متعدد </a:t>
            </a:r>
            <a:r>
              <a:rPr lang="ar-SA" sz="3200" b="1" dirty="0" smtClean="0">
                <a:solidFill>
                  <a:schemeClr val="bg1"/>
                </a:solidFill>
              </a:rPr>
              <a:t>الوسائط</a:t>
            </a:r>
            <a:r>
              <a:rPr lang="ar-DZ" sz="3200" b="1" dirty="0" smtClean="0">
                <a:solidFill>
                  <a:schemeClr val="bg1"/>
                </a:solidFill>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يغطى كافة مراحل النقل يتضمن مس</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ؤ</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ولية متعهد النقل متعدد الوسائط عن البضاعة خلال مراحل النقل جميعها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172329" y="5638800"/>
            <a:ext cx="8610600" cy="9906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a:spLocks noGrp="1"/>
          </p:cNvSpPr>
          <p:nvPr>
            <p:ph idx="1"/>
          </p:nvPr>
        </p:nvSpPr>
        <p:spPr>
          <a:xfrm>
            <a:off x="228600" y="381000"/>
            <a:ext cx="8534400" cy="1676400"/>
          </a:xfrm>
        </p:spPr>
        <p:txBody>
          <a:bodyPr>
            <a:noAutofit/>
          </a:bodyPr>
          <a:lstStyle/>
          <a:p>
            <a:pPr marL="4763" lvl="0" indent="460375" algn="just" rtl="1">
              <a:buClr>
                <a:srgbClr val="FF0000"/>
              </a:buClr>
              <a:buSzPct val="100000"/>
              <a:buFont typeface="Wingdings" pitchFamily="2" charset="2"/>
              <a:buChar char="ü"/>
            </a:pPr>
            <a:r>
              <a:rPr lang="ar-SA" sz="3200" b="1" u="sng" dirty="0" smtClean="0">
                <a:solidFill>
                  <a:srgbClr val="FF0000"/>
                </a:solidFill>
              </a:rPr>
              <a:t>متعهد نقل واحد</a:t>
            </a:r>
            <a:r>
              <a:rPr lang="ar-SA" sz="3200" b="1" dirty="0" smtClean="0">
                <a:solidFill>
                  <a:srgbClr val="FF0000"/>
                </a:solidFill>
              </a:rPr>
              <a:t> </a:t>
            </a:r>
            <a:r>
              <a:rPr lang="ar-SA" sz="3200" b="1" dirty="0" smtClean="0">
                <a:solidFill>
                  <a:schemeClr val="bg1"/>
                </a:solidFill>
              </a:rPr>
              <a:t>يُسأل في مواجهة أصحاب البضاعة لما قد يصيبها من هلاك أو تلف أو تأخير في تسليمها ويتقاضى هذا المتعهد أجرة نقل شاملة تغطى كافة مراحل نقل البضاعة.</a:t>
            </a:r>
            <a:endParaRPr lang="ar-DZ" sz="3200" b="1" dirty="0" smtClean="0">
              <a:solidFill>
                <a:schemeClr val="bg1"/>
              </a:solidFill>
            </a:endParaRPr>
          </a:p>
          <a:p>
            <a:pPr marL="4763" indent="0" algn="just" rtl="1">
              <a:buClr>
                <a:srgbClr val="FF0000"/>
              </a:buClr>
              <a:buSzPct val="100000"/>
              <a:buNone/>
            </a:pPr>
            <a:r>
              <a:rPr lang="ar-DZ" sz="3200" b="1" dirty="0">
                <a:solidFill>
                  <a:schemeClr val="bg1"/>
                </a:solidFill>
              </a:rPr>
              <a:t>ا</a:t>
            </a:r>
            <a:r>
              <a:rPr lang="ar-SA" sz="3200" b="1" dirty="0">
                <a:solidFill>
                  <a:schemeClr val="bg1"/>
                </a:solidFill>
              </a:rPr>
              <a:t>ن يتولى تنفيذ عمليات النقل متعدد الوسائط مقابل أجرة إجمالية شاملة عن كل مراحل رحلة البضاعة من الباب إلى الباب، يجرى التأمين على المس</a:t>
            </a:r>
            <a:r>
              <a:rPr lang="ar-DZ" sz="3200" b="1" dirty="0">
                <a:solidFill>
                  <a:schemeClr val="bg1"/>
                </a:solidFill>
              </a:rPr>
              <a:t>ؤ</a:t>
            </a:r>
            <a:r>
              <a:rPr lang="ar-SA" sz="3200" b="1" dirty="0">
                <a:solidFill>
                  <a:schemeClr val="bg1"/>
                </a:solidFill>
              </a:rPr>
              <a:t>ولية على أن يغطى كافة مراحل رحلة البضاعة.</a:t>
            </a:r>
            <a:endParaRPr lang="fr-FR" sz="3200" b="1" dirty="0">
              <a:solidFill>
                <a:schemeClr val="bg1"/>
              </a:solidFill>
            </a:endParaRPr>
          </a:p>
          <a:p>
            <a:pPr marL="4763" lvl="0" indent="0" algn="just" rtl="1">
              <a:buClr>
                <a:srgbClr val="FF0000"/>
              </a:buClr>
              <a:buSzPct val="100000"/>
              <a:buNone/>
            </a:pPr>
            <a:endParaRPr lang="fr-FR" sz="3200" b="1" dirty="0" smtClean="0">
              <a:solidFill>
                <a:schemeClr val="bg1"/>
              </a:solidFill>
            </a:endParaRPr>
          </a:p>
          <a:p>
            <a:endParaRPr lang="fr-FR" sz="3200"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r="10000" b="33000"/>
          </a:stretch>
        </a:blipFill>
        <a:effectLst/>
      </p:bgPr>
    </p:bg>
    <p:spTree>
      <p:nvGrpSpPr>
        <p:cNvPr id="1" name=""/>
        <p:cNvGrpSpPr/>
        <p:nvPr/>
      </p:nvGrpSpPr>
      <p:grpSpPr>
        <a:xfrm>
          <a:off x="0" y="0"/>
          <a:ext cx="0" cy="0"/>
          <a:chOff x="0" y="0"/>
          <a:chExt cx="0" cy="0"/>
        </a:xfrm>
      </p:grpSpPr>
      <p:sp>
        <p:nvSpPr>
          <p:cNvPr id="5" name="ZoneTexte 4"/>
          <p:cNvSpPr txBox="1"/>
          <p:nvPr/>
        </p:nvSpPr>
        <p:spPr>
          <a:xfrm>
            <a:off x="2455462" y="237965"/>
            <a:ext cx="6303329" cy="646331"/>
          </a:xfrm>
          <a:prstGeom prst="rect">
            <a:avLst/>
          </a:prstGeom>
          <a:noFill/>
        </p:spPr>
        <p:txBody>
          <a:bodyPr wrap="none" rtlCol="0">
            <a:spAutoFit/>
          </a:bodyPr>
          <a:lstStyle/>
          <a:p>
            <a:pPr algn="r" rtl="1"/>
            <a:r>
              <a:rPr lang="ar-DZ" sz="3600" b="1" dirty="0" smtClean="0">
                <a:solidFill>
                  <a:srgbClr val="C00000"/>
                </a:solidFill>
                <a:effectLst>
                  <a:outerShdw blurRad="38100" dist="38100" dir="2700000" algn="tl">
                    <a:srgbClr val="000000">
                      <a:alpha val="43137"/>
                    </a:srgbClr>
                  </a:outerShdw>
                </a:effectLst>
              </a:rPr>
              <a:t>الحاويات واثرها على النقل متعدد الوسائط</a:t>
            </a:r>
            <a:endParaRPr lang="fr-FR" sz="3600" b="1"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304800" y="1676400"/>
            <a:ext cx="8534400" cy="2554545"/>
          </a:xfrm>
          <a:prstGeom prst="rect">
            <a:avLst/>
          </a:prstGeom>
        </p:spPr>
        <p:txBody>
          <a:bodyPr wrap="square">
            <a:spAutoFit/>
          </a:bodyPr>
          <a:lstStyle/>
          <a:p>
            <a:pPr algn="just" rtl="1"/>
            <a:r>
              <a:rPr lang="ar-DZ" sz="3200" b="1" dirty="0">
                <a:solidFill>
                  <a:schemeClr val="bg1"/>
                </a:solidFill>
              </a:rPr>
              <a:t>أداة نقل ذات طابع </a:t>
            </a:r>
            <a:r>
              <a:rPr lang="ar-DZ" sz="3200" b="1" dirty="0" smtClean="0">
                <a:solidFill>
                  <a:schemeClr val="bg1"/>
                </a:solidFill>
              </a:rPr>
              <a:t>دائم، </a:t>
            </a:r>
            <a:r>
              <a:rPr lang="ar-DZ" sz="3200" b="1" dirty="0">
                <a:solidFill>
                  <a:schemeClr val="bg1"/>
                </a:solidFill>
              </a:rPr>
              <a:t>وهي صلبة بما يكفي ليتسنّى استعمالها مرارا </a:t>
            </a:r>
            <a:r>
              <a:rPr lang="ar-DZ" sz="3200" b="1" dirty="0" smtClean="0">
                <a:solidFill>
                  <a:schemeClr val="bg1"/>
                </a:solidFill>
              </a:rPr>
              <a:t>وتكرارا، </a:t>
            </a:r>
            <a:r>
              <a:rPr lang="ar-DZ" sz="3200" b="1" dirty="0">
                <a:solidFill>
                  <a:schemeClr val="bg1"/>
                </a:solidFill>
              </a:rPr>
              <a:t>وهي مصمّمة خصيصا لتسهيل نقل البضائع </a:t>
            </a:r>
            <a:r>
              <a:rPr lang="ar-DZ" sz="3200" b="1" dirty="0" smtClean="0">
                <a:solidFill>
                  <a:schemeClr val="bg1"/>
                </a:solidFill>
              </a:rPr>
              <a:t>للعديد من </a:t>
            </a:r>
            <a:r>
              <a:rPr lang="ar-DZ" sz="3200" b="1" dirty="0">
                <a:solidFill>
                  <a:schemeClr val="bg1"/>
                </a:solidFill>
              </a:rPr>
              <a:t>وسائط النقل </a:t>
            </a:r>
            <a:r>
              <a:rPr lang="ar-DZ" sz="3200" b="1" dirty="0" smtClean="0">
                <a:solidFill>
                  <a:schemeClr val="bg1"/>
                </a:solidFill>
              </a:rPr>
              <a:t>دون </a:t>
            </a:r>
            <a:r>
              <a:rPr lang="ar-DZ" sz="3200" b="1" dirty="0">
                <a:solidFill>
                  <a:schemeClr val="bg1"/>
                </a:solidFill>
              </a:rPr>
              <a:t>الحاجة إلى تحريك البضائع الموجودة بداخلها كما يتناسب تصميمها مع آليات </a:t>
            </a:r>
            <a:r>
              <a:rPr lang="ar-DZ" sz="3200" b="1" dirty="0" smtClean="0">
                <a:solidFill>
                  <a:schemeClr val="bg1"/>
                </a:solidFill>
              </a:rPr>
              <a:t>المناولة، </a:t>
            </a:r>
            <a:r>
              <a:rPr lang="ar-DZ" sz="3200" b="1" dirty="0">
                <a:solidFill>
                  <a:schemeClr val="bg1"/>
                </a:solidFill>
              </a:rPr>
              <a:t>إضافة إلى كونها مصممة بشكل يسهل عمليات التعبئة والتفريغ.</a:t>
            </a:r>
            <a:endParaRPr lang="fr-FR" sz="3200" b="1" dirty="0">
              <a:solidFill>
                <a:schemeClr val="bg1"/>
              </a:solidFill>
            </a:endParaRPr>
          </a:p>
        </p:txBody>
      </p:sp>
      <p:sp>
        <p:nvSpPr>
          <p:cNvPr id="7" name="ZoneTexte 6"/>
          <p:cNvSpPr txBox="1"/>
          <p:nvPr/>
        </p:nvSpPr>
        <p:spPr>
          <a:xfrm>
            <a:off x="6248400" y="914400"/>
            <a:ext cx="2568332" cy="646331"/>
          </a:xfrm>
          <a:prstGeom prst="rect">
            <a:avLst/>
          </a:prstGeom>
          <a:noFill/>
        </p:spPr>
        <p:txBody>
          <a:bodyPr wrap="none" rtlCol="0">
            <a:spAutoFit/>
          </a:bodyPr>
          <a:lstStyle/>
          <a:p>
            <a:r>
              <a:rPr lang="ar-DZ" sz="3600" b="1" dirty="0" smtClean="0">
                <a:solidFill>
                  <a:srgbClr val="00B050"/>
                </a:solidFill>
                <a:effectLst>
                  <a:outerShdw blurRad="38100" dist="38100" dir="2700000" algn="tl">
                    <a:srgbClr val="000000">
                      <a:alpha val="43137"/>
                    </a:srgbClr>
                  </a:outerShdw>
                </a:effectLst>
              </a:rPr>
              <a:t>تعريف الحاويات</a:t>
            </a:r>
            <a:endParaRPr lang="fr-FR" sz="3600" b="1" dirty="0">
              <a:solidFill>
                <a:srgbClr val="00B050"/>
              </a:solidFill>
              <a:effectLst>
                <a:outerShdw blurRad="38100" dist="38100" dir="2700000" algn="tl">
                  <a:srgbClr val="000000">
                    <a:alpha val="43137"/>
                  </a:srgbClr>
                </a:outerShdw>
              </a:effectLst>
            </a:endParaRPr>
          </a:p>
        </p:txBody>
      </p:sp>
      <p:pic>
        <p:nvPicPr>
          <p:cNvPr id="8" name="Image 7"/>
          <p:cNvPicPr>
            <a:picLocks noChangeAspect="1"/>
          </p:cNvPicPr>
          <p:nvPr/>
        </p:nvPicPr>
        <p:blipFill rotWithShape="1">
          <a:blip r:embed="rId3">
            <a:extLst>
              <a:ext uri="{28A0092B-C50C-407E-A947-70E740481C1C}">
                <a14:useLocalDpi xmlns:a14="http://schemas.microsoft.com/office/drawing/2010/main" xmlns="" val="0"/>
              </a:ext>
            </a:extLst>
          </a:blip>
          <a:srcRect l="15098" t="18778" r="6102" b="18607"/>
          <a:stretch/>
        </p:blipFill>
        <p:spPr>
          <a:xfrm>
            <a:off x="34158" y="4700634"/>
            <a:ext cx="3089374" cy="2081166"/>
          </a:xfrm>
          <a:prstGeom prst="rect">
            <a:avLst/>
          </a:prstGeom>
          <a:ln>
            <a:noFill/>
          </a:ln>
          <a:effectLst>
            <a:softEdge rad="112500"/>
          </a:effectLst>
        </p:spPr>
      </p:pic>
      <p:pic>
        <p:nvPicPr>
          <p:cNvPr id="11" name="Imag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60062" y="4517451"/>
            <a:ext cx="2946386" cy="1962293"/>
          </a:xfrm>
          <a:prstGeom prst="rect">
            <a:avLst/>
          </a:prstGeom>
        </p:spPr>
      </p:pic>
      <p:pic>
        <p:nvPicPr>
          <p:cNvPr id="12" name="Imag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3990" y="4517451"/>
            <a:ext cx="2747210" cy="1962293"/>
          </a:xfrm>
          <a:prstGeom prst="rect">
            <a:avLst/>
          </a:prstGeom>
        </p:spPr>
      </p:pic>
    </p:spTree>
    <p:extLst>
      <p:ext uri="{BB962C8B-B14F-4D97-AF65-F5344CB8AC3E}">
        <p14:creationId xmlns:p14="http://schemas.microsoft.com/office/powerpoint/2010/main" xmlns="" val="12196210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9000" r="-29000"/>
          </a:stretch>
        </a:blipFill>
        <a:effectLst/>
      </p:bgPr>
    </p:bg>
    <p:spTree>
      <p:nvGrpSpPr>
        <p:cNvPr id="1" name=""/>
        <p:cNvGrpSpPr/>
        <p:nvPr/>
      </p:nvGrpSpPr>
      <p:grpSpPr>
        <a:xfrm>
          <a:off x="0" y="0"/>
          <a:ext cx="0" cy="0"/>
          <a:chOff x="0" y="0"/>
          <a:chExt cx="0" cy="0"/>
        </a:xfrm>
      </p:grpSpPr>
      <p:sp>
        <p:nvSpPr>
          <p:cNvPr id="8" name="Rectangle 7"/>
          <p:cNvSpPr/>
          <p:nvPr/>
        </p:nvSpPr>
        <p:spPr>
          <a:xfrm>
            <a:off x="403292" y="152400"/>
            <a:ext cx="8458200" cy="3539430"/>
          </a:xfrm>
          <a:prstGeom prst="rect">
            <a:avLst/>
          </a:prstGeom>
        </p:spPr>
        <p:txBody>
          <a:bodyPr wrap="square">
            <a:spAutoFit/>
          </a:bodyPr>
          <a:lstStyle/>
          <a:p>
            <a:pPr algn="just" rtl="1"/>
            <a:r>
              <a:rPr lang="ar-DZ" sz="2800" b="1" dirty="0" smtClean="0">
                <a:solidFill>
                  <a:schemeClr val="bg1"/>
                </a:solidFill>
              </a:rPr>
              <a:t>نتيجة </a:t>
            </a:r>
            <a:r>
              <a:rPr lang="ar-DZ" sz="2800" b="1" dirty="0">
                <a:solidFill>
                  <a:schemeClr val="bg1"/>
                </a:solidFill>
              </a:rPr>
              <a:t>للمستجدات والتطورات المتلاحقة في أنماط التجارة </a:t>
            </a:r>
            <a:r>
              <a:rPr lang="ar-DZ" sz="2800" b="1" dirty="0" smtClean="0">
                <a:solidFill>
                  <a:schemeClr val="bg1"/>
                </a:solidFill>
              </a:rPr>
              <a:t>الدولية، </a:t>
            </a:r>
            <a:r>
              <a:rPr lang="ar-DZ" sz="2800" b="1" dirty="0">
                <a:solidFill>
                  <a:schemeClr val="bg1"/>
                </a:solidFill>
              </a:rPr>
              <a:t>أصبح النقل بالحاويات يمثل </a:t>
            </a:r>
            <a:r>
              <a:rPr lang="ar-DZ" sz="2800" b="1" dirty="0" smtClean="0">
                <a:solidFill>
                  <a:schemeClr val="bg1"/>
                </a:solidFill>
              </a:rPr>
              <a:t>الحصّة </a:t>
            </a:r>
            <a:r>
              <a:rPr lang="ar-DZ" sz="2800" b="1" dirty="0">
                <a:solidFill>
                  <a:schemeClr val="bg1"/>
                </a:solidFill>
              </a:rPr>
              <a:t>الأكبر في شحن البضائع على مستوى العالم نظرا للخدمة التي </a:t>
            </a:r>
            <a:r>
              <a:rPr lang="ar-DZ" sz="2800" b="1" dirty="0" smtClean="0">
                <a:solidFill>
                  <a:schemeClr val="bg1"/>
                </a:solidFill>
              </a:rPr>
              <a:t>قدّمتها </a:t>
            </a:r>
            <a:r>
              <a:rPr lang="ar-DZ" sz="2800" b="1" dirty="0">
                <a:solidFill>
                  <a:schemeClr val="bg1"/>
                </a:solidFill>
              </a:rPr>
              <a:t>لمنظومة النقل المتمثلة في النقل من الباب إلى الباب، الذي يسمح للناقل </a:t>
            </a:r>
            <a:r>
              <a:rPr lang="ar-DZ" sz="2800" b="1" dirty="0" smtClean="0">
                <a:solidFill>
                  <a:schemeClr val="bg1"/>
                </a:solidFill>
              </a:rPr>
              <a:t>بالسيطرة الكاملة على </a:t>
            </a:r>
            <a:r>
              <a:rPr lang="ar-DZ" sz="2800" b="1" dirty="0">
                <a:solidFill>
                  <a:schemeClr val="bg1"/>
                </a:solidFill>
              </a:rPr>
              <a:t>البضائع من خلال جميع مراحل انتقالها بين المواقع الجغرافية و وسائط النقل </a:t>
            </a:r>
            <a:r>
              <a:rPr lang="ar-DZ" sz="2800" b="1" dirty="0" smtClean="0">
                <a:solidFill>
                  <a:schemeClr val="bg1"/>
                </a:solidFill>
              </a:rPr>
              <a:t>المختلفة، </a:t>
            </a:r>
            <a:r>
              <a:rPr lang="ar-DZ" sz="2800" b="1" dirty="0">
                <a:solidFill>
                  <a:schemeClr val="bg1"/>
                </a:solidFill>
              </a:rPr>
              <a:t>و هكذا أصبحت الحاويات الوسيلة المثلى للنقل الدولي </a:t>
            </a:r>
            <a:r>
              <a:rPr lang="ar-DZ" sz="2800" b="1" dirty="0" smtClean="0">
                <a:solidFill>
                  <a:schemeClr val="bg1"/>
                </a:solidFill>
              </a:rPr>
              <a:t>لنقل </a:t>
            </a:r>
            <a:r>
              <a:rPr lang="ar-DZ" sz="2800" b="1" dirty="0">
                <a:solidFill>
                  <a:schemeClr val="bg1"/>
                </a:solidFill>
              </a:rPr>
              <a:t>البضائع من </a:t>
            </a:r>
            <a:r>
              <a:rPr lang="ar-DZ" sz="2800" b="1" dirty="0" smtClean="0">
                <a:solidFill>
                  <a:schemeClr val="bg1"/>
                </a:solidFill>
              </a:rPr>
              <a:t>المصدّر </a:t>
            </a:r>
            <a:r>
              <a:rPr lang="ar-DZ" sz="2800" b="1" dirty="0">
                <a:solidFill>
                  <a:schemeClr val="bg1"/>
                </a:solidFill>
              </a:rPr>
              <a:t>إلى </a:t>
            </a:r>
            <a:r>
              <a:rPr lang="ar-DZ" sz="2800" b="1" dirty="0" smtClean="0">
                <a:solidFill>
                  <a:schemeClr val="bg1"/>
                </a:solidFill>
              </a:rPr>
              <a:t>المستورد بسرعة </a:t>
            </a:r>
            <a:r>
              <a:rPr lang="ar-DZ" sz="2800" b="1" dirty="0">
                <a:solidFill>
                  <a:schemeClr val="bg1"/>
                </a:solidFill>
              </a:rPr>
              <a:t>أكبر وبتكلفة أقل </a:t>
            </a:r>
            <a:r>
              <a:rPr lang="ar-DZ" sz="2800" b="1" dirty="0" smtClean="0">
                <a:solidFill>
                  <a:schemeClr val="bg1"/>
                </a:solidFill>
              </a:rPr>
              <a:t>بكثير حيث اختصرت </a:t>
            </a:r>
            <a:r>
              <a:rPr lang="ar-DZ" sz="2800" b="1" dirty="0">
                <a:solidFill>
                  <a:schemeClr val="bg1"/>
                </a:solidFill>
              </a:rPr>
              <a:t>علميات </a:t>
            </a:r>
            <a:r>
              <a:rPr lang="ar-DZ" sz="2800" b="1" dirty="0" smtClean="0">
                <a:solidFill>
                  <a:schemeClr val="bg1"/>
                </a:solidFill>
              </a:rPr>
              <a:t>التفريغ والشحن واليد العاملة. .</a:t>
            </a:r>
            <a:r>
              <a:rPr lang="ar-DZ" sz="2800" b="1" dirty="0">
                <a:solidFill>
                  <a:schemeClr val="bg1"/>
                </a:solidFill>
              </a:rPr>
              <a:t> </a:t>
            </a:r>
            <a:r>
              <a:rPr lang="ar-DZ" sz="2800" b="1" dirty="0" smtClean="0">
                <a:solidFill>
                  <a:schemeClr val="bg1"/>
                </a:solidFill>
              </a:rPr>
              <a:t>. وغيرها</a:t>
            </a:r>
            <a:endParaRPr lang="ar-DZ" sz="2800" b="1" dirty="0">
              <a:solidFill>
                <a:schemeClr val="bg1"/>
              </a:solidFill>
            </a:endParaRPr>
          </a:p>
        </p:txBody>
      </p:sp>
      <p:sp>
        <p:nvSpPr>
          <p:cNvPr id="9" name="Rectangle 8"/>
          <p:cNvSpPr/>
          <p:nvPr/>
        </p:nvSpPr>
        <p:spPr>
          <a:xfrm>
            <a:off x="4038600" y="3707351"/>
            <a:ext cx="4648200" cy="2777683"/>
          </a:xfrm>
          <a:prstGeom prst="rect">
            <a:avLst/>
          </a:prstGeom>
        </p:spPr>
        <p:txBody>
          <a:bodyPr wrap="square">
            <a:spAutoFit/>
          </a:bodyPr>
          <a:lstStyle/>
          <a:p>
            <a:pPr algn="just" rtl="1"/>
            <a:r>
              <a:rPr lang="ar-DZ" sz="2600" b="1" dirty="0">
                <a:solidFill>
                  <a:srgbClr val="C00000"/>
                </a:solidFill>
                <a:effectLst>
                  <a:outerShdw blurRad="38100" dist="38100" dir="2700000" algn="tl">
                    <a:srgbClr val="000000">
                      <a:alpha val="43137"/>
                    </a:srgbClr>
                  </a:outerShdw>
                </a:effectLst>
              </a:rPr>
              <a:t>تطبع على الحاوية </a:t>
            </a:r>
            <a:r>
              <a:rPr lang="ar-DZ" sz="2600" b="1" dirty="0" smtClean="0">
                <a:solidFill>
                  <a:srgbClr val="C00000"/>
                </a:solidFill>
                <a:effectLst>
                  <a:outerShdw blurRad="38100" dist="38100" dir="2700000" algn="tl">
                    <a:srgbClr val="000000">
                      <a:alpha val="43137"/>
                    </a:srgbClr>
                  </a:outerShdw>
                </a:effectLst>
              </a:rPr>
              <a:t>معلومات بشكل </a:t>
            </a:r>
            <a:r>
              <a:rPr lang="ar-DZ" sz="2600" b="1" dirty="0">
                <a:solidFill>
                  <a:srgbClr val="C00000"/>
                </a:solidFill>
                <a:effectLst>
                  <a:outerShdw blurRad="38100" dist="38100" dir="2700000" algn="tl">
                    <a:srgbClr val="000000">
                      <a:alpha val="43137"/>
                    </a:srgbClr>
                  </a:outerShdw>
                </a:effectLst>
              </a:rPr>
              <a:t>واضح وبمكان مناسب ومرئي:</a:t>
            </a:r>
          </a:p>
          <a:p>
            <a:pPr algn="just" rtl="1"/>
            <a:endParaRPr lang="ar-DZ" sz="800" b="1" dirty="0">
              <a:solidFill>
                <a:srgbClr val="C00000"/>
              </a:solidFill>
              <a:effectLst>
                <a:outerShdw blurRad="38100" dist="38100" dir="2700000" algn="tl">
                  <a:srgbClr val="000000">
                    <a:alpha val="43137"/>
                  </a:srgbClr>
                </a:outerShdw>
              </a:effectLst>
            </a:endParaRPr>
          </a:p>
          <a:p>
            <a:pPr marL="342900" indent="-342900" algn="just" rtl="1">
              <a:buFont typeface="Wingdings" pitchFamily="2" charset="2"/>
              <a:buChar char="v"/>
            </a:pPr>
            <a:r>
              <a:rPr lang="ar-DZ" sz="2400" b="1" dirty="0" smtClean="0">
                <a:solidFill>
                  <a:schemeClr val="bg1"/>
                </a:solidFill>
              </a:rPr>
              <a:t> </a:t>
            </a:r>
            <a:r>
              <a:rPr lang="ar-DZ" sz="2400" b="1" dirty="0">
                <a:solidFill>
                  <a:schemeClr val="bg1"/>
                </a:solidFill>
              </a:rPr>
              <a:t>هوية </a:t>
            </a:r>
            <a:r>
              <a:rPr lang="ar-DZ" sz="2400" b="1" dirty="0" smtClean="0">
                <a:solidFill>
                  <a:schemeClr val="bg1"/>
                </a:solidFill>
              </a:rPr>
              <a:t>صاحب الحاوية </a:t>
            </a:r>
            <a:r>
              <a:rPr lang="ar-DZ" sz="2400" b="1" dirty="0">
                <a:solidFill>
                  <a:schemeClr val="bg1"/>
                </a:solidFill>
              </a:rPr>
              <a:t>أو مشغلها الرئيسي</a:t>
            </a:r>
            <a:r>
              <a:rPr lang="ar-DZ" sz="2400" b="1" dirty="0" smtClean="0">
                <a:solidFill>
                  <a:schemeClr val="bg1"/>
                </a:solidFill>
              </a:rPr>
              <a:t>.</a:t>
            </a:r>
          </a:p>
          <a:p>
            <a:pPr marL="342900" indent="-342900" algn="just" rtl="1">
              <a:buFont typeface="Wingdings" pitchFamily="2" charset="2"/>
              <a:buChar char="v"/>
            </a:pPr>
            <a:endParaRPr lang="ar-DZ" sz="1050" b="1" dirty="0">
              <a:solidFill>
                <a:schemeClr val="bg1"/>
              </a:solidFill>
            </a:endParaRPr>
          </a:p>
          <a:p>
            <a:pPr marL="342900" indent="-342900" algn="just" rtl="1">
              <a:buFont typeface="Wingdings" pitchFamily="2" charset="2"/>
              <a:buChar char="v"/>
            </a:pPr>
            <a:r>
              <a:rPr lang="ar-DZ" sz="2400" b="1" dirty="0" smtClean="0">
                <a:solidFill>
                  <a:schemeClr val="bg1"/>
                </a:solidFill>
              </a:rPr>
              <a:t>علامات </a:t>
            </a:r>
            <a:r>
              <a:rPr lang="ar-DZ" sz="2400" b="1" dirty="0">
                <a:solidFill>
                  <a:schemeClr val="bg1"/>
                </a:solidFill>
              </a:rPr>
              <a:t>وأرقام تحديد </a:t>
            </a:r>
            <a:r>
              <a:rPr lang="ar-DZ" sz="2400" b="1" dirty="0" smtClean="0">
                <a:solidFill>
                  <a:schemeClr val="bg1"/>
                </a:solidFill>
              </a:rPr>
              <a:t>الحاوية</a:t>
            </a:r>
            <a:r>
              <a:rPr lang="ar-DZ" sz="2400" b="1" dirty="0">
                <a:solidFill>
                  <a:schemeClr val="bg1"/>
                </a:solidFill>
              </a:rPr>
              <a:t> </a:t>
            </a:r>
            <a:r>
              <a:rPr lang="ar-DZ" sz="2400" b="1" dirty="0" smtClean="0">
                <a:solidFill>
                  <a:schemeClr val="bg1"/>
                </a:solidFill>
              </a:rPr>
              <a:t>.</a:t>
            </a:r>
          </a:p>
          <a:p>
            <a:pPr marL="342900" indent="-342900" algn="just" rtl="1">
              <a:buFont typeface="Wingdings" pitchFamily="2" charset="2"/>
              <a:buChar char="v"/>
            </a:pPr>
            <a:endParaRPr lang="ar-DZ" sz="800" b="1" dirty="0" smtClean="0">
              <a:solidFill>
                <a:schemeClr val="bg1"/>
              </a:solidFill>
            </a:endParaRPr>
          </a:p>
          <a:p>
            <a:pPr marL="342900" indent="-342900" algn="just" rtl="1">
              <a:buFont typeface="Wingdings" pitchFamily="2" charset="2"/>
              <a:buChar char="v"/>
            </a:pPr>
            <a:r>
              <a:rPr lang="ar-DZ" sz="2400" b="1" dirty="0" smtClean="0">
                <a:solidFill>
                  <a:schemeClr val="bg1"/>
                </a:solidFill>
              </a:rPr>
              <a:t>وزن </a:t>
            </a:r>
            <a:r>
              <a:rPr lang="ar-DZ" sz="2400" b="1" dirty="0">
                <a:solidFill>
                  <a:schemeClr val="bg1"/>
                </a:solidFill>
              </a:rPr>
              <a:t>الحاوية فارغة بما فيها تجهيزاتها المركبة بشكل ثابت</a:t>
            </a:r>
          </a:p>
        </p:txBody>
      </p:sp>
      <p:pic>
        <p:nvPicPr>
          <p:cNvPr id="10" name="Imag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0399" y="3707351"/>
            <a:ext cx="3078601" cy="2968651"/>
          </a:xfrm>
          <a:prstGeom prst="rect">
            <a:avLst/>
          </a:prstGeom>
          <a:ln>
            <a:noFill/>
          </a:ln>
          <a:effectLst>
            <a:softEdge rad="112500"/>
          </a:effectLst>
        </p:spPr>
      </p:pic>
    </p:spTree>
    <p:extLst>
      <p:ext uri="{BB962C8B-B14F-4D97-AF65-F5344CB8AC3E}">
        <p14:creationId xmlns:p14="http://schemas.microsoft.com/office/powerpoint/2010/main" xmlns="" val="23540100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933</TotalTime>
  <Words>1658</Words>
  <Application>Microsoft Office PowerPoint</Application>
  <PresentationFormat>Affichage à l'écran (4:3)</PresentationFormat>
  <Paragraphs>104</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Bachir</cp:lastModifiedBy>
  <cp:revision>99</cp:revision>
  <dcterms:created xsi:type="dcterms:W3CDTF">2019-12-07T14:11:27Z</dcterms:created>
  <dcterms:modified xsi:type="dcterms:W3CDTF">2024-11-09T18:01:57Z</dcterms:modified>
</cp:coreProperties>
</file>