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8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5" r:id="rId20"/>
    <p:sldId id="276" r:id="rId21"/>
    <p:sldId id="277" r:id="rId22"/>
    <p:sldId id="278" r:id="rId23"/>
    <p:sldId id="279" r:id="rId24"/>
    <p:sldId id="280" r:id="rId25"/>
    <p:sldId id="281" r:id="rId26"/>
    <p:sldId id="282" r:id="rId27"/>
    <p:sldId id="288" r:id="rId28"/>
    <p:sldId id="289" r:id="rId29"/>
    <p:sldId id="290" r:id="rId30"/>
    <p:sldId id="283" r:id="rId31"/>
    <p:sldId id="284" r:id="rId32"/>
    <p:sldId id="285" r:id="rId33"/>
    <p:sldId id="287" r:id="rId34"/>
  </p:sldIdLst>
  <p:sldSz cx="18288000" cy="10287000"/>
  <p:notesSz cx="6858000" cy="9144000"/>
  <p:embeddedFontLst>
    <p:embeddedFont>
      <p:font typeface="Open Sans" panose="020B0606030504020204" pitchFamily="34" charset="0"/>
      <p:regular r:id="rId35"/>
      <p:bold r:id="rId36"/>
      <p:italic r:id="rId37"/>
      <p:boldItalic r:id="rId38"/>
    </p:embeddedFont>
    <p:embeddedFont>
      <p:font typeface="Open Sans Bold" panose="020B0806030504020204" charset="0"/>
      <p:regular r:id="rId39"/>
    </p:embeddedFont>
    <p:embeddedFont>
      <p:font typeface="Times New Roman 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22" autoAdjust="0"/>
  </p:normalViewPr>
  <p:slideViewPr>
    <p:cSldViewPr>
      <p:cViewPr varScale="1">
        <p:scale>
          <a:sx n="72" d="100"/>
          <a:sy n="72" d="100"/>
        </p:scale>
        <p:origin x="63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svg"/><Relationship Id="rId9" Type="http://schemas.openxmlformats.org/officeDocument/2006/relationships/image" Target="../media/image62.sv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jpeg"/></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2718" r="-82718"/>
            </a:stretch>
          </a:blipFill>
        </p:spPr>
      </p:sp>
      <p:sp>
        <p:nvSpPr>
          <p:cNvPr id="3" name="Freeform 3"/>
          <p:cNvSpPr/>
          <p:nvPr/>
        </p:nvSpPr>
        <p:spPr>
          <a:xfrm>
            <a:off x="14226602" y="1028700"/>
            <a:ext cx="4061398" cy="2045615"/>
          </a:xfrm>
          <a:custGeom>
            <a:avLst/>
            <a:gdLst/>
            <a:ahLst/>
            <a:cxnLst/>
            <a:rect l="l" t="t" r="r" b="b"/>
            <a:pathLst>
              <a:path w="4061398" h="2045615">
                <a:moveTo>
                  <a:pt x="0" y="0"/>
                </a:moveTo>
                <a:lnTo>
                  <a:pt x="4061398" y="0"/>
                </a:lnTo>
                <a:lnTo>
                  <a:pt x="4061398" y="2045615"/>
                </a:lnTo>
                <a:lnTo>
                  <a:pt x="0" y="2045615"/>
                </a:lnTo>
                <a:lnTo>
                  <a:pt x="0" y="0"/>
                </a:lnTo>
                <a:close/>
              </a:path>
            </a:pathLst>
          </a:custGeom>
          <a:blipFill>
            <a:blip r:embed="rId3"/>
            <a:stretch>
              <a:fillRect t="-31658" b="-31658"/>
            </a:stretch>
          </a:blipFill>
        </p:spPr>
      </p:sp>
      <p:sp>
        <p:nvSpPr>
          <p:cNvPr id="5" name="Freeform 3">
            <a:extLst>
              <a:ext uri="{FF2B5EF4-FFF2-40B4-BE49-F238E27FC236}">
                <a16:creationId xmlns:a16="http://schemas.microsoft.com/office/drawing/2014/main" id="{4AF8EFCD-DE20-F588-4858-314D79434992}"/>
              </a:ext>
            </a:extLst>
          </p:cNvPr>
          <p:cNvSpPr/>
          <p:nvPr/>
        </p:nvSpPr>
        <p:spPr>
          <a:xfrm>
            <a:off x="5181600" y="342900"/>
            <a:ext cx="7086600" cy="4267200"/>
          </a:xfrm>
          <a:custGeom>
            <a:avLst/>
            <a:gdLst/>
            <a:ahLst/>
            <a:cxnLst/>
            <a:rect l="l" t="t" r="r" b="b"/>
            <a:pathLst>
              <a:path w="5058472" h="2895151">
                <a:moveTo>
                  <a:pt x="0" y="0"/>
                </a:moveTo>
                <a:lnTo>
                  <a:pt x="5058472" y="0"/>
                </a:lnTo>
                <a:lnTo>
                  <a:pt x="5058472" y="2895151"/>
                </a:lnTo>
                <a:lnTo>
                  <a:pt x="0" y="2895151"/>
                </a:lnTo>
                <a:lnTo>
                  <a:pt x="0" y="0"/>
                </a:lnTo>
                <a:close/>
              </a:path>
            </a:pathLst>
          </a:custGeom>
          <a:blipFill>
            <a:blip r:embed="rId4"/>
            <a:stretch>
              <a:fillRect/>
            </a:stretch>
          </a:blipFill>
        </p:spPr>
      </p:sp>
      <p:sp>
        <p:nvSpPr>
          <p:cNvPr id="6" name="ZoneTexte 5">
            <a:extLst>
              <a:ext uri="{FF2B5EF4-FFF2-40B4-BE49-F238E27FC236}">
                <a16:creationId xmlns:a16="http://schemas.microsoft.com/office/drawing/2014/main" id="{97B348C4-1D12-5705-3C84-D05094C8605D}"/>
              </a:ext>
            </a:extLst>
          </p:cNvPr>
          <p:cNvSpPr txBox="1"/>
          <p:nvPr/>
        </p:nvSpPr>
        <p:spPr>
          <a:xfrm>
            <a:off x="13106400" y="8191500"/>
            <a:ext cx="4876800" cy="1846659"/>
          </a:xfrm>
          <a:prstGeom prst="rect">
            <a:avLst/>
          </a:prstGeom>
          <a:noFill/>
        </p:spPr>
        <p:txBody>
          <a:bodyPr wrap="square" rtlCol="0">
            <a:spAutoFit/>
          </a:bodyPr>
          <a:lstStyle/>
          <a:p>
            <a:pPr algn="r"/>
            <a:r>
              <a:rPr lang="ar-DZ" sz="4800" b="1" dirty="0">
                <a:solidFill>
                  <a:schemeClr val="bg1"/>
                </a:solidFill>
              </a:rPr>
              <a:t>ومان احمد نزار</a:t>
            </a:r>
          </a:p>
          <a:p>
            <a:pPr algn="r"/>
            <a:r>
              <a:rPr lang="ar-DZ" sz="4800" b="1" dirty="0">
                <a:solidFill>
                  <a:schemeClr val="bg1"/>
                </a:solidFill>
              </a:rPr>
              <a:t>مولاي نور الإسلام</a:t>
            </a:r>
          </a:p>
          <a:p>
            <a:pPr algn="r"/>
            <a:endParaRPr lang="fr-FR"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520959" y="2822646"/>
            <a:ext cx="5760106" cy="5760106"/>
          </a:xfrm>
          <a:custGeom>
            <a:avLst/>
            <a:gdLst/>
            <a:ahLst/>
            <a:cxnLst/>
            <a:rect l="l" t="t" r="r" b="b"/>
            <a:pathLst>
              <a:path w="5760106" h="5760106">
                <a:moveTo>
                  <a:pt x="0" y="0"/>
                </a:moveTo>
                <a:lnTo>
                  <a:pt x="5760106" y="0"/>
                </a:lnTo>
                <a:lnTo>
                  <a:pt x="5760106" y="5760106"/>
                </a:lnTo>
                <a:lnTo>
                  <a:pt x="0" y="5760106"/>
                </a:lnTo>
                <a:lnTo>
                  <a:pt x="0" y="0"/>
                </a:lnTo>
                <a:close/>
              </a:path>
            </a:pathLst>
          </a:custGeom>
          <a:blipFill>
            <a:blip r:embed="rId3"/>
            <a:stretch>
              <a:fillRect/>
            </a:stretch>
          </a:blipFill>
        </p:spPr>
      </p:sp>
      <p:sp>
        <p:nvSpPr>
          <p:cNvPr id="4" name="Freeform 4"/>
          <p:cNvSpPr/>
          <p:nvPr/>
        </p:nvSpPr>
        <p:spPr>
          <a:xfrm>
            <a:off x="5879966" y="2932880"/>
            <a:ext cx="2282219" cy="4639014"/>
          </a:xfrm>
          <a:custGeom>
            <a:avLst/>
            <a:gdLst/>
            <a:ahLst/>
            <a:cxnLst/>
            <a:rect l="l" t="t" r="r" b="b"/>
            <a:pathLst>
              <a:path w="2282219" h="4639014">
                <a:moveTo>
                  <a:pt x="0" y="0"/>
                </a:moveTo>
                <a:lnTo>
                  <a:pt x="2282220" y="0"/>
                </a:lnTo>
                <a:lnTo>
                  <a:pt x="2282220" y="4639014"/>
                </a:lnTo>
                <a:lnTo>
                  <a:pt x="0" y="4639014"/>
                </a:lnTo>
                <a:lnTo>
                  <a:pt x="0" y="0"/>
                </a:lnTo>
                <a:close/>
              </a:path>
            </a:pathLst>
          </a:custGeom>
          <a:blipFill>
            <a:blip r:embed="rId4"/>
            <a:stretch>
              <a:fillRect t="-7898" r="-98150" b="-11265"/>
            </a:stretch>
          </a:blipFill>
        </p:spPr>
      </p:sp>
      <p:sp>
        <p:nvSpPr>
          <p:cNvPr id="5" name="Freeform 5"/>
          <p:cNvSpPr/>
          <p:nvPr/>
        </p:nvSpPr>
        <p:spPr>
          <a:xfrm>
            <a:off x="10117089" y="2414006"/>
            <a:ext cx="2660947" cy="5458988"/>
          </a:xfrm>
          <a:custGeom>
            <a:avLst/>
            <a:gdLst/>
            <a:ahLst/>
            <a:cxnLst/>
            <a:rect l="l" t="t" r="r" b="b"/>
            <a:pathLst>
              <a:path w="2660947" h="5458988">
                <a:moveTo>
                  <a:pt x="0" y="0"/>
                </a:moveTo>
                <a:lnTo>
                  <a:pt x="2660947" y="0"/>
                </a:lnTo>
                <a:lnTo>
                  <a:pt x="2660947" y="5458988"/>
                </a:lnTo>
                <a:lnTo>
                  <a:pt x="0" y="5458988"/>
                </a:lnTo>
                <a:lnTo>
                  <a:pt x="0" y="0"/>
                </a:lnTo>
                <a:close/>
              </a:path>
            </a:pathLst>
          </a:custGeom>
          <a:blipFill>
            <a:blip r:embed="rId5"/>
            <a:stretch>
              <a:fillRect l="-124445" t="-5899" r="-25556" b="-43065"/>
            </a:stretch>
          </a:blipFill>
        </p:spPr>
      </p:sp>
      <p:sp>
        <p:nvSpPr>
          <p:cNvPr id="6" name="Freeform 6"/>
          <p:cNvSpPr/>
          <p:nvPr/>
        </p:nvSpPr>
        <p:spPr>
          <a:xfrm>
            <a:off x="14049251" y="2822646"/>
            <a:ext cx="2521481" cy="4749248"/>
          </a:xfrm>
          <a:custGeom>
            <a:avLst/>
            <a:gdLst/>
            <a:ahLst/>
            <a:cxnLst/>
            <a:rect l="l" t="t" r="r" b="b"/>
            <a:pathLst>
              <a:path w="2521481" h="4749248">
                <a:moveTo>
                  <a:pt x="0" y="0"/>
                </a:moveTo>
                <a:lnTo>
                  <a:pt x="2521481" y="0"/>
                </a:lnTo>
                <a:lnTo>
                  <a:pt x="2521481" y="4749248"/>
                </a:lnTo>
                <a:lnTo>
                  <a:pt x="0" y="4749248"/>
                </a:lnTo>
                <a:lnTo>
                  <a:pt x="0" y="0"/>
                </a:lnTo>
                <a:close/>
              </a:path>
            </a:pathLst>
          </a:custGeom>
          <a:blipFill>
            <a:blip r:embed="rId6"/>
            <a:stretch>
              <a:fillRect l="-9180" t="-9112" r="-109180" b="-32552"/>
            </a:stretch>
          </a:blipFill>
        </p:spPr>
      </p:sp>
      <p:sp>
        <p:nvSpPr>
          <p:cNvPr id="7" name="TextBox 7"/>
          <p:cNvSpPr txBox="1"/>
          <p:nvPr/>
        </p:nvSpPr>
        <p:spPr>
          <a:xfrm>
            <a:off x="12701709" y="1525170"/>
            <a:ext cx="5649367" cy="887095"/>
          </a:xfrm>
          <a:prstGeom prst="rect">
            <a:avLst/>
          </a:prstGeom>
        </p:spPr>
        <p:txBody>
          <a:bodyPr lIns="0" tIns="0" rIns="0" bIns="0" rtlCol="0" anchor="t">
            <a:spAutoFit/>
          </a:bodyPr>
          <a:lstStyle/>
          <a:p>
            <a:pPr algn="ctr">
              <a:lnSpc>
                <a:spcPts val="7279"/>
              </a:lnSpc>
            </a:pPr>
            <a:r>
              <a:rPr lang="ar-DZ" sz="5199" dirty="0">
                <a:solidFill>
                  <a:srgbClr val="032D61"/>
                </a:solidFill>
                <a:latin typeface="Open Sans"/>
              </a:rPr>
              <a:t>مشروبات الفواكه : </a:t>
            </a:r>
            <a:endParaRPr lang="en-US" sz="5199" dirty="0">
              <a:solidFill>
                <a:srgbClr val="032D61"/>
              </a:solidFill>
              <a:latin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594046" y="2729477"/>
            <a:ext cx="4556468" cy="4828045"/>
          </a:xfrm>
          <a:custGeom>
            <a:avLst/>
            <a:gdLst/>
            <a:ahLst/>
            <a:cxnLst/>
            <a:rect l="l" t="t" r="r" b="b"/>
            <a:pathLst>
              <a:path w="4556468" h="4828045">
                <a:moveTo>
                  <a:pt x="0" y="0"/>
                </a:moveTo>
                <a:lnTo>
                  <a:pt x="4556468" y="0"/>
                </a:lnTo>
                <a:lnTo>
                  <a:pt x="4556468" y="4828046"/>
                </a:lnTo>
                <a:lnTo>
                  <a:pt x="0" y="4828046"/>
                </a:lnTo>
                <a:lnTo>
                  <a:pt x="0" y="0"/>
                </a:lnTo>
                <a:close/>
              </a:path>
            </a:pathLst>
          </a:custGeom>
          <a:blipFill>
            <a:blip r:embed="rId3"/>
            <a:stretch>
              <a:fillRect/>
            </a:stretch>
          </a:blipFill>
        </p:spPr>
      </p:sp>
      <p:sp>
        <p:nvSpPr>
          <p:cNvPr id="4" name="Freeform 4"/>
          <p:cNvSpPr/>
          <p:nvPr/>
        </p:nvSpPr>
        <p:spPr>
          <a:xfrm>
            <a:off x="5670929" y="2729477"/>
            <a:ext cx="4556468" cy="4828045"/>
          </a:xfrm>
          <a:custGeom>
            <a:avLst/>
            <a:gdLst/>
            <a:ahLst/>
            <a:cxnLst/>
            <a:rect l="l" t="t" r="r" b="b"/>
            <a:pathLst>
              <a:path w="4556468" h="4828045">
                <a:moveTo>
                  <a:pt x="0" y="0"/>
                </a:moveTo>
                <a:lnTo>
                  <a:pt x="4556467" y="0"/>
                </a:lnTo>
                <a:lnTo>
                  <a:pt x="4556467" y="4828046"/>
                </a:lnTo>
                <a:lnTo>
                  <a:pt x="0" y="4828046"/>
                </a:lnTo>
                <a:lnTo>
                  <a:pt x="0" y="0"/>
                </a:lnTo>
                <a:close/>
              </a:path>
            </a:pathLst>
          </a:custGeom>
          <a:blipFill>
            <a:blip r:embed="rId4"/>
            <a:stretch>
              <a:fillRect/>
            </a:stretch>
          </a:blipFill>
        </p:spPr>
      </p:sp>
      <p:sp>
        <p:nvSpPr>
          <p:cNvPr id="5" name="Freeform 5"/>
          <p:cNvSpPr/>
          <p:nvPr/>
        </p:nvSpPr>
        <p:spPr>
          <a:xfrm>
            <a:off x="13430994" y="2729477"/>
            <a:ext cx="4556468" cy="4828045"/>
          </a:xfrm>
          <a:custGeom>
            <a:avLst/>
            <a:gdLst/>
            <a:ahLst/>
            <a:cxnLst/>
            <a:rect l="l" t="t" r="r" b="b"/>
            <a:pathLst>
              <a:path w="4556468" h="4828045">
                <a:moveTo>
                  <a:pt x="0" y="0"/>
                </a:moveTo>
                <a:lnTo>
                  <a:pt x="4556467" y="0"/>
                </a:lnTo>
                <a:lnTo>
                  <a:pt x="4556467" y="4828046"/>
                </a:lnTo>
                <a:lnTo>
                  <a:pt x="0" y="4828046"/>
                </a:lnTo>
                <a:lnTo>
                  <a:pt x="0" y="0"/>
                </a:lnTo>
                <a:close/>
              </a:path>
            </a:pathLst>
          </a:custGeom>
          <a:blipFill>
            <a:blip r:embed="rId5"/>
            <a:stretch>
              <a:fillRect/>
            </a:stretch>
          </a:blipFill>
        </p:spPr>
      </p:sp>
      <p:sp>
        <p:nvSpPr>
          <p:cNvPr id="6" name="TextBox 6"/>
          <p:cNvSpPr txBox="1"/>
          <p:nvPr/>
        </p:nvSpPr>
        <p:spPr>
          <a:xfrm>
            <a:off x="5857858" y="1348616"/>
            <a:ext cx="5977979" cy="887095"/>
          </a:xfrm>
          <a:prstGeom prst="rect">
            <a:avLst/>
          </a:prstGeom>
        </p:spPr>
        <p:txBody>
          <a:bodyPr lIns="0" tIns="0" rIns="0" bIns="0" rtlCol="0" anchor="t">
            <a:spAutoFit/>
          </a:bodyPr>
          <a:lstStyle/>
          <a:p>
            <a:pPr algn="ctr">
              <a:lnSpc>
                <a:spcPts val="7279"/>
              </a:lnSpc>
            </a:pPr>
            <a:r>
              <a:rPr lang="en-US" sz="5199" dirty="0">
                <a:solidFill>
                  <a:srgbClr val="032D61"/>
                </a:solidFill>
                <a:latin typeface="Open Sans"/>
              </a:rPr>
              <a:t>Le </a:t>
            </a:r>
            <a:r>
              <a:rPr lang="en-US" sz="5199" dirty="0" err="1">
                <a:solidFill>
                  <a:srgbClr val="032D61"/>
                </a:solidFill>
                <a:latin typeface="Open Sans"/>
              </a:rPr>
              <a:t>maitre</a:t>
            </a:r>
            <a:r>
              <a:rPr lang="en-US" sz="5199" dirty="0">
                <a:solidFill>
                  <a:srgbClr val="032D61"/>
                </a:solidFill>
                <a:latin typeface="Open Sans"/>
              </a:rPr>
              <a:t> </a:t>
            </a:r>
            <a:r>
              <a:rPr lang="en-US" sz="5199" dirty="0" err="1">
                <a:solidFill>
                  <a:srgbClr val="032D61"/>
                </a:solidFill>
                <a:latin typeface="Open Sans"/>
              </a:rPr>
              <a:t>cuisinier</a:t>
            </a:r>
            <a:r>
              <a:rPr lang="en-US" sz="5199" dirty="0">
                <a:solidFill>
                  <a:srgbClr val="032D61"/>
                </a:solidFill>
                <a:latin typeface="Open Sans"/>
              </a:rPr>
              <a:t>: </a:t>
            </a:r>
          </a:p>
        </p:txBody>
      </p:sp>
      <p:sp>
        <p:nvSpPr>
          <p:cNvPr id="7" name="Freeform 7"/>
          <p:cNvSpPr/>
          <p:nvPr/>
        </p:nvSpPr>
        <p:spPr>
          <a:xfrm>
            <a:off x="-1321828" y="2400300"/>
            <a:ext cx="9270991" cy="6953243"/>
          </a:xfrm>
          <a:custGeom>
            <a:avLst/>
            <a:gdLst/>
            <a:ahLst/>
            <a:cxnLst/>
            <a:rect l="l" t="t" r="r" b="b"/>
            <a:pathLst>
              <a:path w="9270991" h="6953243">
                <a:moveTo>
                  <a:pt x="0" y="0"/>
                </a:moveTo>
                <a:lnTo>
                  <a:pt x="9270991" y="0"/>
                </a:lnTo>
                <a:lnTo>
                  <a:pt x="9270991" y="6953243"/>
                </a:lnTo>
                <a:lnTo>
                  <a:pt x="0" y="6953243"/>
                </a:lnTo>
                <a:lnTo>
                  <a:pt x="0" y="0"/>
                </a:lnTo>
                <a:close/>
              </a:path>
            </a:pathLst>
          </a:custGeom>
          <a:blipFill>
            <a:blip r:embed="rId6"/>
            <a:stretch>
              <a:fillRect/>
            </a:stretch>
          </a:blipFill>
        </p:spPr>
        <p:txBody>
          <a:bodyPr/>
          <a:lstStyle/>
          <a:p>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1562118" y="3121846"/>
            <a:ext cx="4468588" cy="4241857"/>
          </a:xfrm>
          <a:custGeom>
            <a:avLst/>
            <a:gdLst/>
            <a:ahLst/>
            <a:cxnLst/>
            <a:rect l="l" t="t" r="r" b="b"/>
            <a:pathLst>
              <a:path w="4468588" h="4241857">
                <a:moveTo>
                  <a:pt x="0" y="0"/>
                </a:moveTo>
                <a:lnTo>
                  <a:pt x="4468588" y="0"/>
                </a:lnTo>
                <a:lnTo>
                  <a:pt x="4468588" y="4241857"/>
                </a:lnTo>
                <a:lnTo>
                  <a:pt x="0" y="4241857"/>
                </a:lnTo>
                <a:lnTo>
                  <a:pt x="0" y="0"/>
                </a:lnTo>
                <a:close/>
              </a:path>
            </a:pathLst>
          </a:custGeom>
          <a:blipFill>
            <a:blip r:embed="rId3"/>
            <a:stretch>
              <a:fillRect l="-61427" t="-19609" r="-60031" b="-11765"/>
            </a:stretch>
          </a:blipFill>
        </p:spPr>
      </p:sp>
      <p:sp>
        <p:nvSpPr>
          <p:cNvPr id="4" name="Freeform 4"/>
          <p:cNvSpPr/>
          <p:nvPr/>
        </p:nvSpPr>
        <p:spPr>
          <a:xfrm>
            <a:off x="6683623" y="2618245"/>
            <a:ext cx="4132365" cy="4568667"/>
          </a:xfrm>
          <a:custGeom>
            <a:avLst/>
            <a:gdLst/>
            <a:ahLst/>
            <a:cxnLst/>
            <a:rect l="l" t="t" r="r" b="b"/>
            <a:pathLst>
              <a:path w="4132365" h="4568667">
                <a:moveTo>
                  <a:pt x="0" y="0"/>
                </a:moveTo>
                <a:lnTo>
                  <a:pt x="4132365" y="0"/>
                </a:lnTo>
                <a:lnTo>
                  <a:pt x="4132365" y="4568667"/>
                </a:lnTo>
                <a:lnTo>
                  <a:pt x="0" y="4568667"/>
                </a:lnTo>
                <a:lnTo>
                  <a:pt x="0" y="0"/>
                </a:lnTo>
                <a:close/>
              </a:path>
            </a:pathLst>
          </a:custGeom>
          <a:blipFill>
            <a:blip r:embed="rId4"/>
            <a:stretch>
              <a:fillRect l="-71903" r="-67175" b="-21597"/>
            </a:stretch>
          </a:blipFill>
        </p:spPr>
      </p:sp>
      <p:sp>
        <p:nvSpPr>
          <p:cNvPr id="5" name="Freeform 5"/>
          <p:cNvSpPr/>
          <p:nvPr/>
        </p:nvSpPr>
        <p:spPr>
          <a:xfrm>
            <a:off x="9406429" y="2290975"/>
            <a:ext cx="10483640" cy="5903600"/>
          </a:xfrm>
          <a:custGeom>
            <a:avLst/>
            <a:gdLst/>
            <a:ahLst/>
            <a:cxnLst/>
            <a:rect l="l" t="t" r="r" b="b"/>
            <a:pathLst>
              <a:path w="10483640" h="5903600">
                <a:moveTo>
                  <a:pt x="0" y="0"/>
                </a:moveTo>
                <a:lnTo>
                  <a:pt x="10483640" y="0"/>
                </a:lnTo>
                <a:lnTo>
                  <a:pt x="10483640" y="5903600"/>
                </a:lnTo>
                <a:lnTo>
                  <a:pt x="0" y="5903600"/>
                </a:lnTo>
                <a:lnTo>
                  <a:pt x="0" y="0"/>
                </a:lnTo>
                <a:close/>
              </a:path>
            </a:pathLst>
          </a:custGeom>
          <a:blipFill>
            <a:blip r:embed="rId5"/>
            <a:stretch>
              <a:fillRect/>
            </a:stretch>
          </a:blipFill>
        </p:spPr>
      </p:sp>
      <p:sp>
        <p:nvSpPr>
          <p:cNvPr id="6" name="Freeform 6"/>
          <p:cNvSpPr/>
          <p:nvPr/>
        </p:nvSpPr>
        <p:spPr>
          <a:xfrm>
            <a:off x="-335948" y="0"/>
            <a:ext cx="4517246" cy="4114800"/>
          </a:xfrm>
          <a:custGeom>
            <a:avLst/>
            <a:gdLst/>
            <a:ahLst/>
            <a:cxnLst/>
            <a:rect l="l" t="t" r="r" b="b"/>
            <a:pathLst>
              <a:path w="4517246" h="4114800">
                <a:moveTo>
                  <a:pt x="0" y="0"/>
                </a:moveTo>
                <a:lnTo>
                  <a:pt x="4517246" y="0"/>
                </a:lnTo>
                <a:lnTo>
                  <a:pt x="45172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48079" y="6139967"/>
            <a:ext cx="5529377" cy="4147033"/>
          </a:xfrm>
          <a:custGeom>
            <a:avLst/>
            <a:gdLst/>
            <a:ahLst/>
            <a:cxnLst/>
            <a:rect l="l" t="t" r="r" b="b"/>
            <a:pathLst>
              <a:path w="5529377" h="4147033">
                <a:moveTo>
                  <a:pt x="0" y="0"/>
                </a:moveTo>
                <a:lnTo>
                  <a:pt x="5529377" y="0"/>
                </a:lnTo>
                <a:lnTo>
                  <a:pt x="5529377" y="4147033"/>
                </a:lnTo>
                <a:lnTo>
                  <a:pt x="0" y="4147033"/>
                </a:lnTo>
                <a:lnTo>
                  <a:pt x="0" y="0"/>
                </a:lnTo>
                <a:close/>
              </a:path>
            </a:pathLst>
          </a:custGeom>
          <a:blipFill>
            <a:blip r:embed="rId8"/>
            <a:stretch>
              <a:fillRect/>
            </a:stretch>
          </a:blipFill>
        </p:spPr>
      </p:sp>
      <p:sp>
        <p:nvSpPr>
          <p:cNvPr id="8" name="TextBox 8"/>
          <p:cNvSpPr txBox="1"/>
          <p:nvPr/>
        </p:nvSpPr>
        <p:spPr>
          <a:xfrm>
            <a:off x="14648249" y="1847427"/>
            <a:ext cx="3226445" cy="887095"/>
          </a:xfrm>
          <a:prstGeom prst="rect">
            <a:avLst/>
          </a:prstGeom>
        </p:spPr>
        <p:txBody>
          <a:bodyPr lIns="0" tIns="0" rIns="0" bIns="0" rtlCol="0" anchor="t">
            <a:spAutoFit/>
          </a:bodyPr>
          <a:lstStyle/>
          <a:p>
            <a:pPr algn="ctr">
              <a:lnSpc>
                <a:spcPts val="7279"/>
              </a:lnSpc>
            </a:pPr>
            <a:r>
              <a:rPr lang="ar-DZ" sz="5199" dirty="0">
                <a:solidFill>
                  <a:srgbClr val="032D61"/>
                </a:solidFill>
                <a:latin typeface="Open Sans"/>
              </a:rPr>
              <a:t>الجبن : </a:t>
            </a:r>
            <a:endParaRPr lang="en-US" sz="5199" dirty="0">
              <a:solidFill>
                <a:srgbClr val="032D61"/>
              </a:solidFill>
              <a:latin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3798365" y="2223633"/>
            <a:ext cx="8269676" cy="7163607"/>
          </a:xfrm>
          <a:custGeom>
            <a:avLst/>
            <a:gdLst/>
            <a:ahLst/>
            <a:cxnLst/>
            <a:rect l="l" t="t" r="r" b="b"/>
            <a:pathLst>
              <a:path w="8269676" h="7163607">
                <a:moveTo>
                  <a:pt x="0" y="0"/>
                </a:moveTo>
                <a:lnTo>
                  <a:pt x="8269676" y="0"/>
                </a:lnTo>
                <a:lnTo>
                  <a:pt x="8269676" y="7163607"/>
                </a:lnTo>
                <a:lnTo>
                  <a:pt x="0" y="7163607"/>
                </a:lnTo>
                <a:lnTo>
                  <a:pt x="0" y="0"/>
                </a:lnTo>
                <a:close/>
              </a:path>
            </a:pathLst>
          </a:custGeom>
          <a:blipFill>
            <a:blip r:embed="rId3"/>
            <a:stretch>
              <a:fillRect/>
            </a:stretch>
          </a:blipFill>
        </p:spPr>
      </p:sp>
      <p:sp>
        <p:nvSpPr>
          <p:cNvPr id="4" name="Freeform 4"/>
          <p:cNvSpPr/>
          <p:nvPr/>
        </p:nvSpPr>
        <p:spPr>
          <a:xfrm>
            <a:off x="0" y="2466743"/>
            <a:ext cx="7596730" cy="6583833"/>
          </a:xfrm>
          <a:custGeom>
            <a:avLst/>
            <a:gdLst/>
            <a:ahLst/>
            <a:cxnLst/>
            <a:rect l="l" t="t" r="r" b="b"/>
            <a:pathLst>
              <a:path w="7596730" h="6583833">
                <a:moveTo>
                  <a:pt x="0" y="0"/>
                </a:moveTo>
                <a:lnTo>
                  <a:pt x="7596730" y="0"/>
                </a:lnTo>
                <a:lnTo>
                  <a:pt x="7596730" y="6583833"/>
                </a:lnTo>
                <a:lnTo>
                  <a:pt x="0" y="6583833"/>
                </a:lnTo>
                <a:lnTo>
                  <a:pt x="0" y="0"/>
                </a:lnTo>
                <a:close/>
              </a:path>
            </a:pathLst>
          </a:custGeom>
          <a:blipFill>
            <a:blip r:embed="rId4"/>
            <a:stretch>
              <a:fillRect/>
            </a:stretch>
          </a:blipFill>
        </p:spPr>
      </p:sp>
      <p:sp>
        <p:nvSpPr>
          <p:cNvPr id="5" name="Freeform 5"/>
          <p:cNvSpPr/>
          <p:nvPr/>
        </p:nvSpPr>
        <p:spPr>
          <a:xfrm>
            <a:off x="8234144" y="2305796"/>
            <a:ext cx="8076094" cy="6999281"/>
          </a:xfrm>
          <a:custGeom>
            <a:avLst/>
            <a:gdLst/>
            <a:ahLst/>
            <a:cxnLst/>
            <a:rect l="l" t="t" r="r" b="b"/>
            <a:pathLst>
              <a:path w="8076094" h="6999281">
                <a:moveTo>
                  <a:pt x="0" y="0"/>
                </a:moveTo>
                <a:lnTo>
                  <a:pt x="8076094" y="0"/>
                </a:lnTo>
                <a:lnTo>
                  <a:pt x="8076094" y="6999281"/>
                </a:lnTo>
                <a:lnTo>
                  <a:pt x="0" y="6999281"/>
                </a:lnTo>
                <a:lnTo>
                  <a:pt x="0" y="0"/>
                </a:lnTo>
                <a:close/>
              </a:path>
            </a:pathLst>
          </a:custGeom>
          <a:blipFill>
            <a:blip r:embed="rId5"/>
            <a:stretch>
              <a:fillRect/>
            </a:stretch>
          </a:blipFill>
        </p:spPr>
      </p:sp>
      <p:sp>
        <p:nvSpPr>
          <p:cNvPr id="6" name="Freeform 6"/>
          <p:cNvSpPr/>
          <p:nvPr/>
        </p:nvSpPr>
        <p:spPr>
          <a:xfrm>
            <a:off x="12511873" y="2431358"/>
            <a:ext cx="7596730" cy="6583833"/>
          </a:xfrm>
          <a:custGeom>
            <a:avLst/>
            <a:gdLst/>
            <a:ahLst/>
            <a:cxnLst/>
            <a:rect l="l" t="t" r="r" b="b"/>
            <a:pathLst>
              <a:path w="7596730" h="6583833">
                <a:moveTo>
                  <a:pt x="0" y="0"/>
                </a:moveTo>
                <a:lnTo>
                  <a:pt x="7596730" y="0"/>
                </a:lnTo>
                <a:lnTo>
                  <a:pt x="7596730" y="6583832"/>
                </a:lnTo>
                <a:lnTo>
                  <a:pt x="0" y="6583832"/>
                </a:lnTo>
                <a:lnTo>
                  <a:pt x="0" y="0"/>
                </a:lnTo>
                <a:close/>
              </a:path>
            </a:pathLst>
          </a:custGeom>
          <a:blipFill>
            <a:blip r:embed="rId6"/>
            <a:stretch>
              <a:fillRect/>
            </a:stretch>
          </a:blipFill>
        </p:spPr>
      </p:sp>
      <p:sp>
        <p:nvSpPr>
          <p:cNvPr id="7" name="Freeform 7"/>
          <p:cNvSpPr/>
          <p:nvPr/>
        </p:nvSpPr>
        <p:spPr>
          <a:xfrm>
            <a:off x="-90232" y="6756203"/>
            <a:ext cx="3440922" cy="3530797"/>
          </a:xfrm>
          <a:custGeom>
            <a:avLst/>
            <a:gdLst/>
            <a:ahLst/>
            <a:cxnLst/>
            <a:rect l="l" t="t" r="r" b="b"/>
            <a:pathLst>
              <a:path w="3440922" h="3530797">
                <a:moveTo>
                  <a:pt x="0" y="0"/>
                </a:moveTo>
                <a:lnTo>
                  <a:pt x="3440922" y="0"/>
                </a:lnTo>
                <a:lnTo>
                  <a:pt x="3440922" y="3530797"/>
                </a:lnTo>
                <a:lnTo>
                  <a:pt x="0" y="35307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7596730" y="1568442"/>
            <a:ext cx="2550616" cy="887095"/>
          </a:xfrm>
          <a:prstGeom prst="rect">
            <a:avLst/>
          </a:prstGeom>
        </p:spPr>
        <p:txBody>
          <a:bodyPr lIns="0" tIns="0" rIns="0" bIns="0" rtlCol="0" anchor="t">
            <a:spAutoFit/>
          </a:bodyPr>
          <a:lstStyle/>
          <a:p>
            <a:pPr algn="ctr">
              <a:lnSpc>
                <a:spcPts val="7279"/>
              </a:lnSpc>
            </a:pPr>
            <a:r>
              <a:rPr lang="en-US" sz="5199" dirty="0">
                <a:solidFill>
                  <a:srgbClr val="032D61"/>
                </a:solidFill>
                <a:latin typeface="Open Sans"/>
              </a:rPr>
              <a:t>Yaourt :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2723683" y="2243069"/>
            <a:ext cx="4022444" cy="7359879"/>
          </a:xfrm>
          <a:custGeom>
            <a:avLst/>
            <a:gdLst/>
            <a:ahLst/>
            <a:cxnLst/>
            <a:rect l="l" t="t" r="r" b="b"/>
            <a:pathLst>
              <a:path w="4022444" h="7359879">
                <a:moveTo>
                  <a:pt x="0" y="0"/>
                </a:moveTo>
                <a:lnTo>
                  <a:pt x="4022444" y="0"/>
                </a:lnTo>
                <a:lnTo>
                  <a:pt x="4022444" y="7359879"/>
                </a:lnTo>
                <a:lnTo>
                  <a:pt x="0" y="7359879"/>
                </a:lnTo>
                <a:lnTo>
                  <a:pt x="0" y="0"/>
                </a:lnTo>
                <a:close/>
              </a:path>
            </a:pathLst>
          </a:custGeom>
          <a:blipFill>
            <a:blip r:embed="rId3"/>
            <a:stretch>
              <a:fillRect l="-125357" t="-4561" r="-129596" b="-4561"/>
            </a:stretch>
          </a:blipFill>
        </p:spPr>
      </p:sp>
      <p:sp>
        <p:nvSpPr>
          <p:cNvPr id="4" name="Freeform 4"/>
          <p:cNvSpPr/>
          <p:nvPr/>
        </p:nvSpPr>
        <p:spPr>
          <a:xfrm>
            <a:off x="9020364" y="1898421"/>
            <a:ext cx="6512792" cy="8071624"/>
          </a:xfrm>
          <a:custGeom>
            <a:avLst/>
            <a:gdLst/>
            <a:ahLst/>
            <a:cxnLst/>
            <a:rect l="l" t="t" r="r" b="b"/>
            <a:pathLst>
              <a:path w="6512792" h="8071624">
                <a:moveTo>
                  <a:pt x="0" y="0"/>
                </a:moveTo>
                <a:lnTo>
                  <a:pt x="6512792" y="0"/>
                </a:lnTo>
                <a:lnTo>
                  <a:pt x="6512792" y="8071624"/>
                </a:lnTo>
                <a:lnTo>
                  <a:pt x="0" y="8071624"/>
                </a:lnTo>
                <a:lnTo>
                  <a:pt x="0" y="0"/>
                </a:lnTo>
                <a:close/>
              </a:path>
            </a:pathLst>
          </a:custGeom>
          <a:blipFill>
            <a:blip r:embed="rId4"/>
            <a:stretch>
              <a:fillRect/>
            </a:stretch>
          </a:blipFill>
        </p:spPr>
      </p:sp>
      <p:sp>
        <p:nvSpPr>
          <p:cNvPr id="5" name="Freeform 5"/>
          <p:cNvSpPr/>
          <p:nvPr/>
        </p:nvSpPr>
        <p:spPr>
          <a:xfrm>
            <a:off x="-150897" y="6235244"/>
            <a:ext cx="2359193" cy="4235661"/>
          </a:xfrm>
          <a:custGeom>
            <a:avLst/>
            <a:gdLst/>
            <a:ahLst/>
            <a:cxnLst/>
            <a:rect l="l" t="t" r="r" b="b"/>
            <a:pathLst>
              <a:path w="2359193" h="4235661">
                <a:moveTo>
                  <a:pt x="0" y="0"/>
                </a:moveTo>
                <a:lnTo>
                  <a:pt x="2359194" y="0"/>
                </a:lnTo>
                <a:lnTo>
                  <a:pt x="2359194" y="4235661"/>
                </a:lnTo>
                <a:lnTo>
                  <a:pt x="0" y="4235661"/>
                </a:lnTo>
                <a:lnTo>
                  <a:pt x="0" y="0"/>
                </a:lnTo>
                <a:close/>
              </a:path>
            </a:pathLst>
          </a:custGeom>
          <a:blipFill>
            <a:blip r:embed="rId5">
              <a:extLst>
                <a:ext uri="{96DAC541-7B7A-43D3-8B79-37D633B846F1}">
                  <asvg:svgBlip xmlns:asvg="http://schemas.microsoft.com/office/drawing/2016/SVG/main" r:embed="rId6"/>
                </a:ext>
              </a:extLst>
            </a:blip>
            <a:stretch>
              <a:fillRect l="-81089" b="-864"/>
            </a:stretch>
          </a:blipFill>
        </p:spPr>
      </p:sp>
      <p:sp>
        <p:nvSpPr>
          <p:cNvPr id="6" name="Freeform 6"/>
          <p:cNvSpPr/>
          <p:nvPr/>
        </p:nvSpPr>
        <p:spPr>
          <a:xfrm>
            <a:off x="12104396" y="-236172"/>
            <a:ext cx="6413358" cy="3936198"/>
          </a:xfrm>
          <a:custGeom>
            <a:avLst/>
            <a:gdLst/>
            <a:ahLst/>
            <a:cxnLst/>
            <a:rect l="l" t="t" r="r" b="b"/>
            <a:pathLst>
              <a:path w="6413358" h="3936198">
                <a:moveTo>
                  <a:pt x="0" y="0"/>
                </a:moveTo>
                <a:lnTo>
                  <a:pt x="6413357" y="0"/>
                </a:lnTo>
                <a:lnTo>
                  <a:pt x="6413357" y="3936198"/>
                </a:lnTo>
                <a:lnTo>
                  <a:pt x="0" y="39361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444" b="-9444"/>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3999895" y="3468561"/>
            <a:ext cx="2894482" cy="2894482"/>
          </a:xfrm>
          <a:custGeom>
            <a:avLst/>
            <a:gdLst/>
            <a:ahLst/>
            <a:cxnLst/>
            <a:rect l="l" t="t" r="r" b="b"/>
            <a:pathLst>
              <a:path w="2894482" h="2894482">
                <a:moveTo>
                  <a:pt x="0" y="0"/>
                </a:moveTo>
                <a:lnTo>
                  <a:pt x="2894483" y="0"/>
                </a:lnTo>
                <a:lnTo>
                  <a:pt x="2894483" y="2894482"/>
                </a:lnTo>
                <a:lnTo>
                  <a:pt x="0" y="2894482"/>
                </a:lnTo>
                <a:lnTo>
                  <a:pt x="0" y="0"/>
                </a:lnTo>
                <a:close/>
              </a:path>
            </a:pathLst>
          </a:custGeom>
          <a:blipFill>
            <a:blip r:embed="rId3"/>
            <a:stretch>
              <a:fillRect/>
            </a:stretch>
          </a:blipFill>
        </p:spPr>
      </p:sp>
      <p:sp>
        <p:nvSpPr>
          <p:cNvPr id="4" name="Freeform 4"/>
          <p:cNvSpPr/>
          <p:nvPr/>
        </p:nvSpPr>
        <p:spPr>
          <a:xfrm>
            <a:off x="1028700" y="5960950"/>
            <a:ext cx="4195996" cy="4195996"/>
          </a:xfrm>
          <a:custGeom>
            <a:avLst/>
            <a:gdLst/>
            <a:ahLst/>
            <a:cxnLst/>
            <a:rect l="l" t="t" r="r" b="b"/>
            <a:pathLst>
              <a:path w="4195996" h="4195996">
                <a:moveTo>
                  <a:pt x="0" y="0"/>
                </a:moveTo>
                <a:lnTo>
                  <a:pt x="4195996" y="0"/>
                </a:lnTo>
                <a:lnTo>
                  <a:pt x="4195996" y="4195996"/>
                </a:lnTo>
                <a:lnTo>
                  <a:pt x="0" y="4195996"/>
                </a:lnTo>
                <a:lnTo>
                  <a:pt x="0" y="0"/>
                </a:lnTo>
                <a:close/>
              </a:path>
            </a:pathLst>
          </a:custGeom>
          <a:blipFill>
            <a:blip r:embed="rId4"/>
            <a:stretch>
              <a:fillRect/>
            </a:stretch>
          </a:blipFill>
        </p:spPr>
      </p:sp>
      <p:sp>
        <p:nvSpPr>
          <p:cNvPr id="5" name="Freeform 5"/>
          <p:cNvSpPr/>
          <p:nvPr/>
        </p:nvSpPr>
        <p:spPr>
          <a:xfrm>
            <a:off x="6417107" y="6663999"/>
            <a:ext cx="4339843" cy="2789899"/>
          </a:xfrm>
          <a:custGeom>
            <a:avLst/>
            <a:gdLst/>
            <a:ahLst/>
            <a:cxnLst/>
            <a:rect l="l" t="t" r="r" b="b"/>
            <a:pathLst>
              <a:path w="4339843" h="2789899">
                <a:moveTo>
                  <a:pt x="0" y="0"/>
                </a:moveTo>
                <a:lnTo>
                  <a:pt x="4339843" y="0"/>
                </a:lnTo>
                <a:lnTo>
                  <a:pt x="4339843" y="2789899"/>
                </a:lnTo>
                <a:lnTo>
                  <a:pt x="0" y="2789899"/>
                </a:lnTo>
                <a:lnTo>
                  <a:pt x="0" y="0"/>
                </a:lnTo>
                <a:close/>
              </a:path>
            </a:pathLst>
          </a:custGeom>
          <a:blipFill>
            <a:blip r:embed="rId5"/>
            <a:stretch>
              <a:fillRect/>
            </a:stretch>
          </a:blipFill>
        </p:spPr>
      </p:sp>
      <p:sp>
        <p:nvSpPr>
          <p:cNvPr id="6" name="Freeform 6"/>
          <p:cNvSpPr/>
          <p:nvPr/>
        </p:nvSpPr>
        <p:spPr>
          <a:xfrm>
            <a:off x="11947575" y="7014452"/>
            <a:ext cx="3964099" cy="2439446"/>
          </a:xfrm>
          <a:custGeom>
            <a:avLst/>
            <a:gdLst/>
            <a:ahLst/>
            <a:cxnLst/>
            <a:rect l="l" t="t" r="r" b="b"/>
            <a:pathLst>
              <a:path w="3964099" h="2439446">
                <a:moveTo>
                  <a:pt x="0" y="0"/>
                </a:moveTo>
                <a:lnTo>
                  <a:pt x="3964099" y="0"/>
                </a:lnTo>
                <a:lnTo>
                  <a:pt x="3964099" y="2439446"/>
                </a:lnTo>
                <a:lnTo>
                  <a:pt x="0" y="2439446"/>
                </a:lnTo>
                <a:lnTo>
                  <a:pt x="0" y="0"/>
                </a:lnTo>
                <a:close/>
              </a:path>
            </a:pathLst>
          </a:custGeom>
          <a:blipFill>
            <a:blip r:embed="rId6"/>
            <a:stretch>
              <a:fillRect/>
            </a:stretch>
          </a:blipFill>
        </p:spPr>
      </p:sp>
      <p:sp>
        <p:nvSpPr>
          <p:cNvPr id="7" name="Freeform 7"/>
          <p:cNvSpPr/>
          <p:nvPr/>
        </p:nvSpPr>
        <p:spPr>
          <a:xfrm>
            <a:off x="7874605" y="3544212"/>
            <a:ext cx="5460933" cy="3071775"/>
          </a:xfrm>
          <a:custGeom>
            <a:avLst/>
            <a:gdLst/>
            <a:ahLst/>
            <a:cxnLst/>
            <a:rect l="l" t="t" r="r" b="b"/>
            <a:pathLst>
              <a:path w="5460933" h="3071775">
                <a:moveTo>
                  <a:pt x="0" y="0"/>
                </a:moveTo>
                <a:lnTo>
                  <a:pt x="5460934" y="0"/>
                </a:lnTo>
                <a:lnTo>
                  <a:pt x="5460934" y="3071775"/>
                </a:lnTo>
                <a:lnTo>
                  <a:pt x="0" y="3071775"/>
                </a:lnTo>
                <a:lnTo>
                  <a:pt x="0" y="0"/>
                </a:lnTo>
                <a:close/>
              </a:path>
            </a:pathLst>
          </a:custGeom>
          <a:blipFill>
            <a:blip r:embed="rId7"/>
            <a:stretch>
              <a:fillRect/>
            </a:stretch>
          </a:blipFill>
        </p:spPr>
      </p:sp>
      <p:sp>
        <p:nvSpPr>
          <p:cNvPr id="8" name="Freeform 8"/>
          <p:cNvSpPr/>
          <p:nvPr/>
        </p:nvSpPr>
        <p:spPr>
          <a:xfrm>
            <a:off x="343055" y="3964944"/>
            <a:ext cx="3218367" cy="1996006"/>
          </a:xfrm>
          <a:custGeom>
            <a:avLst/>
            <a:gdLst/>
            <a:ahLst/>
            <a:cxnLst/>
            <a:rect l="l" t="t" r="r" b="b"/>
            <a:pathLst>
              <a:path w="3218367" h="1996006">
                <a:moveTo>
                  <a:pt x="0" y="0"/>
                </a:moveTo>
                <a:lnTo>
                  <a:pt x="3218367" y="0"/>
                </a:lnTo>
                <a:lnTo>
                  <a:pt x="3218367" y="1996006"/>
                </a:lnTo>
                <a:lnTo>
                  <a:pt x="0" y="1996006"/>
                </a:lnTo>
                <a:lnTo>
                  <a:pt x="0" y="0"/>
                </a:lnTo>
                <a:close/>
              </a:path>
            </a:pathLst>
          </a:custGeom>
          <a:blipFill>
            <a:blip r:embed="rId8"/>
            <a:stretch>
              <a:fillRect/>
            </a:stretch>
          </a:blipFill>
        </p:spPr>
      </p:sp>
      <p:sp>
        <p:nvSpPr>
          <p:cNvPr id="9" name="Freeform 9"/>
          <p:cNvSpPr/>
          <p:nvPr/>
        </p:nvSpPr>
        <p:spPr>
          <a:xfrm>
            <a:off x="14236632" y="3210022"/>
            <a:ext cx="3350085" cy="3153021"/>
          </a:xfrm>
          <a:custGeom>
            <a:avLst/>
            <a:gdLst/>
            <a:ahLst/>
            <a:cxnLst/>
            <a:rect l="l" t="t" r="r" b="b"/>
            <a:pathLst>
              <a:path w="3350085" h="3153021">
                <a:moveTo>
                  <a:pt x="0" y="0"/>
                </a:moveTo>
                <a:lnTo>
                  <a:pt x="3350084" y="0"/>
                </a:lnTo>
                <a:lnTo>
                  <a:pt x="3350084" y="3153021"/>
                </a:lnTo>
                <a:lnTo>
                  <a:pt x="0" y="3153021"/>
                </a:lnTo>
                <a:lnTo>
                  <a:pt x="0" y="0"/>
                </a:lnTo>
                <a:close/>
              </a:path>
            </a:pathLst>
          </a:custGeom>
          <a:blipFill>
            <a:blip r:embed="rId9"/>
            <a:stretch>
              <a:fillRect/>
            </a:stretch>
          </a:blipFill>
        </p:spPr>
      </p:sp>
      <p:sp>
        <p:nvSpPr>
          <p:cNvPr id="10" name="TextBox 10"/>
          <p:cNvSpPr txBox="1"/>
          <p:nvPr/>
        </p:nvSpPr>
        <p:spPr>
          <a:xfrm>
            <a:off x="3838518" y="1807710"/>
            <a:ext cx="9497020" cy="882486"/>
          </a:xfrm>
          <a:prstGeom prst="rect">
            <a:avLst/>
          </a:prstGeom>
        </p:spPr>
        <p:txBody>
          <a:bodyPr lIns="0" tIns="0" rIns="0" bIns="0" rtlCol="0" anchor="t">
            <a:spAutoFit/>
          </a:bodyPr>
          <a:lstStyle/>
          <a:p>
            <a:pPr algn="ctr">
              <a:lnSpc>
                <a:spcPts val="7279"/>
              </a:lnSpc>
            </a:pPr>
            <a:r>
              <a:rPr lang="ar-DZ" sz="5199" dirty="0">
                <a:solidFill>
                  <a:srgbClr val="032D61"/>
                </a:solidFill>
                <a:latin typeface="Times New Roman Bold"/>
              </a:rPr>
              <a:t>المنافسون الرئيسيون لكنديا :</a:t>
            </a:r>
            <a:endParaRPr lang="en-US" sz="5199" dirty="0">
              <a:solidFill>
                <a:srgbClr val="032D61"/>
              </a:solidFill>
              <a:latin typeface="Times New Roman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590548" y="-404522"/>
            <a:ext cx="5898617" cy="2543779"/>
          </a:xfrm>
          <a:custGeom>
            <a:avLst/>
            <a:gdLst/>
            <a:ahLst/>
            <a:cxnLst/>
            <a:rect l="l" t="t" r="r" b="b"/>
            <a:pathLst>
              <a:path w="5898617" h="2543779">
                <a:moveTo>
                  <a:pt x="0" y="0"/>
                </a:moveTo>
                <a:lnTo>
                  <a:pt x="5898617" y="0"/>
                </a:lnTo>
                <a:lnTo>
                  <a:pt x="5898617" y="2543779"/>
                </a:lnTo>
                <a:lnTo>
                  <a:pt x="0" y="2543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12020" y="3086100"/>
            <a:ext cx="2046741" cy="3049148"/>
          </a:xfrm>
          <a:custGeom>
            <a:avLst/>
            <a:gdLst/>
            <a:ahLst/>
            <a:cxnLst/>
            <a:rect l="l" t="t" r="r" b="b"/>
            <a:pathLst>
              <a:path w="2046741" h="3049148">
                <a:moveTo>
                  <a:pt x="0" y="0"/>
                </a:moveTo>
                <a:lnTo>
                  <a:pt x="2046741" y="0"/>
                </a:lnTo>
                <a:lnTo>
                  <a:pt x="2046741" y="3049148"/>
                </a:lnTo>
                <a:lnTo>
                  <a:pt x="0" y="3049148"/>
                </a:lnTo>
                <a:lnTo>
                  <a:pt x="0" y="0"/>
                </a:lnTo>
                <a:close/>
              </a:path>
            </a:pathLst>
          </a:custGeom>
          <a:blipFill>
            <a:blip r:embed="rId5"/>
            <a:stretch>
              <a:fillRect/>
            </a:stretch>
          </a:blipFill>
        </p:spPr>
      </p:sp>
      <p:sp>
        <p:nvSpPr>
          <p:cNvPr id="5" name="Freeform 5"/>
          <p:cNvSpPr/>
          <p:nvPr/>
        </p:nvSpPr>
        <p:spPr>
          <a:xfrm>
            <a:off x="4213179" y="3551069"/>
            <a:ext cx="3076404" cy="2584179"/>
          </a:xfrm>
          <a:custGeom>
            <a:avLst/>
            <a:gdLst/>
            <a:ahLst/>
            <a:cxnLst/>
            <a:rect l="l" t="t" r="r" b="b"/>
            <a:pathLst>
              <a:path w="3076404" h="2584179">
                <a:moveTo>
                  <a:pt x="0" y="0"/>
                </a:moveTo>
                <a:lnTo>
                  <a:pt x="3076403" y="0"/>
                </a:lnTo>
                <a:lnTo>
                  <a:pt x="3076403" y="2584179"/>
                </a:lnTo>
                <a:lnTo>
                  <a:pt x="0" y="25841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9144000" y="3551069"/>
            <a:ext cx="2860691" cy="2590226"/>
          </a:xfrm>
          <a:custGeom>
            <a:avLst/>
            <a:gdLst/>
            <a:ahLst/>
            <a:cxnLst/>
            <a:rect l="l" t="t" r="r" b="b"/>
            <a:pathLst>
              <a:path w="2860691" h="2590226">
                <a:moveTo>
                  <a:pt x="0" y="0"/>
                </a:moveTo>
                <a:lnTo>
                  <a:pt x="2860691" y="0"/>
                </a:lnTo>
                <a:lnTo>
                  <a:pt x="2860691" y="2590226"/>
                </a:lnTo>
                <a:lnTo>
                  <a:pt x="0" y="25902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6727300" y="6716445"/>
            <a:ext cx="3529590" cy="2889852"/>
          </a:xfrm>
          <a:custGeom>
            <a:avLst/>
            <a:gdLst/>
            <a:ahLst/>
            <a:cxnLst/>
            <a:rect l="l" t="t" r="r" b="b"/>
            <a:pathLst>
              <a:path w="3529590" h="2889852">
                <a:moveTo>
                  <a:pt x="0" y="0"/>
                </a:moveTo>
                <a:lnTo>
                  <a:pt x="3529590" y="0"/>
                </a:lnTo>
                <a:lnTo>
                  <a:pt x="3529590" y="2889851"/>
                </a:lnTo>
                <a:lnTo>
                  <a:pt x="0" y="2889851"/>
                </a:lnTo>
                <a:lnTo>
                  <a:pt x="0" y="0"/>
                </a:lnTo>
                <a:close/>
              </a:path>
            </a:pathLst>
          </a:custGeom>
          <a:blipFill>
            <a:blip r:embed="rId10"/>
            <a:stretch>
              <a:fillRect/>
            </a:stretch>
          </a:blipFill>
        </p:spPr>
      </p:sp>
      <p:sp>
        <p:nvSpPr>
          <p:cNvPr id="9" name="TextBox 9"/>
          <p:cNvSpPr txBox="1"/>
          <p:nvPr/>
        </p:nvSpPr>
        <p:spPr>
          <a:xfrm>
            <a:off x="3762419" y="1357982"/>
            <a:ext cx="8326487" cy="991870"/>
          </a:xfrm>
          <a:prstGeom prst="rect">
            <a:avLst/>
          </a:prstGeom>
        </p:spPr>
        <p:txBody>
          <a:bodyPr lIns="0" tIns="0" rIns="0" bIns="0" rtlCol="0" anchor="t">
            <a:spAutoFit/>
          </a:bodyPr>
          <a:lstStyle/>
          <a:p>
            <a:pPr algn="ctr">
              <a:lnSpc>
                <a:spcPts val="7279"/>
              </a:lnSpc>
            </a:pPr>
            <a:r>
              <a:rPr lang="en-US" sz="5199">
                <a:solidFill>
                  <a:srgbClr val="032D61"/>
                </a:solidFill>
                <a:latin typeface="Times New Roman Bold"/>
              </a:rPr>
              <a:t>Principaux clients de Candia : </a:t>
            </a:r>
          </a:p>
        </p:txBody>
      </p:sp>
      <p:sp>
        <p:nvSpPr>
          <p:cNvPr id="11" name="Rectangle 1"/>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2"/>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71811" y="3195747"/>
            <a:ext cx="3828932" cy="296018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0" y="7776911"/>
            <a:ext cx="3099602" cy="2550714"/>
          </a:xfrm>
          <a:custGeom>
            <a:avLst/>
            <a:gdLst/>
            <a:ahLst/>
            <a:cxnLst/>
            <a:rect l="l" t="t" r="r" b="b"/>
            <a:pathLst>
              <a:path w="3099602" h="2550714">
                <a:moveTo>
                  <a:pt x="0" y="0"/>
                </a:moveTo>
                <a:lnTo>
                  <a:pt x="3099602" y="0"/>
                </a:lnTo>
                <a:lnTo>
                  <a:pt x="3099602" y="2550714"/>
                </a:lnTo>
                <a:lnTo>
                  <a:pt x="0" y="2550714"/>
                </a:lnTo>
                <a:lnTo>
                  <a:pt x="0" y="0"/>
                </a:lnTo>
                <a:close/>
              </a:path>
            </a:pathLst>
          </a:custGeom>
          <a:blipFill>
            <a:blip r:embed="rId3"/>
            <a:stretch>
              <a:fillRect/>
            </a:stretch>
          </a:blipFill>
        </p:spPr>
        <p:txBody>
          <a:bodyPr/>
          <a:lstStyle/>
          <a:p>
            <a:endParaRPr lang="fr-FR" dirty="0"/>
          </a:p>
        </p:txBody>
      </p:sp>
      <p:sp>
        <p:nvSpPr>
          <p:cNvPr id="5" name="Freeform 5"/>
          <p:cNvSpPr/>
          <p:nvPr/>
        </p:nvSpPr>
        <p:spPr>
          <a:xfrm>
            <a:off x="12245468" y="-40625"/>
            <a:ext cx="6413358" cy="3936198"/>
          </a:xfrm>
          <a:custGeom>
            <a:avLst/>
            <a:gdLst/>
            <a:ahLst/>
            <a:cxnLst/>
            <a:rect l="l" t="t" r="r" b="b"/>
            <a:pathLst>
              <a:path w="6413358" h="3936198">
                <a:moveTo>
                  <a:pt x="0" y="0"/>
                </a:moveTo>
                <a:lnTo>
                  <a:pt x="6413358" y="0"/>
                </a:lnTo>
                <a:lnTo>
                  <a:pt x="6413358" y="3936199"/>
                </a:lnTo>
                <a:lnTo>
                  <a:pt x="0" y="3936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21747" y="-494904"/>
            <a:ext cx="7315200" cy="3456432"/>
          </a:xfrm>
          <a:custGeom>
            <a:avLst/>
            <a:gdLst/>
            <a:ahLst/>
            <a:cxnLst/>
            <a:rect l="l" t="t" r="r" b="b"/>
            <a:pathLst>
              <a:path w="7315200" h="3456432">
                <a:moveTo>
                  <a:pt x="0" y="0"/>
                </a:moveTo>
                <a:lnTo>
                  <a:pt x="7315200" y="0"/>
                </a:lnTo>
                <a:lnTo>
                  <a:pt x="7315200" y="3456432"/>
                </a:lnTo>
                <a:lnTo>
                  <a:pt x="0" y="3456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4398367" y="1331527"/>
            <a:ext cx="8127355" cy="882486"/>
          </a:xfrm>
          <a:prstGeom prst="rect">
            <a:avLst/>
          </a:prstGeom>
        </p:spPr>
        <p:txBody>
          <a:bodyPr lIns="0" tIns="0" rIns="0" bIns="0" rtlCol="0" anchor="t">
            <a:spAutoFit/>
          </a:bodyPr>
          <a:lstStyle/>
          <a:p>
            <a:pPr algn="ctr">
              <a:lnSpc>
                <a:spcPts val="7279"/>
              </a:lnSpc>
            </a:pPr>
            <a:r>
              <a:rPr lang="ar-DZ" sz="5199" dirty="0">
                <a:solidFill>
                  <a:srgbClr val="032D61"/>
                </a:solidFill>
                <a:latin typeface="Times New Roman Bold"/>
              </a:rPr>
              <a:t>الموارد الداخلية </a:t>
            </a:r>
            <a:r>
              <a:rPr lang="ar-DZ" sz="5199" dirty="0" err="1">
                <a:solidFill>
                  <a:srgbClr val="032D61"/>
                </a:solidFill>
                <a:latin typeface="Times New Roman Bold"/>
              </a:rPr>
              <a:t>لكانديا</a:t>
            </a:r>
            <a:r>
              <a:rPr lang="ar-DZ" sz="5199" dirty="0">
                <a:solidFill>
                  <a:srgbClr val="032D61"/>
                </a:solidFill>
                <a:latin typeface="Times New Roman Bold"/>
              </a:rPr>
              <a:t>:</a:t>
            </a:r>
            <a:endParaRPr lang="en-US" sz="5199" dirty="0">
              <a:solidFill>
                <a:srgbClr val="032D61"/>
              </a:solidFill>
              <a:latin typeface="Times New Roman Bold"/>
            </a:endParaRPr>
          </a:p>
        </p:txBody>
      </p:sp>
      <p:graphicFrame>
        <p:nvGraphicFramePr>
          <p:cNvPr id="9" name="Tableau 8">
            <a:extLst>
              <a:ext uri="{FF2B5EF4-FFF2-40B4-BE49-F238E27FC236}">
                <a16:creationId xmlns:a16="http://schemas.microsoft.com/office/drawing/2014/main" id="{29605D81-5D27-1B3D-CA83-E1867327E6A2}"/>
              </a:ext>
            </a:extLst>
          </p:cNvPr>
          <p:cNvGraphicFramePr>
            <a:graphicFrameLocks noGrp="1"/>
          </p:cNvGraphicFramePr>
          <p:nvPr>
            <p:extLst>
              <p:ext uri="{D42A27DB-BD31-4B8C-83A1-F6EECF244321}">
                <p14:modId xmlns:p14="http://schemas.microsoft.com/office/powerpoint/2010/main" val="782277878"/>
              </p:ext>
            </p:extLst>
          </p:nvPr>
        </p:nvGraphicFramePr>
        <p:xfrm>
          <a:off x="3014412" y="3186222"/>
          <a:ext cx="12414544" cy="6237054"/>
        </p:xfrm>
        <a:graphic>
          <a:graphicData uri="http://schemas.openxmlformats.org/drawingml/2006/table">
            <a:tbl>
              <a:tblPr firstRow="1" bandRow="1">
                <a:tableStyleId>{5940675A-B579-460E-94D1-54222C63F5DA}</a:tableStyleId>
              </a:tblPr>
              <a:tblGrid>
                <a:gridCol w="6207272">
                  <a:extLst>
                    <a:ext uri="{9D8B030D-6E8A-4147-A177-3AD203B41FA5}">
                      <a16:colId xmlns:a16="http://schemas.microsoft.com/office/drawing/2014/main" val="1675016301"/>
                    </a:ext>
                  </a:extLst>
                </a:gridCol>
                <a:gridCol w="6207272">
                  <a:extLst>
                    <a:ext uri="{9D8B030D-6E8A-4147-A177-3AD203B41FA5}">
                      <a16:colId xmlns:a16="http://schemas.microsoft.com/office/drawing/2014/main" val="2950859349"/>
                    </a:ext>
                  </a:extLst>
                </a:gridCol>
              </a:tblGrid>
              <a:tr h="1533567">
                <a:tc>
                  <a:txBody>
                    <a:bodyPr/>
                    <a:lstStyle/>
                    <a:p>
                      <a:pPr algn="r" rtl="1"/>
                      <a:r>
                        <a:rPr lang="ar-DZ" sz="2400" dirty="0"/>
                        <a:t>-التشغيل الآلي للمكاتب</a:t>
                      </a:r>
                    </a:p>
                    <a:p>
                      <a:pPr algn="r" rtl="1"/>
                      <a:r>
                        <a:rPr lang="ar-DZ" sz="2400" dirty="0"/>
                        <a:t>-شاحنة</a:t>
                      </a:r>
                    </a:p>
                    <a:p>
                      <a:pPr algn="r" rtl="1"/>
                      <a:r>
                        <a:rPr lang="ar-DZ" sz="2400" dirty="0"/>
                        <a:t>-آلة</a:t>
                      </a:r>
                    </a:p>
                    <a:p>
                      <a:pPr algn="r" rtl="1"/>
                      <a:r>
                        <a:rPr lang="ar-DZ" sz="2400" dirty="0"/>
                        <a:t>-مخزن</a:t>
                      </a:r>
                      <a:endParaRPr lang="fr-FR" sz="2400" dirty="0"/>
                    </a:p>
                  </a:txBody>
                  <a:tcPr/>
                </a:tc>
                <a:tc>
                  <a:txBody>
                    <a:bodyPr/>
                    <a:lstStyle/>
                    <a:p>
                      <a:pPr algn="ctr"/>
                      <a:r>
                        <a:rPr lang="ar-DZ" sz="3600" dirty="0"/>
                        <a:t>الموارد المادية </a:t>
                      </a:r>
                      <a:endParaRPr lang="fr-FR" sz="3600" dirty="0"/>
                    </a:p>
                  </a:txBody>
                  <a:tcPr/>
                </a:tc>
                <a:extLst>
                  <a:ext uri="{0D108BD9-81ED-4DB2-BD59-A6C34878D82A}">
                    <a16:rowId xmlns:a16="http://schemas.microsoft.com/office/drawing/2014/main" val="83105463"/>
                  </a:ext>
                </a:extLst>
              </a:tr>
              <a:tr h="1533567">
                <a:tc>
                  <a:txBody>
                    <a:bodyPr/>
                    <a:lstStyle/>
                    <a:p>
                      <a:pPr algn="r" rtl="1"/>
                      <a:r>
                        <a:rPr lang="ar-DZ" sz="2000" dirty="0"/>
                        <a:t>الشبكات الاجتماعية</a:t>
                      </a:r>
                    </a:p>
                    <a:p>
                      <a:pPr algn="r" rtl="1"/>
                      <a:r>
                        <a:rPr lang="ar-DZ" sz="2000" dirty="0"/>
                        <a:t>النوتات الإلكترونية</a:t>
                      </a:r>
                    </a:p>
                    <a:p>
                      <a:pPr algn="r" rtl="1"/>
                      <a:r>
                        <a:rPr lang="ar-DZ" sz="2000" dirty="0"/>
                        <a:t>موقع الويب</a:t>
                      </a:r>
                    </a:p>
                    <a:p>
                      <a:pPr algn="r" rtl="1"/>
                      <a:r>
                        <a:rPr lang="ar-DZ" sz="2000" dirty="0"/>
                        <a:t>البرمجيات</a:t>
                      </a:r>
                    </a:p>
                    <a:p>
                      <a:pPr algn="r" rtl="1"/>
                      <a:r>
                        <a:rPr lang="ar-DZ" sz="2000" dirty="0"/>
                        <a:t>التعرف البصري</a:t>
                      </a:r>
                      <a:endParaRPr lang="fr-FR" sz="2000" dirty="0"/>
                    </a:p>
                  </a:txBody>
                  <a:tcPr/>
                </a:tc>
                <a:tc>
                  <a:txBody>
                    <a:bodyPr/>
                    <a:lstStyle/>
                    <a:p>
                      <a:pPr algn="ctr"/>
                      <a:r>
                        <a:rPr lang="ar-DZ" sz="3200" dirty="0"/>
                        <a:t>الموارد المادية غير الملموسة - الشبكات الاجتماعية </a:t>
                      </a:r>
                      <a:endParaRPr lang="fr-FR" sz="3200" dirty="0"/>
                    </a:p>
                  </a:txBody>
                  <a:tcPr/>
                </a:tc>
                <a:extLst>
                  <a:ext uri="{0D108BD9-81ED-4DB2-BD59-A6C34878D82A}">
                    <a16:rowId xmlns:a16="http://schemas.microsoft.com/office/drawing/2014/main" val="2006789104"/>
                  </a:ext>
                </a:extLst>
              </a:tr>
              <a:tr h="1533567">
                <a:tc>
                  <a:txBody>
                    <a:bodyPr/>
                    <a:lstStyle/>
                    <a:p>
                      <a:pPr algn="ctr"/>
                      <a:r>
                        <a:rPr lang="fr-FR" sz="3200" dirty="0"/>
                        <a:t>2 754 100 000 DA </a:t>
                      </a:r>
                    </a:p>
                  </a:txBody>
                  <a:tcPr/>
                </a:tc>
                <a:tc>
                  <a:txBody>
                    <a:bodyPr/>
                    <a:lstStyle/>
                    <a:p>
                      <a:pPr algn="ctr"/>
                      <a:r>
                        <a:rPr lang="ar-DZ" sz="3600" dirty="0"/>
                        <a:t>الموارد المالية</a:t>
                      </a:r>
                      <a:endParaRPr lang="fr-FR" sz="3600" dirty="0"/>
                    </a:p>
                  </a:txBody>
                  <a:tcPr/>
                </a:tc>
                <a:extLst>
                  <a:ext uri="{0D108BD9-81ED-4DB2-BD59-A6C34878D82A}">
                    <a16:rowId xmlns:a16="http://schemas.microsoft.com/office/drawing/2014/main" val="3013958392"/>
                  </a:ext>
                </a:extLst>
              </a:tr>
              <a:tr h="1533567">
                <a:tc>
                  <a:txBody>
                    <a:bodyPr/>
                    <a:lstStyle/>
                    <a:p>
                      <a:pPr algn="ctr" rtl="1"/>
                      <a:r>
                        <a:rPr lang="fr-FR" sz="3600" dirty="0"/>
                        <a:t>1,196</a:t>
                      </a:r>
                      <a:r>
                        <a:rPr lang="ar-DZ" sz="3600" dirty="0"/>
                        <a:t>  موظفاً </a:t>
                      </a:r>
                      <a:endParaRPr lang="fr-FR" sz="3600" dirty="0"/>
                    </a:p>
                  </a:txBody>
                  <a:tcPr/>
                </a:tc>
                <a:tc>
                  <a:txBody>
                    <a:bodyPr/>
                    <a:lstStyle/>
                    <a:p>
                      <a:pPr algn="ctr"/>
                      <a:r>
                        <a:rPr lang="ar-DZ" sz="3200" dirty="0"/>
                        <a:t>الموارد البشرية</a:t>
                      </a:r>
                      <a:endParaRPr lang="fr-FR" sz="3200" dirty="0"/>
                    </a:p>
                  </a:txBody>
                  <a:tcPr/>
                </a:tc>
                <a:extLst>
                  <a:ext uri="{0D108BD9-81ED-4DB2-BD59-A6C34878D82A}">
                    <a16:rowId xmlns:a16="http://schemas.microsoft.com/office/drawing/2014/main" val="23245595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1922" r="-31922"/>
            </a:stretch>
          </a:blipFill>
        </p:spPr>
      </p:sp>
      <p:sp>
        <p:nvSpPr>
          <p:cNvPr id="3" name="Freeform 3"/>
          <p:cNvSpPr/>
          <p:nvPr/>
        </p:nvSpPr>
        <p:spPr>
          <a:xfrm>
            <a:off x="13071406" y="1791842"/>
            <a:ext cx="6703316" cy="6703316"/>
          </a:xfrm>
          <a:custGeom>
            <a:avLst/>
            <a:gdLst/>
            <a:ahLst/>
            <a:cxnLst/>
            <a:rect l="l" t="t" r="r" b="b"/>
            <a:pathLst>
              <a:path w="6703316" h="6703316">
                <a:moveTo>
                  <a:pt x="0" y="0"/>
                </a:moveTo>
                <a:lnTo>
                  <a:pt x="6703316" y="0"/>
                </a:lnTo>
                <a:lnTo>
                  <a:pt x="6703316" y="6703316"/>
                </a:lnTo>
                <a:lnTo>
                  <a:pt x="0" y="6703316"/>
                </a:lnTo>
                <a:lnTo>
                  <a:pt x="0" y="0"/>
                </a:lnTo>
                <a:close/>
              </a:path>
            </a:pathLst>
          </a:custGeom>
          <a:blipFill>
            <a:blip r:embed="rId3">
              <a:alphaModFix amt="95000"/>
            </a:blip>
            <a:stretch>
              <a:fillRect/>
            </a:stretch>
          </a:blipFill>
        </p:spPr>
      </p:sp>
      <p:sp>
        <p:nvSpPr>
          <p:cNvPr id="4" name="Freeform 4"/>
          <p:cNvSpPr/>
          <p:nvPr/>
        </p:nvSpPr>
        <p:spPr>
          <a:xfrm>
            <a:off x="15215239" y="7349472"/>
            <a:ext cx="2044061" cy="1145686"/>
          </a:xfrm>
          <a:custGeom>
            <a:avLst/>
            <a:gdLst/>
            <a:ahLst/>
            <a:cxnLst/>
            <a:rect l="l" t="t" r="r" b="b"/>
            <a:pathLst>
              <a:path w="2044061" h="1145686">
                <a:moveTo>
                  <a:pt x="0" y="0"/>
                </a:moveTo>
                <a:lnTo>
                  <a:pt x="2044061" y="0"/>
                </a:lnTo>
                <a:lnTo>
                  <a:pt x="2044061" y="1145686"/>
                </a:lnTo>
                <a:lnTo>
                  <a:pt x="0" y="1145686"/>
                </a:lnTo>
                <a:lnTo>
                  <a:pt x="0" y="0"/>
                </a:lnTo>
                <a:close/>
              </a:path>
            </a:pathLst>
          </a:custGeom>
          <a:blipFill>
            <a:blip r:embed="rId4">
              <a:alphaModFix amt="57000"/>
            </a:blip>
            <a:stretch>
              <a:fillRect l="-15530"/>
            </a:stretch>
          </a:blipFill>
        </p:spPr>
      </p:sp>
      <p:sp>
        <p:nvSpPr>
          <p:cNvPr id="6" name="Freeform 6"/>
          <p:cNvSpPr/>
          <p:nvPr/>
        </p:nvSpPr>
        <p:spPr>
          <a:xfrm>
            <a:off x="-840109" y="4578865"/>
            <a:ext cx="3737617" cy="6049292"/>
          </a:xfrm>
          <a:custGeom>
            <a:avLst/>
            <a:gdLst/>
            <a:ahLst/>
            <a:cxnLst/>
            <a:rect l="l" t="t" r="r" b="b"/>
            <a:pathLst>
              <a:path w="3737617" h="6049292">
                <a:moveTo>
                  <a:pt x="0" y="0"/>
                </a:moveTo>
                <a:lnTo>
                  <a:pt x="3737618" y="0"/>
                </a:lnTo>
                <a:lnTo>
                  <a:pt x="3737618" y="6049292"/>
                </a:lnTo>
                <a:lnTo>
                  <a:pt x="0" y="6049292"/>
                </a:lnTo>
                <a:lnTo>
                  <a:pt x="0" y="0"/>
                </a:lnTo>
                <a:close/>
              </a:path>
            </a:pathLst>
          </a:custGeom>
          <a:blipFill>
            <a:blip r:embed="rId5"/>
            <a:stretch>
              <a:fillRect t="-39973" r="-126545"/>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endParaRPr lang="fr-FR" dirty="0"/>
          </a:p>
        </p:txBody>
      </p:sp>
      <p:sp>
        <p:nvSpPr>
          <p:cNvPr id="3" name="TextBox 3"/>
          <p:cNvSpPr txBox="1"/>
          <p:nvPr/>
        </p:nvSpPr>
        <p:spPr>
          <a:xfrm>
            <a:off x="-486172" y="3936198"/>
            <a:ext cx="18288000" cy="3027047"/>
          </a:xfrm>
          <a:prstGeom prst="rect">
            <a:avLst/>
          </a:prstGeom>
        </p:spPr>
        <p:txBody>
          <a:bodyPr lIns="0" tIns="0" rIns="0" bIns="0" rtlCol="0" anchor="t">
            <a:spAutoFit/>
          </a:bodyPr>
          <a:lstStyle/>
          <a:p>
            <a:pPr algn="r" rtl="1">
              <a:lnSpc>
                <a:spcPts val="4804"/>
              </a:lnSpc>
            </a:pPr>
            <a:r>
              <a:rPr lang="ar-DZ" sz="3432" dirty="0">
                <a:solidFill>
                  <a:srgbClr val="000000"/>
                </a:solidFill>
                <a:latin typeface="Times New Roman"/>
              </a:rPr>
              <a:t>شركة تشين-لايت هي شركة خاصة خاضعة للقانون الجزائري أخذت شركة كانديا كامتياز.</a:t>
            </a:r>
          </a:p>
          <a:p>
            <a:pPr algn="r" rtl="1">
              <a:lnSpc>
                <a:spcPts val="4804"/>
              </a:lnSpc>
            </a:pPr>
            <a:r>
              <a:rPr lang="ar-DZ" sz="3432" dirty="0">
                <a:solidFill>
                  <a:srgbClr val="000000"/>
                </a:solidFill>
                <a:latin typeface="Times New Roman"/>
              </a:rPr>
              <a:t>تأسست شركة كانديا على يد السيد فوزي البركاتي في عام 1999، في الموقع السابق لمصنع تشين-تشين</a:t>
            </a:r>
          </a:p>
          <a:p>
            <a:pPr algn="r" rtl="1">
              <a:lnSpc>
                <a:spcPts val="4804"/>
              </a:lnSpc>
            </a:pPr>
            <a:r>
              <a:rPr lang="ar-DZ" sz="3432" dirty="0">
                <a:solidFill>
                  <a:srgbClr val="000000"/>
                </a:solidFill>
                <a:latin typeface="Times New Roman"/>
              </a:rPr>
              <a:t>مصنع لعصير الليمون، والذي كان في الأصل شركة عائلية تقع عند مدخل مدينة بجاية.</a:t>
            </a:r>
          </a:p>
          <a:p>
            <a:pPr algn="r" rtl="1">
              <a:lnSpc>
                <a:spcPts val="4804"/>
              </a:lnSpc>
            </a:pPr>
            <a:r>
              <a:rPr lang="ar-DZ" sz="3432" dirty="0">
                <a:solidFill>
                  <a:srgbClr val="000000"/>
                </a:solidFill>
                <a:latin typeface="Times New Roman"/>
              </a:rPr>
              <a:t> تنتج شركة تشين-تشن وتسوّق حليب </a:t>
            </a:r>
            <a:r>
              <a:rPr lang="en-US" sz="3432" dirty="0">
                <a:solidFill>
                  <a:srgbClr val="000000"/>
                </a:solidFill>
                <a:latin typeface="Times New Roman"/>
              </a:rPr>
              <a:t>UHT </a:t>
            </a:r>
            <a:r>
              <a:rPr lang="ar-DZ" sz="3432" dirty="0">
                <a:solidFill>
                  <a:srgbClr val="000000"/>
                </a:solidFill>
                <a:latin typeface="Times New Roman"/>
              </a:rPr>
              <a:t>طويل العمر (حليب درجة حرارة عالية) تحت علامة </a:t>
            </a:r>
            <a:r>
              <a:rPr lang="en-US" sz="3432" dirty="0">
                <a:solidFill>
                  <a:srgbClr val="000000"/>
                </a:solidFill>
                <a:latin typeface="Times New Roman"/>
              </a:rPr>
              <a:t>CANDIA </a:t>
            </a:r>
            <a:r>
              <a:rPr lang="ar-DZ" sz="3432" dirty="0">
                <a:solidFill>
                  <a:srgbClr val="000000"/>
                </a:solidFill>
                <a:latin typeface="Times New Roman"/>
              </a:rPr>
              <a:t>منذ ماي2001.</a:t>
            </a:r>
          </a:p>
          <a:p>
            <a:pPr algn="r" rtl="1">
              <a:lnSpc>
                <a:spcPts val="4804"/>
              </a:lnSpc>
            </a:pPr>
            <a:endParaRPr lang="en-US" sz="3432" dirty="0">
              <a:solidFill>
                <a:srgbClr val="000000"/>
              </a:solidFill>
              <a:latin typeface="Times New Roman"/>
            </a:endParaRPr>
          </a:p>
        </p:txBody>
      </p:sp>
      <p:sp>
        <p:nvSpPr>
          <p:cNvPr id="4" name="Freeform 4"/>
          <p:cNvSpPr/>
          <p:nvPr/>
        </p:nvSpPr>
        <p:spPr>
          <a:xfrm>
            <a:off x="12165643" y="-14384"/>
            <a:ext cx="6413358" cy="3936198"/>
          </a:xfrm>
          <a:custGeom>
            <a:avLst/>
            <a:gdLst/>
            <a:ahLst/>
            <a:cxnLst/>
            <a:rect l="l" t="t" r="r" b="b"/>
            <a:pathLst>
              <a:path w="6413358" h="3936198">
                <a:moveTo>
                  <a:pt x="0" y="0"/>
                </a:moveTo>
                <a:lnTo>
                  <a:pt x="6413358" y="0"/>
                </a:lnTo>
                <a:lnTo>
                  <a:pt x="6413358" y="3936198"/>
                </a:lnTo>
                <a:lnTo>
                  <a:pt x="0" y="3936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4602453" y="6677868"/>
            <a:ext cx="3235818" cy="323581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sp>
      </p:grpSp>
      <p:sp>
        <p:nvSpPr>
          <p:cNvPr id="7" name="Freeform 7"/>
          <p:cNvSpPr/>
          <p:nvPr/>
        </p:nvSpPr>
        <p:spPr>
          <a:xfrm>
            <a:off x="456359" y="7679944"/>
            <a:ext cx="4783588" cy="2607056"/>
          </a:xfrm>
          <a:custGeom>
            <a:avLst/>
            <a:gdLst/>
            <a:ahLst/>
            <a:cxnLst/>
            <a:rect l="l" t="t" r="r" b="b"/>
            <a:pathLst>
              <a:path w="4783588" h="2607056">
                <a:moveTo>
                  <a:pt x="0" y="0"/>
                </a:moveTo>
                <a:lnTo>
                  <a:pt x="4783589" y="0"/>
                </a:lnTo>
                <a:lnTo>
                  <a:pt x="4783589" y="2607056"/>
                </a:lnTo>
                <a:lnTo>
                  <a:pt x="0" y="2607056"/>
                </a:lnTo>
                <a:lnTo>
                  <a:pt x="0" y="0"/>
                </a:lnTo>
                <a:close/>
              </a:path>
            </a:pathLst>
          </a:custGeom>
          <a:blipFill>
            <a:blip r:embed="rId6"/>
            <a:stretch>
              <a:fillRect/>
            </a:stretch>
          </a:blipFill>
        </p:spPr>
      </p:sp>
      <p:sp>
        <p:nvSpPr>
          <p:cNvPr id="8" name="TextBox 8"/>
          <p:cNvSpPr txBox="1"/>
          <p:nvPr/>
        </p:nvSpPr>
        <p:spPr>
          <a:xfrm>
            <a:off x="2250559" y="1714500"/>
            <a:ext cx="10788628" cy="882486"/>
          </a:xfrm>
          <a:prstGeom prst="rect">
            <a:avLst/>
          </a:prstGeom>
        </p:spPr>
        <p:txBody>
          <a:bodyPr wrap="square" lIns="0" tIns="0" rIns="0" bIns="0" rtlCol="0" anchor="t">
            <a:spAutoFit/>
          </a:bodyPr>
          <a:lstStyle/>
          <a:p>
            <a:pPr algn="r">
              <a:lnSpc>
                <a:spcPts val="7279"/>
              </a:lnSpc>
            </a:pPr>
            <a:r>
              <a:rPr lang="ar-DZ" sz="5199" dirty="0">
                <a:solidFill>
                  <a:srgbClr val="032D61"/>
                </a:solidFill>
                <a:latin typeface="Times New Roman Bold"/>
              </a:rPr>
              <a:t>تقديم الشركة:</a:t>
            </a:r>
            <a:endParaRPr lang="en-US" sz="5199" dirty="0">
              <a:solidFill>
                <a:srgbClr val="032D61"/>
              </a:solidFill>
              <a:latin typeface="Times New Roman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5943600" y="6286500"/>
            <a:ext cx="13232228" cy="6539912"/>
          </a:xfrm>
          <a:custGeom>
            <a:avLst/>
            <a:gdLst/>
            <a:ahLst/>
            <a:cxnLst/>
            <a:rect l="l" t="t" r="r" b="b"/>
            <a:pathLst>
              <a:path w="13232228" h="6539912">
                <a:moveTo>
                  <a:pt x="0" y="0"/>
                </a:moveTo>
                <a:lnTo>
                  <a:pt x="13232228" y="0"/>
                </a:lnTo>
                <a:lnTo>
                  <a:pt x="13232228" y="6539912"/>
                </a:lnTo>
                <a:lnTo>
                  <a:pt x="0" y="6539912"/>
                </a:lnTo>
                <a:lnTo>
                  <a:pt x="0" y="0"/>
                </a:lnTo>
                <a:close/>
              </a:path>
            </a:pathLst>
          </a:custGeom>
          <a:blipFill>
            <a:blip r:embed="rId3"/>
            <a:stretch>
              <a:fillRect t="-127" b="-2554"/>
            </a:stretch>
          </a:blipFill>
        </p:spPr>
      </p:sp>
      <p:sp>
        <p:nvSpPr>
          <p:cNvPr id="4" name="Freeform 4"/>
          <p:cNvSpPr/>
          <p:nvPr/>
        </p:nvSpPr>
        <p:spPr>
          <a:xfrm>
            <a:off x="-545255" y="0"/>
            <a:ext cx="7315200" cy="2203704"/>
          </a:xfrm>
          <a:custGeom>
            <a:avLst/>
            <a:gdLst/>
            <a:ahLst/>
            <a:cxnLst/>
            <a:rect l="l" t="t" r="r" b="b"/>
            <a:pathLst>
              <a:path w="7315200" h="2203704">
                <a:moveTo>
                  <a:pt x="0" y="0"/>
                </a:moveTo>
                <a:lnTo>
                  <a:pt x="7315200" y="0"/>
                </a:lnTo>
                <a:lnTo>
                  <a:pt x="7315200" y="2203704"/>
                </a:lnTo>
                <a:lnTo>
                  <a:pt x="0" y="2203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524693" y="2656382"/>
            <a:ext cx="17238613" cy="3026662"/>
          </a:xfrm>
          <a:prstGeom prst="rect">
            <a:avLst/>
          </a:prstGeom>
        </p:spPr>
        <p:txBody>
          <a:bodyPr lIns="0" tIns="0" rIns="0" bIns="0" rtlCol="0" anchor="t">
            <a:spAutoFit/>
          </a:bodyPr>
          <a:lstStyle/>
          <a:p>
            <a:pPr algn="r" rtl="1">
              <a:lnSpc>
                <a:spcPts val="4816"/>
              </a:lnSpc>
              <a:spcBef>
                <a:spcPct val="0"/>
              </a:spcBef>
            </a:pPr>
            <a:r>
              <a:rPr lang="ar-DZ" sz="3440" dirty="0">
                <a:solidFill>
                  <a:srgbClr val="032D61"/>
                </a:solidFill>
                <a:latin typeface="Times New Roman Bold"/>
              </a:rPr>
              <a:t>حليب </a:t>
            </a:r>
            <a:r>
              <a:rPr lang="en-US" sz="3440" dirty="0">
                <a:solidFill>
                  <a:srgbClr val="032D61"/>
                </a:solidFill>
                <a:latin typeface="Times New Roman Bold"/>
              </a:rPr>
              <a:t>UHT : </a:t>
            </a:r>
            <a:r>
              <a:rPr lang="ar-DZ" sz="3440" dirty="0">
                <a:solidFill>
                  <a:srgbClr val="032D61"/>
                </a:solidFill>
                <a:latin typeface="Times New Roman Bold"/>
              </a:rPr>
              <a:t>تتميز السوق الجزائرية بارتفاع معدل المواليد السنوي، حيث يبلغ عدد السكان باستمرار. سجل ديموغرافي يبلغ +9.3% سنوياً، ويعتبر الحليب منتجاً أساسياً للجزائريين .ويستمر الطلب على إنتاجه في الارتفاع.</a:t>
            </a:r>
          </a:p>
          <a:p>
            <a:pPr algn="r" rtl="1">
              <a:lnSpc>
                <a:spcPts val="4816"/>
              </a:lnSpc>
              <a:spcBef>
                <a:spcPct val="0"/>
              </a:spcBef>
            </a:pPr>
            <a:endParaRPr lang="ar-DZ" sz="3440" dirty="0">
              <a:solidFill>
                <a:srgbClr val="032D61"/>
              </a:solidFill>
              <a:latin typeface="Times New Roman Bold"/>
            </a:endParaRPr>
          </a:p>
          <a:p>
            <a:pPr algn="r" rtl="1">
              <a:lnSpc>
                <a:spcPts val="4816"/>
              </a:lnSpc>
              <a:spcBef>
                <a:spcPct val="0"/>
              </a:spcBef>
            </a:pPr>
            <a:r>
              <a:rPr lang="ar-DZ" sz="3440" dirty="0">
                <a:solidFill>
                  <a:srgbClr val="032D61"/>
                </a:solidFill>
                <a:latin typeface="Times New Roman Bold"/>
              </a:rPr>
              <a:t>كاندي </a:t>
            </a:r>
            <a:r>
              <a:rPr lang="ar-DZ" sz="3440" dirty="0" err="1">
                <a:solidFill>
                  <a:srgbClr val="032D61"/>
                </a:solidFill>
                <a:latin typeface="Times New Roman Bold"/>
              </a:rPr>
              <a:t>شوكو</a:t>
            </a:r>
            <a:r>
              <a:rPr lang="ar-DZ" sz="3440" dirty="0">
                <a:solidFill>
                  <a:srgbClr val="032D61"/>
                </a:solidFill>
                <a:latin typeface="Times New Roman Bold"/>
              </a:rPr>
              <a:t>: يوضح ازدهار الحليب </a:t>
            </a:r>
            <a:r>
              <a:rPr lang="ar-DZ" sz="3440" dirty="0" err="1">
                <a:solidFill>
                  <a:srgbClr val="032D61"/>
                </a:solidFill>
                <a:latin typeface="Times New Roman Bold"/>
              </a:rPr>
              <a:t>المنكه</a:t>
            </a:r>
            <a:r>
              <a:rPr lang="ar-DZ" sz="3440" dirty="0">
                <a:solidFill>
                  <a:srgbClr val="032D61"/>
                </a:solidFill>
                <a:latin typeface="Times New Roman Bold"/>
              </a:rPr>
              <a:t> في الجزائر تحولاً في عادات المستهلكين، تحفزه عوامل اجتماعية واقتصادية وتسويقية. هذه الظاهرة تقدم تأثيرًا إيجابيًا على صناعة الألبان الجزائرية، لذلك فإن الطلب على إنتاجها فيي تزايد مستمر.</a:t>
            </a:r>
            <a:endParaRPr lang="en-US" sz="3440" dirty="0">
              <a:solidFill>
                <a:srgbClr val="032D61"/>
              </a:solidFill>
              <a:latin typeface="Times New Roman"/>
            </a:endParaRPr>
          </a:p>
        </p:txBody>
      </p:sp>
      <p:sp>
        <p:nvSpPr>
          <p:cNvPr id="6" name="TextBox 6"/>
          <p:cNvSpPr txBox="1"/>
          <p:nvPr/>
        </p:nvSpPr>
        <p:spPr>
          <a:xfrm>
            <a:off x="6629400" y="952500"/>
            <a:ext cx="5375523" cy="882486"/>
          </a:xfrm>
          <a:prstGeom prst="rect">
            <a:avLst/>
          </a:prstGeom>
        </p:spPr>
        <p:txBody>
          <a:bodyPr lIns="0" tIns="0" rIns="0" bIns="0" rtlCol="0" anchor="t">
            <a:spAutoFit/>
          </a:bodyPr>
          <a:lstStyle/>
          <a:p>
            <a:pPr algn="ctr">
              <a:lnSpc>
                <a:spcPts val="7279"/>
              </a:lnSpc>
            </a:pPr>
            <a:r>
              <a:rPr lang="ar-DZ" sz="5199" dirty="0">
                <a:solidFill>
                  <a:srgbClr val="032D61"/>
                </a:solidFill>
                <a:latin typeface="Times New Roman Bold"/>
              </a:rPr>
              <a:t>الطلب على كانديا : </a:t>
            </a:r>
            <a:endParaRPr lang="en-US" sz="5199" dirty="0">
              <a:solidFill>
                <a:srgbClr val="032D61"/>
              </a:solidFill>
              <a:latin typeface="Times New Roman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499607" y="4016493"/>
            <a:ext cx="7964189" cy="4786986"/>
          </a:xfrm>
          <a:custGeom>
            <a:avLst/>
            <a:gdLst/>
            <a:ahLst/>
            <a:cxnLst/>
            <a:rect l="l" t="t" r="r" b="b"/>
            <a:pathLst>
              <a:path w="7964189" h="4786986">
                <a:moveTo>
                  <a:pt x="0" y="0"/>
                </a:moveTo>
                <a:lnTo>
                  <a:pt x="7964190" y="0"/>
                </a:lnTo>
                <a:lnTo>
                  <a:pt x="7964190" y="4786986"/>
                </a:lnTo>
                <a:lnTo>
                  <a:pt x="0" y="4786986"/>
                </a:lnTo>
                <a:lnTo>
                  <a:pt x="0" y="0"/>
                </a:lnTo>
                <a:close/>
              </a:path>
            </a:pathLst>
          </a:custGeom>
          <a:blipFill>
            <a:blip r:embed="rId3"/>
            <a:stretch>
              <a:fillRect/>
            </a:stretch>
          </a:blipFill>
        </p:spPr>
      </p:sp>
      <p:sp>
        <p:nvSpPr>
          <p:cNvPr id="4" name="Freeform 4"/>
          <p:cNvSpPr/>
          <p:nvPr/>
        </p:nvSpPr>
        <p:spPr>
          <a:xfrm>
            <a:off x="9705817" y="4016493"/>
            <a:ext cx="7964189" cy="4786986"/>
          </a:xfrm>
          <a:custGeom>
            <a:avLst/>
            <a:gdLst/>
            <a:ahLst/>
            <a:cxnLst/>
            <a:rect l="l" t="t" r="r" b="b"/>
            <a:pathLst>
              <a:path w="7964189" h="4786986">
                <a:moveTo>
                  <a:pt x="0" y="0"/>
                </a:moveTo>
                <a:lnTo>
                  <a:pt x="7964189" y="0"/>
                </a:lnTo>
                <a:lnTo>
                  <a:pt x="7964189" y="4786986"/>
                </a:lnTo>
                <a:lnTo>
                  <a:pt x="0" y="4786986"/>
                </a:lnTo>
                <a:lnTo>
                  <a:pt x="0" y="0"/>
                </a:lnTo>
                <a:close/>
              </a:path>
            </a:pathLst>
          </a:custGeom>
          <a:blipFill>
            <a:blip r:embed="rId4"/>
            <a:stretch>
              <a:fillRect/>
            </a:stretch>
          </a:blipFill>
        </p:spPr>
      </p:sp>
      <p:sp>
        <p:nvSpPr>
          <p:cNvPr id="5" name="Freeform 5"/>
          <p:cNvSpPr/>
          <p:nvPr/>
        </p:nvSpPr>
        <p:spPr>
          <a:xfrm>
            <a:off x="-440901" y="9004991"/>
            <a:ext cx="19169801" cy="2564018"/>
          </a:xfrm>
          <a:custGeom>
            <a:avLst/>
            <a:gdLst/>
            <a:ahLst/>
            <a:cxnLst/>
            <a:rect l="l" t="t" r="r" b="b"/>
            <a:pathLst>
              <a:path w="19169801" h="2564018">
                <a:moveTo>
                  <a:pt x="0" y="0"/>
                </a:moveTo>
                <a:lnTo>
                  <a:pt x="19169802" y="0"/>
                </a:lnTo>
                <a:lnTo>
                  <a:pt x="19169802" y="2564018"/>
                </a:lnTo>
                <a:lnTo>
                  <a:pt x="0" y="2564018"/>
                </a:lnTo>
                <a:lnTo>
                  <a:pt x="0" y="0"/>
                </a:lnTo>
                <a:close/>
              </a:path>
            </a:pathLst>
          </a:custGeom>
          <a:blipFill>
            <a:blip r:embed="rId5"/>
            <a:stretch>
              <a:fillRect t="-9054" b="-61035"/>
            </a:stretch>
          </a:blipFill>
        </p:spPr>
      </p:sp>
      <p:sp>
        <p:nvSpPr>
          <p:cNvPr id="6" name="Freeform 6"/>
          <p:cNvSpPr/>
          <p:nvPr/>
        </p:nvSpPr>
        <p:spPr>
          <a:xfrm>
            <a:off x="16443570" y="0"/>
            <a:ext cx="1631459" cy="2453323"/>
          </a:xfrm>
          <a:custGeom>
            <a:avLst/>
            <a:gdLst/>
            <a:ahLst/>
            <a:cxnLst/>
            <a:rect l="l" t="t" r="r" b="b"/>
            <a:pathLst>
              <a:path w="1631459" h="2453323">
                <a:moveTo>
                  <a:pt x="0" y="0"/>
                </a:moveTo>
                <a:lnTo>
                  <a:pt x="1631460" y="0"/>
                </a:lnTo>
                <a:lnTo>
                  <a:pt x="1631460" y="2453323"/>
                </a:lnTo>
                <a:lnTo>
                  <a:pt x="0" y="24533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6396322" y="-348972"/>
            <a:ext cx="1725956" cy="3233642"/>
          </a:xfrm>
          <a:custGeom>
            <a:avLst/>
            <a:gdLst/>
            <a:ahLst/>
            <a:cxnLst/>
            <a:rect l="l" t="t" r="r" b="b"/>
            <a:pathLst>
              <a:path w="1725956" h="3233642">
                <a:moveTo>
                  <a:pt x="0" y="0"/>
                </a:moveTo>
                <a:lnTo>
                  <a:pt x="1725956" y="0"/>
                </a:lnTo>
                <a:lnTo>
                  <a:pt x="1725956" y="3233641"/>
                </a:lnTo>
                <a:lnTo>
                  <a:pt x="0" y="3233641"/>
                </a:lnTo>
                <a:lnTo>
                  <a:pt x="0" y="0"/>
                </a:lnTo>
                <a:close/>
              </a:path>
            </a:pathLst>
          </a:custGeom>
          <a:blipFill>
            <a:blip r:embed="rId8"/>
            <a:stretch>
              <a:fillRect/>
            </a:stretch>
          </a:blipFill>
        </p:spPr>
      </p:sp>
      <p:sp>
        <p:nvSpPr>
          <p:cNvPr id="8" name="TextBox 8"/>
          <p:cNvSpPr txBox="1"/>
          <p:nvPr/>
        </p:nvSpPr>
        <p:spPr>
          <a:xfrm>
            <a:off x="5924454" y="1463800"/>
            <a:ext cx="5498455" cy="882486"/>
          </a:xfrm>
          <a:prstGeom prst="rect">
            <a:avLst/>
          </a:prstGeom>
        </p:spPr>
        <p:txBody>
          <a:bodyPr lIns="0" tIns="0" rIns="0" bIns="0" rtlCol="0" anchor="t">
            <a:spAutoFit/>
          </a:bodyPr>
          <a:lstStyle/>
          <a:p>
            <a:pPr algn="ctr">
              <a:lnSpc>
                <a:spcPts val="7279"/>
              </a:lnSpc>
            </a:pPr>
            <a:r>
              <a:rPr lang="ar-DZ" sz="5199" dirty="0">
                <a:solidFill>
                  <a:srgbClr val="032D61"/>
                </a:solidFill>
                <a:latin typeface="Times New Roman Bold"/>
              </a:rPr>
              <a:t>إنتاج الحليب : </a:t>
            </a:r>
            <a:endParaRPr lang="en-US" sz="5199" dirty="0">
              <a:solidFill>
                <a:srgbClr val="032D61"/>
              </a:solidFill>
              <a:latin typeface="Times New Roman Bold"/>
            </a:endParaRPr>
          </a:p>
        </p:txBody>
      </p:sp>
      <p:sp>
        <p:nvSpPr>
          <p:cNvPr id="9" name="TextBox 9"/>
          <p:cNvSpPr txBox="1"/>
          <p:nvPr/>
        </p:nvSpPr>
        <p:spPr>
          <a:xfrm>
            <a:off x="0" y="2741794"/>
            <a:ext cx="17670006" cy="564450"/>
          </a:xfrm>
          <a:prstGeom prst="rect">
            <a:avLst/>
          </a:prstGeom>
        </p:spPr>
        <p:txBody>
          <a:bodyPr lIns="0" tIns="0" rIns="0" bIns="0" rtlCol="0" anchor="t">
            <a:spAutoFit/>
          </a:bodyPr>
          <a:lstStyle/>
          <a:p>
            <a:pPr algn="ctr">
              <a:lnSpc>
                <a:spcPts val="4816"/>
              </a:lnSpc>
              <a:spcBef>
                <a:spcPct val="0"/>
              </a:spcBef>
            </a:pPr>
            <a:r>
              <a:rPr lang="ar-DZ" sz="3440" dirty="0">
                <a:solidFill>
                  <a:srgbClr val="032D61"/>
                </a:solidFill>
                <a:latin typeface="Times New Roman"/>
              </a:rPr>
              <a:t> فيما يلي تطور إنتاج كانديا في الجزائر في عامي 2022 و2023:</a:t>
            </a:r>
            <a:endParaRPr lang="en-US" sz="3440" dirty="0">
              <a:solidFill>
                <a:srgbClr val="032D61"/>
              </a:solidFill>
              <a:latin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264874" y="3037840"/>
            <a:ext cx="3582634" cy="3675238"/>
          </a:xfrm>
          <a:custGeom>
            <a:avLst/>
            <a:gdLst/>
            <a:ahLst/>
            <a:cxnLst/>
            <a:rect l="l" t="t" r="r" b="b"/>
            <a:pathLst>
              <a:path w="3582634" h="3675238">
                <a:moveTo>
                  <a:pt x="0" y="0"/>
                </a:moveTo>
                <a:lnTo>
                  <a:pt x="3582634" y="0"/>
                </a:lnTo>
                <a:lnTo>
                  <a:pt x="3582634" y="3675238"/>
                </a:lnTo>
                <a:lnTo>
                  <a:pt x="0" y="3675238"/>
                </a:lnTo>
                <a:lnTo>
                  <a:pt x="0" y="0"/>
                </a:lnTo>
                <a:close/>
              </a:path>
            </a:pathLst>
          </a:custGeom>
          <a:blipFill>
            <a:blip r:embed="rId3"/>
            <a:stretch>
              <a:fillRect/>
            </a:stretch>
          </a:blipFill>
        </p:spPr>
      </p:sp>
      <p:sp>
        <p:nvSpPr>
          <p:cNvPr id="4" name="Freeform 4"/>
          <p:cNvSpPr/>
          <p:nvPr/>
        </p:nvSpPr>
        <p:spPr>
          <a:xfrm>
            <a:off x="2227143" y="2482491"/>
            <a:ext cx="4608161" cy="4608161"/>
          </a:xfrm>
          <a:custGeom>
            <a:avLst/>
            <a:gdLst/>
            <a:ahLst/>
            <a:cxnLst/>
            <a:rect l="l" t="t" r="r" b="b"/>
            <a:pathLst>
              <a:path w="4608161" h="4608161">
                <a:moveTo>
                  <a:pt x="0" y="0"/>
                </a:moveTo>
                <a:lnTo>
                  <a:pt x="4608162" y="0"/>
                </a:lnTo>
                <a:lnTo>
                  <a:pt x="4608162" y="4608161"/>
                </a:lnTo>
                <a:lnTo>
                  <a:pt x="0" y="4608161"/>
                </a:lnTo>
                <a:lnTo>
                  <a:pt x="0" y="0"/>
                </a:lnTo>
                <a:close/>
              </a:path>
            </a:pathLst>
          </a:custGeom>
          <a:blipFill>
            <a:blip r:embed="rId4"/>
            <a:stretch>
              <a:fillRect/>
            </a:stretch>
          </a:blipFill>
        </p:spPr>
      </p:sp>
      <p:sp>
        <p:nvSpPr>
          <p:cNvPr id="5" name="Freeform 5"/>
          <p:cNvSpPr/>
          <p:nvPr/>
        </p:nvSpPr>
        <p:spPr>
          <a:xfrm>
            <a:off x="5707535" y="3022169"/>
            <a:ext cx="3027425" cy="3542731"/>
          </a:xfrm>
          <a:custGeom>
            <a:avLst/>
            <a:gdLst/>
            <a:ahLst/>
            <a:cxnLst/>
            <a:rect l="l" t="t" r="r" b="b"/>
            <a:pathLst>
              <a:path w="3027425" h="3542731">
                <a:moveTo>
                  <a:pt x="0" y="0"/>
                </a:moveTo>
                <a:lnTo>
                  <a:pt x="3027425" y="0"/>
                </a:lnTo>
                <a:lnTo>
                  <a:pt x="3027425" y="3542731"/>
                </a:lnTo>
                <a:lnTo>
                  <a:pt x="0" y="3542731"/>
                </a:lnTo>
                <a:lnTo>
                  <a:pt x="0" y="0"/>
                </a:lnTo>
                <a:close/>
              </a:path>
            </a:pathLst>
          </a:custGeom>
          <a:blipFill>
            <a:blip r:embed="rId5"/>
            <a:stretch>
              <a:fillRect/>
            </a:stretch>
          </a:blipFill>
        </p:spPr>
      </p:sp>
      <p:sp>
        <p:nvSpPr>
          <p:cNvPr id="6" name="Freeform 6"/>
          <p:cNvSpPr/>
          <p:nvPr/>
        </p:nvSpPr>
        <p:spPr>
          <a:xfrm>
            <a:off x="8620880" y="3015206"/>
            <a:ext cx="3485049" cy="3485049"/>
          </a:xfrm>
          <a:custGeom>
            <a:avLst/>
            <a:gdLst/>
            <a:ahLst/>
            <a:cxnLst/>
            <a:rect l="l" t="t" r="r" b="b"/>
            <a:pathLst>
              <a:path w="3485049" h="3485049">
                <a:moveTo>
                  <a:pt x="0" y="0"/>
                </a:moveTo>
                <a:lnTo>
                  <a:pt x="3485049" y="0"/>
                </a:lnTo>
                <a:lnTo>
                  <a:pt x="3485049" y="3485049"/>
                </a:lnTo>
                <a:lnTo>
                  <a:pt x="0" y="3485049"/>
                </a:lnTo>
                <a:lnTo>
                  <a:pt x="0" y="0"/>
                </a:lnTo>
                <a:close/>
              </a:path>
            </a:pathLst>
          </a:custGeom>
          <a:blipFill>
            <a:blip r:embed="rId6"/>
            <a:stretch>
              <a:fillRect/>
            </a:stretch>
          </a:blipFill>
        </p:spPr>
      </p:sp>
      <p:sp>
        <p:nvSpPr>
          <p:cNvPr id="7" name="Freeform 7"/>
          <p:cNvSpPr/>
          <p:nvPr/>
        </p:nvSpPr>
        <p:spPr>
          <a:xfrm>
            <a:off x="11590469" y="3015206"/>
            <a:ext cx="3441903" cy="3441903"/>
          </a:xfrm>
          <a:custGeom>
            <a:avLst/>
            <a:gdLst/>
            <a:ahLst/>
            <a:cxnLst/>
            <a:rect l="l" t="t" r="r" b="b"/>
            <a:pathLst>
              <a:path w="3441903" h="3441903">
                <a:moveTo>
                  <a:pt x="0" y="0"/>
                </a:moveTo>
                <a:lnTo>
                  <a:pt x="3441903" y="0"/>
                </a:lnTo>
                <a:lnTo>
                  <a:pt x="3441903" y="3441903"/>
                </a:lnTo>
                <a:lnTo>
                  <a:pt x="0" y="3441903"/>
                </a:lnTo>
                <a:lnTo>
                  <a:pt x="0" y="0"/>
                </a:lnTo>
                <a:close/>
              </a:path>
            </a:pathLst>
          </a:custGeom>
          <a:blipFill>
            <a:blip r:embed="rId7"/>
            <a:stretch>
              <a:fillRect/>
            </a:stretch>
          </a:blipFill>
        </p:spPr>
      </p:sp>
      <p:sp>
        <p:nvSpPr>
          <p:cNvPr id="8" name="Freeform 8"/>
          <p:cNvSpPr/>
          <p:nvPr/>
        </p:nvSpPr>
        <p:spPr>
          <a:xfrm>
            <a:off x="14683894" y="2754536"/>
            <a:ext cx="3604278" cy="3604278"/>
          </a:xfrm>
          <a:custGeom>
            <a:avLst/>
            <a:gdLst/>
            <a:ahLst/>
            <a:cxnLst/>
            <a:rect l="l" t="t" r="r" b="b"/>
            <a:pathLst>
              <a:path w="3604278" h="3604278">
                <a:moveTo>
                  <a:pt x="0" y="0"/>
                </a:moveTo>
                <a:lnTo>
                  <a:pt x="3604278" y="0"/>
                </a:lnTo>
                <a:lnTo>
                  <a:pt x="3604278" y="3604277"/>
                </a:lnTo>
                <a:lnTo>
                  <a:pt x="0" y="3604277"/>
                </a:lnTo>
                <a:lnTo>
                  <a:pt x="0" y="0"/>
                </a:lnTo>
                <a:close/>
              </a:path>
            </a:pathLst>
          </a:custGeom>
          <a:blipFill>
            <a:blip r:embed="rId8"/>
            <a:stretch>
              <a:fillRect/>
            </a:stretch>
          </a:blipFill>
        </p:spPr>
      </p:sp>
      <p:grpSp>
        <p:nvGrpSpPr>
          <p:cNvPr id="9" name="Group 9"/>
          <p:cNvGrpSpPr/>
          <p:nvPr/>
        </p:nvGrpSpPr>
        <p:grpSpPr>
          <a:xfrm>
            <a:off x="15555822" y="8287216"/>
            <a:ext cx="2178056" cy="768422"/>
            <a:chOff x="0" y="0"/>
            <a:chExt cx="573644" cy="202383"/>
          </a:xfrm>
        </p:grpSpPr>
        <p:sp>
          <p:nvSpPr>
            <p:cNvPr id="10" name="Freeform 10"/>
            <p:cNvSpPr/>
            <p:nvPr/>
          </p:nvSpPr>
          <p:spPr>
            <a:xfrm>
              <a:off x="0" y="0"/>
              <a:ext cx="573644" cy="202383"/>
            </a:xfrm>
            <a:custGeom>
              <a:avLst/>
              <a:gdLst/>
              <a:ahLst/>
              <a:cxnLst/>
              <a:rect l="l" t="t" r="r" b="b"/>
              <a:pathLst>
                <a:path w="573644" h="202383">
                  <a:moveTo>
                    <a:pt x="0" y="0"/>
                  </a:moveTo>
                  <a:lnTo>
                    <a:pt x="573644" y="0"/>
                  </a:lnTo>
                  <a:lnTo>
                    <a:pt x="573644" y="202383"/>
                  </a:lnTo>
                  <a:lnTo>
                    <a:pt x="0" y="202383"/>
                  </a:lnTo>
                  <a:close/>
                </a:path>
              </a:pathLst>
            </a:custGeom>
            <a:solidFill>
              <a:srgbClr val="7CBC58"/>
            </a:solidFill>
          </p:spPr>
        </p:sp>
        <p:sp>
          <p:nvSpPr>
            <p:cNvPr id="11" name="TextBox 11"/>
            <p:cNvSpPr txBox="1"/>
            <p:nvPr/>
          </p:nvSpPr>
          <p:spPr>
            <a:xfrm>
              <a:off x="0" y="-38100"/>
              <a:ext cx="573644" cy="240483"/>
            </a:xfrm>
            <a:prstGeom prst="rect">
              <a:avLst/>
            </a:prstGeom>
          </p:spPr>
          <p:txBody>
            <a:bodyPr lIns="50800" tIns="50800" rIns="50800" bIns="50800" rtlCol="0" anchor="ctr"/>
            <a:lstStyle/>
            <a:p>
              <a:pPr algn="ctr">
                <a:lnSpc>
                  <a:spcPts val="2659"/>
                </a:lnSpc>
              </a:pPr>
              <a:r>
                <a:rPr lang="en-US" sz="1899">
                  <a:solidFill>
                    <a:srgbClr val="FFFFFF"/>
                  </a:solidFill>
                  <a:latin typeface="Open Sans Bold"/>
                </a:rPr>
                <a:t>600 DA</a:t>
              </a:r>
            </a:p>
          </p:txBody>
        </p:sp>
      </p:grpSp>
      <p:sp>
        <p:nvSpPr>
          <p:cNvPr id="12" name="TextBox 12"/>
          <p:cNvSpPr txBox="1"/>
          <p:nvPr/>
        </p:nvSpPr>
        <p:spPr>
          <a:xfrm>
            <a:off x="6583878" y="828675"/>
            <a:ext cx="4655790" cy="882486"/>
          </a:xfrm>
          <a:prstGeom prst="rect">
            <a:avLst/>
          </a:prstGeom>
        </p:spPr>
        <p:txBody>
          <a:bodyPr lIns="0" tIns="0" rIns="0" bIns="0" rtlCol="0" anchor="t">
            <a:spAutoFit/>
          </a:bodyPr>
          <a:lstStyle/>
          <a:p>
            <a:pPr algn="ctr">
              <a:lnSpc>
                <a:spcPts val="7279"/>
              </a:lnSpc>
            </a:pPr>
            <a:r>
              <a:rPr lang="ar-DZ" sz="5199" dirty="0">
                <a:solidFill>
                  <a:srgbClr val="032D61"/>
                </a:solidFill>
                <a:latin typeface="Times New Roman Bold"/>
              </a:rPr>
              <a:t>المزيج التسويقي : </a:t>
            </a:r>
            <a:r>
              <a:rPr lang="en-US" sz="5199" dirty="0">
                <a:solidFill>
                  <a:srgbClr val="032D61"/>
                </a:solidFill>
                <a:latin typeface="Times New Roman Bold"/>
              </a:rPr>
              <a:t> </a:t>
            </a:r>
          </a:p>
        </p:txBody>
      </p:sp>
      <p:sp>
        <p:nvSpPr>
          <p:cNvPr id="13" name="TextBox 13"/>
          <p:cNvSpPr txBox="1"/>
          <p:nvPr/>
        </p:nvSpPr>
        <p:spPr>
          <a:xfrm>
            <a:off x="14249400" y="2151021"/>
            <a:ext cx="3393430" cy="662939"/>
          </a:xfrm>
          <a:prstGeom prst="rect">
            <a:avLst/>
          </a:prstGeom>
        </p:spPr>
        <p:txBody>
          <a:bodyPr lIns="0" tIns="0" rIns="0" bIns="0" rtlCol="0" anchor="t">
            <a:spAutoFit/>
          </a:bodyPr>
          <a:lstStyle/>
          <a:p>
            <a:pPr algn="r">
              <a:lnSpc>
                <a:spcPts val="5460"/>
              </a:lnSpc>
            </a:pPr>
            <a:r>
              <a:rPr lang="ar-DZ" sz="3900" dirty="0">
                <a:solidFill>
                  <a:srgbClr val="032D61"/>
                </a:solidFill>
                <a:latin typeface="Open Sans"/>
              </a:rPr>
              <a:t>المنتج + السعر :</a:t>
            </a:r>
            <a:endParaRPr lang="en-US" sz="3900" dirty="0">
              <a:solidFill>
                <a:srgbClr val="032D61"/>
              </a:solidFill>
              <a:latin typeface="Open Sans"/>
            </a:endParaRPr>
          </a:p>
        </p:txBody>
      </p:sp>
      <p:sp>
        <p:nvSpPr>
          <p:cNvPr id="14" name="TextBox 14"/>
          <p:cNvSpPr txBox="1"/>
          <p:nvPr/>
        </p:nvSpPr>
        <p:spPr>
          <a:xfrm>
            <a:off x="170221" y="6415990"/>
            <a:ext cx="2131893" cy="1276503"/>
          </a:xfrm>
          <a:prstGeom prst="rect">
            <a:avLst/>
          </a:prstGeom>
        </p:spPr>
        <p:txBody>
          <a:bodyPr lIns="0" tIns="0" rIns="0" bIns="0" rtlCol="0" anchor="t">
            <a:spAutoFit/>
          </a:bodyPr>
          <a:lstStyle/>
          <a:p>
            <a:pPr algn="ctr">
              <a:lnSpc>
                <a:spcPts val="3360"/>
              </a:lnSpc>
            </a:pPr>
            <a:r>
              <a:rPr lang="ar-DZ" sz="2400" dirty="0">
                <a:solidFill>
                  <a:srgbClr val="032D61"/>
                </a:solidFill>
                <a:latin typeface="Open Sans"/>
              </a:rPr>
              <a:t>الأزرق : </a:t>
            </a:r>
          </a:p>
          <a:p>
            <a:pPr algn="ctr">
              <a:lnSpc>
                <a:spcPts val="3360"/>
              </a:lnSpc>
            </a:pPr>
            <a:r>
              <a:rPr lang="ar-DZ" sz="2400" dirty="0">
                <a:solidFill>
                  <a:srgbClr val="032D61"/>
                </a:solidFill>
                <a:latin typeface="Open Sans"/>
              </a:rPr>
              <a:t>يرتبط بالانتعاش والخفة</a:t>
            </a:r>
            <a:endParaRPr lang="en-US" sz="2400" dirty="0">
              <a:solidFill>
                <a:srgbClr val="032D61"/>
              </a:solidFill>
              <a:latin typeface="Open Sans"/>
            </a:endParaRPr>
          </a:p>
        </p:txBody>
      </p:sp>
      <p:sp>
        <p:nvSpPr>
          <p:cNvPr id="15" name="TextBox 15"/>
          <p:cNvSpPr txBox="1"/>
          <p:nvPr/>
        </p:nvSpPr>
        <p:spPr>
          <a:xfrm>
            <a:off x="3035539" y="6310648"/>
            <a:ext cx="3177223" cy="1088952"/>
          </a:xfrm>
          <a:prstGeom prst="rect">
            <a:avLst/>
          </a:prstGeom>
        </p:spPr>
        <p:txBody>
          <a:bodyPr lIns="0" tIns="0" rIns="0" bIns="0" rtlCol="0" anchor="t">
            <a:spAutoFit/>
          </a:bodyPr>
          <a:lstStyle/>
          <a:p>
            <a:pPr algn="ctr">
              <a:lnSpc>
                <a:spcPts val="2873"/>
              </a:lnSpc>
            </a:pPr>
            <a:r>
              <a:rPr lang="ar-DZ" sz="2052" dirty="0">
                <a:solidFill>
                  <a:srgbClr val="032D61"/>
                </a:solidFill>
                <a:latin typeface="Open Sans"/>
              </a:rPr>
              <a:t>الأحمر:</a:t>
            </a:r>
          </a:p>
          <a:p>
            <a:pPr algn="ctr">
              <a:lnSpc>
                <a:spcPts val="2873"/>
              </a:lnSpc>
            </a:pPr>
            <a:r>
              <a:rPr lang="ar-DZ" sz="2052" dirty="0">
                <a:solidFill>
                  <a:srgbClr val="032D61"/>
                </a:solidFill>
                <a:latin typeface="Open Sans"/>
              </a:rPr>
              <a:t> يرتبط بالعاطفة والطاقة والنكهة، ويستحضر ثراء الحليب كامل الدسم</a:t>
            </a:r>
            <a:endParaRPr lang="en-US" sz="2052" dirty="0">
              <a:solidFill>
                <a:srgbClr val="032D61"/>
              </a:solidFill>
              <a:latin typeface="Open Sans"/>
            </a:endParaRPr>
          </a:p>
        </p:txBody>
      </p:sp>
      <p:sp>
        <p:nvSpPr>
          <p:cNvPr id="16" name="TextBox 16"/>
          <p:cNvSpPr txBox="1"/>
          <p:nvPr/>
        </p:nvSpPr>
        <p:spPr>
          <a:xfrm>
            <a:off x="6212762" y="6310648"/>
            <a:ext cx="3235012" cy="1014060"/>
          </a:xfrm>
          <a:prstGeom prst="rect">
            <a:avLst/>
          </a:prstGeom>
        </p:spPr>
        <p:txBody>
          <a:bodyPr lIns="0" tIns="0" rIns="0" bIns="0" rtlCol="0" anchor="t">
            <a:spAutoFit/>
          </a:bodyPr>
          <a:lstStyle/>
          <a:p>
            <a:pPr algn="ctr">
              <a:lnSpc>
                <a:spcPts val="2684"/>
              </a:lnSpc>
            </a:pPr>
            <a:r>
              <a:rPr lang="ar-DZ" sz="1917" dirty="0">
                <a:solidFill>
                  <a:srgbClr val="032D61"/>
                </a:solidFill>
                <a:latin typeface="Open Sans"/>
              </a:rPr>
              <a:t>الأخضر :</a:t>
            </a:r>
          </a:p>
          <a:p>
            <a:pPr algn="ctr">
              <a:lnSpc>
                <a:spcPts val="2684"/>
              </a:lnSpc>
            </a:pPr>
            <a:r>
              <a:rPr lang="ar-DZ" sz="1917" dirty="0">
                <a:solidFill>
                  <a:srgbClr val="032D61"/>
                </a:solidFill>
                <a:latin typeface="Open Sans"/>
              </a:rPr>
              <a:t>هو اللون الرئيسي للعبوة، ويرمز إلى الانتعاش والصحة والراحة</a:t>
            </a:r>
            <a:endParaRPr lang="en-US" sz="1917" dirty="0">
              <a:solidFill>
                <a:srgbClr val="032D61"/>
              </a:solidFill>
              <a:latin typeface="Open Sans"/>
            </a:endParaRPr>
          </a:p>
        </p:txBody>
      </p:sp>
      <p:sp>
        <p:nvSpPr>
          <p:cNvPr id="17" name="TextBox 17"/>
          <p:cNvSpPr txBox="1"/>
          <p:nvPr/>
        </p:nvSpPr>
        <p:spPr>
          <a:xfrm>
            <a:off x="9606548" y="6452630"/>
            <a:ext cx="2251877" cy="1165319"/>
          </a:xfrm>
          <a:prstGeom prst="rect">
            <a:avLst/>
          </a:prstGeom>
        </p:spPr>
        <p:txBody>
          <a:bodyPr lIns="0" tIns="0" rIns="0" bIns="0" rtlCol="0" anchor="t">
            <a:spAutoFit/>
          </a:bodyPr>
          <a:lstStyle/>
          <a:p>
            <a:pPr algn="ctr">
              <a:lnSpc>
                <a:spcPts val="3126"/>
              </a:lnSpc>
            </a:pPr>
            <a:r>
              <a:rPr lang="ar-DZ" sz="2233" dirty="0">
                <a:solidFill>
                  <a:srgbClr val="032D61"/>
                </a:solidFill>
                <a:latin typeface="Open Sans"/>
              </a:rPr>
              <a:t>الأصفر : </a:t>
            </a:r>
          </a:p>
          <a:p>
            <a:pPr algn="ctr">
              <a:lnSpc>
                <a:spcPts val="3126"/>
              </a:lnSpc>
            </a:pPr>
            <a:r>
              <a:rPr lang="ar-DZ" sz="2233" dirty="0">
                <a:solidFill>
                  <a:srgbClr val="032D61"/>
                </a:solidFill>
                <a:latin typeface="Open Sans"/>
              </a:rPr>
              <a:t>هذا هو لون</a:t>
            </a:r>
          </a:p>
          <a:p>
            <a:pPr algn="ctr">
              <a:lnSpc>
                <a:spcPts val="3126"/>
              </a:lnSpc>
            </a:pPr>
            <a:r>
              <a:rPr lang="ar-DZ" sz="2233" dirty="0">
                <a:solidFill>
                  <a:srgbClr val="032D61"/>
                </a:solidFill>
                <a:latin typeface="Open Sans"/>
              </a:rPr>
              <a:t>الكوليسترول</a:t>
            </a:r>
            <a:endParaRPr lang="en-US" sz="2233" dirty="0">
              <a:solidFill>
                <a:srgbClr val="032D61"/>
              </a:solidFill>
              <a:latin typeface="Open Sans"/>
            </a:endParaRPr>
          </a:p>
        </p:txBody>
      </p:sp>
      <p:sp>
        <p:nvSpPr>
          <p:cNvPr id="18" name="TextBox 18"/>
          <p:cNvSpPr txBox="1"/>
          <p:nvPr/>
        </p:nvSpPr>
        <p:spPr>
          <a:xfrm>
            <a:off x="11858245" y="6446791"/>
            <a:ext cx="2969769" cy="668645"/>
          </a:xfrm>
          <a:prstGeom prst="rect">
            <a:avLst/>
          </a:prstGeom>
        </p:spPr>
        <p:txBody>
          <a:bodyPr lIns="0" tIns="0" rIns="0" bIns="0" rtlCol="0" anchor="t">
            <a:spAutoFit/>
          </a:bodyPr>
          <a:lstStyle/>
          <a:p>
            <a:pPr algn="ctr">
              <a:lnSpc>
                <a:spcPts val="2721"/>
              </a:lnSpc>
            </a:pPr>
            <a:r>
              <a:rPr lang="ar-DZ" sz="1943" dirty="0">
                <a:solidFill>
                  <a:srgbClr val="032D61"/>
                </a:solidFill>
                <a:latin typeface="Open Sans"/>
              </a:rPr>
              <a:t>البني:</a:t>
            </a:r>
          </a:p>
          <a:p>
            <a:pPr algn="ctr">
              <a:lnSpc>
                <a:spcPts val="2721"/>
              </a:lnSpc>
            </a:pPr>
            <a:r>
              <a:rPr lang="ar-DZ" sz="1943" dirty="0">
                <a:solidFill>
                  <a:srgbClr val="032D61"/>
                </a:solidFill>
                <a:latin typeface="Open Sans"/>
              </a:rPr>
              <a:t>يستخدم للرسوم التوضيحية للشوكولاتة</a:t>
            </a:r>
            <a:endParaRPr lang="en-US" sz="1943" dirty="0">
              <a:solidFill>
                <a:srgbClr val="032D61"/>
              </a:solidFill>
              <a:latin typeface="Open Sans"/>
            </a:endParaRPr>
          </a:p>
        </p:txBody>
      </p:sp>
      <p:sp>
        <p:nvSpPr>
          <p:cNvPr id="19" name="TextBox 19"/>
          <p:cNvSpPr txBox="1"/>
          <p:nvPr/>
        </p:nvSpPr>
        <p:spPr>
          <a:xfrm>
            <a:off x="15001529" y="6039519"/>
            <a:ext cx="3286643" cy="2223494"/>
          </a:xfrm>
          <a:prstGeom prst="rect">
            <a:avLst/>
          </a:prstGeom>
        </p:spPr>
        <p:txBody>
          <a:bodyPr lIns="0" tIns="0" rIns="0" bIns="0" rtlCol="0" anchor="t">
            <a:spAutoFit/>
          </a:bodyPr>
          <a:lstStyle/>
          <a:p>
            <a:pPr algn="ctr">
              <a:lnSpc>
                <a:spcPts val="2525"/>
              </a:lnSpc>
            </a:pPr>
            <a:r>
              <a:rPr lang="ar-DZ" sz="2000" dirty="0">
                <a:solidFill>
                  <a:srgbClr val="032D61"/>
                </a:solidFill>
                <a:latin typeface="Open Sans"/>
              </a:rPr>
              <a:t>الأزرق والأبيض:</a:t>
            </a:r>
          </a:p>
          <a:p>
            <a:pPr algn="ctr">
              <a:lnSpc>
                <a:spcPts val="2525"/>
              </a:lnSpc>
            </a:pPr>
            <a:r>
              <a:rPr lang="ar-DZ" sz="2000" dirty="0">
                <a:solidFill>
                  <a:srgbClr val="032D61"/>
                </a:solidFill>
                <a:latin typeface="Open Sans"/>
              </a:rPr>
              <a:t> تعكس هذه الألوان المهيمنة رموز ألوان علامة كانديا التجارية، مما يخلق تماسكاً بصرياً قوياً. </a:t>
            </a:r>
          </a:p>
          <a:p>
            <a:pPr algn="ctr">
              <a:lnSpc>
                <a:spcPts val="2525"/>
              </a:lnSpc>
            </a:pPr>
            <a:r>
              <a:rPr lang="ar-DZ" sz="2000" dirty="0">
                <a:solidFill>
                  <a:srgbClr val="032D61"/>
                </a:solidFill>
                <a:latin typeface="Open Sans"/>
              </a:rPr>
              <a:t>يلهم اللون الأزرق الثقة والأمان، </a:t>
            </a:r>
          </a:p>
          <a:p>
            <a:pPr algn="ctr">
              <a:lnSpc>
                <a:spcPts val="2525"/>
              </a:lnSpc>
            </a:pPr>
            <a:r>
              <a:rPr lang="ar-DZ" sz="2000" dirty="0">
                <a:solidFill>
                  <a:srgbClr val="032D61"/>
                </a:solidFill>
                <a:latin typeface="Open Sans"/>
              </a:rPr>
              <a:t>بينما يستحضر اللون الأبيض النقاء والطبيعية</a:t>
            </a:r>
            <a:r>
              <a:rPr lang="ar-DZ" sz="1803" dirty="0">
                <a:solidFill>
                  <a:srgbClr val="032D61"/>
                </a:solidFill>
                <a:latin typeface="Open Sans"/>
              </a:rPr>
              <a:t>.</a:t>
            </a:r>
            <a:endParaRPr lang="en-US" sz="1803" dirty="0">
              <a:solidFill>
                <a:srgbClr val="032D61"/>
              </a:solidFill>
              <a:latin typeface="Open Sans"/>
            </a:endParaRPr>
          </a:p>
        </p:txBody>
      </p:sp>
      <p:grpSp>
        <p:nvGrpSpPr>
          <p:cNvPr id="20" name="Group 20"/>
          <p:cNvGrpSpPr/>
          <p:nvPr/>
        </p:nvGrpSpPr>
        <p:grpSpPr>
          <a:xfrm>
            <a:off x="9723136" y="7775742"/>
            <a:ext cx="2178056" cy="913083"/>
            <a:chOff x="0" y="-38100"/>
            <a:chExt cx="573644" cy="240483"/>
          </a:xfrm>
        </p:grpSpPr>
        <p:sp>
          <p:nvSpPr>
            <p:cNvPr id="21" name="Freeform 21"/>
            <p:cNvSpPr/>
            <p:nvPr/>
          </p:nvSpPr>
          <p:spPr>
            <a:xfrm>
              <a:off x="0" y="0"/>
              <a:ext cx="573644" cy="202383"/>
            </a:xfrm>
            <a:custGeom>
              <a:avLst/>
              <a:gdLst/>
              <a:ahLst/>
              <a:cxnLst/>
              <a:rect l="l" t="t" r="r" b="b"/>
              <a:pathLst>
                <a:path w="573644" h="202383">
                  <a:moveTo>
                    <a:pt x="0" y="0"/>
                  </a:moveTo>
                  <a:lnTo>
                    <a:pt x="573644" y="0"/>
                  </a:lnTo>
                  <a:lnTo>
                    <a:pt x="573644" y="202383"/>
                  </a:lnTo>
                  <a:lnTo>
                    <a:pt x="0" y="202383"/>
                  </a:lnTo>
                  <a:close/>
                </a:path>
              </a:pathLst>
            </a:custGeom>
            <a:solidFill>
              <a:srgbClr val="7CBC58"/>
            </a:solidFill>
          </p:spPr>
        </p:sp>
        <p:sp>
          <p:nvSpPr>
            <p:cNvPr id="22" name="TextBox 22"/>
            <p:cNvSpPr txBox="1"/>
            <p:nvPr/>
          </p:nvSpPr>
          <p:spPr>
            <a:xfrm>
              <a:off x="0" y="-38100"/>
              <a:ext cx="573644" cy="240483"/>
            </a:xfrm>
            <a:prstGeom prst="rect">
              <a:avLst/>
            </a:prstGeom>
          </p:spPr>
          <p:txBody>
            <a:bodyPr lIns="50800" tIns="50800" rIns="50800" bIns="50800" rtlCol="0" anchor="ctr"/>
            <a:lstStyle/>
            <a:p>
              <a:pPr algn="ctr">
                <a:lnSpc>
                  <a:spcPts val="2659"/>
                </a:lnSpc>
              </a:pPr>
              <a:r>
                <a:rPr lang="en-US" sz="1899" dirty="0">
                  <a:solidFill>
                    <a:srgbClr val="FFFFFF"/>
                  </a:solidFill>
                  <a:latin typeface="Open Sans Bold"/>
                </a:rPr>
                <a:t>145 DA</a:t>
              </a:r>
            </a:p>
          </p:txBody>
        </p:sp>
      </p:grpSp>
      <p:grpSp>
        <p:nvGrpSpPr>
          <p:cNvPr id="23" name="Group 23"/>
          <p:cNvGrpSpPr/>
          <p:nvPr/>
        </p:nvGrpSpPr>
        <p:grpSpPr>
          <a:xfrm>
            <a:off x="12386043" y="7934047"/>
            <a:ext cx="2178056" cy="768422"/>
            <a:chOff x="0" y="0"/>
            <a:chExt cx="573644" cy="202383"/>
          </a:xfrm>
        </p:grpSpPr>
        <p:sp>
          <p:nvSpPr>
            <p:cNvPr id="24" name="Freeform 24"/>
            <p:cNvSpPr/>
            <p:nvPr/>
          </p:nvSpPr>
          <p:spPr>
            <a:xfrm>
              <a:off x="0" y="0"/>
              <a:ext cx="573644" cy="202383"/>
            </a:xfrm>
            <a:custGeom>
              <a:avLst/>
              <a:gdLst/>
              <a:ahLst/>
              <a:cxnLst/>
              <a:rect l="l" t="t" r="r" b="b"/>
              <a:pathLst>
                <a:path w="573644" h="202383">
                  <a:moveTo>
                    <a:pt x="0" y="0"/>
                  </a:moveTo>
                  <a:lnTo>
                    <a:pt x="573644" y="0"/>
                  </a:lnTo>
                  <a:lnTo>
                    <a:pt x="573644" y="202383"/>
                  </a:lnTo>
                  <a:lnTo>
                    <a:pt x="0" y="202383"/>
                  </a:lnTo>
                  <a:close/>
                </a:path>
              </a:pathLst>
            </a:custGeom>
            <a:solidFill>
              <a:srgbClr val="7CBC58"/>
            </a:solidFill>
          </p:spPr>
        </p:sp>
        <p:sp>
          <p:nvSpPr>
            <p:cNvPr id="25" name="TextBox 25"/>
            <p:cNvSpPr txBox="1"/>
            <p:nvPr/>
          </p:nvSpPr>
          <p:spPr>
            <a:xfrm>
              <a:off x="0" y="-38100"/>
              <a:ext cx="573644" cy="240483"/>
            </a:xfrm>
            <a:prstGeom prst="rect">
              <a:avLst/>
            </a:prstGeom>
          </p:spPr>
          <p:txBody>
            <a:bodyPr lIns="50800" tIns="50800" rIns="50800" bIns="50800" rtlCol="0" anchor="ctr"/>
            <a:lstStyle/>
            <a:p>
              <a:pPr algn="ctr">
                <a:lnSpc>
                  <a:spcPts val="2659"/>
                </a:lnSpc>
              </a:pPr>
              <a:r>
                <a:rPr lang="en-US" sz="1899">
                  <a:solidFill>
                    <a:srgbClr val="FFFFFF"/>
                  </a:solidFill>
                  <a:latin typeface="Open Sans Bold"/>
                </a:rPr>
                <a:t>170 DA</a:t>
              </a:r>
            </a:p>
          </p:txBody>
        </p:sp>
      </p:grpSp>
      <p:grpSp>
        <p:nvGrpSpPr>
          <p:cNvPr id="26" name="Group 26"/>
          <p:cNvGrpSpPr/>
          <p:nvPr/>
        </p:nvGrpSpPr>
        <p:grpSpPr>
          <a:xfrm>
            <a:off x="437415" y="7920404"/>
            <a:ext cx="2178056" cy="768422"/>
            <a:chOff x="0" y="0"/>
            <a:chExt cx="573644" cy="202383"/>
          </a:xfrm>
        </p:grpSpPr>
        <p:sp>
          <p:nvSpPr>
            <p:cNvPr id="27" name="Freeform 27"/>
            <p:cNvSpPr/>
            <p:nvPr/>
          </p:nvSpPr>
          <p:spPr>
            <a:xfrm>
              <a:off x="0" y="0"/>
              <a:ext cx="573644" cy="202383"/>
            </a:xfrm>
            <a:custGeom>
              <a:avLst/>
              <a:gdLst/>
              <a:ahLst/>
              <a:cxnLst/>
              <a:rect l="l" t="t" r="r" b="b"/>
              <a:pathLst>
                <a:path w="573644" h="202383">
                  <a:moveTo>
                    <a:pt x="0" y="0"/>
                  </a:moveTo>
                  <a:lnTo>
                    <a:pt x="573644" y="0"/>
                  </a:lnTo>
                  <a:lnTo>
                    <a:pt x="573644" y="202383"/>
                  </a:lnTo>
                  <a:lnTo>
                    <a:pt x="0" y="202383"/>
                  </a:lnTo>
                  <a:close/>
                </a:path>
              </a:pathLst>
            </a:custGeom>
            <a:solidFill>
              <a:srgbClr val="7CBC58"/>
            </a:solidFill>
          </p:spPr>
        </p:sp>
        <p:sp>
          <p:nvSpPr>
            <p:cNvPr id="28" name="TextBox 28"/>
            <p:cNvSpPr txBox="1"/>
            <p:nvPr/>
          </p:nvSpPr>
          <p:spPr>
            <a:xfrm>
              <a:off x="0" y="-38100"/>
              <a:ext cx="573644" cy="240483"/>
            </a:xfrm>
            <a:prstGeom prst="rect">
              <a:avLst/>
            </a:prstGeom>
          </p:spPr>
          <p:txBody>
            <a:bodyPr lIns="50800" tIns="50800" rIns="50800" bIns="50800" rtlCol="0" anchor="ctr"/>
            <a:lstStyle/>
            <a:p>
              <a:pPr algn="ctr">
                <a:lnSpc>
                  <a:spcPts val="2659"/>
                </a:lnSpc>
              </a:pPr>
              <a:r>
                <a:rPr lang="en-US" sz="1899">
                  <a:solidFill>
                    <a:srgbClr val="FFFFFF"/>
                  </a:solidFill>
                  <a:latin typeface="Open Sans Bold"/>
                </a:rPr>
                <a:t>125 DA</a:t>
              </a:r>
            </a:p>
          </p:txBody>
        </p:sp>
      </p:grpSp>
      <p:grpSp>
        <p:nvGrpSpPr>
          <p:cNvPr id="29" name="Group 29"/>
          <p:cNvGrpSpPr/>
          <p:nvPr/>
        </p:nvGrpSpPr>
        <p:grpSpPr>
          <a:xfrm>
            <a:off x="3336328" y="7934047"/>
            <a:ext cx="2178056" cy="768422"/>
            <a:chOff x="0" y="0"/>
            <a:chExt cx="573644" cy="202383"/>
          </a:xfrm>
        </p:grpSpPr>
        <p:sp>
          <p:nvSpPr>
            <p:cNvPr id="30" name="Freeform 30"/>
            <p:cNvSpPr/>
            <p:nvPr/>
          </p:nvSpPr>
          <p:spPr>
            <a:xfrm>
              <a:off x="0" y="0"/>
              <a:ext cx="573644" cy="202383"/>
            </a:xfrm>
            <a:custGeom>
              <a:avLst/>
              <a:gdLst/>
              <a:ahLst/>
              <a:cxnLst/>
              <a:rect l="l" t="t" r="r" b="b"/>
              <a:pathLst>
                <a:path w="573644" h="202383">
                  <a:moveTo>
                    <a:pt x="0" y="0"/>
                  </a:moveTo>
                  <a:lnTo>
                    <a:pt x="573644" y="0"/>
                  </a:lnTo>
                  <a:lnTo>
                    <a:pt x="573644" y="202383"/>
                  </a:lnTo>
                  <a:lnTo>
                    <a:pt x="0" y="202383"/>
                  </a:lnTo>
                  <a:close/>
                </a:path>
              </a:pathLst>
            </a:custGeom>
            <a:solidFill>
              <a:srgbClr val="7CBC58"/>
            </a:solidFill>
          </p:spPr>
        </p:sp>
        <p:sp>
          <p:nvSpPr>
            <p:cNvPr id="31" name="TextBox 31"/>
            <p:cNvSpPr txBox="1"/>
            <p:nvPr/>
          </p:nvSpPr>
          <p:spPr>
            <a:xfrm>
              <a:off x="0" y="-38100"/>
              <a:ext cx="573644" cy="240483"/>
            </a:xfrm>
            <a:prstGeom prst="rect">
              <a:avLst/>
            </a:prstGeom>
          </p:spPr>
          <p:txBody>
            <a:bodyPr lIns="50800" tIns="50800" rIns="50800" bIns="50800" rtlCol="0" anchor="ctr"/>
            <a:lstStyle/>
            <a:p>
              <a:pPr algn="ctr">
                <a:lnSpc>
                  <a:spcPts val="2659"/>
                </a:lnSpc>
              </a:pPr>
              <a:r>
                <a:rPr lang="en-US" sz="1899">
                  <a:solidFill>
                    <a:srgbClr val="FFFFFF"/>
                  </a:solidFill>
                  <a:latin typeface="Open Sans Bold"/>
                </a:rPr>
                <a:t>140 DA</a:t>
              </a:r>
            </a:p>
          </p:txBody>
        </p:sp>
      </p:grpSp>
      <p:grpSp>
        <p:nvGrpSpPr>
          <p:cNvPr id="32" name="Group 32"/>
          <p:cNvGrpSpPr/>
          <p:nvPr/>
        </p:nvGrpSpPr>
        <p:grpSpPr>
          <a:xfrm>
            <a:off x="6824223" y="7920404"/>
            <a:ext cx="2178056" cy="768422"/>
            <a:chOff x="0" y="0"/>
            <a:chExt cx="573644" cy="202383"/>
          </a:xfrm>
        </p:grpSpPr>
        <p:sp>
          <p:nvSpPr>
            <p:cNvPr id="33" name="Freeform 33"/>
            <p:cNvSpPr/>
            <p:nvPr/>
          </p:nvSpPr>
          <p:spPr>
            <a:xfrm>
              <a:off x="0" y="0"/>
              <a:ext cx="573644" cy="202383"/>
            </a:xfrm>
            <a:custGeom>
              <a:avLst/>
              <a:gdLst/>
              <a:ahLst/>
              <a:cxnLst/>
              <a:rect l="l" t="t" r="r" b="b"/>
              <a:pathLst>
                <a:path w="573644" h="202383">
                  <a:moveTo>
                    <a:pt x="0" y="0"/>
                  </a:moveTo>
                  <a:lnTo>
                    <a:pt x="573644" y="0"/>
                  </a:lnTo>
                  <a:lnTo>
                    <a:pt x="573644" y="202383"/>
                  </a:lnTo>
                  <a:lnTo>
                    <a:pt x="0" y="202383"/>
                  </a:lnTo>
                  <a:close/>
                </a:path>
              </a:pathLst>
            </a:custGeom>
            <a:solidFill>
              <a:srgbClr val="7CBC58"/>
            </a:solidFill>
          </p:spPr>
        </p:sp>
        <p:sp>
          <p:nvSpPr>
            <p:cNvPr id="34" name="TextBox 34"/>
            <p:cNvSpPr txBox="1"/>
            <p:nvPr/>
          </p:nvSpPr>
          <p:spPr>
            <a:xfrm>
              <a:off x="0" y="-38100"/>
              <a:ext cx="573644" cy="240483"/>
            </a:xfrm>
            <a:prstGeom prst="rect">
              <a:avLst/>
            </a:prstGeom>
          </p:spPr>
          <p:txBody>
            <a:bodyPr lIns="50800" tIns="50800" rIns="50800" bIns="50800" rtlCol="0" anchor="ctr"/>
            <a:lstStyle/>
            <a:p>
              <a:pPr algn="ctr">
                <a:lnSpc>
                  <a:spcPts val="2659"/>
                </a:lnSpc>
              </a:pPr>
              <a:r>
                <a:rPr lang="en-US" sz="1899">
                  <a:solidFill>
                    <a:srgbClr val="FFFFFF"/>
                  </a:solidFill>
                  <a:latin typeface="Open Sans Bold"/>
                </a:rPr>
                <a:t>130 DA</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167282" y="2819724"/>
            <a:ext cx="5399051" cy="3759089"/>
          </a:xfrm>
          <a:custGeom>
            <a:avLst/>
            <a:gdLst/>
            <a:ahLst/>
            <a:cxnLst/>
            <a:rect l="l" t="t" r="r" b="b"/>
            <a:pathLst>
              <a:path w="5399051" h="3759089">
                <a:moveTo>
                  <a:pt x="0" y="0"/>
                </a:moveTo>
                <a:lnTo>
                  <a:pt x="5399050" y="0"/>
                </a:lnTo>
                <a:lnTo>
                  <a:pt x="5399050" y="3759089"/>
                </a:lnTo>
                <a:lnTo>
                  <a:pt x="0" y="3759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9111" y="712697"/>
            <a:ext cx="3388243" cy="6149661"/>
          </a:xfrm>
          <a:custGeom>
            <a:avLst/>
            <a:gdLst/>
            <a:ahLst/>
            <a:cxnLst/>
            <a:rect l="l" t="t" r="r" b="b"/>
            <a:pathLst>
              <a:path w="3388243" h="6149661">
                <a:moveTo>
                  <a:pt x="0" y="0"/>
                </a:moveTo>
                <a:lnTo>
                  <a:pt x="3388243" y="0"/>
                </a:lnTo>
                <a:lnTo>
                  <a:pt x="3388243" y="6149660"/>
                </a:lnTo>
                <a:lnTo>
                  <a:pt x="0" y="6149660"/>
                </a:lnTo>
                <a:lnTo>
                  <a:pt x="0" y="0"/>
                </a:lnTo>
                <a:close/>
              </a:path>
            </a:pathLst>
          </a:custGeom>
          <a:blipFill>
            <a:blip r:embed="rId5"/>
            <a:stretch>
              <a:fillRect b="-1716"/>
            </a:stretch>
          </a:blipFill>
        </p:spPr>
      </p:sp>
      <p:sp>
        <p:nvSpPr>
          <p:cNvPr id="6" name="TextBox 6"/>
          <p:cNvSpPr txBox="1"/>
          <p:nvPr/>
        </p:nvSpPr>
        <p:spPr>
          <a:xfrm>
            <a:off x="6583878" y="512672"/>
            <a:ext cx="4655790" cy="890821"/>
          </a:xfrm>
          <a:prstGeom prst="rect">
            <a:avLst/>
          </a:prstGeom>
        </p:spPr>
        <p:txBody>
          <a:bodyPr lIns="0" tIns="0" rIns="0" bIns="0" rtlCol="0" anchor="t">
            <a:spAutoFit/>
          </a:bodyPr>
          <a:lstStyle/>
          <a:p>
            <a:pPr algn="ctr">
              <a:lnSpc>
                <a:spcPts val="7279"/>
              </a:lnSpc>
            </a:pPr>
            <a:r>
              <a:rPr lang="en-US" sz="5199" dirty="0">
                <a:solidFill>
                  <a:srgbClr val="032D61"/>
                </a:solidFill>
                <a:latin typeface="Times New Roman Bold"/>
              </a:rPr>
              <a:t> </a:t>
            </a:r>
          </a:p>
        </p:txBody>
      </p:sp>
      <p:sp>
        <p:nvSpPr>
          <p:cNvPr id="7" name="TextBox 7"/>
          <p:cNvSpPr txBox="1"/>
          <p:nvPr/>
        </p:nvSpPr>
        <p:spPr>
          <a:xfrm>
            <a:off x="7467600" y="419608"/>
            <a:ext cx="2142274" cy="870495"/>
          </a:xfrm>
          <a:prstGeom prst="rect">
            <a:avLst/>
          </a:prstGeom>
        </p:spPr>
        <p:txBody>
          <a:bodyPr lIns="0" tIns="0" rIns="0" bIns="0" rtlCol="0" anchor="t">
            <a:spAutoFit/>
          </a:bodyPr>
          <a:lstStyle/>
          <a:p>
            <a:pPr algn="ctr">
              <a:lnSpc>
                <a:spcPts val="7302"/>
              </a:lnSpc>
            </a:pPr>
            <a:r>
              <a:rPr lang="ar-DZ" sz="5215" dirty="0">
                <a:solidFill>
                  <a:srgbClr val="032D61"/>
                </a:solidFill>
                <a:latin typeface="Open Sans"/>
              </a:rPr>
              <a:t>المكان :</a:t>
            </a:r>
            <a:endParaRPr lang="en-US" sz="5215" dirty="0">
              <a:solidFill>
                <a:srgbClr val="032D61"/>
              </a:solidFill>
              <a:latin typeface="Open Sans"/>
            </a:endParaRPr>
          </a:p>
        </p:txBody>
      </p:sp>
      <p:sp>
        <p:nvSpPr>
          <p:cNvPr id="8" name="TextBox 8"/>
          <p:cNvSpPr txBox="1"/>
          <p:nvPr/>
        </p:nvSpPr>
        <p:spPr>
          <a:xfrm>
            <a:off x="616666" y="7389109"/>
            <a:ext cx="3360622" cy="466603"/>
          </a:xfrm>
          <a:prstGeom prst="rect">
            <a:avLst/>
          </a:prstGeom>
        </p:spPr>
        <p:txBody>
          <a:bodyPr lIns="0" tIns="0" rIns="0" bIns="0" rtlCol="0" anchor="t">
            <a:spAutoFit/>
          </a:bodyPr>
          <a:lstStyle/>
          <a:p>
            <a:pPr algn="ctr">
              <a:lnSpc>
                <a:spcPts val="3871"/>
              </a:lnSpc>
            </a:pPr>
            <a:r>
              <a:rPr lang="ar-DZ" sz="2765" dirty="0">
                <a:solidFill>
                  <a:srgbClr val="032D61"/>
                </a:solidFill>
                <a:latin typeface="Open Sans"/>
              </a:rPr>
              <a:t>قنوات التوزيع القصيرة</a:t>
            </a:r>
            <a:endParaRPr lang="en-US" sz="2765" dirty="0">
              <a:solidFill>
                <a:srgbClr val="032D61"/>
              </a:solidFill>
              <a:latin typeface="Open Sans"/>
            </a:endParaRPr>
          </a:p>
        </p:txBody>
      </p:sp>
      <p:sp>
        <p:nvSpPr>
          <p:cNvPr id="9" name="TextBox 9"/>
          <p:cNvSpPr txBox="1"/>
          <p:nvPr/>
        </p:nvSpPr>
        <p:spPr>
          <a:xfrm>
            <a:off x="6989637" y="7182498"/>
            <a:ext cx="4308725" cy="964495"/>
          </a:xfrm>
          <a:prstGeom prst="rect">
            <a:avLst/>
          </a:prstGeom>
        </p:spPr>
        <p:txBody>
          <a:bodyPr lIns="0" tIns="0" rIns="0" bIns="0" rtlCol="0" anchor="t">
            <a:spAutoFit/>
          </a:bodyPr>
          <a:lstStyle/>
          <a:p>
            <a:pPr algn="ctr">
              <a:lnSpc>
                <a:spcPts val="3871"/>
              </a:lnSpc>
            </a:pPr>
            <a:r>
              <a:rPr lang="ar-DZ" sz="2765" dirty="0">
                <a:solidFill>
                  <a:srgbClr val="032D61"/>
                </a:solidFill>
                <a:latin typeface="Open Sans"/>
              </a:rPr>
              <a:t>يمكنك العثور على منتجاتها في محلات السوبر ماركت.</a:t>
            </a:r>
            <a:endParaRPr lang="en-US" sz="2765" dirty="0">
              <a:solidFill>
                <a:srgbClr val="032D61"/>
              </a:solidFill>
              <a:latin typeface="Open Sans"/>
            </a:endParaRPr>
          </a:p>
        </p:txBody>
      </p:sp>
      <p:sp>
        <p:nvSpPr>
          <p:cNvPr id="10" name="TextBox 10"/>
          <p:cNvSpPr txBox="1"/>
          <p:nvPr/>
        </p:nvSpPr>
        <p:spPr>
          <a:xfrm>
            <a:off x="12508870" y="7110886"/>
            <a:ext cx="4308725" cy="964495"/>
          </a:xfrm>
          <a:prstGeom prst="rect">
            <a:avLst/>
          </a:prstGeom>
        </p:spPr>
        <p:txBody>
          <a:bodyPr lIns="0" tIns="0" rIns="0" bIns="0" rtlCol="0" anchor="t">
            <a:spAutoFit/>
          </a:bodyPr>
          <a:lstStyle/>
          <a:p>
            <a:pPr algn="ctr" rtl="1">
              <a:lnSpc>
                <a:spcPts val="3871"/>
              </a:lnSpc>
            </a:pPr>
            <a:r>
              <a:rPr lang="ar-DZ" sz="2765" dirty="0">
                <a:solidFill>
                  <a:srgbClr val="032D61"/>
                </a:solidFill>
                <a:latin typeface="Open Sans"/>
              </a:rPr>
              <a:t>تعمل كانديا مع</a:t>
            </a:r>
            <a:r>
              <a:rPr lang="fr-FR" sz="2765" dirty="0">
                <a:solidFill>
                  <a:srgbClr val="032D61"/>
                </a:solidFill>
                <a:latin typeface="Open Sans"/>
              </a:rPr>
              <a:t> </a:t>
            </a:r>
            <a:r>
              <a:rPr lang="ar-DZ" sz="2765" dirty="0">
                <a:solidFill>
                  <a:srgbClr val="032D61"/>
                </a:solidFill>
                <a:latin typeface="Open Sans"/>
              </a:rPr>
              <a:t>تجار التجزئة للبيع مباشرةً للمستهلكين.</a:t>
            </a:r>
            <a:endParaRPr lang="en-US" sz="2765" dirty="0">
              <a:solidFill>
                <a:srgbClr val="032D61"/>
              </a:solidFill>
              <a:latin typeface="Open Sans"/>
            </a:endParaRPr>
          </a:p>
        </p:txBody>
      </p:sp>
      <p:pic>
        <p:nvPicPr>
          <p:cNvPr id="1030" name="Picture 6" descr="Aucune description de photo disponible.">
            <a:extLst>
              <a:ext uri="{FF2B5EF4-FFF2-40B4-BE49-F238E27FC236}">
                <a16:creationId xmlns:a16="http://schemas.microsoft.com/office/drawing/2014/main" id="{A5AA4AF3-A0BB-F91D-5143-6EF328E8F6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0374" y="1706550"/>
            <a:ext cx="4942797" cy="49427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862" r="-862"/>
            </a:stretch>
          </a:blipFill>
        </p:spPr>
      </p:sp>
      <p:sp>
        <p:nvSpPr>
          <p:cNvPr id="3" name="TextBox 3"/>
          <p:cNvSpPr txBox="1"/>
          <p:nvPr/>
        </p:nvSpPr>
        <p:spPr>
          <a:xfrm>
            <a:off x="6583878" y="512672"/>
            <a:ext cx="4655790" cy="890821"/>
          </a:xfrm>
          <a:prstGeom prst="rect">
            <a:avLst/>
          </a:prstGeom>
        </p:spPr>
        <p:txBody>
          <a:bodyPr lIns="0" tIns="0" rIns="0" bIns="0" rtlCol="0" anchor="t">
            <a:spAutoFit/>
          </a:bodyPr>
          <a:lstStyle/>
          <a:p>
            <a:pPr algn="ctr">
              <a:lnSpc>
                <a:spcPts val="7279"/>
              </a:lnSpc>
            </a:pPr>
            <a:r>
              <a:rPr lang="en-US" sz="5199" dirty="0">
                <a:solidFill>
                  <a:srgbClr val="032D61"/>
                </a:solidFill>
                <a:latin typeface="Times New Roman Bold"/>
              </a:rPr>
              <a:t> </a:t>
            </a:r>
          </a:p>
        </p:txBody>
      </p:sp>
      <p:sp>
        <p:nvSpPr>
          <p:cNvPr id="4" name="TextBox 4"/>
          <p:cNvSpPr txBox="1"/>
          <p:nvPr/>
        </p:nvSpPr>
        <p:spPr>
          <a:xfrm>
            <a:off x="7712516" y="953112"/>
            <a:ext cx="2398514" cy="869592"/>
          </a:xfrm>
          <a:prstGeom prst="rect">
            <a:avLst/>
          </a:prstGeom>
        </p:spPr>
        <p:txBody>
          <a:bodyPr lIns="0" tIns="0" rIns="0" bIns="0" rtlCol="0" anchor="t">
            <a:spAutoFit/>
          </a:bodyPr>
          <a:lstStyle/>
          <a:p>
            <a:pPr algn="ctr">
              <a:lnSpc>
                <a:spcPts val="7194"/>
              </a:lnSpc>
            </a:pPr>
            <a:r>
              <a:rPr lang="ar-DZ" sz="5139" dirty="0">
                <a:solidFill>
                  <a:srgbClr val="032D61"/>
                </a:solidFill>
                <a:latin typeface="Open Sans"/>
              </a:rPr>
              <a:t>الشعار :</a:t>
            </a:r>
            <a:endParaRPr lang="en-US" sz="5139" dirty="0">
              <a:solidFill>
                <a:srgbClr val="032D61"/>
              </a:solidFill>
              <a:latin typeface="Open Sans"/>
            </a:endParaRPr>
          </a:p>
        </p:txBody>
      </p:sp>
      <p:pic>
        <p:nvPicPr>
          <p:cNvPr id="5" name="Pictur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96DAC541-7B7A-43D3-8B79-37D633B846F1}">
                <asvg:svgBlip xmlns:asvg="http://schemas.microsoft.com/office/drawing/2016/SVG/main" r:embed="rId6"/>
              </a:ext>
            </a:extLst>
          </a:blip>
          <a:stretch>
            <a:fillRect/>
          </a:stretch>
        </p:blipFill>
        <p:spPr>
          <a:xfrm>
            <a:off x="8629650" y="4642213"/>
            <a:ext cx="1028700" cy="1028700"/>
          </a:xfrm>
          <a:prstGeom prst="rect">
            <a:avLst/>
          </a:prstGeom>
        </p:spPr>
      </p:pic>
    </p:spTree>
  </p:cSld>
  <p:clrMapOvr>
    <a:masterClrMapping/>
  </p:clrMapOvr>
  <p:timing>
    <p:tnLst>
      <p:par>
        <p:cTn id="1" dur="indefinite" restart="never" nodeType="tmRoot">
          <p:childTnLst>
            <p:audio>
              <p:cMediaNode vol="100000" showWhenStopped="0">
                <p:cTn id="2"/>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A8D9FC"/>
          </a:solidFill>
        </p:spPr>
      </p:sp>
      <p:sp>
        <p:nvSpPr>
          <p:cNvPr id="3" name="Freeform 3"/>
          <p:cNvSpPr/>
          <p:nvPr/>
        </p:nvSpPr>
        <p:spPr>
          <a:xfrm>
            <a:off x="400613" y="3003626"/>
            <a:ext cx="4173640" cy="2509824"/>
          </a:xfrm>
          <a:custGeom>
            <a:avLst/>
            <a:gdLst/>
            <a:ahLst/>
            <a:cxnLst/>
            <a:rect l="l" t="t" r="r" b="b"/>
            <a:pathLst>
              <a:path w="4173640" h="2509824">
                <a:moveTo>
                  <a:pt x="0" y="0"/>
                </a:moveTo>
                <a:lnTo>
                  <a:pt x="4173639" y="0"/>
                </a:lnTo>
                <a:lnTo>
                  <a:pt x="4173639" y="2509824"/>
                </a:lnTo>
                <a:lnTo>
                  <a:pt x="0" y="2509824"/>
                </a:lnTo>
                <a:lnTo>
                  <a:pt x="0" y="0"/>
                </a:lnTo>
                <a:close/>
              </a:path>
            </a:pathLst>
          </a:custGeom>
          <a:blipFill>
            <a:blip r:embed="rId2"/>
            <a:stretch>
              <a:fillRect/>
            </a:stretch>
          </a:blipFill>
        </p:spPr>
      </p:sp>
      <p:sp>
        <p:nvSpPr>
          <p:cNvPr id="4" name="Freeform 4"/>
          <p:cNvSpPr/>
          <p:nvPr/>
        </p:nvSpPr>
        <p:spPr>
          <a:xfrm>
            <a:off x="5867929" y="2530709"/>
            <a:ext cx="5201222" cy="2982741"/>
          </a:xfrm>
          <a:custGeom>
            <a:avLst/>
            <a:gdLst/>
            <a:ahLst/>
            <a:cxnLst/>
            <a:rect l="l" t="t" r="r" b="b"/>
            <a:pathLst>
              <a:path w="5201222" h="2982741">
                <a:moveTo>
                  <a:pt x="0" y="0"/>
                </a:moveTo>
                <a:lnTo>
                  <a:pt x="5201222" y="0"/>
                </a:lnTo>
                <a:lnTo>
                  <a:pt x="5201222" y="2982741"/>
                </a:lnTo>
                <a:lnTo>
                  <a:pt x="0" y="2982741"/>
                </a:lnTo>
                <a:lnTo>
                  <a:pt x="0" y="0"/>
                </a:lnTo>
                <a:close/>
              </a:path>
            </a:pathLst>
          </a:custGeom>
          <a:blipFill>
            <a:blip r:embed="rId3"/>
            <a:stretch>
              <a:fillRect l="-1202" r="-1202"/>
            </a:stretch>
          </a:blipFill>
        </p:spPr>
      </p:sp>
      <p:sp>
        <p:nvSpPr>
          <p:cNvPr id="5" name="Freeform 5"/>
          <p:cNvSpPr/>
          <p:nvPr/>
        </p:nvSpPr>
        <p:spPr>
          <a:xfrm>
            <a:off x="12005525" y="1926874"/>
            <a:ext cx="6282475" cy="4190411"/>
          </a:xfrm>
          <a:custGeom>
            <a:avLst/>
            <a:gdLst/>
            <a:ahLst/>
            <a:cxnLst/>
            <a:rect l="l" t="t" r="r" b="b"/>
            <a:pathLst>
              <a:path w="6282475" h="4190411">
                <a:moveTo>
                  <a:pt x="0" y="0"/>
                </a:moveTo>
                <a:lnTo>
                  <a:pt x="6282475" y="0"/>
                </a:lnTo>
                <a:lnTo>
                  <a:pt x="6282475" y="4190411"/>
                </a:lnTo>
                <a:lnTo>
                  <a:pt x="0" y="4190411"/>
                </a:lnTo>
                <a:lnTo>
                  <a:pt x="0" y="0"/>
                </a:lnTo>
                <a:close/>
              </a:path>
            </a:pathLst>
          </a:custGeom>
          <a:blipFill>
            <a:blip r:embed="rId4"/>
            <a:stretch>
              <a:fillRect/>
            </a:stretch>
          </a:blipFill>
        </p:spPr>
      </p:sp>
      <p:sp>
        <p:nvSpPr>
          <p:cNvPr id="6" name="Freeform 6"/>
          <p:cNvSpPr/>
          <p:nvPr/>
        </p:nvSpPr>
        <p:spPr>
          <a:xfrm>
            <a:off x="555641" y="5471750"/>
            <a:ext cx="2387198" cy="4786568"/>
          </a:xfrm>
          <a:custGeom>
            <a:avLst/>
            <a:gdLst/>
            <a:ahLst/>
            <a:cxnLst/>
            <a:rect l="l" t="t" r="r" b="b"/>
            <a:pathLst>
              <a:path w="2387198" h="4786568">
                <a:moveTo>
                  <a:pt x="0" y="0"/>
                </a:moveTo>
                <a:lnTo>
                  <a:pt x="2387199" y="0"/>
                </a:lnTo>
                <a:lnTo>
                  <a:pt x="2387199" y="4786569"/>
                </a:lnTo>
                <a:lnTo>
                  <a:pt x="0" y="4786569"/>
                </a:lnTo>
                <a:lnTo>
                  <a:pt x="0" y="0"/>
                </a:lnTo>
                <a:close/>
              </a:path>
            </a:pathLst>
          </a:custGeom>
          <a:blipFill>
            <a:blip r:embed="rId5"/>
            <a:stretch>
              <a:fillRect l="-1399" r="-198989"/>
            </a:stretch>
          </a:blipFill>
        </p:spPr>
      </p:sp>
      <p:sp>
        <p:nvSpPr>
          <p:cNvPr id="7" name="Freeform 7"/>
          <p:cNvSpPr/>
          <p:nvPr/>
        </p:nvSpPr>
        <p:spPr>
          <a:xfrm>
            <a:off x="11620502" y="6327399"/>
            <a:ext cx="6140581" cy="3539152"/>
          </a:xfrm>
          <a:custGeom>
            <a:avLst/>
            <a:gdLst/>
            <a:ahLst/>
            <a:cxnLst/>
            <a:rect l="l" t="t" r="r" b="b"/>
            <a:pathLst>
              <a:path w="6140581" h="3539152">
                <a:moveTo>
                  <a:pt x="0" y="0"/>
                </a:moveTo>
                <a:lnTo>
                  <a:pt x="6140581" y="0"/>
                </a:lnTo>
                <a:lnTo>
                  <a:pt x="6140581" y="3539152"/>
                </a:lnTo>
                <a:lnTo>
                  <a:pt x="0" y="3539152"/>
                </a:lnTo>
                <a:lnTo>
                  <a:pt x="0" y="0"/>
                </a:lnTo>
                <a:close/>
              </a:path>
            </a:pathLst>
          </a:custGeom>
          <a:blipFill>
            <a:blip r:embed="rId6"/>
            <a:stretch>
              <a:fillRect/>
            </a:stretch>
          </a:blipFill>
        </p:spPr>
      </p:sp>
      <p:sp>
        <p:nvSpPr>
          <p:cNvPr id="8" name="Freeform 8"/>
          <p:cNvSpPr/>
          <p:nvPr/>
        </p:nvSpPr>
        <p:spPr>
          <a:xfrm>
            <a:off x="5197253" y="5831069"/>
            <a:ext cx="6042415" cy="4531811"/>
          </a:xfrm>
          <a:custGeom>
            <a:avLst/>
            <a:gdLst/>
            <a:ahLst/>
            <a:cxnLst/>
            <a:rect l="l" t="t" r="r" b="b"/>
            <a:pathLst>
              <a:path w="6042415" h="4531811">
                <a:moveTo>
                  <a:pt x="0" y="0"/>
                </a:moveTo>
                <a:lnTo>
                  <a:pt x="6042415" y="0"/>
                </a:lnTo>
                <a:lnTo>
                  <a:pt x="6042415" y="4531812"/>
                </a:lnTo>
                <a:lnTo>
                  <a:pt x="0" y="4531812"/>
                </a:lnTo>
                <a:lnTo>
                  <a:pt x="0" y="0"/>
                </a:lnTo>
                <a:close/>
              </a:path>
            </a:pathLst>
          </a:custGeom>
          <a:blipFill>
            <a:blip r:embed="rId7"/>
            <a:stretch>
              <a:fillRect/>
            </a:stretch>
          </a:blipFill>
        </p:spPr>
      </p:sp>
      <p:sp>
        <p:nvSpPr>
          <p:cNvPr id="9" name="Freeform 9"/>
          <p:cNvSpPr/>
          <p:nvPr/>
        </p:nvSpPr>
        <p:spPr>
          <a:xfrm>
            <a:off x="6583878" y="6863732"/>
            <a:ext cx="3224051" cy="2002605"/>
          </a:xfrm>
          <a:custGeom>
            <a:avLst/>
            <a:gdLst/>
            <a:ahLst/>
            <a:cxnLst/>
            <a:rect l="l" t="t" r="r" b="b"/>
            <a:pathLst>
              <a:path w="3224051" h="2002605">
                <a:moveTo>
                  <a:pt x="0" y="0"/>
                </a:moveTo>
                <a:lnTo>
                  <a:pt x="3224051" y="0"/>
                </a:lnTo>
                <a:lnTo>
                  <a:pt x="3224051" y="2002605"/>
                </a:lnTo>
                <a:lnTo>
                  <a:pt x="0" y="2002605"/>
                </a:lnTo>
                <a:lnTo>
                  <a:pt x="0" y="0"/>
                </a:lnTo>
                <a:close/>
              </a:path>
            </a:pathLst>
          </a:custGeom>
          <a:blipFill>
            <a:blip r:embed="rId8"/>
            <a:stretch>
              <a:fillRect l="-3297" t="-7257" r="-3297"/>
            </a:stretch>
          </a:blipFill>
        </p:spPr>
      </p:sp>
      <p:sp>
        <p:nvSpPr>
          <p:cNvPr id="10" name="TextBox 10"/>
          <p:cNvSpPr txBox="1"/>
          <p:nvPr/>
        </p:nvSpPr>
        <p:spPr>
          <a:xfrm>
            <a:off x="6583878" y="828675"/>
            <a:ext cx="4655790" cy="890821"/>
          </a:xfrm>
          <a:prstGeom prst="rect">
            <a:avLst/>
          </a:prstGeom>
        </p:spPr>
        <p:txBody>
          <a:bodyPr lIns="0" tIns="0" rIns="0" bIns="0" rtlCol="0" anchor="t">
            <a:spAutoFit/>
          </a:bodyPr>
          <a:lstStyle/>
          <a:p>
            <a:pPr algn="ctr">
              <a:lnSpc>
                <a:spcPts val="7279"/>
              </a:lnSpc>
            </a:pPr>
            <a:r>
              <a:rPr lang="en-US" sz="5199" dirty="0">
                <a:solidFill>
                  <a:srgbClr val="032D61"/>
                </a:solidFill>
                <a:latin typeface="Times New Roman Bold"/>
              </a:rPr>
              <a:t> </a:t>
            </a:r>
          </a:p>
        </p:txBody>
      </p:sp>
      <p:sp>
        <p:nvSpPr>
          <p:cNvPr id="11" name="TextBox 11"/>
          <p:cNvSpPr txBox="1"/>
          <p:nvPr/>
        </p:nvSpPr>
        <p:spPr>
          <a:xfrm>
            <a:off x="7119912" y="843584"/>
            <a:ext cx="2697256" cy="713080"/>
          </a:xfrm>
          <a:prstGeom prst="rect">
            <a:avLst/>
          </a:prstGeom>
        </p:spPr>
        <p:txBody>
          <a:bodyPr lIns="0" tIns="0" rIns="0" bIns="0" rtlCol="0" anchor="t">
            <a:spAutoFit/>
          </a:bodyPr>
          <a:lstStyle/>
          <a:p>
            <a:pPr algn="ctr">
              <a:lnSpc>
                <a:spcPts val="5407"/>
              </a:lnSpc>
            </a:pPr>
            <a:r>
              <a:rPr lang="ar-DZ" sz="6000" dirty="0">
                <a:solidFill>
                  <a:srgbClr val="032D61"/>
                </a:solidFill>
                <a:latin typeface="Open Sans"/>
              </a:rPr>
              <a:t>ترويج:</a:t>
            </a:r>
            <a:endParaRPr lang="en-US" sz="6000" dirty="0">
              <a:solidFill>
                <a:srgbClr val="032D61"/>
              </a:solidFill>
              <a:latin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2812056" y="2270998"/>
            <a:ext cx="7859715" cy="5218485"/>
          </a:xfrm>
          <a:custGeom>
            <a:avLst/>
            <a:gdLst/>
            <a:ahLst/>
            <a:cxnLst/>
            <a:rect l="l" t="t" r="r" b="b"/>
            <a:pathLst>
              <a:path w="7859715" h="5218485">
                <a:moveTo>
                  <a:pt x="0" y="0"/>
                </a:moveTo>
                <a:lnTo>
                  <a:pt x="7859715" y="0"/>
                </a:lnTo>
                <a:lnTo>
                  <a:pt x="7859715" y="5218485"/>
                </a:lnTo>
                <a:lnTo>
                  <a:pt x="0" y="5218485"/>
                </a:lnTo>
                <a:lnTo>
                  <a:pt x="0" y="0"/>
                </a:lnTo>
                <a:close/>
              </a:path>
            </a:pathLst>
          </a:custGeom>
          <a:blipFill>
            <a:blip r:embed="rId3"/>
            <a:stretch>
              <a:fillRect/>
            </a:stretch>
          </a:blipFill>
        </p:spPr>
      </p:sp>
      <p:sp>
        <p:nvSpPr>
          <p:cNvPr id="4" name="Freeform 4"/>
          <p:cNvSpPr/>
          <p:nvPr/>
        </p:nvSpPr>
        <p:spPr>
          <a:xfrm>
            <a:off x="11482584" y="4249877"/>
            <a:ext cx="6123831" cy="1353689"/>
          </a:xfrm>
          <a:custGeom>
            <a:avLst/>
            <a:gdLst/>
            <a:ahLst/>
            <a:cxnLst/>
            <a:rect l="l" t="t" r="r" b="b"/>
            <a:pathLst>
              <a:path w="6123831" h="1353689">
                <a:moveTo>
                  <a:pt x="0" y="0"/>
                </a:moveTo>
                <a:lnTo>
                  <a:pt x="6123831" y="0"/>
                </a:lnTo>
                <a:lnTo>
                  <a:pt x="6123831" y="1353689"/>
                </a:lnTo>
                <a:lnTo>
                  <a:pt x="0" y="1353689"/>
                </a:lnTo>
                <a:lnTo>
                  <a:pt x="0" y="0"/>
                </a:lnTo>
                <a:close/>
              </a:path>
            </a:pathLst>
          </a:custGeom>
          <a:blipFill>
            <a:blip r:embed="rId4"/>
            <a:stretch>
              <a:fillRect/>
            </a:stretch>
          </a:blipFill>
        </p:spPr>
      </p:sp>
      <p:sp>
        <p:nvSpPr>
          <p:cNvPr id="6" name="TextBox 6"/>
          <p:cNvSpPr txBox="1"/>
          <p:nvPr/>
        </p:nvSpPr>
        <p:spPr>
          <a:xfrm>
            <a:off x="6781800" y="759909"/>
            <a:ext cx="2967748" cy="713080"/>
          </a:xfrm>
          <a:prstGeom prst="rect">
            <a:avLst/>
          </a:prstGeom>
        </p:spPr>
        <p:txBody>
          <a:bodyPr lIns="0" tIns="0" rIns="0" bIns="0" rtlCol="0" anchor="t">
            <a:spAutoFit/>
          </a:bodyPr>
          <a:lstStyle/>
          <a:p>
            <a:pPr algn="ctr">
              <a:lnSpc>
                <a:spcPts val="5407"/>
              </a:lnSpc>
            </a:pPr>
            <a:r>
              <a:rPr lang="ar-DZ" sz="6000" dirty="0">
                <a:solidFill>
                  <a:srgbClr val="032D61"/>
                </a:solidFill>
                <a:latin typeface="Open Sans"/>
              </a:rPr>
              <a:t>التوزيع :</a:t>
            </a:r>
            <a:endParaRPr lang="en-US" sz="6000" dirty="0">
              <a:solidFill>
                <a:srgbClr val="032D61"/>
              </a:solidFill>
              <a:latin typeface="Open Sans"/>
            </a:endParaRPr>
          </a:p>
        </p:txBody>
      </p:sp>
      <p:sp>
        <p:nvSpPr>
          <p:cNvPr id="7" name="TextBox 7"/>
          <p:cNvSpPr txBox="1"/>
          <p:nvPr/>
        </p:nvSpPr>
        <p:spPr>
          <a:xfrm>
            <a:off x="1676400" y="7305184"/>
            <a:ext cx="17389283" cy="1336520"/>
          </a:xfrm>
          <a:prstGeom prst="rect">
            <a:avLst/>
          </a:prstGeom>
        </p:spPr>
        <p:txBody>
          <a:bodyPr lIns="0" tIns="0" rIns="0" bIns="0" rtlCol="0" anchor="t">
            <a:spAutoFit/>
          </a:bodyPr>
          <a:lstStyle/>
          <a:p>
            <a:pPr algn="just">
              <a:lnSpc>
                <a:spcPts val="5407"/>
              </a:lnSpc>
            </a:pPr>
            <a:endParaRPr dirty="0"/>
          </a:p>
          <a:p>
            <a:pPr algn="just">
              <a:lnSpc>
                <a:spcPts val="5407"/>
              </a:lnSpc>
            </a:pPr>
            <a:r>
              <a:rPr lang="en-US" sz="3862" dirty="0">
                <a:solidFill>
                  <a:srgbClr val="032D61"/>
                </a:solidFill>
                <a:latin typeface="Open Sans"/>
              </a:rPr>
              <a:t> </a:t>
            </a:r>
            <a:r>
              <a:rPr lang="ar-DZ" sz="3862" dirty="0">
                <a:solidFill>
                  <a:srgbClr val="032D61"/>
                </a:solidFill>
                <a:latin typeface="Open Sans"/>
              </a:rPr>
              <a:t>يمكّن البرنامج من تتبع شاحنات التوصيل في الوقت الفعلي، مما يوفر رؤية كاملة لسلسلة التوريد</a:t>
            </a:r>
            <a:endParaRPr lang="en-US" sz="3862" dirty="0">
              <a:solidFill>
                <a:srgbClr val="032D61"/>
              </a:solidFill>
              <a:latin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965EE-9711-A7F7-D21E-DD6DFADCF5AE}"/>
              </a:ext>
            </a:extLst>
          </p:cNvPr>
          <p:cNvSpPr/>
          <p:nvPr/>
        </p:nvSpPr>
        <p:spPr>
          <a:xfrm>
            <a:off x="0" y="0"/>
            <a:ext cx="18440400" cy="10287000"/>
          </a:xfrm>
          <a:prstGeom prst="rect">
            <a:avLst/>
          </a:prstGeom>
          <a:solidFill>
            <a:srgbClr val="A8D9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F7A2F60C-B6DB-842A-49BA-A36E5DBF6CB3}"/>
              </a:ext>
            </a:extLst>
          </p:cNvPr>
          <p:cNvSpPr txBox="1"/>
          <p:nvPr/>
        </p:nvSpPr>
        <p:spPr>
          <a:xfrm>
            <a:off x="5486400" y="342900"/>
            <a:ext cx="7391400" cy="769441"/>
          </a:xfrm>
          <a:prstGeom prst="rect">
            <a:avLst/>
          </a:prstGeom>
          <a:noFill/>
        </p:spPr>
        <p:txBody>
          <a:bodyPr wrap="square" rtlCol="0">
            <a:spAutoFit/>
          </a:bodyPr>
          <a:lstStyle/>
          <a:p>
            <a:pPr algn="ctr" rtl="1"/>
            <a:r>
              <a:rPr lang="ar-DZ" sz="4400" dirty="0"/>
              <a:t>تحليل </a:t>
            </a:r>
            <a:r>
              <a:rPr lang="fr-FR" sz="4400" dirty="0"/>
              <a:t>SWOT</a:t>
            </a:r>
          </a:p>
        </p:txBody>
      </p:sp>
      <p:graphicFrame>
        <p:nvGraphicFramePr>
          <p:cNvPr id="5" name="Tableau 4">
            <a:extLst>
              <a:ext uri="{FF2B5EF4-FFF2-40B4-BE49-F238E27FC236}">
                <a16:creationId xmlns:a16="http://schemas.microsoft.com/office/drawing/2014/main" id="{4E7A8DA5-FB1E-65A9-68D9-0DD5AFABAA15}"/>
              </a:ext>
            </a:extLst>
          </p:cNvPr>
          <p:cNvGraphicFramePr>
            <a:graphicFrameLocks noGrp="1"/>
          </p:cNvGraphicFramePr>
          <p:nvPr>
            <p:extLst>
              <p:ext uri="{D42A27DB-BD31-4B8C-83A1-F6EECF244321}">
                <p14:modId xmlns:p14="http://schemas.microsoft.com/office/powerpoint/2010/main" val="1844944345"/>
              </p:ext>
            </p:extLst>
          </p:nvPr>
        </p:nvGraphicFramePr>
        <p:xfrm>
          <a:off x="3048000" y="1079500"/>
          <a:ext cx="12192000" cy="743712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2175864037"/>
                    </a:ext>
                  </a:extLst>
                </a:gridCol>
                <a:gridCol w="6096000">
                  <a:extLst>
                    <a:ext uri="{9D8B030D-6E8A-4147-A177-3AD203B41FA5}">
                      <a16:colId xmlns:a16="http://schemas.microsoft.com/office/drawing/2014/main" val="2569857961"/>
                    </a:ext>
                  </a:extLst>
                </a:gridCol>
              </a:tblGrid>
              <a:tr h="370840">
                <a:tc>
                  <a:txBody>
                    <a:bodyPr/>
                    <a:lstStyle/>
                    <a:p>
                      <a:pPr algn="ctr"/>
                      <a:r>
                        <a:rPr lang="ar-DZ" sz="2000" b="1" dirty="0"/>
                        <a:t>نقاط القوة</a:t>
                      </a:r>
                    </a:p>
                    <a:p>
                      <a:pPr algn="ctr"/>
                      <a:endParaRPr lang="fr-FR"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DZ" sz="2400" b="1" dirty="0"/>
                        <a:t>نقاط الضعف</a:t>
                      </a:r>
                      <a:endParaRPr lang="fr-FR" sz="2400" b="1" dirty="0"/>
                    </a:p>
                  </a:txBody>
                  <a:tcPr>
                    <a:solidFill>
                      <a:schemeClr val="bg1"/>
                    </a:solidFill>
                  </a:tcPr>
                </a:tc>
                <a:extLst>
                  <a:ext uri="{0D108BD9-81ED-4DB2-BD59-A6C34878D82A}">
                    <a16:rowId xmlns:a16="http://schemas.microsoft.com/office/drawing/2014/main" val="177339092"/>
                  </a:ext>
                </a:extLst>
              </a:tr>
              <a:tr h="370840">
                <a:tc>
                  <a:txBody>
                    <a:bodyPr/>
                    <a:lstStyle/>
                    <a:p>
                      <a:pPr algn="r" rtl="1"/>
                      <a:r>
                        <a:rPr lang="ar-DZ" sz="2400" dirty="0"/>
                        <a:t>- وعي قوي بالعلامة التجارية</a:t>
                      </a:r>
                    </a:p>
                    <a:p>
                      <a:pPr marL="285750" indent="-285750" algn="r" rtl="1">
                        <a:buFontTx/>
                        <a:buChar char="-"/>
                      </a:pPr>
                      <a:r>
                        <a:rPr lang="ar-DZ" sz="2400" dirty="0"/>
                        <a:t>حليب كانديا هو منتج رائد في السوق الجزائرية، ويتمتع بسمعة طيبة وولاء العملاء.</a:t>
                      </a:r>
                    </a:p>
                    <a:p>
                      <a:pPr marL="285750" indent="-285750" algn="r" rtl="1">
                        <a:buFontTx/>
                        <a:buChar char="-"/>
                      </a:pPr>
                      <a:r>
                        <a:rPr lang="ar-DZ" sz="2400" dirty="0"/>
                        <a:t>الالتزام بالجودة: كانديا تعطي الأولوية المطلقة لمراقبة الجودة وتلتزم بالنظافة والسلامة الصارمة ومعايير السلامة والأمان.</a:t>
                      </a:r>
                    </a:p>
                    <a:p>
                      <a:pPr marL="285750" indent="-285750" algn="r" rtl="1">
                        <a:buFontTx/>
                        <a:buChar char="-"/>
                      </a:pPr>
                      <a:r>
                        <a:rPr lang="ar-DZ" sz="2400" dirty="0"/>
                        <a:t>تنويع مجموعة المنتجات.</a:t>
                      </a:r>
                    </a:p>
                    <a:p>
                      <a:pPr marL="285750" indent="-285750" algn="r" rtl="1">
                        <a:buFontTx/>
                        <a:buChar char="-"/>
                      </a:pPr>
                      <a:r>
                        <a:rPr lang="ar-DZ" sz="2400" dirty="0"/>
                        <a:t>منتجات ذات جودة عالية معتمدة + معايير الجودة الأوروبية </a:t>
                      </a:r>
                      <a:r>
                        <a:rPr lang="ar-DZ" dirty="0"/>
                        <a:t>.</a:t>
                      </a:r>
                    </a:p>
                    <a:p>
                      <a:pPr marL="285750" indent="-285750" algn="r" rtl="1">
                        <a:buFontTx/>
                        <a:buChar char="-"/>
                      </a:pPr>
                      <a:endParaRPr lang="ar-DZ" dirty="0"/>
                    </a:p>
                    <a:p>
                      <a:pPr marL="285750" indent="-285750" algn="r" rtl="1">
                        <a:buFontTx/>
                        <a:buChar char="-"/>
                      </a:pPr>
                      <a:endParaRPr lang="ar-DZ" dirty="0"/>
                    </a:p>
                    <a:p>
                      <a:pPr marL="285750" indent="-285750" algn="r" rtl="1">
                        <a:buFontTx/>
                        <a:buChar char="-"/>
                      </a:pPr>
                      <a:endParaRPr lang="fr-FR" dirty="0"/>
                    </a:p>
                  </a:txBody>
                  <a:tcPr/>
                </a:tc>
                <a:tc>
                  <a:txBody>
                    <a:bodyPr/>
                    <a:lstStyle/>
                    <a:p>
                      <a:pPr marL="285750" indent="-285750" algn="r" rtl="1">
                        <a:buFontTx/>
                        <a:buChar char="-"/>
                      </a:pPr>
                      <a:r>
                        <a:rPr lang="ar-DZ" sz="2400" dirty="0"/>
                        <a:t>الافتقار إلى التنظيم</a:t>
                      </a:r>
                    </a:p>
                    <a:p>
                      <a:pPr marL="285750" indent="-285750" algn="r" rtl="1">
                        <a:buFontTx/>
                        <a:buChar char="-"/>
                      </a:pPr>
                      <a:r>
                        <a:rPr lang="ar-DZ" sz="2400" dirty="0"/>
                        <a:t>تبعية الاستيراد</a:t>
                      </a:r>
                    </a:p>
                    <a:p>
                      <a:pPr marL="285750" indent="-285750" algn="r" rtl="1">
                        <a:buFontTx/>
                        <a:buChar char="-"/>
                      </a:pPr>
                      <a:r>
                        <a:rPr lang="ar-DZ" sz="2400" dirty="0"/>
                        <a:t>الشركة لا تبتكر (عدم </a:t>
                      </a:r>
                      <a:r>
                        <a:rPr lang="ar-DZ" sz="2400" dirty="0" err="1"/>
                        <a:t>وجودالابتكار</a:t>
                      </a:r>
                      <a:r>
                        <a:rPr lang="ar-DZ" sz="2400" dirty="0"/>
                        <a:t> </a:t>
                      </a:r>
                      <a:endParaRPr lang="fr-FR" sz="2400" dirty="0"/>
                    </a:p>
                  </a:txBody>
                  <a:tcPr/>
                </a:tc>
                <a:extLst>
                  <a:ext uri="{0D108BD9-81ED-4DB2-BD59-A6C34878D82A}">
                    <a16:rowId xmlns:a16="http://schemas.microsoft.com/office/drawing/2014/main" val="1302481455"/>
                  </a:ext>
                </a:extLst>
              </a:tr>
              <a:tr h="370840">
                <a:tc>
                  <a:txBody>
                    <a:bodyPr/>
                    <a:lstStyle/>
                    <a:p>
                      <a:pPr algn="ctr" rtl="1"/>
                      <a:r>
                        <a:rPr lang="ar-DZ" sz="2000" b="1" dirty="0"/>
                        <a:t>الفرص</a:t>
                      </a:r>
                      <a:endParaRPr lang="fr-FR" sz="2000" b="1" dirty="0"/>
                    </a:p>
                  </a:txBody>
                  <a:tcPr>
                    <a:solidFill>
                      <a:schemeClr val="bg1"/>
                    </a:solidFill>
                  </a:tcPr>
                </a:tc>
                <a:tc>
                  <a:txBody>
                    <a:bodyPr/>
                    <a:lstStyle/>
                    <a:p>
                      <a:pPr algn="ctr" rtl="1"/>
                      <a:r>
                        <a:rPr lang="ar-DZ" sz="2400" b="1" dirty="0"/>
                        <a:t>التهديدات</a:t>
                      </a:r>
                      <a:endParaRPr lang="fr-FR" sz="2400" b="1" dirty="0"/>
                    </a:p>
                  </a:txBody>
                  <a:tcPr>
                    <a:solidFill>
                      <a:schemeClr val="bg1"/>
                    </a:solidFill>
                  </a:tcPr>
                </a:tc>
                <a:extLst>
                  <a:ext uri="{0D108BD9-81ED-4DB2-BD59-A6C34878D82A}">
                    <a16:rowId xmlns:a16="http://schemas.microsoft.com/office/drawing/2014/main" val="1553629887"/>
                  </a:ext>
                </a:extLst>
              </a:tr>
              <a:tr h="370840">
                <a:tc>
                  <a:txBody>
                    <a:bodyPr/>
                    <a:lstStyle/>
                    <a:p>
                      <a:pPr marL="285750" indent="-285750" algn="r" rtl="1">
                        <a:buFontTx/>
                        <a:buChar char="-"/>
                      </a:pPr>
                      <a:r>
                        <a:rPr lang="ar-DZ" sz="2400" dirty="0"/>
                        <a:t>نمو الطلب على الحليب.</a:t>
                      </a:r>
                    </a:p>
                    <a:p>
                      <a:pPr marL="285750" indent="-285750" algn="r" rtl="1">
                        <a:buFontTx/>
                        <a:buChar char="-"/>
                      </a:pPr>
                      <a:r>
                        <a:rPr lang="ar-DZ" sz="2400" dirty="0"/>
                        <a:t> توسيع نطاقات المنتجات</a:t>
                      </a:r>
                    </a:p>
                    <a:p>
                      <a:pPr marL="285750" indent="-285750" algn="r" rtl="1">
                        <a:buFontTx/>
                        <a:buChar char="-"/>
                      </a:pPr>
                      <a:r>
                        <a:rPr lang="ar-DZ" sz="2400" dirty="0"/>
                        <a:t>التوزيع المبتكر : استكشاف قنوات توزيع جديدة قنوات توزيع جديدة</a:t>
                      </a:r>
                    </a:p>
                    <a:p>
                      <a:pPr marL="285750" indent="-285750" algn="r" rtl="1">
                        <a:buFontTx/>
                        <a:buChar char="-"/>
                      </a:pPr>
                      <a:endParaRPr lang="ar-DZ" dirty="0"/>
                    </a:p>
                    <a:p>
                      <a:pPr marL="285750" indent="-285750" algn="r" rtl="1">
                        <a:buFontTx/>
                        <a:buChar char="-"/>
                      </a:pPr>
                      <a:endParaRPr lang="ar-DZ" dirty="0"/>
                    </a:p>
                  </a:txBody>
                  <a:tcPr/>
                </a:tc>
                <a:tc>
                  <a:txBody>
                    <a:bodyPr/>
                    <a:lstStyle/>
                    <a:p>
                      <a:pPr algn="r" rtl="1"/>
                      <a:r>
                        <a:rPr lang="ar-DZ" sz="2400" dirty="0"/>
                        <a:t>صعوبة شراء المنتجات الأولية من الخارج و ذلك بسبب العملة الصعبة .</a:t>
                      </a:r>
                    </a:p>
                    <a:p>
                      <a:pPr algn="r" rtl="1"/>
                      <a:r>
                        <a:rPr lang="ar-DZ" sz="2400" dirty="0"/>
                        <a:t>منافسة قوية ( </a:t>
                      </a:r>
                      <a:r>
                        <a:rPr lang="fr-FR" sz="2400" dirty="0"/>
                        <a:t>SOUMMAMAM</a:t>
                      </a:r>
                      <a:r>
                        <a:rPr lang="ar-DZ" sz="2400" dirty="0"/>
                        <a:t>و هودنا)</a:t>
                      </a:r>
                      <a:endParaRPr lang="fr-FR" sz="2400" dirty="0"/>
                    </a:p>
                  </a:txBody>
                  <a:tcPr/>
                </a:tc>
                <a:extLst>
                  <a:ext uri="{0D108BD9-81ED-4DB2-BD59-A6C34878D82A}">
                    <a16:rowId xmlns:a16="http://schemas.microsoft.com/office/drawing/2014/main" val="2587822681"/>
                  </a:ext>
                </a:extLst>
              </a:tr>
            </a:tbl>
          </a:graphicData>
        </a:graphic>
      </p:graphicFrame>
    </p:spTree>
    <p:extLst>
      <p:ext uri="{BB962C8B-B14F-4D97-AF65-F5344CB8AC3E}">
        <p14:creationId xmlns:p14="http://schemas.microsoft.com/office/powerpoint/2010/main" val="232778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77EFDA-123E-5279-B414-765B138DAB15}"/>
              </a:ext>
            </a:extLst>
          </p:cNvPr>
          <p:cNvSpPr/>
          <p:nvPr/>
        </p:nvSpPr>
        <p:spPr>
          <a:xfrm>
            <a:off x="-152400" y="-114300"/>
            <a:ext cx="18592800" cy="10515600"/>
          </a:xfrm>
          <a:prstGeom prst="rect">
            <a:avLst/>
          </a:prstGeom>
          <a:solidFill>
            <a:srgbClr val="A8D9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6CCC502E-4453-67A1-75DE-8A3CC85EE4D4}"/>
              </a:ext>
            </a:extLst>
          </p:cNvPr>
          <p:cNvSpPr txBox="1"/>
          <p:nvPr/>
        </p:nvSpPr>
        <p:spPr>
          <a:xfrm>
            <a:off x="5372100" y="226189"/>
            <a:ext cx="7543800" cy="584775"/>
          </a:xfrm>
          <a:prstGeom prst="rect">
            <a:avLst/>
          </a:prstGeom>
          <a:noFill/>
        </p:spPr>
        <p:txBody>
          <a:bodyPr wrap="square" rtlCol="0">
            <a:spAutoFit/>
          </a:bodyPr>
          <a:lstStyle/>
          <a:p>
            <a:pPr algn="ctr"/>
            <a:r>
              <a:rPr lang="ar-DZ" sz="3200" dirty="0"/>
              <a:t>نقاط قوة بورتر الخمس 5</a:t>
            </a:r>
            <a:endParaRPr lang="fr-FR" sz="3200" dirty="0"/>
          </a:p>
        </p:txBody>
      </p:sp>
      <p:sp>
        <p:nvSpPr>
          <p:cNvPr id="4" name="ZoneTexte 3">
            <a:extLst>
              <a:ext uri="{FF2B5EF4-FFF2-40B4-BE49-F238E27FC236}">
                <a16:creationId xmlns:a16="http://schemas.microsoft.com/office/drawing/2014/main" id="{971EFBBE-5DFF-DBD5-8988-CF7C49563C1A}"/>
              </a:ext>
            </a:extLst>
          </p:cNvPr>
          <p:cNvSpPr txBox="1"/>
          <p:nvPr/>
        </p:nvSpPr>
        <p:spPr>
          <a:xfrm>
            <a:off x="152400" y="1104900"/>
            <a:ext cx="17983200" cy="8710077"/>
          </a:xfrm>
          <a:prstGeom prst="rect">
            <a:avLst/>
          </a:prstGeom>
          <a:noFill/>
        </p:spPr>
        <p:txBody>
          <a:bodyPr wrap="square" rtlCol="0">
            <a:spAutoFit/>
          </a:bodyPr>
          <a:lstStyle/>
          <a:p>
            <a:pPr algn="r" rtl="1"/>
            <a:r>
              <a:rPr lang="ar-DZ" sz="3200" b="1" dirty="0"/>
              <a:t>المنافسون :</a:t>
            </a:r>
          </a:p>
          <a:p>
            <a:pPr marL="285750" indent="-285750" algn="r" rtl="1">
              <a:buFontTx/>
              <a:buChar char="-"/>
            </a:pPr>
            <a:r>
              <a:rPr lang="ar-DZ" sz="2800" dirty="0"/>
              <a:t>المنافسون الرئيسيون </a:t>
            </a:r>
            <a:r>
              <a:rPr lang="ar-DZ" sz="2800" dirty="0" err="1"/>
              <a:t>لـ”كانديا</a:t>
            </a:r>
            <a:r>
              <a:rPr lang="ar-DZ" sz="2800" dirty="0"/>
              <a:t>“ هم ”</a:t>
            </a:r>
            <a:r>
              <a:rPr lang="ar-DZ" sz="2800" dirty="0" err="1"/>
              <a:t>سومام</a:t>
            </a:r>
            <a:r>
              <a:rPr lang="ar-DZ" sz="2800" dirty="0"/>
              <a:t>“ </a:t>
            </a:r>
            <a:r>
              <a:rPr lang="ar-DZ" sz="2800" dirty="0" err="1"/>
              <a:t>و”هدنة</a:t>
            </a:r>
            <a:r>
              <a:rPr lang="ar-DZ" sz="2800" dirty="0"/>
              <a:t>“ </a:t>
            </a:r>
            <a:r>
              <a:rPr lang="ar-DZ" sz="2800" dirty="0" err="1"/>
              <a:t>و”أوبي</a:t>
            </a:r>
            <a:r>
              <a:rPr lang="ar-DZ" sz="2800" dirty="0"/>
              <a:t>“...</a:t>
            </a:r>
          </a:p>
          <a:p>
            <a:pPr marL="285750" indent="-285750" algn="r" rtl="1">
              <a:buFontTx/>
              <a:buChar char="-"/>
            </a:pPr>
            <a:r>
              <a:rPr lang="ar-DZ" sz="2800" dirty="0"/>
              <a:t>- حماية الابتكارات والعلامات التجارية أمر ضروري للحفاظ على الميزة التنافسية.</a:t>
            </a:r>
          </a:p>
          <a:p>
            <a:pPr algn="r" rtl="1"/>
            <a:endParaRPr lang="ar-DZ" sz="2800" dirty="0"/>
          </a:p>
          <a:p>
            <a:pPr algn="r" rtl="1"/>
            <a:r>
              <a:rPr lang="ar-DZ" sz="2800" b="1" dirty="0"/>
              <a:t>الزبائن :</a:t>
            </a:r>
          </a:p>
          <a:p>
            <a:pPr algn="r" rtl="1"/>
            <a:r>
              <a:rPr lang="ar-DZ" sz="2800" dirty="0"/>
              <a:t>نظرًا لأن المستهلكين الجزائريين حساسون تجاه الأسعار، فيمكنهم التحول بسهولة إلى بدائل أرخص إذا ارتفعت أسعار كانديا.</a:t>
            </a:r>
          </a:p>
          <a:p>
            <a:pPr algn="r" rtl="1"/>
            <a:r>
              <a:rPr lang="ar-DZ" sz="2800" dirty="0"/>
              <a:t>يمكن لتفضيلات المستهلكين وولائهم للعلامة التجارية وتفضيلهم للجودة أن تخفف من هذه القوة التفاوضية.</a:t>
            </a:r>
          </a:p>
          <a:p>
            <a:pPr algn="r" rtl="1"/>
            <a:r>
              <a:rPr lang="ar-DZ" sz="2800" dirty="0"/>
              <a:t>تعمل كانديا عمومًا في قطاع </a:t>
            </a:r>
            <a:r>
              <a:rPr lang="fr-FR" sz="2800" dirty="0"/>
              <a:t>BtoC </a:t>
            </a:r>
            <a:r>
              <a:rPr lang="ar-DZ" sz="2800" dirty="0"/>
              <a:t>وأحيانًا في قطاع </a:t>
            </a:r>
            <a:r>
              <a:rPr lang="fr-FR" sz="2800" dirty="0" err="1"/>
              <a:t>BtoB</a:t>
            </a:r>
            <a:r>
              <a:rPr lang="fr-FR" sz="2800" dirty="0"/>
              <a:t>.</a:t>
            </a:r>
            <a:endParaRPr lang="ar-DZ" sz="2800" dirty="0"/>
          </a:p>
          <a:p>
            <a:pPr algn="r" rtl="1"/>
            <a:endParaRPr lang="ar-DZ" sz="2800" dirty="0"/>
          </a:p>
          <a:p>
            <a:pPr algn="r" rtl="1"/>
            <a:r>
              <a:rPr lang="ar-DZ" sz="2800" b="1" dirty="0"/>
              <a:t>الموردين :</a:t>
            </a:r>
          </a:p>
          <a:p>
            <a:pPr algn="r" rtl="1"/>
            <a:r>
              <a:rPr lang="ar-DZ" sz="2800" dirty="0"/>
              <a:t>توريد المواد الخام، لذا فإن الاعتماد على واردات الحليب المجفف يمنح الموردين قدرة كبيرة على المساومة، خاصة في حالة انقطاع التوريد.</a:t>
            </a:r>
          </a:p>
          <a:p>
            <a:pPr algn="r" rtl="1"/>
            <a:r>
              <a:rPr lang="ar-DZ" sz="2800" dirty="0"/>
              <a:t>إن وجود تعاونيات الألبان القوية وارتفاع تكاليف المدخلات يمكن أن يعطي الموردين بعض القدرة على المساومة.</a:t>
            </a:r>
          </a:p>
          <a:p>
            <a:pPr algn="r" rtl="1"/>
            <a:endParaRPr lang="ar-DZ" sz="2800" dirty="0"/>
          </a:p>
          <a:p>
            <a:pPr algn="r" rtl="1"/>
            <a:r>
              <a:rPr lang="ar-DZ" sz="2800" b="1" dirty="0"/>
              <a:t>المشاركون المحتملون :</a:t>
            </a:r>
          </a:p>
          <a:p>
            <a:pPr marL="285750" indent="-285750" algn="r" rtl="1">
              <a:buFontTx/>
              <a:buChar char="-"/>
            </a:pPr>
            <a:r>
              <a:rPr lang="ar-DZ" sz="2800" dirty="0"/>
              <a:t>الحواجز أمام الدخول، وارتفاع تكاليف التركيب، والمعايير التنظيمية الصارمة والحاجة إلى التوزيع .</a:t>
            </a:r>
          </a:p>
          <a:p>
            <a:pPr marL="285750" indent="-285750" algn="r" rtl="1">
              <a:buFontTx/>
              <a:buChar char="-"/>
            </a:pPr>
            <a:r>
              <a:rPr lang="ar-DZ" sz="2800" dirty="0"/>
              <a:t>سمعة العلامة التجارية: تستفيد كانديا من السمعة الراسخة التي يتمتع بها الوافدين الجدد.</a:t>
            </a:r>
          </a:p>
          <a:p>
            <a:pPr marL="285750" indent="-285750" algn="r" rtl="1">
              <a:buFontTx/>
              <a:buChar char="-"/>
            </a:pPr>
            <a:endParaRPr lang="ar-DZ" sz="2800" dirty="0"/>
          </a:p>
          <a:p>
            <a:pPr marL="285750" indent="-285750" algn="r" rtl="1">
              <a:buFontTx/>
              <a:buChar char="-"/>
            </a:pPr>
            <a:r>
              <a:rPr lang="ar-DZ" sz="2800" b="1" dirty="0"/>
              <a:t>المنتجات البديلة :</a:t>
            </a:r>
          </a:p>
          <a:p>
            <a:pPr marL="285750" indent="-285750" algn="r" rtl="1">
              <a:buFontTx/>
              <a:buChar char="-"/>
            </a:pPr>
            <a:r>
              <a:rPr lang="ar-DZ" sz="2800" dirty="0"/>
              <a:t>تفضيل منتجات الألبان: تقاليد استهلاك منتجات الألبان في الجزائر منتجات الألبان في الجزائر يقلل من هذا التهديد إلى حد ما.</a:t>
            </a:r>
          </a:p>
          <a:p>
            <a:pPr marL="285750" indent="-285750" algn="r" rtl="1">
              <a:buFontTx/>
              <a:buChar char="-"/>
            </a:pPr>
            <a:r>
              <a:rPr lang="ar-DZ" sz="2800" dirty="0"/>
              <a:t>بدائل الألبان الرئيسية في كانديا هي: عصائر الفاكهة والمشروبات الغازية والشاي والقهوة.</a:t>
            </a:r>
          </a:p>
        </p:txBody>
      </p:sp>
    </p:spTree>
    <p:extLst>
      <p:ext uri="{BB962C8B-B14F-4D97-AF65-F5344CB8AC3E}">
        <p14:creationId xmlns:p14="http://schemas.microsoft.com/office/powerpoint/2010/main" val="2319625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6DA17-7C39-5F7A-8574-8DE0FFC3F2FB}"/>
              </a:ext>
            </a:extLst>
          </p:cNvPr>
          <p:cNvSpPr/>
          <p:nvPr/>
        </p:nvSpPr>
        <p:spPr>
          <a:xfrm>
            <a:off x="-152400" y="-114300"/>
            <a:ext cx="18745200" cy="10744200"/>
          </a:xfrm>
          <a:prstGeom prst="rect">
            <a:avLst/>
          </a:prstGeom>
          <a:solidFill>
            <a:srgbClr val="A8D9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872C45A-D994-A04C-2826-ED8856290B35}"/>
              </a:ext>
            </a:extLst>
          </p:cNvPr>
          <p:cNvSpPr txBox="1"/>
          <p:nvPr/>
        </p:nvSpPr>
        <p:spPr>
          <a:xfrm>
            <a:off x="5410200" y="139148"/>
            <a:ext cx="6781800" cy="584775"/>
          </a:xfrm>
          <a:prstGeom prst="rect">
            <a:avLst/>
          </a:prstGeom>
          <a:noFill/>
        </p:spPr>
        <p:txBody>
          <a:bodyPr wrap="square" rtlCol="0">
            <a:spAutoFit/>
          </a:bodyPr>
          <a:lstStyle/>
          <a:p>
            <a:pPr algn="ctr" rtl="1"/>
            <a:r>
              <a:rPr lang="ar-DZ" sz="3200" dirty="0"/>
              <a:t>تحليل </a:t>
            </a:r>
            <a:r>
              <a:rPr lang="fr-FR" sz="3200" dirty="0"/>
              <a:t>PESTEL</a:t>
            </a:r>
          </a:p>
        </p:txBody>
      </p:sp>
      <p:graphicFrame>
        <p:nvGraphicFramePr>
          <p:cNvPr id="5" name="Tableau 4">
            <a:extLst>
              <a:ext uri="{FF2B5EF4-FFF2-40B4-BE49-F238E27FC236}">
                <a16:creationId xmlns:a16="http://schemas.microsoft.com/office/drawing/2014/main" id="{610F5607-90CF-E36A-07DB-66C3C54EE44A}"/>
              </a:ext>
            </a:extLst>
          </p:cNvPr>
          <p:cNvGraphicFramePr>
            <a:graphicFrameLocks noGrp="1"/>
          </p:cNvGraphicFramePr>
          <p:nvPr>
            <p:extLst>
              <p:ext uri="{D42A27DB-BD31-4B8C-83A1-F6EECF244321}">
                <p14:modId xmlns:p14="http://schemas.microsoft.com/office/powerpoint/2010/main" val="2689173704"/>
              </p:ext>
            </p:extLst>
          </p:nvPr>
        </p:nvGraphicFramePr>
        <p:xfrm>
          <a:off x="3048000" y="927675"/>
          <a:ext cx="12192000" cy="8875839"/>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4164016675"/>
                    </a:ext>
                  </a:extLst>
                </a:gridCol>
                <a:gridCol w="6096000">
                  <a:extLst>
                    <a:ext uri="{9D8B030D-6E8A-4147-A177-3AD203B41FA5}">
                      <a16:colId xmlns:a16="http://schemas.microsoft.com/office/drawing/2014/main" val="3625141677"/>
                    </a:ext>
                  </a:extLst>
                </a:gridCol>
              </a:tblGrid>
              <a:tr h="1929825">
                <a:tc>
                  <a:txBody>
                    <a:bodyPr/>
                    <a:lstStyle/>
                    <a:p>
                      <a:pPr algn="r" rtl="1"/>
                      <a:r>
                        <a:rPr lang="ar-DZ" sz="2000" dirty="0"/>
                        <a:t>عدم الاستقرار السياسي والتغييرات التنظيمية المتكررة يمكن أن تؤثر على العمليات التجارية والتخطيط طويل الأجل. التخطيط طويل الأجل. وكذلك الضرائب والرسوم الجمركية على والرسوم الجمركية على الواردات من المواد الخام والمنتجات النهائية يمكن أن تؤثر على تكاليف الإنتاج وأسعار البيع وأسعار البيع.</a:t>
                      </a:r>
                      <a:endParaRPr lang="fr-FR" sz="2000" dirty="0"/>
                    </a:p>
                  </a:txBody>
                  <a:tcPr>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DZ" sz="3200" dirty="0"/>
                        <a:t>السياسة :</a:t>
                      </a:r>
                      <a:endParaRPr lang="fr-FR" sz="3200" dirty="0"/>
                    </a:p>
                    <a:p>
                      <a:pPr algn="r" rtl="1"/>
                      <a:endParaRPr lang="fr-FR" dirty="0"/>
                    </a:p>
                  </a:txBody>
                  <a:tcPr>
                    <a:solidFill>
                      <a:schemeClr val="bg1"/>
                    </a:solidFill>
                  </a:tcPr>
                </a:tc>
                <a:extLst>
                  <a:ext uri="{0D108BD9-81ED-4DB2-BD59-A6C34878D82A}">
                    <a16:rowId xmlns:a16="http://schemas.microsoft.com/office/drawing/2014/main" val="3306382027"/>
                  </a:ext>
                </a:extLst>
              </a:tr>
              <a:tr h="1080327">
                <a:tc>
                  <a:txBody>
                    <a:bodyPr/>
                    <a:lstStyle/>
                    <a:p>
                      <a:pPr marL="285750" indent="-285750" algn="r" rtl="1">
                        <a:buFontTx/>
                        <a:buChar char="-"/>
                      </a:pPr>
                      <a:r>
                        <a:rPr lang="ar-DZ" sz="2000" dirty="0"/>
                        <a:t>القوة الشرائية للمستهلكين، والتي تؤثر على إنفاقهم على منتجات الألبان وحساسيتهم للأسعار.</a:t>
                      </a:r>
                    </a:p>
                    <a:p>
                      <a:pPr marL="285750" indent="-285750" algn="r" rtl="1">
                        <a:buFontTx/>
                        <a:buChar char="-"/>
                      </a:pPr>
                      <a:r>
                        <a:rPr lang="ar-DZ" sz="2000" dirty="0"/>
                        <a:t>- يمكن أن تؤثر أسعار الصرف على تكاليف الاستيراد والتصدير.</a:t>
                      </a:r>
                      <a:endParaRPr lang="fr-FR" sz="2000" dirty="0"/>
                    </a:p>
                  </a:txBody>
                  <a:tcPr>
                    <a:solidFill>
                      <a:schemeClr val="bg1"/>
                    </a:solidFill>
                  </a:tcPr>
                </a:tc>
                <a:tc>
                  <a:txBody>
                    <a:bodyPr/>
                    <a:lstStyle/>
                    <a:p>
                      <a:pPr algn="ctr" rtl="1"/>
                      <a:r>
                        <a:rPr lang="ar-DZ" sz="3200" dirty="0"/>
                        <a:t>الاقتصادية :</a:t>
                      </a:r>
                      <a:endParaRPr lang="fr-FR" sz="3200" dirty="0"/>
                    </a:p>
                  </a:txBody>
                  <a:tcPr>
                    <a:solidFill>
                      <a:schemeClr val="bg1"/>
                    </a:solidFill>
                  </a:tcPr>
                </a:tc>
                <a:extLst>
                  <a:ext uri="{0D108BD9-81ED-4DB2-BD59-A6C34878D82A}">
                    <a16:rowId xmlns:a16="http://schemas.microsoft.com/office/drawing/2014/main" val="1813737237"/>
                  </a:ext>
                </a:extLst>
              </a:tr>
              <a:tr h="1080327">
                <a:tc>
                  <a:txBody>
                    <a:bodyPr/>
                    <a:lstStyle/>
                    <a:p>
                      <a:pPr marL="285750" indent="-285750" algn="r" rtl="1">
                        <a:buFontTx/>
                        <a:buChar char="-"/>
                      </a:pPr>
                      <a:r>
                        <a:rPr lang="ar-DZ" sz="2000" dirty="0"/>
                        <a:t>تفضيلات الجزائريين الغذائية واتجاهات الاستهلاك تلعب دورًا رئيسيًا في شعبية منتجات كانديا. </a:t>
                      </a:r>
                    </a:p>
                    <a:p>
                      <a:pPr marL="285750" indent="-285750" algn="r" rtl="1">
                        <a:buFontTx/>
                        <a:buChar char="-"/>
                      </a:pPr>
                      <a:r>
                        <a:rPr lang="ar-DZ" sz="2000" dirty="0"/>
                        <a:t>- يمكن للمستهلكين الجزائريين أن يكونوا حساسين لتغيرات الأسعار، مما يؤثر على استراتيجيات تسعير منتجات كانديا.</a:t>
                      </a:r>
                      <a:endParaRPr lang="fr-FR" sz="2000" dirty="0"/>
                    </a:p>
                  </a:txBody>
                  <a:tcPr>
                    <a:solidFill>
                      <a:schemeClr val="bg1"/>
                    </a:solidFill>
                  </a:tcPr>
                </a:tc>
                <a:tc>
                  <a:txBody>
                    <a:bodyPr/>
                    <a:lstStyle/>
                    <a:p>
                      <a:pPr algn="ctr"/>
                      <a:r>
                        <a:rPr lang="ar-DZ" sz="3200" dirty="0"/>
                        <a:t>الاجتماعية :</a:t>
                      </a:r>
                      <a:endParaRPr lang="fr-FR" sz="3200" dirty="0"/>
                    </a:p>
                  </a:txBody>
                  <a:tcPr>
                    <a:solidFill>
                      <a:schemeClr val="bg1"/>
                    </a:solidFill>
                  </a:tcPr>
                </a:tc>
                <a:extLst>
                  <a:ext uri="{0D108BD9-81ED-4DB2-BD59-A6C34878D82A}">
                    <a16:rowId xmlns:a16="http://schemas.microsoft.com/office/drawing/2014/main" val="412463746"/>
                  </a:ext>
                </a:extLst>
              </a:tr>
              <a:tr h="1080327">
                <a:tc>
                  <a:txBody>
                    <a:bodyPr/>
                    <a:lstStyle/>
                    <a:p>
                      <a:pPr algn="r" rtl="1"/>
                      <a:r>
                        <a:rPr lang="ar-DZ" sz="2000" dirty="0"/>
                        <a:t>الابتكارات التكنولوجية في الإنتاج والتوزيع </a:t>
                      </a:r>
                    </a:p>
                    <a:p>
                      <a:pPr algn="r" rtl="1"/>
                      <a:r>
                        <a:rPr lang="ar-DZ" sz="2000" dirty="0"/>
                        <a:t>يمكن للتطورات التكنولوجية تحسين كفاءة الإنتاج وخفض التكاليف وتوسيع خيارات التوزيع تطبيق </a:t>
                      </a:r>
                      <a:r>
                        <a:rPr lang="fr-FR" sz="2000" dirty="0"/>
                        <a:t>ASSABIL</a:t>
                      </a:r>
                      <a:r>
                        <a:rPr lang="ar-DZ" sz="2000" dirty="0"/>
                        <a:t> .</a:t>
                      </a:r>
                      <a:endParaRPr lang="fr-FR" sz="2000" dirty="0"/>
                    </a:p>
                  </a:txBody>
                  <a:tcPr>
                    <a:solidFill>
                      <a:schemeClr val="bg1"/>
                    </a:solidFill>
                  </a:tcPr>
                </a:tc>
                <a:tc>
                  <a:txBody>
                    <a:bodyPr/>
                    <a:lstStyle/>
                    <a:p>
                      <a:pPr algn="ctr"/>
                      <a:r>
                        <a:rPr lang="ar-DZ" sz="3200" dirty="0"/>
                        <a:t>التكنولوجية :</a:t>
                      </a:r>
                      <a:endParaRPr lang="fr-FR" sz="3200" dirty="0"/>
                    </a:p>
                  </a:txBody>
                  <a:tcPr>
                    <a:solidFill>
                      <a:schemeClr val="bg1"/>
                    </a:solidFill>
                  </a:tcPr>
                </a:tc>
                <a:extLst>
                  <a:ext uri="{0D108BD9-81ED-4DB2-BD59-A6C34878D82A}">
                    <a16:rowId xmlns:a16="http://schemas.microsoft.com/office/drawing/2014/main" val="3753226393"/>
                  </a:ext>
                </a:extLst>
              </a:tr>
              <a:tr h="763713">
                <a:tc>
                  <a:txBody>
                    <a:bodyPr/>
                    <a:lstStyle/>
                    <a:p>
                      <a:pPr algn="r" rtl="1"/>
                      <a:r>
                        <a:rPr lang="ar-DZ" sz="2000" dirty="0"/>
                        <a:t> </a:t>
                      </a:r>
                      <a:r>
                        <a:rPr lang="ar-DZ" sz="2400" dirty="0"/>
                        <a:t>تغير المناخ: يمكن لتغير المناخ أن يعطل الإنتاج الزراعي والإمدادات الزراعية</a:t>
                      </a:r>
                    </a:p>
                    <a:p>
                      <a:pPr algn="r" rtl="1"/>
                      <a:r>
                        <a:rPr lang="ar-DZ" sz="2400" dirty="0"/>
                        <a:t>سلسلة التوريد، مما يزيد من المخاطر على شركة كانديا.</a:t>
                      </a:r>
                    </a:p>
                    <a:p>
                      <a:pPr algn="r" rtl="1"/>
                      <a:r>
                        <a:rPr lang="ar-DZ" sz="2400" dirty="0"/>
                        <a:t>تلتزم كانديا باللوائح البيئية المحلية لتجنب العقوبات وتحسين صورة علامتها التجارية.</a:t>
                      </a:r>
                    </a:p>
                  </a:txBody>
                  <a:tcPr>
                    <a:solidFill>
                      <a:schemeClr val="bg1"/>
                    </a:solidFill>
                  </a:tcPr>
                </a:tc>
                <a:tc>
                  <a:txBody>
                    <a:bodyPr/>
                    <a:lstStyle/>
                    <a:p>
                      <a:pPr algn="ctr" rtl="1"/>
                      <a:r>
                        <a:rPr lang="ar-DZ" sz="3200" dirty="0"/>
                        <a:t>البيئية :</a:t>
                      </a:r>
                      <a:endParaRPr lang="fr-FR" sz="3200" dirty="0"/>
                    </a:p>
                  </a:txBody>
                  <a:tcPr>
                    <a:solidFill>
                      <a:schemeClr val="bg1"/>
                    </a:solidFill>
                  </a:tcPr>
                </a:tc>
                <a:extLst>
                  <a:ext uri="{0D108BD9-81ED-4DB2-BD59-A6C34878D82A}">
                    <a16:rowId xmlns:a16="http://schemas.microsoft.com/office/drawing/2014/main" val="130194171"/>
                  </a:ext>
                </a:extLst>
              </a:tr>
              <a:tr h="1080327">
                <a:tc>
                  <a:txBody>
                    <a:bodyPr/>
                    <a:lstStyle/>
                    <a:p>
                      <a:pPr marL="285750" indent="-285750" algn="r" rtl="1">
                        <a:buFontTx/>
                        <a:buChar char="-"/>
                      </a:pPr>
                      <a:r>
                        <a:rPr lang="ar-DZ" sz="2400" dirty="0"/>
                        <a:t>الامتثال لمعايير سلامة الأغذية وجودتها أمر حتمي إذا أردنا الحفاظ على ثقة المستهلك.</a:t>
                      </a:r>
                    </a:p>
                    <a:p>
                      <a:pPr marL="285750" indent="-285750" algn="r" rtl="1">
                        <a:buFontTx/>
                        <a:buChar char="-"/>
                      </a:pPr>
                      <a:r>
                        <a:rPr lang="ar-DZ" sz="2400" dirty="0"/>
                        <a:t>- الملكية الفكرية: إن حماية الابتكارات والعلامات التجارية أمر ضروري للحفاظ على التنافسية.</a:t>
                      </a:r>
                      <a:endParaRPr lang="fr-FR" sz="2400" dirty="0"/>
                    </a:p>
                  </a:txBody>
                  <a:tcPr>
                    <a:solidFill>
                      <a:schemeClr val="bg1"/>
                    </a:solidFill>
                  </a:tcPr>
                </a:tc>
                <a:tc>
                  <a:txBody>
                    <a:bodyPr/>
                    <a:lstStyle/>
                    <a:p>
                      <a:pPr algn="ctr" rtl="1"/>
                      <a:r>
                        <a:rPr lang="ar-DZ" sz="3200" dirty="0"/>
                        <a:t>القانونية :</a:t>
                      </a:r>
                      <a:endParaRPr lang="fr-FR" sz="3200" dirty="0"/>
                    </a:p>
                  </a:txBody>
                  <a:tcPr>
                    <a:solidFill>
                      <a:schemeClr val="bg1"/>
                    </a:solidFill>
                  </a:tcPr>
                </a:tc>
                <a:extLst>
                  <a:ext uri="{0D108BD9-81ED-4DB2-BD59-A6C34878D82A}">
                    <a16:rowId xmlns:a16="http://schemas.microsoft.com/office/drawing/2014/main" val="4253410174"/>
                  </a:ext>
                </a:extLst>
              </a:tr>
            </a:tbl>
          </a:graphicData>
        </a:graphic>
      </p:graphicFrame>
    </p:spTree>
    <p:extLst>
      <p:ext uri="{BB962C8B-B14F-4D97-AF65-F5344CB8AC3E}">
        <p14:creationId xmlns:p14="http://schemas.microsoft.com/office/powerpoint/2010/main" val="54385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15077327" y="7390085"/>
            <a:ext cx="3490085" cy="3472635"/>
          </a:xfrm>
          <a:custGeom>
            <a:avLst/>
            <a:gdLst/>
            <a:ahLst/>
            <a:cxnLst/>
            <a:rect l="l" t="t" r="r" b="b"/>
            <a:pathLst>
              <a:path w="3490085" h="3472635">
                <a:moveTo>
                  <a:pt x="0" y="0"/>
                </a:moveTo>
                <a:lnTo>
                  <a:pt x="3490085" y="0"/>
                </a:lnTo>
                <a:lnTo>
                  <a:pt x="3490085" y="3472635"/>
                </a:lnTo>
                <a:lnTo>
                  <a:pt x="0" y="3472635"/>
                </a:lnTo>
                <a:lnTo>
                  <a:pt x="0" y="0"/>
                </a:lnTo>
                <a:close/>
              </a:path>
            </a:pathLst>
          </a:custGeom>
          <a:blipFill>
            <a:blip r:embed="rId3"/>
            <a:stretch>
              <a:fillRect/>
            </a:stretch>
          </a:blipFill>
        </p:spPr>
      </p:sp>
      <p:sp>
        <p:nvSpPr>
          <p:cNvPr id="4" name="TextBox 4"/>
          <p:cNvSpPr txBox="1"/>
          <p:nvPr/>
        </p:nvSpPr>
        <p:spPr>
          <a:xfrm>
            <a:off x="-289685" y="2997270"/>
            <a:ext cx="16230600" cy="6105005"/>
          </a:xfrm>
          <a:prstGeom prst="rect">
            <a:avLst/>
          </a:prstGeom>
        </p:spPr>
        <p:txBody>
          <a:bodyPr lIns="0" tIns="0" rIns="0" bIns="0" rtlCol="0" anchor="t">
            <a:spAutoFit/>
          </a:bodyPr>
          <a:lstStyle/>
          <a:p>
            <a:pPr marL="457200" indent="-457200" algn="r" rtl="1">
              <a:lnSpc>
                <a:spcPts val="4816"/>
              </a:lnSpc>
              <a:spcBef>
                <a:spcPct val="0"/>
              </a:spcBef>
              <a:buFontTx/>
              <a:buChar char="-"/>
            </a:pPr>
            <a:r>
              <a:rPr lang="ar-DZ" sz="3440" dirty="0">
                <a:solidFill>
                  <a:srgbClr val="000000"/>
                </a:solidFill>
                <a:latin typeface="Times New Roman"/>
              </a:rPr>
              <a:t>1950: تشين تشين (صودا)</a:t>
            </a:r>
          </a:p>
          <a:p>
            <a:pPr marL="457200" indent="-457200" algn="r" rtl="1">
              <a:lnSpc>
                <a:spcPts val="4816"/>
              </a:lnSpc>
              <a:spcBef>
                <a:spcPct val="0"/>
              </a:spcBef>
              <a:buFontTx/>
              <a:buChar char="-"/>
            </a:pPr>
            <a:r>
              <a:rPr lang="ar-DZ" sz="3440" dirty="0">
                <a:solidFill>
                  <a:srgbClr val="000000"/>
                </a:solidFill>
                <a:latin typeface="Times New Roman"/>
              </a:rPr>
              <a:t>1999: إنشاء تشين-لايت 1999: إنشاء تشين-لايت</a:t>
            </a:r>
          </a:p>
          <a:p>
            <a:pPr marL="457200" indent="-457200" algn="r" rtl="1">
              <a:lnSpc>
                <a:spcPts val="4816"/>
              </a:lnSpc>
              <a:spcBef>
                <a:spcPct val="0"/>
              </a:spcBef>
              <a:buFontTx/>
              <a:buChar char="-"/>
            </a:pPr>
            <a:r>
              <a:rPr lang="ar-DZ" sz="3440" dirty="0">
                <a:solidFill>
                  <a:srgbClr val="000000"/>
                </a:solidFill>
                <a:latin typeface="Times New Roman"/>
              </a:rPr>
              <a:t>18 أبريل 2001: أول علبة حليب في الجزائر</a:t>
            </a:r>
          </a:p>
          <a:p>
            <a:pPr marL="457200" indent="-457200" algn="r" rtl="1">
              <a:lnSpc>
                <a:spcPts val="4816"/>
              </a:lnSpc>
              <a:spcBef>
                <a:spcPct val="0"/>
              </a:spcBef>
              <a:buFontTx/>
              <a:buChar char="-"/>
            </a:pPr>
            <a:r>
              <a:rPr lang="ar-DZ" sz="3440" dirty="0">
                <a:solidFill>
                  <a:srgbClr val="000000"/>
                </a:solidFill>
                <a:latin typeface="Times New Roman"/>
              </a:rPr>
              <a:t>2015 : شراء موقع براقي (يوبلايت من قبل)</a:t>
            </a:r>
          </a:p>
          <a:p>
            <a:pPr marL="457200" indent="-457200" algn="r" rtl="1">
              <a:lnSpc>
                <a:spcPts val="4816"/>
              </a:lnSpc>
              <a:spcBef>
                <a:spcPct val="0"/>
              </a:spcBef>
              <a:buFontTx/>
              <a:buChar char="-"/>
            </a:pPr>
            <a:r>
              <a:rPr lang="ar-DZ" sz="3440" dirty="0">
                <a:solidFill>
                  <a:srgbClr val="000000"/>
                </a:solidFill>
                <a:latin typeface="Times New Roman"/>
              </a:rPr>
              <a:t>2016 : شراء موقع سطيف</a:t>
            </a:r>
          </a:p>
          <a:p>
            <a:pPr marL="457200" indent="-457200" algn="r" rtl="1">
              <a:lnSpc>
                <a:spcPts val="4816"/>
              </a:lnSpc>
              <a:spcBef>
                <a:spcPct val="0"/>
              </a:spcBef>
              <a:buFontTx/>
              <a:buChar char="-"/>
            </a:pPr>
            <a:r>
              <a:rPr lang="ar-DZ" sz="3440" dirty="0">
                <a:solidFill>
                  <a:srgbClr val="000000"/>
                </a:solidFill>
                <a:latin typeface="Times New Roman"/>
              </a:rPr>
              <a:t>2017 : شراء مزرعتين لـ تشين-أغرو :</a:t>
            </a:r>
          </a:p>
          <a:p>
            <a:pPr algn="r" rtl="1">
              <a:lnSpc>
                <a:spcPts val="4816"/>
              </a:lnSpc>
              <a:spcBef>
                <a:spcPct val="0"/>
              </a:spcBef>
            </a:pPr>
            <a:r>
              <a:rPr lang="ar-DZ" sz="3440" dirty="0">
                <a:solidFill>
                  <a:srgbClr val="000000"/>
                </a:solidFill>
                <a:latin typeface="Times New Roman"/>
              </a:rPr>
              <a:t>مزرعة ألبان في برج بوعريريج.</a:t>
            </a:r>
          </a:p>
          <a:p>
            <a:pPr algn="r" rtl="1">
              <a:lnSpc>
                <a:spcPts val="4816"/>
              </a:lnSpc>
              <a:spcBef>
                <a:spcPct val="0"/>
              </a:spcBef>
            </a:pPr>
            <a:r>
              <a:rPr lang="ar-DZ" sz="3440" dirty="0">
                <a:solidFill>
                  <a:srgbClr val="000000"/>
                </a:solidFill>
                <a:latin typeface="Times New Roman"/>
              </a:rPr>
              <a:t>مزرعة قمح لتغذية الأبقار في المسيلة .</a:t>
            </a:r>
          </a:p>
          <a:p>
            <a:pPr marL="457200" indent="-457200" algn="r" rtl="1">
              <a:lnSpc>
                <a:spcPts val="4816"/>
              </a:lnSpc>
              <a:spcBef>
                <a:spcPct val="0"/>
              </a:spcBef>
              <a:buFontTx/>
              <a:buChar char="-"/>
            </a:pPr>
            <a:endParaRPr lang="ar-DZ" sz="3440" dirty="0">
              <a:solidFill>
                <a:srgbClr val="000000"/>
              </a:solidFill>
              <a:latin typeface="Times New Roman"/>
            </a:endParaRPr>
          </a:p>
          <a:p>
            <a:pPr marL="457200" indent="-457200" algn="r" rtl="1">
              <a:lnSpc>
                <a:spcPts val="4816"/>
              </a:lnSpc>
              <a:spcBef>
                <a:spcPct val="0"/>
              </a:spcBef>
              <a:buFontTx/>
              <a:buChar char="-"/>
            </a:pPr>
            <a:endParaRPr lang="en-US" sz="3440" dirty="0">
              <a:solidFill>
                <a:srgbClr val="000000"/>
              </a:solidFill>
              <a:latin typeface="Times New Roman"/>
            </a:endParaRPr>
          </a:p>
        </p:txBody>
      </p:sp>
      <p:sp>
        <p:nvSpPr>
          <p:cNvPr id="5" name="Freeform 5"/>
          <p:cNvSpPr/>
          <p:nvPr/>
        </p:nvSpPr>
        <p:spPr>
          <a:xfrm>
            <a:off x="12039600" y="94685"/>
            <a:ext cx="3928022" cy="2743201"/>
          </a:xfrm>
          <a:custGeom>
            <a:avLst/>
            <a:gdLst/>
            <a:ahLst/>
            <a:cxnLst/>
            <a:rect l="l" t="t" r="r" b="b"/>
            <a:pathLst>
              <a:path w="5579390" h="4114800">
                <a:moveTo>
                  <a:pt x="0" y="0"/>
                </a:moveTo>
                <a:lnTo>
                  <a:pt x="5579390" y="0"/>
                </a:lnTo>
                <a:lnTo>
                  <a:pt x="55793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6188741" y="1371302"/>
            <a:ext cx="8159310" cy="882486"/>
          </a:xfrm>
          <a:prstGeom prst="rect">
            <a:avLst/>
          </a:prstGeom>
        </p:spPr>
        <p:txBody>
          <a:bodyPr wrap="square" lIns="0" tIns="0" rIns="0" bIns="0" rtlCol="0" anchor="t">
            <a:spAutoFit/>
          </a:bodyPr>
          <a:lstStyle/>
          <a:p>
            <a:pPr algn="ctr">
              <a:lnSpc>
                <a:spcPts val="7279"/>
              </a:lnSpc>
            </a:pPr>
            <a:r>
              <a:rPr lang="ar-DZ" sz="5199" dirty="0">
                <a:solidFill>
                  <a:srgbClr val="032D61"/>
                </a:solidFill>
                <a:latin typeface="Times New Roman Bold"/>
              </a:rPr>
              <a:t>تاريخ الشركة</a:t>
            </a:r>
            <a:endParaRPr lang="en-US" sz="5199" dirty="0">
              <a:solidFill>
                <a:srgbClr val="032D61"/>
              </a:solidFill>
              <a:latin typeface="Times New Roman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10843505" y="0"/>
            <a:ext cx="8023354" cy="10568878"/>
          </a:xfrm>
          <a:custGeom>
            <a:avLst/>
            <a:gdLst/>
            <a:ahLst/>
            <a:cxnLst/>
            <a:rect l="l" t="t" r="r" b="b"/>
            <a:pathLst>
              <a:path w="8023354" h="10568878">
                <a:moveTo>
                  <a:pt x="0" y="0"/>
                </a:moveTo>
                <a:lnTo>
                  <a:pt x="8023353" y="0"/>
                </a:lnTo>
                <a:lnTo>
                  <a:pt x="8023353" y="10568878"/>
                </a:lnTo>
                <a:lnTo>
                  <a:pt x="0" y="10568878"/>
                </a:lnTo>
                <a:lnTo>
                  <a:pt x="0" y="0"/>
                </a:lnTo>
                <a:close/>
              </a:path>
            </a:pathLst>
          </a:custGeom>
          <a:blipFill>
            <a:blip r:embed="rId3"/>
            <a:stretch>
              <a:fillRect l="-3879" r="-3879"/>
            </a:stretch>
          </a:blipFill>
        </p:spPr>
      </p:sp>
      <p:sp>
        <p:nvSpPr>
          <p:cNvPr id="4" name="TextBox 4"/>
          <p:cNvSpPr txBox="1"/>
          <p:nvPr/>
        </p:nvSpPr>
        <p:spPr>
          <a:xfrm>
            <a:off x="1028700" y="1484747"/>
            <a:ext cx="9558040" cy="882486"/>
          </a:xfrm>
          <a:prstGeom prst="rect">
            <a:avLst/>
          </a:prstGeom>
        </p:spPr>
        <p:txBody>
          <a:bodyPr lIns="0" tIns="0" rIns="0" bIns="0" rtlCol="0" anchor="t">
            <a:spAutoFit/>
          </a:bodyPr>
          <a:lstStyle/>
          <a:p>
            <a:pPr algn="ctr">
              <a:lnSpc>
                <a:spcPts val="7279"/>
              </a:lnSpc>
            </a:pPr>
            <a:r>
              <a:rPr lang="ar-DZ" sz="5199" dirty="0">
                <a:solidFill>
                  <a:srgbClr val="032D61"/>
                </a:solidFill>
                <a:latin typeface="Times New Roman Bold"/>
              </a:rPr>
              <a:t>تمييز تسويق كانديا عن غيره: </a:t>
            </a:r>
            <a:r>
              <a:rPr lang="en-US" sz="5199" dirty="0">
                <a:solidFill>
                  <a:srgbClr val="032D61"/>
                </a:solidFill>
                <a:latin typeface="Times New Roman Bold"/>
              </a:rPr>
              <a:t> </a:t>
            </a:r>
          </a:p>
        </p:txBody>
      </p:sp>
      <p:sp>
        <p:nvSpPr>
          <p:cNvPr id="5" name="TextBox 5"/>
          <p:cNvSpPr txBox="1"/>
          <p:nvPr/>
        </p:nvSpPr>
        <p:spPr>
          <a:xfrm>
            <a:off x="582571" y="4126906"/>
            <a:ext cx="9063354" cy="2411109"/>
          </a:xfrm>
          <a:prstGeom prst="rect">
            <a:avLst/>
          </a:prstGeom>
        </p:spPr>
        <p:txBody>
          <a:bodyPr lIns="0" tIns="0" rIns="0" bIns="0" rtlCol="0" anchor="t">
            <a:spAutoFit/>
          </a:bodyPr>
          <a:lstStyle/>
          <a:p>
            <a:pPr marL="742697" lvl="1" indent="-371348" algn="r" rtl="1">
              <a:lnSpc>
                <a:spcPts val="4816"/>
              </a:lnSpc>
              <a:buFont typeface="Arial"/>
              <a:buChar char="•"/>
            </a:pPr>
            <a:r>
              <a:rPr lang="ar-DZ" sz="3440" dirty="0">
                <a:solidFill>
                  <a:srgbClr val="032D61"/>
                </a:solidFill>
                <a:latin typeface="Times New Roman"/>
              </a:rPr>
              <a:t>تزرع العلامة التجارية صورة ودودة وصديقة للعائلة، ترتبط بلحظات المشاركة والمتعة حول منتجات الألبان.</a:t>
            </a:r>
          </a:p>
          <a:p>
            <a:pPr marL="742697" lvl="1" indent="-371348" algn="r" rtl="1">
              <a:lnSpc>
                <a:spcPts val="4816"/>
              </a:lnSpc>
              <a:buFont typeface="Arial"/>
              <a:buChar char="•"/>
            </a:pPr>
            <a:r>
              <a:rPr lang="ar-DZ" sz="3440" dirty="0">
                <a:solidFill>
                  <a:srgbClr val="032D61"/>
                </a:solidFill>
                <a:latin typeface="Times New Roman"/>
              </a:rPr>
              <a:t>تقوم كانديا بانتظام بتطوير منتجات ونطاقات جديدة مصممة خصيصًا لتلبية توقعات المستهلكين الجزائريين.</a:t>
            </a:r>
            <a:endParaRPr lang="en-US" sz="3440" dirty="0">
              <a:solidFill>
                <a:srgbClr val="032D61"/>
              </a:solidFill>
              <a:latin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7522990" y="3922979"/>
            <a:ext cx="10765010" cy="6364021"/>
          </a:xfrm>
          <a:custGeom>
            <a:avLst/>
            <a:gdLst/>
            <a:ahLst/>
            <a:cxnLst/>
            <a:rect l="l" t="t" r="r" b="b"/>
            <a:pathLst>
              <a:path w="10765010" h="6364021">
                <a:moveTo>
                  <a:pt x="0" y="0"/>
                </a:moveTo>
                <a:lnTo>
                  <a:pt x="10765010" y="0"/>
                </a:lnTo>
                <a:lnTo>
                  <a:pt x="10765010" y="6364021"/>
                </a:lnTo>
                <a:lnTo>
                  <a:pt x="0" y="6364021"/>
                </a:lnTo>
                <a:lnTo>
                  <a:pt x="0" y="0"/>
                </a:lnTo>
                <a:close/>
              </a:path>
            </a:pathLst>
          </a:custGeom>
          <a:blipFill>
            <a:blip r:embed="rId3"/>
            <a:stretch>
              <a:fillRect/>
            </a:stretch>
          </a:blipFill>
        </p:spPr>
      </p:sp>
      <p:sp>
        <p:nvSpPr>
          <p:cNvPr id="5" name="TextBox 5"/>
          <p:cNvSpPr txBox="1"/>
          <p:nvPr/>
        </p:nvSpPr>
        <p:spPr>
          <a:xfrm>
            <a:off x="290554" y="4633225"/>
            <a:ext cx="6816101" cy="1795556"/>
          </a:xfrm>
          <a:prstGeom prst="rect">
            <a:avLst/>
          </a:prstGeom>
        </p:spPr>
        <p:txBody>
          <a:bodyPr lIns="0" tIns="0" rIns="0" bIns="0" rtlCol="0" anchor="t">
            <a:spAutoFit/>
          </a:bodyPr>
          <a:lstStyle/>
          <a:p>
            <a:pPr marL="742697" lvl="1" indent="-371348" algn="r" rtl="1">
              <a:lnSpc>
                <a:spcPts val="4816"/>
              </a:lnSpc>
              <a:buFont typeface="Arial"/>
              <a:buChar char="•"/>
            </a:pPr>
            <a:r>
              <a:rPr lang="ar-DZ" sz="3440" dirty="0">
                <a:solidFill>
                  <a:srgbClr val="032D61"/>
                </a:solidFill>
                <a:latin typeface="Times New Roman"/>
              </a:rPr>
              <a:t>يتم تطوير رسائل ووسائط اتصال محددة لكل هدف، مما يضمن صدى أكبر ودعمًا قويًا.</a:t>
            </a:r>
            <a:endParaRPr lang="en-US" sz="3440" dirty="0">
              <a:solidFill>
                <a:srgbClr val="032D61"/>
              </a:solidFill>
              <a:latin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906590" y="2542657"/>
            <a:ext cx="7607339" cy="7607339"/>
          </a:xfrm>
          <a:custGeom>
            <a:avLst/>
            <a:gdLst/>
            <a:ahLst/>
            <a:cxnLst/>
            <a:rect l="l" t="t" r="r" b="b"/>
            <a:pathLst>
              <a:path w="7607339" h="7607339">
                <a:moveTo>
                  <a:pt x="0" y="0"/>
                </a:moveTo>
                <a:lnTo>
                  <a:pt x="7607339" y="0"/>
                </a:lnTo>
                <a:lnTo>
                  <a:pt x="7607339" y="7607339"/>
                </a:lnTo>
                <a:lnTo>
                  <a:pt x="0" y="7607339"/>
                </a:lnTo>
                <a:lnTo>
                  <a:pt x="0" y="0"/>
                </a:lnTo>
                <a:close/>
              </a:path>
            </a:pathLst>
          </a:custGeom>
          <a:blipFill>
            <a:blip r:embed="rId3"/>
            <a:stretch>
              <a:fillRect/>
            </a:stretch>
          </a:blipFill>
        </p:spPr>
      </p:sp>
      <p:sp>
        <p:nvSpPr>
          <p:cNvPr id="5" name="TextBox 5"/>
          <p:cNvSpPr txBox="1"/>
          <p:nvPr/>
        </p:nvSpPr>
        <p:spPr>
          <a:xfrm>
            <a:off x="290554" y="5000625"/>
            <a:ext cx="9151717" cy="1180003"/>
          </a:xfrm>
          <a:prstGeom prst="rect">
            <a:avLst/>
          </a:prstGeom>
        </p:spPr>
        <p:txBody>
          <a:bodyPr lIns="0" tIns="0" rIns="0" bIns="0" rtlCol="0" anchor="t">
            <a:spAutoFit/>
          </a:bodyPr>
          <a:lstStyle/>
          <a:p>
            <a:pPr marL="742697" lvl="1" indent="-371348" algn="r" rtl="1">
              <a:lnSpc>
                <a:spcPts val="4816"/>
              </a:lnSpc>
              <a:buFont typeface="Arial"/>
              <a:buChar char="•"/>
            </a:pPr>
            <a:r>
              <a:rPr lang="ar-DZ" sz="3440" dirty="0">
                <a:solidFill>
                  <a:srgbClr val="032D61"/>
                </a:solidFill>
                <a:latin typeface="Times New Roman"/>
              </a:rPr>
              <a:t>تستخدم كانديا حملات إعلانية أصلية وعالية التأثير تعرض المواقف اليومية والقيم العائلية.</a:t>
            </a:r>
            <a:endParaRPr lang="en-US" sz="3440" dirty="0">
              <a:solidFill>
                <a:srgbClr val="032D61"/>
              </a:solidFill>
              <a:latin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4120232" y="3400461"/>
            <a:ext cx="10047536" cy="1002666"/>
          </a:xfrm>
          <a:prstGeom prst="rect">
            <a:avLst/>
          </a:prstGeom>
        </p:spPr>
        <p:txBody>
          <a:bodyPr lIns="0" tIns="0" rIns="0" bIns="0" rtlCol="0" anchor="t">
            <a:spAutoFit/>
          </a:bodyPr>
          <a:lstStyle/>
          <a:p>
            <a:pPr algn="ctr">
              <a:lnSpc>
                <a:spcPts val="8259"/>
              </a:lnSpc>
            </a:pPr>
            <a:r>
              <a:rPr lang="ar-DZ" sz="6600" b="1" dirty="0">
                <a:solidFill>
                  <a:schemeClr val="bg1"/>
                </a:solidFill>
                <a:latin typeface="Open Sans Bold"/>
              </a:rPr>
              <a:t>شكرا لحسن استماعكم</a:t>
            </a:r>
            <a:endParaRPr lang="en-US" sz="6600" b="1" dirty="0">
              <a:solidFill>
                <a:schemeClr val="bg1"/>
              </a:solidFill>
              <a:latin typeface="Open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6352423" y="1734168"/>
            <a:ext cx="5058472" cy="2895151"/>
          </a:xfrm>
          <a:custGeom>
            <a:avLst/>
            <a:gdLst/>
            <a:ahLst/>
            <a:cxnLst/>
            <a:rect l="l" t="t" r="r" b="b"/>
            <a:pathLst>
              <a:path w="5058472" h="2895151">
                <a:moveTo>
                  <a:pt x="0" y="0"/>
                </a:moveTo>
                <a:lnTo>
                  <a:pt x="5058472" y="0"/>
                </a:lnTo>
                <a:lnTo>
                  <a:pt x="5058472" y="2895151"/>
                </a:lnTo>
                <a:lnTo>
                  <a:pt x="0" y="2895151"/>
                </a:lnTo>
                <a:lnTo>
                  <a:pt x="0" y="0"/>
                </a:lnTo>
                <a:close/>
              </a:path>
            </a:pathLst>
          </a:custGeom>
          <a:blipFill>
            <a:blip r:embed="rId3"/>
            <a:stretch>
              <a:fillRect/>
            </a:stretch>
          </a:blipFill>
        </p:spPr>
      </p:sp>
      <p:sp>
        <p:nvSpPr>
          <p:cNvPr id="4" name="TextBox 4"/>
          <p:cNvSpPr txBox="1"/>
          <p:nvPr/>
        </p:nvSpPr>
        <p:spPr>
          <a:xfrm>
            <a:off x="6096000" y="761954"/>
            <a:ext cx="4998244" cy="882486"/>
          </a:xfrm>
          <a:prstGeom prst="rect">
            <a:avLst/>
          </a:prstGeom>
        </p:spPr>
        <p:txBody>
          <a:bodyPr lIns="0" tIns="0" rIns="0" bIns="0" rtlCol="0" anchor="t">
            <a:spAutoFit/>
          </a:bodyPr>
          <a:lstStyle/>
          <a:p>
            <a:pPr algn="ctr">
              <a:lnSpc>
                <a:spcPts val="7279"/>
              </a:lnSpc>
            </a:pPr>
            <a:r>
              <a:rPr lang="ar-DZ" sz="5199" dirty="0">
                <a:solidFill>
                  <a:srgbClr val="032D61"/>
                </a:solidFill>
                <a:latin typeface="Times New Roman Bold"/>
              </a:rPr>
              <a:t>تحليل الشعار : </a:t>
            </a:r>
            <a:endParaRPr lang="en-US" sz="5199" dirty="0">
              <a:solidFill>
                <a:srgbClr val="032D61"/>
              </a:solidFill>
              <a:latin typeface="Times New Roman Bold"/>
            </a:endParaRPr>
          </a:p>
        </p:txBody>
      </p:sp>
      <p:sp>
        <p:nvSpPr>
          <p:cNvPr id="5" name="TextBox 5"/>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6" name="TextBox 6"/>
          <p:cNvSpPr txBox="1"/>
          <p:nvPr/>
        </p:nvSpPr>
        <p:spPr>
          <a:xfrm>
            <a:off x="0" y="4808776"/>
            <a:ext cx="17557211" cy="3036409"/>
          </a:xfrm>
          <a:prstGeom prst="rect">
            <a:avLst/>
          </a:prstGeom>
        </p:spPr>
        <p:txBody>
          <a:bodyPr lIns="0" tIns="0" rIns="0" bIns="0" rtlCol="0" anchor="t">
            <a:spAutoFit/>
          </a:bodyPr>
          <a:lstStyle/>
          <a:p>
            <a:pPr algn="r">
              <a:lnSpc>
                <a:spcPts val="4759"/>
              </a:lnSpc>
            </a:pPr>
            <a:r>
              <a:rPr lang="ar-DZ" sz="3399" dirty="0">
                <a:solidFill>
                  <a:srgbClr val="032D61"/>
                </a:solidFill>
                <a:latin typeface="Open Sans"/>
              </a:rPr>
              <a:t>الخلفية البيضاء إشارة إلى الحليب والنقاء. </a:t>
            </a:r>
            <a:endParaRPr lang="fr-FR" sz="3399" dirty="0">
              <a:solidFill>
                <a:srgbClr val="032D61"/>
              </a:solidFill>
              <a:latin typeface="Open Sans"/>
            </a:endParaRPr>
          </a:p>
          <a:p>
            <a:pPr algn="r">
              <a:lnSpc>
                <a:spcPts val="4759"/>
              </a:lnSpc>
            </a:pPr>
            <a:r>
              <a:rPr lang="ar-DZ" sz="3399" dirty="0">
                <a:solidFill>
                  <a:srgbClr val="032D61"/>
                </a:solidFill>
                <a:latin typeface="Open Sans"/>
              </a:rPr>
              <a:t>أما القطرة البيضاء فهي إشارة أكثر وضوحاً إلى الحليب.</a:t>
            </a:r>
            <a:endParaRPr lang="fr-FR" sz="3399" dirty="0">
              <a:solidFill>
                <a:srgbClr val="032D61"/>
              </a:solidFill>
              <a:latin typeface="Open Sans"/>
            </a:endParaRPr>
          </a:p>
          <a:p>
            <a:pPr algn="r">
              <a:lnSpc>
                <a:spcPts val="4759"/>
              </a:lnSpc>
            </a:pPr>
            <a:r>
              <a:rPr lang="ar-DZ" sz="3399" dirty="0">
                <a:solidFill>
                  <a:srgbClr val="032D61"/>
                </a:solidFill>
                <a:latin typeface="Open Sans"/>
              </a:rPr>
              <a:t> يشير اللون الأخضر في أسفل الشعار إلى الطبيعة، وبشكل أكثر تحديداً إلى السهول التي ترعى فيها الأبقار المنتجة للحليب. </a:t>
            </a:r>
            <a:endParaRPr lang="fr-FR" sz="3399" dirty="0">
              <a:solidFill>
                <a:srgbClr val="032D61"/>
              </a:solidFill>
              <a:latin typeface="Open Sans"/>
            </a:endParaRPr>
          </a:p>
          <a:p>
            <a:pPr algn="r">
              <a:lnSpc>
                <a:spcPts val="4759"/>
              </a:lnSpc>
            </a:pPr>
            <a:r>
              <a:rPr lang="ar-DZ" sz="3399" dirty="0">
                <a:solidFill>
                  <a:srgbClr val="032D61"/>
                </a:solidFill>
                <a:latin typeface="Open Sans"/>
              </a:rPr>
              <a:t>يتناسب الاسم الأزرق بشكل جيد مع الشعار، حيث يدل اللون الأزرق على الثقة والاستقرار. </a:t>
            </a:r>
            <a:endParaRPr lang="fr-FR" sz="3399" dirty="0">
              <a:solidFill>
                <a:srgbClr val="032D61"/>
              </a:solidFill>
              <a:latin typeface="Open Sans"/>
            </a:endParaRPr>
          </a:p>
          <a:p>
            <a:pPr algn="r">
              <a:lnSpc>
                <a:spcPts val="4759"/>
              </a:lnSpc>
            </a:pPr>
            <a:r>
              <a:rPr lang="ar-DZ" sz="3399" dirty="0">
                <a:solidFill>
                  <a:srgbClr val="032D61"/>
                </a:solidFill>
                <a:latin typeface="Open Sans"/>
              </a:rPr>
              <a:t>يشير الشعار إلى منتج طبيعي وعضوي وعالي الجودة.</a:t>
            </a:r>
            <a:endParaRPr lang="en-US" sz="3399" dirty="0">
              <a:solidFill>
                <a:srgbClr val="032D61"/>
              </a:solidFill>
              <a:latin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5137101" y="1866900"/>
            <a:ext cx="5029317" cy="5029317"/>
          </a:xfrm>
          <a:custGeom>
            <a:avLst/>
            <a:gdLst/>
            <a:ahLst/>
            <a:cxnLst/>
            <a:rect l="l" t="t" r="r" b="b"/>
            <a:pathLst>
              <a:path w="5029317" h="5029317">
                <a:moveTo>
                  <a:pt x="0" y="0"/>
                </a:moveTo>
                <a:lnTo>
                  <a:pt x="5029317" y="0"/>
                </a:lnTo>
                <a:lnTo>
                  <a:pt x="5029317" y="5029317"/>
                </a:lnTo>
                <a:lnTo>
                  <a:pt x="0" y="5029317"/>
                </a:lnTo>
                <a:lnTo>
                  <a:pt x="0" y="0"/>
                </a:lnTo>
                <a:close/>
              </a:path>
            </a:pathLst>
          </a:custGeom>
          <a:blipFill>
            <a:blip r:embed="rId3"/>
            <a:stretch>
              <a:fillRect/>
            </a:stretch>
          </a:blipFill>
        </p:spPr>
      </p:sp>
      <p:sp>
        <p:nvSpPr>
          <p:cNvPr id="4" name="TextBox 4"/>
          <p:cNvSpPr txBox="1"/>
          <p:nvPr/>
        </p:nvSpPr>
        <p:spPr>
          <a:xfrm>
            <a:off x="6705600" y="3848100"/>
            <a:ext cx="8293001" cy="1621854"/>
          </a:xfrm>
          <a:prstGeom prst="rect">
            <a:avLst/>
          </a:prstGeom>
        </p:spPr>
        <p:txBody>
          <a:bodyPr lIns="0" tIns="0" rIns="0" bIns="0" rtlCol="0" anchor="t">
            <a:spAutoFit/>
          </a:bodyPr>
          <a:lstStyle/>
          <a:p>
            <a:pPr algn="ctr">
              <a:lnSpc>
                <a:spcPts val="13439"/>
              </a:lnSpc>
            </a:pPr>
            <a:r>
              <a:rPr lang="ar-DZ" sz="9600" dirty="0">
                <a:solidFill>
                  <a:srgbClr val="032D61"/>
                </a:solidFill>
                <a:latin typeface="Times New Roman Bold"/>
              </a:rPr>
              <a:t>منتجات </a:t>
            </a:r>
            <a:endParaRPr lang="en-US" sz="9600" dirty="0">
              <a:solidFill>
                <a:srgbClr val="032D61"/>
              </a:solidFill>
              <a:latin typeface="Times New Roman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6199106" y="2632416"/>
            <a:ext cx="2130147" cy="4151981"/>
          </a:xfrm>
          <a:custGeom>
            <a:avLst/>
            <a:gdLst/>
            <a:ahLst/>
            <a:cxnLst/>
            <a:rect l="l" t="t" r="r" b="b"/>
            <a:pathLst>
              <a:path w="2130147" h="4151981">
                <a:moveTo>
                  <a:pt x="0" y="0"/>
                </a:moveTo>
                <a:lnTo>
                  <a:pt x="2130146" y="0"/>
                </a:lnTo>
                <a:lnTo>
                  <a:pt x="2130146" y="4151981"/>
                </a:lnTo>
                <a:lnTo>
                  <a:pt x="0" y="4151981"/>
                </a:lnTo>
                <a:lnTo>
                  <a:pt x="0" y="0"/>
                </a:lnTo>
                <a:close/>
              </a:path>
            </a:pathLst>
          </a:custGeom>
          <a:blipFill>
            <a:blip r:embed="rId3"/>
            <a:stretch>
              <a:fillRect/>
            </a:stretch>
          </a:blipFill>
        </p:spPr>
      </p:sp>
      <p:sp>
        <p:nvSpPr>
          <p:cNvPr id="4" name="Freeform 4"/>
          <p:cNvSpPr/>
          <p:nvPr/>
        </p:nvSpPr>
        <p:spPr>
          <a:xfrm>
            <a:off x="9416798" y="2468971"/>
            <a:ext cx="3465785" cy="5398060"/>
          </a:xfrm>
          <a:custGeom>
            <a:avLst/>
            <a:gdLst/>
            <a:ahLst/>
            <a:cxnLst/>
            <a:rect l="l" t="t" r="r" b="b"/>
            <a:pathLst>
              <a:path w="3465785" h="5398060">
                <a:moveTo>
                  <a:pt x="0" y="0"/>
                </a:moveTo>
                <a:lnTo>
                  <a:pt x="3465784" y="0"/>
                </a:lnTo>
                <a:lnTo>
                  <a:pt x="3465784" y="5398060"/>
                </a:lnTo>
                <a:lnTo>
                  <a:pt x="0" y="5398060"/>
                </a:lnTo>
                <a:lnTo>
                  <a:pt x="0" y="0"/>
                </a:lnTo>
                <a:close/>
              </a:path>
            </a:pathLst>
          </a:custGeom>
          <a:blipFill>
            <a:blip r:embed="rId4"/>
            <a:stretch>
              <a:fillRect r="-85420" b="-100000"/>
            </a:stretch>
          </a:blipFill>
        </p:spPr>
      </p:sp>
      <p:sp>
        <p:nvSpPr>
          <p:cNvPr id="5" name="Freeform 5"/>
          <p:cNvSpPr/>
          <p:nvPr/>
        </p:nvSpPr>
        <p:spPr>
          <a:xfrm>
            <a:off x="14230861" y="2468971"/>
            <a:ext cx="3434323" cy="5349057"/>
          </a:xfrm>
          <a:custGeom>
            <a:avLst/>
            <a:gdLst/>
            <a:ahLst/>
            <a:cxnLst/>
            <a:rect l="l" t="t" r="r" b="b"/>
            <a:pathLst>
              <a:path w="3434323" h="5349057">
                <a:moveTo>
                  <a:pt x="0" y="0"/>
                </a:moveTo>
                <a:lnTo>
                  <a:pt x="3434323" y="0"/>
                </a:lnTo>
                <a:lnTo>
                  <a:pt x="3434323" y="5349058"/>
                </a:lnTo>
                <a:lnTo>
                  <a:pt x="0" y="5349058"/>
                </a:lnTo>
                <a:lnTo>
                  <a:pt x="0" y="0"/>
                </a:lnTo>
                <a:close/>
              </a:path>
            </a:pathLst>
          </a:custGeom>
          <a:blipFill>
            <a:blip r:embed="rId4"/>
            <a:stretch>
              <a:fillRect l="-40255" t="-99369" r="-45164" b="-630"/>
            </a:stretch>
          </a:blipFill>
        </p:spPr>
      </p:sp>
      <p:sp>
        <p:nvSpPr>
          <p:cNvPr id="6" name="Freeform 6"/>
          <p:cNvSpPr/>
          <p:nvPr/>
        </p:nvSpPr>
        <p:spPr>
          <a:xfrm>
            <a:off x="1028700" y="2632416"/>
            <a:ext cx="4289387" cy="4289387"/>
          </a:xfrm>
          <a:custGeom>
            <a:avLst/>
            <a:gdLst/>
            <a:ahLst/>
            <a:cxnLst/>
            <a:rect l="l" t="t" r="r" b="b"/>
            <a:pathLst>
              <a:path w="4289387" h="4289387">
                <a:moveTo>
                  <a:pt x="0" y="0"/>
                </a:moveTo>
                <a:lnTo>
                  <a:pt x="4289387" y="0"/>
                </a:lnTo>
                <a:lnTo>
                  <a:pt x="4289387" y="4289386"/>
                </a:lnTo>
                <a:lnTo>
                  <a:pt x="0" y="4289386"/>
                </a:lnTo>
                <a:lnTo>
                  <a:pt x="0" y="0"/>
                </a:lnTo>
                <a:close/>
              </a:path>
            </a:pathLst>
          </a:custGeom>
          <a:blipFill>
            <a:blip r:embed="rId5"/>
            <a:stretch>
              <a:fillRect/>
            </a:stretch>
          </a:blipFill>
        </p:spPr>
      </p:sp>
      <p:sp>
        <p:nvSpPr>
          <p:cNvPr id="7" name="Freeform 7"/>
          <p:cNvSpPr/>
          <p:nvPr/>
        </p:nvSpPr>
        <p:spPr>
          <a:xfrm>
            <a:off x="3085688" y="5932820"/>
            <a:ext cx="4178491" cy="4889723"/>
          </a:xfrm>
          <a:custGeom>
            <a:avLst/>
            <a:gdLst/>
            <a:ahLst/>
            <a:cxnLst/>
            <a:rect l="l" t="t" r="r" b="b"/>
            <a:pathLst>
              <a:path w="4178491" h="4889723">
                <a:moveTo>
                  <a:pt x="0" y="0"/>
                </a:moveTo>
                <a:lnTo>
                  <a:pt x="4178491" y="0"/>
                </a:lnTo>
                <a:lnTo>
                  <a:pt x="4178491" y="4889724"/>
                </a:lnTo>
                <a:lnTo>
                  <a:pt x="0" y="4889724"/>
                </a:lnTo>
                <a:lnTo>
                  <a:pt x="0" y="0"/>
                </a:lnTo>
                <a:close/>
              </a:path>
            </a:pathLst>
          </a:custGeom>
          <a:blipFill>
            <a:blip r:embed="rId6"/>
            <a:stretch>
              <a:fillRect/>
            </a:stretch>
          </a:blipFill>
        </p:spPr>
      </p:sp>
      <p:sp>
        <p:nvSpPr>
          <p:cNvPr id="8" name="Freeform 8"/>
          <p:cNvSpPr/>
          <p:nvPr/>
        </p:nvSpPr>
        <p:spPr>
          <a:xfrm>
            <a:off x="10492688" y="5994244"/>
            <a:ext cx="2652323" cy="4292756"/>
          </a:xfrm>
          <a:custGeom>
            <a:avLst/>
            <a:gdLst/>
            <a:ahLst/>
            <a:cxnLst/>
            <a:rect l="l" t="t" r="r" b="b"/>
            <a:pathLst>
              <a:path w="2652323" h="4292756">
                <a:moveTo>
                  <a:pt x="0" y="0"/>
                </a:moveTo>
                <a:lnTo>
                  <a:pt x="2652323" y="0"/>
                </a:lnTo>
                <a:lnTo>
                  <a:pt x="2652323" y="4292756"/>
                </a:lnTo>
                <a:lnTo>
                  <a:pt x="0" y="4292756"/>
                </a:lnTo>
                <a:lnTo>
                  <a:pt x="0" y="0"/>
                </a:lnTo>
                <a:close/>
              </a:path>
            </a:pathLst>
          </a:custGeom>
          <a:blipFill>
            <a:blip r:embed="rId7"/>
            <a:stretch>
              <a:fillRect t="-39973" r="-126545"/>
            </a:stretch>
          </a:blipFill>
        </p:spPr>
      </p:sp>
      <p:sp>
        <p:nvSpPr>
          <p:cNvPr id="9" name="TextBox 9"/>
          <p:cNvSpPr txBox="1"/>
          <p:nvPr/>
        </p:nvSpPr>
        <p:spPr>
          <a:xfrm>
            <a:off x="13816459" y="1745321"/>
            <a:ext cx="3442841" cy="887095"/>
          </a:xfrm>
          <a:prstGeom prst="rect">
            <a:avLst/>
          </a:prstGeom>
        </p:spPr>
        <p:txBody>
          <a:bodyPr lIns="0" tIns="0" rIns="0" bIns="0" rtlCol="0" anchor="t">
            <a:spAutoFit/>
          </a:bodyPr>
          <a:lstStyle/>
          <a:p>
            <a:pPr algn="ctr">
              <a:lnSpc>
                <a:spcPts val="7279"/>
              </a:lnSpc>
            </a:pPr>
            <a:r>
              <a:rPr lang="ar-DZ" sz="5199" dirty="0">
                <a:solidFill>
                  <a:srgbClr val="032D61"/>
                </a:solidFill>
                <a:latin typeface="Open Sans"/>
              </a:rPr>
              <a:t>حليب أبيض : </a:t>
            </a:r>
            <a:endParaRPr lang="en-US" sz="5199" dirty="0">
              <a:solidFill>
                <a:srgbClr val="032D61"/>
              </a:solidFill>
              <a:latin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293728" y="3107263"/>
            <a:ext cx="5205198" cy="5205198"/>
          </a:xfrm>
          <a:custGeom>
            <a:avLst/>
            <a:gdLst/>
            <a:ahLst/>
            <a:cxnLst/>
            <a:rect l="l" t="t" r="r" b="b"/>
            <a:pathLst>
              <a:path w="5205198" h="5205198">
                <a:moveTo>
                  <a:pt x="0" y="0"/>
                </a:moveTo>
                <a:lnTo>
                  <a:pt x="5205198" y="0"/>
                </a:lnTo>
                <a:lnTo>
                  <a:pt x="5205198" y="5205198"/>
                </a:lnTo>
                <a:lnTo>
                  <a:pt x="0" y="5205198"/>
                </a:lnTo>
                <a:lnTo>
                  <a:pt x="0" y="0"/>
                </a:lnTo>
                <a:close/>
              </a:path>
            </a:pathLst>
          </a:custGeom>
          <a:blipFill>
            <a:blip r:embed="rId3">
              <a:alphaModFix amt="95000"/>
            </a:blip>
            <a:stretch>
              <a:fillRect/>
            </a:stretch>
          </a:blipFill>
        </p:spPr>
      </p:sp>
      <p:sp>
        <p:nvSpPr>
          <p:cNvPr id="4" name="Freeform 4"/>
          <p:cNvSpPr/>
          <p:nvPr/>
        </p:nvSpPr>
        <p:spPr>
          <a:xfrm>
            <a:off x="5107107" y="2318772"/>
            <a:ext cx="2476606" cy="5712067"/>
          </a:xfrm>
          <a:custGeom>
            <a:avLst/>
            <a:gdLst/>
            <a:ahLst/>
            <a:cxnLst/>
            <a:rect l="l" t="t" r="r" b="b"/>
            <a:pathLst>
              <a:path w="2476606" h="5712067">
                <a:moveTo>
                  <a:pt x="0" y="0"/>
                </a:moveTo>
                <a:lnTo>
                  <a:pt x="2476605" y="0"/>
                </a:lnTo>
                <a:lnTo>
                  <a:pt x="2476605" y="5712067"/>
                </a:lnTo>
                <a:lnTo>
                  <a:pt x="0" y="5712067"/>
                </a:lnTo>
                <a:lnTo>
                  <a:pt x="0" y="0"/>
                </a:lnTo>
                <a:close/>
              </a:path>
            </a:pathLst>
          </a:custGeom>
          <a:blipFill>
            <a:blip r:embed="rId4"/>
            <a:stretch>
              <a:fillRect l="-19080" t="-19806" r="-157242"/>
            </a:stretch>
          </a:blipFill>
        </p:spPr>
      </p:sp>
      <p:sp>
        <p:nvSpPr>
          <p:cNvPr id="5" name="Freeform 5"/>
          <p:cNvSpPr/>
          <p:nvPr/>
        </p:nvSpPr>
        <p:spPr>
          <a:xfrm>
            <a:off x="6783094" y="2632416"/>
            <a:ext cx="6869695" cy="6869695"/>
          </a:xfrm>
          <a:custGeom>
            <a:avLst/>
            <a:gdLst/>
            <a:ahLst/>
            <a:cxnLst/>
            <a:rect l="l" t="t" r="r" b="b"/>
            <a:pathLst>
              <a:path w="6869695" h="6869695">
                <a:moveTo>
                  <a:pt x="0" y="0"/>
                </a:moveTo>
                <a:lnTo>
                  <a:pt x="6869695" y="0"/>
                </a:lnTo>
                <a:lnTo>
                  <a:pt x="6869695" y="6869695"/>
                </a:lnTo>
                <a:lnTo>
                  <a:pt x="0" y="6869695"/>
                </a:lnTo>
                <a:lnTo>
                  <a:pt x="0" y="0"/>
                </a:lnTo>
                <a:close/>
              </a:path>
            </a:pathLst>
          </a:custGeom>
          <a:blipFill>
            <a:blip r:embed="rId5"/>
            <a:stretch>
              <a:fillRect/>
            </a:stretch>
          </a:blipFill>
        </p:spPr>
      </p:sp>
      <p:sp>
        <p:nvSpPr>
          <p:cNvPr id="6" name="Freeform 6"/>
          <p:cNvSpPr/>
          <p:nvPr/>
        </p:nvSpPr>
        <p:spPr>
          <a:xfrm>
            <a:off x="12651148" y="4079597"/>
            <a:ext cx="2683412" cy="3951242"/>
          </a:xfrm>
          <a:custGeom>
            <a:avLst/>
            <a:gdLst/>
            <a:ahLst/>
            <a:cxnLst/>
            <a:rect l="l" t="t" r="r" b="b"/>
            <a:pathLst>
              <a:path w="2683412" h="3951242">
                <a:moveTo>
                  <a:pt x="0" y="0"/>
                </a:moveTo>
                <a:lnTo>
                  <a:pt x="2683412" y="0"/>
                </a:lnTo>
                <a:lnTo>
                  <a:pt x="2683412" y="3951242"/>
                </a:lnTo>
                <a:lnTo>
                  <a:pt x="0" y="3951242"/>
                </a:lnTo>
                <a:lnTo>
                  <a:pt x="0" y="0"/>
                </a:lnTo>
                <a:close/>
              </a:path>
            </a:pathLst>
          </a:custGeom>
          <a:blipFill>
            <a:blip r:embed="rId6"/>
            <a:stretch>
              <a:fillRect l="-102944" t="-23416" r="-108912" b="-27863"/>
            </a:stretch>
          </a:blipFill>
        </p:spPr>
      </p:sp>
      <p:sp>
        <p:nvSpPr>
          <p:cNvPr id="7" name="TextBox 7"/>
          <p:cNvSpPr txBox="1"/>
          <p:nvPr/>
        </p:nvSpPr>
        <p:spPr>
          <a:xfrm>
            <a:off x="12927508" y="1951825"/>
            <a:ext cx="4802535" cy="887095"/>
          </a:xfrm>
          <a:prstGeom prst="rect">
            <a:avLst/>
          </a:prstGeom>
        </p:spPr>
        <p:txBody>
          <a:bodyPr lIns="0" tIns="0" rIns="0" bIns="0" rtlCol="0" anchor="t">
            <a:spAutoFit/>
          </a:bodyPr>
          <a:lstStyle/>
          <a:p>
            <a:pPr algn="ctr">
              <a:lnSpc>
                <a:spcPts val="7279"/>
              </a:lnSpc>
            </a:pPr>
            <a:r>
              <a:rPr lang="ar-DZ" sz="5199" dirty="0">
                <a:solidFill>
                  <a:srgbClr val="032D61"/>
                </a:solidFill>
                <a:latin typeface="Open Sans"/>
              </a:rPr>
              <a:t>مشروب الحليب: </a:t>
            </a:r>
            <a:endParaRPr lang="en-US" sz="5199" dirty="0">
              <a:solidFill>
                <a:srgbClr val="032D61"/>
              </a:solidFill>
              <a:latin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1" t="-41130" b="-41130"/>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0" y="-288672"/>
            <a:ext cx="18288000" cy="12154244"/>
          </a:xfrm>
          <a:custGeom>
            <a:avLst/>
            <a:gdLst/>
            <a:ahLst/>
            <a:cxnLst/>
            <a:rect l="l" t="t" r="r" b="b"/>
            <a:pathLst>
              <a:path w="18288000" h="12154244">
                <a:moveTo>
                  <a:pt x="0" y="0"/>
                </a:moveTo>
                <a:lnTo>
                  <a:pt x="18288000" y="0"/>
                </a:lnTo>
                <a:lnTo>
                  <a:pt x="18288000" y="12154244"/>
                </a:lnTo>
                <a:lnTo>
                  <a:pt x="0" y="12154244"/>
                </a:lnTo>
                <a:lnTo>
                  <a:pt x="0" y="0"/>
                </a:lnTo>
                <a:close/>
              </a:path>
            </a:pathLst>
          </a:custGeom>
          <a:blipFill>
            <a:blip r:embed="rId3"/>
            <a:stretch>
              <a:fillRect t="-40780" b="-43122"/>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1088</Words>
  <Application>Microsoft Office PowerPoint</Application>
  <PresentationFormat>Personnalisé</PresentationFormat>
  <Paragraphs>153</Paragraphs>
  <Slides>33</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33</vt:i4>
      </vt:variant>
    </vt:vector>
  </HeadingPairs>
  <TitlesOfParts>
    <vt:vector size="40" baseType="lpstr">
      <vt:lpstr>Open Sans</vt:lpstr>
      <vt:lpstr>Times New Roman</vt:lpstr>
      <vt:lpstr>Times New Roman Bold</vt:lpstr>
      <vt:lpstr>Arial</vt:lpstr>
      <vt:lpstr>Open Sans Bold</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 l’entreprise:</dc:title>
  <dc:creator>users</dc:creator>
  <cp:lastModifiedBy>users</cp:lastModifiedBy>
  <cp:revision>5</cp:revision>
  <dcterms:created xsi:type="dcterms:W3CDTF">2006-08-16T00:00:00Z</dcterms:created>
  <dcterms:modified xsi:type="dcterms:W3CDTF">2024-10-16T08:19:18Z</dcterms:modified>
  <dc:identifier>DAGGneJHiBQ</dc:identifier>
</cp:coreProperties>
</file>