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3" r:id="rId3"/>
    <p:sldId id="264" r:id="rId4"/>
    <p:sldId id="265" r:id="rId5"/>
    <p:sldId id="266" r:id="rId6"/>
    <p:sldId id="257" r:id="rId7"/>
    <p:sldId id="258" r:id="rId8"/>
    <p:sldId id="259"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8DA48F-4122-48C5-90EF-EE541521C19C}" type="datetimeFigureOut">
              <a:rPr lang="fr-FR" smtClean="0"/>
              <a:pPr/>
              <a:t>07/11/2025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3D52F2-8765-43A6-8A61-D89E319F3FD5}" type="slidenum">
              <a:rPr lang="fr-FR" smtClean="0"/>
              <a:pPr/>
              <a:t>‹N°›</a:t>
            </a:fld>
            <a:endParaRPr lang="fr-FR"/>
          </a:p>
        </p:txBody>
      </p:sp>
    </p:spTree>
    <p:extLst>
      <p:ext uri="{BB962C8B-B14F-4D97-AF65-F5344CB8AC3E}">
        <p14:creationId xmlns:p14="http://schemas.microsoft.com/office/powerpoint/2010/main" xmlns="" val="137009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1</a:t>
            </a:fld>
            <a:endParaRPr lang="fr-FR"/>
          </a:p>
        </p:txBody>
      </p:sp>
    </p:spTree>
    <p:extLst>
      <p:ext uri="{BB962C8B-B14F-4D97-AF65-F5344CB8AC3E}">
        <p14:creationId xmlns:p14="http://schemas.microsoft.com/office/powerpoint/2010/main" xmlns="" val="3409204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2</a:t>
            </a:fld>
            <a:endParaRPr lang="fr-FR"/>
          </a:p>
        </p:txBody>
      </p:sp>
    </p:spTree>
    <p:extLst>
      <p:ext uri="{BB962C8B-B14F-4D97-AF65-F5344CB8AC3E}">
        <p14:creationId xmlns:p14="http://schemas.microsoft.com/office/powerpoint/2010/main" xmlns="" val="3686762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3</a:t>
            </a:fld>
            <a:endParaRPr lang="fr-FR"/>
          </a:p>
        </p:txBody>
      </p:sp>
    </p:spTree>
    <p:extLst>
      <p:ext uri="{BB962C8B-B14F-4D97-AF65-F5344CB8AC3E}">
        <p14:creationId xmlns:p14="http://schemas.microsoft.com/office/powerpoint/2010/main" xmlns="" val="849478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4</a:t>
            </a:fld>
            <a:endParaRPr lang="fr-FR"/>
          </a:p>
        </p:txBody>
      </p:sp>
    </p:spTree>
    <p:extLst>
      <p:ext uri="{BB962C8B-B14F-4D97-AF65-F5344CB8AC3E}">
        <p14:creationId xmlns:p14="http://schemas.microsoft.com/office/powerpoint/2010/main" xmlns="" val="7974681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5</a:t>
            </a:fld>
            <a:endParaRPr lang="fr-FR"/>
          </a:p>
        </p:txBody>
      </p:sp>
    </p:spTree>
    <p:extLst>
      <p:ext uri="{BB962C8B-B14F-4D97-AF65-F5344CB8AC3E}">
        <p14:creationId xmlns:p14="http://schemas.microsoft.com/office/powerpoint/2010/main" xmlns="" val="37437268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6</a:t>
            </a:fld>
            <a:endParaRPr lang="fr-FR"/>
          </a:p>
        </p:txBody>
      </p:sp>
    </p:spTree>
    <p:extLst>
      <p:ext uri="{BB962C8B-B14F-4D97-AF65-F5344CB8AC3E}">
        <p14:creationId xmlns:p14="http://schemas.microsoft.com/office/powerpoint/2010/main" xmlns="" val="1044254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7</a:t>
            </a:fld>
            <a:endParaRPr lang="fr-FR"/>
          </a:p>
        </p:txBody>
      </p:sp>
    </p:spTree>
    <p:extLst>
      <p:ext uri="{BB962C8B-B14F-4D97-AF65-F5344CB8AC3E}">
        <p14:creationId xmlns:p14="http://schemas.microsoft.com/office/powerpoint/2010/main" xmlns="" val="2095690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E3D52F2-8765-43A6-8A61-D89E319F3FD5}" type="slidenum">
              <a:rPr lang="fr-FR" smtClean="0"/>
              <a:pPr/>
              <a:t>8</a:t>
            </a:fld>
            <a:endParaRPr lang="fr-FR"/>
          </a:p>
        </p:txBody>
      </p:sp>
    </p:spTree>
    <p:extLst>
      <p:ext uri="{BB962C8B-B14F-4D97-AF65-F5344CB8AC3E}">
        <p14:creationId xmlns:p14="http://schemas.microsoft.com/office/powerpoint/2010/main" xmlns="" val="4219277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B6825655-3444-4678-87BF-E5D93E115B38}" type="datetime1">
              <a:rPr lang="fr-FR" smtClean="0"/>
              <a:pPr/>
              <a:t>07/11/2025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E8A476E-FB95-4F7E-A449-5BF01F828266}" type="datetime1">
              <a:rPr lang="fr-FR" smtClean="0"/>
              <a:pPr/>
              <a:t>07/11/2025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488C7D38-DF1C-4C08-B98A-A995AE418BC6}" type="datetime1">
              <a:rPr lang="fr-FR" smtClean="0"/>
              <a:pPr/>
              <a:t>07/11/2025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0A6440A-8D73-4DFB-9869-6D3EF7B32A21}" type="datetime1">
              <a:rPr lang="fr-FR" smtClean="0"/>
              <a:pPr/>
              <a:t>07/11/2025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937E75C-304D-4494-9413-049B6C5AA4D2}" type="datetime1">
              <a:rPr lang="fr-FR" smtClean="0"/>
              <a:pPr/>
              <a:t>07/11/2025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E035B972-5BEF-44F4-8967-553DA587351C}" type="datetime1">
              <a:rPr lang="fr-FR" smtClean="0"/>
              <a:pPr/>
              <a:t>07/11/2025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E3419477-9566-459F-B60F-10130517A45D}" type="datetime1">
              <a:rPr lang="fr-FR" smtClean="0"/>
              <a:pPr/>
              <a:t>07/11/2025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FABB34D6-5CDC-465D-A1FE-1140723907B5}" type="datetime1">
              <a:rPr lang="fr-FR" smtClean="0"/>
              <a:pPr/>
              <a:t>07/11/2025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4E39121-84D6-4335-A320-1769A0C3D578}" type="datetime1">
              <a:rPr lang="fr-FR" smtClean="0"/>
              <a:pPr/>
              <a:t>07/11/2025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35309AC-5D07-4AA6-BFEC-37E02C3B87A9}" type="datetime1">
              <a:rPr lang="fr-FR" smtClean="0"/>
              <a:pPr/>
              <a:t>07/11/2025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ED39C70-B6BE-4DCC-BE16-2B6B738FB43D}" type="datetime1">
              <a:rPr lang="fr-FR" smtClean="0"/>
              <a:pPr/>
              <a:t>07/11/2025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B02EDC-2FE9-4AC6-836A-A76847A7362F}" type="datetime1">
              <a:rPr lang="fr-FR" smtClean="0"/>
              <a:pPr/>
              <a:t>07/11/2025</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CF4668DC-857F-487D-BFFA-8C0CA5037977}" type="slidenum">
              <a:rPr lang="fr-BE" sz="1600" smtClean="0">
                <a:solidFill>
                  <a:schemeClr val="tx1"/>
                </a:solidFill>
              </a:rPr>
              <a:pPr/>
              <a:t>1</a:t>
            </a:fld>
            <a:endParaRPr lang="fr-BE" sz="1600" dirty="0">
              <a:solidFill>
                <a:schemeClr val="tx1"/>
              </a:solidFill>
            </a:endParaRPr>
          </a:p>
        </p:txBody>
      </p:sp>
      <p:sp>
        <p:nvSpPr>
          <p:cNvPr id="10" name="Rectangle 2"/>
          <p:cNvSpPr>
            <a:spLocks noChangeArrowheads="1"/>
          </p:cNvSpPr>
          <p:nvPr/>
        </p:nvSpPr>
        <p:spPr bwMode="auto">
          <a:xfrm>
            <a:off x="142844" y="71414"/>
            <a:ext cx="7358114"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lnSpc>
                <a:spcPct val="150000"/>
              </a:lnSpc>
              <a:spcBef>
                <a:spcPct val="0"/>
              </a:spcBef>
              <a:spcAft>
                <a:spcPct val="0"/>
              </a:spcAft>
              <a:tabLst>
                <a:tab pos="3048000" algn="l"/>
              </a:tabLst>
            </a:pPr>
            <a:r>
              <a:rPr kumimoji="0" lang="fr-FR" sz="20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Département de Génie Civil et d’Hydraulique   </a:t>
            </a:r>
            <a:r>
              <a:rPr kumimoji="0" lang="fr-FR" sz="2000" b="1" i="0" u="none" strike="noStrike" cap="none" normalizeH="0" baseline="0" dirty="0" smtClean="0">
                <a:ln>
                  <a:noFill/>
                </a:ln>
                <a:effectLst/>
                <a:latin typeface="Arial" pitchFamily="34" charset="0"/>
                <a:ea typeface="Times New Roman" pitchFamily="18" charset="0"/>
                <a:cs typeface="Arial" pitchFamily="34" charset="0"/>
              </a:rPr>
              <a:t>(</a:t>
            </a:r>
            <a:r>
              <a:rPr lang="fr-FR" sz="2000" b="1" dirty="0" smtClean="0">
                <a:latin typeface="Arial" pitchFamily="34" charset="0"/>
                <a:ea typeface="Times New Roman" pitchFamily="18" charset="0"/>
                <a:cs typeface="Arial" pitchFamily="34" charset="0"/>
              </a:rPr>
              <a:t>L3 TP)</a:t>
            </a:r>
            <a:endParaRPr lang="fr-FR" sz="2000" b="1" dirty="0" smtClean="0">
              <a:latin typeface="Arial" pitchFamily="34" charset="0"/>
              <a:cs typeface="Arial" pitchFamily="34" charset="0"/>
            </a:endParaRPr>
          </a:p>
          <a:p>
            <a:pPr lvl="0" algn="ctr" eaLnBrk="0" fontAlgn="base" hangingPunct="0">
              <a:lnSpc>
                <a:spcPct val="150000"/>
              </a:lnSpc>
              <a:spcBef>
                <a:spcPct val="0"/>
              </a:spcBef>
              <a:spcAft>
                <a:spcPct val="0"/>
              </a:spcAft>
              <a:tabLst>
                <a:tab pos="3048000" algn="l"/>
              </a:tabLst>
            </a:pPr>
            <a:r>
              <a:rPr kumimoji="0" lang="fr-FR" b="1" i="0" u="none" strike="noStrike" cap="none" normalizeH="0" baseline="0" dirty="0" smtClean="0">
                <a:ln>
                  <a:noFill/>
                </a:ln>
                <a:solidFill>
                  <a:srgbClr val="C00000"/>
                </a:solidFill>
                <a:effectLst/>
                <a:latin typeface="Arial" pitchFamily="34" charset="0"/>
                <a:ea typeface="Times New Roman" pitchFamily="18" charset="0"/>
                <a:cs typeface="Arial" pitchFamily="34" charset="0"/>
              </a:rPr>
              <a:t>Programme du cours  (Topographie Appliquée)    Semestre 5</a:t>
            </a:r>
            <a:r>
              <a:rPr lang="fr-FR" b="1" dirty="0" smtClean="0">
                <a:solidFill>
                  <a:srgbClr val="C00000"/>
                </a:solidFill>
                <a:latin typeface="Arial" pitchFamily="34" charset="0"/>
                <a:ea typeface="Times New Roman" pitchFamily="18" charset="0"/>
                <a:cs typeface="Arial" pitchFamily="34" charset="0"/>
              </a:rPr>
              <a:t>      </a:t>
            </a:r>
            <a:r>
              <a:rPr kumimoji="0" lang="fr-FR" b="1" i="1" u="none" strike="noStrike" cap="none" normalizeH="0" baseline="0" dirty="0" smtClean="0">
                <a:ln>
                  <a:noFill/>
                </a:ln>
                <a:solidFill>
                  <a:srgbClr val="C00000"/>
                </a:solidFill>
                <a:effectLst/>
                <a:latin typeface="Arial" pitchFamily="34" charset="0"/>
                <a:cs typeface="Arial" pitchFamily="34" charset="0"/>
              </a:rPr>
              <a:t>octobre </a:t>
            </a:r>
            <a:r>
              <a:rPr kumimoji="0" lang="fr-FR" b="1" i="1" u="none" strike="noStrike" cap="none" normalizeH="0" baseline="0" dirty="0" smtClean="0">
                <a:ln>
                  <a:noFill/>
                </a:ln>
                <a:solidFill>
                  <a:srgbClr val="C00000"/>
                </a:solidFill>
                <a:effectLst/>
                <a:latin typeface="Arial" pitchFamily="34" charset="0"/>
                <a:cs typeface="Arial" pitchFamily="34" charset="0"/>
              </a:rPr>
              <a:t>2025</a:t>
            </a:r>
            <a:endParaRPr kumimoji="0" lang="fr-FR" b="1" i="1" u="none" strike="noStrike" cap="none" normalizeH="0" baseline="0" dirty="0" smtClean="0">
              <a:ln>
                <a:noFill/>
              </a:ln>
              <a:solidFill>
                <a:srgbClr val="C00000"/>
              </a:solidFill>
              <a:effectLst/>
              <a:latin typeface="Arial" pitchFamily="34" charset="0"/>
              <a:cs typeface="Arial" pitchFamily="34" charset="0"/>
            </a:endParaRPr>
          </a:p>
        </p:txBody>
      </p:sp>
      <p:sp>
        <p:nvSpPr>
          <p:cNvPr id="5" name="Rectangle 4"/>
          <p:cNvSpPr/>
          <p:nvPr/>
        </p:nvSpPr>
        <p:spPr>
          <a:xfrm>
            <a:off x="289718" y="1357298"/>
            <a:ext cx="8640000" cy="5078313"/>
          </a:xfrm>
          <a:prstGeom prst="rect">
            <a:avLst/>
          </a:prstGeom>
        </p:spPr>
        <p:txBody>
          <a:bodyPr wrap="square">
            <a:spAutoFit/>
          </a:bodyPr>
          <a:lstStyle/>
          <a:p>
            <a:pPr algn="just">
              <a:lnSpc>
                <a:spcPct val="150000"/>
              </a:lnSpc>
            </a:pPr>
            <a:r>
              <a:rPr lang="fr-FR" b="1" dirty="0" smtClean="0">
                <a:solidFill>
                  <a:srgbClr val="0070C0"/>
                </a:solidFill>
                <a:effectLst>
                  <a:outerShdw blurRad="38100" dist="38100" dir="2700000" algn="tl">
                    <a:srgbClr val="000000">
                      <a:alpha val="43137"/>
                    </a:srgbClr>
                  </a:outerShdw>
                </a:effectLst>
              </a:rPr>
              <a:t>Chap1. </a:t>
            </a:r>
            <a:r>
              <a:rPr lang="fr-FR" b="1" dirty="0" smtClean="0"/>
              <a:t>Systèmes de levés topographiques	</a:t>
            </a:r>
          </a:p>
          <a:p>
            <a:pPr algn="just">
              <a:lnSpc>
                <a:spcPct val="150000"/>
              </a:lnSpc>
            </a:pPr>
            <a:r>
              <a:rPr lang="fr-FR" dirty="0" smtClean="0"/>
              <a:t>Levés par alignement, Levés par abscisses et ordonnées, Levés par rayonnement,….</a:t>
            </a:r>
          </a:p>
          <a:p>
            <a:pPr algn="just">
              <a:lnSpc>
                <a:spcPct val="150000"/>
              </a:lnSpc>
            </a:pPr>
            <a:r>
              <a:rPr lang="fr-FR" b="1" dirty="0" err="1" smtClean="0">
                <a:solidFill>
                  <a:srgbClr val="0070C0"/>
                </a:solidFill>
                <a:effectLst>
                  <a:outerShdw blurRad="38100" dist="38100" dir="2700000" algn="tl">
                    <a:srgbClr val="000000">
                      <a:alpha val="43137"/>
                    </a:srgbClr>
                  </a:outerShdw>
                </a:effectLst>
              </a:rPr>
              <a:t>Chap</a:t>
            </a:r>
            <a:r>
              <a:rPr lang="fr-FR" b="1" dirty="0" smtClean="0">
                <a:solidFill>
                  <a:srgbClr val="0070C0"/>
                </a:solidFill>
                <a:effectLst>
                  <a:outerShdw blurRad="38100" dist="38100" dir="2700000" algn="tl">
                    <a:srgbClr val="000000">
                      <a:alpha val="43137"/>
                    </a:srgbClr>
                  </a:outerShdw>
                </a:effectLst>
              </a:rPr>
              <a:t> 2</a:t>
            </a:r>
            <a:r>
              <a:rPr lang="fr-FR" b="1" dirty="0" smtClean="0"/>
              <a:t>. Calcul des coordonnées et des surfaces 	</a:t>
            </a:r>
          </a:p>
          <a:p>
            <a:pPr algn="just">
              <a:lnSpc>
                <a:spcPct val="150000"/>
              </a:lnSpc>
            </a:pPr>
            <a:r>
              <a:rPr lang="fr-FR" dirty="0" smtClean="0"/>
              <a:t>Les axes, Les orientations et les gisements, Conversion des coordonnées, Calcul des surfaces.</a:t>
            </a:r>
          </a:p>
          <a:p>
            <a:pPr algn="just">
              <a:lnSpc>
                <a:spcPct val="150000"/>
              </a:lnSpc>
            </a:pPr>
            <a:r>
              <a:rPr lang="fr-FR" b="1" dirty="0" smtClean="0">
                <a:solidFill>
                  <a:srgbClr val="0070C0"/>
                </a:solidFill>
                <a:effectLst>
                  <a:outerShdw blurRad="38100" dist="38100" dir="2700000" algn="tl">
                    <a:srgbClr val="000000">
                      <a:alpha val="43137"/>
                    </a:srgbClr>
                  </a:outerShdw>
                </a:effectLst>
              </a:rPr>
              <a:t>Chap3</a:t>
            </a:r>
            <a:r>
              <a:rPr lang="fr-FR" b="1" dirty="0" smtClean="0"/>
              <a:t>.  Canevas et levés de détail	</a:t>
            </a:r>
          </a:p>
          <a:p>
            <a:pPr algn="just">
              <a:lnSpc>
                <a:spcPct val="150000"/>
              </a:lnSpc>
            </a:pPr>
            <a:r>
              <a:rPr lang="fr-FR" dirty="0" smtClean="0"/>
              <a:t>Réseau polygonal (formes de cheminements, calcul d’un cheminement encadré, calcul d’un cheminement fermé, tolérance de fermeture), Levé planimétrique de détails.</a:t>
            </a:r>
          </a:p>
          <a:p>
            <a:pPr algn="just">
              <a:lnSpc>
                <a:spcPct val="150000"/>
              </a:lnSpc>
            </a:pPr>
            <a:r>
              <a:rPr lang="fr-FR" b="1" dirty="0" err="1" smtClean="0">
                <a:solidFill>
                  <a:srgbClr val="0070C0"/>
                </a:solidFill>
                <a:effectLst>
                  <a:outerShdw blurRad="38100" dist="38100" dir="2700000" algn="tl">
                    <a:srgbClr val="000000">
                      <a:alpha val="43137"/>
                    </a:srgbClr>
                  </a:outerShdw>
                </a:effectLst>
              </a:rPr>
              <a:t>Chap</a:t>
            </a:r>
            <a:r>
              <a:rPr lang="fr-FR" b="1" dirty="0" smtClean="0">
                <a:solidFill>
                  <a:srgbClr val="0070C0"/>
                </a:solidFill>
                <a:effectLst>
                  <a:outerShdw blurRad="38100" dist="38100" dir="2700000" algn="tl">
                    <a:srgbClr val="000000">
                      <a:alpha val="43137"/>
                    </a:srgbClr>
                  </a:outerShdw>
                </a:effectLst>
              </a:rPr>
              <a:t> 4</a:t>
            </a:r>
            <a:r>
              <a:rPr lang="fr-FR" b="1" dirty="0" smtClean="0"/>
              <a:t>. Implantation d’une </a:t>
            </a:r>
            <a:r>
              <a:rPr lang="fr-FR" b="1" dirty="0" smtClean="0"/>
              <a:t>route</a:t>
            </a:r>
            <a:endParaRPr lang="fr-FR" b="1" dirty="0" smtClean="0"/>
          </a:p>
          <a:p>
            <a:pPr algn="just">
              <a:lnSpc>
                <a:spcPct val="150000"/>
              </a:lnSpc>
            </a:pPr>
            <a:r>
              <a:rPr lang="fr-FR" dirty="0" smtClean="0"/>
              <a:t>Phases successives de l’étude d’un tracé routier, Alignement droit, Profils en long, Profils travers, Courbes, Cubatures.</a:t>
            </a:r>
          </a:p>
          <a:p>
            <a:pPr algn="just">
              <a:lnSpc>
                <a:spcPct val="150000"/>
              </a:lnSpc>
            </a:pPr>
            <a:r>
              <a:rPr lang="fr-FR" b="1" dirty="0" err="1" smtClean="0">
                <a:solidFill>
                  <a:srgbClr val="0070C0"/>
                </a:solidFill>
                <a:effectLst>
                  <a:outerShdw blurRad="38100" dist="38100" dir="2700000" algn="tl">
                    <a:srgbClr val="000000">
                      <a:alpha val="43137"/>
                    </a:srgbClr>
                  </a:outerShdw>
                </a:effectLst>
              </a:rPr>
              <a:t>Chap</a:t>
            </a:r>
            <a:r>
              <a:rPr lang="fr-FR" b="1" dirty="0" smtClean="0">
                <a:solidFill>
                  <a:srgbClr val="0070C0"/>
                </a:solidFill>
                <a:effectLst>
                  <a:outerShdw blurRad="38100" dist="38100" dir="2700000" algn="tl">
                    <a:srgbClr val="000000">
                      <a:alpha val="43137"/>
                    </a:srgbClr>
                  </a:outerShdw>
                </a:effectLst>
              </a:rPr>
              <a:t> 5</a:t>
            </a:r>
            <a:r>
              <a:rPr lang="fr-FR" b="1" dirty="0" smtClean="0"/>
              <a:t>. Implantation d’un ouvrage d’art     </a:t>
            </a:r>
            <a:r>
              <a:rPr lang="fr-FR" dirty="0" smtClean="0"/>
              <a:t>Mur </a:t>
            </a:r>
            <a:r>
              <a:rPr lang="fr-FR" dirty="0" smtClean="0"/>
              <a:t>de soutènement, Pont.</a:t>
            </a:r>
          </a:p>
        </p:txBody>
      </p:sp>
      <p:pic>
        <p:nvPicPr>
          <p:cNvPr id="6" name="Picture 3"/>
          <p:cNvPicPr>
            <a:picLocks noChangeAspect="1" noChangeArrowheads="1"/>
          </p:cNvPicPr>
          <p:nvPr/>
        </p:nvPicPr>
        <p:blipFill>
          <a:blip r:embed="rId3" cstate="print"/>
          <a:srcRect/>
          <a:stretch>
            <a:fillRect/>
          </a:stretch>
        </p:blipFill>
        <p:spPr bwMode="auto">
          <a:xfrm>
            <a:off x="7643834" y="214290"/>
            <a:ext cx="1357322" cy="1571636"/>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2</a:t>
            </a:fld>
            <a:endParaRPr lang="fr-BE"/>
          </a:p>
        </p:txBody>
      </p:sp>
      <p:sp>
        <p:nvSpPr>
          <p:cNvPr id="5" name="Rectangle 1"/>
          <p:cNvSpPr>
            <a:spLocks noChangeArrowheads="1"/>
          </p:cNvSpPr>
          <p:nvPr/>
        </p:nvSpPr>
        <p:spPr bwMode="auto">
          <a:xfrm>
            <a:off x="881062" y="857232"/>
            <a:ext cx="4191003" cy="357190"/>
          </a:xfrm>
          <a:prstGeom prst="rect">
            <a:avLst/>
          </a:prstGeom>
          <a:noFill/>
          <a:ln w="9525">
            <a:noFill/>
            <a:miter lim="800000"/>
            <a:headEnd/>
            <a:tailEnd/>
          </a:ln>
        </p:spPr>
        <p:txBody>
          <a:bodyPr wrap="none" lIns="0" tIns="0" rIns="0" bIns="0"/>
          <a:lstStyle/>
          <a:p>
            <a:pPr eaLnBrk="1" hangingPunct="1">
              <a:spcAft>
                <a:spcPts val="838"/>
              </a:spcAft>
            </a:pPr>
            <a:r>
              <a:rPr lang="en-US" b="1" u="sng" dirty="0" smtClean="0">
                <a:latin typeface="Arial" pitchFamily="34" charset="0"/>
                <a:cs typeface="Arial" pitchFamily="34" charset="0"/>
              </a:rPr>
              <a:t>Application </a:t>
            </a:r>
            <a:r>
              <a:rPr lang="en-US" b="1" u="sng" dirty="0" err="1" smtClean="0">
                <a:latin typeface="Arial" pitchFamily="34" charset="0"/>
                <a:cs typeface="Arial" pitchFamily="34" charset="0"/>
              </a:rPr>
              <a:t>sur</a:t>
            </a:r>
            <a:r>
              <a:rPr lang="en-US" b="1" u="sng" dirty="0" smtClean="0">
                <a:latin typeface="Arial" pitchFamily="34" charset="0"/>
                <a:cs typeface="Arial" pitchFamily="34" charset="0"/>
              </a:rPr>
              <a:t> les compensations</a:t>
            </a:r>
            <a:endParaRPr lang="en-US" b="1" u="sng" dirty="0">
              <a:latin typeface="Arial" pitchFamily="34" charset="0"/>
              <a:cs typeface="Arial" pitchFamily="34" charset="0"/>
            </a:endParaRPr>
          </a:p>
        </p:txBody>
      </p:sp>
      <p:sp>
        <p:nvSpPr>
          <p:cNvPr id="6" name="Rectangle 2"/>
          <p:cNvSpPr>
            <a:spLocks noChangeArrowheads="1"/>
          </p:cNvSpPr>
          <p:nvPr/>
        </p:nvSpPr>
        <p:spPr bwMode="auto">
          <a:xfrm>
            <a:off x="887412" y="1214422"/>
            <a:ext cx="7542239" cy="754052"/>
          </a:xfrm>
          <a:prstGeom prst="rect">
            <a:avLst/>
          </a:prstGeom>
          <a:noFill/>
          <a:ln w="9525">
            <a:noFill/>
            <a:miter lim="800000"/>
            <a:headEnd/>
            <a:tailEnd/>
          </a:ln>
        </p:spPr>
        <p:txBody>
          <a:bodyPr lIns="0" tIns="0" rIns="0" bIns="0"/>
          <a:lstStyle/>
          <a:p>
            <a:pPr algn="just" eaLnBrk="1" hangingPunct="1">
              <a:lnSpc>
                <a:spcPct val="150000"/>
              </a:lnSpc>
              <a:spcBef>
                <a:spcPts val="838"/>
              </a:spcBef>
            </a:pPr>
            <a:r>
              <a:rPr lang="en-US" dirty="0" err="1" smtClean="0">
                <a:latin typeface="Arial" charset="0"/>
                <a:cs typeface="Arial" charset="0"/>
              </a:rPr>
              <a:t>Soit</a:t>
            </a:r>
            <a:r>
              <a:rPr lang="en-US" dirty="0" smtClean="0">
                <a:latin typeface="Arial" charset="0"/>
                <a:cs typeface="Arial" charset="0"/>
              </a:rPr>
              <a:t> le </a:t>
            </a:r>
            <a:r>
              <a:rPr lang="en-US" dirty="0" err="1" smtClean="0">
                <a:latin typeface="Arial" charset="0"/>
                <a:cs typeface="Arial" charset="0"/>
              </a:rPr>
              <a:t>cheminement</a:t>
            </a:r>
            <a:r>
              <a:rPr lang="en-US" dirty="0" smtClean="0">
                <a:latin typeface="Arial" charset="0"/>
                <a:cs typeface="Arial" charset="0"/>
              </a:rPr>
              <a:t> </a:t>
            </a:r>
            <a:r>
              <a:rPr lang="en-US" dirty="0" err="1" smtClean="0">
                <a:latin typeface="Arial" charset="0"/>
                <a:cs typeface="Arial" charset="0"/>
              </a:rPr>
              <a:t>encadre</a:t>
            </a:r>
            <a:r>
              <a:rPr lang="en-US" dirty="0" smtClean="0">
                <a:latin typeface="Arial" charset="0"/>
                <a:cs typeface="Arial" charset="0"/>
              </a:rPr>
              <a:t>, on </a:t>
            </a:r>
            <a:r>
              <a:rPr lang="en-US" dirty="0" err="1" smtClean="0">
                <a:latin typeface="Arial" charset="0"/>
                <a:cs typeface="Arial" charset="0"/>
              </a:rPr>
              <a:t>considere</a:t>
            </a:r>
            <a:r>
              <a:rPr lang="en-US" dirty="0" smtClean="0">
                <a:latin typeface="Arial" charset="0"/>
                <a:cs typeface="Arial" charset="0"/>
              </a:rPr>
              <a:t> </a:t>
            </a:r>
            <a:r>
              <a:rPr lang="en-US" dirty="0" err="1" smtClean="0">
                <a:latin typeface="Arial" charset="0"/>
                <a:cs typeface="Arial" charset="0"/>
              </a:rPr>
              <a:t>que</a:t>
            </a:r>
            <a:r>
              <a:rPr lang="en-US" dirty="0" smtClean="0">
                <a:latin typeface="Arial" charset="0"/>
                <a:cs typeface="Arial" charset="0"/>
              </a:rPr>
              <a:t> les </a:t>
            </a:r>
            <a:r>
              <a:rPr lang="en-US" dirty="0" err="1" smtClean="0">
                <a:latin typeface="Arial" charset="0"/>
                <a:cs typeface="Arial" charset="0"/>
              </a:rPr>
              <a:t>operateurs</a:t>
            </a:r>
            <a:r>
              <a:rPr lang="en-US" dirty="0" smtClean="0">
                <a:latin typeface="Arial" charset="0"/>
                <a:cs typeface="Arial" charset="0"/>
              </a:rPr>
              <a:t> </a:t>
            </a:r>
            <a:r>
              <a:rPr lang="en-US" dirty="0" err="1" smtClean="0">
                <a:latin typeface="Arial" charset="0"/>
                <a:cs typeface="Arial" charset="0"/>
              </a:rPr>
              <a:t>ont</a:t>
            </a:r>
            <a:r>
              <a:rPr lang="en-US" dirty="0" smtClean="0">
                <a:latin typeface="Arial" charset="0"/>
                <a:cs typeface="Arial" charset="0"/>
              </a:rPr>
              <a:t> </a:t>
            </a:r>
            <a:r>
              <a:rPr lang="en-US" dirty="0" err="1" smtClean="0">
                <a:latin typeface="Arial" charset="0"/>
                <a:cs typeface="Arial" charset="0"/>
              </a:rPr>
              <a:t>commis</a:t>
            </a:r>
            <a:r>
              <a:rPr lang="en-US" dirty="0" smtClean="0">
                <a:latin typeface="Arial" charset="0"/>
                <a:cs typeface="Arial" charset="0"/>
              </a:rPr>
              <a:t> des </a:t>
            </a:r>
            <a:r>
              <a:rPr lang="en-US" dirty="0" err="1" smtClean="0">
                <a:latin typeface="Arial" charset="0"/>
                <a:cs typeface="Arial" charset="0"/>
              </a:rPr>
              <a:t>erreurs</a:t>
            </a:r>
            <a:r>
              <a:rPr lang="en-US" dirty="0" smtClean="0">
                <a:latin typeface="Arial" charset="0"/>
                <a:cs typeface="Arial" charset="0"/>
              </a:rPr>
              <a:t> </a:t>
            </a:r>
            <a:r>
              <a:rPr lang="en-US" dirty="0" err="1" smtClean="0">
                <a:latin typeface="Arial" charset="0"/>
                <a:cs typeface="Arial" charset="0"/>
              </a:rPr>
              <a:t>accidentelles</a:t>
            </a:r>
            <a:r>
              <a:rPr lang="en-US" dirty="0" smtClean="0">
                <a:latin typeface="Arial" charset="0"/>
                <a:cs typeface="Arial" charset="0"/>
              </a:rPr>
              <a:t>.</a:t>
            </a:r>
            <a:endParaRPr lang="en-US" dirty="0">
              <a:latin typeface="Arial" charset="0"/>
              <a:cs typeface="Arial" charset="0"/>
            </a:endParaRPr>
          </a:p>
        </p:txBody>
      </p:sp>
      <p:sp>
        <p:nvSpPr>
          <p:cNvPr id="7" name="Rectangle 12"/>
          <p:cNvSpPr>
            <a:spLocks noChangeArrowheads="1"/>
          </p:cNvSpPr>
          <p:nvPr/>
        </p:nvSpPr>
        <p:spPr bwMode="auto">
          <a:xfrm>
            <a:off x="809625" y="2830513"/>
            <a:ext cx="1600200" cy="317500"/>
          </a:xfrm>
          <a:prstGeom prst="rect">
            <a:avLst/>
          </a:prstGeom>
          <a:noFill/>
          <a:ln w="9525">
            <a:noFill/>
            <a:miter lim="800000"/>
            <a:headEnd/>
            <a:tailEnd/>
          </a:ln>
        </p:spPr>
        <p:txBody>
          <a:bodyPr wrap="none" lIns="0" tIns="0" rIns="0" bIns="0"/>
          <a:lstStyle/>
          <a:p>
            <a:pPr eaLnBrk="1" hangingPunct="1"/>
            <a:r>
              <a:rPr lang="en-US" sz="1900" dirty="0">
                <a:latin typeface="Arial" charset="0"/>
              </a:rPr>
              <a:t>  </a:t>
            </a:r>
            <a:r>
              <a:rPr lang="en-US" sz="1400" b="1" dirty="0">
                <a:latin typeface="Arial" charset="0"/>
              </a:rPr>
              <a:t>o</a:t>
            </a:r>
            <a:r>
              <a:rPr lang="en-US" sz="1400" dirty="0">
                <a:latin typeface="Arial" charset="0"/>
              </a:rPr>
              <a:t> </a:t>
            </a:r>
            <a:r>
              <a:rPr lang="en-US" sz="1400" b="1" dirty="0">
                <a:latin typeface="Arial" charset="0"/>
              </a:rPr>
              <a:t>R1, Alt </a:t>
            </a:r>
            <a:r>
              <a:rPr lang="en-US" sz="1400" b="1" dirty="0" err="1">
                <a:latin typeface="Arial" charset="0"/>
              </a:rPr>
              <a:t>Ri</a:t>
            </a:r>
            <a:r>
              <a:rPr lang="en-US" sz="1400" b="1" dirty="0">
                <a:latin typeface="Arial" charset="0"/>
              </a:rPr>
              <a:t> = 100.000 m</a:t>
            </a:r>
          </a:p>
          <a:p>
            <a:pPr eaLnBrk="1" hangingPunct="1"/>
            <a:endParaRPr lang="en-US" sz="1000" dirty="0">
              <a:latin typeface="Arial" charset="0"/>
            </a:endParaRPr>
          </a:p>
        </p:txBody>
      </p:sp>
      <p:sp>
        <p:nvSpPr>
          <p:cNvPr id="8" name="Rectangle 19"/>
          <p:cNvSpPr>
            <a:spLocks noChangeArrowheads="1"/>
          </p:cNvSpPr>
          <p:nvPr/>
        </p:nvSpPr>
        <p:spPr bwMode="auto">
          <a:xfrm>
            <a:off x="1266825" y="2449513"/>
            <a:ext cx="762000" cy="222250"/>
          </a:xfrm>
          <a:prstGeom prst="rect">
            <a:avLst/>
          </a:prstGeom>
          <a:noFill/>
          <a:ln w="9525">
            <a:noFill/>
            <a:miter lim="800000"/>
            <a:headEnd/>
            <a:tailEnd/>
          </a:ln>
        </p:spPr>
        <p:txBody>
          <a:bodyPr wrap="none" lIns="0" tIns="0" rIns="0" bIns="0"/>
          <a:lstStyle/>
          <a:p>
            <a:pPr eaLnBrk="1" hangingPunct="1"/>
            <a:r>
              <a:rPr lang="en-US" sz="1200" b="1" dirty="0">
                <a:latin typeface="Arial" charset="0"/>
                <a:cs typeface="Arial" charset="0"/>
              </a:rPr>
              <a:t>X Station 1 </a:t>
            </a:r>
          </a:p>
          <a:p>
            <a:pPr eaLnBrk="1" hangingPunct="1"/>
            <a:endParaRPr lang="en-US" sz="1000" b="1" dirty="0">
              <a:latin typeface="Arial" charset="0"/>
              <a:cs typeface="Arial" charset="0"/>
            </a:endParaRPr>
          </a:p>
        </p:txBody>
      </p:sp>
      <p:sp>
        <p:nvSpPr>
          <p:cNvPr id="9" name="Rectangle 3"/>
          <p:cNvSpPr>
            <a:spLocks noChangeArrowheads="1"/>
          </p:cNvSpPr>
          <p:nvPr/>
        </p:nvSpPr>
        <p:spPr bwMode="auto">
          <a:xfrm>
            <a:off x="2143108" y="2000240"/>
            <a:ext cx="182562" cy="141288"/>
          </a:xfrm>
          <a:prstGeom prst="rect">
            <a:avLst/>
          </a:prstGeom>
          <a:noFill/>
          <a:ln w="9525">
            <a:noFill/>
            <a:miter lim="800000"/>
            <a:headEnd/>
            <a:tailEnd/>
          </a:ln>
        </p:spPr>
        <p:txBody>
          <a:bodyPr wrap="none" lIns="0" tIns="0" rIns="0" bIns="0"/>
          <a:lstStyle/>
          <a:p>
            <a:pPr eaLnBrk="1" hangingPunct="1"/>
            <a:r>
              <a:rPr lang="en-US" sz="1200" b="1" dirty="0">
                <a:latin typeface="Arial" pitchFamily="34" charset="0"/>
                <a:cs typeface="Arial" pitchFamily="34" charset="0"/>
              </a:rPr>
              <a:t>A</a:t>
            </a:r>
          </a:p>
        </p:txBody>
      </p:sp>
      <p:sp>
        <p:nvSpPr>
          <p:cNvPr id="10" name="Rectangle 18"/>
          <p:cNvSpPr>
            <a:spLocks noChangeArrowheads="1"/>
          </p:cNvSpPr>
          <p:nvPr/>
        </p:nvSpPr>
        <p:spPr bwMode="auto">
          <a:xfrm>
            <a:off x="2486025" y="2005013"/>
            <a:ext cx="533400" cy="444500"/>
          </a:xfrm>
          <a:prstGeom prst="rect">
            <a:avLst/>
          </a:prstGeom>
          <a:noFill/>
          <a:ln w="9525">
            <a:noFill/>
            <a:miter lim="800000"/>
            <a:headEnd/>
            <a:tailEnd/>
          </a:ln>
        </p:spPr>
        <p:txBody>
          <a:bodyPr wrap="none" lIns="0" tIns="0" rIns="0" bIns="0"/>
          <a:lstStyle/>
          <a:p>
            <a:pPr eaLnBrk="1" hangingPunct="1"/>
            <a:r>
              <a:rPr lang="en-US" sz="1000" b="1" dirty="0">
                <a:latin typeface="Times New Roman" pitchFamily="18" charset="0"/>
              </a:rPr>
              <a:t>         </a:t>
            </a:r>
          </a:p>
          <a:p>
            <a:pPr eaLnBrk="1" hangingPunct="1"/>
            <a:r>
              <a:rPr lang="en-US" sz="1000" b="1" dirty="0">
                <a:latin typeface="Times New Roman" pitchFamily="18" charset="0"/>
              </a:rPr>
              <a:t>        </a:t>
            </a:r>
            <a:r>
              <a:rPr lang="en-US" sz="1200" b="1" dirty="0">
                <a:latin typeface="Arial" charset="0"/>
                <a:cs typeface="Arial" charset="0"/>
              </a:rPr>
              <a:t>x</a:t>
            </a:r>
          </a:p>
        </p:txBody>
      </p:sp>
      <p:sp>
        <p:nvSpPr>
          <p:cNvPr id="11" name="Rectangle 10"/>
          <p:cNvSpPr/>
          <p:nvPr/>
        </p:nvSpPr>
        <p:spPr>
          <a:xfrm>
            <a:off x="2486025" y="2373313"/>
            <a:ext cx="585788" cy="192087"/>
          </a:xfrm>
          <a:prstGeom prst="rect">
            <a:avLst/>
          </a:prstGeom>
        </p:spPr>
        <p:txBody>
          <a:bodyPr wrap="none" lIns="0" tIns="0" rIns="0" bIns="0"/>
          <a:lstStyle/>
          <a:p>
            <a:pPr eaLnBrk="1" fontAlgn="auto" hangingPunct="1">
              <a:spcBef>
                <a:spcPts val="0"/>
              </a:spcBef>
              <a:spcAft>
                <a:spcPts val="0"/>
              </a:spcAft>
              <a:defRPr/>
            </a:pPr>
            <a:r>
              <a:rPr lang="en-US" sz="1200" b="1" dirty="0">
                <a:latin typeface="Arial"/>
              </a:rPr>
              <a:t>Station 2</a:t>
            </a:r>
          </a:p>
        </p:txBody>
      </p:sp>
      <p:sp>
        <p:nvSpPr>
          <p:cNvPr id="12" name="Rectangle 4"/>
          <p:cNvSpPr>
            <a:spLocks noChangeArrowheads="1"/>
          </p:cNvSpPr>
          <p:nvPr/>
        </p:nvSpPr>
        <p:spPr bwMode="auto">
          <a:xfrm>
            <a:off x="3324225" y="2678113"/>
            <a:ext cx="457200" cy="228600"/>
          </a:xfrm>
          <a:prstGeom prst="rect">
            <a:avLst/>
          </a:prstGeom>
          <a:noFill/>
          <a:ln w="9525">
            <a:noFill/>
            <a:miter lim="800000"/>
            <a:headEnd/>
            <a:tailEnd/>
          </a:ln>
        </p:spPr>
        <p:txBody>
          <a:bodyPr wrap="none" lIns="0" tIns="0" rIns="0" bIns="0"/>
          <a:lstStyle/>
          <a:p>
            <a:pPr algn="ctr" eaLnBrk="1" hangingPunct="1"/>
            <a:r>
              <a:rPr lang="en-US" sz="1200" b="1" dirty="0">
                <a:latin typeface="Arial" charset="0"/>
              </a:rPr>
              <a:t>B</a:t>
            </a:r>
          </a:p>
        </p:txBody>
      </p:sp>
      <p:sp>
        <p:nvSpPr>
          <p:cNvPr id="13" name="Rectangle 12"/>
          <p:cNvSpPr/>
          <p:nvPr/>
        </p:nvSpPr>
        <p:spPr>
          <a:xfrm>
            <a:off x="3857625" y="2297113"/>
            <a:ext cx="487363" cy="204787"/>
          </a:xfrm>
          <a:prstGeom prst="rect">
            <a:avLst/>
          </a:prstGeom>
        </p:spPr>
        <p:txBody>
          <a:bodyPr wrap="none" lIns="0" tIns="0" rIns="0" bIns="0"/>
          <a:lstStyle/>
          <a:p>
            <a:pPr algn="just" eaLnBrk="1" fontAlgn="auto" hangingPunct="1">
              <a:lnSpc>
                <a:spcPts val="1368"/>
              </a:lnSpc>
              <a:spcBef>
                <a:spcPts val="0"/>
              </a:spcBef>
              <a:spcAft>
                <a:spcPts val="0"/>
              </a:spcAft>
              <a:defRPr/>
            </a:pPr>
            <a:r>
              <a:rPr lang="en-US" sz="1200" b="1" dirty="0">
                <a:latin typeface="Arial"/>
              </a:rPr>
              <a:t>X Station 3</a:t>
            </a:r>
          </a:p>
        </p:txBody>
      </p:sp>
      <p:sp>
        <p:nvSpPr>
          <p:cNvPr id="14" name="Rectangle 9"/>
          <p:cNvSpPr>
            <a:spLocks noChangeArrowheads="1"/>
          </p:cNvSpPr>
          <p:nvPr/>
        </p:nvSpPr>
        <p:spPr bwMode="auto">
          <a:xfrm>
            <a:off x="4102100" y="2063750"/>
            <a:ext cx="755650" cy="157163"/>
          </a:xfrm>
          <a:prstGeom prst="rect">
            <a:avLst/>
          </a:prstGeom>
          <a:noFill/>
          <a:ln w="9525">
            <a:noFill/>
            <a:miter lim="800000"/>
            <a:headEnd/>
            <a:tailEnd/>
          </a:ln>
        </p:spPr>
        <p:txBody>
          <a:bodyPr wrap="none" lIns="0" tIns="0" rIns="0" bIns="0"/>
          <a:lstStyle/>
          <a:p>
            <a:pPr algn="just" eaLnBrk="1" hangingPunct="1">
              <a:lnSpc>
                <a:spcPts val="1363"/>
              </a:lnSpc>
            </a:pPr>
            <a:r>
              <a:rPr lang="en-US" sz="1200" b="1" dirty="0">
                <a:latin typeface="Arial" charset="0"/>
              </a:rPr>
              <a:t>        C</a:t>
            </a:r>
          </a:p>
        </p:txBody>
      </p:sp>
      <p:sp>
        <p:nvSpPr>
          <p:cNvPr id="15" name="Rectangle 20"/>
          <p:cNvSpPr>
            <a:spLocks noChangeArrowheads="1"/>
          </p:cNvSpPr>
          <p:nvPr/>
        </p:nvSpPr>
        <p:spPr bwMode="auto">
          <a:xfrm flipH="1">
            <a:off x="5229224" y="2222500"/>
            <a:ext cx="485783" cy="277806"/>
          </a:xfrm>
          <a:prstGeom prst="rect">
            <a:avLst/>
          </a:prstGeom>
          <a:noFill/>
          <a:ln w="9525">
            <a:noFill/>
            <a:miter lim="800000"/>
            <a:headEnd/>
            <a:tailEnd/>
          </a:ln>
        </p:spPr>
        <p:txBody>
          <a:bodyPr wrap="none" lIns="0" tIns="0" rIns="0" bIns="0"/>
          <a:lstStyle/>
          <a:p>
            <a:pPr algn="ctr" eaLnBrk="1" hangingPunct="1"/>
            <a:r>
              <a:rPr lang="en-US" sz="1200" b="1">
                <a:latin typeface="Arial" charset="0"/>
                <a:cs typeface="Arial" charset="0"/>
              </a:rPr>
              <a:t>x</a:t>
            </a:r>
          </a:p>
        </p:txBody>
      </p:sp>
      <p:sp>
        <p:nvSpPr>
          <p:cNvPr id="16" name="Rectangle 15"/>
          <p:cNvSpPr/>
          <p:nvPr/>
        </p:nvSpPr>
        <p:spPr>
          <a:xfrm>
            <a:off x="4943475" y="2359025"/>
            <a:ext cx="585788" cy="242888"/>
          </a:xfrm>
          <a:prstGeom prst="rect">
            <a:avLst/>
          </a:prstGeom>
        </p:spPr>
        <p:txBody>
          <a:bodyPr wrap="none" lIns="0" tIns="0" rIns="0" bIns="0"/>
          <a:lstStyle/>
          <a:p>
            <a:pPr eaLnBrk="1" fontAlgn="auto" hangingPunct="1">
              <a:spcBef>
                <a:spcPts val="0"/>
              </a:spcBef>
              <a:spcAft>
                <a:spcPts val="0"/>
              </a:spcAft>
              <a:defRPr/>
            </a:pPr>
            <a:r>
              <a:rPr lang="en-US" sz="1200" b="1" dirty="0">
                <a:latin typeface="Arial"/>
              </a:rPr>
              <a:t>Station 4</a:t>
            </a:r>
          </a:p>
        </p:txBody>
      </p:sp>
      <p:sp>
        <p:nvSpPr>
          <p:cNvPr id="17" name="Rectangle 13"/>
          <p:cNvSpPr>
            <a:spLocks noChangeArrowheads="1"/>
          </p:cNvSpPr>
          <p:nvPr/>
        </p:nvSpPr>
        <p:spPr bwMode="auto">
          <a:xfrm>
            <a:off x="5076825" y="2882900"/>
            <a:ext cx="1752600" cy="252413"/>
          </a:xfrm>
          <a:prstGeom prst="rect">
            <a:avLst/>
          </a:prstGeom>
          <a:noFill/>
          <a:ln w="9525">
            <a:noFill/>
            <a:miter lim="800000"/>
            <a:headEnd/>
            <a:tailEnd/>
          </a:ln>
        </p:spPr>
        <p:txBody>
          <a:bodyPr wrap="none" lIns="0" tIns="0" rIns="0" bIns="0"/>
          <a:lstStyle/>
          <a:p>
            <a:pPr algn="r" eaLnBrk="1" hangingPunct="1">
              <a:spcAft>
                <a:spcPts val="838"/>
              </a:spcAft>
            </a:pPr>
            <a:r>
              <a:rPr lang="en-US" sz="1200" b="1" dirty="0">
                <a:latin typeface="Arial" charset="0"/>
              </a:rPr>
              <a:t>R2, Alt R2 = 94.800 m</a:t>
            </a:r>
            <a:r>
              <a:rPr lang="en-US" sz="1200" dirty="0">
                <a:latin typeface="Arial" charset="0"/>
              </a:rPr>
              <a:t> </a:t>
            </a:r>
            <a:r>
              <a:rPr lang="en-US" sz="1200" b="1" dirty="0">
                <a:latin typeface="Arial" charset="0"/>
              </a:rPr>
              <a:t>o</a:t>
            </a:r>
          </a:p>
        </p:txBody>
      </p:sp>
      <p:sp>
        <p:nvSpPr>
          <p:cNvPr id="18" name="Rectangle 14"/>
          <p:cNvSpPr>
            <a:spLocks noChangeArrowheads="1"/>
          </p:cNvSpPr>
          <p:nvPr/>
        </p:nvSpPr>
        <p:spPr bwMode="auto">
          <a:xfrm>
            <a:off x="898525" y="3306764"/>
            <a:ext cx="7816879" cy="336550"/>
          </a:xfrm>
          <a:prstGeom prst="rect">
            <a:avLst/>
          </a:prstGeom>
          <a:noFill/>
          <a:ln w="9525">
            <a:noFill/>
            <a:miter lim="800000"/>
            <a:headEnd/>
            <a:tailEnd/>
          </a:ln>
        </p:spPr>
        <p:txBody>
          <a:bodyPr wrap="none" lIns="0" tIns="0" rIns="0" bIns="0"/>
          <a:lstStyle/>
          <a:p>
            <a:pPr eaLnBrk="1" hangingPunct="1">
              <a:lnSpc>
                <a:spcPts val="2375"/>
              </a:lnSpc>
            </a:pPr>
            <a:r>
              <a:rPr lang="en-US" dirty="0">
                <a:latin typeface="Arial" charset="0"/>
                <a:cs typeface="Arial" charset="0"/>
              </a:rPr>
              <a:t>La </a:t>
            </a:r>
            <a:r>
              <a:rPr lang="en-US" dirty="0" err="1">
                <a:latin typeface="Arial" charset="0"/>
                <a:cs typeface="Arial" charset="0"/>
              </a:rPr>
              <a:t>longueur</a:t>
            </a:r>
            <a:r>
              <a:rPr lang="en-US" dirty="0">
                <a:latin typeface="Arial" charset="0"/>
                <a:cs typeface="Arial" charset="0"/>
              </a:rPr>
              <a:t> </a:t>
            </a:r>
            <a:r>
              <a:rPr lang="en-US" dirty="0" err="1">
                <a:latin typeface="Arial" charset="0"/>
                <a:cs typeface="Arial" charset="0"/>
              </a:rPr>
              <a:t>totale</a:t>
            </a:r>
            <a:r>
              <a:rPr lang="en-US" dirty="0">
                <a:latin typeface="Arial" charset="0"/>
                <a:cs typeface="Arial" charset="0"/>
              </a:rPr>
              <a:t> du </a:t>
            </a:r>
            <a:r>
              <a:rPr lang="en-US" dirty="0" err="1">
                <a:latin typeface="Arial" charset="0"/>
                <a:cs typeface="Arial" charset="0"/>
              </a:rPr>
              <a:t>cheminement</a:t>
            </a:r>
            <a:r>
              <a:rPr lang="en-US" dirty="0">
                <a:latin typeface="Arial" charset="0"/>
                <a:cs typeface="Arial" charset="0"/>
              </a:rPr>
              <a:t> (R1 - A - B - C - R2) </a:t>
            </a:r>
            <a:r>
              <a:rPr lang="en-US" dirty="0" err="1">
                <a:latin typeface="Arial" charset="0"/>
                <a:cs typeface="Arial" charset="0"/>
              </a:rPr>
              <a:t>est</a:t>
            </a:r>
            <a:r>
              <a:rPr lang="en-US" dirty="0">
                <a:latin typeface="Arial" charset="0"/>
                <a:cs typeface="Arial" charset="0"/>
              </a:rPr>
              <a:t> : L = 250.81 m</a:t>
            </a:r>
            <a:r>
              <a:rPr lang="en-US" sz="1200" dirty="0">
                <a:latin typeface="Arial" charset="0"/>
                <a:cs typeface="Arial" charset="0"/>
              </a:rPr>
              <a:t>.</a:t>
            </a:r>
          </a:p>
        </p:txBody>
      </p:sp>
      <p:sp>
        <p:nvSpPr>
          <p:cNvPr id="19" name="Rectangle 15"/>
          <p:cNvSpPr>
            <a:spLocks noChangeArrowheads="1"/>
          </p:cNvSpPr>
          <p:nvPr/>
        </p:nvSpPr>
        <p:spPr bwMode="auto">
          <a:xfrm>
            <a:off x="898525" y="3732217"/>
            <a:ext cx="3244847" cy="339725"/>
          </a:xfrm>
          <a:prstGeom prst="rect">
            <a:avLst/>
          </a:prstGeom>
          <a:noFill/>
          <a:ln w="9525">
            <a:noFill/>
            <a:miter lim="800000"/>
            <a:headEnd/>
            <a:tailEnd/>
          </a:ln>
        </p:spPr>
        <p:txBody>
          <a:bodyPr wrap="none" lIns="0" tIns="0" rIns="0" bIns="0"/>
          <a:lstStyle/>
          <a:p>
            <a:pPr eaLnBrk="1" hangingPunct="1">
              <a:lnSpc>
                <a:spcPts val="2375"/>
              </a:lnSpc>
            </a:pPr>
            <a:r>
              <a:rPr lang="en-US" dirty="0">
                <a:latin typeface="Arial" charset="0"/>
                <a:cs typeface="Arial" charset="0"/>
              </a:rPr>
              <a:t>Pour : un </a:t>
            </a:r>
            <a:r>
              <a:rPr lang="en-US" dirty="0" err="1">
                <a:latin typeface="Arial" charset="0"/>
                <a:cs typeface="Arial" charset="0"/>
              </a:rPr>
              <a:t>niveau</a:t>
            </a:r>
            <a:r>
              <a:rPr lang="en-US" dirty="0">
                <a:latin typeface="Arial" charset="0"/>
                <a:cs typeface="Arial" charset="0"/>
              </a:rPr>
              <a:t> </a:t>
            </a:r>
            <a:r>
              <a:rPr lang="en-US" dirty="0" err="1">
                <a:latin typeface="Arial" charset="0"/>
                <a:cs typeface="Arial" charset="0"/>
              </a:rPr>
              <a:t>ordinaire</a:t>
            </a:r>
            <a:r>
              <a:rPr lang="en-US" dirty="0">
                <a:latin typeface="Arial" charset="0"/>
                <a:cs typeface="Arial" charset="0"/>
              </a:rPr>
              <a:t> </a:t>
            </a:r>
            <a:r>
              <a:rPr lang="en-US" sz="1200" dirty="0">
                <a:latin typeface="Arial" charset="0"/>
                <a:cs typeface="Arial" charset="0"/>
              </a:rPr>
              <a:t>;</a:t>
            </a:r>
          </a:p>
        </p:txBody>
      </p:sp>
      <p:sp>
        <p:nvSpPr>
          <p:cNvPr id="20" name="Rectangle 16"/>
          <p:cNvSpPr>
            <a:spLocks noChangeArrowheads="1"/>
          </p:cNvSpPr>
          <p:nvPr/>
        </p:nvSpPr>
        <p:spPr bwMode="auto">
          <a:xfrm>
            <a:off x="901701" y="4138620"/>
            <a:ext cx="2670168" cy="361950"/>
          </a:xfrm>
          <a:prstGeom prst="rect">
            <a:avLst/>
          </a:prstGeom>
          <a:solidFill>
            <a:srgbClr val="FFFF00"/>
          </a:solidFill>
          <a:ln w="9525">
            <a:noFill/>
            <a:miter lim="800000"/>
            <a:headEnd/>
            <a:tailEnd/>
          </a:ln>
        </p:spPr>
        <p:txBody>
          <a:bodyPr wrap="none" lIns="0" tIns="0" rIns="0" bIns="0"/>
          <a:lstStyle/>
          <a:p>
            <a:pPr eaLnBrk="1" hangingPunct="1">
              <a:lnSpc>
                <a:spcPts val="2375"/>
              </a:lnSpc>
            </a:pPr>
            <a:r>
              <a:rPr lang="en-US" dirty="0">
                <a:latin typeface="Arial" charset="0"/>
                <a:cs typeface="Arial" charset="0"/>
              </a:rPr>
              <a:t>n &lt; 16,  T = 4 V 36 L + </a:t>
            </a:r>
            <a:r>
              <a:rPr lang="en-US" dirty="0" smtClean="0">
                <a:latin typeface="Arial" charset="0"/>
                <a:cs typeface="Arial" charset="0"/>
              </a:rPr>
              <a:t>L</a:t>
            </a:r>
            <a:r>
              <a:rPr lang="en-US" baseline="30000" dirty="0" smtClean="0">
                <a:latin typeface="Arial" charset="0"/>
                <a:cs typeface="Arial" charset="0"/>
              </a:rPr>
              <a:t>2</a:t>
            </a:r>
            <a:endParaRPr lang="en-US" dirty="0">
              <a:latin typeface="Arial" charset="0"/>
              <a:cs typeface="Arial" charset="0"/>
            </a:endParaRPr>
          </a:p>
        </p:txBody>
      </p:sp>
      <p:sp>
        <p:nvSpPr>
          <p:cNvPr id="21" name="Rectangle 17"/>
          <p:cNvSpPr>
            <a:spLocks noChangeArrowheads="1"/>
          </p:cNvSpPr>
          <p:nvPr/>
        </p:nvSpPr>
        <p:spPr bwMode="auto">
          <a:xfrm>
            <a:off x="904875" y="4586298"/>
            <a:ext cx="7953405" cy="842966"/>
          </a:xfrm>
          <a:prstGeom prst="rect">
            <a:avLst/>
          </a:prstGeom>
          <a:noFill/>
          <a:ln w="9525">
            <a:noFill/>
            <a:miter lim="800000"/>
            <a:headEnd/>
            <a:tailEnd/>
          </a:ln>
        </p:spPr>
        <p:txBody>
          <a:bodyPr wrap="none" lIns="0" tIns="0" rIns="0" bIns="0"/>
          <a:lstStyle/>
          <a:p>
            <a:pPr algn="just" eaLnBrk="1" hangingPunct="1">
              <a:lnSpc>
                <a:spcPct val="150000"/>
              </a:lnSpc>
              <a:buFontTx/>
              <a:buChar char="-"/>
            </a:pPr>
            <a:r>
              <a:rPr lang="en-US" dirty="0" smtClean="0">
                <a:latin typeface="Arial" pitchFamily="34" charset="0"/>
                <a:cs typeface="Arial" pitchFamily="34" charset="0"/>
              </a:rPr>
              <a:t> On </a:t>
            </a:r>
            <a:r>
              <a:rPr lang="en-US" dirty="0" err="1" smtClean="0">
                <a:latin typeface="Arial" pitchFamily="34" charset="0"/>
                <a:cs typeface="Arial" pitchFamily="34" charset="0"/>
              </a:rPr>
              <a:t>demande</a:t>
            </a:r>
            <a:r>
              <a:rPr lang="en-US" dirty="0" smtClean="0">
                <a:latin typeface="Arial" pitchFamily="34" charset="0"/>
                <a:cs typeface="Arial" pitchFamily="34" charset="0"/>
              </a:rPr>
              <a:t> de </a:t>
            </a:r>
            <a:r>
              <a:rPr lang="en-US" dirty="0" err="1" smtClean="0">
                <a:latin typeface="Arial" pitchFamily="34" charset="0"/>
                <a:cs typeface="Arial" pitchFamily="34" charset="0"/>
              </a:rPr>
              <a:t>calculer</a:t>
            </a:r>
            <a:r>
              <a:rPr lang="en-US" dirty="0" smtClean="0">
                <a:latin typeface="Arial" pitchFamily="34" charset="0"/>
                <a:cs typeface="Arial" pitchFamily="34" charset="0"/>
              </a:rPr>
              <a:t> </a:t>
            </a:r>
            <a:r>
              <a:rPr lang="en-US" dirty="0">
                <a:latin typeface="Arial" pitchFamily="34" charset="0"/>
                <a:cs typeface="Arial" pitchFamily="34" charset="0"/>
              </a:rPr>
              <a:t>les altitudes de points A, B et C </a:t>
            </a:r>
            <a:r>
              <a:rPr lang="en-US" dirty="0" err="1">
                <a:latin typeface="Arial" pitchFamily="34" charset="0"/>
                <a:cs typeface="Arial" pitchFamily="34" charset="0"/>
              </a:rPr>
              <a:t>sachant</a:t>
            </a:r>
            <a:r>
              <a:rPr lang="en-US" dirty="0">
                <a:latin typeface="Arial" pitchFamily="34" charset="0"/>
                <a:cs typeface="Arial" pitchFamily="34" charset="0"/>
              </a:rPr>
              <a:t> </a:t>
            </a:r>
            <a:r>
              <a:rPr lang="en-US" dirty="0" err="1">
                <a:latin typeface="Arial" pitchFamily="34" charset="0"/>
                <a:cs typeface="Arial" pitchFamily="34" charset="0"/>
              </a:rPr>
              <a:t>que</a:t>
            </a:r>
            <a:r>
              <a:rPr lang="en-US" dirty="0">
                <a:latin typeface="Arial" pitchFamily="34" charset="0"/>
                <a:cs typeface="Arial" pitchFamily="34" charset="0"/>
              </a:rPr>
              <a:t> </a:t>
            </a:r>
            <a:r>
              <a:rPr lang="en-US" dirty="0" smtClean="0">
                <a:latin typeface="Arial" pitchFamily="34" charset="0"/>
                <a:cs typeface="Arial" pitchFamily="34" charset="0"/>
              </a:rPr>
              <a:t>les</a:t>
            </a:r>
          </a:p>
          <a:p>
            <a:pPr algn="just" eaLnBrk="1" hangingPunct="1">
              <a:lnSpc>
                <a:spcPct val="150000"/>
              </a:lnSpc>
            </a:pPr>
            <a:r>
              <a:rPr lang="en-US" dirty="0" err="1" smtClean="0">
                <a:latin typeface="Arial" pitchFamily="34" charset="0"/>
                <a:cs typeface="Arial" pitchFamily="34" charset="0"/>
              </a:rPr>
              <a:t>resultats</a:t>
            </a:r>
            <a:r>
              <a:rPr lang="en-US" dirty="0" smtClean="0">
                <a:latin typeface="Arial" pitchFamily="34" charset="0"/>
                <a:cs typeface="Arial" pitchFamily="34" charset="0"/>
              </a:rPr>
              <a:t> </a:t>
            </a:r>
            <a:r>
              <a:rPr lang="en-US" dirty="0">
                <a:latin typeface="Arial" pitchFamily="34" charset="0"/>
                <a:cs typeface="Arial" pitchFamily="34" charset="0"/>
              </a:rPr>
              <a:t>des </a:t>
            </a:r>
            <a:r>
              <a:rPr lang="en-US" dirty="0" err="1" smtClean="0">
                <a:latin typeface="Arial" pitchFamily="34" charset="0"/>
                <a:cs typeface="Arial" pitchFamily="34" charset="0"/>
              </a:rPr>
              <a:t>mesures</a:t>
            </a:r>
            <a:r>
              <a:rPr lang="en-US" dirty="0" smtClean="0">
                <a:latin typeface="Arial" pitchFamily="34" charset="0"/>
                <a:cs typeface="Arial" pitchFamily="34" charset="0"/>
              </a:rPr>
              <a:t> </a:t>
            </a:r>
            <a:r>
              <a:rPr lang="en-US" dirty="0" err="1">
                <a:latin typeface="Arial" pitchFamily="34" charset="0"/>
                <a:cs typeface="Arial" pitchFamily="34" charset="0"/>
              </a:rPr>
              <a:t>sont</a:t>
            </a:r>
            <a:r>
              <a:rPr lang="en-US" dirty="0">
                <a:latin typeface="Arial" pitchFamily="34" charset="0"/>
                <a:cs typeface="Arial" pitchFamily="34" charset="0"/>
              </a:rPr>
              <a:t> :</a:t>
            </a:r>
          </a:p>
        </p:txBody>
      </p:sp>
      <p:sp>
        <p:nvSpPr>
          <p:cNvPr id="23" name="Rectangle 16"/>
          <p:cNvSpPr>
            <a:spLocks noChangeArrowheads="1"/>
          </p:cNvSpPr>
          <p:nvPr/>
        </p:nvSpPr>
        <p:spPr bwMode="auto">
          <a:xfrm>
            <a:off x="4500562" y="4143380"/>
            <a:ext cx="3500462" cy="361950"/>
          </a:xfrm>
          <a:prstGeom prst="rect">
            <a:avLst/>
          </a:prstGeom>
          <a:solidFill>
            <a:srgbClr val="FFC000"/>
          </a:solidFill>
          <a:ln w="9525">
            <a:noFill/>
            <a:miter lim="800000"/>
            <a:headEnd/>
            <a:tailEnd/>
          </a:ln>
        </p:spPr>
        <p:txBody>
          <a:bodyPr wrap="none" lIns="0" tIns="0" rIns="0" bIns="0"/>
          <a:lstStyle/>
          <a:p>
            <a:pPr eaLnBrk="1" hangingPunct="1">
              <a:lnSpc>
                <a:spcPts val="2375"/>
              </a:lnSpc>
            </a:pPr>
            <a:r>
              <a:rPr lang="en-US" dirty="0" smtClean="0">
                <a:latin typeface="Arial" charset="0"/>
                <a:cs typeface="Arial" charset="0"/>
              </a:rPr>
              <a:t>n </a:t>
            </a:r>
            <a:r>
              <a:rPr lang="en-US" dirty="0">
                <a:latin typeface="Arial" charset="0"/>
                <a:cs typeface="Arial" charset="0"/>
              </a:rPr>
              <a:t>&gt; 16 </a:t>
            </a:r>
            <a:r>
              <a:rPr lang="en-US" dirty="0" err="1">
                <a:latin typeface="Arial" charset="0"/>
                <a:cs typeface="Arial" charset="0"/>
              </a:rPr>
              <a:t>donc</a:t>
            </a:r>
            <a:r>
              <a:rPr lang="en-US" dirty="0">
                <a:latin typeface="Arial" charset="0"/>
                <a:cs typeface="Arial" charset="0"/>
              </a:rPr>
              <a:t> T = V 36 N + N</a:t>
            </a:r>
            <a:r>
              <a:rPr lang="en-US" baseline="30000" dirty="0">
                <a:latin typeface="Arial" charset="0"/>
                <a:cs typeface="Arial" charset="0"/>
              </a:rPr>
              <a:t>2</a:t>
            </a:r>
            <a:r>
              <a:rPr lang="en-US" dirty="0">
                <a:latin typeface="Arial" charset="0"/>
                <a:cs typeface="Arial" charset="0"/>
              </a:rPr>
              <a:t> /16.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3</a:t>
            </a:fld>
            <a:endParaRPr lang="fr-BE"/>
          </a:p>
        </p:txBody>
      </p:sp>
      <p:graphicFrame>
        <p:nvGraphicFramePr>
          <p:cNvPr id="5" name="Table 21"/>
          <p:cNvGraphicFramePr>
            <a:graphicFrameLocks noGrp="1"/>
          </p:cNvGraphicFramePr>
          <p:nvPr/>
        </p:nvGraphicFramePr>
        <p:xfrm>
          <a:off x="1428728" y="363650"/>
          <a:ext cx="6929486" cy="993648"/>
        </p:xfrm>
        <a:graphic>
          <a:graphicData uri="http://schemas.openxmlformats.org/drawingml/2006/table">
            <a:tbl>
              <a:tblPr/>
              <a:tblGrid>
                <a:gridCol w="1495616">
                  <a:extLst>
                    <a:ext uri="{9D8B030D-6E8A-4147-A177-3AD203B41FA5}"/>
                  </a:extLst>
                </a:gridCol>
                <a:gridCol w="1195164">
                  <a:extLst>
                    <a:ext uri="{9D8B030D-6E8A-4147-A177-3AD203B41FA5}"/>
                  </a:extLst>
                </a:gridCol>
                <a:gridCol w="585020">
                  <a:extLst>
                    <a:ext uri="{9D8B030D-6E8A-4147-A177-3AD203B41FA5}"/>
                  </a:extLst>
                </a:gridCol>
                <a:gridCol w="911627">
                  <a:extLst>
                    <a:ext uri="{9D8B030D-6E8A-4147-A177-3AD203B41FA5}"/>
                  </a:extLst>
                </a:gridCol>
                <a:gridCol w="911627">
                  <a:extLst>
                    <a:ext uri="{9D8B030D-6E8A-4147-A177-3AD203B41FA5}"/>
                  </a:extLst>
                </a:gridCol>
                <a:gridCol w="911627">
                  <a:extLst>
                    <a:ext uri="{9D8B030D-6E8A-4147-A177-3AD203B41FA5}"/>
                  </a:extLst>
                </a:gridCol>
                <a:gridCol w="918805">
                  <a:extLst>
                    <a:ext uri="{9D8B030D-6E8A-4147-A177-3AD203B41FA5}"/>
                  </a:extLst>
                </a:gridCol>
              </a:tblGrid>
              <a:tr h="368808">
                <a:tc>
                  <a:txBody>
                    <a:bodyPr/>
                    <a:lstStyle/>
                    <a:p>
                      <a:pPr indent="0" algn="ctr"/>
                      <a:r>
                        <a:rPr lang="en-US" sz="1600" b="1" dirty="0" err="1">
                          <a:latin typeface="Arial" pitchFamily="34" charset="0"/>
                          <a:cs typeface="Arial" pitchFamily="34" charset="0"/>
                        </a:rPr>
                        <a:t>Cheminement</a:t>
                      </a:r>
                      <a:endParaRPr lang="en-US" sz="1600" b="1" dirty="0">
                        <a:latin typeface="Arial" pitchFamily="34" charset="0"/>
                        <a:cs typeface="Arial" pitchFamily="34" charset="0"/>
                      </a:endParaRPr>
                    </a:p>
                  </a:txBody>
                  <a:tcPr marL="0" marR="0" marT="0" marB="0"/>
                </a:tc>
                <a:tc>
                  <a:txBody>
                    <a:bodyPr/>
                    <a:lstStyle/>
                    <a:p>
                      <a:pPr indent="0" algn="ctr"/>
                      <a:r>
                        <a:rPr lang="en-US" sz="1600" b="1" dirty="0">
                          <a:latin typeface="Arial" pitchFamily="34" charset="0"/>
                          <a:cs typeface="Arial" pitchFamily="34" charset="0"/>
                        </a:rPr>
                        <a:t>Points</a:t>
                      </a:r>
                    </a:p>
                  </a:txBody>
                  <a:tcPr marL="0" marR="0" marT="0" marB="0"/>
                </a:tc>
                <a:tc>
                  <a:txBody>
                    <a:bodyPr/>
                    <a:lstStyle/>
                    <a:p>
                      <a:pPr marL="190500" indent="0"/>
                      <a:r>
                        <a:rPr lang="en-US" sz="1600" b="1">
                          <a:latin typeface="Arial" pitchFamily="34" charset="0"/>
                          <a:cs typeface="Arial" pitchFamily="34" charset="0"/>
                        </a:rPr>
                        <a:t>Ri</a:t>
                      </a:r>
                    </a:p>
                  </a:txBody>
                  <a:tcPr marL="0" marR="0" marT="0" marB="0"/>
                </a:tc>
                <a:tc>
                  <a:txBody>
                    <a:bodyPr/>
                    <a:lstStyle/>
                    <a:p>
                      <a:pPr indent="0" algn="ctr"/>
                      <a:r>
                        <a:rPr lang="en-US" sz="1600" b="1">
                          <a:latin typeface="Arial" pitchFamily="34" charset="0"/>
                          <a:cs typeface="Arial" pitchFamily="34" charset="0"/>
                        </a:rPr>
                        <a:t>A</a:t>
                      </a:r>
                    </a:p>
                  </a:txBody>
                  <a:tcPr marL="0" marR="0" marT="0" marB="0"/>
                </a:tc>
                <a:tc>
                  <a:txBody>
                    <a:bodyPr/>
                    <a:lstStyle/>
                    <a:p>
                      <a:pPr indent="0" algn="ctr"/>
                      <a:r>
                        <a:rPr lang="en-US" sz="1600" b="1">
                          <a:latin typeface="Arial" pitchFamily="34" charset="0"/>
                          <a:cs typeface="Arial" pitchFamily="34" charset="0"/>
                        </a:rPr>
                        <a:t>B</a:t>
                      </a:r>
                    </a:p>
                  </a:txBody>
                  <a:tcPr marL="0" marR="0" marT="0" marB="0"/>
                </a:tc>
                <a:tc>
                  <a:txBody>
                    <a:bodyPr/>
                    <a:lstStyle/>
                    <a:p>
                      <a:pPr indent="0" algn="ctr"/>
                      <a:r>
                        <a:rPr lang="en-US" sz="1600" b="1">
                          <a:latin typeface="Arial" pitchFamily="34" charset="0"/>
                          <a:cs typeface="Arial" pitchFamily="34" charset="0"/>
                        </a:rPr>
                        <a:t>C</a:t>
                      </a:r>
                    </a:p>
                  </a:txBody>
                  <a:tcPr marL="0" marR="0" marT="0" marB="0"/>
                </a:tc>
                <a:tc>
                  <a:txBody>
                    <a:bodyPr/>
                    <a:lstStyle/>
                    <a:p>
                      <a:pPr indent="0" algn="ctr"/>
                      <a:r>
                        <a:rPr lang="en-US" sz="1600" b="1">
                          <a:latin typeface="Arial" pitchFamily="34" charset="0"/>
                          <a:cs typeface="Arial" pitchFamily="34" charset="0"/>
                        </a:rPr>
                        <a:t>R</a:t>
                      </a:r>
                      <a:r>
                        <a:rPr lang="en-US" sz="1600">
                          <a:latin typeface="Arial" pitchFamily="34" charset="0"/>
                          <a:cs typeface="Arial" pitchFamily="34" charset="0"/>
                        </a:rPr>
                        <a:t>2</a:t>
                      </a:r>
                    </a:p>
                  </a:txBody>
                  <a:tcPr marL="0" marR="0" marT="0" marB="0"/>
                </a:tc>
                <a:extLst>
                  <a:ext uri="{0D108BD9-81ED-4DB2-BD59-A6C34878D82A}"/>
                </a:extLst>
              </a:tr>
              <a:tr h="307848">
                <a:tc>
                  <a:txBody>
                    <a:bodyPr/>
                    <a:lstStyle/>
                    <a:p>
                      <a:pPr indent="0" algn="ctr"/>
                      <a:r>
                        <a:rPr lang="en-US" sz="1600" b="1" dirty="0" err="1">
                          <a:latin typeface="Arial" pitchFamily="34" charset="0"/>
                          <a:cs typeface="Arial" pitchFamily="34" charset="0"/>
                        </a:rPr>
                        <a:t>Encadre</a:t>
                      </a:r>
                      <a:endParaRPr lang="en-US" sz="1600" b="1" dirty="0">
                        <a:latin typeface="Arial" pitchFamily="34" charset="0"/>
                        <a:cs typeface="Arial" pitchFamily="34" charset="0"/>
                      </a:endParaRPr>
                    </a:p>
                  </a:txBody>
                  <a:tcPr marL="0" marR="0" marT="0" marB="0" anchor="b"/>
                </a:tc>
                <a:tc>
                  <a:txBody>
                    <a:bodyPr/>
                    <a:lstStyle/>
                    <a:p>
                      <a:pPr marL="177800" indent="0"/>
                      <a:r>
                        <a:rPr lang="en-US" sz="1600" b="1" dirty="0" err="1">
                          <a:latin typeface="Arial" pitchFamily="34" charset="0"/>
                          <a:cs typeface="Arial" pitchFamily="34" charset="0"/>
                        </a:rPr>
                        <a:t>L</a:t>
                      </a:r>
                      <a:r>
                        <a:rPr lang="en-US" sz="1600" b="1" cap="small" dirty="0" err="1">
                          <a:latin typeface="Arial" pitchFamily="34" charset="0"/>
                          <a:cs typeface="Arial" pitchFamily="34" charset="0"/>
                        </a:rPr>
                        <a:t>ar</a:t>
                      </a:r>
                      <a:r>
                        <a:rPr lang="en-US" sz="1600" cap="small" dirty="0">
                          <a:latin typeface="Arial" pitchFamily="34" charset="0"/>
                          <a:cs typeface="Arial" pitchFamily="34" charset="0"/>
                        </a:rPr>
                        <a:t> </a:t>
                      </a:r>
                      <a:r>
                        <a:rPr lang="en-US" sz="1600" b="1" dirty="0">
                          <a:latin typeface="Arial" pitchFamily="34" charset="0"/>
                          <a:cs typeface="Arial" pitchFamily="34" charset="0"/>
                        </a:rPr>
                        <a:t>(mm)</a:t>
                      </a:r>
                    </a:p>
                  </a:txBody>
                  <a:tcPr marL="0" marR="0" marT="0" marB="0"/>
                </a:tc>
                <a:tc>
                  <a:txBody>
                    <a:bodyPr/>
                    <a:lstStyle/>
                    <a:p>
                      <a:pPr marL="88900" indent="0"/>
                      <a:r>
                        <a:rPr lang="en-US" sz="1600" b="1">
                          <a:latin typeface="Arial" pitchFamily="34" charset="0"/>
                          <a:cs typeface="Arial" pitchFamily="34" charset="0"/>
                        </a:rPr>
                        <a:t>1035</a:t>
                      </a:r>
                    </a:p>
                  </a:txBody>
                  <a:tcPr marL="0" marR="0" marT="0" marB="0"/>
                </a:tc>
                <a:tc>
                  <a:txBody>
                    <a:bodyPr/>
                    <a:lstStyle/>
                    <a:p>
                      <a:pPr indent="0" algn="ctr"/>
                      <a:r>
                        <a:rPr lang="en-US" sz="1600" b="1">
                          <a:latin typeface="Arial" pitchFamily="34" charset="0"/>
                          <a:cs typeface="Arial" pitchFamily="34" charset="0"/>
                        </a:rPr>
                        <a:t>1022</a:t>
                      </a:r>
                    </a:p>
                  </a:txBody>
                  <a:tcPr marL="0" marR="0" marT="0" marB="0" anchor="ctr"/>
                </a:tc>
                <a:tc>
                  <a:txBody>
                    <a:bodyPr/>
                    <a:lstStyle/>
                    <a:p>
                      <a:pPr indent="0" algn="ctr"/>
                      <a:r>
                        <a:rPr lang="en-US" sz="1600" b="1">
                          <a:latin typeface="Arial" pitchFamily="34" charset="0"/>
                          <a:cs typeface="Arial" pitchFamily="34" charset="0"/>
                        </a:rPr>
                        <a:t>1145</a:t>
                      </a:r>
                    </a:p>
                  </a:txBody>
                  <a:tcPr marL="0" marR="0" marT="0" marB="0"/>
                </a:tc>
                <a:tc>
                  <a:txBody>
                    <a:bodyPr/>
                    <a:lstStyle/>
                    <a:p>
                      <a:pPr indent="0" algn="ctr"/>
                      <a:r>
                        <a:rPr lang="en-US" sz="1600" b="1">
                          <a:latin typeface="Arial" pitchFamily="34" charset="0"/>
                          <a:cs typeface="Arial" pitchFamily="34" charset="0"/>
                        </a:rPr>
                        <a:t>1133</a:t>
                      </a:r>
                    </a:p>
                  </a:txBody>
                  <a:tcPr marL="0" marR="0" marT="0" marB="0"/>
                </a:tc>
                <a:tc>
                  <a:txBody>
                    <a:bodyPr/>
                    <a:lstStyle/>
                    <a:p>
                      <a:pPr indent="0" algn="ctr"/>
                      <a:r>
                        <a:rPr lang="en-US" sz="1600" b="1">
                          <a:latin typeface="Arial" pitchFamily="34" charset="0"/>
                          <a:cs typeface="Arial" pitchFamily="34" charset="0"/>
                        </a:rPr>
                        <a:t>--</a:t>
                      </a:r>
                    </a:p>
                  </a:txBody>
                  <a:tcPr marL="0" marR="0" marT="0" marB="0"/>
                </a:tc>
                <a:extLst>
                  <a:ext uri="{0D108BD9-81ED-4DB2-BD59-A6C34878D82A}"/>
                </a:extLst>
              </a:tr>
              <a:tr h="316992">
                <a:tc>
                  <a:txBody>
                    <a:bodyPr/>
                    <a:lstStyle/>
                    <a:p>
                      <a:endParaRPr sz="1600">
                        <a:latin typeface="Arial" pitchFamily="34" charset="0"/>
                        <a:cs typeface="Arial" pitchFamily="34" charset="0"/>
                      </a:endParaRPr>
                    </a:p>
                  </a:txBody>
                  <a:tcPr marL="0" marR="0" marT="0" marB="0"/>
                </a:tc>
                <a:tc>
                  <a:txBody>
                    <a:bodyPr/>
                    <a:lstStyle/>
                    <a:p>
                      <a:pPr marL="177800" indent="0"/>
                      <a:r>
                        <a:rPr lang="en-US" sz="1600" b="1" dirty="0" err="1">
                          <a:latin typeface="Arial" pitchFamily="34" charset="0"/>
                          <a:cs typeface="Arial" pitchFamily="34" charset="0"/>
                        </a:rPr>
                        <a:t>Lav</a:t>
                      </a:r>
                      <a:r>
                        <a:rPr lang="en-US" sz="1600" b="1" dirty="0">
                          <a:latin typeface="Arial" pitchFamily="34" charset="0"/>
                          <a:cs typeface="Arial" pitchFamily="34" charset="0"/>
                        </a:rPr>
                        <a:t> (mm)</a:t>
                      </a:r>
                    </a:p>
                  </a:txBody>
                  <a:tcPr marL="0" marR="0" marT="0" marB="0"/>
                </a:tc>
                <a:tc>
                  <a:txBody>
                    <a:bodyPr/>
                    <a:lstStyle/>
                    <a:p>
                      <a:pPr marL="190500" indent="0"/>
                      <a:r>
                        <a:rPr lang="en-US" sz="1600" b="1" dirty="0">
                          <a:latin typeface="Arial" pitchFamily="34" charset="0"/>
                          <a:cs typeface="Arial" pitchFamily="34" charset="0"/>
                        </a:rPr>
                        <a:t>--</a:t>
                      </a:r>
                    </a:p>
                  </a:txBody>
                  <a:tcPr marL="0" marR="0" marT="0" marB="0"/>
                </a:tc>
                <a:tc>
                  <a:txBody>
                    <a:bodyPr/>
                    <a:lstStyle/>
                    <a:p>
                      <a:pPr indent="0" algn="ctr"/>
                      <a:r>
                        <a:rPr lang="en-US" sz="1600" b="1">
                          <a:latin typeface="Arial" pitchFamily="34" charset="0"/>
                          <a:cs typeface="Arial" pitchFamily="34" charset="0"/>
                        </a:rPr>
                        <a:t>1800</a:t>
                      </a:r>
                    </a:p>
                  </a:txBody>
                  <a:tcPr marL="0" marR="0" marT="0" marB="0" anchor="ctr"/>
                </a:tc>
                <a:tc>
                  <a:txBody>
                    <a:bodyPr/>
                    <a:lstStyle/>
                    <a:p>
                      <a:pPr indent="0" algn="ctr"/>
                      <a:r>
                        <a:rPr lang="en-US" sz="1600" b="1">
                          <a:latin typeface="Arial" pitchFamily="34" charset="0"/>
                          <a:cs typeface="Arial" pitchFamily="34" charset="0"/>
                        </a:rPr>
                        <a:t>2034</a:t>
                      </a:r>
                    </a:p>
                  </a:txBody>
                  <a:tcPr marL="0" marR="0" marT="0" marB="0"/>
                </a:tc>
                <a:tc>
                  <a:txBody>
                    <a:bodyPr/>
                    <a:lstStyle/>
                    <a:p>
                      <a:pPr indent="0" algn="ctr"/>
                      <a:r>
                        <a:rPr lang="en-US" sz="1600" b="1" dirty="0">
                          <a:latin typeface="Arial" pitchFamily="34" charset="0"/>
                          <a:cs typeface="Arial" pitchFamily="34" charset="0"/>
                        </a:rPr>
                        <a:t>2800</a:t>
                      </a:r>
                    </a:p>
                  </a:txBody>
                  <a:tcPr marL="0" marR="0" marT="0" marB="0" anchor="ctr"/>
                </a:tc>
                <a:tc>
                  <a:txBody>
                    <a:bodyPr/>
                    <a:lstStyle/>
                    <a:p>
                      <a:pPr indent="0" algn="ctr"/>
                      <a:r>
                        <a:rPr lang="en-US" sz="1600" b="1" dirty="0">
                          <a:latin typeface="Arial" pitchFamily="34" charset="0"/>
                          <a:cs typeface="Arial" pitchFamily="34" charset="0"/>
                        </a:rPr>
                        <a:t>2909</a:t>
                      </a:r>
                    </a:p>
                  </a:txBody>
                  <a:tcPr marL="0" marR="0" marT="0" marB="0"/>
                </a:tc>
                <a:extLst>
                  <a:ext uri="{0D108BD9-81ED-4DB2-BD59-A6C34878D82A}"/>
                </a:extLst>
              </a:tr>
            </a:tbl>
          </a:graphicData>
        </a:graphic>
      </p:graphicFrame>
      <p:sp>
        <p:nvSpPr>
          <p:cNvPr id="6" name="Rectangle 22"/>
          <p:cNvSpPr>
            <a:spLocks noChangeArrowheads="1"/>
          </p:cNvSpPr>
          <p:nvPr/>
        </p:nvSpPr>
        <p:spPr bwMode="auto">
          <a:xfrm>
            <a:off x="142876" y="1357298"/>
            <a:ext cx="8858280" cy="1285884"/>
          </a:xfrm>
          <a:prstGeom prst="rect">
            <a:avLst/>
          </a:prstGeom>
          <a:noFill/>
          <a:ln w="9525">
            <a:noFill/>
            <a:miter lim="800000"/>
            <a:headEnd/>
            <a:tailEnd/>
          </a:ln>
        </p:spPr>
        <p:txBody>
          <a:bodyPr lIns="0" tIns="0" rIns="0" bIns="0"/>
          <a:lstStyle/>
          <a:p>
            <a:pPr eaLnBrk="1" hangingPunct="1">
              <a:lnSpc>
                <a:spcPct val="150000"/>
              </a:lnSpc>
              <a:spcBef>
                <a:spcPts val="1263"/>
              </a:spcBef>
              <a:spcAft>
                <a:spcPts val="838"/>
              </a:spcAft>
            </a:pPr>
            <a:r>
              <a:rPr lang="en-US" b="1" u="sng" dirty="0">
                <a:latin typeface="Arial" charset="0"/>
              </a:rPr>
              <a:t>Solution :</a:t>
            </a:r>
          </a:p>
          <a:p>
            <a:pPr algn="just" eaLnBrk="1" hangingPunct="1">
              <a:lnSpc>
                <a:spcPct val="150000"/>
              </a:lnSpc>
            </a:pPr>
            <a:r>
              <a:rPr lang="en-US" sz="1600" dirty="0" err="1">
                <a:latin typeface="Arial" charset="0"/>
                <a:cs typeface="Arial" charset="0"/>
              </a:rPr>
              <a:t>D’apres</a:t>
            </a:r>
            <a:r>
              <a:rPr lang="en-US" sz="1600" dirty="0">
                <a:latin typeface="Arial" charset="0"/>
                <a:cs typeface="Arial" charset="0"/>
              </a:rPr>
              <a:t> les </a:t>
            </a:r>
            <a:r>
              <a:rPr lang="en-US" sz="1600" dirty="0" err="1">
                <a:latin typeface="Arial" charset="0"/>
                <a:cs typeface="Arial" charset="0"/>
              </a:rPr>
              <a:t>donnees</a:t>
            </a:r>
            <a:r>
              <a:rPr lang="en-US" sz="1600" dirty="0">
                <a:latin typeface="Arial" charset="0"/>
                <a:cs typeface="Arial" charset="0"/>
              </a:rPr>
              <a:t> des lectures </a:t>
            </a:r>
            <a:r>
              <a:rPr lang="en-US" sz="1600" dirty="0" err="1">
                <a:latin typeface="Arial" charset="0"/>
                <a:cs typeface="Arial" charset="0"/>
              </a:rPr>
              <a:t>faites</a:t>
            </a:r>
            <a:r>
              <a:rPr lang="en-US" sz="1600" dirty="0">
                <a:latin typeface="Arial" charset="0"/>
                <a:cs typeface="Arial" charset="0"/>
              </a:rPr>
              <a:t> </a:t>
            </a:r>
            <a:r>
              <a:rPr lang="en-US" sz="1600" dirty="0" err="1">
                <a:latin typeface="Arial" charset="0"/>
                <a:cs typeface="Arial" charset="0"/>
              </a:rPr>
              <a:t>sur</a:t>
            </a:r>
            <a:r>
              <a:rPr lang="en-US" sz="1600" dirty="0">
                <a:latin typeface="Arial" charset="0"/>
                <a:cs typeface="Arial" charset="0"/>
              </a:rPr>
              <a:t> les pts </a:t>
            </a:r>
            <a:r>
              <a:rPr lang="en-US" sz="1600" dirty="0" err="1">
                <a:latin typeface="Arial" charset="0"/>
                <a:cs typeface="Arial" charset="0"/>
              </a:rPr>
              <a:t>deniveles</a:t>
            </a:r>
            <a:r>
              <a:rPr lang="en-US" sz="1600" dirty="0">
                <a:latin typeface="Arial" charset="0"/>
                <a:cs typeface="Arial" charset="0"/>
              </a:rPr>
              <a:t> on </a:t>
            </a:r>
            <a:r>
              <a:rPr lang="en-US" sz="1600" dirty="0" err="1">
                <a:latin typeface="Arial" charset="0"/>
                <a:cs typeface="Arial" charset="0"/>
              </a:rPr>
              <a:t>peut</a:t>
            </a:r>
            <a:r>
              <a:rPr lang="en-US" sz="1600" dirty="0">
                <a:latin typeface="Arial" charset="0"/>
                <a:cs typeface="Arial" charset="0"/>
              </a:rPr>
              <a:t> dresser le tableau de </a:t>
            </a:r>
            <a:r>
              <a:rPr lang="en-US" sz="1600" dirty="0" err="1">
                <a:latin typeface="Arial" charset="0"/>
                <a:cs typeface="Arial" charset="0"/>
              </a:rPr>
              <a:t>nivellement</a:t>
            </a:r>
            <a:r>
              <a:rPr lang="en-US" sz="1600" dirty="0">
                <a:latin typeface="Arial" charset="0"/>
                <a:cs typeface="Arial" charset="0"/>
              </a:rPr>
              <a:t> </a:t>
            </a:r>
            <a:r>
              <a:rPr lang="en-US" sz="1600" dirty="0" err="1">
                <a:latin typeface="Arial" charset="0"/>
                <a:cs typeface="Arial" charset="0"/>
              </a:rPr>
              <a:t>encadre</a:t>
            </a:r>
            <a:r>
              <a:rPr lang="en-US" sz="1600" dirty="0">
                <a:latin typeface="Arial" charset="0"/>
                <a:cs typeface="Arial" charset="0"/>
              </a:rPr>
              <a:t> :</a:t>
            </a:r>
          </a:p>
        </p:txBody>
      </p:sp>
      <p:graphicFrame>
        <p:nvGraphicFramePr>
          <p:cNvPr id="7" name="Table 23"/>
          <p:cNvGraphicFramePr>
            <a:graphicFrameLocks noGrp="1"/>
          </p:cNvGraphicFramePr>
          <p:nvPr/>
        </p:nvGraphicFramePr>
        <p:xfrm>
          <a:off x="928663" y="2786058"/>
          <a:ext cx="7929618" cy="3662495"/>
        </p:xfrm>
        <a:graphic>
          <a:graphicData uri="http://schemas.openxmlformats.org/drawingml/2006/table">
            <a:tbl>
              <a:tblPr/>
              <a:tblGrid>
                <a:gridCol w="490299"/>
                <a:gridCol w="397205"/>
                <a:gridCol w="701316"/>
                <a:gridCol w="703384"/>
                <a:gridCol w="707521"/>
                <a:gridCol w="703384"/>
                <a:gridCol w="1057144"/>
                <a:gridCol w="450993"/>
                <a:gridCol w="719934"/>
                <a:gridCol w="821305"/>
                <a:gridCol w="1177133"/>
              </a:tblGrid>
              <a:tr h="588342">
                <a:tc rowSpan="2">
                  <a:txBody>
                    <a:bodyPr/>
                    <a:lstStyle/>
                    <a:p>
                      <a:pPr marL="101600" marR="0" lvl="0" indent="0" algn="l" defTabSz="914400" rtl="0" eaLnBrk="1" fontAlgn="base" latinLnBrk="0" hangingPunct="1">
                        <a:lnSpc>
                          <a:spcPct val="100000"/>
                        </a:lnSpc>
                        <a:spcBef>
                          <a:spcPct val="0"/>
                        </a:spcBef>
                        <a:spcAft>
                          <a:spcPts val="213"/>
                        </a:spcAft>
                        <a:buClrTx/>
                        <a:buSzTx/>
                        <a:buFontTx/>
                        <a:buNone/>
                        <a:tabLst/>
                      </a:pPr>
                      <a:r>
                        <a:rPr kumimoji="0" lang="en-US" sz="1400" b="1" i="0" u="none" strike="noStrike" cap="none" normalizeH="0" baseline="0" dirty="0" err="1" smtClean="0">
                          <a:ln>
                            <a:noFill/>
                          </a:ln>
                          <a:solidFill>
                            <a:schemeClr val="tx1"/>
                          </a:solidFill>
                          <a:effectLst/>
                          <a:latin typeface="Arial" pitchFamily="34" charset="0"/>
                          <a:cs typeface="Arial" pitchFamily="34" charset="0"/>
                        </a:rPr>
                        <a:t>stati</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a:p>
                      <a:pPr marL="1016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on</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pts</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Lectures (m)</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gridSpan="2">
                  <a:txBody>
                    <a:bodyPr/>
                    <a:lstStyle/>
                    <a:p>
                      <a:pPr marL="254000" marR="0" lvl="0" indent="0" algn="l" defTabSz="914400" rtl="0" eaLnBrk="1" fontAlgn="base" latinLnBrk="0" hangingPunct="1">
                        <a:lnSpc>
                          <a:spcPts val="1150"/>
                        </a:lnSpc>
                        <a:spcBef>
                          <a:spcPct val="0"/>
                        </a:spcBef>
                        <a:spcAft>
                          <a:spcPct val="0"/>
                        </a:spcAft>
                        <a:buClrTx/>
                        <a:buSzTx/>
                        <a:buFontTx/>
                        <a:buNone/>
                        <a:tabLst/>
                      </a:pPr>
                      <a:r>
                        <a:rPr kumimoji="0" lang="en-US" sz="1400" b="1" i="0" u="none" strike="noStrike" cap="none" normalizeH="0" baseline="0" dirty="0" err="1" smtClean="0">
                          <a:ln>
                            <a:noFill/>
                          </a:ln>
                          <a:solidFill>
                            <a:schemeClr val="tx1"/>
                          </a:solidFill>
                          <a:effectLst/>
                          <a:latin typeface="Arial" pitchFamily="34" charset="0"/>
                          <a:cs typeface="Arial" pitchFamily="34" charset="0"/>
                        </a:rPr>
                        <a:t>Denivelees</a:t>
                      </a:r>
                      <a:r>
                        <a:rPr kumimoji="0" lang="en-US" sz="1400" b="1" i="0" u="none" strike="noStrike" cap="none" normalizeH="0" baseline="0" dirty="0" smtClean="0">
                          <a:ln>
                            <a:noFill/>
                          </a:ln>
                          <a:solidFill>
                            <a:schemeClr val="tx1"/>
                          </a:solidFill>
                          <a:effectLst/>
                          <a:latin typeface="Arial" pitchFamily="34" charset="0"/>
                          <a:cs typeface="Arial" pitchFamily="34" charset="0"/>
                        </a:rPr>
                        <a:t> </a:t>
                      </a:r>
                      <a:r>
                        <a:rPr kumimoji="0" lang="en-US" sz="1400" b="1" i="0" u="none" strike="noStrike" cap="none" normalizeH="0" baseline="0" dirty="0" err="1" smtClean="0">
                          <a:ln>
                            <a:noFill/>
                          </a:ln>
                          <a:solidFill>
                            <a:schemeClr val="tx1"/>
                          </a:solidFill>
                          <a:effectLst/>
                          <a:latin typeface="Arial" pitchFamily="34" charset="0"/>
                          <a:cs typeface="Arial" pitchFamily="34" charset="0"/>
                        </a:rPr>
                        <a:t>calculees</a:t>
                      </a:r>
                      <a:r>
                        <a:rPr kumimoji="0" lang="en-US" sz="1400" b="1" i="0" u="none" strike="noStrike" cap="none" normalizeH="0" baseline="0" dirty="0" smtClean="0">
                          <a:ln>
                            <a:noFill/>
                          </a:ln>
                          <a:solidFill>
                            <a:schemeClr val="tx1"/>
                          </a:solidFill>
                          <a:effectLst/>
                          <a:latin typeface="Arial" pitchFamily="34" charset="0"/>
                          <a:cs typeface="Arial" pitchFamily="34" charset="0"/>
                        </a:rPr>
                        <a:t> (m)</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a:txBody>
                    <a:bodyPr/>
                    <a:lstStyle/>
                    <a:p>
                      <a:pPr marL="0" marR="0" lvl="0" indent="0" algn="r" defTabSz="914400" rtl="0" eaLnBrk="1" fontAlgn="base" latinLnBrk="0" hangingPunct="1">
                        <a:lnSpc>
                          <a:spcPts val="11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Altitudes</a:t>
                      </a:r>
                    </a:p>
                    <a:p>
                      <a:pPr marL="0" marR="0" lvl="0" indent="0" algn="r" defTabSz="914400" rtl="0" eaLnBrk="1" fontAlgn="base" latinLnBrk="0" hangingPunct="1">
                        <a:lnSpc>
                          <a:spcPts val="11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calculees</a:t>
                      </a:r>
                    </a:p>
                    <a:p>
                      <a:pPr marL="0" marR="0" lvl="0" indent="0" algn="ctr" defTabSz="914400" rtl="0" eaLnBrk="1" fontAlgn="base" latinLnBrk="0" hangingPunct="1">
                        <a:lnSpc>
                          <a:spcPts val="11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(m)</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213"/>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(C)</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mm</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292100" marR="0" lvl="0" indent="0" algn="l" defTabSz="914400" rtl="0" eaLnBrk="1" fontAlgn="base" latinLnBrk="0" hangingPunct="1">
                        <a:lnSpc>
                          <a:spcPts val="11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Denivelees compens (m)</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a:txBody>
                    <a:bodyPr/>
                    <a:lstStyle/>
                    <a:p>
                      <a:pPr marL="0" marR="0" lvl="0" indent="0" algn="ctr" defTabSz="914400" rtl="0" eaLnBrk="1" fontAlgn="base" latinLnBrk="0" hangingPunct="1">
                        <a:lnSpc>
                          <a:spcPts val="115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Altitudes compens (m)</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4203">
                <a:tc vMerge="1">
                  <a:txBody>
                    <a:bodyPr/>
                    <a:lstStyle/>
                    <a:p>
                      <a:endParaRPr lang="fr-FR"/>
                    </a:p>
                  </a:txBody>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L</a:t>
                      </a:r>
                      <a:r>
                        <a:rPr kumimoji="0" lang="en-US" sz="1400" b="0" i="0" u="none" strike="noStrike" cap="none" normalizeH="0" baseline="0" dirty="0" smtClean="0">
                          <a:ln>
                            <a:noFill/>
                          </a:ln>
                          <a:solidFill>
                            <a:schemeClr val="tx1"/>
                          </a:solidFill>
                          <a:effectLst/>
                          <a:latin typeface="Arial" pitchFamily="34" charset="0"/>
                          <a:cs typeface="Arial" pitchFamily="34" charset="0"/>
                        </a:rPr>
                        <a:t>AR</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778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L</a:t>
                      </a:r>
                      <a:r>
                        <a:rPr kumimoji="0" lang="en-US" sz="1400" b="0" i="0" u="none" strike="noStrike" cap="none" normalizeH="0" baseline="0" smtClean="0">
                          <a:ln>
                            <a:noFill/>
                          </a:ln>
                          <a:solidFill>
                            <a:schemeClr val="tx1"/>
                          </a:solidFill>
                          <a:effectLst/>
                          <a:latin typeface="Arial" pitchFamily="34" charset="0"/>
                          <a:cs typeface="Arial" pitchFamily="34" charset="0"/>
                        </a:rPr>
                        <a:t>AV</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2540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 :</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2921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 :</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fr-FR"/>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14167">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R1</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1.035</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h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100.000</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6E6E6"/>
                    </a:solidFill>
                  </a:tcPr>
                </a:tc>
                <a:tc h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100.000</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3981">
                <a:tc rowSpan="2">
                  <a:txBody>
                    <a:bodyPr/>
                    <a:lstStyle/>
                    <a:p>
                      <a:pPr marL="1016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S1</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12700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0.765</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rowSpan="2">
                  <a:txBody>
                    <a:bodyPr/>
                    <a:lstStyle/>
                    <a:p>
                      <a:pPr marL="15240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cs typeface="Arial" pitchFamily="34" charset="0"/>
                        </a:rPr>
                        <a:t>1</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0.764</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r>
              <a:tr h="281528">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A</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1.022</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1.800</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99.235</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099.236</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9074">
                <a:tc rowSpan="2">
                  <a:txBody>
                    <a:bodyPr/>
                    <a:lstStyle/>
                    <a:p>
                      <a:pPr marL="1016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S2</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1.012</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rowSpan="2">
                  <a:txBody>
                    <a:bodyPr/>
                    <a:lstStyle/>
                    <a:p>
                      <a:pPr marL="15240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cs typeface="Arial" pitchFamily="34" charset="0"/>
                        </a:rPr>
                        <a:t>1</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1.011</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r>
              <a:tr h="278156">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B</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1.145</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2.034</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98.223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098.225</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2446">
                <a:tc rowSpan="2">
                  <a:txBody>
                    <a:bodyPr/>
                    <a:lstStyle/>
                    <a:p>
                      <a:pPr marL="1016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S3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1.655</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rowSpan="2">
                  <a:txBody>
                    <a:bodyPr/>
                    <a:lstStyle/>
                    <a:p>
                      <a:pPr marL="15240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1.652</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r>
              <a:tr h="278156">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C</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1.133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2.800</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96.568</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096.573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62446">
                <a:tc rowSpan="2">
                  <a:txBody>
                    <a:bodyPr/>
                    <a:lstStyle/>
                    <a:p>
                      <a:pPr marL="10160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S4</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1.776</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rowSpan="2">
                  <a:txBody>
                    <a:bodyPr/>
                    <a:lstStyle/>
                    <a:p>
                      <a:pPr marL="15240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Arial" pitchFamily="34" charset="0"/>
                          <a:cs typeface="Arial" pitchFamily="34" charset="0"/>
                        </a:rPr>
                        <a:t>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1.773</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r>
              <a:tr h="220839">
                <a:tc v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smtClean="0">
                        <a:ln>
                          <a:noFill/>
                        </a:ln>
                        <a:solidFill>
                          <a:schemeClr val="tx1"/>
                        </a:solidFill>
                        <a:effectLst/>
                        <a:latin typeface="Arial" pitchFamily="34"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2.909</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cs typeface="Arial" pitchFamily="34" charset="0"/>
                        </a:rPr>
                        <a:t>94.792</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094.800</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4</a:t>
            </a:fld>
            <a:endParaRPr lang="fr-BE"/>
          </a:p>
        </p:txBody>
      </p:sp>
      <p:graphicFrame>
        <p:nvGraphicFramePr>
          <p:cNvPr id="5" name="Table 3"/>
          <p:cNvGraphicFramePr>
            <a:graphicFrameLocks noGrp="1"/>
          </p:cNvGraphicFramePr>
          <p:nvPr/>
        </p:nvGraphicFramePr>
        <p:xfrm>
          <a:off x="1071539" y="428604"/>
          <a:ext cx="7441130" cy="1091184"/>
        </p:xfrm>
        <a:graphic>
          <a:graphicData uri="http://schemas.openxmlformats.org/drawingml/2006/table">
            <a:tbl>
              <a:tblPr/>
              <a:tblGrid>
                <a:gridCol w="458547">
                  <a:extLst>
                    <a:ext uri="{9D8B030D-6E8A-4147-A177-3AD203B41FA5}"/>
                  </a:extLst>
                </a:gridCol>
                <a:gridCol w="372803">
                  <a:extLst>
                    <a:ext uri="{9D8B030D-6E8A-4147-A177-3AD203B41FA5}"/>
                  </a:extLst>
                </a:gridCol>
                <a:gridCol w="659860">
                  <a:extLst>
                    <a:ext uri="{9D8B030D-6E8A-4147-A177-3AD203B41FA5}"/>
                  </a:extLst>
                </a:gridCol>
                <a:gridCol w="659860">
                  <a:extLst>
                    <a:ext uri="{9D8B030D-6E8A-4147-A177-3AD203B41FA5}"/>
                  </a:extLst>
                </a:gridCol>
                <a:gridCol w="1323447">
                  <a:extLst>
                    <a:ext uri="{9D8B030D-6E8A-4147-A177-3AD203B41FA5}"/>
                  </a:extLst>
                </a:gridCol>
                <a:gridCol w="991653">
                  <a:extLst>
                    <a:ext uri="{9D8B030D-6E8A-4147-A177-3AD203B41FA5}"/>
                  </a:extLst>
                </a:gridCol>
                <a:gridCol w="424994">
                  <a:extLst>
                    <a:ext uri="{9D8B030D-6E8A-4147-A177-3AD203B41FA5}"/>
                  </a:extLst>
                </a:gridCol>
                <a:gridCol w="674772">
                  <a:extLst>
                    <a:ext uri="{9D8B030D-6E8A-4147-A177-3AD203B41FA5}"/>
                  </a:extLst>
                </a:gridCol>
                <a:gridCol w="771700">
                  <a:extLst>
                    <a:ext uri="{9D8B030D-6E8A-4147-A177-3AD203B41FA5}"/>
                  </a:extLst>
                </a:gridCol>
                <a:gridCol w="1103494">
                  <a:extLst>
                    <a:ext uri="{9D8B030D-6E8A-4147-A177-3AD203B41FA5}"/>
                  </a:extLst>
                </a:gridCol>
              </a:tblGrid>
              <a:tr h="204216">
                <a:tc>
                  <a:txBody>
                    <a:bodyPr/>
                    <a:lstStyle/>
                    <a:p>
                      <a:endParaRPr sz="1400"/>
                    </a:p>
                  </a:txBody>
                  <a:tcPr marL="0" marR="0" marT="0" marB="0"/>
                </a:tc>
                <a:tc rowSpan="2">
                  <a:txBody>
                    <a:bodyPr/>
                    <a:lstStyle/>
                    <a:p>
                      <a:pPr indent="0" algn="ctr"/>
                      <a:r>
                        <a:rPr lang="en-US" sz="1400" b="1" dirty="0">
                          <a:latin typeface="Times New Roman"/>
                        </a:rPr>
                        <a:t>R2</a:t>
                      </a:r>
                    </a:p>
                  </a:txBody>
                  <a:tcPr marL="0" marR="0" marT="0" marB="0"/>
                </a:tc>
                <a:tc rowSpan="2">
                  <a:txBody>
                    <a:bodyPr/>
                    <a:lstStyle/>
                    <a:p>
                      <a:endParaRPr sz="1400"/>
                    </a:p>
                  </a:txBody>
                  <a:tcPr marL="0" marR="0" marT="0" marB="0"/>
                </a:tc>
                <a:tc rowSpan="2">
                  <a:txBody>
                    <a:bodyPr/>
                    <a:lstStyle/>
                    <a:p>
                      <a:endParaRPr sz="1400"/>
                    </a:p>
                  </a:txBody>
                  <a:tcPr marL="0" marR="0" marT="0" marB="0"/>
                </a:tc>
                <a:tc>
                  <a:txBody>
                    <a:bodyPr/>
                    <a:lstStyle/>
                    <a:p>
                      <a:endParaRPr sz="1400"/>
                    </a:p>
                  </a:txBody>
                  <a:tcPr marL="0" marR="0" marT="0" marB="0"/>
                </a:tc>
                <a:tc rowSpan="2">
                  <a:txBody>
                    <a:bodyPr/>
                    <a:lstStyle/>
                    <a:p>
                      <a:endParaRPr sz="1400"/>
                    </a:p>
                  </a:txBody>
                  <a:tcPr marL="0" marR="0" marT="0" marB="0"/>
                </a:tc>
                <a:tc>
                  <a:txBody>
                    <a:bodyPr/>
                    <a:lstStyle/>
                    <a:p>
                      <a:endParaRPr sz="1400"/>
                    </a:p>
                  </a:txBody>
                  <a:tcPr marL="0" marR="0" marT="0" marB="0"/>
                </a:tc>
                <a:tc>
                  <a:txBody>
                    <a:bodyPr/>
                    <a:lstStyle/>
                    <a:p>
                      <a:endParaRPr sz="1400"/>
                    </a:p>
                  </a:txBody>
                  <a:tcPr marL="0" marR="0" marT="0" marB="0"/>
                </a:tc>
                <a:tc>
                  <a:txBody>
                    <a:bodyPr/>
                    <a:lstStyle/>
                    <a:p>
                      <a:endParaRPr sz="1400"/>
                    </a:p>
                  </a:txBody>
                  <a:tcPr marL="0" marR="0" marT="0" marB="0"/>
                </a:tc>
                <a:tc rowSpan="2">
                  <a:txBody>
                    <a:bodyPr/>
                    <a:lstStyle/>
                    <a:p>
                      <a:endParaRPr sz="1400"/>
                    </a:p>
                  </a:txBody>
                  <a:tcPr marL="0" marR="0" marT="0" marB="0"/>
                </a:tc>
                <a:extLst>
                  <a:ext uri="{0D108BD9-81ED-4DB2-BD59-A6C34878D82A}"/>
                </a:extLst>
              </a:tr>
              <a:tr h="262128">
                <a:tc rowSpan="2">
                  <a:txBody>
                    <a:bodyPr/>
                    <a:lstStyle/>
                    <a:p>
                      <a:endParaRPr sz="1400"/>
                    </a:p>
                  </a:txBody>
                  <a:tcPr marL="0" marR="0" marT="0" marB="0">
                    <a:solidFill>
                      <a:srgbClr val="E6E6E6"/>
                    </a:solidFill>
                  </a:tcPr>
                </a:tc>
                <a:tc vMerge="1">
                  <a:txBody>
                    <a:bodyPr/>
                    <a:lstStyle/>
                    <a:p>
                      <a:endParaRPr sz="1300"/>
                    </a:p>
                  </a:txBody>
                  <a:tcPr marL="0" marR="0" marT="0" marB="0"/>
                </a:tc>
                <a:tc vMerge="1">
                  <a:txBody>
                    <a:bodyPr/>
                    <a:lstStyle/>
                    <a:p>
                      <a:endParaRPr sz="1300"/>
                    </a:p>
                  </a:txBody>
                  <a:tcPr marL="0" marR="0" marT="0" marB="0"/>
                </a:tc>
                <a:tc vMerge="1">
                  <a:txBody>
                    <a:bodyPr/>
                    <a:lstStyle/>
                    <a:p>
                      <a:endParaRPr sz="1300"/>
                    </a:p>
                  </a:txBody>
                  <a:tcPr marL="0" marR="0" marT="0" marB="0"/>
                </a:tc>
                <a:tc rowSpan="2">
                  <a:txBody>
                    <a:bodyPr/>
                    <a:lstStyle/>
                    <a:p>
                      <a:pPr marL="165100" indent="0"/>
                      <a:r>
                        <a:rPr lang="en-US" sz="1400" b="1" dirty="0">
                          <a:latin typeface="Arial"/>
                        </a:rPr>
                        <a:t>x = 5.208 m</a:t>
                      </a:r>
                    </a:p>
                  </a:txBody>
                  <a:tcPr marL="0" marR="0" marT="0" marB="0" anchor="ctr">
                    <a:solidFill>
                      <a:srgbClr val="E6E6E6"/>
                    </a:solidFill>
                  </a:tcPr>
                </a:tc>
                <a:tc vMerge="1">
                  <a:txBody>
                    <a:bodyPr/>
                    <a:lstStyle/>
                    <a:p>
                      <a:endParaRPr sz="1300"/>
                    </a:p>
                  </a:txBody>
                  <a:tcPr marL="0" marR="0" marT="0" marB="0"/>
                </a:tc>
                <a:tc rowSpan="2">
                  <a:txBody>
                    <a:bodyPr/>
                    <a:lstStyle/>
                    <a:p>
                      <a:endParaRPr sz="1400"/>
                    </a:p>
                  </a:txBody>
                  <a:tcPr marL="0" marR="0" marT="0" marB="0">
                    <a:solidFill>
                      <a:srgbClr val="E6E6E6"/>
                    </a:solidFill>
                  </a:tcPr>
                </a:tc>
                <a:tc rowSpan="2">
                  <a:txBody>
                    <a:bodyPr/>
                    <a:lstStyle/>
                    <a:p>
                      <a:endParaRPr sz="1400"/>
                    </a:p>
                  </a:txBody>
                  <a:tcPr marL="0" marR="0" marT="0" marB="0">
                    <a:solidFill>
                      <a:srgbClr val="E6E6E6"/>
                    </a:solidFill>
                  </a:tcPr>
                </a:tc>
                <a:tc rowSpan="2">
                  <a:txBody>
                    <a:bodyPr/>
                    <a:lstStyle/>
                    <a:p>
                      <a:endParaRPr sz="1400"/>
                    </a:p>
                  </a:txBody>
                  <a:tcPr marL="0" marR="0" marT="0" marB="0">
                    <a:solidFill>
                      <a:srgbClr val="E6E6E6"/>
                    </a:solidFill>
                  </a:tcPr>
                </a:tc>
                <a:tc vMerge="1">
                  <a:txBody>
                    <a:bodyPr/>
                    <a:lstStyle/>
                    <a:p>
                      <a:endParaRPr sz="1300"/>
                    </a:p>
                  </a:txBody>
                  <a:tcPr marL="0" marR="0" marT="0" marB="0"/>
                </a:tc>
                <a:extLst>
                  <a:ext uri="{0D108BD9-81ED-4DB2-BD59-A6C34878D82A}"/>
                </a:extLst>
              </a:tr>
              <a:tr h="615696">
                <a:tc vMerge="1">
                  <a:txBody>
                    <a:bodyPr/>
                    <a:lstStyle/>
                    <a:p>
                      <a:endParaRPr sz="3000"/>
                    </a:p>
                  </a:txBody>
                  <a:tcPr marL="0" marR="0" marT="0" marB="0"/>
                </a:tc>
                <a:tc>
                  <a:txBody>
                    <a:bodyPr/>
                    <a:lstStyle/>
                    <a:p>
                      <a:endParaRPr sz="1400"/>
                    </a:p>
                  </a:txBody>
                  <a:tcPr marL="0" marR="0" marT="0" marB="0">
                    <a:solidFill>
                      <a:srgbClr val="E6E6E6"/>
                    </a:solidFill>
                  </a:tcPr>
                </a:tc>
                <a:tc>
                  <a:txBody>
                    <a:bodyPr/>
                    <a:lstStyle/>
                    <a:p>
                      <a:endParaRPr sz="1400"/>
                    </a:p>
                  </a:txBody>
                  <a:tcPr marL="0" marR="0" marT="0" marB="0">
                    <a:solidFill>
                      <a:srgbClr val="E6E6E6"/>
                    </a:solidFill>
                  </a:tcPr>
                </a:tc>
                <a:tc>
                  <a:txBody>
                    <a:bodyPr/>
                    <a:lstStyle/>
                    <a:p>
                      <a:endParaRPr sz="1400"/>
                    </a:p>
                  </a:txBody>
                  <a:tcPr marL="0" marR="0" marT="0" marB="0">
                    <a:solidFill>
                      <a:srgbClr val="E6E6E6"/>
                    </a:solidFill>
                  </a:tcPr>
                </a:tc>
                <a:tc vMerge="1">
                  <a:txBody>
                    <a:bodyPr/>
                    <a:lstStyle/>
                    <a:p>
                      <a:endParaRPr sz="3000"/>
                    </a:p>
                  </a:txBody>
                  <a:tcPr marL="0" marR="0" marT="0" marB="0"/>
                </a:tc>
                <a:tc>
                  <a:txBody>
                    <a:bodyPr/>
                    <a:lstStyle/>
                    <a:p>
                      <a:endParaRPr sz="1400"/>
                    </a:p>
                  </a:txBody>
                  <a:tcPr marL="0" marR="0" marT="0" marB="0">
                    <a:solidFill>
                      <a:srgbClr val="E6E6E6"/>
                    </a:solidFill>
                  </a:tcPr>
                </a:tc>
                <a:tc vMerge="1">
                  <a:txBody>
                    <a:bodyPr/>
                    <a:lstStyle/>
                    <a:p>
                      <a:endParaRPr sz="3000"/>
                    </a:p>
                  </a:txBody>
                  <a:tcPr marL="0" marR="0" marT="0" marB="0"/>
                </a:tc>
                <a:tc vMerge="1">
                  <a:txBody>
                    <a:bodyPr/>
                    <a:lstStyle/>
                    <a:p>
                      <a:endParaRPr sz="3000"/>
                    </a:p>
                  </a:txBody>
                  <a:tcPr marL="0" marR="0" marT="0" marB="0"/>
                </a:tc>
                <a:tc vMerge="1">
                  <a:txBody>
                    <a:bodyPr/>
                    <a:lstStyle/>
                    <a:p>
                      <a:endParaRPr sz="3000"/>
                    </a:p>
                  </a:txBody>
                  <a:tcPr marL="0" marR="0" marT="0" marB="0"/>
                </a:tc>
                <a:tc>
                  <a:txBody>
                    <a:bodyPr/>
                    <a:lstStyle/>
                    <a:p>
                      <a:endParaRPr sz="1400"/>
                    </a:p>
                  </a:txBody>
                  <a:tcPr marL="0" marR="0" marT="0" marB="0">
                    <a:solidFill>
                      <a:srgbClr val="E6E6E6"/>
                    </a:solidFill>
                  </a:tcPr>
                </a:tc>
                <a:extLst>
                  <a:ext uri="{0D108BD9-81ED-4DB2-BD59-A6C34878D82A}"/>
                </a:extLst>
              </a:tr>
            </a:tbl>
          </a:graphicData>
        </a:graphic>
      </p:graphicFrame>
      <p:sp>
        <p:nvSpPr>
          <p:cNvPr id="13" name="Rectangle 4"/>
          <p:cNvSpPr>
            <a:spLocks noChangeArrowheads="1"/>
          </p:cNvSpPr>
          <p:nvPr/>
        </p:nvSpPr>
        <p:spPr bwMode="auto">
          <a:xfrm>
            <a:off x="214282" y="1714488"/>
            <a:ext cx="3000396" cy="500066"/>
          </a:xfrm>
          <a:prstGeom prst="rect">
            <a:avLst/>
          </a:prstGeom>
          <a:noFill/>
          <a:ln w="9525">
            <a:noFill/>
            <a:miter lim="800000"/>
            <a:headEnd/>
            <a:tailEnd/>
          </a:ln>
        </p:spPr>
        <p:txBody>
          <a:bodyPr wrap="none" lIns="0" tIns="0" rIns="0" bIns="0"/>
          <a:lstStyle/>
          <a:p>
            <a:pPr eaLnBrk="1" hangingPunct="1">
              <a:spcBef>
                <a:spcPts val="1675"/>
              </a:spcBef>
              <a:spcAft>
                <a:spcPts val="838"/>
              </a:spcAft>
            </a:pPr>
            <a:r>
              <a:rPr lang="en-US" b="1" dirty="0">
                <a:latin typeface="Arial" charset="0"/>
              </a:rPr>
              <a:t>1 - </a:t>
            </a:r>
            <a:r>
              <a:rPr lang="en-US" b="1" u="sng" dirty="0" err="1">
                <a:latin typeface="Arial" charset="0"/>
              </a:rPr>
              <a:t>Ecart</a:t>
            </a:r>
            <a:r>
              <a:rPr lang="en-US" b="1" u="sng" dirty="0">
                <a:latin typeface="Arial" charset="0"/>
              </a:rPr>
              <a:t> de </a:t>
            </a:r>
            <a:r>
              <a:rPr lang="en-US" b="1" u="sng" dirty="0" err="1">
                <a:latin typeface="Arial" charset="0"/>
              </a:rPr>
              <a:t>fermeture</a:t>
            </a:r>
            <a:r>
              <a:rPr lang="en-US" b="1" dirty="0">
                <a:latin typeface="Arial" charset="0"/>
              </a:rPr>
              <a:t> </a:t>
            </a:r>
            <a:r>
              <a:rPr lang="en-US" b="1" dirty="0" err="1">
                <a:latin typeface="Arial" charset="0"/>
              </a:rPr>
              <a:t>ef</a:t>
            </a:r>
            <a:r>
              <a:rPr lang="en-US" b="1" dirty="0">
                <a:latin typeface="Arial" charset="0"/>
              </a:rPr>
              <a:t> :</a:t>
            </a:r>
          </a:p>
        </p:txBody>
      </p:sp>
      <p:sp>
        <p:nvSpPr>
          <p:cNvPr id="14" name="Rectangle 5"/>
          <p:cNvSpPr>
            <a:spLocks noChangeArrowheads="1"/>
          </p:cNvSpPr>
          <p:nvPr/>
        </p:nvSpPr>
        <p:spPr bwMode="auto">
          <a:xfrm>
            <a:off x="214282" y="2214554"/>
            <a:ext cx="8643998" cy="1387475"/>
          </a:xfrm>
          <a:prstGeom prst="rect">
            <a:avLst/>
          </a:prstGeom>
          <a:noFill/>
          <a:ln w="9525">
            <a:noFill/>
            <a:miter lim="800000"/>
            <a:headEnd/>
            <a:tailEnd/>
          </a:ln>
        </p:spPr>
        <p:txBody>
          <a:bodyPr lIns="0" tIns="0" rIns="0" bIns="0"/>
          <a:lstStyle/>
          <a:p>
            <a:pPr eaLnBrk="1" hangingPunct="1">
              <a:lnSpc>
                <a:spcPct val="150000"/>
              </a:lnSpc>
              <a:spcBef>
                <a:spcPts val="838"/>
              </a:spcBef>
            </a:pPr>
            <a:r>
              <a:rPr lang="en-US" dirty="0" err="1">
                <a:latin typeface="Arial" pitchFamily="34" charset="0"/>
                <a:cs typeface="Arial" pitchFamily="34" charset="0"/>
              </a:rPr>
              <a:t>ef</a:t>
            </a:r>
            <a:r>
              <a:rPr lang="en-US" dirty="0">
                <a:latin typeface="Arial" pitchFamily="34" charset="0"/>
                <a:cs typeface="Arial" pitchFamily="34" charset="0"/>
              </a:rPr>
              <a:t> = Altitude </a:t>
            </a:r>
            <a:r>
              <a:rPr lang="en-US" dirty="0" err="1">
                <a:latin typeface="Arial" pitchFamily="34" charset="0"/>
                <a:cs typeface="Arial" pitchFamily="34" charset="0"/>
              </a:rPr>
              <a:t>calculee</a:t>
            </a:r>
            <a:r>
              <a:rPr lang="en-US" dirty="0">
                <a:latin typeface="Arial" pitchFamily="34" charset="0"/>
                <a:cs typeface="Arial" pitchFamily="34" charset="0"/>
              </a:rPr>
              <a:t> - Altitude </a:t>
            </a:r>
            <a:r>
              <a:rPr lang="en-US" dirty="0" err="1">
                <a:latin typeface="Arial" pitchFamily="34" charset="0"/>
                <a:cs typeface="Arial" pitchFamily="34" charset="0"/>
              </a:rPr>
              <a:t>donnee</a:t>
            </a:r>
            <a:r>
              <a:rPr lang="en-US" dirty="0">
                <a:latin typeface="Arial" pitchFamily="34" charset="0"/>
                <a:cs typeface="Arial" pitchFamily="34" charset="0"/>
              </a:rPr>
              <a:t> = 94.792 m - 94.800 m = - 0.008 m = </a:t>
            </a:r>
            <a:r>
              <a:rPr lang="en-US" b="1" dirty="0">
                <a:latin typeface="Arial" pitchFamily="34" charset="0"/>
                <a:cs typeface="Arial" pitchFamily="34" charset="0"/>
              </a:rPr>
              <a:t>- 8 mm 2- </a:t>
            </a:r>
            <a:r>
              <a:rPr lang="en-US" b="1" u="sng" dirty="0">
                <a:latin typeface="Arial" pitchFamily="34" charset="0"/>
                <a:cs typeface="Arial" pitchFamily="34" charset="0"/>
              </a:rPr>
              <a:t>Tolerance</a:t>
            </a:r>
            <a:r>
              <a:rPr lang="en-US" b="1" dirty="0">
                <a:latin typeface="Arial" pitchFamily="34" charset="0"/>
                <a:cs typeface="Arial" pitchFamily="34" charset="0"/>
              </a:rPr>
              <a:t> T</a:t>
            </a:r>
            <a:r>
              <a:rPr lang="en-US" dirty="0">
                <a:latin typeface="Arial" pitchFamily="34" charset="0"/>
                <a:cs typeface="Arial" pitchFamily="34" charset="0"/>
              </a:rPr>
              <a:t> : T= (4V 36 L + L</a:t>
            </a:r>
            <a:r>
              <a:rPr lang="en-US" baseline="30000" dirty="0">
                <a:latin typeface="Arial" pitchFamily="34" charset="0"/>
                <a:cs typeface="Arial" pitchFamily="34" charset="0"/>
              </a:rPr>
              <a:t>2</a:t>
            </a:r>
            <a:r>
              <a:rPr lang="en-US" dirty="0">
                <a:latin typeface="Arial" pitchFamily="34" charset="0"/>
                <a:cs typeface="Arial" pitchFamily="34" charset="0"/>
              </a:rPr>
              <a:t>) </a:t>
            </a:r>
            <a:r>
              <a:rPr lang="en-US" dirty="0" err="1">
                <a:latin typeface="Arial" pitchFamily="34" charset="0"/>
                <a:cs typeface="Arial" pitchFamily="34" charset="0"/>
              </a:rPr>
              <a:t>si</a:t>
            </a:r>
            <a:r>
              <a:rPr lang="en-US" dirty="0">
                <a:latin typeface="Arial" pitchFamily="34" charset="0"/>
                <a:cs typeface="Arial" pitchFamily="34" charset="0"/>
              </a:rPr>
              <a:t> : n &lt; = 16 avec </a:t>
            </a:r>
            <a:r>
              <a:rPr lang="en-US" dirty="0" err="1">
                <a:latin typeface="Arial" pitchFamily="34" charset="0"/>
                <a:cs typeface="Arial" pitchFamily="34" charset="0"/>
              </a:rPr>
              <a:t>l’appareil</a:t>
            </a:r>
            <a:r>
              <a:rPr lang="en-US" dirty="0">
                <a:latin typeface="Arial" pitchFamily="34" charset="0"/>
                <a:cs typeface="Arial" pitchFamily="34" charset="0"/>
              </a:rPr>
              <a:t> </a:t>
            </a:r>
            <a:r>
              <a:rPr lang="en-US" dirty="0" err="1">
                <a:latin typeface="Arial" pitchFamily="34" charset="0"/>
                <a:cs typeface="Arial" pitchFamily="34" charset="0"/>
              </a:rPr>
              <a:t>niveau</a:t>
            </a:r>
            <a:r>
              <a:rPr lang="en-US" dirty="0">
                <a:latin typeface="Arial" pitchFamily="34" charset="0"/>
                <a:cs typeface="Arial" pitchFamily="34" charset="0"/>
              </a:rPr>
              <a:t> </a:t>
            </a:r>
            <a:r>
              <a:rPr lang="en-US" dirty="0" err="1">
                <a:latin typeface="Arial" pitchFamily="34" charset="0"/>
                <a:cs typeface="Arial" pitchFamily="34" charset="0"/>
              </a:rPr>
              <a:t>est</a:t>
            </a:r>
            <a:r>
              <a:rPr lang="en-US" dirty="0">
                <a:latin typeface="Arial" pitchFamily="34" charset="0"/>
                <a:cs typeface="Arial" pitchFamily="34" charset="0"/>
              </a:rPr>
              <a:t> </a:t>
            </a:r>
            <a:r>
              <a:rPr lang="en-US" dirty="0" err="1">
                <a:latin typeface="Arial" pitchFamily="34" charset="0"/>
                <a:cs typeface="Arial" pitchFamily="34" charset="0"/>
              </a:rPr>
              <a:t>ordinaire</a:t>
            </a:r>
            <a:r>
              <a:rPr lang="en-US" dirty="0">
                <a:latin typeface="Arial" pitchFamily="34" charset="0"/>
                <a:cs typeface="Arial" pitchFamily="34" charset="0"/>
              </a:rPr>
              <a:t> </a:t>
            </a:r>
          </a:p>
          <a:p>
            <a:pPr eaLnBrk="1" hangingPunct="1">
              <a:lnSpc>
                <a:spcPct val="150000"/>
              </a:lnSpc>
              <a:spcBef>
                <a:spcPts val="838"/>
              </a:spcBef>
            </a:pPr>
            <a:r>
              <a:rPr lang="en-US" dirty="0">
                <a:latin typeface="Arial" pitchFamily="34" charset="0"/>
                <a:cs typeface="Arial" pitchFamily="34" charset="0"/>
              </a:rPr>
              <a:t>n = N/L ; (L en km)</a:t>
            </a:r>
          </a:p>
          <a:p>
            <a:pPr eaLnBrk="1" hangingPunct="1">
              <a:lnSpc>
                <a:spcPct val="150000"/>
              </a:lnSpc>
            </a:pPr>
            <a:r>
              <a:rPr lang="en-US" dirty="0">
                <a:latin typeface="Arial" pitchFamily="34" charset="0"/>
                <a:cs typeface="Arial" pitchFamily="34" charset="0"/>
              </a:rPr>
              <a:t>n = 4/250.81 m = 4/0.250 m = 15.948 &lt; 16 Done T= ± (4V 36 L + L</a:t>
            </a:r>
            <a:r>
              <a:rPr lang="en-US" baseline="30000" dirty="0">
                <a:latin typeface="Arial" pitchFamily="34" charset="0"/>
                <a:cs typeface="Arial" pitchFamily="34" charset="0"/>
              </a:rPr>
              <a:t>2</a:t>
            </a:r>
            <a:r>
              <a:rPr lang="en-US" dirty="0">
                <a:latin typeface="Arial" pitchFamily="34" charset="0"/>
                <a:cs typeface="Arial" pitchFamily="34" charset="0"/>
              </a:rPr>
              <a:t>) = </a:t>
            </a:r>
            <a:r>
              <a:rPr lang="en-US" b="1" dirty="0">
                <a:latin typeface="Arial" pitchFamily="34" charset="0"/>
                <a:cs typeface="Arial" pitchFamily="34" charset="0"/>
              </a:rPr>
              <a:t>- 12.061 mm</a:t>
            </a:r>
          </a:p>
        </p:txBody>
      </p:sp>
      <p:sp>
        <p:nvSpPr>
          <p:cNvPr id="15" name="Rectangle 6"/>
          <p:cNvSpPr>
            <a:spLocks noChangeArrowheads="1"/>
          </p:cNvSpPr>
          <p:nvPr/>
        </p:nvSpPr>
        <p:spPr bwMode="auto">
          <a:xfrm>
            <a:off x="214282" y="4214818"/>
            <a:ext cx="8572560" cy="1928826"/>
          </a:xfrm>
          <a:prstGeom prst="rect">
            <a:avLst/>
          </a:prstGeom>
          <a:noFill/>
          <a:ln w="9525">
            <a:noFill/>
            <a:miter lim="800000"/>
            <a:headEnd/>
            <a:tailEnd/>
          </a:ln>
        </p:spPr>
        <p:txBody>
          <a:bodyPr lIns="0" tIns="0" rIns="0" bIns="0"/>
          <a:lstStyle/>
          <a:p>
            <a:pPr eaLnBrk="1" hangingPunct="1">
              <a:lnSpc>
                <a:spcPct val="150000"/>
              </a:lnSpc>
              <a:spcAft>
                <a:spcPts val="838"/>
              </a:spcAft>
            </a:pPr>
            <a:r>
              <a:rPr lang="en-US" b="1" dirty="0">
                <a:latin typeface="Arial" pitchFamily="34" charset="0"/>
                <a:cs typeface="Arial" pitchFamily="34" charset="0"/>
              </a:rPr>
              <a:t>3- </a:t>
            </a:r>
            <a:r>
              <a:rPr lang="en-US" b="1" u="sng" dirty="0" err="1">
                <a:latin typeface="Arial" pitchFamily="34" charset="0"/>
                <a:cs typeface="Arial" pitchFamily="34" charset="0"/>
              </a:rPr>
              <a:t>Ecart</a:t>
            </a:r>
            <a:r>
              <a:rPr lang="en-US" b="1" u="sng" dirty="0">
                <a:latin typeface="Arial" pitchFamily="34" charset="0"/>
                <a:cs typeface="Arial" pitchFamily="34" charset="0"/>
              </a:rPr>
              <a:t> </a:t>
            </a:r>
            <a:r>
              <a:rPr lang="en-US" b="1" u="sng" dirty="0" smtClean="0">
                <a:latin typeface="Arial" pitchFamily="34" charset="0"/>
                <a:cs typeface="Arial" pitchFamily="34" charset="0"/>
              </a:rPr>
              <a:t>type</a:t>
            </a:r>
            <a:r>
              <a:rPr lang="en-US" b="1" dirty="0" smtClean="0">
                <a:latin typeface="Arial" pitchFamily="34" charset="0"/>
                <a:cs typeface="Arial" pitchFamily="34" charset="0"/>
              </a:rPr>
              <a:t> </a:t>
            </a:r>
            <a:r>
              <a:rPr lang="el-GR" b="1" dirty="0" smtClean="0">
                <a:latin typeface="Arial" pitchFamily="34" charset="0"/>
                <a:cs typeface="Arial" pitchFamily="34" charset="0"/>
              </a:rPr>
              <a:t>σ</a:t>
            </a:r>
            <a:r>
              <a:rPr lang="en-US" b="1" dirty="0" smtClean="0">
                <a:latin typeface="Arial" pitchFamily="34" charset="0"/>
                <a:cs typeface="Arial" pitchFamily="34" charset="0"/>
              </a:rPr>
              <a:t>:</a:t>
            </a:r>
            <a:endParaRPr lang="en-US" b="1" dirty="0">
              <a:latin typeface="Arial" pitchFamily="34" charset="0"/>
              <a:cs typeface="Arial" pitchFamily="34" charset="0"/>
            </a:endParaRPr>
          </a:p>
          <a:p>
            <a:pPr>
              <a:lnSpc>
                <a:spcPct val="150000"/>
              </a:lnSpc>
              <a:spcAft>
                <a:spcPts val="838"/>
              </a:spcAft>
            </a:pPr>
            <a:r>
              <a:rPr lang="el-GR" b="1" dirty="0" smtClean="0">
                <a:latin typeface="Arial" pitchFamily="34" charset="0"/>
                <a:cs typeface="Arial" pitchFamily="34" charset="0"/>
              </a:rPr>
              <a:t>σ</a:t>
            </a:r>
            <a:r>
              <a:rPr lang="en-US" dirty="0" smtClean="0">
                <a:latin typeface="Arial" pitchFamily="34" charset="0"/>
                <a:cs typeface="Arial" pitchFamily="34" charset="0"/>
              </a:rPr>
              <a:t> </a:t>
            </a:r>
            <a:r>
              <a:rPr lang="en-US" dirty="0">
                <a:latin typeface="Arial" pitchFamily="34" charset="0"/>
                <a:cs typeface="Arial" pitchFamily="34" charset="0"/>
              </a:rPr>
              <a:t>= ± 1.7VN = - 1.7V4 = </a:t>
            </a:r>
            <a:r>
              <a:rPr lang="en-US" b="1" dirty="0">
                <a:latin typeface="Arial" pitchFamily="34" charset="0"/>
                <a:cs typeface="Arial" pitchFamily="34" charset="0"/>
              </a:rPr>
              <a:t>- 3.4 mm</a:t>
            </a:r>
          </a:p>
          <a:p>
            <a:pPr>
              <a:lnSpc>
                <a:spcPct val="150000"/>
              </a:lnSpc>
            </a:pPr>
            <a:r>
              <a:rPr lang="en-US" dirty="0" err="1">
                <a:latin typeface="Arial" pitchFamily="34" charset="0"/>
                <a:cs typeface="Arial" pitchFamily="34" charset="0"/>
              </a:rPr>
              <a:t>Cas</a:t>
            </a:r>
            <a:r>
              <a:rPr lang="en-US" dirty="0">
                <a:latin typeface="Arial" pitchFamily="34" charset="0"/>
                <a:cs typeface="Arial" pitchFamily="34" charset="0"/>
              </a:rPr>
              <a:t> : </a:t>
            </a:r>
            <a:r>
              <a:rPr lang="el-GR" b="1" dirty="0" smtClean="0">
                <a:latin typeface="Arial" pitchFamily="34" charset="0"/>
                <a:cs typeface="Arial" pitchFamily="34" charset="0"/>
              </a:rPr>
              <a:t>σ</a:t>
            </a:r>
            <a:r>
              <a:rPr lang="en-US" dirty="0" smtClean="0">
                <a:latin typeface="Arial" pitchFamily="34" charset="0"/>
                <a:cs typeface="Arial" pitchFamily="34" charset="0"/>
              </a:rPr>
              <a:t> </a:t>
            </a:r>
            <a:r>
              <a:rPr lang="en-US" dirty="0">
                <a:latin typeface="Arial" pitchFamily="34" charset="0"/>
                <a:cs typeface="Arial" pitchFamily="34" charset="0"/>
              </a:rPr>
              <a:t>&lt; </a:t>
            </a:r>
            <a:r>
              <a:rPr lang="en-US" dirty="0" err="1">
                <a:latin typeface="Arial" pitchFamily="34" charset="0"/>
                <a:cs typeface="Arial" pitchFamily="34" charset="0"/>
              </a:rPr>
              <a:t>ef</a:t>
            </a:r>
            <a:r>
              <a:rPr lang="en-US" dirty="0">
                <a:latin typeface="Arial" pitchFamily="34" charset="0"/>
                <a:cs typeface="Arial" pitchFamily="34" charset="0"/>
              </a:rPr>
              <a:t> &lt; T : la compensation des altitudes </a:t>
            </a:r>
            <a:r>
              <a:rPr lang="en-US" dirty="0" err="1">
                <a:latin typeface="Arial" pitchFamily="34" charset="0"/>
                <a:cs typeface="Arial" pitchFamily="34" charset="0"/>
              </a:rPr>
              <a:t>est</a:t>
            </a:r>
            <a:r>
              <a:rPr lang="en-US" dirty="0">
                <a:latin typeface="Arial" pitchFamily="34" charset="0"/>
                <a:cs typeface="Arial" pitchFamily="34" charset="0"/>
              </a:rPr>
              <a:t> </a:t>
            </a:r>
            <a:r>
              <a:rPr lang="en-US" dirty="0" err="1">
                <a:latin typeface="Arial" pitchFamily="34" charset="0"/>
                <a:cs typeface="Arial" pitchFamily="34" charset="0"/>
              </a:rPr>
              <a:t>proportionnelle</a:t>
            </a:r>
            <a:r>
              <a:rPr lang="en-US" dirty="0">
                <a:latin typeface="Arial" pitchFamily="34" charset="0"/>
                <a:cs typeface="Arial" pitchFamily="34" charset="0"/>
              </a:rPr>
              <a:t> a la </a:t>
            </a:r>
            <a:r>
              <a:rPr lang="en-US" dirty="0" err="1">
                <a:latin typeface="Arial" pitchFamily="34" charset="0"/>
                <a:cs typeface="Arial" pitchFamily="34" charset="0"/>
              </a:rPr>
              <a:t>denivelee</a:t>
            </a:r>
            <a:r>
              <a:rPr lang="en-US" dirty="0">
                <a:latin typeface="Arial" pitchFamily="34" charset="0"/>
                <a:cs typeface="Arial" pitchFamily="34" charset="0"/>
              </a:rPr>
              <a:t> </a:t>
            </a:r>
            <a:r>
              <a:rPr lang="en-US" dirty="0" err="1">
                <a:latin typeface="Arial" pitchFamily="34" charset="0"/>
                <a:cs typeface="Arial" pitchFamily="34" charset="0"/>
              </a:rPr>
              <a:t>totale</a:t>
            </a:r>
            <a:r>
              <a:rPr lang="en-US" dirty="0">
                <a:latin typeface="Arial" pitchFamily="34" charset="0"/>
                <a:cs typeface="Arial" pitchFamily="34" charset="0"/>
              </a:rPr>
              <a:t> du </a:t>
            </a:r>
            <a:r>
              <a:rPr lang="en-US" dirty="0" err="1">
                <a:latin typeface="Arial" pitchFamily="34" charset="0"/>
                <a:cs typeface="Arial" pitchFamily="34" charset="0"/>
              </a:rPr>
              <a:t>cheminement</a:t>
            </a:r>
            <a:r>
              <a:rPr lang="en-US" dirty="0">
                <a:latin typeface="Arial" pitchFamily="34" charset="0"/>
                <a:cs typeface="Arial" pitchFamily="34" charset="0"/>
              </a:rPr>
              <a:t>.</a:t>
            </a:r>
          </a:p>
        </p:txBody>
      </p:sp>
      <p:sp>
        <p:nvSpPr>
          <p:cNvPr id="16" name="Rectangle 7"/>
          <p:cNvSpPr>
            <a:spLocks noChangeArrowheads="1"/>
          </p:cNvSpPr>
          <p:nvPr/>
        </p:nvSpPr>
        <p:spPr bwMode="auto">
          <a:xfrm>
            <a:off x="214282" y="6215082"/>
            <a:ext cx="4724400" cy="234950"/>
          </a:xfrm>
          <a:prstGeom prst="rect">
            <a:avLst/>
          </a:prstGeom>
          <a:noFill/>
          <a:ln w="9525">
            <a:noFill/>
            <a:miter lim="800000"/>
            <a:headEnd/>
            <a:tailEnd/>
          </a:ln>
        </p:spPr>
        <p:txBody>
          <a:bodyPr wrap="none" lIns="0" tIns="0" rIns="0" bIns="0"/>
          <a:lstStyle/>
          <a:p>
            <a:pPr eaLnBrk="1" hangingPunct="1"/>
            <a:r>
              <a:rPr lang="en-US" dirty="0">
                <a:latin typeface="Arial" charset="0"/>
                <a:cs typeface="Arial" charset="0"/>
              </a:rPr>
              <a:t>Avec </a:t>
            </a:r>
            <a:r>
              <a:rPr lang="en-US" i="1" dirty="0">
                <a:latin typeface="Arial" charset="0"/>
                <a:cs typeface="Arial" charset="0"/>
              </a:rPr>
              <a:t>hi</a:t>
            </a:r>
            <a:r>
              <a:rPr lang="en-US" dirty="0">
                <a:latin typeface="Arial" charset="0"/>
                <a:cs typeface="Arial" charset="0"/>
              </a:rPr>
              <a:t> </a:t>
            </a:r>
            <a:r>
              <a:rPr lang="en-US" dirty="0" err="1">
                <a:latin typeface="Arial" charset="0"/>
                <a:cs typeface="Arial" charset="0"/>
              </a:rPr>
              <a:t>denivelee</a:t>
            </a:r>
            <a:r>
              <a:rPr lang="en-US" dirty="0">
                <a:latin typeface="Arial" charset="0"/>
                <a:cs typeface="Arial" charset="0"/>
              </a:rPr>
              <a:t> entre 2 points et les </a:t>
            </a:r>
            <a:r>
              <a:rPr lang="en-US" i="1" dirty="0" err="1">
                <a:latin typeface="Arial" charset="0"/>
                <a:cs typeface="Arial" charset="0"/>
              </a:rPr>
              <a:t>Ci</a:t>
            </a:r>
            <a:r>
              <a:rPr lang="en-US" dirty="0">
                <a:latin typeface="Arial" charset="0"/>
                <a:cs typeface="Arial" charset="0"/>
              </a:rPr>
              <a:t> </a:t>
            </a:r>
            <a:r>
              <a:rPr lang="en-US" dirty="0" err="1">
                <a:latin typeface="Arial" charset="0"/>
                <a:cs typeface="Arial" charset="0"/>
              </a:rPr>
              <a:t>sont</a:t>
            </a:r>
            <a:r>
              <a:rPr lang="en-US" dirty="0">
                <a:latin typeface="Arial" charset="0"/>
                <a:cs typeface="Arial" charset="0"/>
              </a:rPr>
              <a:t> </a:t>
            </a:r>
            <a:r>
              <a:rPr lang="en-US" dirty="0" err="1">
                <a:latin typeface="Arial" charset="0"/>
                <a:cs typeface="Arial" charset="0"/>
              </a:rPr>
              <a:t>donnes</a:t>
            </a:r>
            <a:r>
              <a:rPr lang="en-US" dirty="0">
                <a:latin typeface="Arial" charset="0"/>
                <a:cs typeface="Arial" charset="0"/>
              </a:rPr>
              <a:t> par la </a:t>
            </a:r>
            <a:r>
              <a:rPr lang="en-US" dirty="0" err="1">
                <a:latin typeface="Arial" charset="0"/>
                <a:cs typeface="Arial" charset="0"/>
              </a:rPr>
              <a:t>formule</a:t>
            </a:r>
            <a:r>
              <a:rPr lang="en-US" dirty="0">
                <a:latin typeface="Arial" charset="0"/>
                <a:cs typeface="Arial"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5</a:t>
            </a:fld>
            <a:endParaRPr lang="fr-BE"/>
          </a:p>
        </p:txBody>
      </p:sp>
      <p:sp>
        <p:nvSpPr>
          <p:cNvPr id="5" name="Rectangle 8"/>
          <p:cNvSpPr>
            <a:spLocks noChangeArrowheads="1"/>
          </p:cNvSpPr>
          <p:nvPr/>
        </p:nvSpPr>
        <p:spPr bwMode="auto">
          <a:xfrm>
            <a:off x="5286380" y="714356"/>
            <a:ext cx="714380" cy="357190"/>
          </a:xfrm>
          <a:prstGeom prst="rect">
            <a:avLst/>
          </a:prstGeom>
          <a:solidFill>
            <a:srgbClr val="E6E6E6"/>
          </a:solidFill>
          <a:ln w="9525">
            <a:noFill/>
            <a:miter lim="800000"/>
            <a:headEnd/>
            <a:tailEnd/>
          </a:ln>
        </p:spPr>
        <p:txBody>
          <a:bodyPr wrap="none" lIns="0" tIns="0" rIns="0" bIns="0"/>
          <a:lstStyle/>
          <a:p>
            <a:pPr eaLnBrk="1" hangingPunct="1"/>
            <a:r>
              <a:rPr lang="en-US" sz="1200" b="1" i="1" dirty="0">
                <a:solidFill>
                  <a:srgbClr val="282636"/>
                </a:solidFill>
                <a:latin typeface="Arial" pitchFamily="34" charset="0"/>
                <a:cs typeface="Arial" pitchFamily="34" charset="0"/>
              </a:rPr>
              <a:t>  </a:t>
            </a:r>
            <a:r>
              <a:rPr lang="en-US" b="1" i="1" dirty="0">
                <a:solidFill>
                  <a:srgbClr val="282636"/>
                </a:solidFill>
                <a:latin typeface="Arial" pitchFamily="34" charset="0"/>
                <a:cs typeface="Arial" pitchFamily="34" charset="0"/>
              </a:rPr>
              <a:t>(</a:t>
            </a:r>
            <a:r>
              <a:rPr lang="en-US" b="1" i="1" dirty="0" err="1">
                <a:solidFill>
                  <a:srgbClr val="282636"/>
                </a:solidFill>
                <a:latin typeface="Arial" pitchFamily="34" charset="0"/>
                <a:cs typeface="Arial" pitchFamily="34" charset="0"/>
              </a:rPr>
              <a:t>Ci</a:t>
            </a:r>
            <a:r>
              <a:rPr lang="en-US" b="1" i="1" dirty="0">
                <a:solidFill>
                  <a:srgbClr val="282636"/>
                </a:solidFill>
                <a:latin typeface="Arial" pitchFamily="34" charset="0"/>
                <a:cs typeface="Arial" pitchFamily="34" charset="0"/>
              </a:rPr>
              <a:t> ) =</a:t>
            </a:r>
          </a:p>
        </p:txBody>
      </p:sp>
      <p:pic>
        <p:nvPicPr>
          <p:cNvPr id="6" name="Picture 1"/>
          <p:cNvPicPr>
            <a:picLocks noChangeAspect="1"/>
          </p:cNvPicPr>
          <p:nvPr/>
        </p:nvPicPr>
        <p:blipFill>
          <a:blip r:embed="rId3" cstate="print"/>
          <a:srcRect/>
          <a:stretch>
            <a:fillRect/>
          </a:stretch>
        </p:blipFill>
        <p:spPr bwMode="auto">
          <a:xfrm>
            <a:off x="6072198" y="642918"/>
            <a:ext cx="1214446" cy="571504"/>
          </a:xfrm>
          <a:prstGeom prst="rect">
            <a:avLst/>
          </a:prstGeom>
          <a:noFill/>
          <a:ln w="9525">
            <a:noFill/>
            <a:miter lim="800000"/>
            <a:headEnd/>
            <a:tailEnd/>
          </a:ln>
        </p:spPr>
      </p:pic>
      <p:sp>
        <p:nvSpPr>
          <p:cNvPr id="7" name="Rectangle 9"/>
          <p:cNvSpPr>
            <a:spLocks noChangeArrowheads="1"/>
          </p:cNvSpPr>
          <p:nvPr/>
        </p:nvSpPr>
        <p:spPr bwMode="auto">
          <a:xfrm>
            <a:off x="214282" y="1285860"/>
            <a:ext cx="8786874" cy="2643206"/>
          </a:xfrm>
          <a:prstGeom prst="rect">
            <a:avLst/>
          </a:prstGeom>
          <a:noFill/>
          <a:ln w="9525">
            <a:noFill/>
            <a:miter lim="800000"/>
            <a:headEnd/>
            <a:tailEnd/>
          </a:ln>
        </p:spPr>
        <p:txBody>
          <a:bodyPr lIns="0" tIns="0" rIns="0" bIns="0"/>
          <a:lstStyle/>
          <a:p>
            <a:pPr algn="just" eaLnBrk="1" hangingPunct="1">
              <a:lnSpc>
                <a:spcPct val="150000"/>
              </a:lnSpc>
            </a:pPr>
            <a:r>
              <a:rPr lang="en-US" sz="1600" b="1" dirty="0" smtClean="0">
                <a:latin typeface="Arial" pitchFamily="34" charset="0"/>
                <a:cs typeface="Arial" pitchFamily="34" charset="0"/>
              </a:rPr>
              <a:t>C1 </a:t>
            </a:r>
            <a:r>
              <a:rPr lang="en-US" sz="1600" dirty="0">
                <a:latin typeface="Arial" pitchFamily="34" charset="0"/>
                <a:cs typeface="Arial" pitchFamily="34" charset="0"/>
              </a:rPr>
              <a:t>= - (- 8) x0.765/5.208 = 1.175 mm ~ 1 mm, </a:t>
            </a:r>
            <a:r>
              <a:rPr lang="en-US" sz="1600" b="1" dirty="0">
                <a:latin typeface="Arial" pitchFamily="34" charset="0"/>
                <a:cs typeface="Arial" pitchFamily="34" charset="0"/>
              </a:rPr>
              <a:t>C2 </a:t>
            </a:r>
            <a:r>
              <a:rPr lang="en-US" sz="1600" dirty="0">
                <a:latin typeface="Arial" pitchFamily="34" charset="0"/>
                <a:cs typeface="Arial" pitchFamily="34" charset="0"/>
              </a:rPr>
              <a:t>= - (- 8)x1.012/5.208 = 1.555 mm ~ 1 mm </a:t>
            </a:r>
          </a:p>
          <a:p>
            <a:pPr algn="just" eaLnBrk="1" hangingPunct="1">
              <a:lnSpc>
                <a:spcPct val="150000"/>
              </a:lnSpc>
            </a:pPr>
            <a:r>
              <a:rPr lang="en-US" sz="1600" b="1" dirty="0">
                <a:latin typeface="Arial" pitchFamily="34" charset="0"/>
                <a:cs typeface="Arial" pitchFamily="34" charset="0"/>
              </a:rPr>
              <a:t>C3 </a:t>
            </a:r>
            <a:r>
              <a:rPr lang="en-US" sz="1600" dirty="0">
                <a:latin typeface="Arial" pitchFamily="34" charset="0"/>
                <a:cs typeface="Arial" pitchFamily="34" charset="0"/>
              </a:rPr>
              <a:t>= - (- 8)x1.655/5.208 = 2.542 mm ~ 3 mm, </a:t>
            </a:r>
            <a:r>
              <a:rPr lang="en-US" sz="1600" b="1" dirty="0">
                <a:latin typeface="Arial" pitchFamily="34" charset="0"/>
                <a:cs typeface="Arial" pitchFamily="34" charset="0"/>
              </a:rPr>
              <a:t>C4 </a:t>
            </a:r>
            <a:r>
              <a:rPr lang="en-US" sz="1600" dirty="0">
                <a:latin typeface="Arial" pitchFamily="34" charset="0"/>
                <a:cs typeface="Arial" pitchFamily="34" charset="0"/>
              </a:rPr>
              <a:t>= - (- 8)x1.776/5.208 = 2.728 mm ~ 3 mm </a:t>
            </a:r>
            <a:endParaRPr lang="en-US" sz="1600" dirty="0" smtClean="0">
              <a:latin typeface="Arial" pitchFamily="34" charset="0"/>
              <a:cs typeface="Arial" pitchFamily="34" charset="0"/>
            </a:endParaRPr>
          </a:p>
          <a:p>
            <a:pPr algn="just" eaLnBrk="1" hangingPunct="1">
              <a:lnSpc>
                <a:spcPts val="2500"/>
              </a:lnSpc>
            </a:pPr>
            <a:endParaRPr lang="en-US" b="1" u="sng" dirty="0" smtClean="0">
              <a:latin typeface="Arial" pitchFamily="34" charset="0"/>
              <a:cs typeface="Arial" pitchFamily="34" charset="0"/>
            </a:endParaRPr>
          </a:p>
          <a:p>
            <a:pPr algn="just" eaLnBrk="1" hangingPunct="1">
              <a:lnSpc>
                <a:spcPts val="2500"/>
              </a:lnSpc>
            </a:pPr>
            <a:r>
              <a:rPr lang="en-US" b="1" u="sng" dirty="0" err="1" smtClean="0">
                <a:latin typeface="Arial" pitchFamily="34" charset="0"/>
                <a:cs typeface="Arial" pitchFamily="34" charset="0"/>
              </a:rPr>
              <a:t>Exercice</a:t>
            </a:r>
            <a:r>
              <a:rPr lang="en-US" b="1" u="sng" dirty="0" smtClean="0">
                <a:latin typeface="Arial" pitchFamily="34" charset="0"/>
                <a:cs typeface="Arial" pitchFamily="34" charset="0"/>
              </a:rPr>
              <a:t> </a:t>
            </a:r>
            <a:r>
              <a:rPr lang="en-US" b="1" u="sng" dirty="0">
                <a:latin typeface="Arial" pitchFamily="34" charset="0"/>
                <a:cs typeface="Arial" pitchFamily="34" charset="0"/>
              </a:rPr>
              <a:t>propose :</a:t>
            </a:r>
          </a:p>
          <a:p>
            <a:pPr algn="just" eaLnBrk="1" hangingPunct="1">
              <a:lnSpc>
                <a:spcPct val="150000"/>
              </a:lnSpc>
            </a:pPr>
            <a:r>
              <a:rPr lang="en-US" dirty="0">
                <a:latin typeface="Arial" pitchFamily="34" charset="0"/>
                <a:cs typeface="Arial" pitchFamily="34" charset="0"/>
              </a:rPr>
              <a:t>Pour </a:t>
            </a:r>
            <a:r>
              <a:rPr lang="en-US" dirty="0" err="1">
                <a:latin typeface="Arial" pitchFamily="34" charset="0"/>
                <a:cs typeface="Arial" pitchFamily="34" charset="0"/>
              </a:rPr>
              <a:t>ce</a:t>
            </a:r>
            <a:r>
              <a:rPr lang="en-US" dirty="0">
                <a:latin typeface="Arial" pitchFamily="34" charset="0"/>
                <a:cs typeface="Arial" pitchFamily="34" charset="0"/>
              </a:rPr>
              <a:t> </a:t>
            </a:r>
            <a:r>
              <a:rPr lang="en-US" dirty="0" err="1">
                <a:latin typeface="Arial" pitchFamily="34" charset="0"/>
                <a:cs typeface="Arial" pitchFamily="34" charset="0"/>
              </a:rPr>
              <a:t>cheminement</a:t>
            </a:r>
            <a:r>
              <a:rPr lang="en-US" dirty="0">
                <a:latin typeface="Arial" pitchFamily="34" charset="0"/>
                <a:cs typeface="Arial" pitchFamily="34" charset="0"/>
              </a:rPr>
              <a:t> </a:t>
            </a:r>
            <a:r>
              <a:rPr lang="en-US" dirty="0" err="1">
                <a:latin typeface="Arial" pitchFamily="34" charset="0"/>
                <a:cs typeface="Arial" pitchFamily="34" charset="0"/>
              </a:rPr>
              <a:t>mixte</a:t>
            </a:r>
            <a:r>
              <a:rPr lang="en-US" dirty="0">
                <a:latin typeface="Arial" pitchFamily="34" charset="0"/>
                <a:cs typeface="Arial" pitchFamily="34" charset="0"/>
              </a:rPr>
              <a:t>, un </a:t>
            </a:r>
            <a:r>
              <a:rPr lang="en-US" dirty="0" err="1">
                <a:latin typeface="Arial" pitchFamily="34" charset="0"/>
                <a:cs typeface="Arial" pitchFamily="34" charset="0"/>
              </a:rPr>
              <a:t>topographe</a:t>
            </a:r>
            <a:r>
              <a:rPr lang="en-US" dirty="0">
                <a:latin typeface="Arial" pitchFamily="34" charset="0"/>
                <a:cs typeface="Arial" pitchFamily="34" charset="0"/>
              </a:rPr>
              <a:t> a </a:t>
            </a:r>
            <a:r>
              <a:rPr lang="en-US" dirty="0" err="1">
                <a:latin typeface="Arial" pitchFamily="34" charset="0"/>
                <a:cs typeface="Arial" pitchFamily="34" charset="0"/>
              </a:rPr>
              <a:t>niveler</a:t>
            </a:r>
            <a:r>
              <a:rPr lang="en-US" dirty="0">
                <a:latin typeface="Arial" pitchFamily="34" charset="0"/>
                <a:cs typeface="Arial" pitchFamily="34" charset="0"/>
              </a:rPr>
              <a:t> les points R, A, B, C et D et </a:t>
            </a:r>
            <a:r>
              <a:rPr lang="en-US" dirty="0" err="1">
                <a:latin typeface="Arial" pitchFamily="34" charset="0"/>
                <a:cs typeface="Arial" pitchFamily="34" charset="0"/>
              </a:rPr>
              <a:t>deux</a:t>
            </a:r>
            <a:r>
              <a:rPr lang="en-US" dirty="0">
                <a:latin typeface="Arial" pitchFamily="34" charset="0"/>
                <a:cs typeface="Arial" pitchFamily="34" charset="0"/>
              </a:rPr>
              <a:t> </a:t>
            </a:r>
            <a:r>
              <a:rPr lang="en-US" dirty="0" err="1">
                <a:latin typeface="Arial" pitchFamily="34" charset="0"/>
                <a:cs typeface="Arial" pitchFamily="34" charset="0"/>
              </a:rPr>
              <a:t>rayonnements</a:t>
            </a:r>
            <a:r>
              <a:rPr lang="en-US" dirty="0">
                <a:latin typeface="Arial" pitchFamily="34" charset="0"/>
                <a:cs typeface="Arial" pitchFamily="34" charset="0"/>
              </a:rPr>
              <a:t> au </a:t>
            </a:r>
            <a:r>
              <a:rPr lang="en-US" dirty="0" err="1">
                <a:latin typeface="Arial" pitchFamily="34" charset="0"/>
                <a:cs typeface="Arial" pitchFamily="34" charset="0"/>
              </a:rPr>
              <a:t>niveau</a:t>
            </a:r>
            <a:r>
              <a:rPr lang="en-US" dirty="0">
                <a:latin typeface="Arial" pitchFamily="34" charset="0"/>
                <a:cs typeface="Arial" pitchFamily="34" charset="0"/>
              </a:rPr>
              <a:t> des S3 et S5, le </a:t>
            </a:r>
            <a:r>
              <a:rPr lang="en-US" dirty="0" err="1">
                <a:latin typeface="Arial" pitchFamily="34" charset="0"/>
                <a:cs typeface="Arial" pitchFamily="34" charset="0"/>
              </a:rPr>
              <a:t>repere</a:t>
            </a:r>
            <a:r>
              <a:rPr lang="en-US" dirty="0">
                <a:latin typeface="Arial" pitchFamily="34" charset="0"/>
                <a:cs typeface="Arial" pitchFamily="34" charset="0"/>
              </a:rPr>
              <a:t> R a pour altitude 54.870 m. On </a:t>
            </a:r>
            <a:r>
              <a:rPr lang="en-US" dirty="0" err="1">
                <a:latin typeface="Arial" pitchFamily="34" charset="0"/>
                <a:cs typeface="Arial" pitchFamily="34" charset="0"/>
              </a:rPr>
              <a:t>demande</a:t>
            </a:r>
            <a:r>
              <a:rPr lang="en-US" dirty="0">
                <a:latin typeface="Arial" pitchFamily="34" charset="0"/>
                <a:cs typeface="Arial" pitchFamily="34" charset="0"/>
              </a:rPr>
              <a:t> de </a:t>
            </a:r>
            <a:r>
              <a:rPr lang="en-US" dirty="0" err="1">
                <a:latin typeface="Arial" pitchFamily="34" charset="0"/>
                <a:cs typeface="Arial" pitchFamily="34" charset="0"/>
              </a:rPr>
              <a:t>calculer</a:t>
            </a:r>
            <a:r>
              <a:rPr lang="en-US" dirty="0">
                <a:latin typeface="Arial" pitchFamily="34" charset="0"/>
                <a:cs typeface="Arial" pitchFamily="34" charset="0"/>
              </a:rPr>
              <a:t> les altitudes des pts A, B, 1, 2, 3, C, D, 4 et 5.</a:t>
            </a:r>
          </a:p>
          <a:p>
            <a:pPr algn="just" eaLnBrk="1" hangingPunct="1">
              <a:lnSpc>
                <a:spcPts val="1363"/>
              </a:lnSpc>
            </a:pPr>
            <a:endParaRPr lang="en-US" dirty="0">
              <a:latin typeface="Arial" pitchFamily="34" charset="0"/>
              <a:cs typeface="Arial" pitchFamily="34" charset="0"/>
            </a:endParaRPr>
          </a:p>
        </p:txBody>
      </p:sp>
      <p:pic>
        <p:nvPicPr>
          <p:cNvPr id="8" name="Picture 2"/>
          <p:cNvPicPr>
            <a:picLocks noChangeAspect="1"/>
          </p:cNvPicPr>
          <p:nvPr/>
        </p:nvPicPr>
        <p:blipFill>
          <a:blip r:embed="rId4" cstate="print"/>
          <a:srcRect/>
          <a:stretch>
            <a:fillRect/>
          </a:stretch>
        </p:blipFill>
        <p:spPr bwMode="auto">
          <a:xfrm>
            <a:off x="4000496" y="3857628"/>
            <a:ext cx="4537075" cy="26670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CF4668DC-857F-487D-BFFA-8C0CA5037977}" type="slidenum">
              <a:rPr lang="fr-BE" sz="1400" b="1" smtClean="0">
                <a:solidFill>
                  <a:schemeClr val="tx1"/>
                </a:solidFill>
              </a:rPr>
              <a:pPr/>
              <a:t>6</a:t>
            </a:fld>
            <a:endParaRPr lang="fr-BE" sz="1400" b="1" dirty="0">
              <a:solidFill>
                <a:schemeClr val="tx1"/>
              </a:solidFill>
            </a:endParaRPr>
          </a:p>
        </p:txBody>
      </p:sp>
      <p:sp>
        <p:nvSpPr>
          <p:cNvPr id="8" name="Rectangle 7"/>
          <p:cNvSpPr/>
          <p:nvPr/>
        </p:nvSpPr>
        <p:spPr>
          <a:xfrm>
            <a:off x="71406" y="5715016"/>
            <a:ext cx="9000000" cy="369332"/>
          </a:xfrm>
          <a:prstGeom prst="rect">
            <a:avLst/>
          </a:prstGeom>
        </p:spPr>
        <p:txBody>
          <a:bodyPr>
            <a:spAutoFit/>
          </a:bodyPr>
          <a:lstStyle/>
          <a:p>
            <a:pPr algn="ctr"/>
            <a:r>
              <a:rPr lang="fr-FR" b="1" i="1" dirty="0" smtClean="0">
                <a:latin typeface="Arial" pitchFamily="34" charset="0"/>
                <a:cs typeface="Arial" pitchFamily="34" charset="0"/>
              </a:rPr>
              <a:t>Fig. : Nivellement en tunnel </a:t>
            </a:r>
          </a:p>
        </p:txBody>
      </p:sp>
      <p:pic>
        <p:nvPicPr>
          <p:cNvPr id="10" name="Picture 2"/>
          <p:cNvPicPr>
            <a:picLocks noChangeAspect="1" noChangeArrowheads="1"/>
          </p:cNvPicPr>
          <p:nvPr/>
        </p:nvPicPr>
        <p:blipFill>
          <a:blip r:embed="rId3" cstate="print"/>
          <a:srcRect/>
          <a:stretch>
            <a:fillRect/>
          </a:stretch>
        </p:blipFill>
        <p:spPr bwMode="auto">
          <a:xfrm>
            <a:off x="1000100" y="2786058"/>
            <a:ext cx="6215106" cy="2643206"/>
          </a:xfrm>
          <a:prstGeom prst="rect">
            <a:avLst/>
          </a:prstGeom>
          <a:noFill/>
          <a:ln w="9525">
            <a:noFill/>
            <a:miter lim="800000"/>
            <a:headEnd/>
            <a:tailEnd/>
          </a:ln>
          <a:effectLst/>
        </p:spPr>
      </p:pic>
      <p:sp>
        <p:nvSpPr>
          <p:cNvPr id="11" name="Rectangle 10"/>
          <p:cNvSpPr/>
          <p:nvPr/>
        </p:nvSpPr>
        <p:spPr>
          <a:xfrm>
            <a:off x="71406" y="888856"/>
            <a:ext cx="9000000" cy="1754326"/>
          </a:xfrm>
          <a:prstGeom prst="rect">
            <a:avLst/>
          </a:prstGeom>
        </p:spPr>
        <p:txBody>
          <a:bodyPr wrap="square">
            <a:spAutoFit/>
          </a:bodyPr>
          <a:lstStyle/>
          <a:p>
            <a:pPr>
              <a:lnSpc>
                <a:spcPct val="150000"/>
              </a:lnSpc>
            </a:pPr>
            <a:r>
              <a:rPr lang="fr-FR" b="1" dirty="0" smtClean="0">
                <a:latin typeface="Arial" pitchFamily="34" charset="0"/>
                <a:cs typeface="Arial" pitchFamily="34" charset="0"/>
              </a:rPr>
              <a:t>1.4.4. Cas particuliers de cheminements</a:t>
            </a:r>
          </a:p>
          <a:p>
            <a:pPr>
              <a:lnSpc>
                <a:spcPct val="150000"/>
              </a:lnSpc>
            </a:pPr>
            <a:r>
              <a:rPr lang="fr-FR" b="1" dirty="0" smtClean="0">
                <a:latin typeface="Arial" pitchFamily="34" charset="0"/>
                <a:cs typeface="Arial" pitchFamily="34" charset="0"/>
              </a:rPr>
              <a:t>1.4.4.1. Points au-dessus du plan de visée </a:t>
            </a:r>
          </a:p>
          <a:p>
            <a:pPr>
              <a:lnSpc>
                <a:spcPct val="150000"/>
              </a:lnSpc>
            </a:pPr>
            <a:r>
              <a:rPr lang="fr-FR" dirty="0" smtClean="0">
                <a:latin typeface="Arial" pitchFamily="34" charset="0"/>
                <a:cs typeface="Arial" pitchFamily="34" charset="0"/>
              </a:rPr>
              <a:t>En nivellement souterrain, il arrive que les points à niveler soient situés au-dessus du plan de visée ( voir fig.). </a:t>
            </a:r>
            <a:endParaRPr lang="fr-FR" dirty="0">
              <a:latin typeface="Arial" pitchFamily="34" charset="0"/>
              <a:cs typeface="Arial" pitchFamily="34" charset="0"/>
            </a:endParaRPr>
          </a:p>
        </p:txBody>
      </p:sp>
      <p:sp>
        <p:nvSpPr>
          <p:cNvPr id="12" name="Rectangle 11"/>
          <p:cNvSpPr/>
          <p:nvPr/>
        </p:nvSpPr>
        <p:spPr>
          <a:xfrm>
            <a:off x="71406" y="214290"/>
            <a:ext cx="9000000" cy="400110"/>
          </a:xfrm>
          <a:prstGeom prst="rect">
            <a:avLst/>
          </a:prstGeom>
        </p:spPr>
        <p:txBody>
          <a:bodyPr>
            <a:spAutoFit/>
          </a:bodyPr>
          <a:lstStyle/>
          <a:p>
            <a:pPr algn="ctr"/>
            <a:r>
              <a:rPr lang="fr-FR" sz="2000" b="1" u="sng" dirty="0" smtClean="0">
                <a:solidFill>
                  <a:srgbClr val="0070C0"/>
                </a:solidFill>
                <a:effectLst>
                  <a:outerShdw blurRad="38100" dist="38100" dir="2700000" algn="tl">
                    <a:srgbClr val="000000">
                      <a:alpha val="43137"/>
                    </a:srgbClr>
                  </a:outerShdw>
                </a:effectLst>
                <a:latin typeface="Arial" pitchFamily="34" charset="0"/>
                <a:cs typeface="Arial" pitchFamily="34" charset="0"/>
              </a:rPr>
              <a:t>Suite de Topo 1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z="1400" b="1" smtClean="0">
                <a:solidFill>
                  <a:schemeClr val="tx1"/>
                </a:solidFill>
              </a:rPr>
              <a:pPr/>
              <a:t>7</a:t>
            </a:fld>
            <a:endParaRPr lang="fr-BE" sz="1400" b="1" dirty="0">
              <a:solidFill>
                <a:schemeClr val="tx1"/>
              </a:solidFill>
            </a:endParaRPr>
          </a:p>
        </p:txBody>
      </p:sp>
      <p:pic>
        <p:nvPicPr>
          <p:cNvPr id="7" name="Picture 2"/>
          <p:cNvPicPr>
            <a:picLocks noChangeAspect="1" noChangeArrowheads="1"/>
          </p:cNvPicPr>
          <p:nvPr/>
        </p:nvPicPr>
        <p:blipFill>
          <a:blip r:embed="rId3" cstate="print"/>
          <a:srcRect/>
          <a:stretch>
            <a:fillRect/>
          </a:stretch>
        </p:blipFill>
        <p:spPr bwMode="auto">
          <a:xfrm>
            <a:off x="71406" y="4429132"/>
            <a:ext cx="9000000" cy="1428760"/>
          </a:xfrm>
          <a:prstGeom prst="rect">
            <a:avLst/>
          </a:prstGeom>
          <a:noFill/>
          <a:ln w="9525">
            <a:noFill/>
            <a:miter lim="800000"/>
            <a:headEnd/>
            <a:tailEnd/>
          </a:ln>
          <a:effectLst/>
        </p:spPr>
      </p:pic>
      <p:sp>
        <p:nvSpPr>
          <p:cNvPr id="8" name="Rectangle 7"/>
          <p:cNvSpPr/>
          <p:nvPr/>
        </p:nvSpPr>
        <p:spPr>
          <a:xfrm>
            <a:off x="71406" y="3857628"/>
            <a:ext cx="9000000" cy="369332"/>
          </a:xfrm>
          <a:prstGeom prst="rect">
            <a:avLst/>
          </a:prstGeom>
        </p:spPr>
        <p:txBody>
          <a:bodyPr wrap="square">
            <a:spAutoFit/>
          </a:bodyPr>
          <a:lstStyle/>
          <a:p>
            <a:r>
              <a:rPr lang="fr-FR" dirty="0" smtClean="0">
                <a:latin typeface="Arial" pitchFamily="34" charset="0"/>
                <a:cs typeface="Arial" pitchFamily="34" charset="0"/>
              </a:rPr>
              <a:t>Si l’on progresse de A vers B (fig.), on peut écrire : </a:t>
            </a:r>
            <a:endParaRPr lang="fr-FR" dirty="0"/>
          </a:p>
        </p:txBody>
      </p:sp>
      <p:sp>
        <p:nvSpPr>
          <p:cNvPr id="9" name="Rectangle 8"/>
          <p:cNvSpPr/>
          <p:nvPr/>
        </p:nvSpPr>
        <p:spPr>
          <a:xfrm>
            <a:off x="71406" y="1571612"/>
            <a:ext cx="9000000" cy="2118529"/>
          </a:xfrm>
          <a:prstGeom prst="rect">
            <a:avLst/>
          </a:prstGeom>
        </p:spPr>
        <p:txBody>
          <a:bodyPr wrap="square">
            <a:spAutoFit/>
          </a:bodyPr>
          <a:lstStyle/>
          <a:p>
            <a:pPr algn="just">
              <a:lnSpc>
                <a:spcPct val="150000"/>
              </a:lnSpc>
            </a:pPr>
            <a:r>
              <a:rPr lang="fr-FR" dirty="0" smtClean="0">
                <a:latin typeface="Arial" pitchFamily="34" charset="0"/>
                <a:cs typeface="Arial" pitchFamily="34" charset="0"/>
              </a:rPr>
              <a:t>Pour retrouver la convention adoptée (</a:t>
            </a:r>
            <a:r>
              <a:rPr lang="fr-FR" b="1" dirty="0" smtClean="0">
                <a:latin typeface="Arial" pitchFamily="34" charset="0"/>
                <a:cs typeface="Arial" pitchFamily="34" charset="0"/>
              </a:rPr>
              <a:t>Dénivelée = lecture arrière – lecture avant), il suffit de considérer que les lectures faites avec une mire  </a:t>
            </a:r>
            <a:r>
              <a:rPr lang="fr-FR" dirty="0" smtClean="0">
                <a:latin typeface="Arial" pitchFamily="34" charset="0"/>
                <a:cs typeface="Arial" pitchFamily="34" charset="0"/>
              </a:rPr>
              <a:t>tenue à l’envers sont négatives. Elles seront donc précédées d’un signe moins sur le carnet de nivellement, ce qui permettra de surcroît de les différencier des autres dans le cas où l’on vise alternativement des points situés en dessus ou en dessous du plan de visée. </a:t>
            </a:r>
          </a:p>
        </p:txBody>
      </p:sp>
      <p:sp>
        <p:nvSpPr>
          <p:cNvPr id="10" name="Rectangle 9"/>
          <p:cNvSpPr/>
          <p:nvPr/>
        </p:nvSpPr>
        <p:spPr>
          <a:xfrm>
            <a:off x="71406" y="214290"/>
            <a:ext cx="9000000" cy="1287532"/>
          </a:xfrm>
          <a:prstGeom prst="rect">
            <a:avLst/>
          </a:prstGeom>
        </p:spPr>
        <p:txBody>
          <a:bodyPr>
            <a:spAutoFit/>
          </a:bodyPr>
          <a:lstStyle/>
          <a:p>
            <a:pPr algn="just">
              <a:lnSpc>
                <a:spcPct val="150000"/>
              </a:lnSpc>
            </a:pPr>
            <a:r>
              <a:rPr lang="fr-FR" dirty="0" smtClean="0">
                <a:latin typeface="Arial" pitchFamily="34" charset="0"/>
                <a:cs typeface="Arial" pitchFamily="34" charset="0"/>
              </a:rPr>
              <a:t>Le porte mire appuie la mire sur le point situé au-dessus du plan de visée : la mire est à l’envers. L’opérateur lit toujours sur les fils (s, n et s´), dans le sens de la </a:t>
            </a:r>
            <a:r>
              <a:rPr lang="fr-FR" dirty="0" err="1" smtClean="0">
                <a:latin typeface="Arial" pitchFamily="34" charset="0"/>
                <a:cs typeface="Arial" pitchFamily="34" charset="0"/>
              </a:rPr>
              <a:t>chiffraison</a:t>
            </a:r>
            <a:r>
              <a:rPr lang="fr-FR" dirty="0" smtClean="0">
                <a:latin typeface="Arial" pitchFamily="34" charset="0"/>
                <a:cs typeface="Arial" pitchFamily="34" charset="0"/>
              </a:rPr>
              <a:t> de la mire.</a:t>
            </a:r>
            <a:endParaRPr lang="fr-FR"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z="1400" b="1" smtClean="0">
                <a:solidFill>
                  <a:schemeClr val="tx1"/>
                </a:solidFill>
              </a:rPr>
              <a:pPr/>
              <a:t>8</a:t>
            </a:fld>
            <a:endParaRPr lang="fr-BE" sz="1400" b="1" dirty="0">
              <a:solidFill>
                <a:schemeClr val="tx1"/>
              </a:solidFill>
            </a:endParaRPr>
          </a:p>
        </p:txBody>
      </p:sp>
      <p:sp>
        <p:nvSpPr>
          <p:cNvPr id="20582" name="Rectangle 102"/>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81" name="Tableau 80"/>
          <p:cNvGraphicFramePr>
            <a:graphicFrameLocks noGrp="1"/>
          </p:cNvGraphicFramePr>
          <p:nvPr/>
        </p:nvGraphicFramePr>
        <p:xfrm>
          <a:off x="500034" y="4071944"/>
          <a:ext cx="8072494" cy="2000263"/>
        </p:xfrm>
        <a:graphic>
          <a:graphicData uri="http://schemas.openxmlformats.org/drawingml/2006/table">
            <a:tbl>
              <a:tblPr/>
              <a:tblGrid>
                <a:gridCol w="1547872"/>
                <a:gridCol w="1658657"/>
                <a:gridCol w="1659436"/>
                <a:gridCol w="1547872"/>
                <a:gridCol w="1658657"/>
              </a:tblGrid>
              <a:tr h="500826">
                <a:tc>
                  <a:txBody>
                    <a:bodyPr/>
                    <a:lstStyle/>
                    <a:p>
                      <a:pPr algn="ctr">
                        <a:lnSpc>
                          <a:spcPct val="115000"/>
                        </a:lnSpc>
                        <a:spcAft>
                          <a:spcPts val="0"/>
                        </a:spcAft>
                      </a:pPr>
                      <a:r>
                        <a:rPr lang="fr-FR" sz="1800" b="1" dirty="0">
                          <a:latin typeface="Calibri"/>
                          <a:ea typeface="Times New Roman"/>
                          <a:cs typeface="Arial"/>
                        </a:rPr>
                        <a:t>Points</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a:txBody>
                    <a:bodyPr/>
                    <a:lstStyle/>
                    <a:p>
                      <a:pPr algn="ctr">
                        <a:lnSpc>
                          <a:spcPct val="115000"/>
                        </a:lnSpc>
                        <a:spcAft>
                          <a:spcPts val="0"/>
                        </a:spcAft>
                      </a:pPr>
                      <a:r>
                        <a:rPr lang="fr-FR" sz="1800" b="1" dirty="0">
                          <a:latin typeface="Calibri"/>
                          <a:ea typeface="Times New Roman"/>
                          <a:cs typeface="Arial"/>
                        </a:rPr>
                        <a:t>m arrière (mm)</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a:txBody>
                    <a:bodyPr/>
                    <a:lstStyle/>
                    <a:p>
                      <a:pPr algn="ctr">
                        <a:lnSpc>
                          <a:spcPct val="115000"/>
                        </a:lnSpc>
                        <a:spcAft>
                          <a:spcPts val="0"/>
                        </a:spcAft>
                      </a:pPr>
                      <a:r>
                        <a:rPr lang="fr-FR" sz="1800" b="1" dirty="0">
                          <a:latin typeface="Calibri"/>
                          <a:ea typeface="Times New Roman"/>
                          <a:cs typeface="Arial"/>
                        </a:rPr>
                        <a:t>m avant (mm)</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a:txBody>
                    <a:bodyPr/>
                    <a:lstStyle/>
                    <a:p>
                      <a:pPr algn="ctr">
                        <a:lnSpc>
                          <a:spcPct val="115000"/>
                        </a:lnSpc>
                        <a:spcAft>
                          <a:spcPts val="0"/>
                        </a:spcAft>
                      </a:pPr>
                      <a:r>
                        <a:rPr lang="fr-FR" sz="1800" b="1" dirty="0" smtClean="0">
                          <a:latin typeface="Calibri"/>
                          <a:ea typeface="Times New Roman"/>
                          <a:cs typeface="Arial"/>
                        </a:rPr>
                        <a:t>Dénivelée</a:t>
                      </a:r>
                      <a:endParaRPr lang="fr-FR" sz="1800" b="1" dirty="0">
                        <a:latin typeface="Calibri"/>
                        <a:ea typeface="Times New Roman"/>
                        <a:cs typeface="Arial"/>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a:txBody>
                    <a:bodyPr/>
                    <a:lstStyle/>
                    <a:p>
                      <a:pPr algn="ctr">
                        <a:lnSpc>
                          <a:spcPct val="115000"/>
                        </a:lnSpc>
                        <a:spcAft>
                          <a:spcPts val="0"/>
                        </a:spcAft>
                      </a:pPr>
                      <a:r>
                        <a:rPr lang="fr-FR" sz="1800" b="1" dirty="0" smtClean="0">
                          <a:latin typeface="Calibri"/>
                          <a:ea typeface="Times New Roman"/>
                          <a:cs typeface="Arial"/>
                        </a:rPr>
                        <a:t>Altitude</a:t>
                      </a:r>
                      <a:endParaRPr lang="fr-FR" sz="1800" b="1" dirty="0">
                        <a:latin typeface="Calibri"/>
                        <a:ea typeface="Times New Roman"/>
                        <a:cs typeface="Arial"/>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r>
              <a:tr h="353469">
                <a:tc rowSpan="2">
                  <a:txBody>
                    <a:bodyPr/>
                    <a:lstStyle/>
                    <a:p>
                      <a:pPr algn="ctr">
                        <a:lnSpc>
                          <a:spcPct val="115000"/>
                        </a:lnSpc>
                        <a:spcAft>
                          <a:spcPts val="0"/>
                        </a:spcAft>
                      </a:pPr>
                      <a:r>
                        <a:rPr lang="fr-FR" sz="1800" b="1" dirty="0">
                          <a:latin typeface="Calibri"/>
                          <a:ea typeface="Times New Roman"/>
                          <a:cs typeface="Arial"/>
                        </a:rPr>
                        <a:t>R</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rowSpan="2">
                  <a:txBody>
                    <a:bodyPr/>
                    <a:lstStyle/>
                    <a:p>
                      <a:pPr algn="ctr">
                        <a:lnSpc>
                          <a:spcPct val="115000"/>
                        </a:lnSpc>
                        <a:spcAft>
                          <a:spcPts val="0"/>
                        </a:spcAft>
                      </a:pPr>
                      <a:r>
                        <a:rPr lang="fr-FR" sz="1800" b="1">
                          <a:latin typeface="Calibri"/>
                          <a:ea typeface="Times New Roman"/>
                          <a:cs typeface="Arial"/>
                        </a:rPr>
                        <a:t>1746</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fr-FR" sz="1800" b="1" dirty="0">
                          <a:latin typeface="Calibri"/>
                          <a:ea typeface="Times New Roman"/>
                          <a:cs typeface="Arial"/>
                        </a:rPr>
                        <a:t>/</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fr-FR" sz="1800" b="1" dirty="0">
                        <a:latin typeface="Calibri"/>
                        <a:ea typeface="Times New Roman"/>
                        <a:cs typeface="Arial"/>
                      </a:endParaRP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fr-FR" sz="1800" b="1">
                          <a:latin typeface="Calibri"/>
                          <a:ea typeface="Times New Roman"/>
                          <a:cs typeface="Arial"/>
                        </a:rPr>
                        <a:t>23.840</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889">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algn="ctr">
                        <a:lnSpc>
                          <a:spcPct val="115000"/>
                        </a:lnSpc>
                        <a:spcAft>
                          <a:spcPts val="0"/>
                        </a:spcAft>
                      </a:pPr>
                      <a:r>
                        <a:rPr lang="fr-FR" sz="1800" b="1" dirty="0">
                          <a:latin typeface="Calibri"/>
                          <a:ea typeface="Times New Roman"/>
                          <a:cs typeface="Arial"/>
                        </a:rPr>
                        <a:t>3796</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184804">
                <a:tc rowSpan="2">
                  <a:txBody>
                    <a:bodyPr/>
                    <a:lstStyle/>
                    <a:p>
                      <a:pPr algn="ctr">
                        <a:lnSpc>
                          <a:spcPct val="115000"/>
                        </a:lnSpc>
                        <a:spcAft>
                          <a:spcPts val="0"/>
                        </a:spcAft>
                      </a:pPr>
                      <a:r>
                        <a:rPr lang="fr-FR" sz="1800" b="1">
                          <a:latin typeface="Calibri"/>
                          <a:ea typeface="Times New Roman"/>
                          <a:cs typeface="Arial"/>
                        </a:rPr>
                        <a:t>A</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rowSpan="2">
                  <a:txBody>
                    <a:bodyPr/>
                    <a:lstStyle/>
                    <a:p>
                      <a:pPr algn="ctr">
                        <a:lnSpc>
                          <a:spcPct val="115000"/>
                        </a:lnSpc>
                        <a:spcAft>
                          <a:spcPts val="0"/>
                        </a:spcAft>
                      </a:pPr>
                      <a:r>
                        <a:rPr lang="fr-FR" sz="1800" b="1">
                          <a:latin typeface="Calibri"/>
                          <a:ea typeface="Times New Roman"/>
                          <a:cs typeface="Arial"/>
                        </a:rPr>
                        <a:t>- 3658</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fr-FR" sz="1800" b="1" dirty="0">
                          <a:latin typeface="Calibri"/>
                          <a:ea typeface="Times New Roman"/>
                          <a:cs typeface="Arial"/>
                        </a:rPr>
                        <a:t>- 2050</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0"/>
                        </a:spcAft>
                      </a:pPr>
                      <a:endParaRPr lang="fr-FR" sz="1800" b="1" dirty="0">
                        <a:latin typeface="Calibri"/>
                        <a:ea typeface="Times New Roman"/>
                        <a:cs typeface="Arial"/>
                      </a:endParaRPr>
                    </a:p>
                  </a:txBody>
                  <a:tcPr/>
                </a:tc>
                <a:tc rowSpan="2">
                  <a:txBody>
                    <a:bodyPr/>
                    <a:lstStyle/>
                    <a:p>
                      <a:pPr algn="ctr">
                        <a:lnSpc>
                          <a:spcPct val="115000"/>
                        </a:lnSpc>
                        <a:spcAft>
                          <a:spcPts val="0"/>
                        </a:spcAft>
                      </a:pPr>
                      <a:r>
                        <a:rPr lang="fr-FR" sz="1800" b="1" dirty="0">
                          <a:latin typeface="Calibri"/>
                          <a:ea typeface="Times New Roman"/>
                          <a:cs typeface="Arial"/>
                        </a:rPr>
                        <a:t>27.636</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889">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algn="ctr">
                        <a:lnSpc>
                          <a:spcPct val="115000"/>
                        </a:lnSpc>
                        <a:spcAft>
                          <a:spcPts val="0"/>
                        </a:spcAft>
                      </a:pPr>
                      <a:r>
                        <a:rPr lang="fr-FR" sz="1800" b="1" dirty="0">
                          <a:latin typeface="Calibri"/>
                          <a:ea typeface="Times New Roman"/>
                          <a:cs typeface="Arial"/>
                        </a:rPr>
                        <a:t>- 1536</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184804">
                <a:tc rowSpan="2">
                  <a:txBody>
                    <a:bodyPr/>
                    <a:lstStyle/>
                    <a:p>
                      <a:pPr algn="ctr">
                        <a:lnSpc>
                          <a:spcPct val="115000"/>
                        </a:lnSpc>
                        <a:spcAft>
                          <a:spcPts val="0"/>
                        </a:spcAft>
                      </a:pPr>
                      <a:r>
                        <a:rPr lang="fr-FR" sz="1800" b="1">
                          <a:latin typeface="Calibri"/>
                          <a:ea typeface="Times New Roman"/>
                          <a:cs typeface="Arial"/>
                        </a:rPr>
                        <a:t>B</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rowSpan="2">
                  <a:txBody>
                    <a:bodyPr/>
                    <a:lstStyle/>
                    <a:p>
                      <a:pPr algn="ctr">
                        <a:lnSpc>
                          <a:spcPct val="115000"/>
                        </a:lnSpc>
                        <a:spcAft>
                          <a:spcPts val="0"/>
                        </a:spcAft>
                      </a:pPr>
                      <a:r>
                        <a:rPr lang="fr-FR" sz="1800" b="1">
                          <a:latin typeface="Calibri"/>
                          <a:ea typeface="Times New Roman"/>
                          <a:cs typeface="Arial"/>
                        </a:rPr>
                        <a:t>- 3589</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fr-FR" sz="1800" b="1">
                          <a:latin typeface="Calibri"/>
                          <a:ea typeface="Times New Roman"/>
                          <a:cs typeface="Arial"/>
                        </a:rPr>
                        <a:t>- 2122</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0"/>
                        </a:spcAft>
                      </a:pPr>
                      <a:endParaRPr lang="fr-FR" sz="1800" b="1" dirty="0">
                        <a:latin typeface="Calibri"/>
                        <a:ea typeface="Times New Roman"/>
                        <a:cs typeface="Arial"/>
                      </a:endParaRPr>
                    </a:p>
                  </a:txBody>
                  <a:tcPr/>
                </a:tc>
                <a:tc rowSpan="2">
                  <a:txBody>
                    <a:bodyPr/>
                    <a:lstStyle/>
                    <a:p>
                      <a:pPr algn="ctr">
                        <a:lnSpc>
                          <a:spcPct val="115000"/>
                        </a:lnSpc>
                        <a:spcAft>
                          <a:spcPts val="0"/>
                        </a:spcAft>
                      </a:pPr>
                      <a:r>
                        <a:rPr lang="fr-FR" sz="1800" b="1" dirty="0">
                          <a:latin typeface="Calibri"/>
                          <a:ea typeface="Times New Roman"/>
                          <a:cs typeface="Arial"/>
                        </a:rPr>
                        <a:t>26.100</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7889">
                <a:tc vMerge="1">
                  <a:txBody>
                    <a:bodyPr/>
                    <a:lstStyle/>
                    <a:p>
                      <a:endParaRPr lang="fr-FR"/>
                    </a:p>
                  </a:txBody>
                  <a:tcPr/>
                </a:tc>
                <a:tc vMerge="1">
                  <a:txBody>
                    <a:bodyPr/>
                    <a:lstStyle/>
                    <a:p>
                      <a:endParaRPr lang="fr-FR"/>
                    </a:p>
                  </a:txBody>
                  <a:tcPr/>
                </a:tc>
                <a:tc vMerge="1">
                  <a:txBody>
                    <a:bodyPr/>
                    <a:lstStyle/>
                    <a:p>
                      <a:endParaRPr lang="fr-FR"/>
                    </a:p>
                  </a:txBody>
                  <a:tcPr/>
                </a:tc>
                <a:tc rowSpan="2">
                  <a:txBody>
                    <a:bodyPr/>
                    <a:lstStyle/>
                    <a:p>
                      <a:pPr algn="ctr">
                        <a:lnSpc>
                          <a:spcPct val="115000"/>
                        </a:lnSpc>
                        <a:spcAft>
                          <a:spcPts val="0"/>
                        </a:spcAft>
                      </a:pPr>
                      <a:r>
                        <a:rPr lang="fr-FR" sz="1800" b="1" dirty="0">
                          <a:latin typeface="Calibri"/>
                          <a:ea typeface="Times New Roman"/>
                          <a:cs typeface="Arial"/>
                        </a:rPr>
                        <a:t>- 2542</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r>
              <a:tr h="332693">
                <a:tc>
                  <a:txBody>
                    <a:bodyPr/>
                    <a:lstStyle/>
                    <a:p>
                      <a:pPr algn="ctr">
                        <a:lnSpc>
                          <a:spcPct val="115000"/>
                        </a:lnSpc>
                        <a:spcAft>
                          <a:spcPts val="0"/>
                        </a:spcAft>
                      </a:pPr>
                      <a:r>
                        <a:rPr lang="fr-FR" sz="1800" b="1" dirty="0">
                          <a:latin typeface="Calibri"/>
                          <a:ea typeface="Times New Roman"/>
                          <a:cs typeface="Arial"/>
                        </a:rPr>
                        <a:t>S</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5">
                      <a:fgClr>
                        <a:srgbClr val="FFFFFF"/>
                      </a:fgClr>
                      <a:bgClr>
                        <a:srgbClr val="F2F2F2"/>
                      </a:bgClr>
                    </a:pattFill>
                  </a:tcPr>
                </a:tc>
                <a:tc>
                  <a:txBody>
                    <a:bodyPr/>
                    <a:lstStyle/>
                    <a:p>
                      <a:pPr algn="ctr">
                        <a:lnSpc>
                          <a:spcPct val="115000"/>
                        </a:lnSpc>
                        <a:spcAft>
                          <a:spcPts val="0"/>
                        </a:spcAft>
                      </a:pPr>
                      <a:r>
                        <a:rPr lang="fr-FR" sz="1800" b="1">
                          <a:latin typeface="Calibri"/>
                          <a:ea typeface="Times New Roman"/>
                          <a:cs typeface="Arial"/>
                        </a:rPr>
                        <a:t>/</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800" b="1">
                          <a:latin typeface="Calibri"/>
                          <a:ea typeface="Times New Roman"/>
                          <a:cs typeface="Arial"/>
                        </a:rPr>
                        <a:t>- 1047</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0"/>
                        </a:spcAft>
                      </a:pPr>
                      <a:endParaRPr lang="fr-FR" sz="1800" b="1" dirty="0">
                        <a:latin typeface="Calibri"/>
                        <a:ea typeface="Times New Roman"/>
                        <a:cs typeface="Arial"/>
                      </a:endParaRPr>
                    </a:p>
                  </a:txBody>
                  <a:tcPr/>
                </a:tc>
                <a:tc>
                  <a:txBody>
                    <a:bodyPr/>
                    <a:lstStyle/>
                    <a:p>
                      <a:pPr algn="ctr">
                        <a:lnSpc>
                          <a:spcPct val="115000"/>
                        </a:lnSpc>
                        <a:spcAft>
                          <a:spcPts val="0"/>
                        </a:spcAft>
                      </a:pPr>
                      <a:r>
                        <a:rPr lang="fr-FR" sz="1800" b="1" dirty="0">
                          <a:latin typeface="Calibri"/>
                          <a:ea typeface="Times New Roman"/>
                          <a:cs typeface="Arial"/>
                        </a:rPr>
                        <a:t>23.558</a:t>
                      </a:r>
                    </a:p>
                  </a:txBody>
                  <a:tcPr marL="67546" marR="6754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3" name="Rectangle 82"/>
          <p:cNvSpPr/>
          <p:nvPr/>
        </p:nvSpPr>
        <p:spPr>
          <a:xfrm>
            <a:off x="71406" y="3416858"/>
            <a:ext cx="9000000" cy="369332"/>
          </a:xfrm>
          <a:prstGeom prst="rect">
            <a:avLst/>
          </a:prstGeom>
        </p:spPr>
        <p:txBody>
          <a:bodyPr wrap="square">
            <a:spAutoFit/>
          </a:bodyPr>
          <a:lstStyle/>
          <a:p>
            <a:r>
              <a:rPr lang="fr-FR" dirty="0" smtClean="0">
                <a:latin typeface="Arial" pitchFamily="34" charset="0"/>
                <a:cs typeface="Arial" pitchFamily="34" charset="0"/>
              </a:rPr>
              <a:t>- Quelle est l’altitude du point S si celle de la référence R est de 23.840 m (</a:t>
            </a:r>
            <a:r>
              <a:rPr lang="fr-FR" dirty="0" err="1" smtClean="0">
                <a:latin typeface="Arial" pitchFamily="34" charset="0"/>
                <a:cs typeface="Arial" pitchFamily="34" charset="0"/>
              </a:rPr>
              <a:t>fig</a:t>
            </a:r>
            <a:r>
              <a:rPr lang="fr-FR" dirty="0" smtClean="0">
                <a:latin typeface="Arial" pitchFamily="34" charset="0"/>
                <a:cs typeface="Arial" pitchFamily="34" charset="0"/>
              </a:rPr>
              <a:t> 5.19).</a:t>
            </a:r>
            <a:endParaRPr lang="fr-FR" dirty="0"/>
          </a:p>
        </p:txBody>
      </p:sp>
      <p:pic>
        <p:nvPicPr>
          <p:cNvPr id="84" name="Picture 3"/>
          <p:cNvPicPr>
            <a:picLocks noChangeAspect="1" noChangeArrowheads="1"/>
          </p:cNvPicPr>
          <p:nvPr/>
        </p:nvPicPr>
        <p:blipFill>
          <a:blip r:embed="rId3" cstate="print"/>
          <a:srcRect/>
          <a:stretch>
            <a:fillRect/>
          </a:stretch>
        </p:blipFill>
        <p:spPr bwMode="auto">
          <a:xfrm>
            <a:off x="714348" y="642918"/>
            <a:ext cx="7572428" cy="2714644"/>
          </a:xfrm>
          <a:prstGeom prst="rect">
            <a:avLst/>
          </a:prstGeom>
          <a:noFill/>
          <a:ln w="9525">
            <a:noFill/>
            <a:miter lim="800000"/>
            <a:headEnd/>
            <a:tailEnd/>
          </a:ln>
          <a:effectLst/>
        </p:spPr>
      </p:pic>
      <p:sp>
        <p:nvSpPr>
          <p:cNvPr id="85" name="Rectangle 84"/>
          <p:cNvSpPr/>
          <p:nvPr/>
        </p:nvSpPr>
        <p:spPr>
          <a:xfrm>
            <a:off x="71406" y="71414"/>
            <a:ext cx="9000000" cy="369332"/>
          </a:xfrm>
          <a:prstGeom prst="rect">
            <a:avLst/>
          </a:prstGeom>
        </p:spPr>
        <p:txBody>
          <a:bodyPr wrap="square">
            <a:spAutoFit/>
          </a:bodyPr>
          <a:lstStyle/>
          <a:p>
            <a:r>
              <a:rPr lang="fr-FR" b="1" dirty="0" smtClean="0"/>
              <a:t>1.4.4.2. Points alternativement en dessus ou en dessous du plan de visée </a:t>
            </a:r>
            <a:endParaRPr lang="fr-FR" dirty="0"/>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814</Words>
  <Application>Microsoft Office PowerPoint</Application>
  <PresentationFormat>Affichage à l'écran (4:3)</PresentationFormat>
  <Paragraphs>173</Paragraphs>
  <Slides>8</Slides>
  <Notes>8</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Diapositive 1</vt:lpstr>
      <vt:lpstr>Diapositive 2</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benammar</dc:creator>
  <cp:lastModifiedBy>eldjalisse</cp:lastModifiedBy>
  <cp:revision>16</cp:revision>
  <dcterms:created xsi:type="dcterms:W3CDTF">2020-12-10T20:56:38Z</dcterms:created>
  <dcterms:modified xsi:type="dcterms:W3CDTF">2025-11-07T20:31:31Z</dcterms:modified>
</cp:coreProperties>
</file>