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9" r:id="rId4"/>
    <p:sldId id="260" r:id="rId5"/>
    <p:sldId id="261" r:id="rId6"/>
    <p:sldId id="262" r:id="rId7"/>
    <p:sldId id="263" r:id="rId8"/>
    <p:sldId id="264" r:id="rId9"/>
    <p:sldId id="265" r:id="rId1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B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24" y="8"/>
            <a:ext cx="12191978"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fr-FR" smtClean="0"/>
              <a:t>Modifiez le style du titre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lvl1pPr algn="l">
              <a:defRPr/>
            </a:lvl1pPr>
          </a:lstStyle>
          <a:p>
            <a:fld id="{D2BA10A7-7EB5-49B7-B63F-F934CC88CA44}" type="datetimeFigureOut">
              <a:rPr lang="fr-FR" smtClean="0"/>
              <a:t>18/12/2024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0ED9273-D475-42F0-90E4-1F8E76A72580}" type="slidenum">
              <a:rPr lang="fr-FR" smtClean="0"/>
              <a:t>‹N°›</a:t>
            </a:fld>
            <a:endParaRPr lang="fr-FR"/>
          </a:p>
        </p:txBody>
      </p:sp>
      <p:cxnSp>
        <p:nvCxnSpPr>
          <p:cNvPr id="8" name="Straight Connector 7"/>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3920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2BA10A7-7EB5-49B7-B63F-F934CC88CA44}" type="datetimeFigureOut">
              <a:rPr lang="fr-FR" smtClean="0"/>
              <a:t>18/12/2024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0ED9273-D475-42F0-90E4-1F8E76A72580}" type="slidenum">
              <a:rPr lang="fr-FR" smtClean="0"/>
              <a:t>‹N°›</a:t>
            </a:fld>
            <a:endParaRPr lang="fr-FR"/>
          </a:p>
        </p:txBody>
      </p:sp>
    </p:spTree>
    <p:extLst>
      <p:ext uri="{BB962C8B-B14F-4D97-AF65-F5344CB8AC3E}">
        <p14:creationId xmlns:p14="http://schemas.microsoft.com/office/powerpoint/2010/main" val="3662093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fr-FR" smtClean="0"/>
              <a:t>Modifiez le style du titre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2BA10A7-7EB5-49B7-B63F-F934CC88CA44}" type="datetimeFigureOut">
              <a:rPr lang="fr-FR" smtClean="0"/>
              <a:t>18/12/2024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0ED9273-D475-42F0-90E4-1F8E76A72580}" type="slidenum">
              <a:rPr lang="fr-FR" smtClean="0"/>
              <a:t>‹N°›</a:t>
            </a:fld>
            <a:endParaRPr lang="fr-FR"/>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4281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2BA10A7-7EB5-49B7-B63F-F934CC88CA44}" type="datetimeFigureOut">
              <a:rPr lang="fr-FR" smtClean="0"/>
              <a:t>18/12/2024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0ED9273-D475-42F0-90E4-1F8E76A72580}" type="slidenum">
              <a:rPr lang="fr-FR" smtClean="0"/>
              <a:t>‹N°›</a:t>
            </a:fld>
            <a:endParaRPr lang="fr-FR"/>
          </a:p>
        </p:txBody>
      </p:sp>
    </p:spTree>
    <p:extLst>
      <p:ext uri="{BB962C8B-B14F-4D97-AF65-F5344CB8AC3E}">
        <p14:creationId xmlns:p14="http://schemas.microsoft.com/office/powerpoint/2010/main" val="3713823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24" y="8"/>
            <a:ext cx="12191978"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fr-FR" smtClean="0"/>
              <a:t>Modifiez le style du titre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D2BA10A7-7EB5-49B7-B63F-F934CC88CA44}" type="datetimeFigureOut">
              <a:rPr lang="fr-FR" smtClean="0"/>
              <a:t>18/12/2024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0ED9273-D475-42F0-90E4-1F8E76A72580}" type="slidenum">
              <a:rPr lang="fr-FR" smtClean="0"/>
              <a:t>‹N°›</a:t>
            </a:fld>
            <a:endParaRPr lang="fr-FR"/>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8411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D2BA10A7-7EB5-49B7-B63F-F934CC88CA44}" type="datetimeFigureOut">
              <a:rPr lang="fr-FR" smtClean="0"/>
              <a:t>18/12/2024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0ED9273-D475-42F0-90E4-1F8E76A72580}" type="slidenum">
              <a:rPr lang="fr-FR" smtClean="0"/>
              <a:t>‹N°›</a:t>
            </a:fld>
            <a:endParaRPr lang="fr-FR"/>
          </a:p>
        </p:txBody>
      </p:sp>
    </p:spTree>
    <p:extLst>
      <p:ext uri="{BB962C8B-B14F-4D97-AF65-F5344CB8AC3E}">
        <p14:creationId xmlns:p14="http://schemas.microsoft.com/office/powerpoint/2010/main" val="1723101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024128" y="2967788"/>
            <a:ext cx="4754880" cy="334157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fr-FR" smtClean="0"/>
              <a:t>Modifiez les styles du texte du masque</a:t>
            </a:r>
          </a:p>
        </p:txBody>
      </p:sp>
      <p:sp>
        <p:nvSpPr>
          <p:cNvPr id="6" name="Content Placeholder 5"/>
          <p:cNvSpPr>
            <a:spLocks noGrp="1"/>
          </p:cNvSpPr>
          <p:nvPr>
            <p:ph sz="quarter" idx="4"/>
          </p:nvPr>
        </p:nvSpPr>
        <p:spPr>
          <a:xfrm>
            <a:off x="5989320" y="2967788"/>
            <a:ext cx="4754880" cy="334157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D2BA10A7-7EB5-49B7-B63F-F934CC88CA44}" type="datetimeFigureOut">
              <a:rPr lang="fr-FR" smtClean="0"/>
              <a:t>18/12/2024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E0ED9273-D475-42F0-90E4-1F8E76A72580}" type="slidenum">
              <a:rPr lang="fr-FR" smtClean="0"/>
              <a:t>‹N°›</a:t>
            </a:fld>
            <a:endParaRPr lang="fr-FR"/>
          </a:p>
        </p:txBody>
      </p:sp>
    </p:spTree>
    <p:extLst>
      <p:ext uri="{BB962C8B-B14F-4D97-AF65-F5344CB8AC3E}">
        <p14:creationId xmlns:p14="http://schemas.microsoft.com/office/powerpoint/2010/main" val="2778398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D2BA10A7-7EB5-49B7-B63F-F934CC88CA44}" type="datetimeFigureOut">
              <a:rPr lang="fr-FR" smtClean="0"/>
              <a:t>18/12/2024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E0ED9273-D475-42F0-90E4-1F8E76A72580}" type="slidenum">
              <a:rPr lang="fr-FR" smtClean="0"/>
              <a:t>‹N°›</a:t>
            </a:fld>
            <a:endParaRPr lang="fr-FR"/>
          </a:p>
        </p:txBody>
      </p:sp>
    </p:spTree>
    <p:extLst>
      <p:ext uri="{BB962C8B-B14F-4D97-AF65-F5344CB8AC3E}">
        <p14:creationId xmlns:p14="http://schemas.microsoft.com/office/powerpoint/2010/main" val="3356297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BA10A7-7EB5-49B7-B63F-F934CC88CA44}" type="datetimeFigureOut">
              <a:rPr lang="fr-FR" smtClean="0"/>
              <a:t>18/12/2024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E0ED9273-D475-42F0-90E4-1F8E76A72580}" type="slidenum">
              <a:rPr lang="fr-FR" smtClean="0"/>
              <a:t>‹N°›</a:t>
            </a:fld>
            <a:endParaRPr lang="fr-FR"/>
          </a:p>
        </p:txBody>
      </p:sp>
    </p:spTree>
    <p:extLst>
      <p:ext uri="{BB962C8B-B14F-4D97-AF65-F5344CB8AC3E}">
        <p14:creationId xmlns:p14="http://schemas.microsoft.com/office/powerpoint/2010/main" val="1145601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fr-FR" smtClean="0"/>
              <a:t>Modifiez le style du titre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D2BA10A7-7EB5-49B7-B63F-F934CC88CA44}" type="datetimeFigureOut">
              <a:rPr lang="fr-FR" smtClean="0"/>
              <a:t>18/12/2024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0ED9273-D475-42F0-90E4-1F8E76A72580}" type="slidenum">
              <a:rPr lang="fr-FR" smtClean="0"/>
              <a:t>‹N°›</a:t>
            </a:fld>
            <a:endParaRPr lang="fr-FR"/>
          </a:p>
        </p:txBody>
      </p:sp>
    </p:spTree>
    <p:extLst>
      <p:ext uri="{BB962C8B-B14F-4D97-AF65-F5344CB8AC3E}">
        <p14:creationId xmlns:p14="http://schemas.microsoft.com/office/powerpoint/2010/main" val="3565022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D2BA10A7-7EB5-49B7-B63F-F934CC88CA44}" type="datetimeFigureOut">
              <a:rPr lang="fr-FR" smtClean="0"/>
              <a:t>18/12/2024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0ED9273-D475-42F0-90E4-1F8E76A72580}" type="slidenum">
              <a:rPr lang="fr-FR" smtClean="0"/>
              <a:t>‹N°›</a:t>
            </a:fld>
            <a:endParaRPr lang="fr-FR"/>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7260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2BA10A7-7EB5-49B7-B63F-F934CC88CA44}" type="datetimeFigureOut">
              <a:rPr lang="fr-FR" smtClean="0"/>
              <a:t>18/12/2024</a:t>
            </a:fld>
            <a:endParaRPr lang="fr-FR"/>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fr-FR"/>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0ED9273-D475-42F0-90E4-1F8E76A72580}" type="slidenum">
              <a:rPr lang="fr-FR" smtClean="0"/>
              <a:t>‹N°›</a:t>
            </a:fld>
            <a:endParaRPr lang="fr-FR"/>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89877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4960137"/>
            <a:ext cx="11859904" cy="1463040"/>
          </a:xfrm>
        </p:spPr>
        <p:txBody>
          <a:bodyPr>
            <a:noAutofit/>
          </a:bodyPr>
          <a:lstStyle/>
          <a:p>
            <a:r>
              <a:rPr lang="ar-DZ" sz="4000" b="1" dirty="0" smtClean="0"/>
              <a:t>المحور الخامس: تمويل التجارة الدولية في اطار سلاسل القيمة</a:t>
            </a:r>
            <a:br>
              <a:rPr lang="ar-DZ" sz="4000" b="1" dirty="0" smtClean="0"/>
            </a:br>
            <a:endParaRPr lang="fr-FR" sz="4000" b="1" dirty="0"/>
          </a:p>
        </p:txBody>
      </p:sp>
    </p:spTree>
    <p:extLst>
      <p:ext uri="{BB962C8B-B14F-4D97-AF65-F5344CB8AC3E}">
        <p14:creationId xmlns:p14="http://schemas.microsoft.com/office/powerpoint/2010/main" val="3507386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7937"/>
            <a:ext cx="12192000" cy="6850063"/>
          </a:xfrm>
        </p:spPr>
        <p:txBody>
          <a:bodyPr/>
          <a:lstStyle/>
          <a:p>
            <a:pPr marL="310896" lvl="2" indent="0" algn="just" rtl="1">
              <a:buNone/>
            </a:pPr>
            <a:r>
              <a:rPr lang="ar-DZ" sz="3200" b="1" dirty="0" smtClean="0">
                <a:solidFill>
                  <a:srgbClr val="FF0000"/>
                </a:solidFill>
              </a:rPr>
              <a:t>1: سلسلة القيمة العالمية :  </a:t>
            </a:r>
            <a:r>
              <a:rPr lang="ar-DZ" sz="2800" dirty="0" smtClean="0"/>
              <a:t>هي </a:t>
            </a:r>
            <a:r>
              <a:rPr lang="ar-DZ" sz="2800" dirty="0"/>
              <a:t>جميع الأنشطة التي تقوم بها الشركات لطرح منتج في السوق، من الفكرة إلى الاستخدام النهائي. تتراوح هذه الأنشطة من إنشاء تصميم (تصميم) لدعم العملاء النهائيين، من خلال </a:t>
            </a:r>
            <a:r>
              <a:rPr lang="ar-DZ" sz="2800" dirty="0" smtClean="0"/>
              <a:t>الإنتاج والتسويق </a:t>
            </a:r>
            <a:r>
              <a:rPr lang="ar-DZ" sz="2800" dirty="0"/>
              <a:t>والخدمات اللوجستية والتوزيع. يتم تنفيذها إما من قبل شركة </a:t>
            </a:r>
            <a:r>
              <a:rPr lang="ar-DZ" sz="2800" dirty="0" smtClean="0"/>
              <a:t>واحدة، </a:t>
            </a:r>
            <a:r>
              <a:rPr lang="ar-DZ" sz="2800" dirty="0"/>
              <a:t>أو يتم تقسيمها بين العديد من أصحاب المصلحة</a:t>
            </a:r>
            <a:r>
              <a:rPr lang="ar-DZ" sz="2800" dirty="0" smtClean="0"/>
              <a:t>.</a:t>
            </a:r>
          </a:p>
          <a:p>
            <a:pPr algn="r" rtl="1"/>
            <a:endParaRPr lang="ar-DZ" dirty="0" smtClean="0"/>
          </a:p>
          <a:p>
            <a:pPr algn="r" rtl="1"/>
            <a:endParaRPr lang="fr-FR" dirty="0"/>
          </a:p>
        </p:txBody>
      </p:sp>
      <p:sp>
        <p:nvSpPr>
          <p:cNvPr id="4" name="AutoShape 2" descr="image.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image.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7" name="Espace réservé du contenu 3"/>
          <p:cNvPicPr>
            <a:picLocks noChangeAspect="1"/>
          </p:cNvPicPr>
          <p:nvPr/>
        </p:nvPicPr>
        <p:blipFill rotWithShape="1">
          <a:blip r:embed="rId2">
            <a:extLst>
              <a:ext uri="{28A0092B-C50C-407E-A947-70E740481C1C}">
                <a14:useLocalDpi xmlns:a14="http://schemas.microsoft.com/office/drawing/2010/main" val="0"/>
              </a:ext>
            </a:extLst>
          </a:blip>
          <a:srcRect l="21205" t="29347" r="19995" b="26210"/>
          <a:stretch/>
        </p:blipFill>
        <p:spPr>
          <a:xfrm>
            <a:off x="155574" y="1787857"/>
            <a:ext cx="11936341" cy="5070143"/>
          </a:xfrm>
          <a:prstGeom prst="rect">
            <a:avLst/>
          </a:prstGeom>
        </p:spPr>
      </p:pic>
    </p:spTree>
    <p:extLst>
      <p:ext uri="{BB962C8B-B14F-4D97-AF65-F5344CB8AC3E}">
        <p14:creationId xmlns:p14="http://schemas.microsoft.com/office/powerpoint/2010/main" val="38334239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050972" cy="1499616"/>
          </a:xfrm>
        </p:spPr>
        <p:txBody>
          <a:bodyPr>
            <a:normAutofit/>
          </a:bodyPr>
          <a:lstStyle/>
          <a:p>
            <a:pPr algn="r" rtl="1"/>
            <a:r>
              <a:rPr lang="ar-DZ" sz="4400" dirty="0" smtClean="0"/>
              <a:t>بدأت فكرة سلاسل القيمة من المحلية وانتقلت الى العالمية وذلك من خلال المستويات التالية:</a:t>
            </a:r>
            <a:endParaRPr lang="fr-FR" sz="4400"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830" y="1228299"/>
            <a:ext cx="12069170" cy="5629701"/>
          </a:xfrm>
          <a:prstGeom prst="rect">
            <a:avLst/>
          </a:prstGeom>
        </p:spPr>
      </p:pic>
    </p:spTree>
    <p:extLst>
      <p:ext uri="{BB962C8B-B14F-4D97-AF65-F5344CB8AC3E}">
        <p14:creationId xmlns:p14="http://schemas.microsoft.com/office/powerpoint/2010/main" val="30058780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12192000" cy="6309360"/>
          </a:xfrm>
        </p:spPr>
        <p:txBody>
          <a:bodyPr>
            <a:normAutofit/>
          </a:bodyPr>
          <a:lstStyle/>
          <a:p>
            <a:pPr algn="r" rtl="1"/>
            <a:r>
              <a:rPr lang="ar-DZ" sz="2800" dirty="0" smtClean="0"/>
              <a:t>وتتقسم </a:t>
            </a:r>
            <a:r>
              <a:rPr lang="ar-DZ" sz="2800" dirty="0"/>
              <a:t>سلاسل القيمة العالمية إلى أربعة أنواع </a:t>
            </a:r>
            <a:r>
              <a:rPr lang="ar-DZ" sz="2800" dirty="0" smtClean="0"/>
              <a:t>أساسية</a:t>
            </a:r>
            <a:r>
              <a:rPr lang="ar-DZ" sz="2800" dirty="0"/>
              <a:t>:</a:t>
            </a:r>
          </a:p>
          <a:p>
            <a:pPr algn="r" rtl="1">
              <a:buFont typeface="Wingdings" panose="05000000000000000000" pitchFamily="2" charset="2"/>
              <a:buChar char="Ø"/>
            </a:pPr>
            <a:r>
              <a:rPr lang="ar-DZ" sz="2800" dirty="0"/>
              <a:t>أسواق الإمداد الدولية، حيث نتم المعاملات على أساس العلاقات القائمة على </a:t>
            </a:r>
            <a:r>
              <a:rPr lang="ar-DZ" sz="2800" dirty="0" smtClean="0"/>
              <a:t>المنافسة الحرة </a:t>
            </a:r>
            <a:r>
              <a:rPr lang="ar-DZ" sz="2800" dirty="0"/>
              <a:t>بين المشترين والبائعين عبر </a:t>
            </a:r>
            <a:r>
              <a:rPr lang="ar-DZ" sz="2800" dirty="0" smtClean="0"/>
              <a:t>الحدود الشبكات </a:t>
            </a:r>
            <a:r>
              <a:rPr lang="ar-DZ" sz="2800" dirty="0"/>
              <a:t>التي يحركها المنتجون، حيث تلعب الشركة الرائدة دورا مركزيا في </a:t>
            </a:r>
            <a:r>
              <a:rPr lang="ar-DZ" sz="2800" dirty="0" smtClean="0"/>
              <a:t>ممارسة السيطرة </a:t>
            </a:r>
            <a:r>
              <a:rPr lang="ar-DZ" sz="2800" dirty="0"/>
              <a:t>على الشبكة الدولية؛</a:t>
            </a:r>
          </a:p>
          <a:p>
            <a:pPr algn="r" rtl="1">
              <a:buFont typeface="Wingdings" panose="05000000000000000000" pitchFamily="2" charset="2"/>
              <a:buChar char="Ø"/>
            </a:pPr>
            <a:r>
              <a:rPr lang="ar-DZ" sz="2800" dirty="0"/>
              <a:t>الشبكات التي يحركها المشترون، حيث يتزود كبار تجار التجزئة، المسوقين </a:t>
            </a:r>
            <a:r>
              <a:rPr lang="ar-DZ" sz="2800" dirty="0" smtClean="0"/>
              <a:t>والمصنعين ذو </a:t>
            </a:r>
            <a:r>
              <a:rPr lang="ar-DZ" sz="2800" dirty="0"/>
              <a:t>العلامات التجارية من شبكة لامركزية من الموردين عبر </a:t>
            </a:r>
            <a:r>
              <a:rPr lang="ar-DZ" sz="2800" dirty="0" smtClean="0"/>
              <a:t>الحدود </a:t>
            </a:r>
          </a:p>
          <a:p>
            <a:pPr algn="r" rtl="1">
              <a:buFont typeface="Wingdings" panose="05000000000000000000" pitchFamily="2" charset="2"/>
              <a:buChar char="Ø"/>
            </a:pPr>
            <a:r>
              <a:rPr lang="ar-DZ" sz="2800" dirty="0" smtClean="0"/>
              <a:t>الشركات </a:t>
            </a:r>
            <a:r>
              <a:rPr lang="ar-DZ" sz="2800" dirty="0"/>
              <a:t>المتكاملة، حيث يتم تطبيق أنظمة </a:t>
            </a:r>
            <a:r>
              <a:rPr lang="ar-DZ" sz="2800" dirty="0" err="1"/>
              <a:t>الحوكمة</a:t>
            </a:r>
            <a:r>
              <a:rPr lang="ar-DZ" sz="2800" dirty="0"/>
              <a:t> الهرمية في جميع الشبكات الدولية.</a:t>
            </a:r>
            <a:endParaRPr lang="fr-FR" sz="2800" dirty="0"/>
          </a:p>
        </p:txBody>
      </p:sp>
    </p:spTree>
    <p:extLst>
      <p:ext uri="{BB962C8B-B14F-4D97-AF65-F5344CB8AC3E}">
        <p14:creationId xmlns:p14="http://schemas.microsoft.com/office/powerpoint/2010/main" val="7699685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5534" y="0"/>
            <a:ext cx="12287534" cy="6858000"/>
          </a:xfrm>
        </p:spPr>
        <p:txBody>
          <a:bodyPr>
            <a:normAutofit/>
          </a:bodyPr>
          <a:lstStyle/>
          <a:p>
            <a:pPr algn="r" rtl="1"/>
            <a:r>
              <a:rPr lang="ar-DZ" sz="2400" b="1" dirty="0" smtClean="0">
                <a:solidFill>
                  <a:srgbClr val="FF0000"/>
                </a:solidFill>
              </a:rPr>
              <a:t>2: التمويل </a:t>
            </a:r>
            <a:r>
              <a:rPr lang="ar-DZ" sz="2400" b="1" dirty="0">
                <a:solidFill>
                  <a:srgbClr val="FF0000"/>
                </a:solidFill>
              </a:rPr>
              <a:t>الرقمي: </a:t>
            </a:r>
            <a:r>
              <a:rPr lang="ar-DZ" dirty="0"/>
              <a:t>يعرف </a:t>
            </a:r>
            <a:r>
              <a:rPr lang="ar-DZ" dirty="0" smtClean="0"/>
              <a:t>على انه خدمات </a:t>
            </a:r>
            <a:r>
              <a:rPr lang="ar-DZ" dirty="0"/>
              <a:t>مالية يتم تقديمها من خلال الهواتف المحمولة </a:t>
            </a:r>
            <a:r>
              <a:rPr lang="ar-DZ" dirty="0" smtClean="0"/>
              <a:t>أو أجهزة </a:t>
            </a:r>
            <a:r>
              <a:rPr lang="ar-DZ" dirty="0"/>
              <a:t>الكمبيوتر الشخصية أو الإنترنت أو البطاقات المرتبطة بنظام دفع رقمي </a:t>
            </a:r>
            <a:r>
              <a:rPr lang="ar-DZ" dirty="0" smtClean="0"/>
              <a:t>موثوق، ومن </a:t>
            </a:r>
            <a:r>
              <a:rPr lang="ar-DZ" dirty="0"/>
              <a:t>خدمات التمويل الرقمي نذكر أهمها:</a:t>
            </a:r>
          </a:p>
          <a:p>
            <a:pPr algn="r" rtl="1"/>
            <a:r>
              <a:rPr lang="ar-DZ" dirty="0" smtClean="0"/>
              <a:t>- أنظمة </a:t>
            </a:r>
            <a:r>
              <a:rPr lang="ar-DZ" dirty="0"/>
              <a:t>التسوية </a:t>
            </a:r>
            <a:r>
              <a:rPr lang="ar-DZ" dirty="0" smtClean="0"/>
              <a:t>الإلكترونية الدفع-التحويل : </a:t>
            </a:r>
            <a:r>
              <a:rPr lang="ar-DZ" dirty="0"/>
              <a:t>هي عبارة عن دفاتر المحاسبة حيث </a:t>
            </a:r>
            <a:r>
              <a:rPr lang="ar-DZ" dirty="0" smtClean="0"/>
              <a:t>يتم تسجيل </a:t>
            </a:r>
            <a:r>
              <a:rPr lang="ar-DZ" dirty="0"/>
              <a:t>ملكية الأصول ، والتسوية هي عملية تحديث سجل ملكية الأصول التي يتم نقلها ،يتم تسوية" الدفع أو تحويل الأموال من المرسل إلى المستلم من خلال تحديث دفتر </a:t>
            </a:r>
            <a:r>
              <a:rPr lang="ar-DZ" dirty="0" smtClean="0"/>
              <a:t>الأستاذ وخفض </a:t>
            </a:r>
            <a:r>
              <a:rPr lang="ar-DZ" dirty="0"/>
              <a:t>أرصدة المرسل وزيادة أرصدة المستلم ، حيث يتم تقليل أي التزامات بالدفع </a:t>
            </a:r>
            <a:r>
              <a:rPr lang="ar-DZ" dirty="0" smtClean="0"/>
              <a:t>بين المرسل </a:t>
            </a:r>
            <a:r>
              <a:rPr lang="ar-DZ" dirty="0"/>
              <a:t>والمستلم </a:t>
            </a:r>
            <a:r>
              <a:rPr lang="ar-DZ" dirty="0" smtClean="0"/>
              <a:t>.</a:t>
            </a:r>
          </a:p>
          <a:p>
            <a:pPr algn="r" rtl="1"/>
            <a:r>
              <a:rPr lang="ar-DZ" dirty="0"/>
              <a:t>-الإقراض :ريط الممولين بالعملاء الذين يحتاجون للتمويل (شركات التجزئة أو </a:t>
            </a:r>
            <a:r>
              <a:rPr lang="ar-DZ" dirty="0" smtClean="0"/>
              <a:t>المؤسسات  الصغيرة والمتوسطة). </a:t>
            </a:r>
            <a:r>
              <a:rPr lang="ar-DZ" dirty="0"/>
              <a:t>مثل منصات الإقراض المباشر والتمويل الجماعي.</a:t>
            </a:r>
          </a:p>
          <a:p>
            <a:pPr algn="r" rtl="1">
              <a:buFontTx/>
              <a:buChar char="-"/>
            </a:pPr>
            <a:r>
              <a:rPr lang="ar-DZ" dirty="0" smtClean="0"/>
              <a:t>التمويل </a:t>
            </a:r>
            <a:r>
              <a:rPr lang="ar-DZ" dirty="0"/>
              <a:t>الجماعي : يمكن تعريف التمويل الجماعي على أنه "جهود من قبل رواد </a:t>
            </a:r>
            <a:r>
              <a:rPr lang="ar-DZ" dirty="0" smtClean="0"/>
              <a:t>الأعمال الأفراد </a:t>
            </a:r>
            <a:r>
              <a:rPr lang="ar-DZ" dirty="0"/>
              <a:t>أو مجموعات لتمويل مشاريعهم من خلال سحب مساهمات صغيرة من مجموعات </a:t>
            </a:r>
            <a:r>
              <a:rPr lang="ar-DZ" dirty="0" smtClean="0"/>
              <a:t>كبيرة من </a:t>
            </a:r>
            <a:r>
              <a:rPr lang="ar-DZ" dirty="0"/>
              <a:t>الأفراد عبر الإنترنت دون استخدام وسطاء </a:t>
            </a:r>
            <a:r>
              <a:rPr lang="ar-DZ" dirty="0" smtClean="0"/>
              <a:t>ماليين.</a:t>
            </a:r>
          </a:p>
          <a:p>
            <a:pPr marL="0" indent="0" algn="r" rtl="1">
              <a:buNone/>
            </a:pPr>
            <a:r>
              <a:rPr lang="ar-DZ" dirty="0"/>
              <a:t>-التأمين الرقمي: التأمين الرقمي هو التحويل الرقمي، أي تحويل كل خدمات التأمين </a:t>
            </a:r>
            <a:r>
              <a:rPr lang="ar-DZ" dirty="0" smtClean="0"/>
              <a:t>التي تقدمها </a:t>
            </a:r>
            <a:r>
              <a:rPr lang="ar-DZ" dirty="0"/>
              <a:t>شركات التأمين لجميع العملاء إلى خدمات رقمية، أي </a:t>
            </a:r>
            <a:r>
              <a:rPr lang="ar-DZ" dirty="0" err="1"/>
              <a:t>أتمتة</a:t>
            </a:r>
            <a:r>
              <a:rPr lang="ar-DZ" dirty="0"/>
              <a:t> العمليات بهدف </a:t>
            </a:r>
            <a:r>
              <a:rPr lang="ar-DZ" dirty="0" smtClean="0"/>
              <a:t>تعزيز الكفاءة والسرعة.</a:t>
            </a:r>
          </a:p>
          <a:p>
            <a:pPr marL="0" indent="0" algn="r" rtl="1">
              <a:buNone/>
            </a:pPr>
            <a:r>
              <a:rPr lang="ar-DZ" dirty="0"/>
              <a:t>-العملات المشفرة: العملات المشفرة :العملات المشفرة عبارة عن عملات رقمية يتم </a:t>
            </a:r>
            <a:r>
              <a:rPr lang="ar-DZ" dirty="0" smtClean="0"/>
              <a:t>التحكم بها </a:t>
            </a:r>
            <a:r>
              <a:rPr lang="ar-DZ" dirty="0"/>
              <a:t>سرا وتطبق التشفير لضمان أمنها ،ولا تدعم أي سلطة مركزية العملات المشفرة </a:t>
            </a:r>
            <a:r>
              <a:rPr lang="ar-DZ" dirty="0" smtClean="0"/>
              <a:t>وليس لديها </a:t>
            </a:r>
            <a:r>
              <a:rPr lang="ar-DZ" dirty="0"/>
              <a:t>أي علاقة ثابتة بالعملة الموجودة </a:t>
            </a:r>
            <a:r>
              <a:rPr lang="ar-DZ" dirty="0" smtClean="0"/>
              <a:t>حاليا.</a:t>
            </a:r>
          </a:p>
          <a:p>
            <a:pPr marL="0" indent="0" algn="r" rtl="1">
              <a:buNone/>
            </a:pPr>
            <a:r>
              <a:rPr lang="ar-DZ" dirty="0" smtClean="0"/>
              <a:t>-استخدام </a:t>
            </a:r>
            <a:r>
              <a:rPr lang="ar-DZ" dirty="0"/>
              <a:t>سلسلة الكتل "</a:t>
            </a:r>
            <a:r>
              <a:rPr lang="ar-DZ" dirty="0" err="1"/>
              <a:t>البلوكشين</a:t>
            </a:r>
            <a:r>
              <a:rPr lang="ar-DZ" dirty="0"/>
              <a:t>": </a:t>
            </a:r>
            <a:r>
              <a:rPr lang="ar-DZ" dirty="0" smtClean="0"/>
              <a:t>وهو  </a:t>
            </a:r>
            <a:r>
              <a:rPr lang="ar-DZ" dirty="0"/>
              <a:t>نوع جديد من </a:t>
            </a:r>
            <a:r>
              <a:rPr lang="ar-DZ" dirty="0" smtClean="0"/>
              <a:t>قواعد البيانات </a:t>
            </a:r>
            <a:r>
              <a:rPr lang="ar-DZ" dirty="0"/>
              <a:t>يتيح للأطراف </a:t>
            </a:r>
            <a:r>
              <a:rPr lang="ar-DZ" dirty="0" smtClean="0"/>
              <a:t>المتعاقدة </a:t>
            </a:r>
            <a:r>
              <a:rPr lang="ar-DZ" dirty="0"/>
              <a:t>مشاركة قاعدة البيانات والقدرة على تغيير ذلك بطريقة </a:t>
            </a:r>
            <a:r>
              <a:rPr lang="ar-DZ" dirty="0" smtClean="0"/>
              <a:t>آمنة ومأمونة </a:t>
            </a:r>
            <a:r>
              <a:rPr lang="ar-DZ" dirty="0"/>
              <a:t>حتى لو لم يثقوا في بعضهم </a:t>
            </a:r>
            <a:r>
              <a:rPr lang="ar-DZ" dirty="0" smtClean="0"/>
              <a:t>البعض.</a:t>
            </a:r>
          </a:p>
          <a:p>
            <a:pPr marL="0" indent="0" algn="r" rtl="1">
              <a:buNone/>
            </a:pPr>
            <a:r>
              <a:rPr lang="ar-DZ" dirty="0"/>
              <a:t>-إدارة الثروات( المحافظ المالية) :تقوم شركات التمويل الرقمي بمساعدة أصحاب </a:t>
            </a:r>
            <a:r>
              <a:rPr lang="ar-DZ" dirty="0" smtClean="0"/>
              <a:t>المشاريع الواعدة </a:t>
            </a:r>
            <a:r>
              <a:rPr lang="ar-DZ" dirty="0"/>
              <a:t>في إدارة محافظهم المالية وثرواتهم، عن طريق تقديم النصائح </a:t>
            </a:r>
            <a:r>
              <a:rPr lang="ar-DZ" dirty="0" err="1"/>
              <a:t>والإستشارات</a:t>
            </a:r>
            <a:r>
              <a:rPr lang="ar-DZ" dirty="0"/>
              <a:t> </a:t>
            </a:r>
            <a:r>
              <a:rPr lang="ar-DZ" dirty="0" smtClean="0"/>
              <a:t>فيما يخص </a:t>
            </a:r>
            <a:r>
              <a:rPr lang="ar-DZ" dirty="0"/>
              <a:t>تكوين هذه المحافظ، كما قد تتولى إدارتها وتوظيفها </a:t>
            </a:r>
            <a:endParaRPr lang="ar-DZ" dirty="0" smtClean="0"/>
          </a:p>
          <a:p>
            <a:pPr marL="0" indent="0" algn="r" rtl="1">
              <a:buNone/>
            </a:pPr>
            <a:endParaRPr lang="ar-DZ" dirty="0"/>
          </a:p>
          <a:p>
            <a:pPr marL="0" indent="0" algn="r" rtl="1">
              <a:buNone/>
            </a:pPr>
            <a:endParaRPr lang="fr-FR" dirty="0"/>
          </a:p>
        </p:txBody>
      </p:sp>
    </p:spTree>
    <p:extLst>
      <p:ext uri="{BB962C8B-B14F-4D97-AF65-F5344CB8AC3E}">
        <p14:creationId xmlns:p14="http://schemas.microsoft.com/office/powerpoint/2010/main" val="30716483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56948"/>
            <a:ext cx="12192000" cy="6701051"/>
          </a:xfrm>
        </p:spPr>
        <p:txBody>
          <a:bodyPr>
            <a:normAutofit/>
          </a:bodyPr>
          <a:lstStyle/>
          <a:p>
            <a:pPr algn="r" rtl="1"/>
            <a:r>
              <a:rPr lang="ar-DZ" sz="2800" b="1" dirty="0" smtClean="0">
                <a:solidFill>
                  <a:srgbClr val="FF0000"/>
                </a:solidFill>
              </a:rPr>
              <a:t>3:أنظمة الدفع الرقمية </a:t>
            </a:r>
          </a:p>
          <a:p>
            <a:pPr algn="r" rtl="1"/>
            <a:r>
              <a:rPr lang="ar-DZ" sz="2400" dirty="0" smtClean="0"/>
              <a:t>ارتبط انخفاض التجارة العالمية بعد الأزمة المالية 2009-2008 بانهيارات في التمويل التجاري التقليدي واضطرابات في تمويل سلاسل التوريد العالمية. وأدت الأزمة إلى حلقات ردود فعل سلبية بين النظام المالي والاقتصاد الحقيقي، حيث أصبحت سلاسل القيمة العالمية والتجارة التكنولوجية من السمات المهيمنة على مشهد للتجارة العالمية. مما ادى الى تغيير ديناميكيات القطاع المالي وتغير انماط التمويل فيها، لان الاضطرابات المالية على مستوى المورد تولد آثار مضاعفة عبر سلسلة القيمة بأكملها .فشركات المنبع</a:t>
            </a:r>
          </a:p>
          <a:p>
            <a:pPr algn="r" rtl="1"/>
            <a:r>
              <a:rPr lang="ar-DZ" sz="2400" dirty="0" smtClean="0"/>
              <a:t>‎معرضة </a:t>
            </a:r>
            <a:r>
              <a:rPr lang="ar-DZ" sz="2400" dirty="0"/>
              <a:t>بشكل مباشر لمخاطر ومرونة الشركات </a:t>
            </a:r>
            <a:r>
              <a:rPr lang="ar-DZ" sz="2400" dirty="0" smtClean="0"/>
              <a:t>الصغيرة والمتوسطة </a:t>
            </a:r>
            <a:r>
              <a:rPr lang="fr-FR" sz="2400" dirty="0" smtClean="0"/>
              <a:t>‏ </a:t>
            </a:r>
            <a:r>
              <a:rPr lang="ar-DZ" sz="2400" dirty="0"/>
              <a:t>في سلاسل التوريد الخاصة بها لا سيما الأجنبية، وبذلك اثرت الصدمات المالية على تمويل التجارة للمؤسسات </a:t>
            </a:r>
            <a:r>
              <a:rPr lang="ar-DZ" sz="2400" dirty="0" smtClean="0"/>
              <a:t>الصغيرة والمتوسطة</a:t>
            </a:r>
            <a:r>
              <a:rPr lang="ar-DZ" sz="2400" dirty="0"/>
              <a:t>، لا سيما في الأسواق الناشئة وتسببت في تعطل سلاسل القيمة العالمية وهو </a:t>
            </a:r>
            <a:r>
              <a:rPr lang="ar-DZ" sz="2400" dirty="0" smtClean="0"/>
              <a:t>ما تطلب </a:t>
            </a:r>
            <a:r>
              <a:rPr lang="ar-DZ" sz="2400" dirty="0"/>
              <a:t>البحث عن بدائل تمويلية جديدة وفقا لنماذج متخصصة لتقييم المخاطر لم تكن </a:t>
            </a:r>
            <a:r>
              <a:rPr lang="ar-DZ" sz="2400" dirty="0" smtClean="0"/>
              <a:t>البنوك قادرة </a:t>
            </a:r>
            <a:r>
              <a:rPr lang="ar-DZ" sz="2400" dirty="0"/>
              <a:t>على تبنيها</a:t>
            </a:r>
            <a:r>
              <a:rPr lang="ar-DZ" sz="2400" dirty="0" smtClean="0"/>
              <a:t>.</a:t>
            </a:r>
          </a:p>
          <a:p>
            <a:pPr algn="r" rtl="1"/>
            <a:r>
              <a:rPr lang="ar-DZ" sz="2400" dirty="0" smtClean="0"/>
              <a:t> </a:t>
            </a:r>
            <a:r>
              <a:rPr lang="ar-DZ" sz="2400" dirty="0"/>
              <a:t>و في دراسة شملت 340 شركة مختلفة الحجم من قطاعات متعددة وذات بعد </a:t>
            </a:r>
            <a:r>
              <a:rPr lang="ar-DZ" sz="2400" dirty="0" smtClean="0"/>
              <a:t>دولي لمعرفة </a:t>
            </a:r>
            <a:r>
              <a:rPr lang="ar-DZ" sz="2400" dirty="0"/>
              <a:t>اهم تأثيرات الاستخدام المتزايد للتكنولوجيا و </a:t>
            </a:r>
            <a:r>
              <a:rPr lang="ar-DZ" sz="2400" dirty="0" err="1"/>
              <a:t>الرقمنة</a:t>
            </a:r>
            <a:r>
              <a:rPr lang="ar-DZ" sz="2400" dirty="0"/>
              <a:t> في مجال التجارة الدولية، </a:t>
            </a:r>
            <a:r>
              <a:rPr lang="ar-DZ" sz="2400" dirty="0" smtClean="0"/>
              <a:t>توصلت الدراسة </a:t>
            </a:r>
            <a:r>
              <a:rPr lang="ar-DZ" sz="2400" dirty="0"/>
              <a:t>الى وجود تأثيرات مختلفة ارتبط الكثير منها بإدخال تقنيات التمويل الرقمي </a:t>
            </a:r>
            <a:r>
              <a:rPr lang="ar-DZ" sz="2400" dirty="0" smtClean="0"/>
              <a:t>لاسيما انظمة </a:t>
            </a:r>
            <a:r>
              <a:rPr lang="ar-DZ" sz="2400" dirty="0"/>
              <a:t>الدفع الرقمية وسلسلة </a:t>
            </a:r>
            <a:r>
              <a:rPr lang="ar-DZ" sz="2400" dirty="0" smtClean="0"/>
              <a:t>الكتل </a:t>
            </a:r>
            <a:r>
              <a:rPr lang="ar-DZ" sz="2400" dirty="0"/>
              <a:t>في مجال المدفوعات الدولية واستخدام تقنيات </a:t>
            </a:r>
            <a:r>
              <a:rPr lang="ar-DZ" sz="2400" dirty="0" smtClean="0"/>
              <a:t>الجيل </a:t>
            </a:r>
            <a:r>
              <a:rPr lang="ar-DZ" sz="2400" dirty="0"/>
              <a:t>الخامس ، ويلاحظ أن انظمة الدفع الرقمية ساهمت </a:t>
            </a:r>
            <a:r>
              <a:rPr lang="ar-DZ" sz="2400" dirty="0" smtClean="0"/>
              <a:t>‎</a:t>
            </a:r>
            <a:r>
              <a:rPr lang="fr-FR" sz="2400" dirty="0" smtClean="0"/>
              <a:t>‏ </a:t>
            </a:r>
            <a:r>
              <a:rPr lang="ar-DZ" sz="2400" dirty="0"/>
              <a:t>في احداث تغيرات </a:t>
            </a:r>
            <a:r>
              <a:rPr lang="ar-DZ" sz="2400" dirty="0" smtClean="0"/>
              <a:t>مجال التجارة </a:t>
            </a:r>
            <a:r>
              <a:rPr lang="ar-DZ" sz="2400" dirty="0"/>
              <a:t>الدولية و سلاسل </a:t>
            </a:r>
            <a:r>
              <a:rPr lang="ar-DZ" sz="2400" dirty="0" smtClean="0"/>
              <a:t>القيمة عند ادخال تقنية </a:t>
            </a:r>
            <a:r>
              <a:rPr lang="ar-DZ" sz="2400" dirty="0"/>
              <a:t>سلسلة الكتل ‎</a:t>
            </a:r>
            <a:r>
              <a:rPr lang="fr-FR" sz="2400" dirty="0" err="1"/>
              <a:t>chain</a:t>
            </a:r>
            <a:r>
              <a:rPr lang="fr-FR" sz="2400" dirty="0"/>
              <a:t>‏ block.</a:t>
            </a:r>
            <a:r>
              <a:rPr lang="ar-DZ" sz="2400" dirty="0"/>
              <a:t>كما‏ توصلت الدراسة الى ان تقنيات التمويل عبر </a:t>
            </a:r>
            <a:r>
              <a:rPr lang="ar-DZ" sz="2400" dirty="0" smtClean="0"/>
              <a:t>التجارة الالكترونية </a:t>
            </a:r>
            <a:r>
              <a:rPr lang="ar-DZ" sz="2400" dirty="0"/>
              <a:t>و انظمة الدفع الرقمية واستخدام الحوسبة السحابية ومختلف الخدمات الرقمية الاخرى كان لها الاثر الاكبر في احداث </a:t>
            </a:r>
            <a:r>
              <a:rPr lang="ar-DZ" sz="2400" dirty="0" err="1"/>
              <a:t>تغبيرات</a:t>
            </a:r>
            <a:r>
              <a:rPr lang="ar-DZ" sz="2400" dirty="0"/>
              <a:t> في التجارة الدولية على المدى </a:t>
            </a:r>
            <a:r>
              <a:rPr lang="ar-DZ" sz="2400" dirty="0" smtClean="0"/>
              <a:t>القصير.</a:t>
            </a:r>
            <a:endParaRPr lang="ar-DZ" sz="2400" dirty="0"/>
          </a:p>
          <a:p>
            <a:pPr algn="r" rtl="1"/>
            <a:endParaRPr lang="ar-DZ" sz="2400" dirty="0" smtClean="0"/>
          </a:p>
        </p:txBody>
      </p:sp>
    </p:spTree>
    <p:extLst>
      <p:ext uri="{BB962C8B-B14F-4D97-AF65-F5344CB8AC3E}">
        <p14:creationId xmlns:p14="http://schemas.microsoft.com/office/powerpoint/2010/main" val="1803511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l="14552" t="34740" r="13918" b="16049"/>
          <a:stretch/>
        </p:blipFill>
        <p:spPr>
          <a:xfrm>
            <a:off x="122830" y="450376"/>
            <a:ext cx="11750722" cy="5609229"/>
          </a:xfrm>
          <a:prstGeom prst="rect">
            <a:avLst/>
          </a:prstGeom>
        </p:spPr>
      </p:pic>
    </p:spTree>
    <p:extLst>
      <p:ext uri="{BB962C8B-B14F-4D97-AF65-F5344CB8AC3E}">
        <p14:creationId xmlns:p14="http://schemas.microsoft.com/office/powerpoint/2010/main" val="11591552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l="23730" t="28827" r="20635" b="11825"/>
          <a:stretch/>
        </p:blipFill>
        <p:spPr>
          <a:xfrm>
            <a:off x="0" y="0"/>
            <a:ext cx="12191999" cy="6858000"/>
          </a:xfrm>
          <a:prstGeom prst="rect">
            <a:avLst/>
          </a:prstGeom>
        </p:spPr>
      </p:pic>
    </p:spTree>
    <p:extLst>
      <p:ext uri="{BB962C8B-B14F-4D97-AF65-F5344CB8AC3E}">
        <p14:creationId xmlns:p14="http://schemas.microsoft.com/office/powerpoint/2010/main" val="30972846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09182"/>
            <a:ext cx="12192000" cy="6748818"/>
          </a:xfrm>
        </p:spPr>
        <p:txBody>
          <a:bodyPr/>
          <a:lstStyle/>
          <a:p>
            <a:pPr lvl="0" algn="r" rtl="1"/>
            <a:r>
              <a:rPr lang="ar-DZ" dirty="0" smtClean="0"/>
              <a:t>1: يقوم </a:t>
            </a:r>
            <a:r>
              <a:rPr lang="ar-DZ" dirty="0"/>
              <a:t>المصدر </a:t>
            </a:r>
            <a:r>
              <a:rPr lang="ar-DZ" dirty="0" smtClean="0"/>
              <a:t>بإرسال </a:t>
            </a:r>
            <a:r>
              <a:rPr lang="ar-DZ" dirty="0"/>
              <a:t>الفاتورة ( ورقية أو رقمية ) للمستورد ، وقد يقترح عليه التسديد عن طريق</a:t>
            </a:r>
            <a:r>
              <a:rPr lang="fr-FR" dirty="0"/>
              <a:t>   </a:t>
            </a:r>
            <a:r>
              <a:rPr lang="en-US" dirty="0" err="1"/>
              <a:t>bpo</a:t>
            </a:r>
            <a:endParaRPr lang="fr-FR" dirty="0"/>
          </a:p>
          <a:p>
            <a:pPr algn="r" rtl="1"/>
            <a:r>
              <a:rPr lang="fr-FR" dirty="0"/>
              <a:t> (obligation de paiement bancaire)</a:t>
            </a:r>
          </a:p>
          <a:p>
            <a:pPr lvl="0" algn="r" rtl="1"/>
            <a:r>
              <a:rPr lang="ar-DZ" dirty="0" smtClean="0"/>
              <a:t>2: يقبل </a:t>
            </a:r>
            <a:r>
              <a:rPr lang="ar-DZ" dirty="0"/>
              <a:t>المستورد الفاتورة ويوافق على الدفع عبر الالتزام بالدفع المصرفي (</a:t>
            </a:r>
            <a:r>
              <a:rPr lang="fr-FR" dirty="0" err="1"/>
              <a:t>bpo</a:t>
            </a:r>
            <a:r>
              <a:rPr lang="ar-DZ" dirty="0"/>
              <a:t>)، من خلال إصدار الالتزام بالدفع المصرفي عبر بنكه الخاص، ويقدم البيانات اللازمة للمعاملة.</a:t>
            </a:r>
            <a:endParaRPr lang="fr-FR" dirty="0"/>
          </a:p>
          <a:p>
            <a:pPr lvl="0" algn="r" rtl="1"/>
            <a:r>
              <a:rPr lang="ar-DZ" dirty="0" smtClean="0"/>
              <a:t>3: يقوم </a:t>
            </a:r>
            <a:r>
              <a:rPr lang="ar-DZ" dirty="0"/>
              <a:t>المُصدر بإخطار البنك بالالتزام بالدفع المصرفي (</a:t>
            </a:r>
            <a:r>
              <a:rPr lang="fr-FR" dirty="0" err="1"/>
              <a:t>bpo</a:t>
            </a:r>
            <a:r>
              <a:rPr lang="ar-DZ" dirty="0"/>
              <a:t>) ويقدم البيانات المتعلقة بالمعاملة</a:t>
            </a:r>
            <a:r>
              <a:rPr lang="ar-DZ" dirty="0" smtClean="0"/>
              <a:t>.</a:t>
            </a:r>
          </a:p>
          <a:p>
            <a:pPr lvl="0" algn="r" rtl="1"/>
            <a:r>
              <a:rPr lang="ar-DZ" dirty="0" smtClean="0"/>
              <a:t> 4: تقوم </a:t>
            </a:r>
            <a:r>
              <a:rPr lang="ar-DZ" dirty="0"/>
              <a:t>البنوك بتقديم بيانات المعاملة إلى محرك مطابقة البيانات، وأي تناقضات يتم فحصها يدويًا</a:t>
            </a:r>
            <a:r>
              <a:rPr lang="ar-DZ" dirty="0" smtClean="0"/>
              <a:t>.</a:t>
            </a:r>
          </a:p>
          <a:p>
            <a:pPr lvl="0" algn="r" rtl="1"/>
            <a:r>
              <a:rPr lang="ar-DZ" dirty="0" smtClean="0"/>
              <a:t>5: يتم </a:t>
            </a:r>
            <a:r>
              <a:rPr lang="ar-DZ" dirty="0"/>
              <a:t>نقل الوثائق تقليديًا (ورق) أو رقميًا </a:t>
            </a:r>
            <a:r>
              <a:rPr lang="ar-DZ" dirty="0" smtClean="0"/>
              <a:t>لتسهيل </a:t>
            </a:r>
            <a:r>
              <a:rPr lang="ar-DZ" dirty="0"/>
              <a:t>المعاملات بدون </a:t>
            </a:r>
            <a:r>
              <a:rPr lang="ar-DZ" dirty="0" smtClean="0"/>
              <a:t>ورق.</a:t>
            </a:r>
            <a:endParaRPr lang="fr-FR" dirty="0"/>
          </a:p>
          <a:p>
            <a:pPr lvl="0" algn="r" rtl="1"/>
            <a:r>
              <a:rPr lang="ar-DZ" dirty="0" smtClean="0"/>
              <a:t>6: يتم </a:t>
            </a:r>
            <a:r>
              <a:rPr lang="ar-DZ" dirty="0"/>
              <a:t>الدفع </a:t>
            </a:r>
            <a:r>
              <a:rPr lang="ar-DZ" dirty="0" smtClean="0"/>
              <a:t>وإصداره </a:t>
            </a:r>
            <a:r>
              <a:rPr lang="ar-DZ" dirty="0"/>
              <a:t>للمُصدّر</a:t>
            </a:r>
            <a:r>
              <a:rPr lang="ar-DZ" dirty="0" smtClean="0"/>
              <a:t>. </a:t>
            </a:r>
          </a:p>
          <a:p>
            <a:pPr lvl="0" algn="r" rtl="1"/>
            <a:endParaRPr lang="fr-FR" dirty="0"/>
          </a:p>
        </p:txBody>
      </p:sp>
      <p:sp>
        <p:nvSpPr>
          <p:cNvPr id="4" name="Rectangle à coins arrondis 3"/>
          <p:cNvSpPr/>
          <p:nvPr/>
        </p:nvSpPr>
        <p:spPr>
          <a:xfrm>
            <a:off x="6096000" y="4258101"/>
            <a:ext cx="2197290" cy="21972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DZ" sz="2800" b="1" dirty="0"/>
              <a:t>وثيقة التأمين </a:t>
            </a:r>
            <a:endParaRPr lang="fr-FR" sz="2800" b="1" dirty="0"/>
          </a:p>
          <a:p>
            <a:pPr algn="r" rtl="1"/>
            <a:r>
              <a:rPr lang="ar-DZ" sz="2800" b="1" dirty="0"/>
              <a:t>المُصدر </a:t>
            </a:r>
            <a:endParaRPr lang="fr-FR" sz="2800" b="1" dirty="0"/>
          </a:p>
          <a:p>
            <a:pPr algn="r" rtl="1"/>
            <a:r>
              <a:rPr lang="ar-DZ" sz="2800" b="1" dirty="0"/>
              <a:t>تاريخ الإصدار </a:t>
            </a:r>
            <a:endParaRPr lang="fr-FR" sz="2800" b="1" dirty="0"/>
          </a:p>
          <a:p>
            <a:pPr algn="r" rtl="1"/>
            <a:r>
              <a:rPr lang="ar-DZ" sz="2800" b="1" dirty="0"/>
              <a:t>تاريخ السريان </a:t>
            </a:r>
            <a:endParaRPr lang="fr-FR" sz="2800" b="1" dirty="0"/>
          </a:p>
          <a:p>
            <a:pPr algn="r" rtl="1"/>
            <a:r>
              <a:rPr lang="ar-DZ" sz="2800" b="1" dirty="0"/>
              <a:t>مكان الإصدار</a:t>
            </a:r>
            <a:endParaRPr lang="fr-FR" sz="2800" b="1" dirty="0"/>
          </a:p>
        </p:txBody>
      </p:sp>
      <p:sp>
        <p:nvSpPr>
          <p:cNvPr id="5" name="Rectangle à coins arrondis 4"/>
          <p:cNvSpPr/>
          <p:nvPr/>
        </p:nvSpPr>
        <p:spPr>
          <a:xfrm>
            <a:off x="9067800" y="4162568"/>
            <a:ext cx="2197290" cy="24202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DZ" sz="2400" dirty="0"/>
              <a:t>نوع الشهادة </a:t>
            </a:r>
            <a:endParaRPr lang="fr-FR" sz="2400" dirty="0"/>
          </a:p>
          <a:p>
            <a:pPr algn="r" rtl="1"/>
            <a:r>
              <a:rPr lang="ar-DZ" sz="2400" dirty="0"/>
              <a:t>المُصدر </a:t>
            </a:r>
            <a:endParaRPr lang="fr-FR" sz="2400" dirty="0"/>
          </a:p>
          <a:p>
            <a:pPr algn="r" rtl="1"/>
            <a:r>
              <a:rPr lang="ar-DZ" sz="2400" dirty="0"/>
              <a:t>تاريخ الإصدار </a:t>
            </a:r>
            <a:endParaRPr lang="fr-FR" sz="2400" dirty="0"/>
          </a:p>
          <a:p>
            <a:pPr algn="r" rtl="1"/>
            <a:r>
              <a:rPr lang="ar-DZ" sz="2400" dirty="0"/>
              <a:t>تاريخ السريان </a:t>
            </a:r>
            <a:endParaRPr lang="fr-FR" sz="2400" dirty="0"/>
          </a:p>
          <a:p>
            <a:pPr algn="r" rtl="1"/>
            <a:r>
              <a:rPr lang="ar-DZ" sz="2400" dirty="0"/>
              <a:t>مكان الإصدار</a:t>
            </a:r>
            <a:endParaRPr lang="fr-FR" sz="2400" dirty="0"/>
          </a:p>
        </p:txBody>
      </p:sp>
      <p:sp>
        <p:nvSpPr>
          <p:cNvPr id="6" name="Rectangle à coins arrondis 5"/>
          <p:cNvSpPr/>
          <p:nvPr/>
        </p:nvSpPr>
        <p:spPr>
          <a:xfrm>
            <a:off x="3124200" y="4274023"/>
            <a:ext cx="2197290" cy="2197289"/>
          </a:xfrm>
          <a:prstGeom prst="roundRect">
            <a:avLst/>
          </a:prstGeom>
          <a:solidFill>
            <a:srgbClr val="EEB5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DZ" sz="2000" dirty="0"/>
              <a:t>أنواع مستندات النقل </a:t>
            </a:r>
            <a:endParaRPr lang="fr-FR" sz="2000" dirty="0"/>
          </a:p>
          <a:p>
            <a:pPr algn="r" rtl="1"/>
            <a:r>
              <a:rPr lang="ar-DZ" sz="2000" dirty="0"/>
              <a:t>تاريخ الإصدار المُرسل</a:t>
            </a:r>
            <a:endParaRPr lang="fr-FR" sz="2000" dirty="0"/>
          </a:p>
          <a:p>
            <a:pPr algn="r" rtl="1"/>
            <a:r>
              <a:rPr lang="ar-DZ" sz="2000" dirty="0"/>
              <a:t>المُرسل إليه</a:t>
            </a:r>
            <a:endParaRPr lang="fr-FR" sz="2000" dirty="0"/>
          </a:p>
          <a:p>
            <a:pPr algn="r" rtl="1"/>
            <a:r>
              <a:rPr lang="ar-DZ" sz="2000" dirty="0"/>
              <a:t>البضائع المنقولة</a:t>
            </a:r>
            <a:endParaRPr lang="fr-FR" sz="2000" dirty="0"/>
          </a:p>
        </p:txBody>
      </p:sp>
      <p:sp>
        <p:nvSpPr>
          <p:cNvPr id="7" name="Rectangle à coins arrondis 6"/>
          <p:cNvSpPr/>
          <p:nvPr/>
        </p:nvSpPr>
        <p:spPr>
          <a:xfrm>
            <a:off x="152400" y="4410501"/>
            <a:ext cx="2197290" cy="2197289"/>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DZ" sz="2400"/>
              <a:t>مرجع أمر الشراء</a:t>
            </a:r>
            <a:endParaRPr lang="fr-FR" sz="2400"/>
          </a:p>
          <a:p>
            <a:pPr algn="r" rtl="1"/>
            <a:r>
              <a:rPr lang="ar-DZ" sz="2400"/>
              <a:t>كمية </a:t>
            </a:r>
            <a:endParaRPr lang="fr-FR" sz="2400"/>
          </a:p>
          <a:p>
            <a:pPr algn="r" rtl="1"/>
            <a:r>
              <a:rPr lang="ar-DZ" sz="2400"/>
              <a:t>سعر الوحدة</a:t>
            </a:r>
            <a:endParaRPr lang="fr-FR" sz="2400"/>
          </a:p>
          <a:p>
            <a:pPr algn="r" rtl="1"/>
            <a:r>
              <a:rPr lang="ar-DZ" sz="2400"/>
              <a:t>أسماء المنتجات </a:t>
            </a:r>
            <a:endParaRPr lang="fr-FR" sz="2400"/>
          </a:p>
          <a:p>
            <a:pPr algn="r"/>
            <a:r>
              <a:rPr lang="ar-DZ" sz="2400"/>
              <a:t>مصطلحات التجارة الدولية</a:t>
            </a:r>
            <a:endParaRPr lang="fr-FR" sz="2400"/>
          </a:p>
        </p:txBody>
      </p:sp>
    </p:spTree>
    <p:extLst>
      <p:ext uri="{BB962C8B-B14F-4D97-AF65-F5344CB8AC3E}">
        <p14:creationId xmlns:p14="http://schemas.microsoft.com/office/powerpoint/2010/main" val="40649332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égral">
  <a:themeElements>
    <a:clrScheme name="Intégral">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Inté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é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125000"/>
              </a:schemeClr>
              <a:schemeClr val="phClr">
                <a:tint val="92000"/>
                <a:shade val="70000"/>
                <a:satMod val="110000"/>
              </a:schemeClr>
            </a:duotone>
          </a:blip>
          <a:tile tx="0" ty="0" sx="22000" sy="2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E736489A-00C3-4E0A-AAA8-D4D3127BA5B3}"/>
    </a:ext>
  </a:extLst>
</a:theme>
</file>

<file path=docProps/app.xml><?xml version="1.0" encoding="utf-8"?>
<Properties xmlns="http://schemas.openxmlformats.org/officeDocument/2006/extended-properties" xmlns:vt="http://schemas.openxmlformats.org/officeDocument/2006/docPropsVTypes">
  <Template>Integral</Template>
  <TotalTime>83</TotalTime>
  <Words>885</Words>
  <Application>Microsoft Office PowerPoint</Application>
  <PresentationFormat>Grand écran</PresentationFormat>
  <Paragraphs>45</Paragraphs>
  <Slides>9</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9</vt:i4>
      </vt:variant>
    </vt:vector>
  </HeadingPairs>
  <TitlesOfParts>
    <vt:vector size="15" baseType="lpstr">
      <vt:lpstr>Arial</vt:lpstr>
      <vt:lpstr>Tw Cen MT</vt:lpstr>
      <vt:lpstr>Tw Cen MT Condensed</vt:lpstr>
      <vt:lpstr>Wingdings</vt:lpstr>
      <vt:lpstr>Wingdings 3</vt:lpstr>
      <vt:lpstr>Intégral</vt:lpstr>
      <vt:lpstr>المحور الخامس: تمويل التجارة الدولية في اطار سلاسل القيمة </vt:lpstr>
      <vt:lpstr>Présentation PowerPoint</vt:lpstr>
      <vt:lpstr>بدأت فكرة سلاسل القيمة من المحلية وانتقلت الى العالمية وذلك من خلال المستويات التالية:</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المحور الخامس: تمويل التجارة الدولية في اطار سلاسل القيمة</dc:title>
  <dc:creator>Atika</dc:creator>
  <cp:lastModifiedBy>Atika</cp:lastModifiedBy>
  <cp:revision>9</cp:revision>
  <dcterms:created xsi:type="dcterms:W3CDTF">2024-12-17T23:24:18Z</dcterms:created>
  <dcterms:modified xsi:type="dcterms:W3CDTF">2024-12-18T00:47:37Z</dcterms:modified>
</cp:coreProperties>
</file>