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7"/>
  </p:notesMasterIdLst>
  <p:sldIdLst>
    <p:sldId id="256" r:id="rId2"/>
    <p:sldId id="265" r:id="rId3"/>
    <p:sldId id="266" r:id="rId4"/>
    <p:sldId id="267" r:id="rId5"/>
    <p:sldId id="268" r:id="rId6"/>
  </p:sldIdLst>
  <p:sldSz cx="9144000" cy="5143500" type="screen16x9"/>
  <p:notesSz cx="6858000" cy="9144000"/>
  <p:embeddedFontLst>
    <p:embeddedFont>
      <p:font typeface="Andalus" panose="02020603050405020304" pitchFamily="18" charset="-78"/>
      <p:regular r:id="rId8"/>
    </p:embeddedFont>
    <p:embeddedFont>
      <p:font typeface="Antonio" panose="020B0604020202020204" charset="0"/>
      <p:regular r:id="rId9"/>
      <p:bold r:id="rId10"/>
    </p:embeddedFont>
    <p:embeddedFont>
      <p:font typeface="Arabic Typesetting" panose="03020402040406030203" pitchFamily="66" charset="-78"/>
      <p:regular r:id="rId11"/>
    </p:embeddedFont>
    <p:embeddedFont>
      <p:font typeface="Arial Black" panose="020B0A04020102020204" pitchFamily="34" charset="0"/>
      <p:bold r:id="rId12"/>
    </p:embeddedFont>
    <p:embeddedFont>
      <p:font typeface="Inter" panose="020B0604020202020204" charset="0"/>
      <p:regular r:id="rId13"/>
      <p:bold r:id="rId14"/>
      <p:italic r:id="rId15"/>
      <p:boldItalic r:id="rId16"/>
    </p:embeddedFont>
    <p:embeddedFont>
      <p:font typeface="Simplified Arabic" panose="02020603050405020304" pitchFamily="18" charset="-78"/>
      <p:regular r:id="rId17"/>
      <p:bold r:id="rId18"/>
    </p:embeddedFont>
    <p:embeddedFont>
      <p:font typeface="Traditional Arabic" panose="02020603050405020304" pitchFamily="18" charset="-78"/>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1655E3-9202-4ECC-BFC7-A4B02FFF6DCB}">
  <a:tblStyle styleId="{8E1655E3-9202-4ECC-BFC7-A4B02FFF6D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165B4E3-CC64-4005-B22A-71E6229CF4C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453419a87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53419a87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38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a:extLst>
            <a:ext uri="{FF2B5EF4-FFF2-40B4-BE49-F238E27FC236}">
              <a16:creationId xmlns:a16="http://schemas.microsoft.com/office/drawing/2014/main" id="{10878C32-CF54-1CFC-CE8B-1FEB67C676DA}"/>
            </a:ext>
          </a:extLst>
        </p:cNvPr>
        <p:cNvGrpSpPr/>
        <p:nvPr/>
      </p:nvGrpSpPr>
      <p:grpSpPr>
        <a:xfrm>
          <a:off x="0" y="0"/>
          <a:ext cx="0" cy="0"/>
          <a:chOff x="0" y="0"/>
          <a:chExt cx="0" cy="0"/>
        </a:xfrm>
      </p:grpSpPr>
      <p:sp>
        <p:nvSpPr>
          <p:cNvPr id="674" name="Google Shape;674;g2453419a873_0_135:notes">
            <a:extLst>
              <a:ext uri="{FF2B5EF4-FFF2-40B4-BE49-F238E27FC236}">
                <a16:creationId xmlns:a16="http://schemas.microsoft.com/office/drawing/2014/main" id="{AA7515F9-9746-76E0-24BC-DDAB9A15E8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53419a873_0_135:notes">
            <a:extLst>
              <a:ext uri="{FF2B5EF4-FFF2-40B4-BE49-F238E27FC236}">
                <a16:creationId xmlns:a16="http://schemas.microsoft.com/office/drawing/2014/main" id="{361E22E6-7775-505B-44B3-91908EF35C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81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a:extLst>
            <a:ext uri="{FF2B5EF4-FFF2-40B4-BE49-F238E27FC236}">
              <a16:creationId xmlns:a16="http://schemas.microsoft.com/office/drawing/2014/main" id="{4EB705BF-162E-E5BF-7F07-C9170B613DB2}"/>
            </a:ext>
          </a:extLst>
        </p:cNvPr>
        <p:cNvGrpSpPr/>
        <p:nvPr/>
      </p:nvGrpSpPr>
      <p:grpSpPr>
        <a:xfrm>
          <a:off x="0" y="0"/>
          <a:ext cx="0" cy="0"/>
          <a:chOff x="0" y="0"/>
          <a:chExt cx="0" cy="0"/>
        </a:xfrm>
      </p:grpSpPr>
      <p:sp>
        <p:nvSpPr>
          <p:cNvPr id="674" name="Google Shape;674;g2453419a873_0_135:notes">
            <a:extLst>
              <a:ext uri="{FF2B5EF4-FFF2-40B4-BE49-F238E27FC236}">
                <a16:creationId xmlns:a16="http://schemas.microsoft.com/office/drawing/2014/main" id="{59B84C1D-77C9-A695-B015-3183C980FA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53419a873_0_135:notes">
            <a:extLst>
              <a:ext uri="{FF2B5EF4-FFF2-40B4-BE49-F238E27FC236}">
                <a16:creationId xmlns:a16="http://schemas.microsoft.com/office/drawing/2014/main" id="{C0238D05-8811-8415-353C-6D48E65A09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98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a:extLst>
            <a:ext uri="{FF2B5EF4-FFF2-40B4-BE49-F238E27FC236}">
              <a16:creationId xmlns:a16="http://schemas.microsoft.com/office/drawing/2014/main" id="{50CC5B23-DEAA-0546-12D6-4038FAA90F0D}"/>
            </a:ext>
          </a:extLst>
        </p:cNvPr>
        <p:cNvGrpSpPr/>
        <p:nvPr/>
      </p:nvGrpSpPr>
      <p:grpSpPr>
        <a:xfrm>
          <a:off x="0" y="0"/>
          <a:ext cx="0" cy="0"/>
          <a:chOff x="0" y="0"/>
          <a:chExt cx="0" cy="0"/>
        </a:xfrm>
      </p:grpSpPr>
      <p:sp>
        <p:nvSpPr>
          <p:cNvPr id="674" name="Google Shape;674;g2453419a873_0_135:notes">
            <a:extLst>
              <a:ext uri="{FF2B5EF4-FFF2-40B4-BE49-F238E27FC236}">
                <a16:creationId xmlns:a16="http://schemas.microsoft.com/office/drawing/2014/main" id="{CF2E4A63-8AF6-2E40-111C-BF97F892A8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53419a873_0_135:notes">
            <a:extLst>
              <a:ext uri="{FF2B5EF4-FFF2-40B4-BE49-F238E27FC236}">
                <a16:creationId xmlns:a16="http://schemas.microsoft.com/office/drawing/2014/main" id="{012A6498-9E43-2284-E6D1-07F06D867A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66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64825" y="755700"/>
            <a:ext cx="4472100" cy="2657700"/>
          </a:xfrm>
          <a:prstGeom prst="rect">
            <a:avLst/>
          </a:prstGeom>
        </p:spPr>
        <p:txBody>
          <a:bodyPr spcFirstLastPara="1" wrap="square" lIns="91425" tIns="91425" rIns="91425" bIns="91425" anchor="b" anchorCtr="0">
            <a:noAutofit/>
          </a:bodyPr>
          <a:lstStyle>
            <a:lvl1pPr lvl="0" algn="r">
              <a:lnSpc>
                <a:spcPct val="90000"/>
              </a:lnSpc>
              <a:spcBef>
                <a:spcPts val="0"/>
              </a:spcBef>
              <a:spcAft>
                <a:spcPts val="0"/>
              </a:spcAft>
              <a:buClr>
                <a:srgbClr val="191919"/>
              </a:buClr>
              <a:buSzPts val="5200"/>
              <a:buNone/>
              <a:defRPr sz="9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964818" y="3377925"/>
            <a:ext cx="4471200" cy="457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97" name="Google Shape;9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8" name="Google Shape;98;p8"/>
          <p:cNvGrpSpPr/>
          <p:nvPr/>
        </p:nvGrpSpPr>
        <p:grpSpPr>
          <a:xfrm>
            <a:off x="8430775" y="1184613"/>
            <a:ext cx="1018525" cy="1555075"/>
            <a:chOff x="3784550" y="-2741200"/>
            <a:chExt cx="1018525" cy="1555075"/>
          </a:xfrm>
        </p:grpSpPr>
        <p:sp>
          <p:nvSpPr>
            <p:cNvPr id="99" name="Google Shape;99;p8"/>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305300" y="1184613"/>
            <a:ext cx="1018525" cy="1555075"/>
            <a:chOff x="3784550" y="-2741200"/>
            <a:chExt cx="1018525" cy="1555075"/>
          </a:xfrm>
        </p:grpSpPr>
        <p:sp>
          <p:nvSpPr>
            <p:cNvPr id="104" name="Google Shape;104;p8"/>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9"/>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10" name="Google Shape;110;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1" name="Google Shape;111;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112" name="Google Shape;112;p9"/>
          <p:cNvGrpSpPr/>
          <p:nvPr/>
        </p:nvGrpSpPr>
        <p:grpSpPr>
          <a:xfrm flipH="1">
            <a:off x="8387087" y="909069"/>
            <a:ext cx="1062213" cy="3257370"/>
            <a:chOff x="4446720" y="-3257381"/>
            <a:chExt cx="1062213" cy="3257370"/>
          </a:xfrm>
        </p:grpSpPr>
        <p:sp>
          <p:nvSpPr>
            <p:cNvPr id="113" name="Google Shape;113;p9"/>
            <p:cNvSpPr/>
            <p:nvPr/>
          </p:nvSpPr>
          <p:spPr>
            <a:xfrm>
              <a:off x="4446720" y="-3257381"/>
              <a:ext cx="1062213" cy="325737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4446720" y="-3257381"/>
              <a:ext cx="1062213" cy="3257370"/>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4486170" y="-3160896"/>
              <a:ext cx="983316" cy="399194"/>
            </a:xfrm>
            <a:custGeom>
              <a:avLst/>
              <a:gdLst/>
              <a:ahLst/>
              <a:cxnLst/>
              <a:rect l="l" t="t" r="r" b="b"/>
              <a:pathLst>
                <a:path w="22758" h="9239" extrusionOk="0">
                  <a:moveTo>
                    <a:pt x="22708" y="49"/>
                  </a:moveTo>
                  <a:lnTo>
                    <a:pt x="22708" y="9189"/>
                  </a:lnTo>
                  <a:lnTo>
                    <a:pt x="50" y="9189"/>
                  </a:lnTo>
                  <a:lnTo>
                    <a:pt x="50" y="49"/>
                  </a:lnTo>
                  <a:close/>
                  <a:moveTo>
                    <a:pt x="0" y="0"/>
                  </a:moveTo>
                  <a:lnTo>
                    <a:pt x="0" y="9239"/>
                  </a:lnTo>
                  <a:lnTo>
                    <a:pt x="22757" y="923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4486170" y="-2763851"/>
              <a:ext cx="983316" cy="455148"/>
            </a:xfrm>
            <a:custGeom>
              <a:avLst/>
              <a:gdLst/>
              <a:ahLst/>
              <a:cxnLst/>
              <a:rect l="l" t="t" r="r" b="b"/>
              <a:pathLst>
                <a:path w="22758" h="10534" extrusionOk="0">
                  <a:moveTo>
                    <a:pt x="22708" y="50"/>
                  </a:moveTo>
                  <a:lnTo>
                    <a:pt x="22708" y="10485"/>
                  </a:lnTo>
                  <a:lnTo>
                    <a:pt x="50" y="10485"/>
                  </a:lnTo>
                  <a:lnTo>
                    <a:pt x="50" y="50"/>
                  </a:lnTo>
                  <a:close/>
                  <a:moveTo>
                    <a:pt x="0" y="0"/>
                  </a:moveTo>
                  <a:lnTo>
                    <a:pt x="0" y="25"/>
                  </a:lnTo>
                  <a:lnTo>
                    <a:pt x="0" y="10534"/>
                  </a:lnTo>
                  <a:lnTo>
                    <a:pt x="22757" y="10534"/>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4486170" y="-1832789"/>
              <a:ext cx="983316" cy="535643"/>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4486170" y="-2310851"/>
              <a:ext cx="983316" cy="480208"/>
            </a:xfrm>
            <a:custGeom>
              <a:avLst/>
              <a:gdLst/>
              <a:ahLst/>
              <a:cxnLst/>
              <a:rect l="l" t="t" r="r" b="b"/>
              <a:pathLst>
                <a:path w="22758" h="11114" extrusionOk="0">
                  <a:moveTo>
                    <a:pt x="22708" y="50"/>
                  </a:moveTo>
                  <a:lnTo>
                    <a:pt x="22708" y="11065"/>
                  </a:lnTo>
                  <a:lnTo>
                    <a:pt x="50" y="11065"/>
                  </a:lnTo>
                  <a:lnTo>
                    <a:pt x="50" y="50"/>
                  </a:lnTo>
                  <a:close/>
                  <a:moveTo>
                    <a:pt x="0" y="1"/>
                  </a:moveTo>
                  <a:lnTo>
                    <a:pt x="0" y="11114"/>
                  </a:lnTo>
                  <a:lnTo>
                    <a:pt x="22757" y="11114"/>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4486170" y="-1299291"/>
              <a:ext cx="983316" cy="498874"/>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4486170" y="-343687"/>
              <a:ext cx="983316" cy="281929"/>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4486170" y="-802564"/>
              <a:ext cx="983316" cy="461024"/>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9"/>
          <p:cNvGrpSpPr/>
          <p:nvPr/>
        </p:nvGrpSpPr>
        <p:grpSpPr>
          <a:xfrm>
            <a:off x="-305300" y="1184613"/>
            <a:ext cx="1018525" cy="1555075"/>
            <a:chOff x="3784550" y="-2741200"/>
            <a:chExt cx="1018525" cy="1555075"/>
          </a:xfrm>
        </p:grpSpPr>
        <p:sp>
          <p:nvSpPr>
            <p:cNvPr id="123" name="Google Shape;123;p9"/>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7"/>
        <p:cNvGrpSpPr/>
        <p:nvPr/>
      </p:nvGrpSpPr>
      <p:grpSpPr>
        <a:xfrm>
          <a:off x="0" y="0"/>
          <a:ext cx="0" cy="0"/>
          <a:chOff x="0" y="0"/>
          <a:chExt cx="0" cy="0"/>
        </a:xfrm>
      </p:grpSpPr>
      <p:sp>
        <p:nvSpPr>
          <p:cNvPr id="128" name="Google Shape;128;p10"/>
          <p:cNvSpPr>
            <a:spLocks noGrp="1"/>
          </p:cNvSpPr>
          <p:nvPr>
            <p:ph type="pic" idx="2"/>
          </p:nvPr>
        </p:nvSpPr>
        <p:spPr>
          <a:xfrm>
            <a:off x="0" y="0"/>
            <a:ext cx="9144000" cy="5143500"/>
          </a:xfrm>
          <a:prstGeom prst="rect">
            <a:avLst/>
          </a:prstGeom>
          <a:noFill/>
          <a:ln>
            <a:noFill/>
          </a:ln>
        </p:spPr>
      </p:sp>
      <p:sp>
        <p:nvSpPr>
          <p:cNvPr id="129" name="Google Shape;129;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91"/>
        <p:cNvGrpSpPr/>
        <p:nvPr/>
      </p:nvGrpSpPr>
      <p:grpSpPr>
        <a:xfrm>
          <a:off x="0" y="0"/>
          <a:ext cx="0" cy="0"/>
          <a:chOff x="0" y="0"/>
          <a:chExt cx="0" cy="0"/>
        </a:xfrm>
      </p:grpSpPr>
      <p:sp>
        <p:nvSpPr>
          <p:cNvPr id="392" name="Google Shape;392;p23"/>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393" name="Google Shape;393;p23"/>
          <p:cNvGrpSpPr/>
          <p:nvPr/>
        </p:nvGrpSpPr>
        <p:grpSpPr>
          <a:xfrm>
            <a:off x="-342217" y="909069"/>
            <a:ext cx="1062213" cy="3257370"/>
            <a:chOff x="4446720" y="-3257381"/>
            <a:chExt cx="1062213" cy="3257370"/>
          </a:xfrm>
        </p:grpSpPr>
        <p:sp>
          <p:nvSpPr>
            <p:cNvPr id="394" name="Google Shape;394;p23"/>
            <p:cNvSpPr/>
            <p:nvPr/>
          </p:nvSpPr>
          <p:spPr>
            <a:xfrm>
              <a:off x="4446720" y="-3257381"/>
              <a:ext cx="1062213" cy="325737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4446720" y="-3257381"/>
              <a:ext cx="1062213" cy="3257370"/>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4486170" y="-3160896"/>
              <a:ext cx="983316" cy="399194"/>
            </a:xfrm>
            <a:custGeom>
              <a:avLst/>
              <a:gdLst/>
              <a:ahLst/>
              <a:cxnLst/>
              <a:rect l="l" t="t" r="r" b="b"/>
              <a:pathLst>
                <a:path w="22758" h="9239" extrusionOk="0">
                  <a:moveTo>
                    <a:pt x="22708" y="49"/>
                  </a:moveTo>
                  <a:lnTo>
                    <a:pt x="22708" y="9189"/>
                  </a:lnTo>
                  <a:lnTo>
                    <a:pt x="50" y="9189"/>
                  </a:lnTo>
                  <a:lnTo>
                    <a:pt x="50" y="49"/>
                  </a:lnTo>
                  <a:close/>
                  <a:moveTo>
                    <a:pt x="0" y="0"/>
                  </a:moveTo>
                  <a:lnTo>
                    <a:pt x="0" y="9239"/>
                  </a:lnTo>
                  <a:lnTo>
                    <a:pt x="22757" y="923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4486170" y="-2763851"/>
              <a:ext cx="983316" cy="455148"/>
            </a:xfrm>
            <a:custGeom>
              <a:avLst/>
              <a:gdLst/>
              <a:ahLst/>
              <a:cxnLst/>
              <a:rect l="l" t="t" r="r" b="b"/>
              <a:pathLst>
                <a:path w="22758" h="10534" extrusionOk="0">
                  <a:moveTo>
                    <a:pt x="22708" y="50"/>
                  </a:moveTo>
                  <a:lnTo>
                    <a:pt x="22708" y="10485"/>
                  </a:lnTo>
                  <a:lnTo>
                    <a:pt x="50" y="10485"/>
                  </a:lnTo>
                  <a:lnTo>
                    <a:pt x="50" y="50"/>
                  </a:lnTo>
                  <a:close/>
                  <a:moveTo>
                    <a:pt x="0" y="0"/>
                  </a:moveTo>
                  <a:lnTo>
                    <a:pt x="0" y="25"/>
                  </a:lnTo>
                  <a:lnTo>
                    <a:pt x="0" y="10534"/>
                  </a:lnTo>
                  <a:lnTo>
                    <a:pt x="22757" y="10534"/>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4486170" y="-1832789"/>
              <a:ext cx="983316" cy="535643"/>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4486170" y="-2310851"/>
              <a:ext cx="983316" cy="480208"/>
            </a:xfrm>
            <a:custGeom>
              <a:avLst/>
              <a:gdLst/>
              <a:ahLst/>
              <a:cxnLst/>
              <a:rect l="l" t="t" r="r" b="b"/>
              <a:pathLst>
                <a:path w="22758" h="11114" extrusionOk="0">
                  <a:moveTo>
                    <a:pt x="22708" y="50"/>
                  </a:moveTo>
                  <a:lnTo>
                    <a:pt x="22708" y="11065"/>
                  </a:lnTo>
                  <a:lnTo>
                    <a:pt x="50" y="11065"/>
                  </a:lnTo>
                  <a:lnTo>
                    <a:pt x="50" y="50"/>
                  </a:lnTo>
                  <a:close/>
                  <a:moveTo>
                    <a:pt x="0" y="1"/>
                  </a:moveTo>
                  <a:lnTo>
                    <a:pt x="0" y="11114"/>
                  </a:lnTo>
                  <a:lnTo>
                    <a:pt x="22757" y="11114"/>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4486170" y="-1299291"/>
              <a:ext cx="983316" cy="498874"/>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4486170" y="-343687"/>
              <a:ext cx="983316" cy="281929"/>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4486170" y="-802564"/>
              <a:ext cx="983316" cy="461024"/>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23"/>
          <p:cNvGrpSpPr/>
          <p:nvPr/>
        </p:nvGrpSpPr>
        <p:grpSpPr>
          <a:xfrm>
            <a:off x="8430775" y="1184613"/>
            <a:ext cx="1018525" cy="1555075"/>
            <a:chOff x="3784550" y="-2741200"/>
            <a:chExt cx="1018525" cy="1555075"/>
          </a:xfrm>
        </p:grpSpPr>
        <p:sp>
          <p:nvSpPr>
            <p:cNvPr id="404" name="Google Shape;404;p23"/>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08"/>
        <p:cNvGrpSpPr/>
        <p:nvPr/>
      </p:nvGrpSpPr>
      <p:grpSpPr>
        <a:xfrm>
          <a:off x="0" y="0"/>
          <a:ext cx="0" cy="0"/>
          <a:chOff x="0" y="0"/>
          <a:chExt cx="0" cy="0"/>
        </a:xfrm>
      </p:grpSpPr>
      <p:sp>
        <p:nvSpPr>
          <p:cNvPr id="409" name="Google Shape;409;p24"/>
          <p:cNvSpPr/>
          <p:nvPr/>
        </p:nvSpPr>
        <p:spPr>
          <a:xfrm>
            <a:off x="0" y="4599425"/>
            <a:ext cx="9144000" cy="5373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410" name="Google Shape;410;p24"/>
          <p:cNvGrpSpPr/>
          <p:nvPr/>
        </p:nvGrpSpPr>
        <p:grpSpPr>
          <a:xfrm>
            <a:off x="8430775" y="1184613"/>
            <a:ext cx="1018525" cy="1555075"/>
            <a:chOff x="3784550" y="-2741200"/>
            <a:chExt cx="1018525" cy="1555075"/>
          </a:xfrm>
        </p:grpSpPr>
        <p:sp>
          <p:nvSpPr>
            <p:cNvPr id="411" name="Google Shape;411;p24"/>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4"/>
          <p:cNvGrpSpPr/>
          <p:nvPr/>
        </p:nvGrpSpPr>
        <p:grpSpPr>
          <a:xfrm>
            <a:off x="-305300" y="1184613"/>
            <a:ext cx="1018525" cy="1555075"/>
            <a:chOff x="3784550" y="-2741200"/>
            <a:chExt cx="1018525" cy="1555075"/>
          </a:xfrm>
        </p:grpSpPr>
        <p:sp>
          <p:nvSpPr>
            <p:cNvPr id="416" name="Google Shape;416;p24"/>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5"/>
        <p:cNvGrpSpPr/>
        <p:nvPr/>
      </p:nvGrpSpPr>
      <p:grpSpPr>
        <a:xfrm>
          <a:off x="0" y="0"/>
          <a:ext cx="0" cy="0"/>
          <a:chOff x="0" y="0"/>
          <a:chExt cx="0" cy="0"/>
        </a:xfrm>
      </p:grpSpPr>
      <p:sp>
        <p:nvSpPr>
          <p:cNvPr id="196" name="Google Shape;196;p14"/>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97" name="Google Shape;197;p14"/>
          <p:cNvSpPr txBox="1">
            <a:spLocks noGrp="1"/>
          </p:cNvSpPr>
          <p:nvPr>
            <p:ph type="title"/>
          </p:nvPr>
        </p:nvSpPr>
        <p:spPr>
          <a:xfrm>
            <a:off x="4193637" y="3485888"/>
            <a:ext cx="41415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8" name="Google Shape;198;p14"/>
          <p:cNvSpPr txBox="1">
            <a:spLocks noGrp="1"/>
          </p:cNvSpPr>
          <p:nvPr>
            <p:ph type="subTitle" idx="1"/>
          </p:nvPr>
        </p:nvSpPr>
        <p:spPr>
          <a:xfrm>
            <a:off x="4194288" y="1125713"/>
            <a:ext cx="4140000" cy="2249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199" name="Google Shape;199;p14"/>
          <p:cNvGrpSpPr/>
          <p:nvPr/>
        </p:nvGrpSpPr>
        <p:grpSpPr>
          <a:xfrm>
            <a:off x="-305300" y="1184613"/>
            <a:ext cx="1018525" cy="1555075"/>
            <a:chOff x="3784550" y="-2741200"/>
            <a:chExt cx="1018525" cy="1555075"/>
          </a:xfrm>
        </p:grpSpPr>
        <p:sp>
          <p:nvSpPr>
            <p:cNvPr id="200" name="Google Shape;200;p14"/>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7205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ntonio"/>
              <a:buNone/>
              <a:defRPr sz="3000" b="1">
                <a:solidFill>
                  <a:schemeClr val="dk1"/>
                </a:solidFill>
                <a:latin typeface="Antonio"/>
                <a:ea typeface="Antonio"/>
                <a:cs typeface="Antonio"/>
                <a:sym typeface="Antonio"/>
              </a:defRPr>
            </a:lvl1pPr>
            <a:lvl2pPr lvl="1"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2pPr>
            <a:lvl3pPr lvl="2"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3pPr>
            <a:lvl4pPr lvl="3"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4pPr>
            <a:lvl5pPr lvl="4"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5pPr>
            <a:lvl6pPr lvl="5"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6pPr>
            <a:lvl7pPr lvl="6"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7pPr>
            <a:lvl8pPr lvl="7"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8pPr>
            <a:lvl9pPr lvl="8"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marL="914400" lvl="1"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2pPr>
            <a:lvl3pPr marL="1371600" lvl="2"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3pPr>
            <a:lvl4pPr marL="1828800" lvl="3"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4pPr>
            <a:lvl5pPr marL="2286000" lvl="4"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5pPr>
            <a:lvl6pPr marL="2743200" lvl="5"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6pPr>
            <a:lvl7pPr marL="3200400" lvl="6"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7pPr>
            <a:lvl8pPr marL="3657600" lvl="7"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8pPr>
            <a:lvl9pPr marL="4114800" lvl="8" indent="-304800">
              <a:lnSpc>
                <a:spcPct val="100000"/>
              </a:lnSpc>
              <a:spcBef>
                <a:spcPts val="1600"/>
              </a:spcBef>
              <a:spcAft>
                <a:spcPts val="1600"/>
              </a:spcAft>
              <a:buClr>
                <a:schemeClr val="lt1"/>
              </a:buClr>
              <a:buSzPts val="1200"/>
              <a:buFont typeface="Inter"/>
              <a:buChar char="■"/>
              <a:defRPr sz="1200">
                <a:solidFill>
                  <a:schemeClr val="lt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69" r:id="rId6"/>
    <p:sldLayoutId id="2147483670" r:id="rId7"/>
    <p:sldLayoutId id="214748375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8"/>
          <p:cNvSpPr txBox="1">
            <a:spLocks noGrp="1"/>
          </p:cNvSpPr>
          <p:nvPr>
            <p:ph type="ctrTitle"/>
          </p:nvPr>
        </p:nvSpPr>
        <p:spPr>
          <a:xfrm>
            <a:off x="4457638" y="1486371"/>
            <a:ext cx="3810330" cy="13159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DZ" sz="4800" b="0" dirty="0">
                <a:solidFill>
                  <a:schemeClr val="bg1"/>
                </a:solidFill>
                <a:latin typeface="Andalus" panose="02020603050405020304" pitchFamily="18" charset="-78"/>
                <a:cs typeface="Andalus" panose="02020603050405020304" pitchFamily="18" charset="-78"/>
              </a:rPr>
              <a:t>محاضرة 04 : أنواع الصراع التنظيمي </a:t>
            </a:r>
            <a:endParaRPr sz="4800" b="0" dirty="0">
              <a:solidFill>
                <a:schemeClr val="bg1"/>
              </a:solidFill>
              <a:latin typeface="Andalus" panose="02020603050405020304" pitchFamily="18" charset="-78"/>
              <a:cs typeface="Andalus" panose="02020603050405020304" pitchFamily="18" charset="-78"/>
            </a:endParaRPr>
          </a:p>
        </p:txBody>
      </p:sp>
      <p:sp>
        <p:nvSpPr>
          <p:cNvPr id="431" name="Google Shape;431;p28"/>
          <p:cNvSpPr txBox="1">
            <a:spLocks noGrp="1"/>
          </p:cNvSpPr>
          <p:nvPr>
            <p:ph type="subTitle" idx="1"/>
          </p:nvPr>
        </p:nvSpPr>
        <p:spPr>
          <a:xfrm>
            <a:off x="3126921" y="3366745"/>
            <a:ext cx="2890158"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2800" dirty="0">
                <a:latin typeface="Andalus" panose="02020603050405020304" pitchFamily="18" charset="-78"/>
                <a:cs typeface="Andalus" panose="02020603050405020304" pitchFamily="18" charset="-78"/>
              </a:rPr>
              <a:t>د. بن عبد الله بثينة </a:t>
            </a:r>
            <a:endParaRPr sz="2800" dirty="0">
              <a:latin typeface="Andalus" panose="02020603050405020304" pitchFamily="18" charset="-78"/>
              <a:cs typeface="Andalus" panose="02020603050405020304" pitchFamily="18" charset="-78"/>
            </a:endParaRPr>
          </a:p>
        </p:txBody>
      </p:sp>
      <p:grpSp>
        <p:nvGrpSpPr>
          <p:cNvPr id="432" name="Google Shape;432;p28"/>
          <p:cNvGrpSpPr/>
          <p:nvPr/>
        </p:nvGrpSpPr>
        <p:grpSpPr>
          <a:xfrm>
            <a:off x="424525" y="442450"/>
            <a:ext cx="2672881" cy="3772810"/>
            <a:chOff x="424525" y="442450"/>
            <a:chExt cx="2672881" cy="3772810"/>
          </a:xfrm>
        </p:grpSpPr>
        <p:grpSp>
          <p:nvGrpSpPr>
            <p:cNvPr id="433" name="Google Shape;433;p28"/>
            <p:cNvGrpSpPr/>
            <p:nvPr/>
          </p:nvGrpSpPr>
          <p:grpSpPr>
            <a:xfrm>
              <a:off x="424525" y="755696"/>
              <a:ext cx="2672881" cy="3459564"/>
              <a:chOff x="258300" y="409650"/>
              <a:chExt cx="2672881" cy="3459564"/>
            </a:xfrm>
          </p:grpSpPr>
          <p:grpSp>
            <p:nvGrpSpPr>
              <p:cNvPr id="434" name="Google Shape;434;p28"/>
              <p:cNvGrpSpPr/>
              <p:nvPr/>
            </p:nvGrpSpPr>
            <p:grpSpPr>
              <a:xfrm>
                <a:off x="258300" y="1914754"/>
                <a:ext cx="1062213" cy="1954460"/>
                <a:chOff x="4446713" y="-1904683"/>
                <a:chExt cx="1062213" cy="1954460"/>
              </a:xfrm>
            </p:grpSpPr>
            <p:sp>
              <p:nvSpPr>
                <p:cNvPr id="435" name="Google Shape;435;p28"/>
                <p:cNvSpPr/>
                <p:nvPr/>
              </p:nvSpPr>
              <p:spPr>
                <a:xfrm>
                  <a:off x="4446713" y="-1904683"/>
                  <a:ext cx="1062213" cy="195446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4446713" y="-1904681"/>
                  <a:ext cx="1062213" cy="1904703"/>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4486170" y="-1832789"/>
                  <a:ext cx="983320" cy="535646"/>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4486170" y="-1299291"/>
                  <a:ext cx="983320" cy="498876"/>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4486170" y="-343687"/>
                  <a:ext cx="983320" cy="281930"/>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4486170" y="-802564"/>
                  <a:ext cx="983320" cy="461026"/>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8"/>
              <p:cNvGrpSpPr/>
              <p:nvPr/>
            </p:nvGrpSpPr>
            <p:grpSpPr>
              <a:xfrm>
                <a:off x="1743275" y="409650"/>
                <a:ext cx="1187906" cy="1555075"/>
                <a:chOff x="3784550" y="-2893600"/>
                <a:chExt cx="1187906" cy="1555075"/>
              </a:xfrm>
            </p:grpSpPr>
            <p:sp>
              <p:nvSpPr>
                <p:cNvPr id="442" name="Google Shape;442;p28"/>
                <p:cNvSpPr/>
                <p:nvPr/>
              </p:nvSpPr>
              <p:spPr>
                <a:xfrm>
                  <a:off x="3784550" y="-2893600"/>
                  <a:ext cx="1187906"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3784550" y="-1388500"/>
                  <a:ext cx="1187906"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4" name="Google Shape;444;p28"/>
            <p:cNvGrpSpPr/>
            <p:nvPr/>
          </p:nvGrpSpPr>
          <p:grpSpPr>
            <a:xfrm>
              <a:off x="443563" y="442450"/>
              <a:ext cx="619800" cy="619800"/>
              <a:chOff x="632913" y="-788350"/>
              <a:chExt cx="619800" cy="619800"/>
            </a:xfrm>
          </p:grpSpPr>
          <p:sp>
            <p:nvSpPr>
              <p:cNvPr id="445" name="Google Shape;445;p28"/>
              <p:cNvSpPr/>
              <p:nvPr/>
            </p:nvSpPr>
            <p:spPr>
              <a:xfrm>
                <a:off x="632913" y="-788350"/>
                <a:ext cx="619800" cy="619800"/>
              </a:xfrm>
              <a:prstGeom prst="ellipse">
                <a:avLst/>
              </a:prstGeom>
              <a:solidFill>
                <a:srgbClr val="FFFFFF">
                  <a:alpha val="64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446" name="Google Shape;446;p28"/>
              <p:cNvGrpSpPr/>
              <p:nvPr/>
            </p:nvGrpSpPr>
            <p:grpSpPr>
              <a:xfrm>
                <a:off x="841539" y="-487919"/>
                <a:ext cx="262200" cy="168600"/>
                <a:chOff x="865925" y="-485050"/>
                <a:chExt cx="262200" cy="168600"/>
              </a:xfrm>
            </p:grpSpPr>
            <p:cxnSp>
              <p:nvCxnSpPr>
                <p:cNvPr id="447" name="Google Shape;447;p28"/>
                <p:cNvCxnSpPr/>
                <p:nvPr/>
              </p:nvCxnSpPr>
              <p:spPr>
                <a:xfrm flipH="1">
                  <a:off x="865925" y="-485050"/>
                  <a:ext cx="93600" cy="93600"/>
                </a:xfrm>
                <a:prstGeom prst="straightConnector1">
                  <a:avLst/>
                </a:prstGeom>
                <a:noFill/>
                <a:ln w="19050" cap="flat" cmpd="sng">
                  <a:solidFill>
                    <a:schemeClr val="dk2"/>
                  </a:solidFill>
                  <a:prstDash val="solid"/>
                  <a:round/>
                  <a:headEnd type="none" w="med" len="med"/>
                  <a:tailEnd type="none" w="med" len="med"/>
                </a:ln>
              </p:spPr>
            </p:cxnSp>
            <p:cxnSp>
              <p:nvCxnSpPr>
                <p:cNvPr id="448" name="Google Shape;448;p28"/>
                <p:cNvCxnSpPr/>
                <p:nvPr/>
              </p:nvCxnSpPr>
              <p:spPr>
                <a:xfrm>
                  <a:off x="959525" y="-485050"/>
                  <a:ext cx="168600" cy="168600"/>
                </a:xfrm>
                <a:prstGeom prst="straightConnector1">
                  <a:avLst/>
                </a:prstGeom>
                <a:noFill/>
                <a:ln w="19050" cap="flat" cmpd="sng">
                  <a:solidFill>
                    <a:schemeClr val="dk2"/>
                  </a:solidFill>
                  <a:prstDash val="solid"/>
                  <a:round/>
                  <a:headEnd type="none" w="med" len="med"/>
                  <a:tailEnd type="none" w="med" len="med"/>
                </a:ln>
              </p:spPr>
            </p:cxnSp>
          </p:grpSp>
          <p:sp>
            <p:nvSpPr>
              <p:cNvPr id="449" name="Google Shape;449;p28"/>
              <p:cNvSpPr/>
              <p:nvPr/>
            </p:nvSpPr>
            <p:spPr>
              <a:xfrm>
                <a:off x="906514" y="-514750"/>
                <a:ext cx="72600" cy="72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grpSp>
      <p:sp>
        <p:nvSpPr>
          <p:cNvPr id="7" name="ZoneTexte 6">
            <a:extLst>
              <a:ext uri="{FF2B5EF4-FFF2-40B4-BE49-F238E27FC236}">
                <a16:creationId xmlns:a16="http://schemas.microsoft.com/office/drawing/2014/main" id="{25B692BC-1219-122B-4C26-1FD3FBAA0F28}"/>
              </a:ext>
            </a:extLst>
          </p:cNvPr>
          <p:cNvSpPr txBox="1"/>
          <p:nvPr/>
        </p:nvSpPr>
        <p:spPr>
          <a:xfrm>
            <a:off x="3872452" y="4550316"/>
            <a:ext cx="1853293" cy="338554"/>
          </a:xfrm>
          <a:prstGeom prst="rect">
            <a:avLst/>
          </a:prstGeom>
          <a:noFill/>
        </p:spPr>
        <p:txBody>
          <a:bodyPr wrap="square" rtlCol="0">
            <a:spAutoFit/>
          </a:bodyPr>
          <a:lstStyle/>
          <a:p>
            <a:pPr algn="ctr"/>
            <a:r>
              <a:rPr lang="ar-DZ" sz="1600" b="1" dirty="0">
                <a:cs typeface="+mj-cs"/>
              </a:rPr>
              <a:t>2025/2024</a:t>
            </a:r>
            <a:endParaRPr lang="fr-DZ" sz="1600" b="1" dirty="0">
              <a:cs typeface="+mj-cs"/>
            </a:endParaRPr>
          </a:p>
        </p:txBody>
      </p:sp>
      <p:pic>
        <p:nvPicPr>
          <p:cNvPr id="2" name="Image 1">
            <a:extLst>
              <a:ext uri="{FF2B5EF4-FFF2-40B4-BE49-F238E27FC236}">
                <a16:creationId xmlns:a16="http://schemas.microsoft.com/office/drawing/2014/main" id="{6AFDD707-FD33-6BA5-F96F-6533053A3201}"/>
              </a:ext>
            </a:extLst>
          </p:cNvPr>
          <p:cNvPicPr>
            <a:picLocks noChangeAspect="1"/>
          </p:cNvPicPr>
          <p:nvPr/>
        </p:nvPicPr>
        <p:blipFill>
          <a:blip r:embed="rId3"/>
          <a:stretch>
            <a:fillRect/>
          </a:stretch>
        </p:blipFill>
        <p:spPr>
          <a:xfrm>
            <a:off x="274699" y="788650"/>
            <a:ext cx="3810330" cy="3401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anim calcmode="lin" valueType="num">
                                      <p:cBhvr>
                                        <p:cTn id="8" dur="1000" fill="hold"/>
                                        <p:tgtEl>
                                          <p:spTgt spid="430"/>
                                        </p:tgtEl>
                                        <p:attrNameLst>
                                          <p:attrName>ppt_x</p:attrName>
                                        </p:attrNameLst>
                                      </p:cBhvr>
                                      <p:tavLst>
                                        <p:tav tm="0">
                                          <p:val>
                                            <p:strVal val="#ppt_x"/>
                                          </p:val>
                                        </p:tav>
                                        <p:tav tm="100000">
                                          <p:val>
                                            <p:strVal val="#ppt_x"/>
                                          </p:val>
                                        </p:tav>
                                      </p:tavLst>
                                    </p:anim>
                                    <p:anim calcmode="lin" valueType="num">
                                      <p:cBhvr>
                                        <p:cTn id="9" dur="1000" fill="hold"/>
                                        <p:tgtEl>
                                          <p:spTgt spid="4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31">
                                            <p:txEl>
                                              <p:pRg st="0" end="0"/>
                                            </p:txEl>
                                          </p:spTgt>
                                        </p:tgtEl>
                                        <p:attrNameLst>
                                          <p:attrName>style.visibility</p:attrName>
                                        </p:attrNameLst>
                                      </p:cBhvr>
                                      <p:to>
                                        <p:strVal val="visible"/>
                                      </p:to>
                                    </p:set>
                                    <p:animEffect transition="in" filter="wipe(down)">
                                      <p:cBhvr>
                                        <p:cTn id="14" dur="580">
                                          <p:stCondLst>
                                            <p:cond delay="0"/>
                                          </p:stCondLst>
                                        </p:cTn>
                                        <p:tgtEl>
                                          <p:spTgt spid="431">
                                            <p:txEl>
                                              <p:pRg st="0" end="0"/>
                                            </p:txEl>
                                          </p:spTgt>
                                        </p:tgtEl>
                                      </p:cBhvr>
                                    </p:animEffect>
                                    <p:anim calcmode="lin" valueType="num">
                                      <p:cBhvr>
                                        <p:cTn id="15" dur="1822" tmFilter="0,0; 0.14,0.36; 0.43,0.73; 0.71,0.91; 1.0,1.0">
                                          <p:stCondLst>
                                            <p:cond delay="0"/>
                                          </p:stCondLst>
                                        </p:cTn>
                                        <p:tgtEl>
                                          <p:spTgt spid="431">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31">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31">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31">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31">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31">
                                            <p:txEl>
                                              <p:pRg st="0" end="0"/>
                                            </p:txEl>
                                          </p:spTgt>
                                        </p:tgtEl>
                                      </p:cBhvr>
                                      <p:to x="100000" y="60000"/>
                                    </p:animScale>
                                    <p:animScale>
                                      <p:cBhvr>
                                        <p:cTn id="21" dur="166" decel="50000">
                                          <p:stCondLst>
                                            <p:cond delay="676"/>
                                          </p:stCondLst>
                                        </p:cTn>
                                        <p:tgtEl>
                                          <p:spTgt spid="431">
                                            <p:txEl>
                                              <p:pRg st="0" end="0"/>
                                            </p:txEl>
                                          </p:spTgt>
                                        </p:tgtEl>
                                      </p:cBhvr>
                                      <p:to x="100000" y="100000"/>
                                    </p:animScale>
                                    <p:animScale>
                                      <p:cBhvr>
                                        <p:cTn id="22" dur="26">
                                          <p:stCondLst>
                                            <p:cond delay="1312"/>
                                          </p:stCondLst>
                                        </p:cTn>
                                        <p:tgtEl>
                                          <p:spTgt spid="431">
                                            <p:txEl>
                                              <p:pRg st="0" end="0"/>
                                            </p:txEl>
                                          </p:spTgt>
                                        </p:tgtEl>
                                      </p:cBhvr>
                                      <p:to x="100000" y="80000"/>
                                    </p:animScale>
                                    <p:animScale>
                                      <p:cBhvr>
                                        <p:cTn id="23" dur="166" decel="50000">
                                          <p:stCondLst>
                                            <p:cond delay="1338"/>
                                          </p:stCondLst>
                                        </p:cTn>
                                        <p:tgtEl>
                                          <p:spTgt spid="431">
                                            <p:txEl>
                                              <p:pRg st="0" end="0"/>
                                            </p:txEl>
                                          </p:spTgt>
                                        </p:tgtEl>
                                      </p:cBhvr>
                                      <p:to x="100000" y="100000"/>
                                    </p:animScale>
                                    <p:animScale>
                                      <p:cBhvr>
                                        <p:cTn id="24" dur="26">
                                          <p:stCondLst>
                                            <p:cond delay="1642"/>
                                          </p:stCondLst>
                                        </p:cTn>
                                        <p:tgtEl>
                                          <p:spTgt spid="431">
                                            <p:txEl>
                                              <p:pRg st="0" end="0"/>
                                            </p:txEl>
                                          </p:spTgt>
                                        </p:tgtEl>
                                      </p:cBhvr>
                                      <p:to x="100000" y="90000"/>
                                    </p:animScale>
                                    <p:animScale>
                                      <p:cBhvr>
                                        <p:cTn id="25" dur="166" decel="50000">
                                          <p:stCondLst>
                                            <p:cond delay="1668"/>
                                          </p:stCondLst>
                                        </p:cTn>
                                        <p:tgtEl>
                                          <p:spTgt spid="431">
                                            <p:txEl>
                                              <p:pRg st="0" end="0"/>
                                            </p:txEl>
                                          </p:spTgt>
                                        </p:tgtEl>
                                      </p:cBhvr>
                                      <p:to x="100000" y="100000"/>
                                    </p:animScale>
                                    <p:animScale>
                                      <p:cBhvr>
                                        <p:cTn id="26" dur="26">
                                          <p:stCondLst>
                                            <p:cond delay="1808"/>
                                          </p:stCondLst>
                                        </p:cTn>
                                        <p:tgtEl>
                                          <p:spTgt spid="431">
                                            <p:txEl>
                                              <p:pRg st="0" end="0"/>
                                            </p:txEl>
                                          </p:spTgt>
                                        </p:tgtEl>
                                      </p:cBhvr>
                                      <p:to x="100000" y="95000"/>
                                    </p:animScale>
                                    <p:animScale>
                                      <p:cBhvr>
                                        <p:cTn id="27" dur="166" decel="50000">
                                          <p:stCondLst>
                                            <p:cond delay="1834"/>
                                          </p:stCondLst>
                                        </p:cTn>
                                        <p:tgtEl>
                                          <p:spTgt spid="43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P spid="4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8" name="Google Shape;678;p37"/>
          <p:cNvSpPr txBox="1">
            <a:spLocks noGrp="1"/>
          </p:cNvSpPr>
          <p:nvPr>
            <p:ph type="subTitle" idx="1"/>
          </p:nvPr>
        </p:nvSpPr>
        <p:spPr>
          <a:xfrm>
            <a:off x="607245" y="3899466"/>
            <a:ext cx="7929510" cy="1171473"/>
          </a:xfrm>
          <a:prstGeom prst="rect">
            <a:avLst/>
          </a:prstGeom>
        </p:spPr>
        <p:txBody>
          <a:bodyPr spcFirstLastPara="1" wrap="square" lIns="91425" tIns="91425" rIns="91425" bIns="91425" anchor="b" anchorCtr="0">
            <a:noAutofit/>
          </a:bodyPr>
          <a:lstStyle/>
          <a:p>
            <a:pPr marL="0" lvl="0" indent="0" algn="just" rtl="1">
              <a:spcBef>
                <a:spcPts val="0"/>
              </a:spcBef>
              <a:spcAft>
                <a:spcPts val="0"/>
              </a:spcAft>
              <a:buNone/>
            </a:pPr>
            <a:r>
              <a:rPr lang="ar-DZ" sz="1200" dirty="0"/>
              <a:t>        </a:t>
            </a:r>
            <a:endParaRPr lang="ar-DZ" sz="1600" b="1" dirty="0">
              <a:latin typeface="Traditional Arabic" panose="02020603050405020304" pitchFamily="18" charset="-78"/>
              <a:cs typeface="Traditional Arabic" panose="02020603050405020304" pitchFamily="18" charset="-78"/>
            </a:endParaRPr>
          </a:p>
          <a:p>
            <a:pPr algn="just" rtl="1">
              <a:lnSpc>
                <a:spcPct val="115000"/>
              </a:lnSpc>
              <a:spcAft>
                <a:spcPts val="800"/>
              </a:spcAft>
            </a:pPr>
            <a:r>
              <a:rPr lang="ar-DZ" sz="1600" b="1" dirty="0">
                <a:latin typeface="Traditional Arabic" panose="02020603050405020304" pitchFamily="18" charset="-78"/>
                <a:cs typeface="Traditional Arabic" panose="02020603050405020304" pitchFamily="18" charset="-78"/>
              </a:rPr>
              <a:t>        </a:t>
            </a: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تعددت وتنوعت تصنيفات الصراع التنظيمي حسب اختلاف وجهة نظر العلماء والباحثين ويمكن تقسيم أنواع الصراع وفقا لمستوياته أو وفقا لاتجاهاته أو وفقا للتنظيم أو وفقا للتخطيط، سنحاول عرضها كما يلي:</a:t>
            </a:r>
            <a:endParaRPr lang="fr-FR" sz="1800" b="1" kern="100" dirty="0">
              <a:latin typeface="Traditional Arabic" panose="02020603050405020304" pitchFamily="18" charset="-78"/>
              <a:ea typeface="Aptos" panose="020B0004020202020204" pitchFamily="34" charset="0"/>
              <a:cs typeface="Traditional Arabic" panose="02020603050405020304" pitchFamily="18" charset="-78"/>
            </a:endParaRPr>
          </a:p>
          <a:p>
            <a:pPr marL="342900" lvl="0" indent="-342900" algn="just" rtl="1">
              <a:lnSpc>
                <a:spcPct val="115000"/>
              </a:lnSpc>
              <a:spcAft>
                <a:spcPts val="1000"/>
              </a:spcAft>
              <a:buSzPts val="1400"/>
              <a:buFont typeface="+mj-lt"/>
              <a:buAutoNum type="arabicPeriod"/>
            </a:pP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صراع داخل الفرد </a:t>
            </a:r>
            <a:r>
              <a:rPr lang="fr-DZ" sz="1800" b="1" kern="100" dirty="0">
                <a:latin typeface="Traditional Arabic" panose="02020603050405020304" pitchFamily="18" charset="-78"/>
                <a:ea typeface="Aptos" panose="020B0004020202020204" pitchFamily="34" charset="0"/>
                <a:cs typeface="Traditional Arabic" panose="02020603050405020304" pitchFamily="18" charset="-78"/>
              </a:rPr>
              <a:t>(</a:t>
            </a:r>
            <a:r>
              <a:rPr lang="fr-DZ" sz="1800" b="1" kern="100" dirty="0" err="1">
                <a:latin typeface="Traditional Arabic" panose="02020603050405020304" pitchFamily="18" charset="-78"/>
                <a:ea typeface="Aptos" panose="020B0004020202020204" pitchFamily="34" charset="0"/>
                <a:cs typeface="Traditional Arabic" panose="02020603050405020304" pitchFamily="18" charset="-78"/>
              </a:rPr>
              <a:t>Interpersonal</a:t>
            </a:r>
            <a:r>
              <a:rPr lang="fr-DZ" sz="1800" b="1" kern="100" dirty="0">
                <a:latin typeface="Traditional Arabic" panose="02020603050405020304" pitchFamily="18" charset="-78"/>
                <a:ea typeface="Aptos" panose="020B0004020202020204" pitchFamily="34" charset="0"/>
                <a:cs typeface="Traditional Arabic" panose="02020603050405020304" pitchFamily="18" charset="-78"/>
              </a:rPr>
              <a:t> </a:t>
            </a:r>
            <a:r>
              <a:rPr lang="fr-DZ" sz="1800" b="1" kern="100" dirty="0" err="1">
                <a:latin typeface="Traditional Arabic" panose="02020603050405020304" pitchFamily="18" charset="-78"/>
                <a:ea typeface="Aptos" panose="020B0004020202020204" pitchFamily="34" charset="0"/>
                <a:cs typeface="Traditional Arabic" panose="02020603050405020304" pitchFamily="18" charset="-78"/>
              </a:rPr>
              <a:t>Conflict</a:t>
            </a:r>
            <a:r>
              <a:rPr lang="fr-DZ" sz="1800" b="1" kern="100" dirty="0">
                <a:latin typeface="Traditional Arabic" panose="02020603050405020304" pitchFamily="18" charset="-78"/>
                <a:ea typeface="Aptos" panose="020B0004020202020204" pitchFamily="34" charset="0"/>
                <a:cs typeface="Traditional Arabic" panose="02020603050405020304" pitchFamily="18" charset="-78"/>
              </a:rPr>
              <a:t>)</a:t>
            </a: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 </a:t>
            </a:r>
            <a:endParaRPr lang="fr-DZ" sz="1800" b="1" kern="100" dirty="0">
              <a:latin typeface="Traditional Arabic" panose="02020603050405020304" pitchFamily="18" charset="-78"/>
              <a:ea typeface="Aptos" panose="020B0004020202020204" pitchFamily="34" charset="0"/>
              <a:cs typeface="Traditional Arabic" panose="02020603050405020304" pitchFamily="18" charset="-78"/>
            </a:endParaRPr>
          </a:p>
          <a:p>
            <a:pPr algn="just" rtl="1">
              <a:lnSpc>
                <a:spcPct val="115000"/>
              </a:lnSpc>
              <a:spcAft>
                <a:spcPts val="800"/>
              </a:spcAft>
            </a:pP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يحدث هذا النوع من الصراع بين الفرد وذاته وينعكس تأثيره على سلوكه وعلاقاته في العمل، كما يحدث عندما يواجه الفرد حالة تقتضي اتخاذ قرار وعليه الاختيار بين مجموعة من البدائل تبدو كلها حسنة أو كلها سيئة أو مزيج من النوعين معا. (شلابي،2011،ص98)</a:t>
            </a:r>
            <a:endParaRPr lang="fr-DZ" sz="1800" b="1" kern="100" dirty="0">
              <a:latin typeface="Traditional Arabic" panose="02020603050405020304" pitchFamily="18" charset="-78"/>
              <a:ea typeface="Aptos" panose="020B0004020202020204" pitchFamily="34" charset="0"/>
              <a:cs typeface="Traditional Arabic" panose="02020603050405020304" pitchFamily="18" charset="-78"/>
            </a:endParaRPr>
          </a:p>
          <a:p>
            <a:pPr algn="just" rtl="1">
              <a:lnSpc>
                <a:spcPct val="115000"/>
              </a:lnSpc>
              <a:spcAft>
                <a:spcPts val="800"/>
              </a:spcAft>
            </a:pP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يمكن التمييز بين نوعين من الصراع الذي يحدث على مستوى الفرد إلى:</a:t>
            </a:r>
            <a:endParaRPr lang="fr-DZ" sz="1800" b="1" kern="100" dirty="0">
              <a:latin typeface="Traditional Arabic" panose="02020603050405020304" pitchFamily="18" charset="-78"/>
              <a:ea typeface="Aptos" panose="020B0004020202020204" pitchFamily="34" charset="0"/>
              <a:cs typeface="Traditional Arabic" panose="02020603050405020304" pitchFamily="18" charset="-78"/>
            </a:endParaRPr>
          </a:p>
          <a:p>
            <a:pPr marL="342900" lvl="0" indent="-342900" rtl="1">
              <a:lnSpc>
                <a:spcPct val="115000"/>
              </a:lnSpc>
              <a:spcAft>
                <a:spcPts val="1000"/>
              </a:spcAft>
              <a:buSzPts val="1600"/>
              <a:buFont typeface="+mj-cs"/>
              <a:buAutoNum type="arabic1Minus"/>
            </a:pP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صراع الهدف </a:t>
            </a:r>
            <a:r>
              <a:rPr lang="fr-DZ" sz="1800" b="1" kern="100" dirty="0">
                <a:latin typeface="Traditional Arabic" panose="02020603050405020304" pitchFamily="18" charset="-78"/>
                <a:ea typeface="Aptos" panose="020B0004020202020204" pitchFamily="34" charset="0"/>
                <a:cs typeface="Traditional Arabic" panose="02020603050405020304" pitchFamily="18" charset="-78"/>
              </a:rPr>
              <a:t>Goal </a:t>
            </a:r>
            <a:r>
              <a:rPr lang="fr-DZ" sz="1800" b="1" kern="100" dirty="0" err="1">
                <a:latin typeface="Traditional Arabic" panose="02020603050405020304" pitchFamily="18" charset="-78"/>
                <a:ea typeface="Aptos" panose="020B0004020202020204" pitchFamily="34" charset="0"/>
                <a:cs typeface="Traditional Arabic" panose="02020603050405020304" pitchFamily="18" charset="-78"/>
              </a:rPr>
              <a:t>conflict</a:t>
            </a: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a:t>
            </a:r>
            <a:endParaRPr lang="fr-DZ" sz="1800" b="1" kern="100" dirty="0">
              <a:latin typeface="Traditional Arabic" panose="02020603050405020304" pitchFamily="18" charset="-78"/>
              <a:ea typeface="Aptos" panose="020B0004020202020204" pitchFamily="34" charset="0"/>
              <a:cs typeface="Traditional Arabic" panose="02020603050405020304" pitchFamily="18" charset="-78"/>
            </a:endParaRPr>
          </a:p>
          <a:p>
            <a:pPr algn="just" rtl="1">
              <a:lnSpc>
                <a:spcPct val="115000"/>
              </a:lnSpc>
              <a:spcAft>
                <a:spcPts val="800"/>
              </a:spcAft>
            </a:pPr>
            <a:r>
              <a:rPr lang="ar-DZ" sz="1800" b="1" kern="100" dirty="0">
                <a:latin typeface="Traditional Arabic" panose="02020603050405020304" pitchFamily="18" charset="-78"/>
                <a:ea typeface="Aptos" panose="020B0004020202020204" pitchFamily="34" charset="0"/>
                <a:cs typeface="Traditional Arabic" panose="02020603050405020304" pitchFamily="18" charset="-78"/>
              </a:rPr>
              <a:t>يكون هذا النوع في الأهداف ذات المظاهر السلبية والإيجابية في الوقت نفسه، ويتعين على الفرد اختيار هدف من بين هدفين أو أكثر ولهذا النوع عدة أشكال:</a:t>
            </a:r>
            <a:endParaRPr lang="fr-DZ" sz="1800" b="1" kern="100" dirty="0">
              <a:latin typeface="Traditional Arabic" panose="02020603050405020304" pitchFamily="18" charset="-78"/>
              <a:ea typeface="Aptos" panose="020B0004020202020204" pitchFamily="34" charset="0"/>
              <a:cs typeface="Traditional Arabic" panose="02020603050405020304" pitchFamily="18" charset="-78"/>
            </a:endParaRPr>
          </a:p>
          <a:p>
            <a:pPr marL="0" lvl="0" indent="0" algn="just" rtl="1">
              <a:lnSpc>
                <a:spcPct val="115000"/>
              </a:lnSpc>
              <a:spcAft>
                <a:spcPts val="1000"/>
              </a:spcAft>
            </a:pPr>
            <a:endParaRPr lang="fr-DZ" sz="1800" kern="100" dirty="0">
              <a:latin typeface="Traditional Arabic" panose="02020603050405020304" pitchFamily="18" charset="-78"/>
              <a:ea typeface="Aptos" panose="020B0004020202020204" pitchFamily="34" charset="0"/>
              <a:cs typeface="Traditional Arabic" panose="02020603050405020304" pitchFamily="18" charset="-78"/>
            </a:endParaRPr>
          </a:p>
          <a:p>
            <a:pPr marL="0" lvl="0" indent="0" algn="just" rtl="1">
              <a:spcBef>
                <a:spcPts val="0"/>
              </a:spcBef>
              <a:spcAft>
                <a:spcPts val="0"/>
              </a:spcAft>
              <a:buNone/>
            </a:pPr>
            <a:endParaRPr lang="fr-DZ" sz="2400" b="1" dirty="0">
              <a:latin typeface="Arabic Typesetting" panose="03020402040406030203" pitchFamily="66" charset="-78"/>
              <a:cs typeface="Arabic Typesetting" panose="03020402040406030203" pitchFamily="66" charset="-78"/>
            </a:endParaRPr>
          </a:p>
        </p:txBody>
      </p:sp>
      <p:sp>
        <p:nvSpPr>
          <p:cNvPr id="2" name="ZoneTexte 1">
            <a:extLst>
              <a:ext uri="{FF2B5EF4-FFF2-40B4-BE49-F238E27FC236}">
                <a16:creationId xmlns:a16="http://schemas.microsoft.com/office/drawing/2014/main" id="{029F3A02-06A0-0D39-AE72-001BF4F180A0}"/>
              </a:ext>
            </a:extLst>
          </p:cNvPr>
          <p:cNvSpPr txBox="1"/>
          <p:nvPr/>
        </p:nvSpPr>
        <p:spPr>
          <a:xfrm>
            <a:off x="6559069" y="4485203"/>
            <a:ext cx="2338013" cy="369332"/>
          </a:xfrm>
          <a:prstGeom prst="rect">
            <a:avLst/>
          </a:prstGeom>
          <a:noFill/>
        </p:spPr>
        <p:txBody>
          <a:bodyPr wrap="square" rtlCol="0">
            <a:spAutoFit/>
          </a:bodyPr>
          <a:lstStyle/>
          <a:p>
            <a:pPr algn="ctr"/>
            <a:r>
              <a:rPr lang="ar-DZ" sz="1800" b="1" dirty="0">
                <a:solidFill>
                  <a:schemeClr val="bg1"/>
                </a:solidFill>
                <a:latin typeface="Andalus" panose="02020603050405020304" pitchFamily="18" charset="-78"/>
                <a:cs typeface="Andalus" panose="02020603050405020304" pitchFamily="18" charset="-78"/>
              </a:rPr>
              <a:t>إدارة الصراع التنظيمي </a:t>
            </a:r>
            <a:endParaRPr lang="fr-DZ" sz="1800" b="1" dirty="0">
              <a:solidFill>
                <a:schemeClr val="bg1"/>
              </a:solidFill>
              <a:latin typeface="Andalus" panose="02020603050405020304" pitchFamily="18" charset="-78"/>
              <a:cs typeface="Andalus" panose="02020603050405020304" pitchFamily="18" charset="-78"/>
            </a:endParaRPr>
          </a:p>
        </p:txBody>
      </p:sp>
      <p:sp>
        <p:nvSpPr>
          <p:cNvPr id="44" name="Text Placeholder 50">
            <a:extLst>
              <a:ext uri="{FF2B5EF4-FFF2-40B4-BE49-F238E27FC236}">
                <a16:creationId xmlns:a16="http://schemas.microsoft.com/office/drawing/2014/main" id="{3B815942-994B-52CE-27F9-E758476CFC54}"/>
              </a:ext>
            </a:extLst>
          </p:cNvPr>
          <p:cNvSpPr txBox="1">
            <a:spLocks/>
          </p:cNvSpPr>
          <p:nvPr/>
        </p:nvSpPr>
        <p:spPr>
          <a:xfrm>
            <a:off x="7988705" y="210133"/>
            <a:ext cx="741944" cy="7061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DF9E2"/>
              </a:solidFill>
              <a:effectLst/>
              <a:uLnTx/>
              <a:uFillTx/>
              <a:latin typeface="Arial Black"/>
              <a:ea typeface="+mn-ea"/>
              <a:cs typeface="+mn-cs"/>
            </a:endParaRPr>
          </a:p>
        </p:txBody>
      </p:sp>
    </p:spTree>
    <p:extLst>
      <p:ext uri="{BB962C8B-B14F-4D97-AF65-F5344CB8AC3E}">
        <p14:creationId xmlns:p14="http://schemas.microsoft.com/office/powerpoint/2010/main" val="1900962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8">
                                            <p:txEl>
                                              <p:pRg st="0" end="0"/>
                                            </p:txEl>
                                          </p:spTgt>
                                        </p:tgtEl>
                                        <p:attrNameLst>
                                          <p:attrName>style.visibility</p:attrName>
                                        </p:attrNameLst>
                                      </p:cBhvr>
                                      <p:to>
                                        <p:strVal val="visible"/>
                                      </p:to>
                                    </p:set>
                                    <p:animEffect transition="in" filter="fade">
                                      <p:cBhvr>
                                        <p:cTn id="7" dur="1000"/>
                                        <p:tgtEl>
                                          <p:spTgt spid="678">
                                            <p:txEl>
                                              <p:pRg st="0" end="0"/>
                                            </p:txEl>
                                          </p:spTgt>
                                        </p:tgtEl>
                                      </p:cBhvr>
                                    </p:animEffect>
                                    <p:anim calcmode="lin" valueType="num">
                                      <p:cBhvr>
                                        <p:cTn id="8" dur="1000" fill="hold"/>
                                        <p:tgtEl>
                                          <p:spTgt spid="6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8">
                                            <p:txEl>
                                              <p:pRg st="1" end="1"/>
                                            </p:txEl>
                                          </p:spTgt>
                                        </p:tgtEl>
                                        <p:attrNameLst>
                                          <p:attrName>style.visibility</p:attrName>
                                        </p:attrNameLst>
                                      </p:cBhvr>
                                      <p:to>
                                        <p:strVal val="visible"/>
                                      </p:to>
                                    </p:set>
                                    <p:animEffect transition="in" filter="fade">
                                      <p:cBhvr>
                                        <p:cTn id="14" dur="1000"/>
                                        <p:tgtEl>
                                          <p:spTgt spid="678">
                                            <p:txEl>
                                              <p:pRg st="1" end="1"/>
                                            </p:txEl>
                                          </p:spTgt>
                                        </p:tgtEl>
                                      </p:cBhvr>
                                    </p:animEffect>
                                    <p:anim calcmode="lin" valueType="num">
                                      <p:cBhvr>
                                        <p:cTn id="15" dur="1000" fill="hold"/>
                                        <p:tgtEl>
                                          <p:spTgt spid="67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78">
                                            <p:txEl>
                                              <p:pRg st="2" end="2"/>
                                            </p:txEl>
                                          </p:spTgt>
                                        </p:tgtEl>
                                        <p:attrNameLst>
                                          <p:attrName>style.visibility</p:attrName>
                                        </p:attrNameLst>
                                      </p:cBhvr>
                                      <p:to>
                                        <p:strVal val="visible"/>
                                      </p:to>
                                    </p:set>
                                    <p:animEffect transition="in" filter="fade">
                                      <p:cBhvr>
                                        <p:cTn id="21" dur="1000"/>
                                        <p:tgtEl>
                                          <p:spTgt spid="678">
                                            <p:txEl>
                                              <p:pRg st="2" end="2"/>
                                            </p:txEl>
                                          </p:spTgt>
                                        </p:tgtEl>
                                      </p:cBhvr>
                                    </p:animEffect>
                                    <p:anim calcmode="lin" valueType="num">
                                      <p:cBhvr>
                                        <p:cTn id="22" dur="1000" fill="hold"/>
                                        <p:tgtEl>
                                          <p:spTgt spid="67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78">
                                            <p:txEl>
                                              <p:pRg st="3" end="3"/>
                                            </p:txEl>
                                          </p:spTgt>
                                        </p:tgtEl>
                                        <p:attrNameLst>
                                          <p:attrName>style.visibility</p:attrName>
                                        </p:attrNameLst>
                                      </p:cBhvr>
                                      <p:to>
                                        <p:strVal val="visible"/>
                                      </p:to>
                                    </p:set>
                                    <p:animEffect transition="in" filter="fade">
                                      <p:cBhvr>
                                        <p:cTn id="28" dur="1000"/>
                                        <p:tgtEl>
                                          <p:spTgt spid="678">
                                            <p:txEl>
                                              <p:pRg st="3" end="3"/>
                                            </p:txEl>
                                          </p:spTgt>
                                        </p:tgtEl>
                                      </p:cBhvr>
                                    </p:animEffect>
                                    <p:anim calcmode="lin" valueType="num">
                                      <p:cBhvr>
                                        <p:cTn id="29" dur="1000" fill="hold"/>
                                        <p:tgtEl>
                                          <p:spTgt spid="67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78">
                                            <p:txEl>
                                              <p:pRg st="4" end="4"/>
                                            </p:txEl>
                                          </p:spTgt>
                                        </p:tgtEl>
                                        <p:attrNameLst>
                                          <p:attrName>style.visibility</p:attrName>
                                        </p:attrNameLst>
                                      </p:cBhvr>
                                      <p:to>
                                        <p:strVal val="visible"/>
                                      </p:to>
                                    </p:set>
                                    <p:animEffect transition="in" filter="fade">
                                      <p:cBhvr>
                                        <p:cTn id="35" dur="1000"/>
                                        <p:tgtEl>
                                          <p:spTgt spid="678">
                                            <p:txEl>
                                              <p:pRg st="4" end="4"/>
                                            </p:txEl>
                                          </p:spTgt>
                                        </p:tgtEl>
                                      </p:cBhvr>
                                    </p:animEffect>
                                    <p:anim calcmode="lin" valueType="num">
                                      <p:cBhvr>
                                        <p:cTn id="36" dur="1000" fill="hold"/>
                                        <p:tgtEl>
                                          <p:spTgt spid="67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7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78">
                                            <p:txEl>
                                              <p:pRg st="5" end="5"/>
                                            </p:txEl>
                                          </p:spTgt>
                                        </p:tgtEl>
                                        <p:attrNameLst>
                                          <p:attrName>style.visibility</p:attrName>
                                        </p:attrNameLst>
                                      </p:cBhvr>
                                      <p:to>
                                        <p:strVal val="visible"/>
                                      </p:to>
                                    </p:set>
                                    <p:animEffect transition="in" filter="fade">
                                      <p:cBhvr>
                                        <p:cTn id="42" dur="1000"/>
                                        <p:tgtEl>
                                          <p:spTgt spid="678">
                                            <p:txEl>
                                              <p:pRg st="5" end="5"/>
                                            </p:txEl>
                                          </p:spTgt>
                                        </p:tgtEl>
                                      </p:cBhvr>
                                    </p:animEffect>
                                    <p:anim calcmode="lin" valueType="num">
                                      <p:cBhvr>
                                        <p:cTn id="43" dur="1000" fill="hold"/>
                                        <p:tgtEl>
                                          <p:spTgt spid="67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7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78">
                                            <p:txEl>
                                              <p:pRg st="6" end="6"/>
                                            </p:txEl>
                                          </p:spTgt>
                                        </p:tgtEl>
                                        <p:attrNameLst>
                                          <p:attrName>style.visibility</p:attrName>
                                        </p:attrNameLst>
                                      </p:cBhvr>
                                      <p:to>
                                        <p:strVal val="visible"/>
                                      </p:to>
                                    </p:set>
                                    <p:animEffect transition="in" filter="fade">
                                      <p:cBhvr>
                                        <p:cTn id="49" dur="1000"/>
                                        <p:tgtEl>
                                          <p:spTgt spid="678">
                                            <p:txEl>
                                              <p:pRg st="6" end="6"/>
                                            </p:txEl>
                                          </p:spTgt>
                                        </p:tgtEl>
                                      </p:cBhvr>
                                    </p:animEffect>
                                    <p:anim calcmode="lin" valueType="num">
                                      <p:cBhvr>
                                        <p:cTn id="50" dur="1000" fill="hold"/>
                                        <p:tgtEl>
                                          <p:spTgt spid="67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7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6">
          <a:extLst>
            <a:ext uri="{FF2B5EF4-FFF2-40B4-BE49-F238E27FC236}">
              <a16:creationId xmlns:a16="http://schemas.microsoft.com/office/drawing/2014/main" id="{0325AC60-28A7-524C-BD90-1E390DD18F1F}"/>
            </a:ext>
          </a:extLst>
        </p:cNvPr>
        <p:cNvGrpSpPr/>
        <p:nvPr/>
      </p:nvGrpSpPr>
      <p:grpSpPr>
        <a:xfrm>
          <a:off x="0" y="0"/>
          <a:ext cx="0" cy="0"/>
          <a:chOff x="0" y="0"/>
          <a:chExt cx="0" cy="0"/>
        </a:xfrm>
      </p:grpSpPr>
      <p:sp>
        <p:nvSpPr>
          <p:cNvPr id="678" name="Google Shape;678;p37">
            <a:extLst>
              <a:ext uri="{FF2B5EF4-FFF2-40B4-BE49-F238E27FC236}">
                <a16:creationId xmlns:a16="http://schemas.microsoft.com/office/drawing/2014/main" id="{D6067231-1803-8AB4-86B0-DE77A7A1E0D1}"/>
              </a:ext>
            </a:extLst>
          </p:cNvPr>
          <p:cNvSpPr txBox="1">
            <a:spLocks noGrp="1"/>
          </p:cNvSpPr>
          <p:nvPr>
            <p:ph type="subTitle" idx="1"/>
          </p:nvPr>
        </p:nvSpPr>
        <p:spPr>
          <a:xfrm>
            <a:off x="607245" y="3899466"/>
            <a:ext cx="7929510" cy="1171473"/>
          </a:xfrm>
          <a:prstGeom prst="rect">
            <a:avLst/>
          </a:prstGeom>
        </p:spPr>
        <p:txBody>
          <a:bodyPr spcFirstLastPara="1" wrap="square" lIns="91425" tIns="91425" rIns="91425" bIns="91425" anchor="b" anchorCtr="0">
            <a:noAutofit/>
          </a:bodyPr>
          <a:lstStyle/>
          <a:p>
            <a:pPr marL="0" lvl="0" indent="0" algn="just" rtl="1">
              <a:spcBef>
                <a:spcPts val="0"/>
              </a:spcBef>
              <a:spcAft>
                <a:spcPts val="0"/>
              </a:spcAft>
              <a:buNone/>
            </a:pPr>
            <a:r>
              <a:rPr lang="ar-DZ" sz="1200" dirty="0"/>
              <a:t>        </a:t>
            </a:r>
            <a:endParaRPr lang="ar-DZ" sz="1600" b="1" dirty="0">
              <a:latin typeface="Traditional Arabic" panose="02020603050405020304" pitchFamily="18" charset="-78"/>
              <a:cs typeface="Traditional Arabic" panose="02020603050405020304" pitchFamily="18" charset="-78"/>
            </a:endParaRPr>
          </a:p>
          <a:p>
            <a:pPr algn="just" rtl="1">
              <a:lnSpc>
                <a:spcPct val="115000"/>
              </a:lnSpc>
              <a:spcAft>
                <a:spcPts val="800"/>
              </a:spcAft>
            </a:pPr>
            <a:r>
              <a:rPr lang="ar-DZ" sz="1600" b="1" dirty="0">
                <a:latin typeface="Traditional Arabic" panose="02020603050405020304" pitchFamily="18" charset="-78"/>
                <a:cs typeface="Traditional Arabic" panose="02020603050405020304" pitchFamily="18" charset="-78"/>
              </a:rPr>
              <a:t>        </a:t>
            </a:r>
            <a:endParaRPr lang="fr-DZ" sz="1800" kern="100" dirty="0">
              <a:latin typeface="Traditional Arabic" panose="02020603050405020304" pitchFamily="18" charset="-78"/>
              <a:ea typeface="Aptos" panose="020B0004020202020204" pitchFamily="34" charset="0"/>
              <a:cs typeface="Traditional Arabic" panose="02020603050405020304" pitchFamily="18" charset="-78"/>
            </a:endParaRPr>
          </a:p>
          <a:p>
            <a:pPr marL="0" lvl="0" indent="0" algn="just" rtl="1">
              <a:spcBef>
                <a:spcPts val="0"/>
              </a:spcBef>
              <a:spcAft>
                <a:spcPts val="0"/>
              </a:spcAft>
              <a:buNone/>
            </a:pPr>
            <a:endParaRPr lang="fr-DZ" sz="2400" b="1" dirty="0">
              <a:latin typeface="Arabic Typesetting" panose="03020402040406030203" pitchFamily="66" charset="-78"/>
              <a:cs typeface="Arabic Typesetting" panose="03020402040406030203" pitchFamily="66" charset="-78"/>
            </a:endParaRPr>
          </a:p>
        </p:txBody>
      </p:sp>
      <p:sp>
        <p:nvSpPr>
          <p:cNvPr id="2" name="ZoneTexte 1">
            <a:extLst>
              <a:ext uri="{FF2B5EF4-FFF2-40B4-BE49-F238E27FC236}">
                <a16:creationId xmlns:a16="http://schemas.microsoft.com/office/drawing/2014/main" id="{83BEEC64-A772-0F62-F6BC-3527ADBA43C9}"/>
              </a:ext>
            </a:extLst>
          </p:cNvPr>
          <p:cNvSpPr txBox="1"/>
          <p:nvPr/>
        </p:nvSpPr>
        <p:spPr>
          <a:xfrm>
            <a:off x="6559069" y="4485203"/>
            <a:ext cx="23380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1800" b="1" i="0" u="none" strike="noStrike" kern="0" cap="none" spc="0" normalizeH="0" baseline="0" noProof="0" dirty="0">
                <a:ln>
                  <a:noFill/>
                </a:ln>
                <a:solidFill>
                  <a:prstClr val="white"/>
                </a:solidFill>
                <a:effectLst/>
                <a:uLnTx/>
                <a:uFillTx/>
                <a:latin typeface="Andalus" panose="02020603050405020304" pitchFamily="18" charset="-78"/>
                <a:cs typeface="Andalus" panose="02020603050405020304" pitchFamily="18" charset="-78"/>
                <a:sym typeface="Arial"/>
              </a:rPr>
              <a:t>إدارة الصراع التنظيمي </a:t>
            </a:r>
            <a:endParaRPr kumimoji="0" lang="fr-DZ" sz="1800" b="1" i="0" u="none" strike="noStrike" kern="0" cap="none" spc="0" normalizeH="0" baseline="0" noProof="0" dirty="0">
              <a:ln>
                <a:noFill/>
              </a:ln>
              <a:solidFill>
                <a:prstClr val="white"/>
              </a:solidFill>
              <a:effectLst/>
              <a:uLnTx/>
              <a:uFillTx/>
              <a:latin typeface="Andalus" panose="02020603050405020304" pitchFamily="18" charset="-78"/>
              <a:cs typeface="Andalus" panose="02020603050405020304" pitchFamily="18" charset="-78"/>
              <a:sym typeface="Arial"/>
            </a:endParaRPr>
          </a:p>
        </p:txBody>
      </p:sp>
      <p:sp>
        <p:nvSpPr>
          <p:cNvPr id="44" name="Text Placeholder 50">
            <a:extLst>
              <a:ext uri="{FF2B5EF4-FFF2-40B4-BE49-F238E27FC236}">
                <a16:creationId xmlns:a16="http://schemas.microsoft.com/office/drawing/2014/main" id="{1FB63A1B-49B5-81E3-C943-4D562B780EEB}"/>
              </a:ext>
            </a:extLst>
          </p:cNvPr>
          <p:cNvSpPr txBox="1">
            <a:spLocks/>
          </p:cNvSpPr>
          <p:nvPr/>
        </p:nvSpPr>
        <p:spPr>
          <a:xfrm>
            <a:off x="7988705" y="210133"/>
            <a:ext cx="741944" cy="7061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DF9E2"/>
              </a:solidFill>
              <a:effectLst/>
              <a:uLnTx/>
              <a:uFillTx/>
              <a:latin typeface="Arial Black"/>
              <a:ea typeface="+mn-ea"/>
              <a:cs typeface="+mn-cs"/>
              <a:sym typeface="Arial"/>
            </a:endParaRPr>
          </a:p>
        </p:txBody>
      </p:sp>
      <p:sp>
        <p:nvSpPr>
          <p:cNvPr id="4" name="ZoneTexte 3">
            <a:extLst>
              <a:ext uri="{FF2B5EF4-FFF2-40B4-BE49-F238E27FC236}">
                <a16:creationId xmlns:a16="http://schemas.microsoft.com/office/drawing/2014/main" id="{27749FFC-0689-7ECA-6402-9444B5898B50}"/>
              </a:ext>
            </a:extLst>
          </p:cNvPr>
          <p:cNvSpPr txBox="1"/>
          <p:nvPr/>
        </p:nvSpPr>
        <p:spPr>
          <a:xfrm>
            <a:off x="1066434" y="72561"/>
            <a:ext cx="7135585" cy="4510594"/>
          </a:xfrm>
          <a:prstGeom prst="rect">
            <a:avLst/>
          </a:prstGeom>
          <a:noFill/>
        </p:spPr>
        <p:txBody>
          <a:bodyPr wrap="square">
            <a:spAutoFit/>
          </a:bodyPr>
          <a:lstStyle/>
          <a:p>
            <a:pPr marL="342900" lvl="0" indent="-342900" algn="just" rtl="1">
              <a:lnSpc>
                <a:spcPct val="115000"/>
              </a:lnSpc>
              <a:spcAft>
                <a:spcPts val="1000"/>
              </a:spcAft>
              <a:buFont typeface="Wingdings" panose="05000000000000000000" pitchFamily="2" charset="2"/>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بين هدفين ايجابيين مرغوب فيهما ولا يمكن تحقيقهما معا</a:t>
            </a:r>
            <a:endParaRPr lang="fr-DZ"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Wingdings" panose="05000000000000000000" pitchFamily="2" charset="2"/>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بين هدفين متعارضين أحدهما ايجابي والأخر سلبي </a:t>
            </a:r>
            <a:endParaRPr lang="fr-DZ"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Wingdings" panose="05000000000000000000" pitchFamily="2" charset="2"/>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بين هدفين سلبيين غير مرغوب فيهما ويتوجب الاختيار بين أحدهما.(عياصرة وبني احمد، 2007، ص22-23)</a:t>
            </a:r>
            <a:endParaRPr lang="fr-DZ"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ب- صراع الدور</a:t>
            </a:r>
            <a:r>
              <a:rPr lang="fr-DZ" b="1" kern="100" dirty="0" err="1">
                <a:solidFill>
                  <a:schemeClr val="bg1"/>
                </a:solidFill>
                <a:effectLst/>
                <a:latin typeface="Simplified Arabic" panose="02020603050405020304" pitchFamily="18" charset="-78"/>
                <a:ea typeface="Aptos" panose="020B0004020202020204" pitchFamily="34" charset="0"/>
                <a:cs typeface="Arial" panose="020B0604020202020204" pitchFamily="34" charset="0"/>
              </a:rPr>
              <a:t>Role</a:t>
            </a:r>
            <a:r>
              <a:rPr lang="fr-DZ" b="1" kern="100" dirty="0">
                <a:solidFill>
                  <a:schemeClr val="bg1"/>
                </a:solidFill>
                <a:effectLst/>
                <a:latin typeface="Simplified Arabic" panose="02020603050405020304" pitchFamily="18" charset="-78"/>
                <a:ea typeface="Aptos" panose="020B0004020202020204" pitchFamily="34" charset="0"/>
                <a:cs typeface="Arial" panose="020B0604020202020204" pitchFamily="34" charset="0"/>
              </a:rPr>
              <a:t> </a:t>
            </a:r>
            <a:r>
              <a:rPr lang="fr-DZ" b="1" kern="100" dirty="0" err="1">
                <a:solidFill>
                  <a:schemeClr val="bg1"/>
                </a:solidFill>
                <a:effectLst/>
                <a:latin typeface="Simplified Arabic" panose="02020603050405020304" pitchFamily="18" charset="-78"/>
                <a:ea typeface="Aptos" panose="020B0004020202020204" pitchFamily="34" charset="0"/>
                <a:cs typeface="Arial" panose="020B0604020202020204" pitchFamily="34" charset="0"/>
              </a:rPr>
              <a:t>Conflict</a:t>
            </a: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a:t>
            </a:r>
            <a:endParaRPr lang="fr-DZ"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يظهر هذا النوع نتيجة لتعدد الأدوار التي يقوم بها الفرد، ويشمل ذلك تداخل الواجبات والمهام التي يقوم بها، أو نتيجة لغموض دور الفرد، ويرجع ذلك إلى عدم وضوح العلاقات بين الفرد وغيره من الأفراد والجماعات </a:t>
            </a:r>
            <a:endParaRPr lang="fr-DZ"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يمكن التمييز بين خمس حالات رئيسية لصراع الدور:</a:t>
            </a:r>
            <a:endParaRPr lang="fr-DZ"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Times New Roman" panose="02020603050405020304" pitchFamily="18" charset="0"/>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لا يمكن للفرد عمل شيء دون مخالفة بعض القواعد أو القوانين.</a:t>
            </a:r>
            <a:endParaRPr lang="f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Font typeface="Times New Roman" panose="02020603050405020304" pitchFamily="18" charset="0"/>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إتباع سلوك دور عين يتعارض مع سلوك دور آخر.</a:t>
            </a:r>
            <a:endParaRPr lang="f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Font typeface="Times New Roman" panose="02020603050405020304" pitchFamily="18" charset="0"/>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القيام بدورين في آن واحد.</a:t>
            </a:r>
            <a:endParaRPr lang="f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Font typeface="Times New Roman" panose="02020603050405020304" pitchFamily="18" charset="0"/>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إرغام الفرد على ممارسة قيم وأخلاقيات تتعارض مع قيمه وأخلاقه.</a:t>
            </a:r>
            <a:endParaRPr lang="f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Font typeface="Times New Roman" panose="02020603050405020304" pitchFamily="18" charset="0"/>
              <a:buChar char="-"/>
            </a:pPr>
            <a:r>
              <a:rPr lang="a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تعدد الأدوار حيث يقوم الفرد بعدة ادوار ولا يعرف أي منها يجب أن تكون له(قمحاوي،2017،ص33).</a:t>
            </a:r>
            <a:endParaRPr lang="fr-DZ"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p:txBody>
      </p:sp>
    </p:spTree>
    <p:extLst>
      <p:ext uri="{BB962C8B-B14F-4D97-AF65-F5344CB8AC3E}">
        <p14:creationId xmlns:p14="http://schemas.microsoft.com/office/powerpoint/2010/main" val="345093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8">
                                            <p:txEl>
                                              <p:pRg st="0" end="0"/>
                                            </p:txEl>
                                          </p:spTgt>
                                        </p:tgtEl>
                                        <p:attrNameLst>
                                          <p:attrName>style.visibility</p:attrName>
                                        </p:attrNameLst>
                                      </p:cBhvr>
                                      <p:to>
                                        <p:strVal val="visible"/>
                                      </p:to>
                                    </p:set>
                                    <p:animEffect transition="in" filter="fade">
                                      <p:cBhvr>
                                        <p:cTn id="7" dur="1000"/>
                                        <p:tgtEl>
                                          <p:spTgt spid="678">
                                            <p:txEl>
                                              <p:pRg st="0" end="0"/>
                                            </p:txEl>
                                          </p:spTgt>
                                        </p:tgtEl>
                                      </p:cBhvr>
                                    </p:animEffect>
                                    <p:anim calcmode="lin" valueType="num">
                                      <p:cBhvr>
                                        <p:cTn id="8" dur="1000" fill="hold"/>
                                        <p:tgtEl>
                                          <p:spTgt spid="6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8">
                                            <p:txEl>
                                              <p:pRg st="1" end="1"/>
                                            </p:txEl>
                                          </p:spTgt>
                                        </p:tgtEl>
                                        <p:attrNameLst>
                                          <p:attrName>style.visibility</p:attrName>
                                        </p:attrNameLst>
                                      </p:cBhvr>
                                      <p:to>
                                        <p:strVal val="visible"/>
                                      </p:to>
                                    </p:set>
                                    <p:animEffect transition="in" filter="fade">
                                      <p:cBhvr>
                                        <p:cTn id="14" dur="1000"/>
                                        <p:tgtEl>
                                          <p:spTgt spid="678">
                                            <p:txEl>
                                              <p:pRg st="1" end="1"/>
                                            </p:txEl>
                                          </p:spTgt>
                                        </p:tgtEl>
                                      </p:cBhvr>
                                    </p:animEffect>
                                    <p:anim calcmode="lin" valueType="num">
                                      <p:cBhvr>
                                        <p:cTn id="15" dur="1000" fill="hold"/>
                                        <p:tgtEl>
                                          <p:spTgt spid="67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7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6">
          <a:extLst>
            <a:ext uri="{FF2B5EF4-FFF2-40B4-BE49-F238E27FC236}">
              <a16:creationId xmlns:a16="http://schemas.microsoft.com/office/drawing/2014/main" id="{AE21B54F-C748-1C46-C39B-0FA225DD552E}"/>
            </a:ext>
          </a:extLst>
        </p:cNvPr>
        <p:cNvGrpSpPr/>
        <p:nvPr/>
      </p:nvGrpSpPr>
      <p:grpSpPr>
        <a:xfrm>
          <a:off x="0" y="0"/>
          <a:ext cx="0" cy="0"/>
          <a:chOff x="0" y="0"/>
          <a:chExt cx="0" cy="0"/>
        </a:xfrm>
      </p:grpSpPr>
      <p:sp>
        <p:nvSpPr>
          <p:cNvPr id="678" name="Google Shape;678;p37">
            <a:extLst>
              <a:ext uri="{FF2B5EF4-FFF2-40B4-BE49-F238E27FC236}">
                <a16:creationId xmlns:a16="http://schemas.microsoft.com/office/drawing/2014/main" id="{CE750F04-3DC6-DE0B-2BF8-0722F2A45054}"/>
              </a:ext>
            </a:extLst>
          </p:cNvPr>
          <p:cNvSpPr txBox="1">
            <a:spLocks noGrp="1"/>
          </p:cNvSpPr>
          <p:nvPr>
            <p:ph type="subTitle" idx="1"/>
          </p:nvPr>
        </p:nvSpPr>
        <p:spPr>
          <a:xfrm>
            <a:off x="607245" y="3899466"/>
            <a:ext cx="7929510" cy="1171473"/>
          </a:xfrm>
          <a:prstGeom prst="rect">
            <a:avLst/>
          </a:prstGeom>
        </p:spPr>
        <p:txBody>
          <a:bodyPr spcFirstLastPara="1" wrap="square" lIns="91425" tIns="91425" rIns="91425" bIns="91425" anchor="b" anchorCtr="0">
            <a:noAutofit/>
          </a:bodyPr>
          <a:lstStyle/>
          <a:p>
            <a:pPr marL="0" lvl="0" indent="0" algn="just" rtl="1">
              <a:spcBef>
                <a:spcPts val="0"/>
              </a:spcBef>
              <a:spcAft>
                <a:spcPts val="0"/>
              </a:spcAft>
              <a:buNone/>
            </a:pPr>
            <a:r>
              <a:rPr lang="ar-DZ" sz="1200" dirty="0"/>
              <a:t>        </a:t>
            </a:r>
            <a:endParaRPr lang="fr-DZ" sz="1800" kern="100" dirty="0">
              <a:latin typeface="Traditional Arabic" panose="02020603050405020304" pitchFamily="18" charset="-78"/>
              <a:ea typeface="Aptos" panose="020B0004020202020204" pitchFamily="34" charset="0"/>
              <a:cs typeface="Traditional Arabic" panose="02020603050405020304" pitchFamily="18" charset="-78"/>
            </a:endParaRPr>
          </a:p>
          <a:p>
            <a:pPr marL="0" lvl="0" indent="0" algn="just" rtl="1">
              <a:spcBef>
                <a:spcPts val="0"/>
              </a:spcBef>
              <a:spcAft>
                <a:spcPts val="0"/>
              </a:spcAft>
              <a:buNone/>
            </a:pPr>
            <a:endParaRPr lang="fr-DZ" sz="2400" b="1" dirty="0">
              <a:latin typeface="Arabic Typesetting" panose="03020402040406030203" pitchFamily="66" charset="-78"/>
              <a:cs typeface="Arabic Typesetting" panose="03020402040406030203" pitchFamily="66" charset="-78"/>
            </a:endParaRPr>
          </a:p>
        </p:txBody>
      </p:sp>
      <p:sp>
        <p:nvSpPr>
          <p:cNvPr id="2" name="ZoneTexte 1">
            <a:extLst>
              <a:ext uri="{FF2B5EF4-FFF2-40B4-BE49-F238E27FC236}">
                <a16:creationId xmlns:a16="http://schemas.microsoft.com/office/drawing/2014/main" id="{4E310083-457F-3A28-4A34-4DD2C27320B7}"/>
              </a:ext>
            </a:extLst>
          </p:cNvPr>
          <p:cNvSpPr txBox="1"/>
          <p:nvPr/>
        </p:nvSpPr>
        <p:spPr>
          <a:xfrm>
            <a:off x="6559069" y="4485203"/>
            <a:ext cx="23380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1800" b="1" i="0" u="none" strike="noStrike" kern="0" cap="none" spc="0" normalizeH="0" baseline="0" noProof="0" dirty="0">
                <a:ln>
                  <a:noFill/>
                </a:ln>
                <a:solidFill>
                  <a:prstClr val="white"/>
                </a:solidFill>
                <a:effectLst/>
                <a:uLnTx/>
                <a:uFillTx/>
                <a:latin typeface="Andalus" panose="02020603050405020304" pitchFamily="18" charset="-78"/>
                <a:cs typeface="Andalus" panose="02020603050405020304" pitchFamily="18" charset="-78"/>
                <a:sym typeface="Arial"/>
              </a:rPr>
              <a:t>إدارة الصراع التنظيمي </a:t>
            </a:r>
            <a:endParaRPr kumimoji="0" lang="fr-DZ" sz="1800" b="1" i="0" u="none" strike="noStrike" kern="0" cap="none" spc="0" normalizeH="0" baseline="0" noProof="0" dirty="0">
              <a:ln>
                <a:noFill/>
              </a:ln>
              <a:solidFill>
                <a:prstClr val="white"/>
              </a:solidFill>
              <a:effectLst/>
              <a:uLnTx/>
              <a:uFillTx/>
              <a:latin typeface="Andalus" panose="02020603050405020304" pitchFamily="18" charset="-78"/>
              <a:cs typeface="Andalus" panose="02020603050405020304" pitchFamily="18" charset="-78"/>
              <a:sym typeface="Arial"/>
            </a:endParaRPr>
          </a:p>
        </p:txBody>
      </p:sp>
      <p:sp>
        <p:nvSpPr>
          <p:cNvPr id="44" name="Text Placeholder 50">
            <a:extLst>
              <a:ext uri="{FF2B5EF4-FFF2-40B4-BE49-F238E27FC236}">
                <a16:creationId xmlns:a16="http://schemas.microsoft.com/office/drawing/2014/main" id="{6A10BFA4-6323-46A3-7BBD-C46F37BCCC1E}"/>
              </a:ext>
            </a:extLst>
          </p:cNvPr>
          <p:cNvSpPr txBox="1">
            <a:spLocks/>
          </p:cNvSpPr>
          <p:nvPr/>
        </p:nvSpPr>
        <p:spPr>
          <a:xfrm>
            <a:off x="7988705" y="210133"/>
            <a:ext cx="741944" cy="7061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DF9E2"/>
              </a:solidFill>
              <a:effectLst/>
              <a:uLnTx/>
              <a:uFillTx/>
              <a:latin typeface="Arial Black"/>
              <a:ea typeface="+mn-ea"/>
              <a:cs typeface="+mn-cs"/>
              <a:sym typeface="Arial"/>
            </a:endParaRPr>
          </a:p>
        </p:txBody>
      </p:sp>
      <p:sp>
        <p:nvSpPr>
          <p:cNvPr id="4" name="ZoneTexte 3">
            <a:extLst>
              <a:ext uri="{FF2B5EF4-FFF2-40B4-BE49-F238E27FC236}">
                <a16:creationId xmlns:a16="http://schemas.microsoft.com/office/drawing/2014/main" id="{84E75BD6-BF46-BC4B-60DE-B778602CAC27}"/>
              </a:ext>
            </a:extLst>
          </p:cNvPr>
          <p:cNvSpPr txBox="1"/>
          <p:nvPr/>
        </p:nvSpPr>
        <p:spPr>
          <a:xfrm>
            <a:off x="89808" y="72561"/>
            <a:ext cx="9152164" cy="4621522"/>
          </a:xfrm>
          <a:prstGeom prst="rect">
            <a:avLst/>
          </a:prstGeom>
          <a:noFill/>
        </p:spPr>
        <p:txBody>
          <a:bodyPr wrap="square">
            <a:spAutoFit/>
          </a:bodyPr>
          <a:lstStyle/>
          <a:p>
            <a:pPr marL="342900" lvl="0" indent="-342900" algn="just" rtl="1">
              <a:lnSpc>
                <a:spcPct val="115000"/>
              </a:lnSpc>
              <a:spcAft>
                <a:spcPts val="1000"/>
              </a:spcAft>
              <a:buFont typeface="Times New Roman" panose="02020603050405020304" pitchFamily="18" charset="0"/>
              <a:buChar char="-"/>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إتباع سلوك دور عين يتعارض مع سلوك دور آخر.</a:t>
            </a:r>
            <a:endParaRPr lang="f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Font typeface="Times New Roman" panose="02020603050405020304" pitchFamily="18" charset="0"/>
              <a:buChar char="-"/>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القيام بدورين في آن واحد.</a:t>
            </a:r>
            <a:endParaRPr lang="f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Font typeface="Times New Roman" panose="02020603050405020304" pitchFamily="18" charset="0"/>
              <a:buChar char="-"/>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إرغام الفرد على ممارسة قيم وأخلاقيات تتعارض مع قيمه وأخلاقه.</a:t>
            </a:r>
            <a:endParaRPr lang="f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Font typeface="Times New Roman" panose="02020603050405020304" pitchFamily="18" charset="0"/>
              <a:buChar char="-"/>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تعدد الأدوار حيث يقوم الفرد بعدة ادوار ولا يعرف أي منها يجب أن تكون له</a:t>
            </a:r>
            <a:r>
              <a:rPr lang="a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(قمحاوي،2017،ص33).</a:t>
            </a:r>
            <a:endParaRPr lang="f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algn="just" rtl="1">
              <a:lnSpc>
                <a:spcPct val="115000"/>
              </a:lnSpc>
              <a:spcAft>
                <a:spcPts val="1000"/>
              </a:spcAft>
              <a:buSzPts val="1400"/>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بين الأفراد:</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يحدث هذا النوع من الصراع بين الأفراد أنفسهم، وذلك نتيجة لاختلاف حاجاتهم والأدوار التي يقومون بها، وكذلك لاختلاف اتجاهاتهم وقيمهم ومعتقداتهم ومدركاتهم واختلاف قدراتهم في الاتصال  </a:t>
            </a:r>
            <a:r>
              <a:rPr lang="a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(العميان،2002،ص369).</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228600" algn="just" rtl="1">
              <a:lnSpc>
                <a:spcPct val="115000"/>
              </a:lnSpc>
              <a:spcAft>
                <a:spcPts val="1000"/>
              </a:spcAft>
              <a:buNone/>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هذا الصراع شائع جدا، فتنافس فردين للحصول على ترقية معينة سيؤدي إلى الصراع بينهما، لأنّ من يحصل على الترقية سيحول دون تحقيق الآخر لهدفه، كما قد يؤدي الاختلاف بين العاملين بشأن طريقة أداء العمل أو المهام والأنشطة إلى حدوث صراع بينهما</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SzPts val="1400"/>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بين الجماعات:</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يحدث هذا الصراع على مستوى المنظمة بين جماعتين أو إدارتين أو قسمين، فقد لا تتفق الوحدات والأقسام الإدارية على أسلوب واحد لتأدية العمل، فعلى سبيل المثال قد يضع قسم التخطيط تصورات مستقبلية معينة تتطلب إنشاء وحدات، وتقديم خدمات جديدة، لكن القسم المالي يهتم أكثر بتوفير الاعتمادات المالية، هذه الاختلافات في توجهات كل قسم من شأنها إيجاد مناخ ملائم للصراع التنظيمي.</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l" rtl="1">
              <a:lnSpc>
                <a:spcPct val="115000"/>
              </a:lnSpc>
              <a:spcAft>
                <a:spcPts val="800"/>
              </a:spcAft>
            </a:pPr>
            <a:r>
              <a:rPr lang="ar-DZ" sz="1200" b="1" kern="100" dirty="0">
                <a:effectLst/>
                <a:latin typeface="Aptos" panose="020B0004020202020204" pitchFamily="34" charset="0"/>
                <a:ea typeface="Aptos" panose="020B0004020202020204" pitchFamily="34" charset="0"/>
                <a:cs typeface="Simplified Arabic" panose="02020603050405020304" pitchFamily="18" charset="-78"/>
              </a:rPr>
              <a:t> (</a:t>
            </a:r>
            <a:r>
              <a:rPr lang="ar-DZ" sz="1200" b="1" kern="100" dirty="0" err="1">
                <a:effectLst/>
                <a:latin typeface="Aptos" panose="020B0004020202020204" pitchFamily="34" charset="0"/>
                <a:ea typeface="Aptos" panose="020B0004020202020204" pitchFamily="34" charset="0"/>
                <a:cs typeface="Simplified Arabic" panose="02020603050405020304" pitchFamily="18" charset="-78"/>
              </a:rPr>
              <a:t>الطجم</a:t>
            </a:r>
            <a:r>
              <a:rPr lang="ar-DZ" sz="1200" b="1" kern="100" dirty="0">
                <a:effectLst/>
                <a:latin typeface="Aptos" panose="020B0004020202020204" pitchFamily="34" charset="0"/>
                <a:ea typeface="Aptos" panose="020B0004020202020204" pitchFamily="34" charset="0"/>
                <a:cs typeface="Simplified Arabic" panose="02020603050405020304" pitchFamily="18" charset="-78"/>
              </a:rPr>
              <a:t> والسواط،2003،ص235)</a:t>
            </a:r>
            <a:endParaRPr lang="fr-DZ" sz="1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978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8">
                                            <p:txEl>
                                              <p:pRg st="0" end="0"/>
                                            </p:txEl>
                                          </p:spTgt>
                                        </p:tgtEl>
                                        <p:attrNameLst>
                                          <p:attrName>style.visibility</p:attrName>
                                        </p:attrNameLst>
                                      </p:cBhvr>
                                      <p:to>
                                        <p:strVal val="visible"/>
                                      </p:to>
                                    </p:set>
                                    <p:animEffect transition="in" filter="fade">
                                      <p:cBhvr>
                                        <p:cTn id="7" dur="1000"/>
                                        <p:tgtEl>
                                          <p:spTgt spid="678">
                                            <p:txEl>
                                              <p:pRg st="0" end="0"/>
                                            </p:txEl>
                                          </p:spTgt>
                                        </p:tgtEl>
                                      </p:cBhvr>
                                    </p:animEffect>
                                    <p:anim calcmode="lin" valueType="num">
                                      <p:cBhvr>
                                        <p:cTn id="8" dur="1000" fill="hold"/>
                                        <p:tgtEl>
                                          <p:spTgt spid="6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6">
          <a:extLst>
            <a:ext uri="{FF2B5EF4-FFF2-40B4-BE49-F238E27FC236}">
              <a16:creationId xmlns:a16="http://schemas.microsoft.com/office/drawing/2014/main" id="{38CB9E5A-C23D-1996-E451-8685A3340D5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603C2E5-6710-5F7D-CE4E-5EB48CD2FC33}"/>
              </a:ext>
            </a:extLst>
          </p:cNvPr>
          <p:cNvSpPr txBox="1"/>
          <p:nvPr/>
        </p:nvSpPr>
        <p:spPr>
          <a:xfrm>
            <a:off x="868561" y="4550517"/>
            <a:ext cx="23380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1800" b="1" i="0" u="none" strike="noStrike" kern="0" cap="none" spc="0" normalizeH="0" baseline="0" noProof="0" dirty="0">
                <a:ln>
                  <a:noFill/>
                </a:ln>
                <a:solidFill>
                  <a:prstClr val="white"/>
                </a:solidFill>
                <a:effectLst/>
                <a:uLnTx/>
                <a:uFillTx/>
                <a:latin typeface="Andalus" panose="02020603050405020304" pitchFamily="18" charset="-78"/>
                <a:cs typeface="Andalus" panose="02020603050405020304" pitchFamily="18" charset="-78"/>
                <a:sym typeface="Arial"/>
              </a:rPr>
              <a:t>إدارة الصراع التنظيمي </a:t>
            </a:r>
            <a:endParaRPr kumimoji="0" lang="fr-DZ" sz="1800" b="1" i="0" u="none" strike="noStrike" kern="0" cap="none" spc="0" normalizeH="0" baseline="0" noProof="0" dirty="0">
              <a:ln>
                <a:noFill/>
              </a:ln>
              <a:solidFill>
                <a:prstClr val="white"/>
              </a:solidFill>
              <a:effectLst/>
              <a:uLnTx/>
              <a:uFillTx/>
              <a:latin typeface="Andalus" panose="02020603050405020304" pitchFamily="18" charset="-78"/>
              <a:cs typeface="Andalus" panose="02020603050405020304" pitchFamily="18" charset="-78"/>
              <a:sym typeface="Arial"/>
            </a:endParaRPr>
          </a:p>
        </p:txBody>
      </p:sp>
      <p:sp>
        <p:nvSpPr>
          <p:cNvPr id="44" name="Text Placeholder 50">
            <a:extLst>
              <a:ext uri="{FF2B5EF4-FFF2-40B4-BE49-F238E27FC236}">
                <a16:creationId xmlns:a16="http://schemas.microsoft.com/office/drawing/2014/main" id="{22DF1A0C-FB41-FAE2-216A-5A4DD87C99DC}"/>
              </a:ext>
            </a:extLst>
          </p:cNvPr>
          <p:cNvSpPr txBox="1">
            <a:spLocks/>
          </p:cNvSpPr>
          <p:nvPr/>
        </p:nvSpPr>
        <p:spPr>
          <a:xfrm>
            <a:off x="7988705" y="210133"/>
            <a:ext cx="741944" cy="7061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DF9E2"/>
              </a:solidFill>
              <a:effectLst/>
              <a:uLnTx/>
              <a:uFillTx/>
              <a:latin typeface="Arial Black"/>
              <a:ea typeface="+mn-ea"/>
              <a:cs typeface="+mn-cs"/>
              <a:sym typeface="Arial"/>
            </a:endParaRPr>
          </a:p>
        </p:txBody>
      </p:sp>
      <p:sp>
        <p:nvSpPr>
          <p:cNvPr id="6" name="ZoneTexte 5">
            <a:extLst>
              <a:ext uri="{FF2B5EF4-FFF2-40B4-BE49-F238E27FC236}">
                <a16:creationId xmlns:a16="http://schemas.microsoft.com/office/drawing/2014/main" id="{82487837-04D4-428C-C390-8EE242C1C4AF}"/>
              </a:ext>
            </a:extLst>
          </p:cNvPr>
          <p:cNvSpPr txBox="1"/>
          <p:nvPr/>
        </p:nvSpPr>
        <p:spPr>
          <a:xfrm>
            <a:off x="413351" y="0"/>
            <a:ext cx="8180615" cy="6071662"/>
          </a:xfrm>
          <a:prstGeom prst="rect">
            <a:avLst/>
          </a:prstGeom>
          <a:noFill/>
        </p:spPr>
        <p:txBody>
          <a:bodyPr wrap="square">
            <a:spAutoFit/>
          </a:bodyPr>
          <a:lstStyle/>
          <a:p>
            <a:pPr algn="just" rtl="1">
              <a:lnSpc>
                <a:spcPct val="115000"/>
              </a:lnSpc>
              <a:spcAft>
                <a:spcPts val="800"/>
              </a:spcAft>
              <a:buNone/>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 صراع وفقا للتخطيط:</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أشار كل من رو وبيرس </a:t>
            </a:r>
            <a:r>
              <a:rPr lang="fr-DZ" sz="1400" b="1" kern="100" dirty="0">
                <a:solidFill>
                  <a:schemeClr val="bg1"/>
                </a:solidFill>
                <a:effectLst/>
                <a:latin typeface="Simplified Arabic" panose="02020603050405020304" pitchFamily="18" charset="-78"/>
                <a:ea typeface="Aptos" panose="020B0004020202020204" pitchFamily="34" charset="0"/>
                <a:cs typeface="Arial" panose="020B0604020202020204" pitchFamily="34" charset="0"/>
              </a:rPr>
              <a:t> Rue &amp; </a:t>
            </a:r>
            <a:r>
              <a:rPr lang="fr-DZ" sz="1400" b="1" kern="100" dirty="0" err="1">
                <a:solidFill>
                  <a:schemeClr val="bg1"/>
                </a:solidFill>
                <a:effectLst/>
                <a:latin typeface="Simplified Arabic" panose="02020603050405020304" pitchFamily="18" charset="-78"/>
                <a:ea typeface="Aptos" panose="020B0004020202020204" pitchFamily="34" charset="0"/>
                <a:cs typeface="Arial" panose="020B0604020202020204" pitchFamily="34" charset="0"/>
              </a:rPr>
              <a:t>Byars</a:t>
            </a: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 ،إلى أنّ هناك نوعين من الصراع:</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مخطط أو استراتيجي: ويكون هذا النوع مخطط له مسبقا لتحقيق مصالح ذاتية للفرد أو الجماعة، ويتم الدفاع عنه لتحقيق الأهداف والمصالح.</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غير مخطط: وهو صراع عرضي يحدث بالصدفة نتيجة لتطور الظروف ويطلق عليه الصراع غير المقصود</a:t>
            </a:r>
            <a:r>
              <a:rPr lang="a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.(كافي،2015،ص6)</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خامسا: صراع وفقا للمضمون:</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رسمي: وهو صراع ظاهر ومعلن، ويتم بين طرفين لهما الصفة الرسمية، ونعني بهما الإدارة أو بالأحرى أصحاب الأعمال من جهة، والنقابات العمالية أو أحيانا عمال المنظمة التي تضم ممثلي العمال من جهة أخرى، وقد سميت بالصراعات الرسمية نظرا لكونها تتم بين أطراف معترف بها وفق القانون، وهي غالبا ما تكون بين النقابات وأصحاب الأعمال.</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غير رسمي: وهو صراع داخلي غير معلن يتم بين الجماعات غير الرسمية أي بين جماعات العمل، لهم خصائص مشتركة موحدة لسلوكهم وبين مشرفيهم أو حتى فيما بينهم، ويظهر هذا الصراع بمظاهر مختلفة مثل التغيب وعدم الرضا عن ظروف العمل بالمنظمة.</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سادسا: صراع وفقا لنتائجه:</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فعال (إيجابي): وهو مواجهة بين فردين أو جماعتين أو أكثر، يؤدي إلى تعزيز أو تدعيم الأداء الوظيفي التنظيمي (في المؤسسة).</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صراع غير منتج (سلبي): وهو أي مواجهة أو تعامل يتم بين الأفراد أو الجماعات ويترتب عليه إحداث ضرر للتنظيم أو إعاقته عن تحقيق الأهداف الرسمية. </a:t>
            </a:r>
            <a:r>
              <a:rPr lang="ar-DZ" sz="12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(رحالي،2012،ص75)         </a:t>
            </a:r>
            <a:endParaRPr lang="fr-DZ" sz="12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200" b="1" kern="100" dirty="0">
                <a:effectLst/>
                <a:latin typeface="Aptos" panose="020B0004020202020204" pitchFamily="34" charset="0"/>
                <a:ea typeface="Aptos" panose="020B0004020202020204" pitchFamily="34" charset="0"/>
                <a:cs typeface="Simplified Arabic" panose="02020603050405020304" pitchFamily="18" charset="-78"/>
              </a:rPr>
              <a:t> </a:t>
            </a:r>
            <a:endParaRPr lang="fr-DZ" sz="12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200" b="1" kern="100" dirty="0">
                <a:effectLst/>
                <a:latin typeface="Aptos" panose="020B0004020202020204" pitchFamily="34" charset="0"/>
                <a:ea typeface="Aptos" panose="020B0004020202020204" pitchFamily="34" charset="0"/>
                <a:cs typeface="Simplified Arabic" panose="02020603050405020304" pitchFamily="18" charset="-78"/>
              </a:rPr>
              <a:t> </a:t>
            </a:r>
            <a:endParaRPr lang="fr-DZ" sz="12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DZ" sz="1200" b="1" kern="100" dirty="0">
                <a:effectLst/>
                <a:latin typeface="Aptos" panose="020B0004020202020204" pitchFamily="34" charset="0"/>
                <a:ea typeface="Aptos" panose="020B0004020202020204" pitchFamily="34" charset="0"/>
                <a:cs typeface="Simplified Arabic" panose="02020603050405020304" pitchFamily="18" charset="-78"/>
              </a:rPr>
              <a:t> </a:t>
            </a:r>
            <a:endParaRPr lang="fr-DZ" sz="1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6443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Conflict Management in a Meeting by Slidesgo">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Affichage à l'écran (16:9)</PresentationFormat>
  <Paragraphs>51</Paragraphs>
  <Slides>5</Slides>
  <Notes>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vt:i4>
      </vt:variant>
    </vt:vector>
  </HeadingPairs>
  <TitlesOfParts>
    <vt:vector size="17" baseType="lpstr">
      <vt:lpstr>Wingdings</vt:lpstr>
      <vt:lpstr>Traditional Arabic</vt:lpstr>
      <vt:lpstr>Arial Black</vt:lpstr>
      <vt:lpstr>Antonio</vt:lpstr>
      <vt:lpstr>Times New Roman</vt:lpstr>
      <vt:lpstr>Arial</vt:lpstr>
      <vt:lpstr>Arabic Typesetting</vt:lpstr>
      <vt:lpstr>Andalus</vt:lpstr>
      <vt:lpstr>Simplified Arabic</vt:lpstr>
      <vt:lpstr>Aptos</vt:lpstr>
      <vt:lpstr>Inter</vt:lpstr>
      <vt:lpstr>Conflict Management in a Meeting by Slidesgo</vt:lpstr>
      <vt:lpstr>محاضرة 04 : أنواع الصراع التنظيمي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DELL</cp:lastModifiedBy>
  <cp:revision>8</cp:revision>
  <dcterms:modified xsi:type="dcterms:W3CDTF">2025-05-23T13:50:12Z</dcterms:modified>
</cp:coreProperties>
</file>