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1" r:id="rId4"/>
    <p:sldId id="262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596" y="-102"/>
      </p:cViewPr>
      <p:guideLst>
        <p:guide orient="horz" pos="2205"/>
        <p:guide pos="2880"/>
        <p:guide pos="14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84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3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1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Glowing tech background 3d ,LO2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6"/>
          <a:srcRect l="25555" r="7778"/>
          <a:stretch/>
        </p:blipFill>
        <p:spPr>
          <a:xfrm>
            <a:off x="7239000" y="152400"/>
            <a:ext cx="1600200" cy="1600200"/>
          </a:xfrm>
          <a:prstGeom prst="roundRect">
            <a:avLst>
              <a:gd name="adj" fmla="val 18055"/>
            </a:avLst>
          </a:prstGeom>
          <a:ln>
            <a:noFill/>
          </a:ln>
          <a:effectLst/>
          <a:scene3d>
            <a:camera prst="perspectiveRelaxed" fov="7200000">
              <a:rot lat="23995" lon="3210004" rev="21299988"/>
            </a:camera>
            <a:lightRig rig="chilly" dir="t">
              <a:rot lat="0" lon="0" rev="0"/>
            </a:lightRig>
          </a:scene3d>
          <a:sp3d extrusionH="254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60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764581" y="116632"/>
            <a:ext cx="5111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جامعة محمد خيضر بسكرة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كلية العلوم الاقتصادية والتجارية وعلوم التسيير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قسم علوم التسيير</a:t>
            </a:r>
            <a:endParaRPr lang="fr-FR" altLang="ar-DZ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5"/>
          <p:cNvSpPr txBox="1">
            <a:spLocks noChangeArrowheads="1"/>
          </p:cNvSpPr>
          <p:nvPr/>
        </p:nvSpPr>
        <p:spPr bwMode="auto">
          <a:xfrm rot="18233870">
            <a:off x="6105233" y="2173029"/>
            <a:ext cx="28082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ar-DZ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سلسلة محاضرات مقدمة للسنة الأولى ماستـــــــــر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ar-D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GSO</a:t>
            </a:r>
            <a:endParaRPr kumimoji="0" lang="fr-FR" altLang="ar-DZ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6156325" y="5589588"/>
            <a:ext cx="2808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من إعداد الأستاذة: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فاطمة الزهراء طاهري</a:t>
            </a:r>
            <a:endParaRPr lang="fr-FR" altLang="ar-DZ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5822672"/>
            <a:ext cx="44644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fr-FR" b="1" dirty="0" smtClean="0"/>
              <a:t>Email: </a:t>
            </a:r>
            <a:r>
              <a:rPr lang="fr-FR" b="1" dirty="0" smtClean="0">
                <a:solidFill>
                  <a:srgbClr val="FF0000"/>
                </a:solidFill>
              </a:rPr>
              <a:t>fatima.tahri@univ-biskra.dz</a:t>
            </a:r>
            <a:endParaRPr lang="ar-DZ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064" y="3759175"/>
            <a:ext cx="61801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الاطار </a:t>
            </a:r>
            <a:r>
              <a:rPr lang="ar-DZ" altLang="ar-DZ" sz="4800" b="1" kern="0" dirty="0" err="1" smtClean="0">
                <a:solidFill>
                  <a:srgbClr val="FF0000"/>
                </a:solidFill>
                <a:latin typeface="Arial"/>
              </a:rPr>
              <a:t>المفاهيمي</a:t>
            </a: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 لإدارة المعرفة</a:t>
            </a:r>
            <a:endParaRPr kumimoji="0" lang="fr-FR" altLang="ar-DZ" sz="4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5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323528" y="1556792"/>
            <a:ext cx="6912768" cy="4608511"/>
            <a:chOff x="323528" y="1556792"/>
            <a:chExt cx="6912768" cy="4608511"/>
          </a:xfrm>
        </p:grpSpPr>
        <p:sp>
          <p:nvSpPr>
            <p:cNvPr id="2" name="ZoneTexte 1"/>
            <p:cNvSpPr txBox="1"/>
            <p:nvPr/>
          </p:nvSpPr>
          <p:spPr>
            <a:xfrm>
              <a:off x="6084168" y="1556792"/>
              <a:ext cx="115212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DZ" sz="2400" b="1" dirty="0" smtClean="0">
                  <a:solidFill>
                    <a:srgbClr val="FF0000"/>
                  </a:solidFill>
                </a:rPr>
                <a:t>1</a:t>
              </a:r>
              <a:endParaRPr lang="ar-DZ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Connecteur droit 3"/>
            <p:cNvCxnSpPr>
              <a:stCxn id="2" idx="2"/>
            </p:cNvCxnSpPr>
            <p:nvPr/>
          </p:nvCxnSpPr>
          <p:spPr>
            <a:xfrm>
              <a:off x="6660232" y="2018457"/>
              <a:ext cx="0" cy="346277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avec flèche 5"/>
            <p:cNvCxnSpPr/>
            <p:nvPr/>
          </p:nvCxnSpPr>
          <p:spPr>
            <a:xfrm flipH="1">
              <a:off x="5652120" y="2420888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à coins arrondis 6"/>
            <p:cNvSpPr/>
            <p:nvPr/>
          </p:nvSpPr>
          <p:spPr>
            <a:xfrm>
              <a:off x="323528" y="2018457"/>
              <a:ext cx="5328592" cy="76247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DZ" sz="2400" dirty="0" smtClean="0"/>
                <a:t>المعرفة هي الخبرة التي يمكن توصيلها أو تقاسمها</a:t>
              </a:r>
              <a:endParaRPr lang="ar-DZ" sz="2400" dirty="0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323528" y="3068960"/>
              <a:ext cx="5328592" cy="129614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just" rtl="1"/>
              <a:r>
                <a:rPr lang="ar-DZ" sz="2400" dirty="0" smtClean="0"/>
                <a:t>المعرفة تتكون من البيانات أو المعلومات التي تم تنظيمها ومعالجتها لنقل الفهم والخبرة والتعلم المتراكم والتي تطبق على النشاط الراهن </a:t>
              </a:r>
              <a:endParaRPr lang="ar-DZ" sz="2400" dirty="0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323528" y="4797152"/>
              <a:ext cx="5328592" cy="13681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just" rtl="1"/>
              <a:r>
                <a:rPr lang="ar-DZ" sz="2400" dirty="0" smtClean="0"/>
                <a:t>المعرفة هي معلومات منظمة قابلة للاستخدام في حل مشكلة معينة أو هي معلومات مفهومة، محللة ومطبقة</a:t>
              </a:r>
              <a:endParaRPr lang="ar-DZ" sz="2400" dirty="0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H="1">
              <a:off x="5652120" y="3717032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>
              <a:off x="5652120" y="5517232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05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755576" y="1628800"/>
            <a:ext cx="6840760" cy="4536503"/>
            <a:chOff x="755576" y="1628800"/>
            <a:chExt cx="6840760" cy="4536503"/>
          </a:xfrm>
        </p:grpSpPr>
        <p:sp>
          <p:nvSpPr>
            <p:cNvPr id="2" name="ZoneTexte 1"/>
            <p:cNvSpPr txBox="1"/>
            <p:nvPr/>
          </p:nvSpPr>
          <p:spPr>
            <a:xfrm>
              <a:off x="6444208" y="1628800"/>
              <a:ext cx="115212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DZ" sz="2400" b="1" dirty="0" smtClean="0">
                  <a:solidFill>
                    <a:srgbClr val="FF0000"/>
                  </a:solidFill>
                </a:rPr>
                <a:t>2</a:t>
              </a:r>
              <a:endParaRPr lang="ar-DZ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" name="Connecteur droit avec flèche 2"/>
            <p:cNvCxnSpPr/>
            <p:nvPr/>
          </p:nvCxnSpPr>
          <p:spPr>
            <a:xfrm flipH="1">
              <a:off x="6012160" y="2564904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/>
            <p:cNvCxnSpPr/>
            <p:nvPr/>
          </p:nvCxnSpPr>
          <p:spPr>
            <a:xfrm>
              <a:off x="7020272" y="2090465"/>
              <a:ext cx="0" cy="27066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à coins arrondis 4"/>
            <p:cNvSpPr/>
            <p:nvPr/>
          </p:nvSpPr>
          <p:spPr>
            <a:xfrm>
              <a:off x="755576" y="2204864"/>
              <a:ext cx="5328592" cy="76247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DZ" sz="2400" dirty="0" smtClean="0"/>
                <a:t>المعرفة هي ما يبقى في رأس الفرد</a:t>
              </a:r>
              <a:endParaRPr lang="ar-DZ" sz="2400" dirty="0"/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flipH="1">
              <a:off x="6012160" y="4797152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à coins arrondis 6"/>
            <p:cNvSpPr/>
            <p:nvPr/>
          </p:nvSpPr>
          <p:spPr>
            <a:xfrm>
              <a:off x="755576" y="3429000"/>
              <a:ext cx="5328592" cy="273630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just"/>
              <a:r>
                <a:rPr lang="en-US" sz="2400" dirty="0">
                  <a:latin typeface="TimesNewRomanPSMT"/>
                </a:rPr>
                <a:t>Davenport and </a:t>
              </a:r>
              <a:r>
                <a:rPr lang="en-US" sz="2400" dirty="0" err="1">
                  <a:latin typeface="TimesNewRomanPSMT"/>
                </a:rPr>
                <a:t>Prusak</a:t>
              </a:r>
              <a:r>
                <a:rPr lang="en-US" sz="2400" dirty="0">
                  <a:latin typeface="TimesNewRomanPSMT"/>
                </a:rPr>
                <a:t> (1998) view knowledge as an evolving mix of framed experience, values, contextual information, and expert insight that provides a framework for evaluating and incorporating new experiences and </a:t>
              </a:r>
              <a:r>
                <a:rPr lang="en-US" sz="2400" dirty="0" smtClean="0">
                  <a:latin typeface="TimesNewRomanPSMT"/>
                </a:rPr>
                <a:t>information.</a:t>
              </a:r>
              <a:endParaRPr lang="ar-D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212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107504" y="116632"/>
            <a:ext cx="8640960" cy="6120680"/>
            <a:chOff x="107504" y="116632"/>
            <a:chExt cx="8640960" cy="6120680"/>
          </a:xfrm>
        </p:grpSpPr>
        <p:sp>
          <p:nvSpPr>
            <p:cNvPr id="3" name="Ellipse 2"/>
            <p:cNvSpPr/>
            <p:nvPr/>
          </p:nvSpPr>
          <p:spPr>
            <a:xfrm>
              <a:off x="2987824" y="116632"/>
              <a:ext cx="3024336" cy="115212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DZ" sz="2800" b="1" dirty="0" smtClean="0"/>
                <a:t>مدخلي ادارة المعرفة</a:t>
              </a:r>
              <a:endParaRPr lang="ar-DZ" sz="2800" b="1" dirty="0"/>
            </a:p>
          </p:txBody>
        </p:sp>
        <p:cxnSp>
          <p:nvCxnSpPr>
            <p:cNvPr id="5" name="Connecteur droit avec flèche 4"/>
            <p:cNvCxnSpPr>
              <a:endCxn id="8" idx="0"/>
            </p:cNvCxnSpPr>
            <p:nvPr/>
          </p:nvCxnSpPr>
          <p:spPr>
            <a:xfrm>
              <a:off x="4499992" y="1268760"/>
              <a:ext cx="2340260" cy="1800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>
              <a:stCxn id="3" idx="4"/>
            </p:cNvCxnSpPr>
            <p:nvPr/>
          </p:nvCxnSpPr>
          <p:spPr>
            <a:xfrm flipH="1">
              <a:off x="1835696" y="1268760"/>
              <a:ext cx="2664296" cy="17281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à coins arrondis 7"/>
            <p:cNvSpPr/>
            <p:nvPr/>
          </p:nvSpPr>
          <p:spPr>
            <a:xfrm>
              <a:off x="4932040" y="3068960"/>
              <a:ext cx="3816424" cy="316835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r>
                <a:rPr lang="ar-DZ" sz="2800" b="1" dirty="0" smtClean="0"/>
                <a:t>مدخل الترميز </a:t>
              </a:r>
              <a:r>
                <a:rPr lang="fr-FR" sz="2800" b="1" dirty="0" smtClean="0"/>
                <a:t>Codification</a:t>
              </a:r>
              <a:r>
                <a:rPr lang="ar-DZ" sz="2800" b="1" dirty="0" smtClean="0"/>
                <a:t> القائم على القياسية ومعالجـــة المشكلات بالاعتمـــاد على  المعرفة المتماثلـة في الاجراء أو القاعدة أو النموذج المحدد مسبقا</a:t>
              </a:r>
              <a:endParaRPr lang="ar-DZ" sz="2800" b="1" dirty="0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107504" y="3068960"/>
              <a:ext cx="3816424" cy="316835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r>
                <a:rPr lang="ar-DZ" sz="2800" b="1" dirty="0" smtClean="0"/>
                <a:t>مدخل الشخصنة </a:t>
              </a:r>
              <a:r>
                <a:rPr lang="fr-FR" sz="2800" b="1" dirty="0" err="1" smtClean="0"/>
                <a:t>Personalization</a:t>
              </a:r>
              <a:r>
                <a:rPr lang="ar-DZ" sz="2800" b="1" dirty="0" smtClean="0"/>
                <a:t> القائم على الأفراد ومعرفتهم التي يمكن استخدامها بمرونة عالية في معالجة مشكلات متباينة من حالة إلى أخرى</a:t>
              </a:r>
              <a:endParaRPr lang="ar-DZ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589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vers le bas 1"/>
          <p:cNvSpPr/>
          <p:nvPr/>
        </p:nvSpPr>
        <p:spPr>
          <a:xfrm>
            <a:off x="3995936" y="692696"/>
            <a:ext cx="1008112" cy="14401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3" name="Rectangle à coins arrondis 2"/>
          <p:cNvSpPr/>
          <p:nvPr/>
        </p:nvSpPr>
        <p:spPr>
          <a:xfrm>
            <a:off x="755576" y="2348880"/>
            <a:ext cx="7560840" cy="36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DZ" sz="3600" b="1" dirty="0" smtClean="0"/>
              <a:t>العمل المعرفي هو في جوهره عمل أفراد المعرفة الذين يحتاجون في عملية المعرفة (الجمع والحصول، التقاسم، نشر وتوليد المعرفة) إلى تكنولوجيا المعلومات وآلياتها والقواعد </a:t>
            </a:r>
            <a:r>
              <a:rPr lang="ar-DZ" sz="3600" b="1" dirty="0" err="1" smtClean="0"/>
              <a:t>والروتينات</a:t>
            </a:r>
            <a:r>
              <a:rPr lang="ar-DZ" sz="3600" b="1" dirty="0" smtClean="0"/>
              <a:t> التنظيمية المكونة لمدخل الترميز التي تنظم الوصول إليها واستخدامها</a:t>
            </a:r>
            <a:endParaRPr lang="ar-DZ" sz="3600" b="1" dirty="0"/>
          </a:p>
        </p:txBody>
      </p:sp>
    </p:spTree>
    <p:extLst>
      <p:ext uri="{BB962C8B-B14F-4D97-AF65-F5344CB8AC3E}">
        <p14:creationId xmlns:p14="http://schemas.microsoft.com/office/powerpoint/2010/main" val="3241398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PresentationPro_GlowingTech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AEC0E0-4ABC-4077-8922-293239654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PresentationPro_GlowingTechVideo</Template>
  <TotalTime>14022</TotalTime>
  <Words>206</Words>
  <Application>Microsoft Office PowerPoint</Application>
  <PresentationFormat>Affichage à l'écran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PresentationPro_GlowingTechVideo</vt:lpstr>
      <vt:lpstr>جامعة محمد خيضر بسكرة كلية العلوم الاقتصادية والتجارية وعلوم التسيير قسم علوم التسيير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محمد خيضر بسكرة كلية العلوم الاقتصادية والتجارية وعلوم التسيير قسم علوم التسيير</dc:title>
  <dc:creator>TAHRI</dc:creator>
  <dc:description>2010 animated abstract template from Presentationpro.com</dc:description>
  <cp:lastModifiedBy>TAHRI</cp:lastModifiedBy>
  <cp:revision>38</cp:revision>
  <dcterms:created xsi:type="dcterms:W3CDTF">2023-10-02T08:27:21Z</dcterms:created>
  <dcterms:modified xsi:type="dcterms:W3CDTF">2023-11-02T20:53:33Z</dcterms:modified>
  <cp:category>2010 abstract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