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D06F9-3231-4DB3-B589-9B3C38E5808E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CB307-2663-4DE7-A824-C703456F26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27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12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29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4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63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29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81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5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08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14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01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8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395C38E-3907-4977-853C-E8AC7796355D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66964F-0F34-49A1-8F9C-168591E64968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28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616191"/>
            <a:ext cx="12192000" cy="2387600"/>
          </a:xfrm>
        </p:spPr>
        <p:txBody>
          <a:bodyPr>
            <a:normAutofit/>
          </a:bodyPr>
          <a:lstStyle/>
          <a:p>
            <a:pPr algn="ctr"/>
            <a:r>
              <a:rPr lang="ar-DZ" sz="66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المحور الرابع: إدارة المخاطرة المالية في التجارة الدولية </a:t>
            </a:r>
            <a:endParaRPr lang="fr-FR" sz="66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34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4400" dirty="0" smtClean="0">
                <a:solidFill>
                  <a:srgbClr val="FF0000"/>
                </a:solidFill>
              </a:rPr>
              <a:t>المحاضرة الأول: المخاطر المالية في التجارة الدولية</a:t>
            </a: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46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 rtl="1"/>
            <a:r>
              <a:rPr lang="ar-DZ" sz="2400" dirty="0" smtClean="0"/>
              <a:t>تتعدد </a:t>
            </a:r>
            <a:r>
              <a:rPr lang="ar-DZ" sz="2400" dirty="0"/>
              <a:t>المخاطر المالية التي قد تواجه الشركات و الافراد في التجارة الدولية نتيجة للعوامل الاقتصادية و المالية المتغيرة بين الدول و هاته المخاطر قد تؤثر بشكل كبير على استقرار الشركات و نجاحها في </a:t>
            </a:r>
            <a:r>
              <a:rPr lang="ar-DZ" sz="2400" dirty="0" smtClean="0"/>
              <a:t>الاسواق العالمية .</a:t>
            </a:r>
          </a:p>
          <a:p>
            <a:pPr algn="just" rtl="1"/>
            <a:r>
              <a:rPr lang="ar-DZ" sz="2400" dirty="0" smtClean="0"/>
              <a:t> </a:t>
            </a:r>
            <a:r>
              <a:rPr lang="ar-DZ" sz="2800" b="1" dirty="0" smtClean="0">
                <a:solidFill>
                  <a:srgbClr val="FF0000"/>
                </a:solidFill>
              </a:rPr>
              <a:t>أولا: المخاطر المالية في التجارة الدولية </a:t>
            </a:r>
            <a:r>
              <a:rPr lang="ar-DZ" sz="2400" dirty="0" smtClean="0"/>
              <a:t>: هناك نوعان من  </a:t>
            </a:r>
            <a:r>
              <a:rPr lang="ar-DZ" sz="2400" dirty="0"/>
              <a:t>المخاطر المالية </a:t>
            </a:r>
            <a:r>
              <a:rPr lang="ar-DZ" sz="2400" dirty="0" smtClean="0"/>
              <a:t>مخاطر </a:t>
            </a:r>
            <a:r>
              <a:rPr lang="ar-DZ" sz="2400" dirty="0"/>
              <a:t>السوق و مخاطر </a:t>
            </a:r>
            <a:r>
              <a:rPr lang="ar-DZ" sz="2400" dirty="0" err="1"/>
              <a:t>الإئتمان</a:t>
            </a:r>
            <a:r>
              <a:rPr lang="ar-DZ" sz="2400" dirty="0"/>
              <a:t> </a:t>
            </a:r>
            <a:r>
              <a:rPr lang="ar-DZ" sz="2400" dirty="0" smtClean="0"/>
              <a:t>:</a:t>
            </a:r>
            <a:endParaRPr lang="ar-DZ" sz="2400" dirty="0"/>
          </a:p>
          <a:p>
            <a:pPr algn="just" rtl="1"/>
            <a:r>
              <a:rPr lang="ar-DZ" sz="2400" u="sng" dirty="0" smtClean="0">
                <a:solidFill>
                  <a:srgbClr val="FF0000"/>
                </a:solidFill>
              </a:rPr>
              <a:t>1:  مخاطر </a:t>
            </a:r>
            <a:r>
              <a:rPr lang="ar-DZ" sz="2400" u="sng" dirty="0">
                <a:solidFill>
                  <a:srgbClr val="FF0000"/>
                </a:solidFill>
              </a:rPr>
              <a:t>السوق: </a:t>
            </a:r>
            <a:r>
              <a:rPr lang="ar-DZ" sz="2400" dirty="0"/>
              <a:t>وتتمثل هذه </a:t>
            </a:r>
            <a:r>
              <a:rPr lang="ar-DZ" sz="2400" dirty="0" smtClean="0"/>
              <a:t>المخاطر في: </a:t>
            </a:r>
            <a:endParaRPr lang="ar-DZ" sz="2400" dirty="0"/>
          </a:p>
          <a:p>
            <a:pPr algn="just" rtl="1"/>
            <a:r>
              <a:rPr lang="ar-DZ" sz="2400" dirty="0">
                <a:solidFill>
                  <a:srgbClr val="FF0000"/>
                </a:solidFill>
              </a:rPr>
              <a:t>أ-مخاطر الصرف: </a:t>
            </a:r>
            <a:r>
              <a:rPr lang="ar-DZ" sz="2400" dirty="0"/>
              <a:t>تحدث مخاطر سعر الصرف عندما يتقلب سعر العملة بين الدول مما يؤثر على المعاملات التجارية الدولية التي تتم بعملات اجنبية </a:t>
            </a:r>
            <a:r>
              <a:rPr lang="ar-DZ" sz="2400" dirty="0" smtClean="0"/>
              <a:t>، فهذا الخطر يتحمله كلا الطرفين: </a:t>
            </a:r>
            <a:endParaRPr lang="ar-DZ" sz="2400" dirty="0"/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400" dirty="0" smtClean="0"/>
              <a:t>للمستورد</a:t>
            </a:r>
            <a:r>
              <a:rPr lang="ar-DZ" sz="2400" dirty="0"/>
              <a:t>: عند زيادة معدل </a:t>
            </a:r>
            <a:r>
              <a:rPr lang="ar-DZ" sz="2400" dirty="0" smtClean="0"/>
              <a:t>الصرف.</a:t>
            </a:r>
            <a:endParaRPr lang="ar-DZ" sz="2400" dirty="0"/>
          </a:p>
          <a:p>
            <a:pPr algn="just" rtl="1">
              <a:buFont typeface="Wingdings" panose="05000000000000000000" pitchFamily="2" charset="2"/>
              <a:buChar char="Ø"/>
            </a:pPr>
            <a:r>
              <a:rPr lang="ar-DZ" sz="2400" dirty="0" smtClean="0"/>
              <a:t>للمصدر</a:t>
            </a:r>
            <a:r>
              <a:rPr lang="ar-DZ" sz="2400" dirty="0"/>
              <a:t>: عند </a:t>
            </a:r>
            <a:r>
              <a:rPr lang="ar-DZ" sz="2400" dirty="0" err="1"/>
              <a:t>إنخفاض</a:t>
            </a:r>
            <a:r>
              <a:rPr lang="ar-DZ" sz="2400" dirty="0"/>
              <a:t> معدل </a:t>
            </a:r>
            <a:r>
              <a:rPr lang="ar-DZ" sz="2400" dirty="0" smtClean="0"/>
              <a:t>الصرف. </a:t>
            </a:r>
            <a:endParaRPr lang="ar-DZ" sz="2400" dirty="0"/>
          </a:p>
          <a:p>
            <a:pPr algn="r" rtl="1"/>
            <a:r>
              <a:rPr lang="ar-DZ" sz="2400" dirty="0">
                <a:solidFill>
                  <a:srgbClr val="FF0000"/>
                </a:solidFill>
              </a:rPr>
              <a:t>ب- مخاطر معدل الفائدة</a:t>
            </a:r>
            <a:r>
              <a:rPr lang="ar-DZ" sz="2400" dirty="0"/>
              <a:t>: تخص العمليات المالية </a:t>
            </a:r>
            <a:r>
              <a:rPr lang="ar-DZ" sz="2400" dirty="0" smtClean="0"/>
              <a:t>كالاستثمارات </a:t>
            </a:r>
            <a:r>
              <a:rPr lang="ar-DZ" sz="2400" dirty="0"/>
              <a:t>والقروض التي تلجأ لها المؤسسة </a:t>
            </a:r>
            <a:r>
              <a:rPr lang="ar-DZ" sz="2400" dirty="0" smtClean="0"/>
              <a:t>في السوق المالية </a:t>
            </a:r>
            <a:r>
              <a:rPr lang="ar-DZ" sz="2400" dirty="0"/>
              <a:t>الدولية </a:t>
            </a:r>
            <a:r>
              <a:rPr lang="ar-DZ" sz="2400" dirty="0" smtClean="0"/>
              <a:t>،</a:t>
            </a:r>
          </a:p>
          <a:p>
            <a:pPr algn="r" rtl="1"/>
            <a:r>
              <a:rPr lang="ar-DZ" sz="2400" dirty="0" smtClean="0"/>
              <a:t>وتتعلق </a:t>
            </a:r>
            <a:r>
              <a:rPr lang="ar-DZ" sz="2400" dirty="0"/>
              <a:t>مخاطر </a:t>
            </a:r>
            <a:r>
              <a:rPr lang="ar-DZ" sz="2400" dirty="0" smtClean="0"/>
              <a:t>معدل الفائدة </a:t>
            </a:r>
            <a:r>
              <a:rPr lang="ar-DZ" sz="2400" dirty="0"/>
              <a:t>بالتغيرات في أسعار الفائدة بين البلدان خاصة عندما تعتمد الشركات على القروض لتمويل تجارتها الدولية قد تؤدي رفع أسعار الفائدة إلى زيادة تكلفة التمويل و بالتالي تقليل الربحية و تشمل المخاطر التالية </a:t>
            </a:r>
            <a:r>
              <a:rPr lang="en-US" sz="2400" dirty="0"/>
              <a:t>: </a:t>
            </a:r>
            <a:r>
              <a:rPr lang="ar-DZ" sz="2400" b="1" dirty="0"/>
              <a:t> </a:t>
            </a:r>
            <a:endParaRPr lang="ar-DZ" sz="2400" b="1" dirty="0" smtClean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400" b="1" dirty="0" smtClean="0"/>
              <a:t>مخاطر </a:t>
            </a:r>
            <a:r>
              <a:rPr lang="ar-DZ" sz="2400" b="1" dirty="0"/>
              <a:t>القروض بالعملات الاجنبية</a:t>
            </a:r>
            <a:r>
              <a:rPr lang="ar-DZ" sz="2400" dirty="0"/>
              <a:t> </a:t>
            </a:r>
            <a:r>
              <a:rPr lang="en-US" sz="2400" dirty="0"/>
              <a:t>:</a:t>
            </a:r>
            <a:r>
              <a:rPr lang="ar-DZ" sz="2400" dirty="0"/>
              <a:t> إذا كانت الشركات قد اقترضت مبالغ مالية بعملات أجنبية فإن زيادة أسعار الفائدة قد تؤدي إلى ارتفاع التكاليف بشكل غير متوقع .</a:t>
            </a:r>
            <a:endParaRPr lang="fr-FR" sz="2400" dirty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400" b="1" dirty="0"/>
              <a:t>التقلبات في أسعار الفائدة بين الدول</a:t>
            </a:r>
            <a:r>
              <a:rPr lang="ar-DZ" sz="2400" dirty="0"/>
              <a:t> </a:t>
            </a:r>
            <a:r>
              <a:rPr lang="en-US" sz="2400" dirty="0"/>
              <a:t>:</a:t>
            </a:r>
            <a:r>
              <a:rPr lang="ar-DZ" sz="2400" dirty="0"/>
              <a:t>قد تؤثر التغيرات في أسعار الفائدة في الدول المختلفة على حركة رأس المال و </a:t>
            </a:r>
            <a:r>
              <a:rPr lang="ar-DZ" sz="2400" dirty="0" smtClean="0"/>
              <a:t>التدفقات </a:t>
            </a:r>
            <a:r>
              <a:rPr lang="ar-DZ" sz="2400" dirty="0"/>
              <a:t>المالية .</a:t>
            </a:r>
            <a:endParaRPr lang="fr-FR" sz="2400" dirty="0"/>
          </a:p>
          <a:p>
            <a:pPr algn="r" rtl="1"/>
            <a:endParaRPr lang="ar-DZ" sz="2400" dirty="0" smtClean="0"/>
          </a:p>
          <a:p>
            <a:pPr algn="just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50489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r" rtl="1"/>
            <a:r>
              <a:rPr lang="ar-DZ" sz="2800" dirty="0">
                <a:solidFill>
                  <a:srgbClr val="FF0000"/>
                </a:solidFill>
              </a:rPr>
              <a:t>ج. مخاطر سعر المواد الأولية</a:t>
            </a:r>
            <a:r>
              <a:rPr lang="ar-DZ" sz="2800" dirty="0"/>
              <a:t>: تتعلق بسعر المواد الأولية في السوق الدولية وهنا تخضع الأسعار إلى تقلبات الأسعار في بورصات هذه المواد كالبترول و المعادن وغيرها....</a:t>
            </a:r>
          </a:p>
          <a:p>
            <a:pPr algn="r" rtl="1"/>
            <a:r>
              <a:rPr lang="ar-DZ" sz="2800" u="sng" dirty="0" smtClean="0">
                <a:solidFill>
                  <a:srgbClr val="FF0000"/>
                </a:solidFill>
              </a:rPr>
              <a:t>2: مخاطر </a:t>
            </a:r>
            <a:r>
              <a:rPr lang="ar-DZ" sz="2800" u="sng" dirty="0" err="1">
                <a:solidFill>
                  <a:srgbClr val="FF0000"/>
                </a:solidFill>
              </a:rPr>
              <a:t>الإئتمان</a:t>
            </a:r>
            <a:r>
              <a:rPr lang="ar-DZ" sz="2800" u="sng" dirty="0">
                <a:solidFill>
                  <a:srgbClr val="FF0000"/>
                </a:solidFill>
              </a:rPr>
              <a:t> (عدم السداد </a:t>
            </a:r>
            <a:r>
              <a:rPr lang="ar-DZ" sz="2800" u="sng" dirty="0" smtClean="0">
                <a:solidFill>
                  <a:srgbClr val="FF0000"/>
                </a:solidFill>
              </a:rPr>
              <a:t>) : </a:t>
            </a:r>
            <a:r>
              <a:rPr lang="ar-DZ" sz="2800" dirty="0" smtClean="0"/>
              <a:t>يعد </a:t>
            </a:r>
            <a:r>
              <a:rPr lang="ar-DZ" sz="2800" dirty="0"/>
              <a:t>من أهم المخاطر التي تواجه المؤسسة وينشأ من عدم قدرة المتعامل على تنفيذ واجباته التعاقدية وهذا في حالتين: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نقص </a:t>
            </a:r>
            <a:r>
              <a:rPr lang="ar-DZ" sz="2800" dirty="0"/>
              <a:t>الموارد المالية للعميل لتسديد ما عليه.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التصرفات </a:t>
            </a:r>
            <a:r>
              <a:rPr lang="ar-DZ" sz="2800" dirty="0"/>
              <a:t>التعسفية للمدين التي تنجم عن مشاكل عدم التنفيذ أو الرفض بتصريح عن الدوافع الحقيقية لعدم إتمام </a:t>
            </a:r>
            <a:r>
              <a:rPr lang="ar-DZ" sz="2800" dirty="0" smtClean="0"/>
              <a:t>الصفقة. ومن </a:t>
            </a:r>
            <a:r>
              <a:rPr lang="ar-DZ" sz="2800" dirty="0"/>
              <a:t>جهة أخرى يمكن أن يحدث تغيير في تشريع معين للبلد كمنع التحويلات للخارج أو حدوث كوارث طبيعية </a:t>
            </a:r>
            <a:r>
              <a:rPr lang="ar-DZ" sz="2800" dirty="0" smtClean="0"/>
              <a:t>بهذا  البلد الذي </a:t>
            </a:r>
            <a:r>
              <a:rPr lang="ar-DZ" sz="2800" dirty="0"/>
              <a:t>يحول دون الدفع.</a:t>
            </a:r>
          </a:p>
          <a:p>
            <a:pPr algn="r" rtl="1"/>
            <a:r>
              <a:rPr lang="ar-DZ" sz="2800" dirty="0"/>
              <a:t>و يعتبر خطر </a:t>
            </a:r>
            <a:r>
              <a:rPr lang="ar-DZ" sz="2800" dirty="0" err="1"/>
              <a:t>الإئتمان</a:t>
            </a:r>
            <a:r>
              <a:rPr lang="ar-DZ" sz="2800" dirty="0"/>
              <a:t> المتغير الأساسي المؤثر على </a:t>
            </a:r>
            <a:r>
              <a:rPr lang="ar-DZ" sz="2800" dirty="0" err="1"/>
              <a:t>صاثي</a:t>
            </a:r>
            <a:r>
              <a:rPr lang="ar-DZ" sz="2800" dirty="0"/>
              <a:t> الدخل وهذا ليس </a:t>
            </a:r>
            <a:r>
              <a:rPr lang="ar-DZ" sz="2800" dirty="0" err="1"/>
              <a:t>نتيحة</a:t>
            </a:r>
            <a:r>
              <a:rPr lang="ar-DZ" sz="2800" dirty="0"/>
              <a:t> عدم السداد فقط بل حتى في </a:t>
            </a:r>
            <a:r>
              <a:rPr lang="ar-DZ" sz="2800" dirty="0" smtClean="0"/>
              <a:t>حالات تأجيل </a:t>
            </a:r>
            <a:r>
              <a:rPr lang="ar-DZ" sz="2800" dirty="0"/>
              <a:t>السداد </a:t>
            </a:r>
            <a:r>
              <a:rPr lang="ar-DZ" sz="2800" dirty="0" smtClean="0"/>
              <a:t>ومن </a:t>
            </a:r>
            <a:r>
              <a:rPr lang="ar-DZ" sz="2800" dirty="0"/>
              <a:t>أهم المسببات مخاطر </a:t>
            </a:r>
            <a:r>
              <a:rPr lang="ar-DZ" sz="2800" dirty="0" err="1"/>
              <a:t>الإئتمان</a:t>
            </a:r>
            <a:r>
              <a:rPr lang="ar-DZ" sz="2800" dirty="0"/>
              <a:t> : </a:t>
            </a:r>
            <a:endParaRPr lang="ar-DZ" sz="2800" dirty="0" smtClean="0"/>
          </a:p>
          <a:p>
            <a:pPr algn="r" rtl="1"/>
            <a:r>
              <a:rPr lang="ar-DZ" sz="2800" dirty="0" smtClean="0"/>
              <a:t>أ- </a:t>
            </a:r>
            <a:r>
              <a:rPr lang="ar-DZ" sz="2800" dirty="0"/>
              <a:t>عدم السداد: و يتمثل في عدم قدرة المدينين على سداد </a:t>
            </a:r>
            <a:r>
              <a:rPr lang="ar-DZ" sz="2800" dirty="0" smtClean="0"/>
              <a:t>التزاماتهم </a:t>
            </a:r>
            <a:r>
              <a:rPr lang="ar-DZ" sz="2800" dirty="0"/>
              <a:t>بالكامل أو في الوقت </a:t>
            </a:r>
            <a:r>
              <a:rPr lang="ar-DZ" sz="2800" dirty="0" smtClean="0"/>
              <a:t>المحدد </a:t>
            </a:r>
            <a:r>
              <a:rPr lang="ar-DZ" sz="2800" dirty="0"/>
              <a:t>للسداد.</a:t>
            </a:r>
          </a:p>
          <a:p>
            <a:pPr algn="r" rtl="1"/>
            <a:r>
              <a:rPr lang="ar-DZ" sz="2800" dirty="0"/>
              <a:t>ب-مخاطر البلد: و هي المخاطر التي قد تنشأ من </a:t>
            </a:r>
            <a:r>
              <a:rPr lang="ar-DZ" sz="2800" dirty="0" err="1"/>
              <a:t>إحتمالية</a:t>
            </a:r>
            <a:r>
              <a:rPr lang="ar-DZ" sz="2800" dirty="0"/>
              <a:t> التعرض للخسارة نتيجة التعامل مع أحد البلدان </a:t>
            </a:r>
            <a:r>
              <a:rPr lang="ar-DZ" sz="2800" dirty="0" smtClean="0"/>
              <a:t>التي تعاني </a:t>
            </a:r>
            <a:r>
              <a:rPr lang="ar-DZ" sz="2800" dirty="0"/>
              <a:t>من سوء الظروف </a:t>
            </a:r>
            <a:r>
              <a:rPr lang="ar-DZ" sz="2800" dirty="0" smtClean="0"/>
              <a:t>الاقتصادية </a:t>
            </a:r>
            <a:r>
              <a:rPr lang="ar-DZ" sz="2800" dirty="0"/>
              <a:t>و سوء الأوضاع السياسية و </a:t>
            </a:r>
            <a:r>
              <a:rPr lang="ar-DZ" sz="2800" dirty="0" smtClean="0"/>
              <a:t>الاجتماعية </a:t>
            </a:r>
            <a:r>
              <a:rPr lang="ar-DZ" sz="2800" dirty="0"/>
              <a:t>المعروفة بتمويل الإرهاب و السمعة السيئة </a:t>
            </a:r>
            <a:r>
              <a:rPr lang="ar-DZ" sz="2800" dirty="0" smtClean="0"/>
              <a:t>للبلاد بعدم </a:t>
            </a:r>
            <a:r>
              <a:rPr lang="ar-DZ" sz="2800" dirty="0"/>
              <a:t>الوفاء أو عدم </a:t>
            </a:r>
            <a:r>
              <a:rPr lang="ar-DZ" sz="2800" dirty="0" smtClean="0"/>
              <a:t>الاستقرار </a:t>
            </a:r>
            <a:r>
              <a:rPr lang="ar-DZ" sz="2800" dirty="0"/>
              <a:t>للعملة بسبب تخفيض قيمة العملة من خلال البنوك المركزية</a:t>
            </a:r>
            <a:r>
              <a:rPr lang="ar-DZ" sz="2800" dirty="0" smtClean="0"/>
              <a:t>.</a:t>
            </a:r>
          </a:p>
          <a:p>
            <a:pPr algn="r" rtl="1"/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9575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116</TotalTime>
  <Words>444</Words>
  <Application>Microsoft Office PowerPoint</Application>
  <PresentationFormat>Grand écran</PresentationFormat>
  <Paragraphs>19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Tw Cen MT</vt:lpstr>
      <vt:lpstr>Tw Cen MT Condensed</vt:lpstr>
      <vt:lpstr>Wingdings</vt:lpstr>
      <vt:lpstr>Wingdings 3</vt:lpstr>
      <vt:lpstr>Intégral</vt:lpstr>
      <vt:lpstr>المحور الرابع: إدارة المخاطرة المالية في التجارة الدولية 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المحور الرابع: إدارة المخاطرة المالية في التجارة الدولية</dc:title>
  <dc:creator>Atika</dc:creator>
  <cp:lastModifiedBy>MICRO</cp:lastModifiedBy>
  <cp:revision>14</cp:revision>
  <dcterms:created xsi:type="dcterms:W3CDTF">2024-12-17T07:54:46Z</dcterms:created>
  <dcterms:modified xsi:type="dcterms:W3CDTF">2026-01-04T09:20:21Z</dcterms:modified>
</cp:coreProperties>
</file>