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5" r:id="rId4"/>
  </p:sldMasterIdLst>
  <p:notesMasterIdLst>
    <p:notesMasterId r:id="rId14"/>
  </p:notesMasterIdLst>
  <p:handoutMasterIdLst>
    <p:handoutMasterId r:id="rId15"/>
  </p:handoutMasterIdLst>
  <p:sldIdLst>
    <p:sldId id="1912" r:id="rId5"/>
    <p:sldId id="1913" r:id="rId6"/>
    <p:sldId id="1908" r:id="rId7"/>
    <p:sldId id="1909" r:id="rId8"/>
    <p:sldId id="1910" r:id="rId9"/>
    <p:sldId id="1905" r:id="rId10"/>
    <p:sldId id="1897" r:id="rId11"/>
    <p:sldId id="1906" r:id="rId12"/>
    <p:sldId id="1907" r:id="rId1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 xmlns:p14="http://schemas.microsoft.com/office/powerpoint/2010/main">
        <p14:section name="Lines theme" id="{EE9670AD-028C-4190-AAA8-2AF0F3B1E372}">
          <p14:sldIdLst>
            <p14:sldId id="1866"/>
            <p14:sldId id="1867"/>
            <p14:sldId id="1868"/>
            <p14:sldId id="1888"/>
            <p14:sldId id="1869"/>
            <p14:sldId id="1870"/>
            <p14:sldId id="1871"/>
            <p14:sldId id="1872"/>
            <p14:sldId id="1873"/>
            <p14:sldId id="1874"/>
            <p14:sldId id="1875"/>
            <p14:sldId id="1876"/>
          </p14:sldIdLst>
        </p14:section>
      </p14:sectionLst>
    </p:ext>
    <p:ext uri="{EFAFB233-063F-42B5-8137-9DF3F51BA10A}">
      <p15:sldGuideLst xmlns=""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81CB3"/>
    <a:srgbClr val="FF3300"/>
    <a:srgbClr val="09CDE7"/>
    <a:srgbClr val="F6F614"/>
    <a:srgbClr val="140B87"/>
    <a:srgbClr val="1108CE"/>
    <a:srgbClr val="008080"/>
    <a:srgbClr val="35797B"/>
    <a:srgbClr val="D1CFFD"/>
    <a:srgbClr val="B4A44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41" autoAdjust="0"/>
  </p:normalViewPr>
  <p:slideViewPr>
    <p:cSldViewPr snapToGrid="0">
      <p:cViewPr>
        <p:scale>
          <a:sx n="70" d="100"/>
          <a:sy n="70" d="100"/>
        </p:scale>
        <p:origin x="-738" y="-72"/>
      </p:cViewPr>
      <p:guideLst>
        <p:guide orient="horz" pos="2160"/>
        <p:guide pos="480"/>
        <p:guide pos="7200"/>
        <p:guide pos="4368"/>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184"/>
    </p:cViewPr>
  </p:sorterViewPr>
  <p:notesViewPr>
    <p:cSldViewPr snapToGrid="0">
      <p:cViewPr varScale="1">
        <p:scale>
          <a:sx n="48" d="100"/>
          <a:sy n="48" d="100"/>
        </p:scale>
        <p:origin x="1828" y="3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37DF2B-DECF-44A7-8971-07475E2BCFC3}" type="doc">
      <dgm:prSet loTypeId="urn:microsoft.com/office/officeart/2018/2/layout/IconLabelList#2" loCatId="other" qsTypeId="urn:microsoft.com/office/officeart/2005/8/quickstyle/simple1" qsCatId="simple" csTypeId="urn:microsoft.com/office/officeart/2005/8/colors/accent3_1" csCatId="accent3" phldr="1"/>
      <dgm:spPr/>
    </dgm:pt>
    <dgm:pt modelId="{C8710C11-6766-4B48-9562-4B0C7B3F28D6}">
      <dgm:prSet phldrT="[Text]" custT="1"/>
      <dgm:spPr/>
      <dgm:t>
        <a:bodyPr/>
        <a:lstStyle/>
        <a:p>
          <a:pPr>
            <a:lnSpc>
              <a:spcPct val="100000"/>
            </a:lnSpc>
          </a:pPr>
          <a:r>
            <a:rPr lang="ar-DZ" sz="1800" b="1" dirty="0" smtClean="0">
              <a:solidFill>
                <a:schemeClr val="tx1"/>
              </a:solidFill>
            </a:rPr>
            <a:t>ممارسات</a:t>
          </a:r>
          <a:r>
            <a:rPr lang="ar-DZ" sz="1800" b="1" baseline="0" dirty="0" smtClean="0">
              <a:solidFill>
                <a:schemeClr val="tx1"/>
              </a:solidFill>
            </a:rPr>
            <a:t> </a:t>
          </a:r>
          <a:r>
            <a:rPr lang="ar-DZ" sz="1800" b="1" baseline="0" dirty="0" err="1" smtClean="0">
              <a:solidFill>
                <a:schemeClr val="tx1"/>
              </a:solidFill>
            </a:rPr>
            <a:t>العمل:</a:t>
          </a:r>
          <a:endParaRPr lang="ar-DZ" sz="1800" b="1" baseline="0" dirty="0" smtClean="0">
            <a:solidFill>
              <a:schemeClr val="tx1"/>
            </a:solidFill>
          </a:endParaRPr>
        </a:p>
        <a:p>
          <a:pPr>
            <a:lnSpc>
              <a:spcPct val="100000"/>
            </a:lnSpc>
          </a:pPr>
          <a:r>
            <a:rPr lang="ar-DZ" sz="1800" b="1" baseline="0" dirty="0" smtClean="0">
              <a:solidFill>
                <a:schemeClr val="tx1"/>
              </a:solidFill>
            </a:rPr>
            <a:t> </a:t>
          </a:r>
          <a:r>
            <a:rPr lang="ar-SA" sz="1800" b="1" dirty="0" smtClean="0"/>
            <a:t>هي" الإجراءات الرسمية وغير الرسمية المستعملة في المنظمة لإنجاز </a:t>
          </a:r>
          <a:r>
            <a:rPr lang="ar-SA" sz="1800" b="1" dirty="0" err="1" smtClean="0"/>
            <a:t>العمل".</a:t>
          </a:r>
          <a:r>
            <a:rPr lang="ar-SA" sz="1800" b="1" dirty="0" smtClean="0"/>
            <a:t> </a:t>
          </a:r>
          <a:endParaRPr lang="ar-DZ" sz="1800" b="1" baseline="0" dirty="0" smtClean="0">
            <a:solidFill>
              <a:schemeClr val="tx1"/>
            </a:solidFill>
          </a:endParaRPr>
        </a:p>
        <a:p>
          <a:pPr>
            <a:lnSpc>
              <a:spcPct val="100000"/>
            </a:lnSpc>
          </a:pPr>
          <a:endParaRPr lang="en-US" sz="1800" dirty="0">
            <a:solidFill>
              <a:schemeClr val="tx1"/>
            </a:solidFill>
          </a:endParaRPr>
        </a:p>
      </dgm:t>
    </dgm:pt>
    <dgm:pt modelId="{6F9BADAF-DEBF-4CC2-B392-F7E0CD538B78}" type="parTrans" cxnId="{E28F4DE8-1F7F-4CC4-B4F7-5167A5B9E0BA}">
      <dgm:prSet/>
      <dgm:spPr/>
      <dgm:t>
        <a:bodyPr/>
        <a:lstStyle/>
        <a:p>
          <a:endParaRPr lang="en-US" sz="1400">
            <a:solidFill>
              <a:schemeClr val="tx1"/>
            </a:solidFill>
          </a:endParaRPr>
        </a:p>
      </dgm:t>
    </dgm:pt>
    <dgm:pt modelId="{CEEC8625-83FA-4202-826E-84C1185A8E32}" type="sibTrans" cxnId="{E28F4DE8-1F7F-4CC4-B4F7-5167A5B9E0BA}">
      <dgm:prSet/>
      <dgm:spPr/>
      <dgm:t>
        <a:bodyPr/>
        <a:lstStyle/>
        <a:p>
          <a:endParaRPr lang="en-US" sz="1400">
            <a:solidFill>
              <a:schemeClr val="tx1"/>
            </a:solidFill>
          </a:endParaRPr>
        </a:p>
      </dgm:t>
    </dgm:pt>
    <dgm:pt modelId="{8865AC6C-44E0-4174-AB02-044A78D94DE3}">
      <dgm:prSet phldrT="[Text]" custT="1"/>
      <dgm:spPr/>
      <dgm:t>
        <a:bodyPr/>
        <a:lstStyle/>
        <a:p>
          <a:pPr>
            <a:lnSpc>
              <a:spcPct val="100000"/>
            </a:lnSpc>
          </a:pPr>
          <a:r>
            <a:rPr lang="ar-DZ" sz="3200" dirty="0" err="1" smtClean="0">
              <a:solidFill>
                <a:schemeClr val="tx1"/>
              </a:solidFill>
              <a:latin typeface="Arabic Typesetting" pitchFamily="66" charset="-78"/>
              <a:cs typeface="Arabic Typesetting" pitchFamily="66" charset="-78"/>
            </a:rPr>
            <a:t>القيم:</a:t>
          </a:r>
          <a:endParaRPr lang="ar-DZ" sz="3200" dirty="0" smtClean="0">
            <a:solidFill>
              <a:schemeClr val="tx1"/>
            </a:solidFill>
            <a:latin typeface="Arabic Typesetting" pitchFamily="66" charset="-78"/>
            <a:cs typeface="Arabic Typesetting" pitchFamily="66" charset="-78"/>
          </a:endParaRPr>
        </a:p>
        <a:p>
          <a:pPr>
            <a:lnSpc>
              <a:spcPct val="100000"/>
            </a:lnSpc>
          </a:pPr>
          <a:r>
            <a:rPr lang="ar-DZ" sz="2000" b="1" dirty="0" smtClean="0"/>
            <a:t>ا</a:t>
          </a:r>
          <a:r>
            <a:rPr lang="ar-SA" sz="2000" b="1" dirty="0" smtClean="0"/>
            <a:t>لقيم</a:t>
          </a:r>
          <a:r>
            <a:rPr lang="ar-SA" sz="2000" dirty="0" smtClean="0"/>
            <a:t> </a:t>
          </a:r>
          <a:r>
            <a:rPr lang="ar-SA" sz="2000" dirty="0" err="1" smtClean="0"/>
            <a:t>تتمثل </a:t>
          </a:r>
          <a:r>
            <a:rPr lang="ar-SA" sz="2000" dirty="0" smtClean="0"/>
            <a:t>" فيما يعتقد </a:t>
          </a:r>
          <a:r>
            <a:rPr lang="ar-SA" sz="2000" dirty="0" err="1" smtClean="0"/>
            <a:t>به</a:t>
          </a:r>
          <a:r>
            <a:rPr lang="ar-SA" sz="2000" dirty="0" smtClean="0"/>
            <a:t> عضو المنظمة انه يستحق القيام </a:t>
          </a:r>
          <a:r>
            <a:rPr lang="ar-SA" sz="2000" dirty="0" err="1" smtClean="0"/>
            <a:t>به".</a:t>
          </a:r>
          <a:r>
            <a:rPr lang="ar-SA" sz="2000" dirty="0" smtClean="0"/>
            <a:t> </a:t>
          </a:r>
          <a:endParaRPr lang="en-US" sz="2000" dirty="0">
            <a:solidFill>
              <a:schemeClr val="tx1"/>
            </a:solidFill>
          </a:endParaRPr>
        </a:p>
      </dgm:t>
    </dgm:pt>
    <dgm:pt modelId="{3FF598BD-2671-4ECB-AD79-D0E600EEC84F}" type="parTrans" cxnId="{E5875C5E-8817-4707-AA33-E7DDCAC19481}">
      <dgm:prSet/>
      <dgm:spPr/>
      <dgm:t>
        <a:bodyPr/>
        <a:lstStyle/>
        <a:p>
          <a:endParaRPr lang="en-US" sz="1400">
            <a:solidFill>
              <a:schemeClr val="tx1"/>
            </a:solidFill>
          </a:endParaRPr>
        </a:p>
      </dgm:t>
    </dgm:pt>
    <dgm:pt modelId="{258DC239-2C60-44C0-830B-87DE5EB56A01}" type="sibTrans" cxnId="{E5875C5E-8817-4707-AA33-E7DDCAC19481}">
      <dgm:prSet/>
      <dgm:spPr/>
      <dgm:t>
        <a:bodyPr/>
        <a:lstStyle/>
        <a:p>
          <a:endParaRPr lang="en-US" sz="1400">
            <a:solidFill>
              <a:schemeClr val="tx1"/>
            </a:solidFill>
          </a:endParaRPr>
        </a:p>
      </dgm:t>
    </dgm:pt>
    <dgm:pt modelId="{8EE3C8DC-7BA8-479C-A581-E9DA099939F2}">
      <dgm:prSet phldrT="[Text]" custT="1"/>
      <dgm:spPr/>
      <dgm:t>
        <a:bodyPr/>
        <a:lstStyle/>
        <a:p>
          <a:pPr>
            <a:lnSpc>
              <a:spcPct val="100000"/>
            </a:lnSpc>
          </a:pPr>
          <a:r>
            <a:rPr lang="en-US" altLang="en-US" sz="1400" dirty="0" smtClean="0">
              <a:solidFill>
                <a:schemeClr val="tx1"/>
              </a:solidFill>
            </a:rPr>
            <a:t>.</a:t>
          </a:r>
          <a:r>
            <a:rPr lang="ar-DZ" altLang="en-US" sz="2800" b="1" dirty="0" err="1" smtClean="0">
              <a:solidFill>
                <a:schemeClr val="tx1"/>
              </a:solidFill>
              <a:latin typeface="Arabic Typesetting" pitchFamily="66" charset="-78"/>
              <a:cs typeface="Arabic Typesetting" pitchFamily="66" charset="-78"/>
            </a:rPr>
            <a:t>القواعد:</a:t>
          </a:r>
          <a:endParaRPr lang="ar-DZ" altLang="en-US" sz="2800" b="1" dirty="0" smtClean="0">
            <a:solidFill>
              <a:schemeClr val="tx1"/>
            </a:solidFill>
            <a:latin typeface="Arabic Typesetting" pitchFamily="66" charset="-78"/>
            <a:cs typeface="Arabic Typesetting" pitchFamily="66" charset="-78"/>
          </a:endParaRPr>
        </a:p>
        <a:p>
          <a:pPr>
            <a:lnSpc>
              <a:spcPct val="100000"/>
            </a:lnSpc>
          </a:pPr>
          <a:r>
            <a:rPr lang="ar-SA" sz="2800" b="1" dirty="0" smtClean="0">
              <a:latin typeface="Arabic Typesetting" pitchFamily="66" charset="-78"/>
              <a:cs typeface="Arabic Typesetting" pitchFamily="66" charset="-78"/>
            </a:rPr>
            <a:t>وتشير القواعد </a:t>
          </a:r>
          <a:r>
            <a:rPr lang="ar-SA" sz="2800" b="1" dirty="0" err="1" smtClean="0">
              <a:latin typeface="Arabic Typesetting" pitchFamily="66" charset="-78"/>
              <a:cs typeface="Arabic Typesetting" pitchFamily="66" charset="-78"/>
            </a:rPr>
            <a:t>إلى </a:t>
          </a:r>
          <a:r>
            <a:rPr lang="ar-SA" sz="2800" b="1" dirty="0" smtClean="0">
              <a:latin typeface="Arabic Typesetting" pitchFamily="66" charset="-78"/>
              <a:cs typeface="Arabic Typesetting" pitchFamily="66" charset="-78"/>
            </a:rPr>
            <a:t>" المعتقدات المشتركة حول كيف ينبغي للناس في المنظمة أن </a:t>
          </a:r>
          <a:r>
            <a:rPr lang="ar-SA" sz="2800" b="1" dirty="0" err="1" smtClean="0">
              <a:latin typeface="Arabic Typesetting" pitchFamily="66" charset="-78"/>
              <a:cs typeface="Arabic Typesetting" pitchFamily="66" charset="-78"/>
            </a:rPr>
            <a:t>يتصرفوا؟ ".</a:t>
          </a:r>
          <a:r>
            <a:rPr lang="ar-SA" sz="2800" b="1" dirty="0" smtClean="0">
              <a:latin typeface="Arabic Typesetting" pitchFamily="66" charset="-78"/>
              <a:cs typeface="Arabic Typesetting" pitchFamily="66" charset="-78"/>
            </a:rPr>
            <a:t> </a:t>
          </a:r>
          <a:endParaRPr lang="ar-DZ" altLang="en-US" sz="2800" b="1" dirty="0" smtClean="0">
            <a:solidFill>
              <a:schemeClr val="tx1"/>
            </a:solidFill>
            <a:latin typeface="Arabic Typesetting" pitchFamily="66" charset="-78"/>
            <a:cs typeface="Arabic Typesetting" pitchFamily="66" charset="-78"/>
          </a:endParaRPr>
        </a:p>
        <a:p>
          <a:pPr>
            <a:lnSpc>
              <a:spcPct val="100000"/>
            </a:lnSpc>
          </a:pPr>
          <a:endParaRPr lang="en-US" sz="1400" dirty="0">
            <a:solidFill>
              <a:schemeClr val="tx1"/>
            </a:solidFill>
          </a:endParaRPr>
        </a:p>
      </dgm:t>
    </dgm:pt>
    <dgm:pt modelId="{DAC4EAD7-53AC-40F0-BA2F-8B2633CEAE11}" type="sibTrans" cxnId="{6E8797D1-3A1C-4879-9FDC-A7D2EC6197EA}">
      <dgm:prSet/>
      <dgm:spPr/>
      <dgm:t>
        <a:bodyPr/>
        <a:lstStyle/>
        <a:p>
          <a:endParaRPr lang="en-US" sz="1400">
            <a:solidFill>
              <a:schemeClr val="tx1"/>
            </a:solidFill>
          </a:endParaRPr>
        </a:p>
      </dgm:t>
    </dgm:pt>
    <dgm:pt modelId="{60ABFDD0-D409-4824-8102-DEA984738144}" type="parTrans" cxnId="{6E8797D1-3A1C-4879-9FDC-A7D2EC6197EA}">
      <dgm:prSet/>
      <dgm:spPr/>
      <dgm:t>
        <a:bodyPr/>
        <a:lstStyle/>
        <a:p>
          <a:endParaRPr lang="en-US" sz="1400">
            <a:solidFill>
              <a:schemeClr val="tx1"/>
            </a:solidFill>
          </a:endParaRPr>
        </a:p>
      </dgm:t>
    </dgm:pt>
    <dgm:pt modelId="{F365F799-91C6-467E-8005-77142388ADA7}" type="pres">
      <dgm:prSet presAssocID="{3137DF2B-DECF-44A7-8971-07475E2BCFC3}" presName="root" presStyleCnt="0">
        <dgm:presLayoutVars>
          <dgm:dir/>
          <dgm:resizeHandles val="exact"/>
        </dgm:presLayoutVars>
      </dgm:prSet>
      <dgm:spPr/>
    </dgm:pt>
    <dgm:pt modelId="{CA712F04-4B2E-4073-826D-66E0748C08F8}" type="pres">
      <dgm:prSet presAssocID="{C8710C11-6766-4B48-9562-4B0C7B3F28D6}" presName="compNode" presStyleCnt="0"/>
      <dgm:spPr/>
    </dgm:pt>
    <dgm:pt modelId="{9A755B31-6174-4948-8B32-7FECC02D6991}" type="pres">
      <dgm:prSet presAssocID="{C8710C11-6766-4B48-9562-4B0C7B3F28D6}" presName="iconRect" presStyleLbl="node1" presStyleIdx="0" presStyleCnt="3" custFlipVert="1" custScaleX="163545" custScaleY="34331" custLinFactX="-76930" custLinFactY="-37563" custLinFactNeighborX="-100000" custLinFactNeighborY="-100000"/>
      <dgm:spPr>
        <a:solidFill>
          <a:schemeClr val="accent3">
            <a:lumMod val="75000"/>
          </a:schemeClr>
        </a:solidFill>
      </dgm:spPr>
    </dgm:pt>
    <dgm:pt modelId="{6AE71D8A-2F35-4756-A4AD-A549FB035E3F}" type="pres">
      <dgm:prSet presAssocID="{C8710C11-6766-4B48-9562-4B0C7B3F28D6}" presName="spaceRect" presStyleCnt="0"/>
      <dgm:spPr/>
    </dgm:pt>
    <dgm:pt modelId="{5CD563F8-B6A7-4F66-B65C-7F1D3844F472}" type="pres">
      <dgm:prSet presAssocID="{C8710C11-6766-4B48-9562-4B0C7B3F28D6}" presName="textRect" presStyleLbl="revTx" presStyleIdx="0" presStyleCnt="3" custScaleX="190949" custLinFactNeighborX="-71093" custLinFactNeighborY="-21391">
        <dgm:presLayoutVars>
          <dgm:chMax val="1"/>
          <dgm:chPref val="1"/>
        </dgm:presLayoutVars>
      </dgm:prSet>
      <dgm:spPr/>
      <dgm:t>
        <a:bodyPr/>
        <a:lstStyle/>
        <a:p>
          <a:endParaRPr lang="fr-FR"/>
        </a:p>
      </dgm:t>
    </dgm:pt>
    <dgm:pt modelId="{114DEDBD-1AAB-4DDF-B848-DA92D960826E}" type="pres">
      <dgm:prSet presAssocID="{CEEC8625-83FA-4202-826E-84C1185A8E32}" presName="sibTrans" presStyleCnt="0"/>
      <dgm:spPr/>
    </dgm:pt>
    <dgm:pt modelId="{14161BF4-3B2E-4990-9AA5-1E7113657AFE}" type="pres">
      <dgm:prSet presAssocID="{8EE3C8DC-7BA8-479C-A581-E9DA099939F2}" presName="compNode" presStyleCnt="0"/>
      <dgm:spPr/>
    </dgm:pt>
    <dgm:pt modelId="{FCA6A723-3A73-458A-AE3C-15B86CF5C55D}" type="pres">
      <dgm:prSet presAssocID="{8EE3C8DC-7BA8-479C-A581-E9DA099939F2}" presName="iconRect" presStyleLbl="node1" presStyleIdx="1" presStyleCnt="3" custFlipVert="1" custScaleX="158083" custScaleY="10836" custLinFactNeighborX="-1330" custLinFactNeighborY="-9727"/>
      <dgm:spPr>
        <a:solidFill>
          <a:schemeClr val="accent3">
            <a:lumMod val="75000"/>
          </a:schemeClr>
        </a:solidFill>
      </dgm:spPr>
    </dgm:pt>
    <dgm:pt modelId="{E9430B85-543F-4592-A6DD-AEEA4B48C6A1}" type="pres">
      <dgm:prSet presAssocID="{8EE3C8DC-7BA8-479C-A581-E9DA099939F2}" presName="spaceRect" presStyleCnt="0"/>
      <dgm:spPr/>
    </dgm:pt>
    <dgm:pt modelId="{2D06D90C-4774-439F-8532-60F8B9D1D8A7}" type="pres">
      <dgm:prSet presAssocID="{8EE3C8DC-7BA8-479C-A581-E9DA099939F2}" presName="textRect" presStyleLbl="revTx" presStyleIdx="1" presStyleCnt="3" custScaleX="212978" custScaleY="127568" custLinFactNeighborX="-6308" custLinFactNeighborY="-1554">
        <dgm:presLayoutVars>
          <dgm:chMax val="1"/>
          <dgm:chPref val="1"/>
        </dgm:presLayoutVars>
      </dgm:prSet>
      <dgm:spPr/>
      <dgm:t>
        <a:bodyPr/>
        <a:lstStyle/>
        <a:p>
          <a:endParaRPr lang="fr-FR"/>
        </a:p>
      </dgm:t>
    </dgm:pt>
    <dgm:pt modelId="{6AB9F53E-D91E-4E48-8AD8-05932101491C}" type="pres">
      <dgm:prSet presAssocID="{DAC4EAD7-53AC-40F0-BA2F-8B2633CEAE11}" presName="sibTrans" presStyleCnt="0"/>
      <dgm:spPr/>
    </dgm:pt>
    <dgm:pt modelId="{ED8AE489-0CC0-4251-92FB-1AC032073F86}" type="pres">
      <dgm:prSet presAssocID="{8865AC6C-44E0-4174-AB02-044A78D94DE3}" presName="compNode" presStyleCnt="0"/>
      <dgm:spPr/>
    </dgm:pt>
    <dgm:pt modelId="{5326D40B-04B6-4401-91A7-8A4487EDC6FC}" type="pres">
      <dgm:prSet presAssocID="{8865AC6C-44E0-4174-AB02-044A78D94DE3}" presName="iconRect" presStyleLbl="node1" presStyleIdx="2" presStyleCnt="3" custFlipVert="1" custScaleX="136258" custScaleY="8629" custLinFactNeighborX="98167" custLinFactNeighborY="-26263"/>
      <dgm:spPr>
        <a:solidFill>
          <a:schemeClr val="accent3">
            <a:lumMod val="75000"/>
          </a:schemeClr>
        </a:solidFill>
      </dgm:spPr>
    </dgm:pt>
    <dgm:pt modelId="{45C20058-83ED-45AC-83B6-B4CEEE13D9F9}" type="pres">
      <dgm:prSet presAssocID="{8865AC6C-44E0-4174-AB02-044A78D94DE3}" presName="spaceRect" presStyleCnt="0"/>
      <dgm:spPr/>
    </dgm:pt>
    <dgm:pt modelId="{1DCFB9CF-BB76-4BDC-932B-A329BC03E697}" type="pres">
      <dgm:prSet presAssocID="{8865AC6C-44E0-4174-AB02-044A78D94DE3}" presName="textRect" presStyleLbl="revTx" presStyleIdx="2" presStyleCnt="3" custScaleX="193970" custLinFactNeighborX="56839" custLinFactNeighborY="-25612">
        <dgm:presLayoutVars>
          <dgm:chMax val="1"/>
          <dgm:chPref val="1"/>
        </dgm:presLayoutVars>
      </dgm:prSet>
      <dgm:spPr/>
      <dgm:t>
        <a:bodyPr/>
        <a:lstStyle/>
        <a:p>
          <a:endParaRPr lang="fr-FR"/>
        </a:p>
      </dgm:t>
    </dgm:pt>
  </dgm:ptLst>
  <dgm:cxnLst>
    <dgm:cxn modelId="{EB4DA81C-A26E-48F3-AD0D-B9508419E10D}" type="presOf" srcId="{3137DF2B-DECF-44A7-8971-07475E2BCFC3}" destId="{F365F799-91C6-467E-8005-77142388ADA7}" srcOrd="0" destOrd="0" presId="urn:microsoft.com/office/officeart/2018/2/layout/IconLabelList#2"/>
    <dgm:cxn modelId="{E28F4DE8-1F7F-4CC4-B4F7-5167A5B9E0BA}" srcId="{3137DF2B-DECF-44A7-8971-07475E2BCFC3}" destId="{C8710C11-6766-4B48-9562-4B0C7B3F28D6}" srcOrd="0" destOrd="0" parTransId="{6F9BADAF-DEBF-4CC2-B392-F7E0CD538B78}" sibTransId="{CEEC8625-83FA-4202-826E-84C1185A8E32}"/>
    <dgm:cxn modelId="{4A50D118-28E3-4F85-B1C0-93D012FD3710}" type="presOf" srcId="{C8710C11-6766-4B48-9562-4B0C7B3F28D6}" destId="{5CD563F8-B6A7-4F66-B65C-7F1D3844F472}" srcOrd="0" destOrd="0" presId="urn:microsoft.com/office/officeart/2018/2/layout/IconLabelList#2"/>
    <dgm:cxn modelId="{170620CF-716F-4F76-9549-6015F1B51BDB}" type="presOf" srcId="{8EE3C8DC-7BA8-479C-A581-E9DA099939F2}" destId="{2D06D90C-4774-439F-8532-60F8B9D1D8A7}" srcOrd="0" destOrd="0" presId="urn:microsoft.com/office/officeart/2018/2/layout/IconLabelList#2"/>
    <dgm:cxn modelId="{E5875C5E-8817-4707-AA33-E7DDCAC19481}" srcId="{3137DF2B-DECF-44A7-8971-07475E2BCFC3}" destId="{8865AC6C-44E0-4174-AB02-044A78D94DE3}" srcOrd="2" destOrd="0" parTransId="{3FF598BD-2671-4ECB-AD79-D0E600EEC84F}" sibTransId="{258DC239-2C60-44C0-830B-87DE5EB56A01}"/>
    <dgm:cxn modelId="{6E8797D1-3A1C-4879-9FDC-A7D2EC6197EA}" srcId="{3137DF2B-DECF-44A7-8971-07475E2BCFC3}" destId="{8EE3C8DC-7BA8-479C-A581-E9DA099939F2}" srcOrd="1" destOrd="0" parTransId="{60ABFDD0-D409-4824-8102-DEA984738144}" sibTransId="{DAC4EAD7-53AC-40F0-BA2F-8B2633CEAE11}"/>
    <dgm:cxn modelId="{501087EA-2085-4339-B077-212365C22C6A}" type="presOf" srcId="{8865AC6C-44E0-4174-AB02-044A78D94DE3}" destId="{1DCFB9CF-BB76-4BDC-932B-A329BC03E697}" srcOrd="0" destOrd="0" presId="urn:microsoft.com/office/officeart/2018/2/layout/IconLabelList#2"/>
    <dgm:cxn modelId="{1F307DA5-876A-4F65-BD12-26DA9331B6C5}" type="presParOf" srcId="{F365F799-91C6-467E-8005-77142388ADA7}" destId="{CA712F04-4B2E-4073-826D-66E0748C08F8}" srcOrd="0" destOrd="0" presId="urn:microsoft.com/office/officeart/2018/2/layout/IconLabelList#2"/>
    <dgm:cxn modelId="{35D24A20-E44D-4DA8-B6DC-E54FB79633BC}" type="presParOf" srcId="{CA712F04-4B2E-4073-826D-66E0748C08F8}" destId="{9A755B31-6174-4948-8B32-7FECC02D6991}" srcOrd="0" destOrd="0" presId="urn:microsoft.com/office/officeart/2018/2/layout/IconLabelList#2"/>
    <dgm:cxn modelId="{E71CB613-2F69-4B92-B5B6-BC82C87205CA}" type="presParOf" srcId="{CA712F04-4B2E-4073-826D-66E0748C08F8}" destId="{6AE71D8A-2F35-4756-A4AD-A549FB035E3F}" srcOrd="1" destOrd="0" presId="urn:microsoft.com/office/officeart/2018/2/layout/IconLabelList#2"/>
    <dgm:cxn modelId="{2DF89AD0-8986-496B-8C79-307E799E9EB5}" type="presParOf" srcId="{CA712F04-4B2E-4073-826D-66E0748C08F8}" destId="{5CD563F8-B6A7-4F66-B65C-7F1D3844F472}" srcOrd="2" destOrd="0" presId="urn:microsoft.com/office/officeart/2018/2/layout/IconLabelList#2"/>
    <dgm:cxn modelId="{89038751-7275-4379-A45E-C06728909410}" type="presParOf" srcId="{F365F799-91C6-467E-8005-77142388ADA7}" destId="{114DEDBD-1AAB-4DDF-B848-DA92D960826E}" srcOrd="1" destOrd="0" presId="urn:microsoft.com/office/officeart/2018/2/layout/IconLabelList#2"/>
    <dgm:cxn modelId="{860E4301-88DE-4927-978C-06EE808653F6}" type="presParOf" srcId="{F365F799-91C6-467E-8005-77142388ADA7}" destId="{14161BF4-3B2E-4990-9AA5-1E7113657AFE}" srcOrd="2" destOrd="0" presId="urn:microsoft.com/office/officeart/2018/2/layout/IconLabelList#2"/>
    <dgm:cxn modelId="{4876F69C-C1BA-419E-A231-2706BD974010}" type="presParOf" srcId="{14161BF4-3B2E-4990-9AA5-1E7113657AFE}" destId="{FCA6A723-3A73-458A-AE3C-15B86CF5C55D}" srcOrd="0" destOrd="0" presId="urn:microsoft.com/office/officeart/2018/2/layout/IconLabelList#2"/>
    <dgm:cxn modelId="{36D319DE-60D3-41A2-B47A-A528F35670BF}" type="presParOf" srcId="{14161BF4-3B2E-4990-9AA5-1E7113657AFE}" destId="{E9430B85-543F-4592-A6DD-AEEA4B48C6A1}" srcOrd="1" destOrd="0" presId="urn:microsoft.com/office/officeart/2018/2/layout/IconLabelList#2"/>
    <dgm:cxn modelId="{9FF62F81-F607-4E09-B419-38FAF9D56BE3}" type="presParOf" srcId="{14161BF4-3B2E-4990-9AA5-1E7113657AFE}" destId="{2D06D90C-4774-439F-8532-60F8B9D1D8A7}" srcOrd="2" destOrd="0" presId="urn:microsoft.com/office/officeart/2018/2/layout/IconLabelList#2"/>
    <dgm:cxn modelId="{FC155389-B42D-4CAC-88C7-09C958A956DE}" type="presParOf" srcId="{F365F799-91C6-467E-8005-77142388ADA7}" destId="{6AB9F53E-D91E-4E48-8AD8-05932101491C}" srcOrd="3" destOrd="0" presId="urn:microsoft.com/office/officeart/2018/2/layout/IconLabelList#2"/>
    <dgm:cxn modelId="{721F5C72-1DAE-41A1-BC32-FE8CBDACD88B}" type="presParOf" srcId="{F365F799-91C6-467E-8005-77142388ADA7}" destId="{ED8AE489-0CC0-4251-92FB-1AC032073F86}" srcOrd="4" destOrd="0" presId="urn:microsoft.com/office/officeart/2018/2/layout/IconLabelList#2"/>
    <dgm:cxn modelId="{AB1EE378-7206-4E37-B016-700FC7DCBD36}" type="presParOf" srcId="{ED8AE489-0CC0-4251-92FB-1AC032073F86}" destId="{5326D40B-04B6-4401-91A7-8A4487EDC6FC}" srcOrd="0" destOrd="0" presId="urn:microsoft.com/office/officeart/2018/2/layout/IconLabelList#2"/>
    <dgm:cxn modelId="{84F7FDE4-E56A-43F7-BA29-A6F8471F7600}" type="presParOf" srcId="{ED8AE489-0CC0-4251-92FB-1AC032073F86}" destId="{45C20058-83ED-45AC-83B6-B4CEEE13D9F9}" srcOrd="1" destOrd="0" presId="urn:microsoft.com/office/officeart/2018/2/layout/IconLabelList#2"/>
    <dgm:cxn modelId="{DC51EED5-869D-45FF-8545-381571F989F3}" type="presParOf" srcId="{ED8AE489-0CC0-4251-92FB-1AC032073F86}" destId="{1DCFB9CF-BB76-4BDC-932B-A329BC03E697}" srcOrd="2" destOrd="0" presId="urn:microsoft.com/office/officeart/2018/2/layout/IconLabel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755B31-6174-4948-8B32-7FECC02D6991}">
      <dsp:nvSpPr>
        <dsp:cNvPr id="0" name=""/>
        <dsp:cNvSpPr/>
      </dsp:nvSpPr>
      <dsp:spPr>
        <a:xfrm flipV="1">
          <a:off x="690273" y="168011"/>
          <a:ext cx="1012940" cy="72999"/>
        </a:xfrm>
        <a:prstGeom prst="rect">
          <a:avLst/>
        </a:prstGeom>
        <a:solidFill>
          <a:schemeClr val="accent3">
            <a:lumMod val="7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563F8-B6A7-4F66-B65C-7F1D3844F472}">
      <dsp:nvSpPr>
        <dsp:cNvPr id="0" name=""/>
        <dsp:cNvSpPr/>
      </dsp:nvSpPr>
      <dsp:spPr>
        <a:xfrm>
          <a:off x="5" y="661073"/>
          <a:ext cx="2628159" cy="138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ar-DZ" sz="1800" b="1" kern="1200" dirty="0" smtClean="0">
              <a:solidFill>
                <a:schemeClr val="tx1"/>
              </a:solidFill>
            </a:rPr>
            <a:t>ممارسات</a:t>
          </a:r>
          <a:r>
            <a:rPr lang="ar-DZ" sz="1800" b="1" kern="1200" baseline="0" dirty="0" smtClean="0">
              <a:solidFill>
                <a:schemeClr val="tx1"/>
              </a:solidFill>
            </a:rPr>
            <a:t> </a:t>
          </a:r>
          <a:r>
            <a:rPr lang="ar-DZ" sz="1800" b="1" kern="1200" baseline="0" dirty="0" err="1" smtClean="0">
              <a:solidFill>
                <a:schemeClr val="tx1"/>
              </a:solidFill>
            </a:rPr>
            <a:t>العمل:</a:t>
          </a:r>
          <a:endParaRPr lang="ar-DZ" sz="1800" b="1" kern="1200" baseline="0" dirty="0" smtClean="0">
            <a:solidFill>
              <a:schemeClr val="tx1"/>
            </a:solidFill>
          </a:endParaRPr>
        </a:p>
        <a:p>
          <a:pPr lvl="0" algn="ctr" defTabSz="800100">
            <a:lnSpc>
              <a:spcPct val="100000"/>
            </a:lnSpc>
            <a:spcBef>
              <a:spcPct val="0"/>
            </a:spcBef>
            <a:spcAft>
              <a:spcPct val="35000"/>
            </a:spcAft>
          </a:pPr>
          <a:r>
            <a:rPr lang="ar-DZ" sz="1800" b="1" kern="1200" baseline="0" dirty="0" smtClean="0">
              <a:solidFill>
                <a:schemeClr val="tx1"/>
              </a:solidFill>
            </a:rPr>
            <a:t> </a:t>
          </a:r>
          <a:r>
            <a:rPr lang="ar-SA" sz="1800" b="1" kern="1200" dirty="0" smtClean="0"/>
            <a:t>هي" الإجراءات الرسمية وغير الرسمية المستعملة في المنظمة لإنجاز </a:t>
          </a:r>
          <a:r>
            <a:rPr lang="ar-SA" sz="1800" b="1" kern="1200" dirty="0" err="1" smtClean="0"/>
            <a:t>العمل".</a:t>
          </a:r>
          <a:r>
            <a:rPr lang="ar-SA" sz="1800" b="1" kern="1200" dirty="0" smtClean="0"/>
            <a:t> </a:t>
          </a:r>
          <a:endParaRPr lang="ar-DZ" sz="1800" b="1" kern="1200" baseline="0" dirty="0" smtClean="0">
            <a:solidFill>
              <a:schemeClr val="tx1"/>
            </a:solidFill>
          </a:endParaRPr>
        </a:p>
        <a:p>
          <a:pPr lvl="0" algn="ctr" defTabSz="800100">
            <a:lnSpc>
              <a:spcPct val="100000"/>
            </a:lnSpc>
            <a:spcBef>
              <a:spcPct val="0"/>
            </a:spcBef>
            <a:spcAft>
              <a:spcPct val="35000"/>
            </a:spcAft>
          </a:pPr>
          <a:endParaRPr lang="en-US" sz="1800" kern="1200" dirty="0">
            <a:solidFill>
              <a:schemeClr val="tx1"/>
            </a:solidFill>
          </a:endParaRPr>
        </a:p>
      </dsp:txBody>
      <dsp:txXfrm>
        <a:off x="5" y="661073"/>
        <a:ext cx="2628159" cy="1380827"/>
      </dsp:txXfrm>
    </dsp:sp>
    <dsp:sp modelId="{FCA6A723-3A73-458A-AE3C-15B86CF5C55D}">
      <dsp:nvSpPr>
        <dsp:cNvPr id="0" name=""/>
        <dsp:cNvSpPr/>
      </dsp:nvSpPr>
      <dsp:spPr>
        <a:xfrm flipV="1">
          <a:off x="4815416" y="204893"/>
          <a:ext cx="979111" cy="67114"/>
        </a:xfrm>
        <a:prstGeom prst="rect">
          <a:avLst/>
        </a:prstGeom>
        <a:solidFill>
          <a:schemeClr val="accent3">
            <a:lumMod val="7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06D90C-4774-439F-8532-60F8B9D1D8A7}">
      <dsp:nvSpPr>
        <dsp:cNvPr id="0" name=""/>
        <dsp:cNvSpPr/>
      </dsp:nvSpPr>
      <dsp:spPr>
        <a:xfrm>
          <a:off x="3760709" y="749699"/>
          <a:ext cx="2931359" cy="1761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altLang="en-US" sz="1400" kern="1200" dirty="0" smtClean="0">
              <a:solidFill>
                <a:schemeClr val="tx1"/>
              </a:solidFill>
            </a:rPr>
            <a:t>.</a:t>
          </a:r>
          <a:r>
            <a:rPr lang="ar-DZ" altLang="en-US" sz="2800" b="1" kern="1200" dirty="0" err="1" smtClean="0">
              <a:solidFill>
                <a:schemeClr val="tx1"/>
              </a:solidFill>
              <a:latin typeface="Arabic Typesetting" pitchFamily="66" charset="-78"/>
              <a:cs typeface="Arabic Typesetting" pitchFamily="66" charset="-78"/>
            </a:rPr>
            <a:t>القواعد:</a:t>
          </a:r>
          <a:endParaRPr lang="ar-DZ" altLang="en-US" sz="2800" b="1" kern="1200" dirty="0" smtClean="0">
            <a:solidFill>
              <a:schemeClr val="tx1"/>
            </a:solidFill>
            <a:latin typeface="Arabic Typesetting" pitchFamily="66" charset="-78"/>
            <a:cs typeface="Arabic Typesetting" pitchFamily="66" charset="-78"/>
          </a:endParaRPr>
        </a:p>
        <a:p>
          <a:pPr lvl="0" algn="ctr" defTabSz="622300">
            <a:lnSpc>
              <a:spcPct val="100000"/>
            </a:lnSpc>
            <a:spcBef>
              <a:spcPct val="0"/>
            </a:spcBef>
            <a:spcAft>
              <a:spcPct val="35000"/>
            </a:spcAft>
          </a:pPr>
          <a:r>
            <a:rPr lang="ar-SA" sz="2800" b="1" kern="1200" dirty="0" smtClean="0">
              <a:latin typeface="Arabic Typesetting" pitchFamily="66" charset="-78"/>
              <a:cs typeface="Arabic Typesetting" pitchFamily="66" charset="-78"/>
            </a:rPr>
            <a:t>وتشير القواعد </a:t>
          </a:r>
          <a:r>
            <a:rPr lang="ar-SA" sz="2800" b="1" kern="1200" dirty="0" err="1" smtClean="0">
              <a:latin typeface="Arabic Typesetting" pitchFamily="66" charset="-78"/>
              <a:cs typeface="Arabic Typesetting" pitchFamily="66" charset="-78"/>
            </a:rPr>
            <a:t>إلى </a:t>
          </a:r>
          <a:r>
            <a:rPr lang="ar-SA" sz="2800" b="1" kern="1200" dirty="0" smtClean="0">
              <a:latin typeface="Arabic Typesetting" pitchFamily="66" charset="-78"/>
              <a:cs typeface="Arabic Typesetting" pitchFamily="66" charset="-78"/>
            </a:rPr>
            <a:t>" المعتقدات المشتركة حول كيف ينبغي للناس في المنظمة أن </a:t>
          </a:r>
          <a:r>
            <a:rPr lang="ar-SA" sz="2800" b="1" kern="1200" dirty="0" err="1" smtClean="0">
              <a:latin typeface="Arabic Typesetting" pitchFamily="66" charset="-78"/>
              <a:cs typeface="Arabic Typesetting" pitchFamily="66" charset="-78"/>
            </a:rPr>
            <a:t>يتصرفوا؟ ".</a:t>
          </a:r>
          <a:r>
            <a:rPr lang="ar-SA" sz="2800" b="1" kern="1200" dirty="0" smtClean="0">
              <a:latin typeface="Arabic Typesetting" pitchFamily="66" charset="-78"/>
              <a:cs typeface="Arabic Typesetting" pitchFamily="66" charset="-78"/>
            </a:rPr>
            <a:t> </a:t>
          </a:r>
          <a:endParaRPr lang="ar-DZ" altLang="en-US" sz="2800" b="1" kern="1200" dirty="0" smtClean="0">
            <a:solidFill>
              <a:schemeClr val="tx1"/>
            </a:solidFill>
            <a:latin typeface="Arabic Typesetting" pitchFamily="66" charset="-78"/>
            <a:cs typeface="Arabic Typesetting" pitchFamily="66" charset="-78"/>
          </a:endParaRPr>
        </a:p>
        <a:p>
          <a:pPr lvl="0" algn="ctr" defTabSz="622300">
            <a:lnSpc>
              <a:spcPct val="100000"/>
            </a:lnSpc>
            <a:spcBef>
              <a:spcPct val="0"/>
            </a:spcBef>
            <a:spcAft>
              <a:spcPct val="35000"/>
            </a:spcAft>
          </a:pPr>
          <a:endParaRPr lang="en-US" sz="1400" kern="1200" dirty="0">
            <a:solidFill>
              <a:schemeClr val="tx1"/>
            </a:solidFill>
          </a:endParaRPr>
        </a:p>
      </dsp:txBody>
      <dsp:txXfrm>
        <a:off x="3760709" y="749699"/>
        <a:ext cx="2931359" cy="1761493"/>
      </dsp:txXfrm>
    </dsp:sp>
    <dsp:sp modelId="{5326D40B-04B6-4401-91A7-8A4487EDC6FC}">
      <dsp:nvSpPr>
        <dsp:cNvPr id="0" name=""/>
        <dsp:cNvSpPr/>
      </dsp:nvSpPr>
      <dsp:spPr>
        <a:xfrm flipV="1">
          <a:off x="8540668" y="201059"/>
          <a:ext cx="843934" cy="53445"/>
        </a:xfrm>
        <a:prstGeom prst="rect">
          <a:avLst/>
        </a:prstGeom>
        <a:solidFill>
          <a:schemeClr val="accent3">
            <a:lumMod val="7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CFB9CF-BB76-4BDC-932B-A329BC03E697}">
      <dsp:nvSpPr>
        <dsp:cNvPr id="0" name=""/>
        <dsp:cNvSpPr/>
      </dsp:nvSpPr>
      <dsp:spPr>
        <a:xfrm>
          <a:off x="7802067" y="699582"/>
          <a:ext cx="2669739" cy="138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422400">
            <a:lnSpc>
              <a:spcPct val="100000"/>
            </a:lnSpc>
            <a:spcBef>
              <a:spcPct val="0"/>
            </a:spcBef>
            <a:spcAft>
              <a:spcPct val="35000"/>
            </a:spcAft>
          </a:pPr>
          <a:r>
            <a:rPr lang="ar-DZ" sz="3200" kern="1200" dirty="0" err="1" smtClean="0">
              <a:solidFill>
                <a:schemeClr val="tx1"/>
              </a:solidFill>
              <a:latin typeface="Arabic Typesetting" pitchFamily="66" charset="-78"/>
              <a:cs typeface="Arabic Typesetting" pitchFamily="66" charset="-78"/>
            </a:rPr>
            <a:t>القيم:</a:t>
          </a:r>
          <a:endParaRPr lang="ar-DZ" sz="3200" kern="1200" dirty="0" smtClean="0">
            <a:solidFill>
              <a:schemeClr val="tx1"/>
            </a:solidFill>
            <a:latin typeface="Arabic Typesetting" pitchFamily="66" charset="-78"/>
            <a:cs typeface="Arabic Typesetting" pitchFamily="66" charset="-78"/>
          </a:endParaRPr>
        </a:p>
        <a:p>
          <a:pPr lvl="0" algn="ctr" defTabSz="1422400">
            <a:lnSpc>
              <a:spcPct val="100000"/>
            </a:lnSpc>
            <a:spcBef>
              <a:spcPct val="0"/>
            </a:spcBef>
            <a:spcAft>
              <a:spcPct val="35000"/>
            </a:spcAft>
          </a:pPr>
          <a:r>
            <a:rPr lang="ar-DZ" sz="2000" b="1" kern="1200" dirty="0" smtClean="0"/>
            <a:t>ا</a:t>
          </a:r>
          <a:r>
            <a:rPr lang="ar-SA" sz="2000" b="1" kern="1200" dirty="0" smtClean="0"/>
            <a:t>لقيم</a:t>
          </a:r>
          <a:r>
            <a:rPr lang="ar-SA" sz="2000" kern="1200" dirty="0" smtClean="0"/>
            <a:t> </a:t>
          </a:r>
          <a:r>
            <a:rPr lang="ar-SA" sz="2000" kern="1200" dirty="0" err="1" smtClean="0"/>
            <a:t>تتمثل </a:t>
          </a:r>
          <a:r>
            <a:rPr lang="ar-SA" sz="2000" kern="1200" dirty="0" smtClean="0"/>
            <a:t>" فيما يعتقد </a:t>
          </a:r>
          <a:r>
            <a:rPr lang="ar-SA" sz="2000" kern="1200" dirty="0" err="1" smtClean="0"/>
            <a:t>به</a:t>
          </a:r>
          <a:r>
            <a:rPr lang="ar-SA" sz="2000" kern="1200" dirty="0" smtClean="0"/>
            <a:t> عضو المنظمة انه يستحق القيام </a:t>
          </a:r>
          <a:r>
            <a:rPr lang="ar-SA" sz="2000" kern="1200" dirty="0" err="1" smtClean="0"/>
            <a:t>به".</a:t>
          </a:r>
          <a:r>
            <a:rPr lang="ar-SA" sz="2000" kern="1200" dirty="0" smtClean="0"/>
            <a:t> </a:t>
          </a:r>
          <a:endParaRPr lang="en-US" sz="2000" kern="1200" dirty="0">
            <a:solidFill>
              <a:schemeClr val="tx1"/>
            </a:solidFill>
          </a:endParaRPr>
        </a:p>
      </dsp:txBody>
      <dsp:txXfrm>
        <a:off x="7802067" y="699582"/>
        <a:ext cx="2669739" cy="138082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2">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0CC79A4-0B25-469F-9B41-E1B92476C6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55F87740-790C-4B8E-8BDF-37374E5C19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8EE06D-E2C5-4DF1-B3C1-8E9169AAB10D}" type="datetimeFigureOut">
              <a:rPr lang="en-US" smtClean="0"/>
              <a:pPr/>
              <a:t>12/15/2024</a:t>
            </a:fld>
            <a:endParaRPr lang="en-US" dirty="0"/>
          </a:p>
        </p:txBody>
      </p:sp>
      <p:sp>
        <p:nvSpPr>
          <p:cNvPr id="4" name="Footer Placeholder 3">
            <a:extLst>
              <a:ext uri="{FF2B5EF4-FFF2-40B4-BE49-F238E27FC236}">
                <a16:creationId xmlns="" xmlns:a16="http://schemas.microsoft.com/office/drawing/2014/main" id="{75C8AAF8-731F-4C2E-B690-3086B25AFC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B21C11FA-B74B-44E5-9E55-A45B9911BE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EE2F40-54C0-4227-BA47-31BF544EF93E}" type="slidenum">
              <a:rPr lang="en-US" smtClean="0"/>
              <a:pPr/>
              <a:t>‹N°›</a:t>
            </a:fld>
            <a:endParaRPr lang="en-US" dirty="0"/>
          </a:p>
        </p:txBody>
      </p:sp>
    </p:spTree>
    <p:extLst>
      <p:ext uri="{BB962C8B-B14F-4D97-AF65-F5344CB8AC3E}">
        <p14:creationId xmlns="" xmlns:p14="http://schemas.microsoft.com/office/powerpoint/2010/main" val="379074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5" name="Rectangle 5">
            <a:extLst>
              <a:ext uri="{FF2B5EF4-FFF2-40B4-BE49-F238E27FC236}">
                <a16:creationId xmlns=""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‹N°›</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dirty="0"/>
          </a:p>
        </p:txBody>
      </p:sp>
    </p:spTree>
    <p:extLst>
      <p:ext uri="{BB962C8B-B14F-4D97-AF65-F5344CB8AC3E}">
        <p14:creationId xmlns:p14="http://schemas.microsoft.com/office/powerpoint/2010/main" xmlns="" val="138341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19101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8.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4.sv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4.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6.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8.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 xmlns:a16="http://schemas.microsoft.com/office/drawing/2014/main" id="{57007FCA-3EC9-46F6-BE85-2DE9F97B485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383" name="Title 381">
            <a:extLst>
              <a:ext uri="{FF2B5EF4-FFF2-40B4-BE49-F238E27FC236}">
                <a16:creationId xmlns="" xmlns:a16="http://schemas.microsoft.com/office/drawing/2014/main" id="{219026B8-F099-4229-B446-9FE2B966BEF7}"/>
              </a:ext>
            </a:extLst>
          </p:cNvPr>
          <p:cNvSpPr>
            <a:spLocks noGrp="1"/>
          </p:cNvSpPr>
          <p:nvPr>
            <p:ph type="title"/>
          </p:nvPr>
        </p:nvSpPr>
        <p:spPr>
          <a:xfrm>
            <a:off x="2581656" y="2304288"/>
            <a:ext cx="7022592" cy="2258568"/>
          </a:xfrm>
        </p:spPr>
        <p:txBody>
          <a:bodyPr vert="horz" lIns="91440" tIns="45720" rIns="91440" bIns="45720" rtlCol="0" anchor="ctr">
            <a:normAutofit/>
          </a:bodyPr>
          <a:lstStyle>
            <a:lvl1pPr algn="ctr">
              <a:defRPr lang="en-US" sz="4800" b="1">
                <a:solidFill>
                  <a:schemeClr val="accent4">
                    <a:lumMod val="75000"/>
                  </a:schemeClr>
                </a:solidFill>
                <a:ea typeface="+mn-ea"/>
                <a:cs typeface="+mn-cs"/>
              </a:defRPr>
            </a:lvl1pPr>
          </a:lstStyle>
          <a:p>
            <a:pPr marL="0" lvl="0" indent="0" algn="ctr">
              <a:lnSpc>
                <a:spcPct val="110000"/>
              </a:lnSpc>
              <a:spcBef>
                <a:spcPts val="0"/>
              </a:spcBef>
              <a:buFont typeface="Arial" panose="020B0604020202020204" pitchFamily="34" charset="0"/>
            </a:pPr>
            <a:r>
              <a:rPr lang="en-US" dirty="0"/>
              <a:t>Click to edit Master title style</a:t>
            </a:r>
          </a:p>
        </p:txBody>
      </p:sp>
    </p:spTree>
    <p:extLst>
      <p:ext uri="{BB962C8B-B14F-4D97-AF65-F5344CB8AC3E}">
        <p14:creationId xmlns="" xmlns:p14="http://schemas.microsoft.com/office/powerpoint/2010/main" val="2063099788"/>
      </p:ext>
    </p:extLst>
  </p:cSld>
  <p:clrMapOvr>
    <a:masterClrMapping/>
  </p:clrMapOvr>
  <p:extLst>
    <p:ext uri="{DCECCB84-F9BA-43D5-87BE-67443E8EF086}">
      <p15:sldGuideLst xmlns=""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 xmlns:a16="http://schemas.microsoft.com/office/drawing/2014/main" id="{29AB818C-9403-4CA7-8FC5-347DDE455E77}"/>
              </a:ext>
            </a:extLst>
          </p:cNvPr>
          <p:cNvPicPr>
            <a:picLocks noChangeAspect="1"/>
          </p:cNvPicPr>
          <p:nvPr userDrawn="1"/>
        </p:nvPicPr>
        <p:blipFill>
          <a:blip r:embed="rId2">
            <a:alphaModFix amt="40000"/>
            <a:extLst>
              <a:ext uri="{96DAC541-7B7A-43D3-8B79-37D633B846F1}">
                <asvg:svgBlip xmlns=""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 xmlns:p14="http://schemas.microsoft.com/office/powerpoint/2010/main" val="127035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
        <p:nvSpPr>
          <p:cNvPr id="4" name="Title 1">
            <a:extLst>
              <a:ext uri="{FF2B5EF4-FFF2-40B4-BE49-F238E27FC236}">
                <a16:creationId xmlns=""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4">
                    <a:lumMod val="40000"/>
                    <a:lumOff val="60000"/>
                  </a:schemeClr>
                </a:solidFill>
                <a:effectLst/>
                <a:latin typeface="+mj-lt"/>
                <a:ea typeface="+mn-ea"/>
                <a:cs typeface="Segoe UI" pitchFamily="34" charset="0"/>
              </a:defRPr>
            </a:lvl1pPr>
          </a:lstStyle>
          <a:p>
            <a:pPr lvl="0"/>
            <a:r>
              <a:rPr lang="en-US" dirty="0"/>
              <a:t>Click to edit Master text styles</a:t>
            </a:r>
          </a:p>
        </p:txBody>
      </p:sp>
      <p:pic>
        <p:nvPicPr>
          <p:cNvPr id="3" name="Graphic 2" hidden="1">
            <a:extLst>
              <a:ext uri="{FF2B5EF4-FFF2-40B4-BE49-F238E27FC236}">
                <a16:creationId xmlns="" xmlns:a16="http://schemas.microsoft.com/office/drawing/2014/main" id="{D0B12BD8-7E23-4DB3-9F3C-68F6FF145E6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772650" y="0"/>
            <a:ext cx="2419350" cy="2619375"/>
          </a:xfrm>
          <a:prstGeom prst="rect">
            <a:avLst/>
          </a:prstGeom>
        </p:spPr>
      </p:pic>
      <p:pic>
        <p:nvPicPr>
          <p:cNvPr id="2" name="Graphic 1">
            <a:extLst>
              <a:ext uri="{FF2B5EF4-FFF2-40B4-BE49-F238E27FC236}">
                <a16:creationId xmlns="" xmlns:a16="http://schemas.microsoft.com/office/drawing/2014/main" id="{85143907-CDEB-455C-878E-7AE28AF7D2BE}"/>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flipV="1">
            <a:off x="5418919" y="0"/>
            <a:ext cx="6407956" cy="1783952"/>
          </a:xfrm>
          <a:prstGeom prst="rect">
            <a:avLst/>
          </a:prstGeom>
        </p:spPr>
      </p:pic>
    </p:spTree>
    <p:extLst>
      <p:ext uri="{BB962C8B-B14F-4D97-AF65-F5344CB8AC3E}">
        <p14:creationId xmlns="" xmlns:p14="http://schemas.microsoft.com/office/powerpoint/2010/main" val="54972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pPr/>
              <a:t>12/15/2024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pPr/>
              <a:t>‹N°›</a:t>
            </a:fld>
            <a:endParaRPr lang="en-US" dirty="0"/>
          </a:p>
        </p:txBody>
      </p:sp>
    </p:spTree>
    <p:extLst>
      <p:ext uri="{BB962C8B-B14F-4D97-AF65-F5344CB8AC3E}">
        <p14:creationId xmlns="" xmlns:p14="http://schemas.microsoft.com/office/powerpoint/2010/main" val="252283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4"/>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4">
                    <a:lumMod val="50000"/>
                  </a:schemeClr>
                </a:solidFill>
              </a:defRPr>
            </a:lvl1pPr>
            <a:lvl2pPr marL="283464" indent="-283464">
              <a:spcBef>
                <a:spcPts val="1000"/>
              </a:spcBef>
              <a:defRPr sz="1800">
                <a:solidFill>
                  <a:schemeClr val="accent4">
                    <a:lumMod val="50000"/>
                  </a:schemeClr>
                </a:solidFill>
              </a:defRPr>
            </a:lvl2pPr>
          </a:lstStyle>
          <a:p>
            <a:pPr lvl="0"/>
            <a:r>
              <a:rPr lang="en-US" dirty="0"/>
              <a:t>Click to edit Master text styles</a:t>
            </a:r>
          </a:p>
          <a:p>
            <a:pPr lvl="1"/>
            <a:r>
              <a:rPr lang="en-US" dirty="0"/>
              <a:t>Second level</a:t>
            </a:r>
          </a:p>
        </p:txBody>
      </p:sp>
      <p:sp>
        <p:nvSpPr>
          <p:cNvPr id="14" name="Picture Placeholder 13">
            <a:extLst>
              <a:ext uri="{FF2B5EF4-FFF2-40B4-BE49-F238E27FC236}">
                <a16:creationId xmlns=""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lgn="ctr">
              <a:buNone/>
              <a:defRPr sz="1600">
                <a:solidFill>
                  <a:schemeClr val="accent4">
                    <a:lumMod val="50000"/>
                  </a:schemeClr>
                </a:solidFill>
              </a:defRPr>
            </a:lvl1pPr>
          </a:lstStyle>
          <a:p>
            <a:endParaRPr lang="en-US" dirty="0"/>
          </a:p>
        </p:txBody>
      </p:sp>
      <p:pic>
        <p:nvPicPr>
          <p:cNvPr id="2" name="Graphic 1">
            <a:extLst>
              <a:ext uri="{FF2B5EF4-FFF2-40B4-BE49-F238E27FC236}">
                <a16:creationId xmlns="" xmlns:a16="http://schemas.microsoft.com/office/drawing/2014/main" id="{09498076-A8F2-48B0-807A-C402BDA60D3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5074048"/>
            <a:ext cx="6407956" cy="1783952"/>
          </a:xfrm>
          <a:prstGeom prst="rect">
            <a:avLst/>
          </a:prstGeom>
        </p:spPr>
      </p:pic>
      <p:sp>
        <p:nvSpPr>
          <p:cNvPr id="3" name="Title 2">
            <a:extLst>
              <a:ext uri="{FF2B5EF4-FFF2-40B4-BE49-F238E27FC236}">
                <a16:creationId xmlns="" xmlns:a16="http://schemas.microsoft.com/office/drawing/2014/main" id="{5CF9E2C1-844F-4C0E-A423-111C77AEEF18}"/>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 xmlns:p14="http://schemas.microsoft.com/office/powerpoint/2010/main" val="410008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lvl1pPr>
            <a:lvl2pPr marL="283464" indent="-283464">
              <a:spcBef>
                <a:spcPts val="1000"/>
              </a:spcBef>
              <a:defRPr sz="1800"/>
            </a:lvl2pPr>
          </a:lstStyle>
          <a:p>
            <a:pPr lvl="0"/>
            <a:r>
              <a:rPr lang="en-US" dirty="0"/>
              <a:t>Click to edit Master text styles</a:t>
            </a:r>
          </a:p>
          <a:p>
            <a:pPr lvl="1"/>
            <a:r>
              <a:rPr lang="en-US" dirty="0"/>
              <a:t>Second level</a:t>
            </a:r>
          </a:p>
        </p:txBody>
      </p:sp>
      <p:sp>
        <p:nvSpPr>
          <p:cNvPr id="8" name="Picture Placeholder 13">
            <a:extLst>
              <a:ext uri="{FF2B5EF4-FFF2-40B4-BE49-F238E27FC236}">
                <a16:creationId xmlns=""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normAutofit/>
          </a:bodyPr>
          <a:lstStyle>
            <a:lvl1pPr>
              <a:buNone/>
              <a:defRPr sz="1800"/>
            </a:lvl1pPr>
          </a:lstStyle>
          <a:p>
            <a:endParaRPr lang="en-US" dirty="0"/>
          </a:p>
        </p:txBody>
      </p:sp>
      <p:sp>
        <p:nvSpPr>
          <p:cNvPr id="9" name="Picture Placeholder 13">
            <a:extLst>
              <a:ext uri="{FF2B5EF4-FFF2-40B4-BE49-F238E27FC236}">
                <a16:creationId xmlns="" xmlns:a16="http://schemas.microsoft.com/office/drawing/2014/main" id="{827A95C0-AE8D-46E1-9EF9-64504CBEF99E}"/>
              </a:ext>
            </a:extLst>
          </p:cNvPr>
          <p:cNvSpPr>
            <a:spLocks noGrp="1"/>
          </p:cNvSpPr>
          <p:nvPr>
            <p:ph type="pic" sz="quarter" idx="14"/>
          </p:nvPr>
        </p:nvSpPr>
        <p:spPr>
          <a:xfrm>
            <a:off x="6858000" y="715963"/>
            <a:ext cx="4572000" cy="2362200"/>
          </a:xfrm>
        </p:spPr>
        <p:txBody>
          <a:bodyPr>
            <a:normAutofit/>
          </a:bodyPr>
          <a:lstStyle>
            <a:lvl1pPr>
              <a:buNone/>
              <a:defRPr sz="1800"/>
            </a:lvl1pPr>
          </a:lstStyle>
          <a:p>
            <a:endParaRPr lang="en-US" dirty="0"/>
          </a:p>
        </p:txBody>
      </p:sp>
      <p:pic>
        <p:nvPicPr>
          <p:cNvPr id="2" name="Graphic 1" hidden="1">
            <a:extLst>
              <a:ext uri="{FF2B5EF4-FFF2-40B4-BE49-F238E27FC236}">
                <a16:creationId xmlns="" xmlns:a16="http://schemas.microsoft.com/office/drawing/2014/main" id="{295740BA-9B4E-4B38-827D-32544CDF758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5892800"/>
            <a:ext cx="12192000" cy="965200"/>
          </a:xfrm>
          <a:prstGeom prst="rect">
            <a:avLst/>
          </a:prstGeom>
        </p:spPr>
      </p:pic>
      <p:pic>
        <p:nvPicPr>
          <p:cNvPr id="3" name="Graphic 2">
            <a:extLst>
              <a:ext uri="{FF2B5EF4-FFF2-40B4-BE49-F238E27FC236}">
                <a16:creationId xmlns="" xmlns:a16="http://schemas.microsoft.com/office/drawing/2014/main" id="{29C593AE-D9D2-42FE-A240-F97D187261D7}"/>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5327681"/>
            <a:ext cx="5496910" cy="1530320"/>
          </a:xfrm>
          <a:prstGeom prst="rect">
            <a:avLst/>
          </a:prstGeom>
        </p:spPr>
      </p:pic>
      <p:sp>
        <p:nvSpPr>
          <p:cNvPr id="11" name="Title 2">
            <a:extLst>
              <a:ext uri="{FF2B5EF4-FFF2-40B4-BE49-F238E27FC236}">
                <a16:creationId xmlns="" xmlns:a16="http://schemas.microsoft.com/office/drawing/2014/main" id="{9AA0A799-2244-4DB2-ACAB-F6DA87A73055}"/>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tx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 xmlns:p14="http://schemas.microsoft.com/office/powerpoint/2010/main" val="2830834994"/>
      </p:ext>
    </p:extLst>
  </p:cSld>
  <p:clrMapOvr>
    <a:masterClrMapping/>
  </p:clrMapOvr>
  <p:extLst>
    <p:ext uri="{DCECCB84-F9BA-43D5-87BE-67443E8EF086}">
      <p15:sldGuideLst xmlns=""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Dark">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bg1"/>
                </a:solidFill>
              </a:defRPr>
            </a:lvl1pPr>
            <a:lvl2pPr marL="283464" indent="-283464">
              <a:spcBef>
                <a:spcPts val="1000"/>
              </a:spcBef>
              <a:defRPr sz="1800">
                <a:solidFill>
                  <a:schemeClr val="bg1"/>
                </a:solidFill>
              </a:defRPr>
            </a:lvl2pPr>
          </a:lstStyle>
          <a:p>
            <a:pPr lvl="0"/>
            <a:r>
              <a:rPr lang="en-US" dirty="0"/>
              <a:t>Click to edit Master text styles</a:t>
            </a:r>
          </a:p>
          <a:p>
            <a:pPr lvl="1"/>
            <a:r>
              <a:rPr lang="en-US" dirty="0"/>
              <a:t>Second level</a:t>
            </a:r>
          </a:p>
        </p:txBody>
      </p:sp>
      <p:pic>
        <p:nvPicPr>
          <p:cNvPr id="2" name="Graphic 1">
            <a:extLst>
              <a:ext uri="{FF2B5EF4-FFF2-40B4-BE49-F238E27FC236}">
                <a16:creationId xmlns="" xmlns:a16="http://schemas.microsoft.com/office/drawing/2014/main" id="{A997D967-7D0C-43B1-AF0D-22448F0504A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bg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 xmlns:p14="http://schemas.microsoft.com/office/powerpoint/2010/main" val="1562225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Light">
    <p:bg>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dirty="0"/>
              <a:t>Click to edit Master text styles</a:t>
            </a:r>
          </a:p>
          <a:p>
            <a:pPr lvl="1"/>
            <a:r>
              <a:rPr lang="en-US" dirty="0"/>
              <a:t>Second level</a:t>
            </a:r>
          </a:p>
        </p:txBody>
      </p:sp>
      <p:pic>
        <p:nvPicPr>
          <p:cNvPr id="2" name="Graphic 1">
            <a:extLst>
              <a:ext uri="{FF2B5EF4-FFF2-40B4-BE49-F238E27FC236}">
                <a16:creationId xmlns="" xmlns:a16="http://schemas.microsoft.com/office/drawing/2014/main" id="{A997D967-7D0C-43B1-AF0D-22448F0504A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 xmlns:p14="http://schemas.microsoft.com/office/powerpoint/2010/main" val="3421192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 xmlns:a16="http://schemas.microsoft.com/office/drawing/2014/main" id="{E8DBED36-2461-46D0-AF71-79E0064B3758}"/>
              </a:ext>
            </a:extLst>
          </p:cNvPr>
          <p:cNvSpPr>
            <a:spLocks noGrp="1"/>
          </p:cNvSpPr>
          <p:nvPr>
            <p:ph type="body" sz="quarter" idx="11"/>
          </p:nvPr>
        </p:nvSpPr>
        <p:spPr>
          <a:xfrm>
            <a:off x="4457700" y="1905000"/>
            <a:ext cx="7219043"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dirty="0"/>
              <a:t>Click to edit Master text styles</a:t>
            </a:r>
          </a:p>
          <a:p>
            <a:pPr lvl="1"/>
            <a:r>
              <a:rPr lang="en-US" dirty="0"/>
              <a:t>Second level</a:t>
            </a:r>
          </a:p>
        </p:txBody>
      </p:sp>
      <p:pic>
        <p:nvPicPr>
          <p:cNvPr id="2" name="Graphic 1">
            <a:extLst>
              <a:ext uri="{FF2B5EF4-FFF2-40B4-BE49-F238E27FC236}">
                <a16:creationId xmlns="" xmlns:a16="http://schemas.microsoft.com/office/drawing/2014/main" id="{805C4425-09AC-4097-B868-D49C9D64C8F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403"/>
            <a:ext cx="3720664" cy="6857194"/>
          </a:xfrm>
          <a:prstGeom prst="rect">
            <a:avLst/>
          </a:prstGeom>
        </p:spPr>
      </p:pic>
      <p:sp>
        <p:nvSpPr>
          <p:cNvPr id="5" name="Title 2">
            <a:extLst>
              <a:ext uri="{FF2B5EF4-FFF2-40B4-BE49-F238E27FC236}">
                <a16:creationId xmlns="" xmlns:a16="http://schemas.microsoft.com/office/drawing/2014/main" id="{C6104E15-F449-422E-973A-1899DDF43DE1}"/>
              </a:ext>
            </a:extLst>
          </p:cNvPr>
          <p:cNvSpPr>
            <a:spLocks noGrp="1"/>
          </p:cNvSpPr>
          <p:nvPr>
            <p:ph type="title"/>
          </p:nvPr>
        </p:nvSpPr>
        <p:spPr>
          <a:xfrm>
            <a:off x="4457699" y="715961"/>
            <a:ext cx="7219043"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dirty="0"/>
              <a:t>Click to edit Master title style</a:t>
            </a:r>
          </a:p>
        </p:txBody>
      </p:sp>
    </p:spTree>
    <p:extLst>
      <p:ext uri="{BB962C8B-B14F-4D97-AF65-F5344CB8AC3E}">
        <p14:creationId xmlns="" xmlns:p14="http://schemas.microsoft.com/office/powerpoint/2010/main" val="19559617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etti Content Orang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 xmlns:p14="http://schemas.microsoft.com/office/powerpoint/2010/main" val="1901871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Green">
    <p:bg>
      <p:bgPr>
        <a:solidFill>
          <a:schemeClr val="accent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 xmlns:p14="http://schemas.microsoft.com/office/powerpoint/2010/main" val="16488731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4"/>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1">
                    <a:lumMod val="75000"/>
                  </a:schemeClr>
                </a:solidFill>
                <a:latin typeface="+mn-lt"/>
                <a:ea typeface="+mn-ea"/>
                <a:cs typeface="+mn-cs"/>
              </a:defRPr>
            </a:lvl1pPr>
          </a:lstStyle>
          <a:p>
            <a:pPr lvl="0"/>
            <a:r>
              <a:rPr lang="en-US"/>
              <a:t>Insert content here</a:t>
            </a:r>
          </a:p>
        </p:txBody>
      </p:sp>
      <p:sp>
        <p:nvSpPr>
          <p:cNvPr id="5" name="Title 1">
            <a:extLst>
              <a:ext uri="{FF2B5EF4-FFF2-40B4-BE49-F238E27FC236}">
                <a16:creationId xmlns=""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pPr lvl="0"/>
            <a:r>
              <a:rPr lang="en-US" dirty="0"/>
              <a:t>Click to edit Master text styles</a:t>
            </a:r>
          </a:p>
        </p:txBody>
      </p:sp>
      <p:pic>
        <p:nvPicPr>
          <p:cNvPr id="3" name="Graphic 2">
            <a:extLst>
              <a:ext uri="{FF2B5EF4-FFF2-40B4-BE49-F238E27FC236}">
                <a16:creationId xmlns="" xmlns:a16="http://schemas.microsoft.com/office/drawing/2014/main" id="{F781D833-01F3-4F75-8F62-D60039CA3703}"/>
              </a:ext>
            </a:extLst>
          </p:cNvPr>
          <p:cNvPicPr>
            <a:picLocks noChangeAspect="1"/>
          </p:cNvPicPr>
          <p:nvPr userDrawn="1"/>
        </p:nvPicPr>
        <p:blipFill>
          <a:blip r:embed="rId2">
            <a:alphaModFix amt="50000"/>
            <a:extLst>
              <a:ext uri="{96DAC541-7B7A-43D3-8B79-37D633B846F1}">
                <asvg:svgBlip xmlns=""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 xmlns:p14="http://schemas.microsoft.com/office/powerpoint/2010/main" val="127394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12/15/2024</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‹N°›</a:t>
            </a:fld>
            <a:endParaRPr lang="en-US" altLang="en-US" dirty="0"/>
          </a:p>
        </p:txBody>
      </p:sp>
    </p:spTree>
    <p:extLst>
      <p:ext uri="{BB962C8B-B14F-4D97-AF65-F5344CB8AC3E}">
        <p14:creationId xmlns="" xmlns:p14="http://schemas.microsoft.com/office/powerpoint/2010/main" val="3991899034"/>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7" r:id="rId5"/>
    <p:sldLayoutId id="2147483710" r:id="rId6"/>
    <p:sldLayoutId id="2147483716" r:id="rId7"/>
    <p:sldLayoutId id="2147483718"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F168E5CF-FC82-40DA-8E6D-0BFF887BD80E}"/>
              </a:ext>
            </a:extLst>
          </p:cNvPr>
          <p:cNvSpPr>
            <a:spLocks noGrp="1"/>
          </p:cNvSpPr>
          <p:nvPr>
            <p:ph type="title"/>
          </p:nvPr>
        </p:nvSpPr>
        <p:spPr>
          <a:xfrm>
            <a:off x="2581656" y="1219200"/>
            <a:ext cx="7022592" cy="5195248"/>
          </a:xfrm>
        </p:spPr>
        <p:txBody>
          <a:bodyPr>
            <a:normAutofit/>
          </a:bodyPr>
          <a:lstStyle/>
          <a:p>
            <a:pPr rtl="1"/>
            <a:r>
              <a:rPr lang="ar-DZ" dirty="0" smtClean="0">
                <a:solidFill>
                  <a:srgbClr val="E81CB3"/>
                </a:solidFill>
              </a:rPr>
              <a:t>المحور الرابع </a:t>
            </a:r>
            <a:r>
              <a:rPr lang="ar-DZ" dirty="0" smtClean="0"/>
              <a:t/>
            </a:r>
            <a:br>
              <a:rPr lang="ar-DZ" dirty="0" smtClean="0"/>
            </a:br>
            <a:r>
              <a:rPr lang="ar-DZ" dirty="0" smtClean="0"/>
              <a:t/>
            </a:r>
            <a:br>
              <a:rPr lang="ar-DZ" dirty="0" smtClean="0"/>
            </a:br>
            <a:r>
              <a:rPr lang="ar-DZ" dirty="0" smtClean="0">
                <a:solidFill>
                  <a:srgbClr val="E81CB3"/>
                </a:solidFill>
              </a:rPr>
              <a:t>تغيير </a:t>
            </a:r>
            <a:r>
              <a:rPr lang="ar-DZ" dirty="0" smtClean="0">
                <a:solidFill>
                  <a:srgbClr val="E81CB3"/>
                </a:solidFill>
              </a:rPr>
              <a:t>الثقافة التنظيمية</a:t>
            </a:r>
            <a:br>
              <a:rPr lang="ar-DZ" dirty="0" smtClean="0">
                <a:solidFill>
                  <a:srgbClr val="E81CB3"/>
                </a:solidFill>
              </a:rPr>
            </a:br>
            <a:r>
              <a:rPr lang="ar-DZ" dirty="0" smtClean="0"/>
              <a:t/>
            </a:r>
            <a:br>
              <a:rPr lang="ar-DZ" dirty="0" smtClean="0"/>
            </a:br>
            <a:r>
              <a:rPr lang="ar-DZ" sz="2400" dirty="0" smtClean="0">
                <a:solidFill>
                  <a:schemeClr val="bg1"/>
                </a:solidFill>
              </a:rPr>
              <a:t>موجهة الى </a:t>
            </a:r>
            <a:r>
              <a:rPr lang="ar-DZ" sz="2700" dirty="0" smtClean="0">
                <a:solidFill>
                  <a:schemeClr val="bg1"/>
                </a:solidFill>
              </a:rPr>
              <a:t>طلبة سنة ثانية </a:t>
            </a:r>
            <a:r>
              <a:rPr lang="ar-DZ" sz="2700" dirty="0" err="1" smtClean="0">
                <a:solidFill>
                  <a:schemeClr val="bg1"/>
                </a:solidFill>
              </a:rPr>
              <a:t>ماستر</a:t>
            </a:r>
            <a:r>
              <a:rPr lang="ar-DZ" sz="2700" dirty="0" smtClean="0">
                <a:solidFill>
                  <a:schemeClr val="bg1"/>
                </a:solidFill>
              </a:rPr>
              <a:t> ادارة الموارد </a:t>
            </a:r>
            <a:r>
              <a:rPr lang="ar-DZ" sz="2400" dirty="0" smtClean="0">
                <a:solidFill>
                  <a:schemeClr val="bg1"/>
                </a:solidFill>
              </a:rPr>
              <a:t>البشرية</a:t>
            </a:r>
            <a:br>
              <a:rPr lang="ar-DZ" sz="2400" dirty="0" smtClean="0">
                <a:solidFill>
                  <a:schemeClr val="bg1"/>
                </a:solidFill>
              </a:rPr>
            </a:br>
            <a:r>
              <a:rPr lang="ar-DZ" dirty="0" smtClean="0">
                <a:solidFill>
                  <a:srgbClr val="09CDE7"/>
                </a:solidFill>
              </a:rPr>
              <a:t/>
            </a:r>
            <a:br>
              <a:rPr lang="ar-DZ" dirty="0" smtClean="0">
                <a:solidFill>
                  <a:srgbClr val="09CDE7"/>
                </a:solidFill>
              </a:rPr>
            </a:br>
            <a:r>
              <a:rPr lang="ar-DZ" sz="2000" dirty="0" smtClean="0">
                <a:solidFill>
                  <a:srgbClr val="09CDE7"/>
                </a:solidFill>
              </a:rPr>
              <a:t>الاستاذة: داسي وهيبة</a:t>
            </a:r>
            <a:r>
              <a:rPr lang="ar-DZ" sz="2000" dirty="0" smtClean="0">
                <a:solidFill>
                  <a:srgbClr val="FF0000"/>
                </a:solidFill>
              </a:rPr>
              <a:t/>
            </a:r>
            <a:br>
              <a:rPr lang="ar-DZ" sz="2000" dirty="0" smtClean="0">
                <a:solidFill>
                  <a:srgbClr val="FF0000"/>
                </a:solidFill>
              </a:rPr>
            </a:br>
            <a:r>
              <a:rPr lang="ar-DZ" sz="2000" dirty="0" smtClean="0">
                <a:solidFill>
                  <a:srgbClr val="FF0000"/>
                </a:solidFill>
              </a:rPr>
              <a:t/>
            </a:r>
            <a:br>
              <a:rPr lang="ar-DZ" sz="2000" dirty="0" smtClean="0">
                <a:solidFill>
                  <a:srgbClr val="FF0000"/>
                </a:solidFill>
              </a:rPr>
            </a:br>
            <a:r>
              <a:rPr lang="ar-DZ" sz="2000" dirty="0" smtClean="0">
                <a:solidFill>
                  <a:srgbClr val="FF0000"/>
                </a:solidFill>
              </a:rPr>
              <a:t/>
            </a:r>
            <a:br>
              <a:rPr lang="ar-DZ" sz="2000" dirty="0" smtClean="0">
                <a:solidFill>
                  <a:srgbClr val="FF0000"/>
                </a:solidFill>
              </a:rPr>
            </a:br>
            <a:r>
              <a:rPr lang="ar-DZ" sz="2000" dirty="0" smtClean="0">
                <a:solidFill>
                  <a:srgbClr val="FF0000"/>
                </a:solidFill>
              </a:rPr>
              <a:t/>
            </a:r>
            <a:br>
              <a:rPr lang="ar-DZ" sz="2000" dirty="0" smtClean="0">
                <a:solidFill>
                  <a:srgbClr val="FF0000"/>
                </a:solidFill>
              </a:rPr>
            </a:br>
            <a:r>
              <a:rPr lang="ar-DZ" sz="2000" dirty="0" smtClean="0">
                <a:solidFill>
                  <a:srgbClr val="FF0000"/>
                </a:solidFill>
              </a:rPr>
              <a:t>2024/2025</a:t>
            </a:r>
            <a:endParaRPr lang="en-US" sz="2000" dirty="0">
              <a:solidFill>
                <a:srgbClr val="FF0000"/>
              </a:solidFill>
            </a:endParaRPr>
          </a:p>
        </p:txBody>
      </p:sp>
    </p:spTree>
    <p:extLst>
      <p:ext uri="{BB962C8B-B14F-4D97-AF65-F5344CB8AC3E}">
        <p14:creationId xmlns="" xmlns:p14="http://schemas.microsoft.com/office/powerpoint/2010/main" val="41523935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8C5EA60-12FC-4FB7-9CED-CDC28177F4B1}"/>
              </a:ext>
            </a:extLst>
          </p:cNvPr>
          <p:cNvSpPr>
            <a:spLocks noGrp="1"/>
          </p:cNvSpPr>
          <p:nvPr>
            <p:ph type="title"/>
          </p:nvPr>
        </p:nvSpPr>
        <p:spPr>
          <a:xfrm>
            <a:off x="7486650" y="296861"/>
            <a:ext cx="1457326" cy="560389"/>
          </a:xfrm>
        </p:spPr>
        <p:txBody>
          <a:bodyPr>
            <a:normAutofit fontScale="90000"/>
          </a:bodyPr>
          <a:lstStyle/>
          <a:p>
            <a:r>
              <a:rPr lang="ar-DZ" dirty="0" smtClean="0"/>
              <a:t>مقدمة</a:t>
            </a:r>
            <a:endParaRPr lang="en-US" dirty="0"/>
          </a:p>
        </p:txBody>
      </p:sp>
      <p:sp>
        <p:nvSpPr>
          <p:cNvPr id="2" name="Text Placeholder 1">
            <a:extLst>
              <a:ext uri="{FF2B5EF4-FFF2-40B4-BE49-F238E27FC236}">
                <a16:creationId xmlns:a16="http://schemas.microsoft.com/office/drawing/2014/main" xmlns="" id="{3F36812B-2065-4A2B-B59B-8957022687BC}"/>
              </a:ext>
            </a:extLst>
          </p:cNvPr>
          <p:cNvSpPr>
            <a:spLocks noGrp="1"/>
          </p:cNvSpPr>
          <p:nvPr>
            <p:ph type="body" sz="quarter" idx="11"/>
          </p:nvPr>
        </p:nvSpPr>
        <p:spPr>
          <a:xfrm>
            <a:off x="1519308" y="3371139"/>
            <a:ext cx="6477000" cy="1714500"/>
          </a:xfrm>
        </p:spPr>
        <p:txBody>
          <a:bodyPr vert="horz" lIns="91440" tIns="45720" rIns="91440" bIns="45720" rtlCol="0" anchor="t">
            <a:normAutofit/>
          </a:bodyPr>
          <a:lstStyle/>
          <a:p>
            <a:pPr algn="r" rtl="1"/>
            <a:r>
              <a:rPr lang="ar-SA" dirty="0" smtClean="0"/>
              <a:t> يجمع العلماء السلوكيون </a:t>
            </a:r>
            <a:r>
              <a:rPr lang="ar-DZ" dirty="0" err="1" smtClean="0"/>
              <a:t>،</a:t>
            </a:r>
            <a:r>
              <a:rPr lang="ar-SA" dirty="0" smtClean="0"/>
              <a:t> خاصة  في مجال علم الإنسان على أهمية الثقافة ودورها البارز في تكوين وتشكيل شخصية الإنسان وقيمه ودوافعه وميوله واتجاهاته</a:t>
            </a:r>
            <a:r>
              <a:rPr lang="ar-DZ" dirty="0" err="1" smtClean="0"/>
              <a:t>.</a:t>
            </a:r>
            <a:endParaRPr lang="ar-DZ" dirty="0" smtClean="0"/>
          </a:p>
          <a:p>
            <a:pPr algn="r" rtl="1"/>
            <a:r>
              <a:rPr lang="ar-SA" dirty="0" smtClean="0"/>
              <a:t>ومن هنا تتضح أهمية الثقافة وتأثيرها الكبير في توجيه سلوك الإنسان</a:t>
            </a:r>
            <a:r>
              <a:rPr lang="ar-DZ" dirty="0" err="1" smtClean="0"/>
              <a:t>.</a:t>
            </a:r>
            <a:r>
              <a:rPr lang="ar-DZ" dirty="0" smtClean="0"/>
              <a:t>  </a:t>
            </a:r>
            <a:r>
              <a:rPr lang="ar-SA" dirty="0" smtClean="0"/>
              <a:t>فكما للمجتمع ثقافته الخاصة </a:t>
            </a:r>
            <a:r>
              <a:rPr lang="ar-SA" dirty="0" err="1" smtClean="0"/>
              <a:t>به</a:t>
            </a:r>
            <a:r>
              <a:rPr lang="ar-SA" dirty="0" smtClean="0"/>
              <a:t> ، فللمنظمة أيضا ثقافتها الخاصة </a:t>
            </a:r>
            <a:r>
              <a:rPr lang="ar-SA" dirty="0" err="1" smtClean="0"/>
              <a:t>بها</a:t>
            </a:r>
            <a:r>
              <a:rPr lang="ar-SA" dirty="0" smtClean="0"/>
              <a:t> والتي توجه سلوك الأفراد العاملين</a:t>
            </a:r>
            <a:r>
              <a:rPr lang="ar-DZ" dirty="0" err="1" smtClean="0"/>
              <a:t>.</a:t>
            </a:r>
            <a:r>
              <a:rPr lang="ar-SA" dirty="0" smtClean="0"/>
              <a:t> </a:t>
            </a:r>
            <a:endParaRPr lang="en-US" altLang="en-US" dirty="0"/>
          </a:p>
        </p:txBody>
      </p:sp>
    </p:spTree>
    <p:extLst>
      <p:ext uri="{BB962C8B-B14F-4D97-AF65-F5344CB8AC3E}">
        <p14:creationId xmlns:p14="http://schemas.microsoft.com/office/powerpoint/2010/main" xmlns="" val="31740664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48FBE6B-DC67-4E64-80F4-CADE978D2FE3}"/>
              </a:ext>
            </a:extLst>
          </p:cNvPr>
          <p:cNvSpPr>
            <a:spLocks noGrp="1"/>
          </p:cNvSpPr>
          <p:nvPr>
            <p:ph type="title"/>
          </p:nvPr>
        </p:nvSpPr>
        <p:spPr>
          <a:xfrm>
            <a:off x="6073254" y="0"/>
            <a:ext cx="5909481" cy="615553"/>
          </a:xfrm>
        </p:spPr>
        <p:txBody>
          <a:bodyPr/>
          <a:lstStyle/>
          <a:p>
            <a:r>
              <a:rPr lang="ar-DZ" dirty="0" smtClean="0"/>
              <a:t>تعريف الثقافة التنظيمية</a:t>
            </a:r>
            <a:endParaRPr lang="en-US" dirty="0"/>
          </a:p>
        </p:txBody>
      </p:sp>
      <p:sp>
        <p:nvSpPr>
          <p:cNvPr id="10" name="Text Placeholder 9">
            <a:extLst>
              <a:ext uri="{FF2B5EF4-FFF2-40B4-BE49-F238E27FC236}">
                <a16:creationId xmlns:a16="http://schemas.microsoft.com/office/drawing/2014/main" xmlns="" id="{3E90A16C-1235-4DE1-9AE7-2F7599C83F90}"/>
              </a:ext>
            </a:extLst>
          </p:cNvPr>
          <p:cNvSpPr>
            <a:spLocks noGrp="1"/>
          </p:cNvSpPr>
          <p:nvPr>
            <p:ph type="body" sz="quarter" idx="13"/>
          </p:nvPr>
        </p:nvSpPr>
        <p:spPr>
          <a:xfrm>
            <a:off x="409434" y="663053"/>
            <a:ext cx="11559654" cy="1288577"/>
          </a:xfrm>
        </p:spPr>
        <p:txBody>
          <a:bodyPr>
            <a:noAutofit/>
          </a:bodyPr>
          <a:lstStyle/>
          <a:p>
            <a:pPr algn="r" rtl="1"/>
            <a:r>
              <a:rPr lang="ar-SA" sz="2800" dirty="0" smtClean="0">
                <a:latin typeface="Arabic Typesetting" pitchFamily="66" charset="-78"/>
                <a:cs typeface="Arabic Typesetting" pitchFamily="66" charset="-78"/>
              </a:rPr>
              <a:t>إن المطلع على الأدب الإداري يجد تعاريف متعددة يمكن أن تمثل الثقافة التنظيمية. </a:t>
            </a:r>
            <a:r>
              <a:rPr lang="ar-DZ" sz="2800" dirty="0" smtClean="0">
                <a:latin typeface="Arabic Typesetting" pitchFamily="66" charset="-78"/>
                <a:cs typeface="Arabic Typesetting" pitchFamily="66" charset="-78"/>
              </a:rPr>
              <a:t>لقد ميز(</a:t>
            </a:r>
            <a:r>
              <a:rPr lang="en-US" sz="2800" dirty="0" smtClean="0">
                <a:latin typeface="Arabic Typesetting" pitchFamily="66" charset="-78"/>
                <a:cs typeface="Arabic Typesetting" pitchFamily="66" charset="-78"/>
              </a:rPr>
              <a:t>(</a:t>
            </a:r>
            <a:r>
              <a:rPr lang="fr-FR" sz="2800" b="1" dirty="0" smtClean="0">
                <a:latin typeface="Arabic Typesetting" pitchFamily="66" charset="-78"/>
                <a:cs typeface="Arabic Typesetting" pitchFamily="66" charset="-78"/>
              </a:rPr>
              <a:t>Ott</a:t>
            </a:r>
            <a:r>
              <a:rPr lang="ar-DZ" sz="2800" dirty="0" smtClean="0">
                <a:latin typeface="Arabic Typesetting" pitchFamily="66" charset="-78"/>
                <a:cs typeface="Arabic Typesetting" pitchFamily="66" charset="-78"/>
              </a:rPr>
              <a:t> سنة 1989</a:t>
            </a:r>
            <a:r>
              <a:rPr lang="fr-FR" sz="2800" dirty="0" smtClean="0">
                <a:latin typeface="Arabic Typesetting" pitchFamily="66" charset="-78"/>
                <a:cs typeface="Arabic Typesetting" pitchFamily="66" charset="-78"/>
              </a:rPr>
              <a:t> </a:t>
            </a:r>
            <a:r>
              <a:rPr lang="ar-DZ" sz="2800" dirty="0" smtClean="0">
                <a:latin typeface="Arabic Typesetting" pitchFamily="66" charset="-78"/>
                <a:cs typeface="Arabic Typesetting" pitchFamily="66" charset="-78"/>
              </a:rPr>
              <a:t> أكثر من </a:t>
            </a:r>
            <a:r>
              <a:rPr lang="ar-DZ" sz="2800" b="1" dirty="0" smtClean="0">
                <a:latin typeface="Arabic Typesetting" pitchFamily="66" charset="-78"/>
                <a:cs typeface="Arabic Typesetting" pitchFamily="66" charset="-78"/>
              </a:rPr>
              <a:t>70</a:t>
            </a:r>
            <a:r>
              <a:rPr lang="ar-DZ" sz="2800" dirty="0" smtClean="0">
                <a:latin typeface="Arabic Typesetting" pitchFamily="66" charset="-78"/>
                <a:cs typeface="Arabic Typesetting" pitchFamily="66" charset="-78"/>
              </a:rPr>
              <a:t> كلمة مختلفة أو عبارات استعملت لتعريف الثقافة التنظيمية.</a:t>
            </a:r>
            <a:r>
              <a:rPr lang="ar-DZ" sz="2800" b="1" dirty="0" smtClean="0">
                <a:latin typeface="Arabic Typesetting" pitchFamily="66" charset="-78"/>
                <a:cs typeface="Arabic Typesetting" pitchFamily="66" charset="-78"/>
              </a:rPr>
              <a:t> </a:t>
            </a:r>
            <a:r>
              <a:rPr lang="ar-DZ" sz="2800" dirty="0" smtClean="0">
                <a:latin typeface="Arabic Typesetting" pitchFamily="66" charset="-78"/>
                <a:cs typeface="Arabic Typesetting" pitchFamily="66" charset="-78"/>
              </a:rPr>
              <a:t>كما ركزت الدراسات الأساسية لثقافة المنظمة على ثلاثة اتجاهات: ما هي الثقافة التنظيمية </a:t>
            </a:r>
            <a:r>
              <a:rPr lang="ar-DZ" sz="2800" b="1" dirty="0" smtClean="0">
                <a:latin typeface="Arabic Typesetting" pitchFamily="66" charset="-78"/>
                <a:cs typeface="Arabic Typesetting" pitchFamily="66" charset="-78"/>
              </a:rPr>
              <a:t>( التعريف</a:t>
            </a:r>
            <a:r>
              <a:rPr lang="ar-DZ" sz="2800" dirty="0" smtClean="0">
                <a:latin typeface="Arabic Typesetting" pitchFamily="66" charset="-78"/>
                <a:cs typeface="Arabic Typesetting" pitchFamily="66" charset="-78"/>
              </a:rPr>
              <a:t>)</a:t>
            </a:r>
            <a:r>
              <a:rPr lang="en-US" sz="2800" dirty="0" smtClean="0">
                <a:latin typeface="Arabic Typesetting" pitchFamily="66" charset="-78"/>
                <a:cs typeface="Arabic Typesetting" pitchFamily="66" charset="-78"/>
              </a:rPr>
              <a:t>?</a:t>
            </a:r>
            <a:r>
              <a:rPr lang="en-US" sz="2800" b="1" dirty="0" smtClean="0">
                <a:latin typeface="Arabic Typesetting" pitchFamily="66" charset="-78"/>
                <a:cs typeface="Arabic Typesetting" pitchFamily="66" charset="-78"/>
              </a:rPr>
              <a:t> </a:t>
            </a:r>
            <a:r>
              <a:rPr lang="ar-DZ" sz="2800" dirty="0" smtClean="0">
                <a:latin typeface="Arabic Typesetting" pitchFamily="66" charset="-78"/>
                <a:cs typeface="Arabic Typesetting" pitchFamily="66" charset="-78"/>
              </a:rPr>
              <a:t>هل الثقافة التنظيمية مهمة للعمل وكفاءة الإدارة </a:t>
            </a:r>
            <a:r>
              <a:rPr lang="ar-DZ" sz="2800" b="1" dirty="0" smtClean="0">
                <a:latin typeface="Arabic Typesetting" pitchFamily="66" charset="-78"/>
                <a:cs typeface="Arabic Typesetting" pitchFamily="66" charset="-78"/>
              </a:rPr>
              <a:t>( الأثر)؟</a:t>
            </a:r>
            <a:r>
              <a:rPr lang="ar-DZ" sz="2800" dirty="0" smtClean="0">
                <a:latin typeface="Arabic Typesetting" pitchFamily="66" charset="-78"/>
                <a:cs typeface="Arabic Typesetting" pitchFamily="66" charset="-78"/>
              </a:rPr>
              <a:t> كيف نستطيع الاهتمام بالثقافة لأجل تحقيق الأهداف، والأداء</a:t>
            </a:r>
            <a:r>
              <a:rPr lang="ar-DZ" sz="2800" b="1" dirty="0" smtClean="0">
                <a:latin typeface="Arabic Typesetting" pitchFamily="66" charset="-78"/>
                <a:cs typeface="Arabic Typesetting" pitchFamily="66" charset="-78"/>
              </a:rPr>
              <a:t>( العمل</a:t>
            </a:r>
            <a:r>
              <a:rPr lang="ar-DZ" sz="2800" b="1" dirty="0" err="1" smtClean="0">
                <a:latin typeface="Arabic Typesetting" pitchFamily="66" charset="-78"/>
                <a:cs typeface="Arabic Typesetting" pitchFamily="66" charset="-78"/>
              </a:rPr>
              <a:t>)؟</a:t>
            </a:r>
            <a:r>
              <a:rPr lang="en-US" altLang="en-US" sz="2800" b="0" dirty="0" smtClean="0">
                <a:latin typeface="Arabic Typesetting" pitchFamily="66" charset="-78"/>
                <a:cs typeface="Arabic Typesetting" pitchFamily="66" charset="-78"/>
              </a:rPr>
              <a:t>. </a:t>
            </a:r>
            <a:endParaRPr lang="en-US" altLang="en-US" sz="2800" b="0" dirty="0">
              <a:latin typeface="Arabic Typesetting" pitchFamily="66" charset="-78"/>
              <a:cs typeface="Arabic Typesetting" pitchFamily="66" charset="-78"/>
            </a:endParaRPr>
          </a:p>
        </p:txBody>
      </p:sp>
      <p:graphicFrame>
        <p:nvGraphicFramePr>
          <p:cNvPr id="7" name="Group 85">
            <a:extLst>
              <a:ext uri="{FF2B5EF4-FFF2-40B4-BE49-F238E27FC236}">
                <a16:creationId xmlns:a16="http://schemas.microsoft.com/office/drawing/2014/main" xmlns="" id="{AD3D3348-39B0-440D-88BE-1A8FA9891931}"/>
              </a:ext>
            </a:extLst>
          </p:cNvPr>
          <p:cNvGraphicFramePr>
            <a:graphicFrameLocks/>
          </p:cNvGraphicFramePr>
          <p:nvPr>
            <p:extLst>
              <p:ext uri="{D42A27DB-BD31-4B8C-83A1-F6EECF244321}">
                <p14:modId xmlns:p14="http://schemas.microsoft.com/office/powerpoint/2010/main" xmlns="" val="1389725479"/>
              </p:ext>
            </p:extLst>
          </p:nvPr>
        </p:nvGraphicFramePr>
        <p:xfrm>
          <a:off x="218366" y="2101755"/>
          <a:ext cx="11791664" cy="4517408"/>
        </p:xfrm>
        <a:graphic>
          <a:graphicData uri="http://schemas.openxmlformats.org/drawingml/2006/table">
            <a:tbl>
              <a:tblPr firstRow="1"/>
              <a:tblGrid>
                <a:gridCol w="2003151">
                  <a:extLst>
                    <a:ext uri="{9D8B030D-6E8A-4147-A177-3AD203B41FA5}">
                      <a16:colId xmlns:a16="http://schemas.microsoft.com/office/drawing/2014/main" xmlns="" val="20000"/>
                    </a:ext>
                  </a:extLst>
                </a:gridCol>
                <a:gridCol w="2003151">
                  <a:extLst>
                    <a:ext uri="{9D8B030D-6E8A-4147-A177-3AD203B41FA5}">
                      <a16:colId xmlns:a16="http://schemas.microsoft.com/office/drawing/2014/main" xmlns="" val="20001"/>
                    </a:ext>
                  </a:extLst>
                </a:gridCol>
                <a:gridCol w="2003151">
                  <a:extLst>
                    <a:ext uri="{9D8B030D-6E8A-4147-A177-3AD203B41FA5}">
                      <a16:colId xmlns:a16="http://schemas.microsoft.com/office/drawing/2014/main" xmlns="" val="20002"/>
                    </a:ext>
                  </a:extLst>
                </a:gridCol>
                <a:gridCol w="2003151">
                  <a:extLst>
                    <a:ext uri="{9D8B030D-6E8A-4147-A177-3AD203B41FA5}">
                      <a16:colId xmlns:a16="http://schemas.microsoft.com/office/drawing/2014/main" xmlns="" val="20003"/>
                    </a:ext>
                  </a:extLst>
                </a:gridCol>
                <a:gridCol w="2003151">
                  <a:extLst>
                    <a:ext uri="{9D8B030D-6E8A-4147-A177-3AD203B41FA5}">
                      <a16:colId xmlns:a16="http://schemas.microsoft.com/office/drawing/2014/main" xmlns="" val="20004"/>
                    </a:ext>
                  </a:extLst>
                </a:gridCol>
                <a:gridCol w="1775909">
                  <a:extLst>
                    <a:ext uri="{9D8B030D-6E8A-4147-A177-3AD203B41FA5}">
                      <a16:colId xmlns:a16="http://schemas.microsoft.com/office/drawing/2014/main" xmlns="" val="20005"/>
                    </a:ext>
                  </a:extLst>
                </a:gridCol>
              </a:tblGrid>
              <a:tr h="678764">
                <a:tc>
                  <a:txBody>
                    <a:bodyPr/>
                    <a:lstStyle/>
                    <a:p>
                      <a:pPr algn="r"/>
                      <a:r>
                        <a:rPr lang="ar-DZ" sz="2400" b="1" dirty="0" smtClean="0">
                          <a:latin typeface="Arabic Typesetting" pitchFamily="66" charset="-78"/>
                          <a:cs typeface="Arabic Typesetting" pitchFamily="66" charset="-78"/>
                        </a:rPr>
                        <a:t>التعريف السادس</a:t>
                      </a:r>
                      <a:endParaRPr lang="fr-FR" sz="2400" b="1" dirty="0">
                        <a:latin typeface="Arabic Typesetting" pitchFamily="66" charset="-78"/>
                        <a:cs typeface="Arabic Typesetting" pitchFamily="66" charset="-78"/>
                      </a:endParaRPr>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r"/>
                      <a:r>
                        <a:rPr lang="ar-DZ" sz="2400" b="1" dirty="0" smtClean="0">
                          <a:latin typeface="Arabic Typesetting" pitchFamily="66" charset="-78"/>
                          <a:cs typeface="Arabic Typesetting" pitchFamily="66" charset="-78"/>
                        </a:rPr>
                        <a:t>التعريف</a:t>
                      </a:r>
                      <a:r>
                        <a:rPr lang="ar-DZ" sz="2400" b="1" baseline="0" dirty="0" smtClean="0">
                          <a:latin typeface="Arabic Typesetting" pitchFamily="66" charset="-78"/>
                          <a:cs typeface="Arabic Typesetting" pitchFamily="66" charset="-78"/>
                        </a:rPr>
                        <a:t> الخامس</a:t>
                      </a:r>
                      <a:endParaRPr lang="fr-FR" sz="2400" b="1" dirty="0">
                        <a:latin typeface="Arabic Typesetting" pitchFamily="66" charset="-78"/>
                        <a:cs typeface="Arabic Typesetting" pitchFamily="66" charset="-78"/>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r"/>
                      <a:r>
                        <a:rPr lang="ar-DZ" sz="2400" b="1" dirty="0" smtClean="0">
                          <a:latin typeface="Arabic Typesetting" pitchFamily="66" charset="-78"/>
                          <a:cs typeface="Arabic Typesetting" pitchFamily="66" charset="-78"/>
                        </a:rPr>
                        <a:t>التعريف </a:t>
                      </a:r>
                      <a:r>
                        <a:rPr lang="ar-DZ" sz="2400" b="1" baseline="0" dirty="0" smtClean="0">
                          <a:latin typeface="Arabic Typesetting" pitchFamily="66" charset="-78"/>
                          <a:cs typeface="Arabic Typesetting" pitchFamily="66" charset="-78"/>
                        </a:rPr>
                        <a:t> الرابع</a:t>
                      </a:r>
                      <a:endParaRPr lang="fr-FR" sz="2400" b="1" dirty="0">
                        <a:latin typeface="Arabic Typesetting" pitchFamily="66" charset="-78"/>
                        <a:cs typeface="Arabic Typesetting" pitchFamily="66" charset="-78"/>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r"/>
                      <a:r>
                        <a:rPr lang="ar-DZ" sz="2400" b="1" dirty="0" smtClean="0">
                          <a:latin typeface="Arabic Typesetting" pitchFamily="66" charset="-78"/>
                          <a:cs typeface="Arabic Typesetting" pitchFamily="66" charset="-78"/>
                        </a:rPr>
                        <a:t>التعريف الثالث</a:t>
                      </a:r>
                      <a:endParaRPr lang="fr-FR" sz="2400" b="1" dirty="0">
                        <a:latin typeface="Arabic Typesetting" pitchFamily="66" charset="-78"/>
                        <a:cs typeface="Arabic Typesetting" pitchFamily="66" charset="-78"/>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r"/>
                      <a:r>
                        <a:rPr lang="ar-DZ" sz="2400" b="1" dirty="0" smtClean="0">
                          <a:latin typeface="Arabic Typesetting" pitchFamily="66" charset="-78"/>
                          <a:cs typeface="Arabic Typesetting" pitchFamily="66" charset="-78"/>
                        </a:rPr>
                        <a:t>التعريف</a:t>
                      </a:r>
                      <a:r>
                        <a:rPr lang="ar-DZ" sz="2400" b="1" baseline="0" dirty="0" smtClean="0">
                          <a:latin typeface="Arabic Typesetting" pitchFamily="66" charset="-78"/>
                          <a:cs typeface="Arabic Typesetting" pitchFamily="66" charset="-78"/>
                        </a:rPr>
                        <a:t> الثاني</a:t>
                      </a:r>
                      <a:endParaRPr lang="fr-FR" sz="2400" b="1" dirty="0">
                        <a:latin typeface="Arabic Typesetting" pitchFamily="66" charset="-78"/>
                        <a:cs typeface="Arabic Typesetting" pitchFamily="66" charset="-78"/>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kumimoji="0" lang="ar-DZ" sz="2400" b="1" i="0" u="none" strike="noStrike" cap="none" normalizeH="0" baseline="0" dirty="0" smtClean="0">
                          <a:ln>
                            <a:noFill/>
                          </a:ln>
                          <a:solidFill>
                            <a:schemeClr val="tx1"/>
                          </a:solidFill>
                          <a:effectLst/>
                          <a:latin typeface="Arabic Typesetting" pitchFamily="66" charset="-78"/>
                          <a:cs typeface="Arabic Typesetting" pitchFamily="66" charset="-78"/>
                        </a:rPr>
                        <a:t>التعريف الاول:</a:t>
                      </a:r>
                      <a:endParaRPr kumimoji="0" lang="en-US" sz="2400" b="1" i="0" u="none" strike="noStrike" cap="none" normalizeH="0" baseline="0" dirty="0">
                        <a:ln>
                          <a:noFill/>
                        </a:ln>
                        <a:solidFill>
                          <a:schemeClr val="tx1"/>
                        </a:solidFill>
                        <a:effectLst/>
                        <a:latin typeface="Arabic Typesetting" pitchFamily="66" charset="-78"/>
                        <a:cs typeface="Arabic Typesetting" pitchFamily="66" charset="-78"/>
                      </a:endParaRPr>
                    </a:p>
                  </a:txBody>
                  <a:tcPr anchor="ctr"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78764">
                <a:tc>
                  <a:txBody>
                    <a:bodyPr/>
                    <a:lstStyle/>
                    <a:p>
                      <a:pPr algn="r"/>
                      <a:r>
                        <a:rPr lang="ar-DZ" dirty="0" smtClean="0"/>
                        <a:t>تعريف</a:t>
                      </a:r>
                      <a:r>
                        <a:rPr lang="ar-DZ" baseline="0" dirty="0" smtClean="0"/>
                        <a:t> </a:t>
                      </a:r>
                      <a:r>
                        <a:rPr lang="ar-DZ" baseline="0" dirty="0" err="1" smtClean="0"/>
                        <a:t>القريوتي</a:t>
                      </a:r>
                      <a:r>
                        <a:rPr lang="ar-DZ" baseline="0" smtClean="0"/>
                        <a:t> </a:t>
                      </a:r>
                      <a:endParaRPr lang="fr-FR" dirty="0"/>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r" rtl="1"/>
                      <a:r>
                        <a:rPr lang="ar-DZ" dirty="0" smtClean="0"/>
                        <a:t>تعريف </a:t>
                      </a:r>
                      <a:r>
                        <a:rPr lang="fr-FR" dirty="0" err="1" smtClean="0"/>
                        <a:t>j</a:t>
                      </a:r>
                      <a:r>
                        <a:rPr lang="fr-FR" b="1" dirty="0" err="1" smtClean="0"/>
                        <a:t>ones</a:t>
                      </a:r>
                      <a:endParaRPr lang="fr-FR" b="1" dirty="0"/>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r" rtl="1"/>
                      <a:r>
                        <a:rPr lang="ar-DZ" dirty="0" smtClean="0"/>
                        <a:t>تعريف</a:t>
                      </a:r>
                      <a:r>
                        <a:rPr lang="ar-DZ" baseline="0" dirty="0" smtClean="0"/>
                        <a:t> </a:t>
                      </a:r>
                      <a:r>
                        <a:rPr lang="fr-FR" b="1" baseline="0" dirty="0" err="1" smtClean="0"/>
                        <a:t>ouchi</a:t>
                      </a:r>
                      <a:endParaRPr lang="fr-FR" b="1" dirty="0"/>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rtl="1"/>
                      <a:r>
                        <a:rPr lang="ar-DZ" baseline="0" dirty="0" smtClean="0"/>
                        <a:t> تعريف </a:t>
                      </a:r>
                      <a:r>
                        <a:rPr lang="fr-FR" b="1" baseline="0" dirty="0" err="1" smtClean="0"/>
                        <a:t>pettegrew</a:t>
                      </a:r>
                      <a:endParaRPr lang="fr-FR" b="1" dirty="0"/>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r" rtl="1"/>
                      <a:r>
                        <a:rPr lang="ar-DZ" sz="2400" dirty="0" smtClean="0">
                          <a:latin typeface="Arabic Typesetting" pitchFamily="66" charset="-78"/>
                          <a:cs typeface="Arabic Typesetting" pitchFamily="66" charset="-78"/>
                        </a:rPr>
                        <a:t>تعريف</a:t>
                      </a:r>
                      <a:r>
                        <a:rPr lang="ar-DZ" sz="2400" baseline="0" dirty="0" smtClean="0">
                          <a:latin typeface="Arabic Typesetting" pitchFamily="66" charset="-78"/>
                          <a:cs typeface="Arabic Typesetting" pitchFamily="66" charset="-78"/>
                        </a:rPr>
                        <a:t> </a:t>
                      </a:r>
                      <a:r>
                        <a:rPr lang="fr-FR" sz="2400" b="1" baseline="0" dirty="0" err="1" smtClean="0">
                          <a:latin typeface="Arabic Typesetting" pitchFamily="66" charset="-78"/>
                          <a:cs typeface="Arabic Typesetting" pitchFamily="66" charset="-78"/>
                        </a:rPr>
                        <a:t>hofstede</a:t>
                      </a:r>
                      <a:endParaRPr lang="fr-FR" sz="2400" b="1" dirty="0">
                        <a:latin typeface="Arabic Typesetting" pitchFamily="66" charset="-78"/>
                        <a:cs typeface="Arabic Typesetting" pitchFamily="66" charset="-78"/>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1"/>
                        </a:buClr>
                        <a:buSzTx/>
                        <a:buFontTx/>
                        <a:buNone/>
                        <a:tabLst/>
                      </a:pPr>
                      <a:r>
                        <a:rPr kumimoji="0" lang="ar-DZ" sz="2400" b="0" i="0" u="none" strike="noStrike" cap="none" normalizeH="0" baseline="0" dirty="0" smtClean="0">
                          <a:ln>
                            <a:noFill/>
                          </a:ln>
                          <a:solidFill>
                            <a:schemeClr val="tx1"/>
                          </a:solidFill>
                          <a:effectLst/>
                          <a:latin typeface="Arabic Typesetting" pitchFamily="66" charset="-78"/>
                          <a:cs typeface="Arabic Typesetting" pitchFamily="66" charset="-78"/>
                        </a:rPr>
                        <a:t>تعريف </a:t>
                      </a:r>
                      <a:r>
                        <a:rPr kumimoji="0" lang="fr-FR" sz="2400" b="1" i="0" u="none" strike="noStrike" cap="none" normalizeH="0" baseline="0" dirty="0" err="1" smtClean="0">
                          <a:ln>
                            <a:noFill/>
                          </a:ln>
                          <a:solidFill>
                            <a:schemeClr val="tx1"/>
                          </a:solidFill>
                          <a:effectLst/>
                          <a:latin typeface="Arabic Typesetting" pitchFamily="66" charset="-78"/>
                          <a:cs typeface="Arabic Typesetting" pitchFamily="66" charset="-78"/>
                        </a:rPr>
                        <a:t>shein</a:t>
                      </a:r>
                      <a:endParaRPr kumimoji="0" lang="en-US" sz="2400" b="1" i="0" u="none" strike="noStrike" cap="none" normalizeH="0" baseline="0" dirty="0">
                        <a:ln>
                          <a:noFill/>
                        </a:ln>
                        <a:solidFill>
                          <a:schemeClr val="tx1"/>
                        </a:solidFill>
                        <a:effectLst/>
                        <a:latin typeface="Arabic Typesetting" pitchFamily="66" charset="-78"/>
                        <a:cs typeface="Arabic Typesetting" pitchFamily="66" charset="-78"/>
                      </a:endParaRPr>
                    </a:p>
                  </a:txBody>
                  <a:tcPr anchor="ctr"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159880">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lang="ar-SA" sz="1800" kern="1200" dirty="0" smtClean="0">
                          <a:solidFill>
                            <a:schemeClr val="tx1"/>
                          </a:solidFill>
                          <a:latin typeface="+mn-lt"/>
                          <a:ea typeface="+mn-ea"/>
                          <a:cs typeface="+mn-cs"/>
                        </a:rPr>
                        <a:t>الثقافة التنظيمية هي: الافتراضات والقيم الأساسية التي تطورها جماعة معينة، من أجل التكيف والتعامل مع المؤثرات الخارجية والداخلية والتي يتم الاتفاق عليها على ضرورة تعليمها للعاملين الجدد</a:t>
                      </a:r>
                      <a:r>
                        <a:rPr lang="ar-DZ" sz="1800" kern="1200" dirty="0" err="1" smtClean="0">
                          <a:solidFill>
                            <a:schemeClr val="tx1"/>
                          </a:solidFill>
                          <a:latin typeface="+mn-lt"/>
                          <a:ea typeface="+mn-ea"/>
                          <a:cs typeface="+mn-cs"/>
                        </a:rPr>
                        <a:t>.</a:t>
                      </a:r>
                      <a:endParaRPr kumimoji="0" lang="en-US" sz="1400" b="0" i="0" u="none" strike="noStrike" cap="none" normalizeH="0" baseline="0" dirty="0">
                        <a:ln>
                          <a:noFill/>
                        </a:ln>
                        <a:solidFill>
                          <a:schemeClr val="tx1"/>
                        </a:solidFill>
                        <a:effectLst/>
                        <a:latin typeface="+mn-lt"/>
                      </a:endParaRPr>
                    </a:p>
                  </a:txBody>
                  <a:tcPr marT="182880"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lang="ar-DZ" sz="1800" kern="1200" dirty="0" smtClean="0">
                          <a:solidFill>
                            <a:schemeClr val="tx1"/>
                          </a:solidFill>
                          <a:latin typeface="+mn-lt"/>
                          <a:ea typeface="+mn-ea"/>
                          <a:cs typeface="+mn-cs"/>
                        </a:rPr>
                        <a:t>الثقافة </a:t>
                      </a:r>
                      <a:r>
                        <a:rPr lang="ar-DZ" sz="1800" kern="1200" dirty="0" err="1" smtClean="0">
                          <a:solidFill>
                            <a:schemeClr val="tx1"/>
                          </a:solidFill>
                          <a:latin typeface="+mn-lt"/>
                          <a:ea typeface="+mn-ea"/>
                          <a:cs typeface="+mn-cs"/>
                        </a:rPr>
                        <a:t>التنظيمية </a:t>
                      </a:r>
                      <a:r>
                        <a:rPr lang="ar-DZ" sz="1800" kern="1200" dirty="0" smtClean="0">
                          <a:solidFill>
                            <a:schemeClr val="tx1"/>
                          </a:solidFill>
                          <a:latin typeface="+mn-lt"/>
                          <a:ea typeface="+mn-ea"/>
                          <a:cs typeface="+mn-cs"/>
                        </a:rPr>
                        <a:t>:هي </a:t>
                      </a:r>
                      <a:r>
                        <a:rPr lang="ar-SA" sz="1800" kern="1200" dirty="0" smtClean="0">
                          <a:solidFill>
                            <a:schemeClr val="tx1"/>
                          </a:solidFill>
                          <a:latin typeface="+mn-lt"/>
                          <a:ea typeface="+mn-ea"/>
                          <a:cs typeface="+mn-cs"/>
                        </a:rPr>
                        <a:t>مجموعة من القيم و المبادئ المشتركة التي تحكم تفاعل أعضاء المنظمة بعضهم ببعض ومع الموردين والزبائن والناس الآخرين ممن هم خارج إطار المنظمة</a:t>
                      </a:r>
                      <a:endParaRPr kumimoji="0" lang="en-US" sz="1400" b="0" i="0" u="none" strike="noStrike" cap="none" normalizeH="0" baseline="0" dirty="0">
                        <a:ln>
                          <a:noFill/>
                        </a:ln>
                        <a:solidFill>
                          <a:schemeClr val="tx1"/>
                        </a:solidFill>
                        <a:effectLst/>
                        <a:latin typeface="+mn-lt"/>
                      </a:endParaRP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lang="ar-SA" sz="1800" kern="1200" dirty="0" smtClean="0">
                          <a:solidFill>
                            <a:schemeClr val="tx1"/>
                          </a:solidFill>
                          <a:latin typeface="+mn-lt"/>
                          <a:ea typeface="+mn-ea"/>
                          <a:cs typeface="+mn-cs"/>
                        </a:rPr>
                        <a:t>الثقافة التنظيمية</a:t>
                      </a:r>
                      <a:r>
                        <a:rPr lang="ar-DZ" sz="1800" kern="1200" dirty="0" err="1" smtClean="0">
                          <a:solidFill>
                            <a:schemeClr val="tx1"/>
                          </a:solidFill>
                          <a:latin typeface="+mn-lt"/>
                          <a:ea typeface="+mn-ea"/>
                          <a:cs typeface="+mn-cs"/>
                        </a:rPr>
                        <a:t>:</a:t>
                      </a:r>
                      <a:r>
                        <a:rPr lang="ar-SA" sz="1800" kern="1200" dirty="0" smtClean="0">
                          <a:solidFill>
                            <a:schemeClr val="tx1"/>
                          </a:solidFill>
                          <a:latin typeface="+mn-lt"/>
                          <a:ea typeface="+mn-ea"/>
                          <a:cs typeface="+mn-cs"/>
                        </a:rPr>
                        <a:t> تتألف من مجموعة من الرموز والطقوس والأساطير التي تنتقل من خلالها القيم والمعتقدات التنظيمية إلى العاملين في المنظمة فيكون إيمان موظفيها بهذه المعتقدات إيمانا كاملا</a:t>
                      </a:r>
                      <a:r>
                        <a:rPr lang="ar-DZ" sz="1800" kern="1200" dirty="0" err="1" smtClean="0">
                          <a:solidFill>
                            <a:schemeClr val="tx1"/>
                          </a:solidFill>
                          <a:latin typeface="+mn-lt"/>
                          <a:ea typeface="+mn-ea"/>
                          <a:cs typeface="+mn-cs"/>
                        </a:rPr>
                        <a:t>.</a:t>
                      </a:r>
                      <a:endParaRPr kumimoji="0" lang="en-US" sz="1400" b="0" i="0" u="none" strike="noStrike" cap="none" normalizeH="0" baseline="0" dirty="0">
                        <a:ln>
                          <a:noFill/>
                        </a:ln>
                        <a:solidFill>
                          <a:schemeClr val="tx1"/>
                        </a:solidFill>
                        <a:effectLst/>
                        <a:latin typeface="+mn-lt"/>
                      </a:endParaRP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lang="ar-SA" sz="1800" kern="1200" dirty="0" smtClean="0">
                          <a:solidFill>
                            <a:schemeClr val="tx1"/>
                          </a:solidFill>
                          <a:latin typeface="+mn-lt"/>
                          <a:ea typeface="+mn-ea"/>
                          <a:cs typeface="+mn-cs"/>
                        </a:rPr>
                        <a:t>الثقافة التنظيمية هي: نظام معان جماعي عام يخص جماعة ما في وقت ما</a:t>
                      </a:r>
                      <a:endParaRPr kumimoji="0" lang="en-US" sz="1400" b="0" i="0" u="none" strike="noStrike" cap="none" normalizeH="0" baseline="0" dirty="0">
                        <a:ln>
                          <a:noFill/>
                        </a:ln>
                        <a:solidFill>
                          <a:schemeClr val="tx1"/>
                        </a:solidFill>
                        <a:effectLst/>
                        <a:latin typeface="+mn-lt"/>
                      </a:endParaRP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lang="ar-SA" sz="1800" kern="1200" dirty="0" smtClean="0">
                          <a:solidFill>
                            <a:schemeClr val="tx1"/>
                          </a:solidFill>
                          <a:latin typeface="+mn-lt"/>
                          <a:ea typeface="+mn-ea"/>
                          <a:cs typeface="+mn-cs"/>
                        </a:rPr>
                        <a:t>الثقافة التنظيمية هي: البرمجة الذهنية الجماعية التي تميز أفراد منظمة ما </a:t>
                      </a:r>
                      <a:r>
                        <a:rPr lang="fr-FR" sz="1800" kern="1200" dirty="0" smtClean="0">
                          <a:solidFill>
                            <a:schemeClr val="tx1"/>
                          </a:solidFill>
                          <a:latin typeface="+mn-lt"/>
                          <a:ea typeface="+mn-ea"/>
                          <a:cs typeface="+mn-cs"/>
                        </a:rPr>
                        <a:t>.</a:t>
                      </a:r>
                      <a:r>
                        <a:rPr lang="ar-SA" sz="1800" kern="1200" dirty="0" smtClean="0">
                          <a:solidFill>
                            <a:schemeClr val="tx1"/>
                          </a:solidFill>
                          <a:latin typeface="+mn-lt"/>
                          <a:ea typeface="+mn-ea"/>
                          <a:cs typeface="+mn-cs"/>
                        </a:rPr>
                        <a:t>عن غيرها</a:t>
                      </a:r>
                      <a:endParaRPr kumimoji="0" lang="en-US" sz="1400" b="0" i="0" u="none" strike="noStrike" cap="none" normalizeH="0" baseline="0" dirty="0">
                        <a:ln>
                          <a:noFill/>
                        </a:ln>
                        <a:solidFill>
                          <a:schemeClr val="tx1"/>
                        </a:solidFill>
                        <a:effectLst/>
                        <a:latin typeface="+mn-lt"/>
                      </a:endParaRP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lang="ar-SA" sz="1800" kern="1200" dirty="0" smtClean="0">
                          <a:solidFill>
                            <a:schemeClr val="tx1"/>
                          </a:solidFill>
                          <a:latin typeface="+mn-lt"/>
                          <a:ea typeface="+mn-ea"/>
                          <a:cs typeface="+mn-cs"/>
                        </a:rPr>
                        <a:t>الثقافة التنظيمية هي نمط الافتراضات الرئيسية المكتشفة والمتطورة من قبل مجموعة تتعلم بنفس القدر من المشاكل التي تواجهها فتصنع الحلول لها من خلال التكيف الخارجي والتكامل الداخلي</a:t>
                      </a:r>
                      <a:endParaRPr kumimoji="0" lang="en-US" sz="1400" b="0" i="0" u="none" strike="noStrike" cap="none" normalizeH="0" baseline="0" dirty="0">
                        <a:ln>
                          <a:noFill/>
                        </a:ln>
                        <a:solidFill>
                          <a:schemeClr val="tx1"/>
                        </a:solidFill>
                        <a:effectLst/>
                        <a:latin typeface="+mn-lt"/>
                      </a:endParaRPr>
                    </a:p>
                  </a:txBody>
                  <a:tcPr marT="182880"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5516868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F037412-7BC5-4AAA-8ED5-FC377A84CB0C}"/>
              </a:ext>
            </a:extLst>
          </p:cNvPr>
          <p:cNvSpPr>
            <a:spLocks noGrp="1"/>
          </p:cNvSpPr>
          <p:nvPr>
            <p:ph type="title"/>
          </p:nvPr>
        </p:nvSpPr>
        <p:spPr>
          <a:xfrm>
            <a:off x="2579427" y="715961"/>
            <a:ext cx="9097315" cy="949066"/>
          </a:xfrm>
        </p:spPr>
        <p:txBody>
          <a:bodyPr>
            <a:normAutofit fontScale="90000"/>
          </a:bodyPr>
          <a:lstStyle/>
          <a:p>
            <a:pPr algn="r" rtl="1"/>
            <a:r>
              <a:rPr lang="ar-DZ" sz="3200" dirty="0" smtClean="0">
                <a:latin typeface="Arabic Typesetting" pitchFamily="66" charset="-78"/>
                <a:cs typeface="Arabic Typesetting" pitchFamily="66" charset="-78"/>
              </a:rPr>
              <a:t>من </a:t>
            </a:r>
            <a:r>
              <a:rPr lang="ar-DZ" dirty="0" smtClean="0">
                <a:latin typeface="Arabic Typesetting" pitchFamily="66" charset="-78"/>
                <a:cs typeface="Arabic Typesetting" pitchFamily="66" charset="-78"/>
              </a:rPr>
              <a:t>خلال </a:t>
            </a:r>
            <a:r>
              <a:rPr lang="ar-DZ" dirty="0" err="1" smtClean="0">
                <a:latin typeface="Arabic Typesetting" pitchFamily="66" charset="-78"/>
                <a:cs typeface="Arabic Typesetting" pitchFamily="66" charset="-78"/>
              </a:rPr>
              <a:t>التعاريف</a:t>
            </a:r>
            <a:r>
              <a:rPr lang="ar-DZ" dirty="0" smtClean="0">
                <a:latin typeface="Arabic Typesetting" pitchFamily="66" charset="-78"/>
                <a:cs typeface="Arabic Typesetting" pitchFamily="66" charset="-78"/>
              </a:rPr>
              <a:t> السابقة نجد مجموعة من العناصر التي تمثل القاسم المشترك في تعريف الثقافة التنظيمية:</a:t>
            </a:r>
            <a:endParaRPr lang="en-US" dirty="0">
              <a:latin typeface="Arabic Typesetting" pitchFamily="66" charset="-78"/>
              <a:cs typeface="Arabic Typesetting" pitchFamily="66" charset="-78"/>
            </a:endParaRPr>
          </a:p>
        </p:txBody>
      </p:sp>
      <p:sp>
        <p:nvSpPr>
          <p:cNvPr id="3" name="Text Placeholder 2">
            <a:extLst>
              <a:ext uri="{FF2B5EF4-FFF2-40B4-BE49-F238E27FC236}">
                <a16:creationId xmlns:a16="http://schemas.microsoft.com/office/drawing/2014/main" xmlns="" id="{EF99585A-5E1F-40FA-8E64-BB4F04611657}"/>
              </a:ext>
            </a:extLst>
          </p:cNvPr>
          <p:cNvSpPr>
            <a:spLocks noGrp="1"/>
          </p:cNvSpPr>
          <p:nvPr>
            <p:ph type="body" sz="quarter" idx="11"/>
          </p:nvPr>
        </p:nvSpPr>
        <p:spPr>
          <a:xfrm>
            <a:off x="3220872" y="1905000"/>
            <a:ext cx="8455871" cy="4236493"/>
          </a:xfrm>
        </p:spPr>
        <p:txBody>
          <a:bodyPr vert="horz" lIns="91440" tIns="45720" rIns="91440" bIns="45720" rtlCol="0" anchor="t">
            <a:noAutofit/>
          </a:bodyPr>
          <a:lstStyle/>
          <a:p>
            <a:pPr lvl="0" algn="r" rtl="1">
              <a:buFont typeface="Arial" pitchFamily="34" charset="0"/>
              <a:buChar char="•"/>
            </a:pPr>
            <a:r>
              <a:rPr lang="ar-DZ" sz="3200" dirty="0" smtClean="0">
                <a:latin typeface="Arabic Typesetting" pitchFamily="66" charset="-78"/>
                <a:cs typeface="Arabic Typesetting" pitchFamily="66" charset="-78"/>
              </a:rPr>
              <a:t>الثقافة التنظيمية مجموعة من القيم والافتراضات المشتركة للعاملين داخل المنظمة.</a:t>
            </a:r>
            <a:endParaRPr lang="fr-FR" sz="3200" dirty="0" smtClean="0">
              <a:latin typeface="Arabic Typesetting" pitchFamily="66" charset="-78"/>
              <a:cs typeface="Arabic Typesetting" pitchFamily="66" charset="-78"/>
            </a:endParaRPr>
          </a:p>
          <a:p>
            <a:pPr lvl="0" algn="r" rtl="1">
              <a:buFont typeface="Arial" pitchFamily="34" charset="0"/>
              <a:buChar char="•"/>
            </a:pPr>
            <a:r>
              <a:rPr lang="ar-DZ" sz="3200" dirty="0" smtClean="0">
                <a:latin typeface="Arabic Typesetting" pitchFamily="66" charset="-78"/>
                <a:cs typeface="Arabic Typesetting" pitchFamily="66" charset="-78"/>
              </a:rPr>
              <a:t>الثقافة التنظيمية موجهة لسلوك الأفراد داخل المنظمة.</a:t>
            </a:r>
            <a:endParaRPr lang="fr-FR" sz="3200" dirty="0" smtClean="0">
              <a:latin typeface="Arabic Typesetting" pitchFamily="66" charset="-78"/>
              <a:cs typeface="Arabic Typesetting" pitchFamily="66" charset="-78"/>
            </a:endParaRPr>
          </a:p>
          <a:p>
            <a:pPr lvl="0" algn="r" rtl="1">
              <a:buFont typeface="Arial" pitchFamily="34" charset="0"/>
              <a:buChar char="•"/>
            </a:pPr>
            <a:r>
              <a:rPr lang="ar-DZ" sz="3200" dirty="0" smtClean="0">
                <a:latin typeface="Arabic Typesetting" pitchFamily="66" charset="-78"/>
                <a:cs typeface="Arabic Typesetting" pitchFamily="66" charset="-78"/>
              </a:rPr>
              <a:t>الثقافة التنظيمية كمعيار لتمييز منظمة عن أخرى.</a:t>
            </a:r>
            <a:endParaRPr lang="fr-FR" sz="3200" dirty="0" smtClean="0">
              <a:latin typeface="Arabic Typesetting" pitchFamily="66" charset="-78"/>
              <a:cs typeface="Arabic Typesetting" pitchFamily="66" charset="-78"/>
            </a:endParaRPr>
          </a:p>
          <a:p>
            <a:pPr lvl="0" algn="r" rtl="1">
              <a:buFont typeface="Arial" pitchFamily="34" charset="0"/>
              <a:buChar char="•"/>
            </a:pPr>
            <a:r>
              <a:rPr lang="ar-DZ" sz="3200" dirty="0" smtClean="0">
                <a:latin typeface="Arabic Typesetting" pitchFamily="66" charset="-78"/>
                <a:cs typeface="Arabic Typesetting" pitchFamily="66" charset="-78"/>
              </a:rPr>
              <a:t>تتمثل مصادر الثقافة التنظيمية </a:t>
            </a:r>
            <a:r>
              <a:rPr lang="ar-DZ" sz="3200" dirty="0" err="1" smtClean="0">
                <a:latin typeface="Arabic Typesetting" pitchFamily="66" charset="-78"/>
                <a:cs typeface="Arabic Typesetting" pitchFamily="66" charset="-78"/>
              </a:rPr>
              <a:t>في </a:t>
            </a:r>
            <a:r>
              <a:rPr lang="ar-DZ" sz="3200" dirty="0" smtClean="0">
                <a:latin typeface="Arabic Typesetting" pitchFamily="66" charset="-78"/>
                <a:cs typeface="Arabic Typesetting" pitchFamily="66" charset="-78"/>
              </a:rPr>
              <a:t>:  الأساطير والطقوس و الرموز </a:t>
            </a:r>
            <a:endParaRPr lang="fr-FR" sz="3200" dirty="0" smtClean="0">
              <a:latin typeface="Arabic Typesetting" pitchFamily="66" charset="-78"/>
              <a:cs typeface="Arabic Typesetting" pitchFamily="66" charset="-78"/>
            </a:endParaRPr>
          </a:p>
          <a:p>
            <a:pPr lvl="0" algn="r" rtl="1">
              <a:buFont typeface="Arial" pitchFamily="34" charset="0"/>
              <a:buChar char="•"/>
            </a:pPr>
            <a:r>
              <a:rPr lang="ar-DZ" sz="3200" dirty="0" smtClean="0">
                <a:latin typeface="Arabic Typesetting" pitchFamily="66" charset="-78"/>
                <a:cs typeface="Arabic Typesetting" pitchFamily="66" charset="-78"/>
              </a:rPr>
              <a:t>الثقافة التنظيمية هي أحد المؤشرات الرئيسية لبقاء المنظمات.</a:t>
            </a:r>
            <a:endParaRPr lang="fr-FR" sz="3200" dirty="0" smtClean="0">
              <a:latin typeface="Arabic Typesetting" pitchFamily="66" charset="-78"/>
              <a:cs typeface="Arabic Typesetting" pitchFamily="66" charset="-78"/>
            </a:endParaRPr>
          </a:p>
          <a:p>
            <a:pPr lvl="0" algn="r" rtl="1">
              <a:buFont typeface="Arial" pitchFamily="34" charset="0"/>
              <a:buChar char="•"/>
            </a:pPr>
            <a:r>
              <a:rPr lang="ar-SA" sz="3200" dirty="0" smtClean="0">
                <a:latin typeface="Arabic Typesetting" pitchFamily="66" charset="-78"/>
                <a:cs typeface="Arabic Typesetting" pitchFamily="66" charset="-78"/>
              </a:rPr>
              <a:t>آليات مشتركة ومعاني تسمح بوجود رؤية مشتركة ولغة واحدة لأفراد </a:t>
            </a:r>
            <a:r>
              <a:rPr lang="ar-SA" sz="3200" dirty="0" err="1" smtClean="0">
                <a:latin typeface="Arabic Typesetting" pitchFamily="66" charset="-78"/>
                <a:cs typeface="Arabic Typesetting" pitchFamily="66" charset="-78"/>
              </a:rPr>
              <a:t>المنظمة.</a:t>
            </a:r>
            <a:r>
              <a:rPr lang="ar-SA" sz="3200" dirty="0" smtClean="0">
                <a:latin typeface="Arabic Typesetting" pitchFamily="66" charset="-78"/>
                <a:cs typeface="Arabic Typesetting" pitchFamily="66" charset="-78"/>
              </a:rPr>
              <a:t> </a:t>
            </a:r>
            <a:endParaRPr lang="fr-FR" sz="3200" dirty="0" smtClean="0">
              <a:latin typeface="Arabic Typesetting" pitchFamily="66" charset="-78"/>
              <a:cs typeface="Arabic Typesetting" pitchFamily="66" charset="-78"/>
            </a:endParaRPr>
          </a:p>
          <a:p>
            <a:pPr lvl="0" algn="r" rtl="1">
              <a:buFont typeface="Arial" pitchFamily="34" charset="0"/>
              <a:buChar char="•"/>
            </a:pPr>
            <a:r>
              <a:rPr lang="ar-SA" sz="3200" dirty="0" smtClean="0">
                <a:latin typeface="Arabic Typesetting" pitchFamily="66" charset="-78"/>
                <a:cs typeface="Arabic Typesetting" pitchFamily="66" charset="-78"/>
              </a:rPr>
              <a:t>آلية للتفكير المشترك اتجاه ما تتعرض له جماعة ما في وقت ما.</a:t>
            </a:r>
            <a:endParaRPr lang="fr-FR" sz="3200" dirty="0">
              <a:latin typeface="Arabic Typesetting" pitchFamily="66" charset="-78"/>
              <a:cs typeface="Arabic Typesetting" pitchFamily="66" charset="-78"/>
            </a:endParaRPr>
          </a:p>
        </p:txBody>
      </p:sp>
    </p:spTree>
    <p:extLst>
      <p:ext uri="{BB962C8B-B14F-4D97-AF65-F5344CB8AC3E}">
        <p14:creationId xmlns:p14="http://schemas.microsoft.com/office/powerpoint/2010/main" xmlns="" val="27019101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EA8A48-57B8-480B-912A-B017D739B4D0}"/>
              </a:ext>
            </a:extLst>
          </p:cNvPr>
          <p:cNvSpPr>
            <a:spLocks noGrp="1"/>
          </p:cNvSpPr>
          <p:nvPr>
            <p:ph type="title"/>
          </p:nvPr>
        </p:nvSpPr>
        <p:spPr>
          <a:xfrm>
            <a:off x="5213444" y="0"/>
            <a:ext cx="6978555" cy="615553"/>
          </a:xfrm>
        </p:spPr>
        <p:txBody>
          <a:bodyPr/>
          <a:lstStyle/>
          <a:p>
            <a:pPr algn="r"/>
            <a:r>
              <a:rPr lang="ar-DZ" dirty="0" smtClean="0">
                <a:solidFill>
                  <a:schemeClr val="tx1"/>
                </a:solidFill>
              </a:rPr>
              <a:t>مناقشة مفهوم الثقافة التنظيمية</a:t>
            </a:r>
            <a:endParaRPr lang="en-US" dirty="0">
              <a:solidFill>
                <a:schemeClr val="tx1"/>
              </a:solidFill>
            </a:endParaRPr>
          </a:p>
        </p:txBody>
      </p:sp>
      <p:sp>
        <p:nvSpPr>
          <p:cNvPr id="16" name="Text Placeholder 15">
            <a:extLst>
              <a:ext uri="{FF2B5EF4-FFF2-40B4-BE49-F238E27FC236}">
                <a16:creationId xmlns:a16="http://schemas.microsoft.com/office/drawing/2014/main" xmlns="" id="{82B839A9-BE4F-40C7-ABA3-682B626FFB08}"/>
              </a:ext>
            </a:extLst>
          </p:cNvPr>
          <p:cNvSpPr>
            <a:spLocks noGrp="1"/>
          </p:cNvSpPr>
          <p:nvPr>
            <p:ph type="body" sz="quarter" idx="13"/>
          </p:nvPr>
        </p:nvSpPr>
        <p:spPr>
          <a:xfrm>
            <a:off x="382137" y="791570"/>
            <a:ext cx="11532359" cy="2770496"/>
          </a:xfrm>
        </p:spPr>
        <p:txBody>
          <a:bodyPr/>
          <a:lstStyle/>
          <a:p>
            <a:pPr algn="r" rtl="1"/>
            <a:r>
              <a:rPr lang="ar-DZ" sz="3200" dirty="0" smtClean="0">
                <a:latin typeface="Arabic Typesetting" pitchFamily="66" charset="-78"/>
                <a:cs typeface="Arabic Typesetting" pitchFamily="66" charset="-78"/>
              </a:rPr>
              <a:t> </a:t>
            </a:r>
            <a:r>
              <a:rPr lang="ar-SA" sz="3200" dirty="0" smtClean="0">
                <a:latin typeface="Arabic Typesetting" pitchFamily="66" charset="-78"/>
                <a:cs typeface="Arabic Typesetting" pitchFamily="66" charset="-78"/>
              </a:rPr>
              <a:t>أن التعريف الأكثر شيوعا في وصف الثقافة التنظيمية كان من حيث " القيم والقواعد والممارسات”</a:t>
            </a:r>
            <a:r>
              <a:rPr lang="ar-DZ" sz="3200" dirty="0" smtClean="0">
                <a:latin typeface="Arabic Typesetting" pitchFamily="66" charset="-78"/>
                <a:cs typeface="Arabic Typesetting" pitchFamily="66" charset="-78"/>
              </a:rPr>
              <a:t>: حيث ركز الباحثون في علم المنظمة أكثر على </a:t>
            </a:r>
            <a:r>
              <a:rPr lang="ar-DZ" sz="3200" b="1" dirty="0" smtClean="0">
                <a:latin typeface="Arabic Typesetting" pitchFamily="66" charset="-78"/>
                <a:cs typeface="Arabic Typesetting" pitchFamily="66" charset="-78"/>
              </a:rPr>
              <a:t>القيم وممارسات العمل</a:t>
            </a:r>
            <a:r>
              <a:rPr lang="ar-DZ" sz="3200" dirty="0" smtClean="0">
                <a:latin typeface="Arabic Typesetting" pitchFamily="66" charset="-78"/>
                <a:cs typeface="Arabic Typesetting" pitchFamily="66" charset="-78"/>
              </a:rPr>
              <a:t> في تعريف هذا </a:t>
            </a:r>
            <a:r>
              <a:rPr lang="ar-DZ" sz="3200" dirty="0" err="1" smtClean="0">
                <a:latin typeface="Arabic Typesetting" pitchFamily="66" charset="-78"/>
                <a:cs typeface="Arabic Typesetting" pitchFamily="66" charset="-78"/>
              </a:rPr>
              <a:t>المفهوم.</a:t>
            </a:r>
            <a:r>
              <a:rPr lang="ar-DZ" sz="3200" dirty="0" smtClean="0">
                <a:latin typeface="Arabic Typesetting" pitchFamily="66" charset="-78"/>
                <a:cs typeface="Arabic Typesetting" pitchFamily="66" charset="-78"/>
              </a:rPr>
              <a:t> أبرزوا </a:t>
            </a:r>
            <a:r>
              <a:rPr lang="ar-DZ" sz="3200" b="1" dirty="0" smtClean="0">
                <a:latin typeface="Arabic Typesetting" pitchFamily="66" charset="-78"/>
                <a:cs typeface="Arabic Typesetting" pitchFamily="66" charset="-78"/>
              </a:rPr>
              <a:t>ممارسات العمل</a:t>
            </a:r>
            <a:r>
              <a:rPr lang="ar-DZ" sz="3200" dirty="0" smtClean="0">
                <a:latin typeface="Arabic Typesetting" pitchFamily="66" charset="-78"/>
                <a:cs typeface="Arabic Typesetting" pitchFamily="66" charset="-78"/>
              </a:rPr>
              <a:t> أي أن ثقافة المنظمة مدمجة في الطريقة التي يتصرف بها الناس، وفق ما يتوقعونه من بعضهم ، وكيف يفهمون تصرفات </a:t>
            </a:r>
            <a:r>
              <a:rPr lang="ar-DZ" sz="3200" dirty="0" err="1" smtClean="0">
                <a:latin typeface="Arabic Typesetting" pitchFamily="66" charset="-78"/>
                <a:cs typeface="Arabic Typesetting" pitchFamily="66" charset="-78"/>
              </a:rPr>
              <a:t>بعضهم .</a:t>
            </a:r>
            <a:r>
              <a:rPr lang="ar-DZ" sz="3200" dirty="0" smtClean="0">
                <a:latin typeface="Arabic Typesetting" pitchFamily="66" charset="-78"/>
                <a:cs typeface="Arabic Typesetting" pitchFamily="66" charset="-78"/>
              </a:rPr>
              <a:t> كما عرفت الثقافة التنظيمية على أنها " القيم والمعتقدات العميقة الجذور المشتركة من قبل الموظفين في منظمة ما ". إلا أن استعمال </a:t>
            </a:r>
            <a:r>
              <a:rPr lang="ar-DZ" sz="3200" b="1" dirty="0" smtClean="0">
                <a:latin typeface="Arabic Typesetting" pitchFamily="66" charset="-78"/>
                <a:cs typeface="Arabic Typesetting" pitchFamily="66" charset="-78"/>
              </a:rPr>
              <a:t>القيم</a:t>
            </a:r>
            <a:r>
              <a:rPr lang="ar-DZ" sz="3200" dirty="0" smtClean="0">
                <a:latin typeface="Arabic Typesetting" pitchFamily="66" charset="-78"/>
                <a:cs typeface="Arabic Typesetting" pitchFamily="66" charset="-78"/>
              </a:rPr>
              <a:t> لتعريف الثقافة التنظيمية قد رفض من قبل </a:t>
            </a:r>
            <a:r>
              <a:rPr lang="ar-DZ" sz="3200" dirty="0" err="1" smtClean="0">
                <a:latin typeface="Arabic Typesetting" pitchFamily="66" charset="-78"/>
                <a:cs typeface="Arabic Typesetting" pitchFamily="66" charset="-78"/>
              </a:rPr>
              <a:t>الكثير.</a:t>
            </a:r>
            <a:r>
              <a:rPr lang="ar-DZ" sz="3200" dirty="0" smtClean="0">
                <a:latin typeface="Arabic Typesetting" pitchFamily="66" charset="-78"/>
                <a:cs typeface="Arabic Typesetting" pitchFamily="66" charset="-78"/>
              </a:rPr>
              <a:t> حيث وجدوا أن المنظمات تختلف بقوة أكبر من حيث الممارسات و ليس القيم.</a:t>
            </a:r>
            <a:endParaRPr lang="en-US" altLang="en-US" sz="3200" dirty="0">
              <a:latin typeface="Arabic Typesetting" pitchFamily="66" charset="-78"/>
              <a:cs typeface="Arabic Typesetting" pitchFamily="66" charset="-78"/>
            </a:endParaRPr>
          </a:p>
          <a:p>
            <a:endParaRPr lang="en-US" sz="3200" dirty="0">
              <a:latin typeface="Arabic Typesetting" pitchFamily="66" charset="-78"/>
              <a:cs typeface="Arabic Typesetting" pitchFamily="66" charset="-78"/>
            </a:endParaRPr>
          </a:p>
        </p:txBody>
      </p:sp>
      <p:graphicFrame>
        <p:nvGraphicFramePr>
          <p:cNvPr id="6" name="Content Placeholder 6" descr="SmartArt Graphic">
            <a:extLst>
              <a:ext uri="{FF2B5EF4-FFF2-40B4-BE49-F238E27FC236}">
                <a16:creationId xmlns:a16="http://schemas.microsoft.com/office/drawing/2014/main" xmlns="" id="{3C9FC743-1304-4CFC-BDB3-32467472BD49}"/>
              </a:ext>
            </a:extLst>
          </p:cNvPr>
          <p:cNvGraphicFramePr>
            <a:graphicFrameLocks/>
          </p:cNvGraphicFramePr>
          <p:nvPr>
            <p:extLst>
              <p:ext uri="{D42A27DB-BD31-4B8C-83A1-F6EECF244321}">
                <p14:modId xmlns:p14="http://schemas.microsoft.com/office/powerpoint/2010/main" xmlns="" val="2448674959"/>
              </p:ext>
            </p:extLst>
          </p:nvPr>
        </p:nvGraphicFramePr>
        <p:xfrm>
          <a:off x="762000" y="3643952"/>
          <a:ext cx="10668000" cy="2797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4773643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218365" y="1023583"/>
            <a:ext cx="6155140" cy="5186148"/>
          </a:xfrm>
        </p:spPr>
        <p:txBody>
          <a:bodyPr>
            <a:normAutofit/>
          </a:bodyPr>
          <a:lstStyle/>
          <a:p>
            <a:pPr algn="just" rtl="1"/>
            <a:r>
              <a:rPr lang="ar-DZ" sz="2400" dirty="0" smtClean="0">
                <a:solidFill>
                  <a:srgbClr val="C00000"/>
                </a:solidFill>
                <a:latin typeface="Traditional Arabic" pitchFamily="18" charset="-78"/>
                <a:cs typeface="Traditional Arabic" pitchFamily="18" charset="-78"/>
              </a:rPr>
              <a:t>يعد تغيير الثقافة التنظيمية مهمة صعبة، ولكنها ضرورية لدفع التحسين التنظيمي وتحقيق النجاح على المدى الطويل يعد تغيير الثقافة التنظيمية عملية معقدة وتستغرق وقتًا طويلاً.</a:t>
            </a:r>
          </a:p>
          <a:p>
            <a:pPr algn="just" rtl="1"/>
            <a:r>
              <a:rPr lang="ar-DZ" sz="2400" dirty="0" smtClean="0">
                <a:solidFill>
                  <a:srgbClr val="C00000"/>
                </a:solidFill>
                <a:latin typeface="Traditional Arabic" pitchFamily="18" charset="-78"/>
                <a:cs typeface="Traditional Arabic" pitchFamily="18" charset="-78"/>
              </a:rPr>
              <a:t>يتطلب التحول الثقافي المعرفة والخبرة والحكمة من </a:t>
            </a:r>
            <a:r>
              <a:rPr lang="ar-DZ" sz="2400" dirty="0" err="1" smtClean="0">
                <a:solidFill>
                  <a:srgbClr val="C00000"/>
                </a:solidFill>
                <a:latin typeface="Traditional Arabic" pitchFamily="18" charset="-78"/>
                <a:cs typeface="Traditional Arabic" pitchFamily="18" charset="-78"/>
              </a:rPr>
              <a:t>المسؤولين</a:t>
            </a:r>
            <a:r>
              <a:rPr lang="ar-DZ" sz="2400" dirty="0" smtClean="0">
                <a:solidFill>
                  <a:srgbClr val="C00000"/>
                </a:solidFill>
                <a:latin typeface="Traditional Arabic" pitchFamily="18" charset="-78"/>
                <a:cs typeface="Traditional Arabic" pitchFamily="18" charset="-78"/>
              </a:rPr>
              <a:t> عن التغيير، وإدخال قيم ومعايير جديدة أمر بالغ الأهمية للنجاح.</a:t>
            </a:r>
          </a:p>
          <a:p>
            <a:pPr algn="just" rtl="1"/>
            <a:r>
              <a:rPr lang="ar-DZ" sz="2400" dirty="0" smtClean="0">
                <a:solidFill>
                  <a:srgbClr val="C00000"/>
                </a:solidFill>
                <a:latin typeface="Traditional Arabic" pitchFamily="18" charset="-78"/>
                <a:cs typeface="Traditional Arabic" pitchFamily="18" charset="-78"/>
              </a:rPr>
              <a:t>حيث يتطلب تغيير الثقافة التنظيمية تحديث في نظام القيم الحالية و احلالها بقيم جديدة تتماشى مع التحولات التي تشهدها المنظمة.</a:t>
            </a:r>
          </a:p>
          <a:p>
            <a:pPr algn="just" rtl="1"/>
            <a:r>
              <a:rPr lang="ar-DZ" sz="2400" dirty="0" smtClean="0">
                <a:solidFill>
                  <a:srgbClr val="C00000"/>
                </a:solidFill>
                <a:latin typeface="Traditional Arabic" pitchFamily="18" charset="-78"/>
                <a:cs typeface="Traditional Arabic" pitchFamily="18" charset="-78"/>
              </a:rPr>
              <a:t>إلا ان تغيير الثقافة التنظيمية له العديد من التحديات </a:t>
            </a:r>
            <a:r>
              <a:rPr lang="ar-DZ" sz="2400" dirty="0" err="1" smtClean="0">
                <a:solidFill>
                  <a:srgbClr val="C00000"/>
                </a:solidFill>
                <a:latin typeface="Traditional Arabic" pitchFamily="18" charset="-78"/>
                <a:cs typeface="Traditional Arabic" pitchFamily="18" charset="-78"/>
              </a:rPr>
              <a:t>أهمها:</a:t>
            </a:r>
            <a:endParaRPr lang="ar-DZ" sz="2400" dirty="0" smtClean="0">
              <a:solidFill>
                <a:srgbClr val="C00000"/>
              </a:solidFill>
              <a:latin typeface="Traditional Arabic" pitchFamily="18" charset="-78"/>
              <a:cs typeface="Traditional Arabic" pitchFamily="18" charset="-78"/>
            </a:endParaRPr>
          </a:p>
          <a:p>
            <a:pPr algn="just" rtl="1">
              <a:buFont typeface="Wingdings" pitchFamily="2" charset="2"/>
              <a:buChar char="ü"/>
            </a:pPr>
            <a:r>
              <a:rPr lang="ar-DZ" sz="2400" dirty="0" smtClean="0">
                <a:solidFill>
                  <a:srgbClr val="C00000"/>
                </a:solidFill>
                <a:latin typeface="Traditional Arabic" pitchFamily="18" charset="-78"/>
                <a:cs typeface="Traditional Arabic" pitchFamily="18" charset="-78"/>
              </a:rPr>
              <a:t>مقاومة التغيير </a:t>
            </a:r>
          </a:p>
          <a:p>
            <a:pPr algn="just" rtl="1">
              <a:buFont typeface="Wingdings" pitchFamily="2" charset="2"/>
              <a:buChar char="ü"/>
            </a:pPr>
            <a:r>
              <a:rPr lang="ar-DZ" sz="2400" dirty="0" smtClean="0">
                <a:solidFill>
                  <a:srgbClr val="C00000"/>
                </a:solidFill>
                <a:latin typeface="Traditional Arabic" pitchFamily="18" charset="-78"/>
                <a:cs typeface="Traditional Arabic" pitchFamily="18" charset="-78"/>
              </a:rPr>
              <a:t>الموارد غير كافية</a:t>
            </a:r>
          </a:p>
          <a:p>
            <a:pPr algn="just" rtl="1">
              <a:buFont typeface="Wingdings" pitchFamily="2" charset="2"/>
              <a:buChar char="ü"/>
            </a:pPr>
            <a:r>
              <a:rPr lang="ar-DZ" sz="2400" dirty="0" smtClean="0">
                <a:solidFill>
                  <a:srgbClr val="C00000"/>
                </a:solidFill>
                <a:latin typeface="Traditional Arabic" pitchFamily="18" charset="-78"/>
                <a:cs typeface="Traditional Arabic" pitchFamily="18" charset="-78"/>
              </a:rPr>
              <a:t>الثقافة التقليدية </a:t>
            </a:r>
            <a:r>
              <a:rPr lang="ar-DZ" sz="2400" dirty="0" err="1" smtClean="0">
                <a:solidFill>
                  <a:srgbClr val="C00000"/>
                </a:solidFill>
                <a:latin typeface="Traditional Arabic" pitchFamily="18" charset="-78"/>
                <a:cs typeface="Traditional Arabic" pitchFamily="18" charset="-78"/>
              </a:rPr>
              <a:t>متاصلة</a:t>
            </a:r>
            <a:r>
              <a:rPr lang="ar-DZ" sz="2400" dirty="0" smtClean="0">
                <a:solidFill>
                  <a:srgbClr val="C00000"/>
                </a:solidFill>
                <a:latin typeface="Traditional Arabic" pitchFamily="18" charset="-78"/>
                <a:cs typeface="Traditional Arabic" pitchFamily="18" charset="-78"/>
              </a:rPr>
              <a:t> بعمق لا يمكن </a:t>
            </a:r>
            <a:r>
              <a:rPr lang="ar-DZ" sz="2400" dirty="0" err="1" smtClean="0">
                <a:solidFill>
                  <a:srgbClr val="C00000"/>
                </a:solidFill>
                <a:latin typeface="Traditional Arabic" pitchFamily="18" charset="-78"/>
                <a:cs typeface="Traditional Arabic" pitchFamily="18" charset="-78"/>
              </a:rPr>
              <a:t>تغييرها .</a:t>
            </a:r>
            <a:endParaRPr lang="ar-DZ" sz="2400" dirty="0" smtClean="0">
              <a:solidFill>
                <a:srgbClr val="C00000"/>
              </a:solidFill>
              <a:latin typeface="Traditional Arabic" pitchFamily="18" charset="-78"/>
              <a:cs typeface="Traditional Arabic" pitchFamily="18" charset="-78"/>
            </a:endParaRPr>
          </a:p>
          <a:p>
            <a:endParaRPr lang="fr-FR" dirty="0"/>
          </a:p>
        </p:txBody>
      </p:sp>
      <p:pic>
        <p:nvPicPr>
          <p:cNvPr id="5" name="Espace réservé pour une image  4" descr="image.jpg"/>
          <p:cNvPicPr>
            <a:picLocks noGrp="1" noChangeAspect="1"/>
          </p:cNvPicPr>
          <p:nvPr>
            <p:ph type="pic" sz="quarter" idx="10"/>
          </p:nvPr>
        </p:nvPicPr>
        <p:blipFill>
          <a:blip r:embed="rId2"/>
          <a:srcRect l="16470" r="16470"/>
          <a:stretch>
            <a:fillRect/>
          </a:stretch>
        </p:blipFill>
        <p:spPr/>
      </p:pic>
      <p:sp>
        <p:nvSpPr>
          <p:cNvPr id="4" name="Titre 3"/>
          <p:cNvSpPr>
            <a:spLocks noGrp="1"/>
          </p:cNvSpPr>
          <p:nvPr>
            <p:ph type="title"/>
          </p:nvPr>
        </p:nvSpPr>
        <p:spPr>
          <a:xfrm>
            <a:off x="2470244" y="197346"/>
            <a:ext cx="3639403" cy="635167"/>
          </a:xfrm>
        </p:spPr>
        <p:txBody>
          <a:bodyPr>
            <a:normAutofit fontScale="90000"/>
          </a:bodyPr>
          <a:lstStyle/>
          <a:p>
            <a:pPr algn="r"/>
            <a:r>
              <a:rPr lang="ar-DZ" dirty="0" smtClean="0">
                <a:solidFill>
                  <a:srgbClr val="7030A0"/>
                </a:solidFill>
                <a:latin typeface="Traditional Arabic" pitchFamily="18" charset="-78"/>
                <a:cs typeface="Traditional Arabic" pitchFamily="18" charset="-78"/>
              </a:rPr>
              <a:t>تغيير الثقافة التنظيمية</a:t>
            </a:r>
            <a:endParaRPr lang="fr-FR" dirty="0">
              <a:solidFill>
                <a:srgbClr val="7030A0"/>
              </a:solidFill>
              <a:latin typeface="Traditional Arabic" pitchFamily="18" charset="-78"/>
              <a:cs typeface="Traditional Arabic" pitchFamily="18"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392072" y="908713"/>
            <a:ext cx="10500815" cy="4154606"/>
          </a:xfrm>
        </p:spPr>
        <p:txBody>
          <a:bodyPr>
            <a:normAutofit fontScale="92500" lnSpcReduction="10000"/>
          </a:bodyPr>
          <a:lstStyle/>
          <a:p>
            <a:pPr algn="r" rtl="1">
              <a:lnSpc>
                <a:spcPct val="110000"/>
              </a:lnSpc>
            </a:pPr>
            <a:r>
              <a:rPr lang="ar-SA" sz="3200" dirty="0" smtClean="0">
                <a:solidFill>
                  <a:schemeClr val="accent5">
                    <a:lumMod val="50000"/>
                  </a:schemeClr>
                </a:solidFill>
              </a:rPr>
              <a:t>يوجد العديد من المؤشرات التي تعكس حقيقة أن الثقافة التنظيمية يمكن تغييرها عند تحقق واحد أو </a:t>
            </a:r>
            <a:r>
              <a:rPr lang="ar-DZ" sz="3200" dirty="0" smtClean="0">
                <a:solidFill>
                  <a:schemeClr val="accent5">
                    <a:lumMod val="50000"/>
                  </a:schemeClr>
                </a:solidFill>
              </a:rPr>
              <a:t>اكثر من الظروف التالية:</a:t>
            </a:r>
            <a:endParaRPr lang="fr-FR" sz="3200" dirty="0" smtClean="0">
              <a:solidFill>
                <a:schemeClr val="accent5">
                  <a:lumMod val="50000"/>
                </a:schemeClr>
              </a:solidFill>
            </a:endParaRPr>
          </a:p>
          <a:p>
            <a:pPr algn="r" rtl="1">
              <a:buFont typeface="Wingdings" pitchFamily="2" charset="2"/>
              <a:buChar char="ü"/>
            </a:pPr>
            <a:r>
              <a:rPr lang="ar-SA" sz="3200" dirty="0" smtClean="0">
                <a:solidFill>
                  <a:schemeClr val="accent5">
                    <a:lumMod val="50000"/>
                  </a:schemeClr>
                </a:solidFill>
              </a:rPr>
              <a:t>وجود أزمات مؤثرة</a:t>
            </a:r>
            <a:r>
              <a:rPr lang="ar-DZ" sz="3200" dirty="0" err="1" smtClean="0">
                <a:solidFill>
                  <a:schemeClr val="accent5">
                    <a:lumMod val="50000"/>
                  </a:schemeClr>
                </a:solidFill>
              </a:rPr>
              <a:t>.</a:t>
            </a:r>
            <a:endParaRPr lang="fr-FR" sz="3200" dirty="0" smtClean="0">
              <a:solidFill>
                <a:schemeClr val="accent5">
                  <a:lumMod val="50000"/>
                </a:schemeClr>
              </a:solidFill>
            </a:endParaRPr>
          </a:p>
          <a:p>
            <a:pPr lvl="0" algn="r" rtl="1">
              <a:buFont typeface="Wingdings" pitchFamily="2" charset="2"/>
              <a:buChar char="ü"/>
            </a:pPr>
            <a:r>
              <a:rPr lang="ar-SA" sz="3200" dirty="0" smtClean="0">
                <a:solidFill>
                  <a:schemeClr val="accent5">
                    <a:lumMod val="50000"/>
                  </a:schemeClr>
                </a:solidFill>
              </a:rPr>
              <a:t>تغيير القيادات</a:t>
            </a:r>
            <a:r>
              <a:rPr lang="ar-DZ" sz="3200" dirty="0" err="1" smtClean="0">
                <a:solidFill>
                  <a:schemeClr val="accent5">
                    <a:lumMod val="50000"/>
                  </a:schemeClr>
                </a:solidFill>
              </a:rPr>
              <a:t>.</a:t>
            </a:r>
            <a:endParaRPr lang="fr-FR" sz="3200" dirty="0" smtClean="0">
              <a:solidFill>
                <a:schemeClr val="accent5">
                  <a:lumMod val="50000"/>
                </a:schemeClr>
              </a:solidFill>
            </a:endParaRPr>
          </a:p>
          <a:p>
            <a:pPr lvl="0" algn="r" rtl="1">
              <a:buFont typeface="Wingdings" pitchFamily="2" charset="2"/>
              <a:buChar char="ü"/>
            </a:pPr>
            <a:r>
              <a:rPr lang="ar-SA" sz="3200" dirty="0" smtClean="0">
                <a:solidFill>
                  <a:schemeClr val="accent5">
                    <a:lumMod val="50000"/>
                  </a:schemeClr>
                </a:solidFill>
              </a:rPr>
              <a:t>حداثة التنظيم </a:t>
            </a:r>
            <a:r>
              <a:rPr lang="ar-DZ" sz="3200" dirty="0" err="1" smtClean="0">
                <a:solidFill>
                  <a:schemeClr val="accent5">
                    <a:lumMod val="50000"/>
                  </a:schemeClr>
                </a:solidFill>
              </a:rPr>
              <a:t>.</a:t>
            </a:r>
            <a:endParaRPr lang="fr-FR" sz="3200" dirty="0" smtClean="0">
              <a:solidFill>
                <a:schemeClr val="accent5">
                  <a:lumMod val="50000"/>
                </a:schemeClr>
              </a:solidFill>
            </a:endParaRPr>
          </a:p>
          <a:p>
            <a:pPr lvl="0" algn="r" rtl="1">
              <a:buFont typeface="Wingdings" pitchFamily="2" charset="2"/>
              <a:buChar char="ü"/>
            </a:pPr>
            <a:r>
              <a:rPr lang="ar-SA" sz="3200" dirty="0" smtClean="0">
                <a:solidFill>
                  <a:schemeClr val="accent5">
                    <a:lumMod val="50000"/>
                  </a:schemeClr>
                </a:solidFill>
              </a:rPr>
              <a:t>صغر حجم التنظيم</a:t>
            </a:r>
            <a:r>
              <a:rPr lang="ar-DZ" sz="3200" dirty="0" err="1" smtClean="0">
                <a:solidFill>
                  <a:schemeClr val="accent5">
                    <a:lumMod val="50000"/>
                  </a:schemeClr>
                </a:solidFill>
              </a:rPr>
              <a:t>.</a:t>
            </a:r>
            <a:endParaRPr lang="fr-FR" sz="3200" dirty="0" smtClean="0">
              <a:solidFill>
                <a:schemeClr val="accent5">
                  <a:lumMod val="50000"/>
                </a:schemeClr>
              </a:solidFill>
            </a:endParaRPr>
          </a:p>
          <a:p>
            <a:pPr lvl="0" algn="r" rtl="1">
              <a:buFont typeface="Wingdings" pitchFamily="2" charset="2"/>
              <a:buChar char="ü"/>
            </a:pPr>
            <a:r>
              <a:rPr lang="ar-SA" sz="3200" dirty="0" smtClean="0">
                <a:solidFill>
                  <a:schemeClr val="accent5">
                    <a:lumMod val="50000"/>
                  </a:schemeClr>
                </a:solidFill>
              </a:rPr>
              <a:t>ضعف الثقافة الحالية.</a:t>
            </a:r>
            <a:endParaRPr lang="ar-DZ" sz="3200" dirty="0" smtClean="0">
              <a:solidFill>
                <a:schemeClr val="accent5">
                  <a:lumMod val="50000"/>
                </a:schemeClr>
              </a:solidFill>
            </a:endParaRPr>
          </a:p>
          <a:p>
            <a:pPr lvl="0" algn="r" rtl="1">
              <a:buFont typeface="Wingdings" pitchFamily="2" charset="2"/>
              <a:buChar char="ü"/>
            </a:pPr>
            <a:r>
              <a:rPr lang="ar-DZ" sz="3200" dirty="0" smtClean="0">
                <a:solidFill>
                  <a:schemeClr val="accent5">
                    <a:lumMod val="50000"/>
                  </a:schemeClr>
                </a:solidFill>
              </a:rPr>
              <a:t>عملية الدمج و الاستحواذ.</a:t>
            </a:r>
            <a:endParaRPr lang="fr-FR" sz="3200" dirty="0">
              <a:solidFill>
                <a:schemeClr val="accent5">
                  <a:lumMod val="50000"/>
                </a:schemeClr>
              </a:solidFill>
            </a:endParaRPr>
          </a:p>
        </p:txBody>
      </p:sp>
      <p:sp>
        <p:nvSpPr>
          <p:cNvPr id="3" name="Titre 2"/>
          <p:cNvSpPr>
            <a:spLocks noGrp="1"/>
          </p:cNvSpPr>
          <p:nvPr>
            <p:ph type="title"/>
          </p:nvPr>
        </p:nvSpPr>
        <p:spPr>
          <a:xfrm>
            <a:off x="6523630" y="1"/>
            <a:ext cx="4918879" cy="709684"/>
          </a:xfrm>
        </p:spPr>
        <p:txBody>
          <a:bodyPr/>
          <a:lstStyle/>
          <a:p>
            <a:pPr algn="r"/>
            <a:r>
              <a:rPr lang="ar-DZ" dirty="0" smtClean="0">
                <a:solidFill>
                  <a:srgbClr val="FFFF00"/>
                </a:solidFill>
              </a:rPr>
              <a:t>دوافع تغيير الثقافة التنظيمية</a:t>
            </a:r>
            <a:endParaRPr lang="fr-FR" dirty="0">
              <a:solidFill>
                <a:srgbClr val="FFFF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761999" y="1555845"/>
            <a:ext cx="9364640" cy="4899546"/>
          </a:xfrm>
        </p:spPr>
        <p:txBody>
          <a:bodyPr>
            <a:normAutofit/>
          </a:bodyPr>
          <a:lstStyle/>
          <a:p>
            <a:pPr algn="r"/>
            <a:r>
              <a:rPr lang="ar-DZ" dirty="0" smtClean="0">
                <a:solidFill>
                  <a:schemeClr val="accent6">
                    <a:lumMod val="75000"/>
                  </a:schemeClr>
                </a:solidFill>
              </a:rPr>
              <a:t>أورد الباحثين مجموعة من متطلبات النجاح و </a:t>
            </a:r>
            <a:r>
              <a:rPr lang="ar-DZ" dirty="0" err="1" smtClean="0">
                <a:solidFill>
                  <a:schemeClr val="accent6">
                    <a:lumMod val="75000"/>
                  </a:schemeClr>
                </a:solidFill>
              </a:rPr>
              <a:t>هي :</a:t>
            </a:r>
            <a:endParaRPr lang="ar-DZ" sz="2400" dirty="0" smtClean="0">
              <a:solidFill>
                <a:schemeClr val="accent6">
                  <a:lumMod val="75000"/>
                </a:schemeClr>
              </a:solidFill>
              <a:latin typeface="Traditional Arabic" pitchFamily="18" charset="-78"/>
              <a:cs typeface="Traditional Arabic" pitchFamily="18" charset="-78"/>
            </a:endParaRPr>
          </a:p>
          <a:p>
            <a:pPr lvl="0" algn="r" rtl="1">
              <a:buFont typeface="Wingdings" pitchFamily="2" charset="2"/>
              <a:buChar char="ü"/>
            </a:pPr>
            <a:r>
              <a:rPr lang="ar-SA" sz="2400" dirty="0" smtClean="0">
                <a:solidFill>
                  <a:schemeClr val="accent6">
                    <a:lumMod val="75000"/>
                  </a:schemeClr>
                </a:solidFill>
                <a:latin typeface="Traditional Arabic" pitchFamily="18" charset="-78"/>
                <a:cs typeface="Traditional Arabic" pitchFamily="18" charset="-78"/>
              </a:rPr>
              <a:t>فهم الثقافة التنظيمية القديمة أولا بسبب أنه لا يمكن تطوير الثقافة الجديدة ما لم يفهم المديرون والعاملون من أين </a:t>
            </a:r>
            <a:r>
              <a:rPr lang="ar-SA" sz="2400" dirty="0" err="1" smtClean="0">
                <a:solidFill>
                  <a:schemeClr val="accent6">
                    <a:lumMod val="75000"/>
                  </a:schemeClr>
                </a:solidFill>
                <a:latin typeface="Traditional Arabic" pitchFamily="18" charset="-78"/>
                <a:cs typeface="Traditional Arabic" pitchFamily="18" charset="-78"/>
              </a:rPr>
              <a:t>يبدأون</a:t>
            </a:r>
            <a:r>
              <a:rPr lang="ar-SA" sz="2400" dirty="0" smtClean="0">
                <a:solidFill>
                  <a:schemeClr val="accent6">
                    <a:lumMod val="75000"/>
                  </a:schemeClr>
                </a:solidFill>
                <a:latin typeface="Traditional Arabic" pitchFamily="18" charset="-78"/>
                <a:cs typeface="Traditional Arabic" pitchFamily="18" charset="-78"/>
              </a:rPr>
              <a:t> ( معرفة نقطة الانطلاق</a:t>
            </a:r>
            <a:r>
              <a:rPr lang="ar-SA" sz="2400" dirty="0" err="1" smtClean="0">
                <a:solidFill>
                  <a:schemeClr val="accent6">
                    <a:lumMod val="75000"/>
                  </a:schemeClr>
                </a:solidFill>
                <a:latin typeface="Traditional Arabic" pitchFamily="18" charset="-78"/>
                <a:cs typeface="Traditional Arabic" pitchFamily="18" charset="-78"/>
              </a:rPr>
              <a:t>).</a:t>
            </a:r>
            <a:endParaRPr lang="fr-FR" sz="2400" dirty="0" smtClean="0">
              <a:solidFill>
                <a:schemeClr val="accent6">
                  <a:lumMod val="75000"/>
                </a:schemeClr>
              </a:solidFill>
              <a:latin typeface="Traditional Arabic" pitchFamily="18" charset="-78"/>
              <a:cs typeface="Traditional Arabic" pitchFamily="18" charset="-78"/>
            </a:endParaRPr>
          </a:p>
          <a:p>
            <a:pPr lvl="0" algn="r" rtl="1">
              <a:buFont typeface="Wingdings" pitchFamily="2" charset="2"/>
              <a:buChar char="ü"/>
            </a:pPr>
            <a:r>
              <a:rPr lang="ar-SA" sz="2400" dirty="0" smtClean="0">
                <a:solidFill>
                  <a:schemeClr val="accent6">
                    <a:lumMod val="75000"/>
                  </a:schemeClr>
                </a:solidFill>
                <a:latin typeface="Traditional Arabic" pitchFamily="18" charset="-78"/>
                <a:cs typeface="Traditional Arabic" pitchFamily="18" charset="-78"/>
              </a:rPr>
              <a:t>تهيئة الدعم للعاملين و الفرق التي تمتلك أفكارا عن الثقافة الأفضل مع توفر الإرادة للعمل على تطبيق هذه الأفكار.</a:t>
            </a:r>
            <a:endParaRPr lang="fr-FR" sz="2400" dirty="0" smtClean="0">
              <a:solidFill>
                <a:schemeClr val="accent6">
                  <a:lumMod val="75000"/>
                </a:schemeClr>
              </a:solidFill>
              <a:latin typeface="Traditional Arabic" pitchFamily="18" charset="-78"/>
              <a:cs typeface="Traditional Arabic" pitchFamily="18" charset="-78"/>
            </a:endParaRPr>
          </a:p>
          <a:p>
            <a:pPr lvl="0" algn="r" rtl="1">
              <a:buFont typeface="Wingdings" pitchFamily="2" charset="2"/>
              <a:buChar char="ü"/>
            </a:pPr>
            <a:r>
              <a:rPr lang="ar-SA" sz="2400" dirty="0" smtClean="0">
                <a:solidFill>
                  <a:schemeClr val="accent6">
                    <a:lumMod val="75000"/>
                  </a:schemeClr>
                </a:solidFill>
                <a:latin typeface="Traditional Arabic" pitchFamily="18" charset="-78"/>
                <a:cs typeface="Traditional Arabic" pitchFamily="18" charset="-78"/>
              </a:rPr>
              <a:t>إيجاد ثقافات فرعية تكون أكثر فعالية في المنظمة واستخدامها كأمثلة يستطيع العاملون تعلمها.</a:t>
            </a:r>
            <a:endParaRPr lang="fr-FR" sz="2400" dirty="0" smtClean="0">
              <a:solidFill>
                <a:schemeClr val="accent6">
                  <a:lumMod val="75000"/>
                </a:schemeClr>
              </a:solidFill>
              <a:latin typeface="Traditional Arabic" pitchFamily="18" charset="-78"/>
              <a:cs typeface="Traditional Arabic" pitchFamily="18" charset="-78"/>
            </a:endParaRPr>
          </a:p>
          <a:p>
            <a:pPr lvl="0" algn="r" rtl="1">
              <a:buFont typeface="Wingdings" pitchFamily="2" charset="2"/>
              <a:buChar char="ü"/>
            </a:pPr>
            <a:r>
              <a:rPr lang="ar-SA" sz="2400" dirty="0" smtClean="0">
                <a:solidFill>
                  <a:schemeClr val="accent6">
                    <a:lumMod val="75000"/>
                  </a:schemeClr>
                </a:solidFill>
                <a:latin typeface="Traditional Arabic" pitchFamily="18" charset="-78"/>
                <a:cs typeface="Traditional Arabic" pitchFamily="18" charset="-78"/>
              </a:rPr>
              <a:t>لا يفضل استخدام الهجوم الثقافي إنما التفكير بإيجاد طرق لمساعدة العاملين والفرق للقيام بوظائفهم بفعالية أعلى.</a:t>
            </a:r>
            <a:endParaRPr lang="fr-FR" sz="2400" dirty="0" smtClean="0">
              <a:solidFill>
                <a:schemeClr val="accent6">
                  <a:lumMod val="75000"/>
                </a:schemeClr>
              </a:solidFill>
              <a:latin typeface="Traditional Arabic" pitchFamily="18" charset="-78"/>
              <a:cs typeface="Traditional Arabic" pitchFamily="18" charset="-78"/>
            </a:endParaRPr>
          </a:p>
          <a:p>
            <a:pPr lvl="0" algn="r" rtl="1">
              <a:buFont typeface="Wingdings" pitchFamily="2" charset="2"/>
              <a:buChar char="ü"/>
            </a:pPr>
            <a:r>
              <a:rPr lang="ar-SA" sz="2400" dirty="0" smtClean="0">
                <a:solidFill>
                  <a:schemeClr val="accent6">
                    <a:lumMod val="75000"/>
                  </a:schemeClr>
                </a:solidFill>
                <a:latin typeface="Traditional Arabic" pitchFamily="18" charset="-78"/>
                <a:cs typeface="Traditional Arabic" pitchFamily="18" charset="-78"/>
              </a:rPr>
              <a:t>التعامل مع تصور الثقافة الجديدة كمبدأ يقود للتغيير، وليس كمعجزة للعاملين </a:t>
            </a:r>
            <a:endParaRPr lang="fr-FR" sz="2400" dirty="0" smtClean="0">
              <a:solidFill>
                <a:schemeClr val="accent6">
                  <a:lumMod val="75000"/>
                </a:schemeClr>
              </a:solidFill>
              <a:latin typeface="Traditional Arabic" pitchFamily="18" charset="-78"/>
              <a:cs typeface="Traditional Arabic" pitchFamily="18" charset="-78"/>
            </a:endParaRPr>
          </a:p>
          <a:p>
            <a:pPr lvl="0" algn="r" rtl="1">
              <a:buFont typeface="Wingdings" pitchFamily="2" charset="2"/>
              <a:buChar char="ü"/>
            </a:pPr>
            <a:r>
              <a:rPr lang="ar-SA" sz="2400" dirty="0" smtClean="0">
                <a:solidFill>
                  <a:schemeClr val="accent6">
                    <a:lumMod val="75000"/>
                  </a:schemeClr>
                </a:solidFill>
                <a:latin typeface="Traditional Arabic" pitchFamily="18" charset="-78"/>
                <a:cs typeface="Traditional Arabic" pitchFamily="18" charset="-78"/>
              </a:rPr>
              <a:t>الاعتراف أن التغيير الواسع بثقافة المنظمة </a:t>
            </a:r>
            <a:r>
              <a:rPr lang="ar-SA" sz="2400" dirty="0" err="1" smtClean="0">
                <a:solidFill>
                  <a:schemeClr val="accent6">
                    <a:lumMod val="75000"/>
                  </a:schemeClr>
                </a:solidFill>
                <a:latin typeface="Traditional Arabic" pitchFamily="18" charset="-78"/>
                <a:cs typeface="Traditional Arabic" pitchFamily="18" charset="-78"/>
              </a:rPr>
              <a:t>يأخذ </a:t>
            </a:r>
            <a:r>
              <a:rPr lang="ar-SA" sz="2400" dirty="0" smtClean="0">
                <a:solidFill>
                  <a:schemeClr val="accent6">
                    <a:lumMod val="75000"/>
                  </a:schemeClr>
                </a:solidFill>
                <a:latin typeface="Traditional Arabic" pitchFamily="18" charset="-78"/>
                <a:cs typeface="Traditional Arabic" pitchFamily="18" charset="-78"/>
              </a:rPr>
              <a:t>(5-</a:t>
            </a:r>
            <a:r>
              <a:rPr lang="ar-DZ" sz="2400" dirty="0" smtClean="0">
                <a:solidFill>
                  <a:schemeClr val="accent6">
                    <a:lumMod val="75000"/>
                  </a:schemeClr>
                </a:solidFill>
                <a:latin typeface="Traditional Arabic" pitchFamily="18" charset="-78"/>
                <a:cs typeface="Traditional Arabic" pitchFamily="18" charset="-78"/>
              </a:rPr>
              <a:t> </a:t>
            </a:r>
            <a:r>
              <a:rPr lang="ar-SA" sz="2400" dirty="0" smtClean="0">
                <a:solidFill>
                  <a:schemeClr val="accent6">
                    <a:lumMod val="75000"/>
                  </a:schemeClr>
                </a:solidFill>
                <a:latin typeface="Traditional Arabic" pitchFamily="18" charset="-78"/>
                <a:cs typeface="Traditional Arabic" pitchFamily="18" charset="-78"/>
              </a:rPr>
              <a:t>10) أعوام.</a:t>
            </a:r>
            <a:endParaRPr lang="fr-FR" sz="2400" dirty="0" smtClean="0">
              <a:solidFill>
                <a:schemeClr val="accent6">
                  <a:lumMod val="75000"/>
                </a:schemeClr>
              </a:solidFill>
              <a:latin typeface="Traditional Arabic" pitchFamily="18" charset="-78"/>
              <a:cs typeface="Traditional Arabic" pitchFamily="18" charset="-78"/>
            </a:endParaRPr>
          </a:p>
          <a:p>
            <a:pPr lvl="0" algn="r" rtl="1">
              <a:buFont typeface="Wingdings" pitchFamily="2" charset="2"/>
              <a:buChar char="ü"/>
            </a:pPr>
            <a:r>
              <a:rPr lang="ar-SA" sz="2400" dirty="0" smtClean="0">
                <a:solidFill>
                  <a:schemeClr val="accent6">
                    <a:lumMod val="75000"/>
                  </a:schemeClr>
                </a:solidFill>
                <a:latin typeface="Traditional Arabic" pitchFamily="18" charset="-78"/>
                <a:cs typeface="Traditional Arabic" pitchFamily="18" charset="-78"/>
              </a:rPr>
              <a:t>التعايش مع الثقافة الجديدة باستعمال كلمات واضحة بدلا من الغامضة.</a:t>
            </a:r>
            <a:endParaRPr lang="fr-FR" sz="2400" dirty="0" smtClean="0">
              <a:solidFill>
                <a:schemeClr val="accent6">
                  <a:lumMod val="75000"/>
                </a:schemeClr>
              </a:solidFill>
              <a:latin typeface="Traditional Arabic" pitchFamily="18" charset="-78"/>
              <a:cs typeface="Traditional Arabic" pitchFamily="18" charset="-78"/>
            </a:endParaRPr>
          </a:p>
          <a:p>
            <a:pPr algn="r"/>
            <a:r>
              <a:rPr lang="ar-DZ" smtClean="0"/>
              <a:t>  </a:t>
            </a:r>
            <a:endParaRPr lang="fr-FR" dirty="0"/>
          </a:p>
        </p:txBody>
      </p:sp>
      <p:sp>
        <p:nvSpPr>
          <p:cNvPr id="3" name="Titre 2"/>
          <p:cNvSpPr>
            <a:spLocks noGrp="1"/>
          </p:cNvSpPr>
          <p:nvPr>
            <p:ph type="title"/>
          </p:nvPr>
        </p:nvSpPr>
        <p:spPr>
          <a:xfrm>
            <a:off x="761999" y="715962"/>
            <a:ext cx="6476999" cy="621520"/>
          </a:xfrm>
        </p:spPr>
        <p:txBody>
          <a:bodyPr>
            <a:normAutofit fontScale="90000"/>
          </a:bodyPr>
          <a:lstStyle/>
          <a:p>
            <a:pPr algn="r"/>
            <a:r>
              <a:rPr lang="ar-SA" dirty="0" smtClean="0">
                <a:latin typeface="Traditional Arabic" pitchFamily="18" charset="-78"/>
                <a:cs typeface="Traditional Arabic" pitchFamily="18" charset="-78"/>
              </a:rPr>
              <a:t>نجاح التغيير الثقافي</a:t>
            </a:r>
            <a:endParaRPr lang="fr-FR" dirty="0">
              <a:latin typeface="Traditional Arabic" pitchFamily="18" charset="-78"/>
              <a:cs typeface="Traditional Arabic" pitchFamily="18" charset="-78"/>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502691" y="259307"/>
            <a:ext cx="9514766" cy="5268036"/>
          </a:xfrm>
        </p:spPr>
        <p:txBody>
          <a:bodyPr>
            <a:noAutofit/>
          </a:bodyPr>
          <a:lstStyle/>
          <a:p>
            <a:pPr algn="r"/>
            <a:r>
              <a:rPr lang="ar-DZ" sz="2800" dirty="0" smtClean="0">
                <a:solidFill>
                  <a:schemeClr val="accent6">
                    <a:lumMod val="75000"/>
                  </a:schemeClr>
                </a:solidFill>
                <a:latin typeface="Traditional Arabic" pitchFamily="18" charset="-78"/>
                <a:cs typeface="Traditional Arabic" pitchFamily="18" charset="-78"/>
              </a:rPr>
              <a:t>يوجد مدخلين لتغيير الثقافة التنظيمية </a:t>
            </a:r>
            <a:r>
              <a:rPr lang="ar-DZ" sz="2800" dirty="0" err="1" smtClean="0">
                <a:solidFill>
                  <a:schemeClr val="accent6">
                    <a:lumMod val="75000"/>
                  </a:schemeClr>
                </a:solidFill>
                <a:latin typeface="Traditional Arabic" pitchFamily="18" charset="-78"/>
                <a:cs typeface="Traditional Arabic" pitchFamily="18" charset="-78"/>
              </a:rPr>
              <a:t>هما</a:t>
            </a:r>
            <a:r>
              <a:rPr lang="ar-DZ" sz="2800" dirty="0" err="1" smtClean="0">
                <a:solidFill>
                  <a:srgbClr val="FFFF00"/>
                </a:solidFill>
                <a:latin typeface="Traditional Arabic" pitchFamily="18" charset="-78"/>
                <a:cs typeface="Traditional Arabic" pitchFamily="18" charset="-78"/>
              </a:rPr>
              <a:t>:</a:t>
            </a:r>
            <a:r>
              <a:rPr lang="ar-DZ" sz="2800" dirty="0" smtClean="0">
                <a:solidFill>
                  <a:schemeClr val="accent6"/>
                </a:solidFill>
                <a:latin typeface="Traditional Arabic" pitchFamily="18" charset="-78"/>
                <a:cs typeface="Traditional Arabic" pitchFamily="18" charset="-78"/>
              </a:rPr>
              <a:t>  </a:t>
            </a:r>
          </a:p>
          <a:p>
            <a:pPr lvl="0" algn="r" rtl="1"/>
            <a:r>
              <a:rPr lang="ar-SA" sz="2800" dirty="0" smtClean="0">
                <a:solidFill>
                  <a:srgbClr val="C00000"/>
                </a:solidFill>
                <a:latin typeface="Traditional Arabic" pitchFamily="18" charset="-78"/>
                <a:cs typeface="Traditional Arabic" pitchFamily="18" charset="-78"/>
              </a:rPr>
              <a:t>مدخل التغيير من القمة إلى القاعدة:</a:t>
            </a:r>
            <a:endParaRPr lang="fr-FR" sz="2800" dirty="0" smtClean="0">
              <a:solidFill>
                <a:srgbClr val="C00000"/>
              </a:solidFill>
              <a:latin typeface="Traditional Arabic" pitchFamily="18" charset="-78"/>
              <a:cs typeface="Traditional Arabic" pitchFamily="18" charset="-78"/>
            </a:endParaRPr>
          </a:p>
          <a:p>
            <a:pPr algn="just" rtl="1"/>
            <a:r>
              <a:rPr lang="ar-SA" sz="2800" dirty="0" smtClean="0">
                <a:solidFill>
                  <a:schemeClr val="tx1"/>
                </a:solidFill>
                <a:latin typeface="Traditional Arabic" pitchFamily="18" charset="-78"/>
                <a:cs typeface="Traditional Arabic" pitchFamily="18" charset="-78"/>
              </a:rPr>
              <a:t>تقوم الإدارة العليا وفق هذا المدخل بالدور القيادي في تغيير الثقافة من خلال تقريرها بأن السلوكيات والقيم الجديدة التي تريد نشرها يجب مراعاتها بدءا بالإدارة العليا نفسها مع مراعاة تلك القيم</a:t>
            </a:r>
            <a:r>
              <a:rPr lang="ar-DZ" sz="2800" dirty="0" smtClean="0">
                <a:solidFill>
                  <a:schemeClr val="tx1"/>
                </a:solidFill>
                <a:latin typeface="Traditional Arabic" pitchFamily="18" charset="-78"/>
                <a:cs typeface="Traditional Arabic" pitchFamily="18" charset="-78"/>
              </a:rPr>
              <a:t> </a:t>
            </a:r>
            <a:r>
              <a:rPr lang="ar-SA" sz="2800" dirty="0" err="1" smtClean="0">
                <a:solidFill>
                  <a:schemeClr val="tx1"/>
                </a:solidFill>
                <a:latin typeface="Traditional Arabic" pitchFamily="18" charset="-78"/>
                <a:cs typeface="Traditional Arabic" pitchFamily="18" charset="-78"/>
              </a:rPr>
              <a:t>.</a:t>
            </a:r>
            <a:r>
              <a:rPr lang="ar-SA" sz="2800" dirty="0" smtClean="0">
                <a:solidFill>
                  <a:schemeClr val="tx1"/>
                </a:solidFill>
                <a:latin typeface="Traditional Arabic" pitchFamily="18" charset="-78"/>
                <a:cs typeface="Traditional Arabic" pitchFamily="18" charset="-78"/>
              </a:rPr>
              <a:t> والإدارة العليا يمكنها أن تحاول تغيير الثقافة من خلال القيادة و</a:t>
            </a:r>
            <a:r>
              <a:rPr lang="ar-DZ" sz="2800" dirty="0" smtClean="0">
                <a:solidFill>
                  <a:schemeClr val="tx1"/>
                </a:solidFill>
                <a:latin typeface="Traditional Arabic" pitchFamily="18" charset="-78"/>
                <a:cs typeface="Traditional Arabic" pitchFamily="18" charset="-78"/>
              </a:rPr>
              <a:t> </a:t>
            </a:r>
            <a:r>
              <a:rPr lang="ar-SA" sz="2800" dirty="0" smtClean="0">
                <a:solidFill>
                  <a:schemeClr val="tx1"/>
                </a:solidFill>
                <a:latin typeface="Traditional Arabic" pitchFamily="18" charset="-78"/>
                <a:cs typeface="Traditional Arabic" pitchFamily="18" charset="-78"/>
              </a:rPr>
              <a:t>النماذج</a:t>
            </a:r>
            <a:r>
              <a:rPr lang="ar-DZ" sz="2800" dirty="0" smtClean="0">
                <a:solidFill>
                  <a:schemeClr val="tx1"/>
                </a:solidFill>
                <a:latin typeface="Traditional Arabic" pitchFamily="18" charset="-78"/>
                <a:cs typeface="Traditional Arabic" pitchFamily="18" charset="-78"/>
              </a:rPr>
              <a:t> </a:t>
            </a:r>
            <a:r>
              <a:rPr lang="ar-SA" sz="2800" dirty="0" err="1" smtClean="0">
                <a:solidFill>
                  <a:schemeClr val="tx1"/>
                </a:solidFill>
                <a:latin typeface="Traditional Arabic" pitchFamily="18" charset="-78"/>
                <a:cs typeface="Traditional Arabic" pitchFamily="18" charset="-78"/>
              </a:rPr>
              <a:t>.</a:t>
            </a:r>
            <a:r>
              <a:rPr lang="ar-SA" sz="2800" dirty="0" smtClean="0">
                <a:solidFill>
                  <a:schemeClr val="tx1"/>
                </a:solidFill>
                <a:latin typeface="Traditional Arabic" pitchFamily="18" charset="-78"/>
                <a:cs typeface="Traditional Arabic" pitchFamily="18" charset="-78"/>
              </a:rPr>
              <a:t> والميزة الأساسية لهذا لمدخل التغيير من القمة إلى القاعدة يمكن تنفيذه بسرعة</a:t>
            </a:r>
            <a:r>
              <a:rPr lang="ar-DZ" sz="2800" dirty="0" smtClean="0">
                <a:solidFill>
                  <a:schemeClr val="tx1"/>
                </a:solidFill>
                <a:latin typeface="Traditional Arabic" pitchFamily="18" charset="-78"/>
                <a:cs typeface="Traditional Arabic" pitchFamily="18" charset="-78"/>
              </a:rPr>
              <a:t> </a:t>
            </a:r>
            <a:r>
              <a:rPr lang="ar-SA" sz="2800" dirty="0" err="1" smtClean="0">
                <a:solidFill>
                  <a:schemeClr val="tx1"/>
                </a:solidFill>
                <a:latin typeface="Traditional Arabic" pitchFamily="18" charset="-78"/>
                <a:cs typeface="Traditional Arabic" pitchFamily="18" charset="-78"/>
              </a:rPr>
              <a:t>.</a:t>
            </a:r>
            <a:r>
              <a:rPr lang="ar-SA" sz="2800" dirty="0" smtClean="0">
                <a:solidFill>
                  <a:schemeClr val="tx1"/>
                </a:solidFill>
                <a:latin typeface="Traditional Arabic" pitchFamily="18" charset="-78"/>
                <a:cs typeface="Traditional Arabic" pitchFamily="18" charset="-78"/>
              </a:rPr>
              <a:t> </a:t>
            </a:r>
            <a:endParaRPr lang="ar-DZ" sz="2800" dirty="0" smtClean="0">
              <a:solidFill>
                <a:schemeClr val="tx1"/>
              </a:solidFill>
              <a:latin typeface="Traditional Arabic" pitchFamily="18" charset="-78"/>
              <a:cs typeface="Traditional Arabic" pitchFamily="18" charset="-78"/>
            </a:endParaRPr>
          </a:p>
          <a:p>
            <a:pPr algn="just" rtl="1"/>
            <a:r>
              <a:rPr lang="ar-SA" sz="2800" dirty="0" smtClean="0">
                <a:solidFill>
                  <a:srgbClr val="C00000"/>
                </a:solidFill>
                <a:latin typeface="Traditional Arabic" pitchFamily="18" charset="-78"/>
                <a:cs typeface="Traditional Arabic" pitchFamily="18" charset="-78"/>
              </a:rPr>
              <a:t>مدخل التغيير من القاعدة إلى </a:t>
            </a:r>
            <a:r>
              <a:rPr lang="ar-SA" sz="2800" dirty="0" err="1" smtClean="0">
                <a:solidFill>
                  <a:srgbClr val="C00000"/>
                </a:solidFill>
                <a:latin typeface="Traditional Arabic" pitchFamily="18" charset="-78"/>
                <a:cs typeface="Traditional Arabic" pitchFamily="18" charset="-78"/>
              </a:rPr>
              <a:t>القمة </a:t>
            </a:r>
            <a:r>
              <a:rPr lang="ar-SA" sz="2800" dirty="0" smtClean="0">
                <a:solidFill>
                  <a:srgbClr val="C00000"/>
                </a:solidFill>
                <a:latin typeface="Traditional Arabic" pitchFamily="18" charset="-78"/>
                <a:cs typeface="Traditional Arabic" pitchFamily="18" charset="-78"/>
              </a:rPr>
              <a:t>( مدخل المشاركة</a:t>
            </a:r>
            <a:r>
              <a:rPr lang="ar-SA" sz="2800" dirty="0" err="1" smtClean="0">
                <a:solidFill>
                  <a:srgbClr val="C00000"/>
                </a:solidFill>
                <a:latin typeface="Traditional Arabic" pitchFamily="18" charset="-78"/>
                <a:cs typeface="Traditional Arabic" pitchFamily="18" charset="-78"/>
              </a:rPr>
              <a:t>):</a:t>
            </a:r>
            <a:endParaRPr lang="ar-DZ" sz="2800" dirty="0" smtClean="0">
              <a:solidFill>
                <a:srgbClr val="C00000"/>
              </a:solidFill>
              <a:latin typeface="Traditional Arabic" pitchFamily="18" charset="-78"/>
              <a:cs typeface="Traditional Arabic" pitchFamily="18" charset="-78"/>
            </a:endParaRPr>
          </a:p>
          <a:p>
            <a:pPr algn="just" rtl="1"/>
            <a:r>
              <a:rPr lang="ar-SA" sz="2800" dirty="0" smtClean="0">
                <a:solidFill>
                  <a:schemeClr val="tx1"/>
                </a:solidFill>
                <a:latin typeface="Traditional Arabic" pitchFamily="18" charset="-78"/>
                <a:cs typeface="Traditional Arabic" pitchFamily="18" charset="-78"/>
              </a:rPr>
              <a:t>تتم عملية التغيير وفق هذا المدخل من خلال مشاركة أعضاء المنظمة في عملية التغيير عن طريق جمع معلومات منهم بشأن تأييدهم للقيم الجديدة، وأخذ توصياتهم واقتراحاتهم ووضعها موضع الاعتبار.و هذا المدخل قد يكون تنفيذه بطيئا مقارنة بالمدخل السابق ولكنه يدوم لفترة أطول لأن العاملين قد اشتركوا في عملية التغيير وأصبحوا ملتزمين </a:t>
            </a:r>
            <a:r>
              <a:rPr lang="ar-SA" sz="2800" dirty="0" err="1" smtClean="0">
                <a:solidFill>
                  <a:schemeClr val="tx1"/>
                </a:solidFill>
                <a:latin typeface="Traditional Arabic" pitchFamily="18" charset="-78"/>
                <a:cs typeface="Traditional Arabic" pitchFamily="18" charset="-78"/>
              </a:rPr>
              <a:t>بها.</a:t>
            </a:r>
            <a:endParaRPr lang="fr-FR" sz="2800" dirty="0">
              <a:solidFill>
                <a:schemeClr val="tx1"/>
              </a:solidFill>
              <a:latin typeface="Traditional Arabic" pitchFamily="18" charset="-78"/>
              <a:cs typeface="Traditional Arabic" pitchFamily="18" charset="-78"/>
            </a:endParaRPr>
          </a:p>
        </p:txBody>
      </p:sp>
      <p:sp>
        <p:nvSpPr>
          <p:cNvPr id="3" name="Titre 2"/>
          <p:cNvSpPr>
            <a:spLocks noGrp="1"/>
          </p:cNvSpPr>
          <p:nvPr>
            <p:ph type="title"/>
          </p:nvPr>
        </p:nvSpPr>
        <p:spPr>
          <a:xfrm>
            <a:off x="8843748" y="0"/>
            <a:ext cx="3049135" cy="757997"/>
          </a:xfrm>
        </p:spPr>
        <p:txBody>
          <a:bodyPr>
            <a:normAutofit fontScale="90000"/>
          </a:bodyPr>
          <a:lstStyle/>
          <a:p>
            <a:pPr algn="r"/>
            <a:r>
              <a:rPr lang="ar-DZ" dirty="0" smtClean="0">
                <a:solidFill>
                  <a:srgbClr val="E81CB3"/>
                </a:solidFill>
                <a:latin typeface="Traditional Arabic" pitchFamily="18" charset="-78"/>
                <a:cs typeface="Traditional Arabic" pitchFamily="18" charset="-78"/>
              </a:rPr>
              <a:t>مداخل الثقافة التنظيمية</a:t>
            </a:r>
            <a:br>
              <a:rPr lang="ar-DZ" dirty="0" smtClean="0">
                <a:solidFill>
                  <a:srgbClr val="E81CB3"/>
                </a:solidFill>
                <a:latin typeface="Traditional Arabic" pitchFamily="18" charset="-78"/>
                <a:cs typeface="Traditional Arabic" pitchFamily="18" charset="-78"/>
              </a:rPr>
            </a:br>
            <a:r>
              <a:rPr lang="ar-DZ" dirty="0" smtClean="0">
                <a:solidFill>
                  <a:srgbClr val="E81CB3"/>
                </a:solidFill>
                <a:latin typeface="Traditional Arabic" pitchFamily="18" charset="-78"/>
                <a:cs typeface="Traditional Arabic" pitchFamily="18" charset="-78"/>
              </a:rPr>
              <a:t> </a:t>
            </a:r>
            <a:endParaRPr lang="fr-FR" dirty="0">
              <a:solidFill>
                <a:srgbClr val="E81CB3"/>
              </a:solidFill>
              <a:latin typeface="Traditional Arabic" pitchFamily="18" charset="-78"/>
              <a:cs typeface="Traditional Arabic" pitchFamily="18" charset="-78"/>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1_Office Theme">
  <a:themeElements>
    <a:clrScheme name="Islander">
      <a:dk1>
        <a:srgbClr val="000000"/>
      </a:dk1>
      <a:lt1>
        <a:srgbClr val="FFFFFF"/>
      </a:lt1>
      <a:dk2>
        <a:srgbClr val="000000"/>
      </a:dk2>
      <a:lt2>
        <a:srgbClr val="E6E6E6"/>
      </a:lt2>
      <a:accent1>
        <a:srgbClr val="E56925"/>
      </a:accent1>
      <a:accent2>
        <a:srgbClr val="F19936"/>
      </a:accent2>
      <a:accent3>
        <a:srgbClr val="5DA3CC"/>
      </a:accent3>
      <a:accent4>
        <a:srgbClr val="B3DAD6"/>
      </a:accent4>
      <a:accent5>
        <a:srgbClr val="76B144"/>
      </a:accent5>
      <a:accent6>
        <a:srgbClr val="438F63"/>
      </a:accent6>
      <a:hlink>
        <a:srgbClr val="E2DD60"/>
      </a:hlink>
      <a:folHlink>
        <a:srgbClr val="E78576"/>
      </a:folHlink>
    </a:clrScheme>
    <a:fontScheme name="Custom 1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ispanic Heritage Template_LW.pot  -  AutoRecovered" id="{0019F9B1-4944-4C3D-BD71-31454C82D899}" vid="{3EED11B8-4CEA-4EF8-BEA8-9CD170BA1D8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_ip_UnifiedCompliancePolicyProperties xmlns="http://schemas.microsoft.com/sharepoint/v3" xsi:nil="true"/>
    <Status xmlns="71af3243-3dd4-4a8d-8c0d-dd76da1f02a5">Not started</Status>
    <TaxCatchAll xmlns="230e9df3-be65-4c73-a93b-d1236ebd677e"/>
    <lcf76f155ced4ddcb4097134ff3c332f xmlns="71af3243-3dd4-4a8d-8c0d-dd76da1f02a5">
      <Terms xmlns="http://schemas.microsoft.com/office/infopath/2007/PartnerControls"/>
    </lcf76f155ced4ddcb4097134ff3c332f>
    <Image xmlns="71af3243-3dd4-4a8d-8c0d-dd76da1f02a5">
      <Url xsi:nil="true"/>
      <Description xsi:nil="true"/>
    </Image>
    <_ip_UnifiedCompliancePolicyUIAction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3D28AB-F595-4923-953A-AF3BB440106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E58E9125-520C-4260-BF38-ECD3386044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FD371B-A150-4B08-9180-DA30724E99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907</Words>
  <Application>Microsoft Office PowerPoint</Application>
  <PresentationFormat>Personnalisé</PresentationFormat>
  <Paragraphs>74</Paragraphs>
  <Slides>9</Slides>
  <Notes>3</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1_Office Theme</vt:lpstr>
      <vt:lpstr>المحور الرابع   تغيير الثقافة التنظيمية  موجهة الى طلبة سنة ثانية ماستر ادارة الموارد البشرية  الاستاذة: داسي وهيبة    2024/2025</vt:lpstr>
      <vt:lpstr>مقدمة</vt:lpstr>
      <vt:lpstr>تعريف الثقافة التنظيمية</vt:lpstr>
      <vt:lpstr>من خلال التعاريف السابقة نجد مجموعة من العناصر التي تمثل القاسم المشترك في تعريف الثقافة التنظيمية:</vt:lpstr>
      <vt:lpstr>مناقشة مفهوم الثقافة التنظيمية</vt:lpstr>
      <vt:lpstr>تغيير الثقافة التنظيمية</vt:lpstr>
      <vt:lpstr>دوافع تغيير الثقافة التنظيمية</vt:lpstr>
      <vt:lpstr>نجاح التغيير الثقافي</vt:lpstr>
      <vt:lpstr>مداخل الثقافة التنظيمية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2021-01-14T05:45:19Z</dcterms:created>
  <dcterms:modified xsi:type="dcterms:W3CDTF">2024-12-15T08:58:53Z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AITags">
    <vt:lpwstr/>
  </property>
  <property fmtid="{D5CDD505-2E9C-101B-9397-08002B2CF9AE}" pid="3" name="ContentTypeId">
    <vt:lpwstr>0x01010079F111ED35F8CC479449609E8A0923A6</vt:lpwstr>
  </property>
</Properties>
</file>