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EA1928-DD67-CA8A-29F3-71E524CA8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90F1C1-C572-A9A4-39FE-D6DCB6FBC4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2F2635-81FD-C88E-73B9-61F66F103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2FB4-8147-43EB-B816-586EAF742D49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1D5AEE-CF66-DD56-6D9A-BAE3685A0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BB534B-E1A6-3D29-71A1-9BBA5847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2E55-6920-46C0-983A-6CF920AAB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41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6816EA-447D-04A2-BB85-B0374E90C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4AFFE1-6EAB-60A5-1353-F1727ECD6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ADA427-079F-4AC7-F763-62E0AD7CD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2FB4-8147-43EB-B816-586EAF742D49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8D43C9-773C-6CB0-3CCD-6896FF488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274AA8-7155-43B9-A19C-8D6C49412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2E55-6920-46C0-983A-6CF920AAB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19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84E3FC2-9C11-CD33-4557-05C3B4337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E020C5-9173-0BF0-0B3D-BADAFA5F6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E218B8-03CA-C5BB-97B3-72DF7F28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2FB4-8147-43EB-B816-586EAF742D49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904CEE-457A-3BA0-079C-EAAC797E5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1505D7-2ADA-4329-99E3-FFA2A4FD6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2E55-6920-46C0-983A-6CF920AAB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30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48255-05A5-6ACA-D47F-B3F657486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9C0547-03AC-368B-0667-8901F8E2E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7CA7A3-D4D3-F8B1-1D0B-EC9393B04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2FB4-8147-43EB-B816-586EAF742D49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74EA74-4783-DD08-1F36-0E208A6F4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C3A3D7-32CB-D4BD-2C3B-712AEED5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2E55-6920-46C0-983A-6CF920AAB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5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BEA52-2768-3FDA-5587-A818AE549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DA70E5-AF6B-D4B6-AC5C-11A695483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1E4309-7E52-9CBC-BA0B-4F3CBA42F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2FB4-8147-43EB-B816-586EAF742D49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9AB3BE-F34B-DADB-7625-E5CAD73AA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E0BB85-4465-A6FA-4C9B-C75413FB8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2E55-6920-46C0-983A-6CF920AAB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01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B0ADB2-B74B-DF3E-03BD-2EDE2E70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649970-9D74-0177-0482-F192BECC6A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258F56-E63B-DE40-4EDB-629809A83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742988-1AB8-2F71-345D-E4501D36B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2FB4-8147-43EB-B816-586EAF742D49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1F26D64-4D36-9A6F-1567-66BC36635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C7C3B5-E332-CC98-15E8-B1EB1311E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2E55-6920-46C0-983A-6CF920AAB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03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79AB74-F0ED-CF70-B6BF-BAE1898E4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9A9012-1198-9C3E-1552-AEB9DB7B9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DF59C1-1586-6D22-CE56-3FD5CC62D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A86A02-62CC-10FB-3E08-4ACBD0696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01B36E2-84D8-BA96-F009-30097DF5DB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5761C01-42A0-BAC6-7EE8-7FEC97006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2FB4-8147-43EB-B816-586EAF742D49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FE0B25-6F61-EBF0-B4B2-83F757514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0115105-8525-9999-BC6B-46B2F3DD3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2E55-6920-46C0-983A-6CF920AAB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27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DCB4B-3AD6-9D2F-0621-55CC0DF7D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A27FDE8-2E37-EBC4-A5A0-80AFC33B1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2FB4-8147-43EB-B816-586EAF742D49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413F99-200B-FF11-0927-1952539E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CE6286-68DF-8076-B7AE-5642223CA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2E55-6920-46C0-983A-6CF920AAB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07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9720B1-D377-A62F-B44E-7013B6B4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2FB4-8147-43EB-B816-586EAF742D49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9C80C88-B34C-6310-499B-842531639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39F42A9-DC00-BDDC-421B-CD8E22500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2E55-6920-46C0-983A-6CF920AAB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45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1DFA3F-4EED-CC4D-17AC-363B78A29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72D499-D2BF-4E4B-3CE3-13BA9558A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B8FCDB6-6B26-FFEC-289C-DFBD075BE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AF93C8-F490-AD96-FAB4-1F31CF202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2FB4-8147-43EB-B816-586EAF742D49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259DAA-F5E9-4C77-0221-117B50C9A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334615-BB8E-AFA9-3F53-3FA37F398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2E55-6920-46C0-983A-6CF920AAB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30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33EB5C-B3B0-BC63-474A-268E6B262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09C084-7DE5-3678-D8DB-F56847CF78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3C8847-7CAE-D150-7011-4400E4511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E2B2FE-BBDB-4F8D-2183-1F343E033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2FB4-8147-43EB-B816-586EAF742D49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235371-371E-3C17-4207-35B735D8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3C0B74-CD03-9BE2-3FA5-BDA23A2D8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2E55-6920-46C0-983A-6CF920AAB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1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D6E5CA-85BE-4136-A91B-9325A0124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5717BE-D903-B2B5-0BA4-2985F4BA2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64A71D-940E-E2E4-0FC5-08777FE19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52FB4-8147-43EB-B816-586EAF742D49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BFF708-D93C-6218-7BDA-2B54E0FDEA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9D6EBD-3884-4E20-F5C2-4FCC36AE37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32E55-6920-46C0-983A-6CF920AAB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90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6DD64C-D96E-0B88-AB6F-8AB518BA3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262618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8000" dirty="0">
                <a:solidFill>
                  <a:srgbClr val="FF0000"/>
                </a:solidFill>
              </a:rPr>
              <a:t>مقياس منهاج  التربوي </a:t>
            </a:r>
            <a:endParaRPr lang="fr-FR" sz="8000" dirty="0">
              <a:solidFill>
                <a:srgbClr val="FF000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B212CC-5EA5-119E-39CE-BA1EDC4D50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/>
              <a:t> </a:t>
            </a:r>
            <a:endParaRPr lang="fr-FR" dirty="0"/>
          </a:p>
          <a:p>
            <a:r>
              <a:rPr lang="ar-DZ" sz="3600" b="1" dirty="0"/>
              <a:t>د. حميدة جرو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51672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FEA29E-B57E-6E20-D7CF-E71471B03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4800" b="1" dirty="0"/>
              <a:t>بطاقة التواصل </a:t>
            </a:r>
            <a:r>
              <a:rPr lang="ar-DZ" sz="4800" b="1" dirty="0" err="1"/>
              <a:t>والعلومات</a:t>
            </a:r>
            <a:r>
              <a:rPr lang="ar-DZ" sz="4800" b="1" dirty="0"/>
              <a:t> حول  للمقياس</a:t>
            </a:r>
            <a:endParaRPr lang="fr-FR" sz="48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081EBF-0ED7-5AEA-77F9-CFB4DCD75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ar-DZ" b="1" i="0" dirty="0">
                <a:effectLst/>
                <a:latin typeface="Arial" panose="020B0604020202020204" pitchFamily="34" charset="0"/>
              </a:rPr>
              <a:t>بطاقة التواصل ومعلومات مقياس: المناهج التربوية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b="1" i="0" dirty="0">
                <a:effectLst/>
                <a:latin typeface="Arial" panose="020B0604020202020204" pitchFamily="34" charset="0"/>
              </a:rPr>
              <a:t>كلية: العلوم الانسانية والاجتماعية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b="1" i="0" dirty="0">
                <a:effectLst/>
                <a:latin typeface="Arial" panose="020B0604020202020204" pitchFamily="34" charset="0"/>
              </a:rPr>
              <a:t>قسم: علم الاجتماع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b="1" i="0" dirty="0">
                <a:effectLst/>
                <a:latin typeface="Arial" panose="020B0604020202020204" pitchFamily="34" charset="0"/>
              </a:rPr>
              <a:t>المستوى الدراسي: اولى ماستر علم اجتماع التربية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b="1" i="0" dirty="0">
                <a:effectLst/>
                <a:latin typeface="Arial" panose="020B0604020202020204" pitchFamily="34" charset="0"/>
              </a:rPr>
              <a:t>السداسي: الاول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b="1" i="0" dirty="0">
                <a:effectLst/>
                <a:latin typeface="Arial" panose="020B0604020202020204" pitchFamily="34" charset="0"/>
              </a:rPr>
              <a:t>وحدة التعليم: اساسية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b="1" i="0" dirty="0">
                <a:effectLst/>
                <a:latin typeface="Arial" panose="020B0604020202020204" pitchFamily="34" charset="0"/>
              </a:rPr>
              <a:t>المعامل:2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b="1" i="0" dirty="0">
                <a:effectLst/>
                <a:latin typeface="Arial" panose="020B0604020202020204" pitchFamily="34" charset="0"/>
              </a:rPr>
              <a:t>الحجم الساعي:22ساعة و30دقيقة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b="1" i="0" dirty="0">
                <a:effectLst/>
                <a:latin typeface="Arial" panose="020B0604020202020204" pitchFamily="34" charset="0"/>
              </a:rPr>
              <a:t>اسم ولقب الأستاذة: حميدة جرو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DZ" b="1" i="0" dirty="0">
                <a:effectLst/>
                <a:latin typeface="Arial" panose="020B0604020202020204" pitchFamily="34" charset="0"/>
              </a:rPr>
              <a:t>البريد الالكتروني:  </a:t>
            </a:r>
            <a:r>
              <a:rPr lang="fr-FR" b="1" i="0" dirty="0" err="1">
                <a:effectLst/>
                <a:latin typeface="Arial" panose="020B0604020202020204" pitchFamily="34" charset="0"/>
              </a:rPr>
              <a:t>hamida,djerou@univ-biskra,dz</a:t>
            </a:r>
            <a:endParaRPr lang="fr-FR" b="1" i="0" dirty="0">
              <a:effectLst/>
              <a:latin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77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5C8556-CC55-234F-BC38-5428D0949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4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أهداف المقياس</a:t>
            </a:r>
            <a:endParaRPr lang="fr-FR" sz="48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C32E6A-0CBD-1A38-C879-C5BE81D03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1">
              <a:buNone/>
            </a:pPr>
            <a:endParaRPr lang="ar-DZ" b="0" i="0" dirty="0">
              <a:solidFill>
                <a:srgbClr val="545251"/>
              </a:solidFill>
              <a:effectLst/>
              <a:latin typeface="Arial" panose="020B0604020202020204" pitchFamily="34" charset="0"/>
            </a:endParaRPr>
          </a:p>
          <a:p>
            <a:pPr marL="0" indent="0" algn="just" rtl="1">
              <a:buNone/>
            </a:pPr>
            <a:r>
              <a:rPr lang="ar-DZ" b="0" i="0" dirty="0">
                <a:solidFill>
                  <a:srgbClr val="545251"/>
                </a:solidFill>
                <a:effectLst/>
                <a:latin typeface="Arial" panose="020B0604020202020204" pitchFamily="34" charset="0"/>
              </a:rPr>
              <a:t> - </a:t>
            </a:r>
            <a:r>
              <a:rPr lang="ar-DZ" sz="2400" b="0" i="0" dirty="0">
                <a:effectLst/>
                <a:latin typeface="Arial" panose="020B0604020202020204" pitchFamily="34" charset="0"/>
              </a:rPr>
              <a:t>أن يدرك الطالب مفهوم المنهاج التربوي التقليدي والحديث ويميز بينهما</a:t>
            </a:r>
          </a:p>
          <a:p>
            <a:pPr marL="0" indent="0" algn="just" rtl="1">
              <a:buNone/>
            </a:pPr>
            <a:r>
              <a:rPr lang="ar-DZ" sz="2400" b="0" i="0" dirty="0">
                <a:effectLst/>
                <a:latin typeface="Arial" panose="020B0604020202020204" pitchFamily="34" charset="0"/>
              </a:rPr>
              <a:t> - تنمية معرفة الطالب بعلم المناهج التربوية والتطور التاريخي لها</a:t>
            </a:r>
          </a:p>
          <a:p>
            <a:pPr marL="0" indent="0" algn="just" rtl="1">
              <a:buNone/>
            </a:pPr>
            <a:r>
              <a:rPr lang="ar-DZ" sz="2400" b="0" i="0" dirty="0">
                <a:effectLst/>
                <a:latin typeface="Arial" panose="020B0604020202020204" pitchFamily="34" charset="0"/>
              </a:rPr>
              <a:t> - أن يستخلص الطالب أسس بناء المناهج التربوية</a:t>
            </a:r>
          </a:p>
          <a:p>
            <a:pPr marL="0" indent="0" algn="just" rtl="1">
              <a:buNone/>
            </a:pPr>
            <a:r>
              <a:rPr lang="ar-DZ" sz="2400" b="0" i="0" dirty="0">
                <a:effectLst/>
                <a:latin typeface="Arial" panose="020B0604020202020204" pitchFamily="34" charset="0"/>
              </a:rPr>
              <a:t> - أن يتمكن الطالب من تحديد مكونات المنهاج التربوي المختلفة وتتضح لديه العلاقات الموجودة بينها</a:t>
            </a:r>
          </a:p>
          <a:p>
            <a:pPr marL="0" indent="0" algn="just" rtl="1">
              <a:buNone/>
            </a:pPr>
            <a:r>
              <a:rPr lang="ar-DZ" sz="2400" b="0" i="0" dirty="0">
                <a:effectLst/>
                <a:latin typeface="Arial" panose="020B0604020202020204" pitchFamily="34" charset="0"/>
              </a:rPr>
              <a:t> - أن يتعرف الطالب على أنواع المناهج</a:t>
            </a:r>
          </a:p>
          <a:p>
            <a:pPr marL="0" indent="0" algn="just" rtl="1">
              <a:buNone/>
            </a:pPr>
            <a:r>
              <a:rPr lang="ar-DZ" sz="2400" b="0" i="0" dirty="0">
                <a:effectLst/>
                <a:latin typeface="Arial" panose="020B0604020202020204" pitchFamily="34" charset="0"/>
              </a:rPr>
              <a:t> - أن يقارن الطالب بين التنظيمات المختلفة للمنهاج</a:t>
            </a:r>
          </a:p>
          <a:p>
            <a:pPr marL="0" indent="0" algn="just" rtl="1">
              <a:buNone/>
            </a:pPr>
            <a:r>
              <a:rPr lang="ar-DZ" sz="2400" b="0" i="0" dirty="0">
                <a:effectLst/>
                <a:latin typeface="Arial" panose="020B0604020202020204" pitchFamily="34" charset="0"/>
              </a:rPr>
              <a:t> - أن يبين الطالب مبررات تطوير المنهاج</a:t>
            </a:r>
          </a:p>
          <a:p>
            <a:pPr marL="0" indent="0" algn="just" rtl="1">
              <a:buNone/>
            </a:pPr>
            <a:r>
              <a:rPr lang="ar-DZ" sz="2400" b="0" i="0" dirty="0">
                <a:effectLst/>
                <a:latin typeface="Arial" panose="020B0604020202020204" pitchFamily="34" charset="0"/>
              </a:rPr>
              <a:t> - أن يحدد الطالب أسس تطوير المنهاج</a:t>
            </a:r>
            <a:endParaRPr lang="ar-DZ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048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35B93D-BC3B-8D68-E643-BF0CB7F0B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>
                <a:solidFill>
                  <a:srgbClr val="FF0000"/>
                </a:solidFill>
              </a:rPr>
              <a:t>مفهوم المنهاج التربوي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083F6D-A25B-A4F9-D059-CA2C3998C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DZ" sz="4400" dirty="0"/>
              <a:t>المنهاج التربوي هو مجموعة من الخطط والبرامج التعليمية التي تهدف إلى تحقيق أهداف تربوية معينة في نظام تعليمي. يتكون المنهاج من مجموعة من العناصر الأساسية، منها:</a:t>
            </a:r>
          </a:p>
          <a:p>
            <a:pPr marL="0" indent="0">
              <a:buNone/>
            </a:pPr>
            <a:endParaRPr lang="ar-DZ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3370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6D0080-B2F7-6C7C-566B-B26D15570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6948"/>
            <a:ext cx="10515600" cy="5140015"/>
          </a:xfrm>
        </p:spPr>
        <p:txBody>
          <a:bodyPr>
            <a:normAutofit/>
          </a:bodyPr>
          <a:lstStyle/>
          <a:p>
            <a:pPr algn="r" rtl="1"/>
            <a:r>
              <a:rPr lang="ar-DZ" sz="3200" b="1" dirty="0">
                <a:solidFill>
                  <a:srgbClr val="FF0000"/>
                </a:solidFill>
              </a:rPr>
              <a:t>المحتوى: </a:t>
            </a:r>
            <a:r>
              <a:rPr lang="ar-DZ" sz="3200" dirty="0"/>
              <a:t>المعلومات والمعارف التي يتم تدريسها، وتشمل الموضوعات والمواد الدراسية.</a:t>
            </a:r>
          </a:p>
          <a:p>
            <a:pPr algn="r" rtl="1"/>
            <a:r>
              <a:rPr lang="ar-DZ" sz="3200" b="1" dirty="0">
                <a:solidFill>
                  <a:srgbClr val="FF0000"/>
                </a:solidFill>
              </a:rPr>
              <a:t>الأهداف التعليمية: </a:t>
            </a:r>
            <a:r>
              <a:rPr lang="ar-DZ" sz="3200" dirty="0"/>
              <a:t>الأهداف التي يسعى المنهاج لتحقيقها، مثل تطوير مهارات معينة أو تعزيز قيم معينة لدى الطلاب.</a:t>
            </a:r>
          </a:p>
          <a:p>
            <a:pPr algn="r" rtl="1"/>
            <a:r>
              <a:rPr lang="ar-DZ" sz="3200" b="1" dirty="0">
                <a:solidFill>
                  <a:srgbClr val="FF0000"/>
                </a:solidFill>
              </a:rPr>
              <a:t>طرق التدريس: </a:t>
            </a:r>
            <a:r>
              <a:rPr lang="ar-DZ" sz="3200" dirty="0"/>
              <a:t>الاستراتيجيات والأساليب المستخدمة لتقديم المحتوى، مثل المناقشات، والأنشطة العملية، والتعلم التعاوني.</a:t>
            </a:r>
          </a:p>
          <a:p>
            <a:pPr algn="r" rtl="1"/>
            <a:r>
              <a:rPr lang="ar-DZ" sz="3200" b="1" dirty="0">
                <a:solidFill>
                  <a:srgbClr val="FF0000"/>
                </a:solidFill>
              </a:rPr>
              <a:t>التقييم: </a:t>
            </a:r>
            <a:r>
              <a:rPr lang="ar-DZ" sz="3200" dirty="0"/>
              <a:t>الأساليب المستخدمة لقياس مدى تحقيق الأهداف التعليمية، مثل الاختبارات، والمشاريع، والتقييم الذاتي.</a:t>
            </a:r>
          </a:p>
          <a:p>
            <a:pPr algn="r" rtl="1"/>
            <a:r>
              <a:rPr lang="ar-DZ" sz="3200" b="1" dirty="0">
                <a:solidFill>
                  <a:srgbClr val="FF0000"/>
                </a:solidFill>
              </a:rPr>
              <a:t>البيئة التعليمية: </a:t>
            </a:r>
            <a:r>
              <a:rPr lang="ar-DZ" sz="3200" dirty="0"/>
              <a:t>الظروف المكانية والاجتماعية التي يتم فيها التعليم، بما في ذلك الفصول الدراسية، والمرافق، والدعم النفسي والاجتماعي.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4095638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275</Words>
  <Application>Microsoft Office PowerPoint</Application>
  <PresentationFormat>Grand écran</PresentationFormat>
  <Paragraphs>31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مقياس منهاج  التربوي </vt:lpstr>
      <vt:lpstr>بطاقة التواصل والعلومات حول  للمقياس</vt:lpstr>
      <vt:lpstr>أهداف المقياس</vt:lpstr>
      <vt:lpstr>مفهوم المنهاج التربوي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client</dc:creator>
  <cp:lastModifiedBy>client</cp:lastModifiedBy>
  <cp:revision>8</cp:revision>
  <dcterms:created xsi:type="dcterms:W3CDTF">2024-09-27T23:14:50Z</dcterms:created>
  <dcterms:modified xsi:type="dcterms:W3CDTF">2025-01-05T14:32:26Z</dcterms:modified>
</cp:coreProperties>
</file>