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59" r:id="rId6"/>
    <p:sldId id="260" r:id="rId7"/>
    <p:sldId id="289" r:id="rId8"/>
    <p:sldId id="271" r:id="rId9"/>
    <p:sldId id="270" r:id="rId10"/>
    <p:sldId id="262" r:id="rId11"/>
    <p:sldId id="26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90" r:id="rId35"/>
    <p:sldId id="291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65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1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8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21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3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53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66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3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58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70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B241-B218-4850-A886-ED1CE47A9C1D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0BBD8-6852-4E85-B3FD-5F079D7BB0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3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06381" y="130411"/>
            <a:ext cx="89863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MOHAMMED KHIDER- BISKRA</a:t>
            </a:r>
            <a:endParaRPr lang="fr-FR" altLang="fr-FR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DEPARTEMENT OF NATURAL AND LIFE SCIENCES</a:t>
            </a:r>
            <a:endParaRPr lang="fr-FR" alt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407971" y="2426017"/>
            <a:ext cx="11546464" cy="443198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err="1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Working</a:t>
            </a:r>
            <a:r>
              <a:rPr lang="fr-FR" sz="5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 </a:t>
            </a:r>
            <a:r>
              <a:rPr lang="fr-FR" sz="5400" b="1" dirty="0" err="1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method</a:t>
            </a:r>
            <a:r>
              <a:rPr lang="fr-FR" sz="5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 and </a:t>
            </a:r>
            <a:r>
              <a:rPr lang="fr-FR" sz="5400" b="1" dirty="0" err="1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terminology</a:t>
            </a:r>
            <a:r>
              <a:rPr lang="fr-FR" sz="5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 1</a:t>
            </a:r>
            <a:endParaRPr lang="fr-FR" sz="54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101D"/>
                  </a:gs>
                  <a:gs pos="50000">
                    <a:srgbClr val="005765"/>
                  </a:gs>
                  <a:gs pos="100000">
                    <a:srgbClr val="62BD0B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  <a:p>
            <a:pPr algn="ctr"/>
            <a:endParaRPr lang="fr-FR" sz="6600" b="1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101D"/>
                  </a:gs>
                  <a:gs pos="50000">
                    <a:srgbClr val="005765"/>
                  </a:gs>
                  <a:gs pos="100000">
                    <a:srgbClr val="62BD0B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  <a:p>
            <a:pPr algn="ctr"/>
            <a:r>
              <a:rPr lang="fr-FR" sz="5400" b="1" dirty="0" err="1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Méthodolodie</a:t>
            </a:r>
            <a:r>
              <a:rPr lang="fr-FR" sz="5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 de </a:t>
            </a:r>
            <a:r>
              <a:rPr lang="fr-FR" sz="5400" b="1" dirty="0" err="1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tavail</a:t>
            </a:r>
            <a:r>
              <a:rPr lang="fr-FR" sz="54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101D"/>
                    </a:gs>
                    <a:gs pos="50000">
                      <a:srgbClr val="005765"/>
                    </a:gs>
                    <a:gs pos="100000">
                      <a:srgbClr val="62BD0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tellar" panose="020A0402060406010301" pitchFamily="18" charset="0"/>
              </a:rPr>
              <a:t> et terminologie 1</a:t>
            </a:r>
            <a:endParaRPr lang="fr-FR" sz="54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101D"/>
                  </a:gs>
                  <a:gs pos="50000">
                    <a:srgbClr val="005765"/>
                  </a:gs>
                  <a:gs pos="100000">
                    <a:srgbClr val="62BD0B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tellar" panose="020A0402060406010301" pitchFamily="18" charset="0"/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1" y="224540"/>
            <a:ext cx="114413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1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7" y="67234"/>
            <a:ext cx="10913381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8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8" y="105031"/>
            <a:ext cx="11876998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0" y="144106"/>
            <a:ext cx="11663104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19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18" y="72318"/>
            <a:ext cx="11718090" cy="6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43" y="94129"/>
            <a:ext cx="11874611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69" y="94129"/>
            <a:ext cx="12018759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55" y="53788"/>
            <a:ext cx="11913923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" y="54627"/>
            <a:ext cx="12080919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7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29" y="53788"/>
            <a:ext cx="11924597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7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1" y="53788"/>
            <a:ext cx="12002372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9075" y="2666109"/>
            <a:ext cx="89138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Scientific Terminology</a:t>
            </a:r>
            <a:endParaRPr lang="fr-FR" sz="66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2" y="71157"/>
            <a:ext cx="11969534" cy="67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9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2" y="67235"/>
            <a:ext cx="11913923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8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9" y="26052"/>
            <a:ext cx="11973911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4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1" y="13447"/>
            <a:ext cx="12047590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7" y="75920"/>
            <a:ext cx="12051982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5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7" y="98051"/>
            <a:ext cx="11991422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3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8" y="67236"/>
            <a:ext cx="12027300" cy="6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29553" y="5540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91765" y="101781"/>
            <a:ext cx="794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 are some terms used in </a:t>
            </a:r>
            <a:r>
              <a:rPr lang="en-US" sz="3600" b="1" dirty="0" smtClean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biology</a:t>
            </a:r>
            <a:endParaRPr lang="fr-FR" sz="36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023" y="1071775"/>
            <a:ext cx="118483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Biolog</a:t>
            </a:r>
            <a:r>
              <a:rPr lang="en-US" sz="3200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science that studies living beings.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Cell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smallest unit of the living world, capable of ensuring its survival and reproduction.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Tissue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group of similar cells with the same origin, working together for the same function.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Histolog</a:t>
            </a:r>
            <a:r>
              <a:rPr lang="en-US" sz="3200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science (medical specialty) that studies tissues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7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282" y="259594"/>
            <a:ext cx="8234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</a:rPr>
              <a:t>5</a:t>
            </a: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. Cytology</a:t>
            </a:r>
            <a:r>
              <a:rPr lang="en-US" sz="3200" dirty="0">
                <a:latin typeface="Century" panose="02040604050505020304" pitchFamily="18" charset="0"/>
              </a:rPr>
              <a:t>: A science that studies the cell.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9282" y="983509"/>
            <a:ext cx="118504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Herbivore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animal that feeds on grasses and plant matter.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Carnivore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 animal that feeds on flesh (flesh is a biological tissue of the human or animal body).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 Soil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loose, superficial layer of the Earth’s crust, resulting from the transformation of parent rock, enriched with organic inputs.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56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65" y="476300"/>
            <a:ext cx="120252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9.Pedology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science that studies soils, their formation, composition, and evolution.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10.Geology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science that studies the Earth and its different parts.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11.Plant Biology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science of living organisms in the plant world. Its purpose is the study of plant life.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12.Parasitology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study of parasites and the diseases they cause in humans, animals, and plants.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064"/>
            <a:ext cx="2861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Introduction</a:t>
            </a:r>
            <a:endParaRPr lang="fr-FR" sz="36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64" y="1060257"/>
            <a:ext cx="12097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Terminology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the set of specialized words and expressions used in a particular field of knowledge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67335"/>
            <a:ext cx="12097871" cy="221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Scientific Terminology 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precise and standardized vocabulary used in science to describe concepts, processes, organisms, or phenomena.</a:t>
            </a:r>
            <a:endParaRPr lang="fr-FR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93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529" y="357097"/>
            <a:ext cx="118009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13.Animal Biology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branch of biology that focuses particularly on animals.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14.Biophysics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discipline at the interface of physics and biology where physical observation tools are applied to biologically derived molecules.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15.Biochemistry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scientific discipline that studies the chemical reactions occurring within living organisms and, therefore, within cells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11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50" y="41627"/>
            <a:ext cx="11789435" cy="14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16.Microbiology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sub-discipline of biology devoted 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study of microorganisms.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50" y="1490516"/>
            <a:ext cx="120741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17.Immunology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branch of biology that studies the immune system.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18.Genetics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sub-discipline of biology; the science that studies heredity and genes.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19.DNA (Deoxyribonucleic acid)</a:t>
            </a:r>
            <a:r>
              <a:rPr lang="en-US" sz="3200" b="1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molecule that contains genetic information.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20. RNA (Ribonucleic acid).</a:t>
            </a:r>
            <a:endParaRPr lang="fr-FR" b="1" dirty="0">
              <a:solidFill>
                <a:srgbClr val="00B0F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32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43" y="378447"/>
            <a:ext cx="11662912" cy="715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21. Mutation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modification of a gene, and therefore of the DNA sequence that composes it.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22. Nucleus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cellular structure that contains and protects DNA.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23.PH </a:t>
            </a:r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(potential of hydrogen</a:t>
            </a: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 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Acidic medium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 &lt; 7</a:t>
            </a:r>
            <a:endParaRPr lang="fr-FR" sz="3200" b="1" dirty="0">
              <a:solidFill>
                <a:srgbClr val="FF0000"/>
              </a:solidFill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	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		   Neutral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medium: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 = 7</a:t>
            </a:r>
            <a:endParaRPr lang="fr-FR" sz="3200" b="1" dirty="0">
              <a:solidFill>
                <a:srgbClr val="FF0000"/>
              </a:solidFill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	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			  Basic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medium: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 &gt; 7</a:t>
            </a:r>
            <a:endParaRPr lang="fr-FR" sz="3200" b="1" dirty="0">
              <a:solidFill>
                <a:srgbClr val="FF0000"/>
              </a:solidFill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528" y="182788"/>
            <a:ext cx="11852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24. Eukaryote </a:t>
            </a:r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(adjective</a:t>
            </a: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 cells that have a nucleus enclosed by a nuclear membrane.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25.Prokaryote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 a unicellular organism whose cell structure has no nucleus.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26. Protein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biological macromolecule composed of a large number of amino acids (generally more than 100).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528" y="4880764"/>
            <a:ext cx="1162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27.Anaerobic </a:t>
            </a:r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(adjective</a:t>
            </a: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 an environment without oxygen.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41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21" y="187637"/>
            <a:ext cx="119389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28. Morphology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general appearance of a body or organ, i.e., its external form and structure.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29. Anatomy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study of the form, arrangement, and structure of organs.</a:t>
            </a:r>
            <a:endParaRPr lang="fr-FR" sz="3200" dirty="0">
              <a:solidFill>
                <a:srgbClr val="00B0F0"/>
              </a:solidFill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30. ATP </a:t>
            </a:r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(Adenosine </a:t>
            </a: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triphosphate).</a:t>
            </a:r>
            <a:endParaRPr lang="fr-FR" sz="3200" b="1" dirty="0">
              <a:solidFill>
                <a:srgbClr val="00B0F0"/>
              </a:solidFill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31.Homogeneous (adjective)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 a medium with a uniform structure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68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8" y="189781"/>
            <a:ext cx="119475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32. Metabolism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The set of molecular transformations and energy transfers that occur in a cell or living organism. It includes processes of breakdown (catabolism) and processes of organic synthesis (anabolism).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414" y="3429000"/>
            <a:ext cx="116772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33.Orga</a:t>
            </a:r>
            <a:r>
              <a:rPr lang="en-US" sz="3200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part of the body identifiable by its shape and location, performing a specific function.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34.Sterile </a:t>
            </a:r>
            <a:r>
              <a:rPr lang="en-US" sz="3200" b="1" dirty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(adjective</a:t>
            </a:r>
            <a:r>
              <a:rPr lang="en-US" sz="3200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Describes a medium that contains no microorganisms.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7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2" y="60093"/>
            <a:ext cx="119275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916613" algn="l"/>
              </a:tabLst>
            </a:pP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‘’</a:t>
            </a:r>
            <a:r>
              <a:rPr lang="en-US" sz="3200" b="1" dirty="0" smtClean="0">
                <a:solidFill>
                  <a:srgbClr val="00B0F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Terminology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’’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discipline that deals with </a:t>
            </a:r>
            <a:r>
              <a:rPr lang="en-US" sz="3200" b="1" i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scientific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US" sz="3200" b="1" i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technical vocabularies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terms. Its purpose is not only to study the way in which science and technology designate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objects 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phenomena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but also to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identify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organize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manage terms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particularly in the form of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dictionaries</a:t>
            </a:r>
            <a:r>
              <a:rPr lang="en-US" sz="3200" dirty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databases.</a:t>
            </a:r>
            <a:endParaRPr lang="fr-FR" sz="3200" b="1" dirty="0">
              <a:solidFill>
                <a:srgbClr val="FF0000"/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1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17" y="97724"/>
            <a:ext cx="4907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Importance in Biology</a:t>
            </a:r>
            <a:endParaRPr lang="fr-FR" sz="36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35" y="939397"/>
            <a:ext cx="12008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Ensures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clarity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(no confusion between common names).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</a:rPr>
              <a:t>“</a:t>
            </a:r>
            <a:r>
              <a:rPr lang="en-US" sz="3200" b="1" i="1" u="sng" dirty="0" err="1">
                <a:solidFill>
                  <a:srgbClr val="00B050"/>
                </a:solidFill>
              </a:rPr>
              <a:t>Panthera</a:t>
            </a:r>
            <a:r>
              <a:rPr lang="en-US" sz="3200" b="1" i="1" u="sng" dirty="0">
                <a:solidFill>
                  <a:srgbClr val="00B050"/>
                </a:solidFill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</a:rPr>
              <a:t>leo</a:t>
            </a:r>
            <a:r>
              <a:rPr lang="en-US" sz="3200" b="1" u="sng" dirty="0">
                <a:solidFill>
                  <a:srgbClr val="00B050"/>
                </a:solidFill>
              </a:rPr>
              <a:t>” is a more precise term than “lion.”</a:t>
            </a:r>
            <a:endParaRPr lang="fr-FR" sz="3200" b="1" u="sng" dirty="0">
              <a:solidFill>
                <a:srgbClr val="00B050"/>
              </a:solidFill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Provides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international language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(Latin &amp; Greek roots).</a:t>
            </a:r>
            <a:endParaRPr lang="fr-FR" sz="3200" dirty="0"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Essential for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bibliographic research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(keywords, database searches).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6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21" y="138064"/>
            <a:ext cx="5967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Origins of Biological Terms</a:t>
            </a:r>
            <a:endParaRPr lang="fr-FR" sz="36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921" y="958334"/>
            <a:ext cx="4495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Latin and Greek Roots</a:t>
            </a:r>
            <a:endParaRPr lang="fr-FR" sz="3200" b="1" dirty="0">
              <a:solidFill>
                <a:srgbClr val="00B0F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921" y="1845839"/>
            <a:ext cx="9970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Many biological terms come from Latin or Greek.</a:t>
            </a:r>
            <a:endParaRPr lang="fr-FR" sz="3200" dirty="0">
              <a:latin typeface="Century" panose="02040604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" y="2773685"/>
            <a:ext cx="11689977" cy="3567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Examples:</a:t>
            </a:r>
            <a:endParaRPr lang="fr-FR" sz="32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32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Bio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Greek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life) → biology, biochemistry.</a:t>
            </a:r>
            <a:endParaRPr lang="fr-FR" sz="32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Greek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study of) → zoology, ecology.</a:t>
            </a:r>
            <a:endParaRPr lang="fr-FR" sz="32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Aqua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Latin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water) → aquatic.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7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35" y="134804"/>
            <a:ext cx="12048565" cy="293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Examples in Biology</a:t>
            </a:r>
            <a:endParaRPr lang="fr-FR" sz="32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‘’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Cytology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’’ = study of cells (‘</a:t>
            </a:r>
            <a:r>
              <a:rPr lang="en-US" sz="3200" b="1" dirty="0" err="1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kytos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= cell,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logy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study).</a:t>
            </a:r>
            <a:endParaRPr lang="fr-FR" sz="32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‘’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Hemoglobin</a:t>
            </a:r>
            <a:r>
              <a:rPr lang="en-US" sz="3200" dirty="0" smtClean="0"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’’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blood protein (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3200" b="1" dirty="0" err="1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haima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= blood, ‘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globin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’ = protein).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024" y="3281083"/>
            <a:ext cx="11954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Break down the word “</a:t>
            </a:r>
            <a:r>
              <a:rPr lang="en-US" sz="3200" b="1" dirty="0" smtClean="0">
                <a:solidFill>
                  <a:srgbClr val="00B0F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photosynthesis</a:t>
            </a:r>
            <a:r>
              <a:rPr lang="en-US" sz="32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into its Greek parts and explain the meaning.</a:t>
            </a:r>
            <a:endParaRPr lang="fr-FR" sz="3200" dirty="0">
              <a:effectLst/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227" y="5173471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 = ??????????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227" y="5899665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synthesis+=???????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6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283" y="188259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Morpheme</a:t>
            </a:r>
            <a:endParaRPr lang="cy-GB" sz="36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1023" y="981635"/>
            <a:ext cx="11900647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Morphemes</a:t>
            </a:r>
            <a:r>
              <a:rPr lang="en-GB" sz="3200" dirty="0" smtClean="0">
                <a:latin typeface="Century" panose="02040604050505020304" pitchFamily="18" charset="0"/>
              </a:rPr>
              <a:t> are the building block of words. In </a:t>
            </a:r>
            <a:r>
              <a:rPr lang="en-GB" sz="3200" dirty="0" err="1" smtClean="0">
                <a:latin typeface="Century" panose="02040604050505020304" pitchFamily="18" charset="0"/>
              </a:rPr>
              <a:t>english</a:t>
            </a:r>
            <a:r>
              <a:rPr lang="en-GB" sz="3200" dirty="0" smtClean="0">
                <a:latin typeface="Century" panose="02040604050505020304" pitchFamily="18" charset="0"/>
              </a:rPr>
              <a:t>, the term “ </a:t>
            </a:r>
            <a:r>
              <a:rPr lang="en-GB" sz="3200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morpheme</a:t>
            </a:r>
            <a:r>
              <a:rPr lang="en-GB" sz="3200" dirty="0" smtClean="0">
                <a:latin typeface="Century" panose="02040604050505020304" pitchFamily="18" charset="0"/>
              </a:rPr>
              <a:t>” most commonly refers to </a:t>
            </a:r>
            <a:r>
              <a:rPr lang="en-GB" sz="3200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prefixes</a:t>
            </a:r>
            <a:r>
              <a:rPr lang="en-GB" sz="3200" dirty="0" smtClean="0">
                <a:latin typeface="Century" panose="02040604050505020304" pitchFamily="18" charset="0"/>
              </a:rPr>
              <a:t> and </a:t>
            </a:r>
            <a:r>
              <a:rPr lang="en-GB" sz="3200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suffixes</a:t>
            </a:r>
            <a:r>
              <a:rPr lang="en-GB" sz="3200" dirty="0" smtClean="0">
                <a:latin typeface="Century" panose="02040604050505020304" pitchFamily="18" charset="0"/>
              </a:rPr>
              <a:t> that be can added to a word to change its function or meaning.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>
                <a:latin typeface="Century" panose="02040604050505020304" pitchFamily="18" charset="0"/>
              </a:rPr>
              <a:t>-e. g : morph </a:t>
            </a:r>
            <a:r>
              <a:rPr lang="fr-FR" sz="3200" dirty="0" smtClean="0">
                <a:latin typeface="Century" panose="02040604050505020304" pitchFamily="18" charset="0"/>
              </a:rPr>
              <a:t>= </a:t>
            </a:r>
            <a:r>
              <a:rPr lang="en-GB" sz="3200" dirty="0" smtClean="0">
                <a:latin typeface="Century" panose="02040604050505020304" pitchFamily="18" charset="0"/>
              </a:rPr>
              <a:t>shape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>
                <a:latin typeface="Century" panose="02040604050505020304" pitchFamily="18" charset="0"/>
              </a:rPr>
              <a:t>-Polymorph, metamorphosis, morphology, morphogenesis.</a:t>
            </a:r>
            <a:endParaRPr lang="cy-GB" sz="3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6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0758" y="141176"/>
            <a:ext cx="3714776" cy="10715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Century" panose="02040604050505020304" pitchFamily="18" charset="0"/>
              </a:rPr>
              <a:t>MORPHEME</a:t>
            </a:r>
            <a:endParaRPr lang="cy-GB" sz="3200" b="1" dirty="0">
              <a:latin typeface="Century" panose="020406040505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89550" y="1279981"/>
            <a:ext cx="57150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4" name="Down Arrow 3"/>
          <p:cNvSpPr/>
          <p:nvPr/>
        </p:nvSpPr>
        <p:spPr>
          <a:xfrm>
            <a:off x="7632888" y="1279981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5" name="Rectangle 4"/>
          <p:cNvSpPr/>
          <p:nvPr/>
        </p:nvSpPr>
        <p:spPr>
          <a:xfrm>
            <a:off x="3275170" y="2021255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" panose="02040604050505020304" pitchFamily="18" charset="0"/>
              </a:rPr>
              <a:t>ROOTS</a:t>
            </a:r>
            <a:endParaRPr lang="cy-GB" sz="2800" b="1" dirty="0">
              <a:latin typeface="Century" panose="020406040505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9946" y="2092693"/>
            <a:ext cx="192882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entury" panose="02040604050505020304" pitchFamily="18" charset="0"/>
              </a:rPr>
              <a:t>AFFIXES</a:t>
            </a:r>
            <a:endParaRPr lang="cy-GB" sz="2800" dirty="0">
              <a:latin typeface="Century" panose="02040604050505020304" pitchFamily="18" charset="0"/>
            </a:endParaRPr>
          </a:p>
        </p:txBody>
      </p:sp>
      <p:sp>
        <p:nvSpPr>
          <p:cNvPr id="7" name="Down Arrow 8"/>
          <p:cNvSpPr/>
          <p:nvPr/>
        </p:nvSpPr>
        <p:spPr>
          <a:xfrm>
            <a:off x="6704194" y="2735635"/>
            <a:ext cx="50006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8" name="Down Arrow 9"/>
          <p:cNvSpPr/>
          <p:nvPr/>
        </p:nvSpPr>
        <p:spPr>
          <a:xfrm>
            <a:off x="8775896" y="2735635"/>
            <a:ext cx="50006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9" name="Rectangle 8"/>
          <p:cNvSpPr/>
          <p:nvPr/>
        </p:nvSpPr>
        <p:spPr>
          <a:xfrm>
            <a:off x="6347004" y="3735767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entury" panose="02040604050505020304" pitchFamily="18" charset="0"/>
              </a:rPr>
              <a:t>PREFIX</a:t>
            </a:r>
            <a:endParaRPr lang="cy-GB" b="1" dirty="0">
              <a:latin typeface="Century" panose="020406040505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4392" y="3735767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SUFFIX</a:t>
            </a:r>
            <a:endParaRPr lang="cy-GB" dirty="0">
              <a:latin typeface="Century" panose="02040604050505020304" pitchFamily="18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250785" y="2828835"/>
            <a:ext cx="259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entury" panose="02040604050505020304" pitchFamily="18" charset="0"/>
              </a:rPr>
              <a:t>Can occur alone in sentence.</a:t>
            </a:r>
          </a:p>
          <a:p>
            <a:r>
              <a:rPr lang="en-GB" sz="2400" dirty="0" smtClean="0">
                <a:latin typeface="Century" panose="02040604050505020304" pitchFamily="18" charset="0"/>
              </a:rPr>
              <a:t>e.g. Eat  is  root</a:t>
            </a:r>
            <a:endParaRPr lang="cy-GB" sz="2400" dirty="0">
              <a:latin typeface="Century" panose="02040604050505020304" pitchFamily="18" charset="0"/>
            </a:endParaRPr>
          </a:p>
        </p:txBody>
      </p:sp>
      <p:cxnSp>
        <p:nvCxnSpPr>
          <p:cNvPr id="12" name="Straight Arrow Connector 16"/>
          <p:cNvCxnSpPr/>
          <p:nvPr/>
        </p:nvCxnSpPr>
        <p:spPr>
          <a:xfrm>
            <a:off x="6918508" y="4307271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/>
          <p:cNvCxnSpPr>
            <a:stCxn id="10" idx="2"/>
          </p:cNvCxnSpPr>
          <p:nvPr/>
        </p:nvCxnSpPr>
        <p:spPr>
          <a:xfrm rot="5400000">
            <a:off x="8132954" y="4235833"/>
            <a:ext cx="78581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9"/>
          <p:cNvSpPr txBox="1"/>
          <p:nvPr/>
        </p:nvSpPr>
        <p:spPr>
          <a:xfrm>
            <a:off x="7132822" y="5307403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entury" panose="02040604050505020304" pitchFamily="18" charset="0"/>
              </a:rPr>
              <a:t>Can only </a:t>
            </a:r>
            <a:r>
              <a:rPr lang="en-GB" sz="2000" dirty="0">
                <a:latin typeface="Century" panose="02040604050505020304" pitchFamily="18" charset="0"/>
              </a:rPr>
              <a:t>a</a:t>
            </a:r>
            <a:r>
              <a:rPr lang="en-GB" sz="2000" dirty="0" smtClean="0">
                <a:latin typeface="Century" panose="02040604050505020304" pitchFamily="18" charset="0"/>
              </a:rPr>
              <a:t>ppear attached  to a root</a:t>
            </a:r>
            <a:endParaRPr lang="cy-GB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04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893</Words>
  <Application>Microsoft Office PowerPoint</Application>
  <PresentationFormat>Grand écran</PresentationFormat>
  <Paragraphs>81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Castellar</vt:lpstr>
      <vt:lpstr>Century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 A10</dc:creator>
  <cp:lastModifiedBy>HP A10</cp:lastModifiedBy>
  <cp:revision>52</cp:revision>
  <dcterms:created xsi:type="dcterms:W3CDTF">2025-09-29T18:58:09Z</dcterms:created>
  <dcterms:modified xsi:type="dcterms:W3CDTF">2025-10-10T09:10:46Z</dcterms:modified>
</cp:coreProperties>
</file>