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1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3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10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88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51" y="2079812"/>
            <a:ext cx="7315200" cy="704455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Lucida Bright" panose="02040602050505020304" pitchFamily="18" charset="0"/>
              </a:rPr>
              <a:t>WRITING A THESIS</a:t>
            </a:r>
            <a:endParaRPr lang="en-US" sz="6000" dirty="0">
              <a:latin typeface="Lucida Bright" panose="020406020505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3603687"/>
            <a:ext cx="7315200" cy="1647582"/>
          </a:xfrm>
        </p:spPr>
        <p:txBody>
          <a:bodyPr/>
          <a:lstStyle/>
          <a:p>
            <a:r>
              <a:rPr lang="fr-FR" dirty="0">
                <a:latin typeface="Lucida Bright" panose="02040602050505020304" pitchFamily="18" charset="0"/>
              </a:rPr>
              <a:t>Dr.DJOUDI Hanane</a:t>
            </a:r>
          </a:p>
          <a:p>
            <a:r>
              <a:rPr lang="fr-FR" dirty="0">
                <a:latin typeface="Lucida Bright" panose="02040602050505020304" pitchFamily="18" charset="0"/>
              </a:rPr>
              <a:t>Faculty of ECMS/ University of Biskra</a:t>
            </a:r>
          </a:p>
          <a:p>
            <a:r>
              <a:rPr lang="fr-FR" dirty="0">
                <a:latin typeface="Lucida Bright" panose="02040602050505020304" pitchFamily="18" charset="0"/>
              </a:rPr>
              <a:t>                                                                            Fabruary 12th, 2026</a:t>
            </a:r>
          </a:p>
          <a:p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9B1B7CF7-1E01-2E07-03AE-C84B05AE33AA}"/>
              </a:ext>
            </a:extLst>
          </p:cNvPr>
          <p:cNvSpPr txBox="1">
            <a:spLocks/>
          </p:cNvSpPr>
          <p:nvPr/>
        </p:nvSpPr>
        <p:spPr>
          <a:xfrm>
            <a:off x="3905794" y="5564777"/>
            <a:ext cx="5300681" cy="509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REF: </a:t>
            </a:r>
            <a:r>
              <a:rPr lang="en-GB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Lucida Bright" panose="02040602050505020304" pitchFamily="18" charset="0"/>
              </a:rPr>
              <a:t>Writing a Scientific-Style Thesis</a:t>
            </a: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fr-FR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4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43DEF-9FC2-D08A-6099-7447D599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006759-CBCC-66D6-2007-97FDA121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735106"/>
            <a:ext cx="8184776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CDD277-7A42-4AAE-2E9F-AC305715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A7A6B0-5649-B42A-85A9-382ECA83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624" y="860612"/>
            <a:ext cx="840889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7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B6162-70A4-3554-A44D-ED041DD2A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840" y="2054087"/>
            <a:ext cx="7315200" cy="2862469"/>
          </a:xfrm>
        </p:spPr>
        <p:txBody>
          <a:bodyPr>
            <a:normAutofit/>
          </a:bodyPr>
          <a:lstStyle/>
          <a:p>
            <a:pPr algn="ctr"/>
            <a:r>
              <a:rPr lang="fr-FR" altLang="zh-CN" sz="6700" dirty="0">
                <a:latin typeface="Lucida Fax" panose="02060602050505020204" pitchFamily="18" charset="0"/>
                <a:sym typeface="Impact" panose="020B0806030902050204" pitchFamily="34" charset="0"/>
              </a:rPr>
              <a:t>Thanks</a:t>
            </a:r>
            <a:br>
              <a:rPr lang="fr-FR" altLang="zh-CN" sz="6700" dirty="0">
                <a:solidFill>
                  <a:srgbClr val="FFFFFF"/>
                </a:solidFill>
                <a:latin typeface="Lucida Fax" panose="02060602050505020204" pitchFamily="18" charset="0"/>
                <a:sym typeface="Impact" panose="020B0806030902050204" pitchFamily="34" charset="0"/>
              </a:rPr>
            </a:br>
            <a:endParaRPr lang="en-US" sz="60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75831E3-573C-ADBB-C472-C28C72C0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424" y="2274976"/>
            <a:ext cx="2131789" cy="2155646"/>
          </a:xfrm>
          <a:prstGeom prst="ellipse">
            <a:avLst/>
          </a:prstGeom>
          <a:ln w="63500" cap="rnd">
            <a:solidFill>
              <a:schemeClr val="tx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23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Establishing Important Ground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b="1" dirty="0"/>
              <a:t>Rules with your Supervisor</a:t>
            </a:r>
            <a:r>
              <a:rPr lang="en-GB" sz="2400" dirty="0"/>
              <a:t> </a:t>
            </a:r>
            <a:br>
              <a:rPr lang="en-GB" sz="2400" dirty="0"/>
            </a:br>
            <a:endParaRPr lang="fr-FR" sz="2400" dirty="0">
              <a:latin typeface="Lucida Bright" panose="020406020505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7FB3CC8-BF2F-FE97-5EB2-A85F35631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8335" y="770965"/>
            <a:ext cx="8261350" cy="2937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174D97F-477D-E4AF-B242-3DA2143E9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35" y="3603812"/>
            <a:ext cx="8261350" cy="3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82A92-10A5-2861-AD55-A95054E1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Establishing Important Ground</a:t>
            </a:r>
            <a:r>
              <a:rPr lang="en-GB" sz="2400" dirty="0"/>
              <a:t> </a:t>
            </a:r>
            <a:br>
              <a:rPr lang="en-GB" sz="2400" dirty="0"/>
            </a:br>
            <a:r>
              <a:rPr lang="en-GB" b="1" dirty="0"/>
              <a:t>Rules with your Supervisor</a:t>
            </a:r>
            <a:r>
              <a:rPr lang="en-GB" sz="2400" dirty="0"/>
              <a:t> </a:t>
            </a:r>
            <a:endParaRPr lang="en-GB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30EA9E-4365-C95C-6CC7-41EF71FC8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713" y="788894"/>
            <a:ext cx="8202052" cy="521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64D73-7259-AEE3-DC6B-14987DD2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BCE8E972-BEF5-9954-6EE8-57B57B635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47" y="932329"/>
            <a:ext cx="8355106" cy="50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8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69B09-6EAF-04CC-1218-BC829F95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  <a:endParaRPr lang="en-GB" dirty="0">
              <a:latin typeface="Lucida Bright" panose="02040602050505020304" pitchFamily="18" charset="0"/>
            </a:endParaRP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19B6548-1940-04D0-BC0A-FA131869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4165" y="591671"/>
            <a:ext cx="8229600" cy="58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2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CBEBD-84B4-065E-6C8D-DE7F8085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FC3E64-336A-E00E-CD93-58089997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864108"/>
            <a:ext cx="8310282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Lucida Bright" panose="02040602050505020304" pitchFamily="18" charset="0"/>
              </a:rPr>
              <a:t>The "Thesis-Specific" Formula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rgbClr val="002060"/>
                </a:solidFill>
                <a:latin typeface="Lucida Bright" panose="02040602050505020304" pitchFamily="18" charset="0"/>
              </a:rPr>
              <a:t>While the general structure remains similar to a standard abstract, a thesis abstract usually places more weight on the </a:t>
            </a:r>
            <a:r>
              <a:rPr lang="en-GB" sz="2400" b="1" dirty="0">
                <a:solidFill>
                  <a:srgbClr val="002060"/>
                </a:solidFill>
                <a:latin typeface="Lucida Bright" panose="02040602050505020304" pitchFamily="18" charset="0"/>
              </a:rPr>
              <a:t>original contribution</a:t>
            </a:r>
            <a:r>
              <a:rPr lang="en-GB" sz="2400" dirty="0">
                <a:solidFill>
                  <a:srgbClr val="002060"/>
                </a:solidFill>
                <a:latin typeface="Lucida Bright" panose="02040602050505020304" pitchFamily="18" charset="0"/>
              </a:rPr>
              <a:t> and the </a:t>
            </a:r>
            <a:r>
              <a:rPr lang="en-GB" sz="2400" b="1" dirty="0">
                <a:solidFill>
                  <a:srgbClr val="002060"/>
                </a:solidFill>
                <a:latin typeface="Lucida Bright" panose="02040602050505020304" pitchFamily="18" charset="0"/>
              </a:rPr>
              <a:t>theoretical framework</a:t>
            </a:r>
            <a:r>
              <a:rPr lang="en-GB" sz="2400" dirty="0">
                <a:solidFill>
                  <a:srgbClr val="002060"/>
                </a:solidFill>
                <a:latin typeface="Lucida Bright" panose="020406020505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Lucida Bright" panose="02040602050505020304" pitchFamily="18" charset="0"/>
              </a:rPr>
              <a:t>1. The Context &amp; Gap (2–3 sentences)</a:t>
            </a:r>
          </a:p>
          <a:p>
            <a:r>
              <a:rPr lang="en-GB" sz="2400" dirty="0">
                <a:solidFill>
                  <a:srgbClr val="002060"/>
                </a:solidFill>
                <a:latin typeface="Lucida Bright" panose="02040602050505020304" pitchFamily="18" charset="0"/>
              </a:rPr>
              <a:t>Start broad, then narrow down. What is the current state of your field, and what is the specific "missing piece" your thesis addresses?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2060"/>
                </a:solidFill>
                <a:latin typeface="Lucida Bright" panose="02040602050505020304" pitchFamily="18" charset="0"/>
              </a:rPr>
              <a:t>2. The Research Question/Objective (1 sentence)</a:t>
            </a:r>
          </a:p>
          <a:p>
            <a:r>
              <a:rPr lang="en-GB" sz="2400" dirty="0">
                <a:solidFill>
                  <a:srgbClr val="002060"/>
                </a:solidFill>
                <a:latin typeface="Lucida Bright" panose="02040602050505020304" pitchFamily="18" charset="0"/>
              </a:rPr>
              <a:t>State your primary aim clearly.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4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774EA-F8CA-7582-03ED-B3D5CDD1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B7141E-42D1-9ED9-C04C-43584F555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129" y="864108"/>
            <a:ext cx="8220636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Lucida Bright" panose="02040602050505020304" pitchFamily="18" charset="0"/>
              </a:rPr>
              <a:t>3. Methodology &amp; Framework (2–3 sentences)</a:t>
            </a:r>
          </a:p>
          <a:p>
            <a:pPr algn="just"/>
            <a:r>
              <a:rPr lang="en-GB" sz="2600" dirty="0">
                <a:solidFill>
                  <a:srgbClr val="002060"/>
                </a:solidFill>
                <a:latin typeface="Lucida Bright" panose="02040602050505020304" pitchFamily="18" charset="0"/>
              </a:rPr>
              <a:t>Explain </a:t>
            </a:r>
            <a:r>
              <a:rPr lang="en-GB" sz="2600" i="1" dirty="0">
                <a:solidFill>
                  <a:srgbClr val="002060"/>
                </a:solidFill>
                <a:latin typeface="Lucida Bright" panose="02040602050505020304" pitchFamily="18" charset="0"/>
              </a:rPr>
              <a:t>how</a:t>
            </a:r>
            <a:r>
              <a:rPr lang="en-GB" sz="2600" dirty="0">
                <a:solidFill>
                  <a:srgbClr val="002060"/>
                </a:solidFill>
                <a:latin typeface="Lucida Bright" panose="02040602050505020304" pitchFamily="18" charset="0"/>
              </a:rPr>
              <a:t> you investigated the problem. Mention your theoretical lens and your data collection methods.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Lucida Bright" panose="02040602050505020304" pitchFamily="18" charset="0"/>
              </a:rPr>
              <a:t>4. Key Findings (3–4 sentences)</a:t>
            </a:r>
          </a:p>
          <a:p>
            <a:pPr algn="just"/>
            <a:r>
              <a:rPr lang="en-GB" sz="2600" dirty="0">
                <a:solidFill>
                  <a:srgbClr val="002060"/>
                </a:solidFill>
                <a:latin typeface="Lucida Bright" panose="02040602050505020304" pitchFamily="18" charset="0"/>
              </a:rPr>
              <a:t>This is the "meat" of the abstract. Don't be vague; summarize your most significant data points or thematic discoveries.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Lucida Bright" panose="02040602050505020304" pitchFamily="18" charset="0"/>
              </a:rPr>
              <a:t>5. Implications &amp; Significance (1–2 sentences)</a:t>
            </a:r>
          </a:p>
          <a:p>
            <a:pPr algn="just"/>
            <a:r>
              <a:rPr lang="en-GB" sz="2600" dirty="0">
                <a:solidFill>
                  <a:srgbClr val="002060"/>
                </a:solidFill>
                <a:latin typeface="Lucida Bright" panose="02040602050505020304" pitchFamily="18" charset="0"/>
              </a:rPr>
              <a:t>Why should the committee care? How does this change the way people think about your subject?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6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4BCAD-4A76-196A-BBC7-AFA1FCA1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92B67B1-E4A9-61CA-499C-1A398B8B4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341" y="690282"/>
            <a:ext cx="8274424" cy="56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8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32569-D8DB-3E20-989F-527899E4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Writing an Abstract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BEE838-8815-FD74-4C3E-5A13055B7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2447" y="842682"/>
            <a:ext cx="8426824" cy="51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57635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1077</TotalTime>
  <Words>241</Words>
  <Application>Microsoft Office PowerPoint</Application>
  <PresentationFormat>Grand écran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Corbel</vt:lpstr>
      <vt:lpstr>Lucida Bright</vt:lpstr>
      <vt:lpstr>Lucida Fax</vt:lpstr>
      <vt:lpstr>Wingdings 2</vt:lpstr>
      <vt:lpstr>Cadre</vt:lpstr>
      <vt:lpstr>WRITING A THESIS</vt:lpstr>
      <vt:lpstr>Establishing Important Ground  Rules with your Supervisor  </vt:lpstr>
      <vt:lpstr>Establishing Important Ground  Rules with your Supervisor </vt:lpstr>
      <vt:lpstr>Writing an Abstract </vt:lpstr>
      <vt:lpstr>Writing an Abstract </vt:lpstr>
      <vt:lpstr>Writing an Abstract </vt:lpstr>
      <vt:lpstr>Writing an Abstract </vt:lpstr>
      <vt:lpstr>Writing an Abstract </vt:lpstr>
      <vt:lpstr>Writing an Abstract </vt:lpstr>
      <vt:lpstr>Writing an Abstract </vt:lpstr>
      <vt:lpstr>Writing an Abstract 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PME Vs STARTUP Quelles différences? </dc:title>
  <dc:creator>UNIV</dc:creator>
  <cp:lastModifiedBy>ADMIN</cp:lastModifiedBy>
  <cp:revision>70</cp:revision>
  <dcterms:created xsi:type="dcterms:W3CDTF">2023-03-05T16:18:00Z</dcterms:created>
  <dcterms:modified xsi:type="dcterms:W3CDTF">2026-02-12T14:00:44Z</dcterms:modified>
</cp:coreProperties>
</file>