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3"/>
    <p:sldId id="257" r:id="rId4"/>
    <p:sldId id="353" r:id="rId5"/>
    <p:sldId id="354" r:id="rId6"/>
    <p:sldId id="259" r:id="rId7"/>
    <p:sldId id="336" r:id="rId8"/>
    <p:sldId id="355" r:id="rId9"/>
    <p:sldId id="357" r:id="rId10"/>
    <p:sldId id="358" r:id="rId11"/>
    <p:sldId id="360" r:id="rId12"/>
    <p:sldId id="365" r:id="rId13"/>
    <p:sldId id="366" r:id="rId14"/>
    <p:sldId id="369" r:id="rId15"/>
    <p:sldId id="370" r:id="rId16"/>
    <p:sldId id="362" r:id="rId17"/>
    <p:sldId id="363" r:id="rId18"/>
    <p:sldId id="371" r:id="rId19"/>
    <p:sldId id="372" r:id="rId20"/>
    <p:sldId id="373" r:id="rId21"/>
    <p:sldId id="374" r:id="rId22"/>
    <p:sldId id="381" r:id="rId23"/>
    <p:sldId id="380" r:id="rId24"/>
    <p:sldId id="382" r:id="rId25"/>
    <p:sldId id="383" r:id="rId26"/>
    <p:sldId id="384" r:id="rId27"/>
    <p:sldId id="385" r:id="rId28"/>
    <p:sldId id="386" r:id="rId29"/>
    <p:sldId id="389" r:id="rId30"/>
    <p:sldId id="390" r:id="rId31"/>
    <p:sldId id="391" r:id="rId32"/>
    <p:sldId id="392" r:id="rId33"/>
    <p:sldId id="394" r:id="rId34"/>
    <p:sldId id="395" r:id="rId36"/>
    <p:sldId id="396" r:id="rId37"/>
    <p:sldId id="397" r:id="rId38"/>
    <p:sldId id="399" r:id="rId39"/>
    <p:sldId id="400" r:id="rId40"/>
    <p:sldId id="401" r:id="rId41"/>
    <p:sldId id="402" r:id="rId42"/>
    <p:sldId id="403" r:id="rId43"/>
    <p:sldId id="406" r:id="rId44"/>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2" userDrawn="1">
          <p15:clr>
            <a:srgbClr val="A4A3A4"/>
          </p15:clr>
        </p15:guide>
        <p15:guide id="2" pos="2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5950"/>
  </p:normalViewPr>
  <p:slideViewPr>
    <p:cSldViewPr snapToGrid="0" showGuides="1">
      <p:cViewPr>
        <p:scale>
          <a:sx n="60" d="100"/>
          <a:sy n="60" d="100"/>
        </p:scale>
        <p:origin x="-1032" y="-372"/>
      </p:cViewPr>
      <p:guideLst>
        <p:guide orient="horz" pos="2132"/>
        <p:guide pos="283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300"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6.w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7.w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9.wmf"/><Relationship Id="rId1"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0.wmf"/><Relationship Id="rId1"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4.wmf"/><Relationship Id="rId1"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6.wmf"/><Relationship Id="rId1"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1.vml"/><Relationship Id="rId3" Type="http://schemas.openxmlformats.org/officeDocument/2006/relationships/slideLayout" Target="../slideLayouts/slideLayout7.xml"/><Relationship Id="rId2" Type="http://schemas.openxmlformats.org/officeDocument/2006/relationships/image" Target="../media/image20.wmf"/><Relationship Id="rId1"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7.xml"/><Relationship Id="rId2" Type="http://schemas.openxmlformats.org/officeDocument/2006/relationships/image" Target="../media/image24.wmf"/><Relationship Id="rId1"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7.xml"/><Relationship Id="rId4" Type="http://schemas.openxmlformats.org/officeDocument/2006/relationships/image" Target="../media/image28.wmf"/><Relationship Id="rId3" Type="http://schemas.openxmlformats.org/officeDocument/2006/relationships/oleObject" Target="../embeddings/oleObject16.bin"/><Relationship Id="rId2" Type="http://schemas.openxmlformats.org/officeDocument/2006/relationships/image" Target="../media/image27.wmf"/><Relationship Id="rId1"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7.xml"/><Relationship Id="rId2" Type="http://schemas.openxmlformats.org/officeDocument/2006/relationships/image" Target="../media/image29.wmf"/><Relationship Id="rId1"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422275" y="1776730"/>
            <a:ext cx="8229600" cy="194564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t>5. </a:t>
            </a:r>
            <a:r>
              <a:rPr lang="fr-FR" sz="5400" noProof="0" dirty="0" smtClean="0">
                <a:ln>
                  <a:noFill/>
                </a:ln>
                <a:solidFill>
                  <a:schemeClr val="tx1"/>
                </a:solidFill>
                <a:uLnTx/>
                <a:uFillTx/>
                <a:ea typeface="+mj-ea"/>
                <a:sym typeface="+mn-ea"/>
              </a:rPr>
              <a:t>Concepts of</a:t>
            </a:r>
            <a:br>
              <a:rPr lang="fr-FR" sz="5400" noProof="0" dirty="0" smtClean="0">
                <a:ln>
                  <a:noFill/>
                </a:ln>
                <a:solidFill>
                  <a:schemeClr val="tx1"/>
                </a:solidFill>
                <a:uLnTx/>
                <a:uFillTx/>
                <a:ea typeface="+mj-ea"/>
                <a:sym typeface="+mn-ea"/>
              </a:rPr>
            </a:br>
            <a:r>
              <a:rPr lang="fr-FR" sz="5400" noProof="0" dirty="0" smtClean="0">
                <a:ln>
                  <a:noFill/>
                </a:ln>
                <a:solidFill>
                  <a:schemeClr val="tx1"/>
                </a:solidFill>
                <a:uLnTx/>
                <a:uFillTx/>
                <a:ea typeface="+mj-ea"/>
                <a:sym typeface="+mn-ea"/>
              </a:rPr>
              <a:t> Enzymology</a:t>
            </a:r>
            <a:br>
              <a:rPr lang="fr-FR" sz="5400" noProof="0" dirty="0" smtClean="0">
                <a:ln>
                  <a:noFill/>
                </a:ln>
                <a:solidFill>
                  <a:schemeClr val="tx1"/>
                </a:solidFill>
                <a:uLnTx/>
                <a:uFillTx/>
                <a:ea typeface="+mj-ea"/>
                <a:sym typeface="+mn-ea"/>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rPr>
            </a:br>
            <a:endParaRPr kumimoji="0" lang="fr-FR" sz="5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523875" y="92075"/>
            <a:ext cx="6399530" cy="521970"/>
          </a:xfrm>
          <a:prstGeom prst="rect">
            <a:avLst/>
          </a:prstGeom>
        </p:spPr>
        <p:txBody>
          <a:bodyPr wrap="square">
            <a:spAutoFit/>
          </a:bodyPr>
          <a:p>
            <a:r>
              <a:rPr sz="2800" b="1">
                <a:solidFill>
                  <a:srgbClr val="00FF00"/>
                </a:solidFill>
              </a:rPr>
              <a:t>General Mechanism of an Enzyme</a:t>
            </a:r>
            <a:endParaRPr sz="2800" b="1">
              <a:solidFill>
                <a:srgbClr val="00FF00"/>
              </a:solidFill>
            </a:endParaRPr>
          </a:p>
        </p:txBody>
      </p:sp>
      <p:sp>
        <p:nvSpPr>
          <p:cNvPr id="5" name="Zone de texte 4"/>
          <p:cNvSpPr txBox="1"/>
          <p:nvPr/>
        </p:nvSpPr>
        <p:spPr>
          <a:xfrm>
            <a:off x="645795" y="5511800"/>
            <a:ext cx="8028305" cy="1291590"/>
          </a:xfrm>
          <a:prstGeom prst="rect">
            <a:avLst/>
          </a:prstGeom>
          <a:noFill/>
        </p:spPr>
        <p:txBody>
          <a:bodyPr wrap="square" rtlCol="0">
            <a:spAutoFit/>
          </a:bodyPr>
          <a:p>
            <a:pPr algn="just"/>
            <a:r>
              <a:rPr sz="2600" b="1">
                <a:sym typeface="+mn-ea"/>
              </a:rPr>
              <a:t>If there are multiple substrates, the reaction will proceed step by step (and not simultaneously) to be effective and through a designated active site.</a:t>
            </a:r>
            <a:endParaRPr sz="2600" b="1"/>
          </a:p>
        </p:txBody>
      </p:sp>
      <p:grpSp>
        <p:nvGrpSpPr>
          <p:cNvPr id="12" name="Grouper 11"/>
          <p:cNvGrpSpPr/>
          <p:nvPr/>
        </p:nvGrpSpPr>
        <p:grpSpPr>
          <a:xfrm>
            <a:off x="365760" y="488950"/>
            <a:ext cx="8514080" cy="5153025"/>
            <a:chOff x="576" y="770"/>
            <a:chExt cx="13408" cy="8115"/>
          </a:xfrm>
        </p:grpSpPr>
        <p:sp>
          <p:nvSpPr>
            <p:cNvPr id="2" name="Zone de texte 1"/>
            <p:cNvSpPr txBox="1"/>
            <p:nvPr/>
          </p:nvSpPr>
          <p:spPr>
            <a:xfrm>
              <a:off x="576" y="770"/>
              <a:ext cx="13409" cy="5457"/>
            </a:xfrm>
            <a:prstGeom prst="rect">
              <a:avLst/>
            </a:prstGeom>
          </p:spPr>
          <p:txBody>
            <a:bodyPr wrap="square">
              <a:noAutofit/>
            </a:bodyPr>
            <a:p>
              <a:pPr>
                <a:lnSpc>
                  <a:spcPct val="150000"/>
                </a:lnSpc>
              </a:pPr>
              <a:r>
                <a:rPr lang="fr-FR"/>
                <a:t>                   </a:t>
              </a:r>
              <a:r>
                <a:t>S ⟷</a:t>
              </a:r>
              <a:r>
                <a:rPr lang="fr-FR"/>
                <a:t>  </a:t>
              </a:r>
              <a:r>
                <a:t>[E] P</a:t>
              </a:r>
            </a:p>
            <a:p>
              <a:pPr>
                <a:lnSpc>
                  <a:spcPct val="150000"/>
                </a:lnSpc>
              </a:pPr>
              <a:r>
                <a:t>An enzyme (E) transforms a substrate (S) into product (P).</a:t>
              </a:r>
            </a:p>
            <a:p>
              <a:pPr marL="342900" indent="-342900">
                <a:lnSpc>
                  <a:spcPct val="150000"/>
                </a:lnSpc>
                <a:buFont typeface="Arial" panose="020B0604020202020204" pitchFamily="34" charset="0"/>
                <a:buChar char="•"/>
              </a:pPr>
              <a:r>
                <a:rPr b="1">
                  <a:solidFill>
                    <a:srgbClr val="00FF00"/>
                  </a:solidFill>
                </a:rPr>
                <a:t>First step:</a:t>
              </a:r>
              <a:r>
                <a:t> The substrate binds to the enzyme </a:t>
              </a:r>
            </a:p>
            <a:p>
              <a:pPr>
                <a:lnSpc>
                  <a:spcPct val="150000"/>
                </a:lnSpc>
                <a:buFont typeface="Arial" panose="020B0604020202020204" pitchFamily="34" charset="0"/>
              </a:pPr>
              <a:r>
                <a:rPr lang="fr-FR"/>
                <a:t>                    </a:t>
              </a:r>
              <a:r>
                <a:t>S ⟷</a:t>
              </a:r>
              <a:r>
                <a:rPr lang="fr-FR"/>
                <a:t> </a:t>
              </a:r>
              <a:r>
                <a:t> ES</a:t>
              </a:r>
            </a:p>
            <a:p>
              <a:pPr marL="342900" indent="-342900">
                <a:lnSpc>
                  <a:spcPct val="150000"/>
                </a:lnSpc>
                <a:buFont typeface="Arial" panose="020B0604020202020204" pitchFamily="34" charset="0"/>
                <a:buChar char="•"/>
              </a:pPr>
              <a:r>
                <a:rPr b="1">
                  <a:solidFill>
                    <a:srgbClr val="00FF00"/>
                  </a:solidFill>
                </a:rPr>
                <a:t>Second step:</a:t>
              </a:r>
              <a:r>
                <a:t> catalysis. The substrate is transformed into product </a:t>
              </a:r>
            </a:p>
            <a:p>
              <a:pPr>
                <a:lnSpc>
                  <a:spcPct val="150000"/>
                </a:lnSpc>
                <a:buFont typeface="Arial" panose="020B0604020202020204" pitchFamily="34" charset="0"/>
              </a:pPr>
              <a:r>
                <a:rPr lang="fr-FR"/>
                <a:t>                    </a:t>
              </a:r>
              <a:r>
                <a:t>ES ⟷</a:t>
              </a:r>
              <a:r>
                <a:rPr lang="fr-FR"/>
                <a:t> </a:t>
              </a:r>
              <a:r>
                <a:t> EP</a:t>
              </a:r>
            </a:p>
            <a:p>
              <a:pPr marL="342900" indent="-342900">
                <a:lnSpc>
                  <a:spcPct val="150000"/>
                </a:lnSpc>
                <a:buFont typeface="Arial" panose="020B0604020202020204" pitchFamily="34" charset="0"/>
                <a:buChar char="•"/>
              </a:pPr>
              <a:r>
                <a:rPr b="1">
                  <a:solidFill>
                    <a:srgbClr val="00FF00"/>
                  </a:solidFill>
                </a:rPr>
                <a:t>Third step:</a:t>
              </a:r>
              <a:r>
                <a:t> The product is released </a:t>
              </a:r>
            </a:p>
            <a:p>
              <a:pPr>
                <a:lnSpc>
                  <a:spcPct val="150000"/>
                </a:lnSpc>
                <a:buFont typeface="Arial" panose="020B0604020202020204" pitchFamily="34" charset="0"/>
              </a:pPr>
              <a:r>
                <a:rPr lang="fr-FR"/>
                <a:t>                    </a:t>
              </a:r>
              <a:r>
                <a:t>EP ⟷</a:t>
              </a:r>
              <a:r>
                <a:rPr lang="fr-FR"/>
                <a:t> </a:t>
              </a:r>
              <a:r>
                <a:t> E+P</a:t>
              </a:r>
            </a:p>
            <a:p>
              <a:endParaRPr sz="2600" b="1"/>
            </a:p>
          </p:txBody>
        </p:sp>
        <p:sp>
          <p:nvSpPr>
            <p:cNvPr id="6" name="Zone de texte 5"/>
            <p:cNvSpPr txBox="1"/>
            <p:nvPr/>
          </p:nvSpPr>
          <p:spPr>
            <a:xfrm>
              <a:off x="3842" y="3414"/>
              <a:ext cx="1171" cy="628"/>
            </a:xfrm>
            <a:prstGeom prst="rect">
              <a:avLst/>
            </a:prstGeom>
            <a:noFill/>
          </p:spPr>
          <p:txBody>
            <a:bodyPr wrap="square" rtlCol="0" anchor="t">
              <a:spAutoFit/>
            </a:bodyPr>
            <a:p>
              <a:r>
                <a:rPr sz="2000">
                  <a:sym typeface="+mn-ea"/>
                </a:rPr>
                <a:t>K₁</a:t>
              </a:r>
              <a:endParaRPr lang="fr-FR" altLang="en-US" sz="2000">
                <a:sym typeface="+mn-ea"/>
              </a:endParaRPr>
            </a:p>
          </p:txBody>
        </p:sp>
        <p:sp>
          <p:nvSpPr>
            <p:cNvPr id="7" name="Zone de texte 6"/>
            <p:cNvSpPr txBox="1"/>
            <p:nvPr/>
          </p:nvSpPr>
          <p:spPr>
            <a:xfrm>
              <a:off x="4042" y="5943"/>
              <a:ext cx="1171" cy="628"/>
            </a:xfrm>
            <a:prstGeom prst="rect">
              <a:avLst/>
            </a:prstGeom>
            <a:noFill/>
          </p:spPr>
          <p:txBody>
            <a:bodyPr wrap="square" rtlCol="0" anchor="t">
              <a:spAutoFit/>
            </a:bodyPr>
            <a:p>
              <a:r>
                <a:rPr sz="2000">
                  <a:sym typeface="+mn-ea"/>
                </a:rPr>
                <a:t>K</a:t>
              </a:r>
              <a:r>
                <a:rPr lang="fr-FR" sz="2000" baseline="-25000">
                  <a:sym typeface="+mn-ea"/>
                </a:rPr>
                <a:t>2</a:t>
              </a:r>
              <a:endParaRPr lang="fr-FR" sz="2000" baseline="-25000">
                <a:sym typeface="+mn-ea"/>
              </a:endParaRPr>
            </a:p>
          </p:txBody>
        </p:sp>
        <p:sp>
          <p:nvSpPr>
            <p:cNvPr id="8" name="Zone de texte 7"/>
            <p:cNvSpPr txBox="1"/>
            <p:nvPr/>
          </p:nvSpPr>
          <p:spPr>
            <a:xfrm>
              <a:off x="4042" y="7673"/>
              <a:ext cx="1171" cy="628"/>
            </a:xfrm>
            <a:prstGeom prst="rect">
              <a:avLst/>
            </a:prstGeom>
            <a:noFill/>
          </p:spPr>
          <p:txBody>
            <a:bodyPr wrap="square" rtlCol="0" anchor="t">
              <a:spAutoFit/>
            </a:bodyPr>
            <a:p>
              <a:r>
                <a:rPr sz="2000">
                  <a:sym typeface="+mn-ea"/>
                </a:rPr>
                <a:t>K</a:t>
              </a:r>
              <a:r>
                <a:rPr lang="fr-FR" sz="2000" baseline="-25000">
                  <a:sym typeface="+mn-ea"/>
                </a:rPr>
                <a:t>3</a:t>
              </a:r>
              <a:endParaRPr lang="fr-FR" sz="2000" baseline="-25000">
                <a:sym typeface="+mn-ea"/>
              </a:endParaRPr>
            </a:p>
          </p:txBody>
        </p:sp>
        <p:sp>
          <p:nvSpPr>
            <p:cNvPr id="9" name="Zone de texte 8"/>
            <p:cNvSpPr txBox="1"/>
            <p:nvPr/>
          </p:nvSpPr>
          <p:spPr>
            <a:xfrm>
              <a:off x="3788" y="3984"/>
              <a:ext cx="1171" cy="628"/>
            </a:xfrm>
            <a:prstGeom prst="rect">
              <a:avLst/>
            </a:prstGeom>
            <a:noFill/>
          </p:spPr>
          <p:txBody>
            <a:bodyPr wrap="square" rtlCol="0" anchor="t">
              <a:spAutoFit/>
            </a:bodyPr>
            <a:p>
              <a:r>
                <a:rPr sz="2000">
                  <a:sym typeface="+mn-ea"/>
                </a:rPr>
                <a:t>K</a:t>
              </a:r>
              <a:r>
                <a:rPr lang="fr-FR" sz="2000" baseline="-25000">
                  <a:sym typeface="+mn-ea"/>
                </a:rPr>
                <a:t>-</a:t>
              </a:r>
              <a:r>
                <a:rPr lang="fr-FR" sz="2000" baseline="-25000">
                  <a:sym typeface="+mn-ea"/>
                </a:rPr>
                <a:t>1</a:t>
              </a:r>
              <a:endParaRPr lang="fr-FR" sz="2000" baseline="-25000">
                <a:sym typeface="+mn-ea"/>
              </a:endParaRPr>
            </a:p>
          </p:txBody>
        </p:sp>
        <p:sp>
          <p:nvSpPr>
            <p:cNvPr id="10" name="Zone de texte 9"/>
            <p:cNvSpPr txBox="1"/>
            <p:nvPr/>
          </p:nvSpPr>
          <p:spPr>
            <a:xfrm>
              <a:off x="4054" y="6560"/>
              <a:ext cx="1171" cy="628"/>
            </a:xfrm>
            <a:prstGeom prst="rect">
              <a:avLst/>
            </a:prstGeom>
            <a:noFill/>
          </p:spPr>
          <p:txBody>
            <a:bodyPr wrap="square" rtlCol="0" anchor="t">
              <a:spAutoFit/>
            </a:bodyPr>
            <a:p>
              <a:r>
                <a:rPr sz="2000">
                  <a:sym typeface="+mn-ea"/>
                </a:rPr>
                <a:t>K</a:t>
              </a:r>
              <a:r>
                <a:rPr lang="fr-FR" sz="2000" baseline="-25000">
                  <a:sym typeface="+mn-ea"/>
                </a:rPr>
                <a:t>-2</a:t>
              </a:r>
              <a:endParaRPr lang="fr-FR" sz="2000" baseline="-25000">
                <a:sym typeface="+mn-ea"/>
              </a:endParaRPr>
            </a:p>
          </p:txBody>
        </p:sp>
        <p:sp>
          <p:nvSpPr>
            <p:cNvPr id="11" name="Zone de texte 10"/>
            <p:cNvSpPr txBox="1"/>
            <p:nvPr/>
          </p:nvSpPr>
          <p:spPr>
            <a:xfrm>
              <a:off x="4128" y="8257"/>
              <a:ext cx="1171" cy="628"/>
            </a:xfrm>
            <a:prstGeom prst="rect">
              <a:avLst/>
            </a:prstGeom>
            <a:noFill/>
          </p:spPr>
          <p:txBody>
            <a:bodyPr wrap="square" rtlCol="0" anchor="t">
              <a:spAutoFit/>
            </a:bodyPr>
            <a:p>
              <a:r>
                <a:rPr sz="2000">
                  <a:sym typeface="+mn-ea"/>
                </a:rPr>
                <a:t>K</a:t>
              </a:r>
              <a:r>
                <a:rPr lang="fr-FR" sz="2000" baseline="-25000">
                  <a:sym typeface="+mn-ea"/>
                </a:rPr>
                <a:t>-3</a:t>
              </a:r>
              <a:endParaRPr lang="fr-FR" sz="2000" baseline="-25000">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Zone de texte 4"/>
          <p:cNvSpPr txBox="1"/>
          <p:nvPr/>
        </p:nvSpPr>
        <p:spPr>
          <a:xfrm>
            <a:off x="577215" y="86995"/>
            <a:ext cx="6877050" cy="521970"/>
          </a:xfrm>
          <a:prstGeom prst="rect">
            <a:avLst/>
          </a:prstGeom>
        </p:spPr>
        <p:txBody>
          <a:bodyPr wrap="square">
            <a:spAutoFit/>
          </a:bodyPr>
          <a:p>
            <a:pPr marL="457200" indent="-457200">
              <a:buFont typeface="Arial" panose="020B0604020202020204" pitchFamily="34" charset="0"/>
              <a:buChar char="•"/>
            </a:pPr>
            <a:r>
              <a:rPr sz="2800" b="1">
                <a:solidFill>
                  <a:srgbClr val="00FF00"/>
                </a:solidFill>
              </a:rPr>
              <a:t>Active site is a deep buried pocket</a:t>
            </a:r>
            <a:endParaRPr sz="2800" b="1">
              <a:solidFill>
                <a:srgbClr val="00FF00"/>
              </a:solidFill>
            </a:endParaRPr>
          </a:p>
        </p:txBody>
      </p:sp>
      <p:sp>
        <p:nvSpPr>
          <p:cNvPr id="6" name="Zone de texte 5"/>
          <p:cNvSpPr txBox="1"/>
          <p:nvPr/>
        </p:nvSpPr>
        <p:spPr>
          <a:xfrm>
            <a:off x="664210" y="811848"/>
            <a:ext cx="5080000" cy="460375"/>
          </a:xfrm>
          <a:prstGeom prst="rect">
            <a:avLst/>
          </a:prstGeom>
        </p:spPr>
        <p:txBody>
          <a:bodyPr>
            <a:spAutoFit/>
          </a:bodyPr>
          <a:p>
            <a:pPr marL="342900" indent="-342900">
              <a:buFont typeface="Wingdings" panose="05000000000000000000" charset="0"/>
              <a:buChar char="Ø"/>
            </a:pPr>
            <a:r>
              <a:rPr b="1">
                <a:solidFill>
                  <a:srgbClr val="00FF00"/>
                </a:solidFill>
              </a:rPr>
              <a:t>It is a magic pocket</a:t>
            </a:r>
            <a:endParaRPr b="1">
              <a:solidFill>
                <a:srgbClr val="00FF00"/>
              </a:solidFill>
            </a:endParaRPr>
          </a:p>
        </p:txBody>
      </p:sp>
      <p:sp>
        <p:nvSpPr>
          <p:cNvPr id="7" name="Zone de texte 6"/>
          <p:cNvSpPr txBox="1"/>
          <p:nvPr/>
        </p:nvSpPr>
        <p:spPr>
          <a:xfrm>
            <a:off x="701675" y="1124585"/>
            <a:ext cx="7400290" cy="1753235"/>
          </a:xfrm>
          <a:prstGeom prst="rect">
            <a:avLst/>
          </a:prstGeom>
        </p:spPr>
        <p:txBody>
          <a:bodyPr wrap="square">
            <a:spAutoFit/>
          </a:bodyPr>
          <a:p>
            <a:pPr algn="just">
              <a:lnSpc>
                <a:spcPct val="150000"/>
              </a:lnSpc>
            </a:pPr>
            <a:r>
              <a:t>Instead, the enzyme's active site also recognizes the substrate, but does so in a complementary way to match and stabilize the transition state.</a:t>
            </a:r>
          </a:p>
        </p:txBody>
      </p:sp>
      <p:graphicFrame>
        <p:nvGraphicFramePr>
          <p:cNvPr id="8" name="Objet 7"/>
          <p:cNvGraphicFramePr/>
          <p:nvPr/>
        </p:nvGraphicFramePr>
        <p:xfrm>
          <a:off x="622300" y="2956560"/>
          <a:ext cx="7970520" cy="3918585"/>
        </p:xfrm>
        <a:graphic>
          <a:graphicData uri="http://schemas.openxmlformats.org/presentationml/2006/ole">
            <mc:AlternateContent xmlns:mc="http://schemas.openxmlformats.org/markup-compatibility/2006">
              <mc:Choice xmlns:v="urn:schemas-microsoft-com:vml" Requires="v">
                <p:oleObj spid="_x0000_s9" name="" r:id="rId1" imgW="8639175" imgH="8715375" progId="Paint.Picture">
                  <p:embed/>
                </p:oleObj>
              </mc:Choice>
              <mc:Fallback>
                <p:oleObj name="" r:id="rId1" imgW="8639175" imgH="8715375" progId="Paint.Picture">
                  <p:embed/>
                  <p:pic>
                    <p:nvPicPr>
                      <p:cNvPr id="0" name="Image 2"/>
                      <p:cNvPicPr/>
                      <p:nvPr/>
                    </p:nvPicPr>
                    <p:blipFill>
                      <a:blip r:embed="rId2"/>
                      <a:stretch>
                        <a:fillRect/>
                      </a:stretch>
                    </p:blipFill>
                    <p:spPr>
                      <a:xfrm>
                        <a:off x="622300" y="2956560"/>
                        <a:ext cx="7970520" cy="3918585"/>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73710" y="1202690"/>
            <a:ext cx="7920990" cy="4154170"/>
          </a:xfrm>
          <a:prstGeom prst="rect">
            <a:avLst/>
          </a:prstGeom>
        </p:spPr>
        <p:txBody>
          <a:bodyPr wrap="square">
            <a:spAutoFit/>
          </a:bodyPr>
          <a:p>
            <a:pPr marL="342900" indent="-342900">
              <a:buFont typeface="Wingdings" panose="05000000000000000000" charset="0"/>
              <a:buChar char="Ø"/>
            </a:pPr>
            <a:r>
              <a:rPr b="1"/>
              <a:t>They can be composed solely of amino acids (holoenzymes), example: digestive enzymes.</a:t>
            </a:r>
            <a:endParaRPr b="1"/>
          </a:p>
          <a:p>
            <a:endParaRPr b="1"/>
          </a:p>
          <a:p>
            <a:pPr marL="342900" indent="-342900">
              <a:buFont typeface="Wingdings" panose="05000000000000000000" charset="0"/>
              <a:buChar char="Ø"/>
            </a:pPr>
            <a:r>
              <a:rPr b="1"/>
              <a:t>Very often they are heteroproteins made up of a protein part (substrate recognition or catalysis) and a non-protein part (prosthetic group) responsible for activity.</a:t>
            </a:r>
            <a:endParaRPr b="1"/>
          </a:p>
          <a:p>
            <a:endParaRPr b="1"/>
          </a:p>
          <a:p>
            <a:pPr marL="342900" indent="-342900">
              <a:buFont typeface="Wingdings" panose="05000000000000000000" charset="0"/>
              <a:buChar char="Ø"/>
            </a:pPr>
            <a:r>
              <a:rPr b="1"/>
              <a:t>Vitamins are often found as prosthetic groups (in this case called </a:t>
            </a:r>
            <a:r>
              <a:rPr b="1">
                <a:solidFill>
                  <a:srgbClr val="00FF00"/>
                </a:solidFill>
              </a:rPr>
              <a:t>Coenzymes</a:t>
            </a:r>
            <a:r>
              <a:rPr b="1"/>
              <a:t>), or other ions (</a:t>
            </a:r>
            <a:r>
              <a:rPr b="1">
                <a:sym typeface="+mn-ea"/>
              </a:rPr>
              <a:t>in this case called </a:t>
            </a:r>
            <a:r>
              <a:rPr b="1">
                <a:solidFill>
                  <a:srgbClr val="00FF00"/>
                </a:solidFill>
                <a:sym typeface="+mn-ea"/>
              </a:rPr>
              <a:t>Cofactors</a:t>
            </a:r>
            <a:r>
              <a:rPr b="1"/>
              <a:t>).</a:t>
            </a:r>
            <a:endParaRPr b="1"/>
          </a:p>
        </p:txBody>
      </p:sp>
      <p:sp>
        <p:nvSpPr>
          <p:cNvPr id="3" name="Zone de texte 2"/>
          <p:cNvSpPr txBox="1"/>
          <p:nvPr/>
        </p:nvSpPr>
        <p:spPr>
          <a:xfrm>
            <a:off x="125730" y="215265"/>
            <a:ext cx="4572000" cy="521970"/>
          </a:xfrm>
          <a:prstGeom prst="rect">
            <a:avLst/>
          </a:prstGeom>
          <a:noFill/>
        </p:spPr>
        <p:txBody>
          <a:bodyPr wrap="square" rtlCol="0">
            <a:spAutoFit/>
          </a:bodyPr>
          <a:p>
            <a:r>
              <a:rPr sz="2800" b="1">
                <a:solidFill>
                  <a:srgbClr val="00FF00"/>
                </a:solidFill>
                <a:sym typeface="+mn-ea"/>
              </a:rPr>
              <a:t>Enzymes are proteins:</a:t>
            </a:r>
            <a:endParaRPr sz="2800" b="1">
              <a:solidFill>
                <a:srgbClr val="00FF00"/>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Zone de texte 6"/>
          <p:cNvSpPr txBox="1"/>
          <p:nvPr/>
        </p:nvSpPr>
        <p:spPr>
          <a:xfrm>
            <a:off x="306705" y="106045"/>
            <a:ext cx="3580765" cy="583565"/>
          </a:xfrm>
          <a:prstGeom prst="rect">
            <a:avLst/>
          </a:prstGeom>
          <a:noFill/>
        </p:spPr>
        <p:txBody>
          <a:bodyPr wrap="square" rtlCol="0">
            <a:spAutoFit/>
          </a:bodyPr>
          <a:p>
            <a:pPr marL="457200" indent="-457200">
              <a:buFont typeface="Arial" panose="020B0604020202020204" pitchFamily="34" charset="0"/>
              <a:buChar char="•"/>
            </a:pPr>
            <a:r>
              <a:rPr lang="fr-FR" altLang="en-US" sz="3200" b="1">
                <a:solidFill>
                  <a:srgbClr val="00FF00"/>
                </a:solidFill>
              </a:rPr>
              <a:t>The Cofactors</a:t>
            </a:r>
            <a:endParaRPr lang="fr-FR" altLang="en-US" sz="3200" b="1">
              <a:solidFill>
                <a:srgbClr val="00FF00"/>
              </a:solidFill>
            </a:endParaRPr>
          </a:p>
        </p:txBody>
      </p:sp>
      <p:sp>
        <p:nvSpPr>
          <p:cNvPr id="3" name="Zone de texte 2"/>
          <p:cNvSpPr txBox="1"/>
          <p:nvPr/>
        </p:nvSpPr>
        <p:spPr>
          <a:xfrm>
            <a:off x="358775" y="1061085"/>
            <a:ext cx="3195955" cy="3784600"/>
          </a:xfrm>
          <a:prstGeom prst="rect">
            <a:avLst/>
          </a:prstGeom>
        </p:spPr>
        <p:txBody>
          <a:bodyPr wrap="square">
            <a:spAutoFit/>
          </a:bodyPr>
          <a:p>
            <a:pPr algn="just"/>
            <a:r>
              <a:rPr lang="fr-FR" b="1"/>
              <a:t>O</a:t>
            </a:r>
            <a:r>
              <a:rPr b="1"/>
              <a:t>f inorganic nature: metallic ions such as Mg2+, Mn2+, Cu2+, Zn2+, Fe2+... +; </a:t>
            </a:r>
            <a:r>
              <a:t>are sometimes necessary for enzymatic activity in the three-dimensional structure of the enzyme</a:t>
            </a:r>
          </a:p>
        </p:txBody>
      </p:sp>
      <p:sp>
        <p:nvSpPr>
          <p:cNvPr id="4" name="Zone de texte 3"/>
          <p:cNvSpPr txBox="1"/>
          <p:nvPr/>
        </p:nvSpPr>
        <p:spPr>
          <a:xfrm>
            <a:off x="321310" y="5217160"/>
            <a:ext cx="8364220" cy="1383665"/>
          </a:xfrm>
          <a:prstGeom prst="rect">
            <a:avLst/>
          </a:prstGeom>
        </p:spPr>
        <p:txBody>
          <a:bodyPr wrap="square">
            <a:spAutoFit/>
          </a:bodyPr>
          <a:p>
            <a:pPr algn="just"/>
            <a:r>
              <a:rPr sz="2800" b="1"/>
              <a:t>A prosthetic group </a:t>
            </a:r>
            <a:r>
              <a:rPr sz="2800"/>
              <a:t>is called the cofactor that is strongly bound to the enzyme (sometimes with a covalent bond</a:t>
            </a:r>
            <a:endParaRPr sz="2800"/>
          </a:p>
        </p:txBody>
      </p:sp>
      <p:graphicFrame>
        <p:nvGraphicFramePr>
          <p:cNvPr id="8" name="Objet 7"/>
          <p:cNvGraphicFramePr/>
          <p:nvPr/>
        </p:nvGraphicFramePr>
        <p:xfrm>
          <a:off x="3901440" y="1034415"/>
          <a:ext cx="5240655" cy="3916045"/>
        </p:xfrm>
        <a:graphic>
          <a:graphicData uri="http://schemas.openxmlformats.org/presentationml/2006/ole">
            <mc:AlternateContent xmlns:mc="http://schemas.openxmlformats.org/markup-compatibility/2006">
              <mc:Choice xmlns:v="urn:schemas-microsoft-com:vml" Requires="v">
                <p:oleObj spid="_x0000_s9" name="" r:id="rId1" imgW="5057775" imgH="3705225" progId="Paint.Picture">
                  <p:embed/>
                </p:oleObj>
              </mc:Choice>
              <mc:Fallback>
                <p:oleObj name="" r:id="rId1" imgW="5057775" imgH="3705225" progId="Paint.Picture">
                  <p:embed/>
                  <p:pic>
                    <p:nvPicPr>
                      <p:cNvPr id="0" name="Image 8"/>
                      <p:cNvPicPr/>
                      <p:nvPr/>
                    </p:nvPicPr>
                    <p:blipFill>
                      <a:blip r:embed="rId2"/>
                      <a:stretch>
                        <a:fillRect/>
                      </a:stretch>
                    </p:blipFill>
                    <p:spPr>
                      <a:xfrm>
                        <a:off x="3901440" y="1034415"/>
                        <a:ext cx="5240655" cy="3916045"/>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Zone de texte 6"/>
          <p:cNvSpPr txBox="1"/>
          <p:nvPr/>
        </p:nvSpPr>
        <p:spPr>
          <a:xfrm>
            <a:off x="139065" y="92075"/>
            <a:ext cx="4433570" cy="583565"/>
          </a:xfrm>
          <a:prstGeom prst="rect">
            <a:avLst/>
          </a:prstGeom>
          <a:noFill/>
        </p:spPr>
        <p:txBody>
          <a:bodyPr wrap="square" rtlCol="0">
            <a:spAutoFit/>
          </a:bodyPr>
          <a:p>
            <a:pPr marL="457200" indent="-457200">
              <a:buFont typeface="Arial" panose="020B0604020202020204" pitchFamily="34" charset="0"/>
              <a:buChar char="•"/>
            </a:pPr>
            <a:r>
              <a:rPr lang="fr-FR" altLang="en-US" sz="3200" b="1">
                <a:solidFill>
                  <a:srgbClr val="00FF00"/>
                </a:solidFill>
              </a:rPr>
              <a:t>The Coenzymes</a:t>
            </a:r>
            <a:endParaRPr lang="fr-FR" altLang="en-US" sz="3200" b="1">
              <a:solidFill>
                <a:srgbClr val="00FF00"/>
              </a:solidFill>
            </a:endParaRPr>
          </a:p>
        </p:txBody>
      </p:sp>
      <p:sp>
        <p:nvSpPr>
          <p:cNvPr id="4" name="Zone de texte 3"/>
          <p:cNvSpPr txBox="1"/>
          <p:nvPr/>
        </p:nvSpPr>
        <p:spPr>
          <a:xfrm>
            <a:off x="669925" y="628650"/>
            <a:ext cx="7953375" cy="2306955"/>
          </a:xfrm>
          <a:prstGeom prst="rect">
            <a:avLst/>
          </a:prstGeom>
        </p:spPr>
        <p:txBody>
          <a:bodyPr wrap="square">
            <a:spAutoFit/>
          </a:bodyPr>
          <a:p>
            <a:pPr algn="just">
              <a:lnSpc>
                <a:spcPct val="150000"/>
              </a:lnSpc>
            </a:pPr>
            <a:r>
              <a:rPr b="1"/>
              <a:t>Coenzymes are organic molecules that are essential to the reaction, either by enabling substrate transport or by participating in the enzyme's structure.</a:t>
            </a:r>
            <a:endParaRPr b="1"/>
          </a:p>
          <a:p>
            <a:pPr marL="342900" indent="-342900" algn="just">
              <a:lnSpc>
                <a:spcPct val="150000"/>
              </a:lnSpc>
              <a:buFont typeface="Arial" panose="020B0604020202020204" pitchFamily="34" charset="0"/>
              <a:buChar char="•"/>
            </a:pPr>
            <a:r>
              <a:rPr b="1">
                <a:solidFill>
                  <a:srgbClr val="00FF00"/>
                </a:solidFill>
              </a:rPr>
              <a:t>Generally derived from vitamins</a:t>
            </a:r>
            <a:endParaRPr b="1">
              <a:solidFill>
                <a:srgbClr val="00FF00"/>
              </a:solidFill>
            </a:endParaRPr>
          </a:p>
        </p:txBody>
      </p:sp>
      <p:graphicFrame>
        <p:nvGraphicFramePr>
          <p:cNvPr id="5" name="Objet 4"/>
          <p:cNvGraphicFramePr/>
          <p:nvPr/>
        </p:nvGraphicFramePr>
        <p:xfrm>
          <a:off x="711200" y="2962275"/>
          <a:ext cx="7720965" cy="3336290"/>
        </p:xfrm>
        <a:graphic>
          <a:graphicData uri="http://schemas.openxmlformats.org/presentationml/2006/ole">
            <mc:AlternateContent xmlns:mc="http://schemas.openxmlformats.org/markup-compatibility/2006">
              <mc:Choice xmlns:v="urn:schemas-microsoft-com:vml" Requires="v">
                <p:oleObj spid="_x0000_s6" name="" r:id="rId1" imgW="7715250" imgH="3333750" progId="Paint.Picture">
                  <p:embed/>
                </p:oleObj>
              </mc:Choice>
              <mc:Fallback>
                <p:oleObj name="" r:id="rId1" imgW="7715250" imgH="3333750" progId="Paint.Picture">
                  <p:embed/>
                  <p:pic>
                    <p:nvPicPr>
                      <p:cNvPr id="0" name="Image 5"/>
                      <p:cNvPicPr/>
                      <p:nvPr/>
                    </p:nvPicPr>
                    <p:blipFill>
                      <a:blip r:embed="rId2"/>
                      <a:stretch>
                        <a:fillRect/>
                      </a:stretch>
                    </p:blipFill>
                    <p:spPr>
                      <a:xfrm>
                        <a:off x="711200" y="2962275"/>
                        <a:ext cx="7720965" cy="3336290"/>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03505" y="113983"/>
            <a:ext cx="5080000" cy="521970"/>
          </a:xfrm>
          <a:prstGeom prst="rect">
            <a:avLst/>
          </a:prstGeom>
        </p:spPr>
        <p:txBody>
          <a:bodyPr>
            <a:spAutoFit/>
          </a:bodyPr>
          <a:p>
            <a:r>
              <a:rPr sz="2800" b="1">
                <a:solidFill>
                  <a:srgbClr val="00FF00"/>
                </a:solidFill>
              </a:rPr>
              <a:t>International Nomenclature</a:t>
            </a:r>
            <a:endParaRPr sz="2800" b="1">
              <a:solidFill>
                <a:srgbClr val="00FF00"/>
              </a:solidFill>
            </a:endParaRPr>
          </a:p>
        </p:txBody>
      </p:sp>
      <p:sp>
        <p:nvSpPr>
          <p:cNvPr id="5" name="Zone de texte 4"/>
          <p:cNvSpPr txBox="1"/>
          <p:nvPr/>
        </p:nvSpPr>
        <p:spPr>
          <a:xfrm>
            <a:off x="103505" y="839470"/>
            <a:ext cx="8692515" cy="2590165"/>
          </a:xfrm>
          <a:prstGeom prst="rect">
            <a:avLst/>
          </a:prstGeom>
        </p:spPr>
        <p:txBody>
          <a:bodyPr>
            <a:noAutofit/>
          </a:bodyPr>
          <a:p>
            <a:r>
              <a:t>The enzyme name is followed by 4 numbers separated by periods.</a:t>
            </a:r>
          </a:p>
          <a:p>
            <a:pPr marL="342900" indent="-342900">
              <a:buFont typeface="Wingdings" panose="05000000000000000000" charset="0"/>
              <a:buChar char="Ø"/>
            </a:pPr>
            <a:r>
              <a:t>The first number corresponds to the class</a:t>
            </a:r>
            <a:r>
              <a:rPr lang="fr-FR"/>
              <a:t>.</a:t>
            </a:r>
            <a:endParaRPr lang="fr-FR"/>
          </a:p>
          <a:p>
            <a:pPr marL="342900" indent="-342900">
              <a:buFont typeface="Wingdings" panose="05000000000000000000" charset="0"/>
              <a:buChar char="Ø"/>
            </a:pPr>
            <a:r>
              <a:t>The second corresponds to the subclass which specifies the reaction type</a:t>
            </a:r>
            <a:r>
              <a:rPr lang="fr-FR"/>
              <a:t>.</a:t>
            </a:r>
            <a:endParaRPr lang="fr-FR"/>
          </a:p>
          <a:p>
            <a:pPr marL="342900" indent="-342900">
              <a:buFont typeface="Wingdings" panose="05000000000000000000" charset="0"/>
              <a:buChar char="Ø"/>
            </a:pPr>
            <a:r>
              <a:t> The 3rd and 4th numbers specify the type of substrate used</a:t>
            </a:r>
          </a:p>
          <a:p>
            <a:r>
              <a:rPr b="1">
                <a:solidFill>
                  <a:srgbClr val="00FF00"/>
                </a:solidFill>
              </a:rPr>
              <a:t>Example: Glucokinase = EC 2.7.1.1</a:t>
            </a:r>
            <a:endParaRPr b="1">
              <a:solidFill>
                <a:srgbClr val="00FF00"/>
              </a:solidFill>
            </a:endParaRPr>
          </a:p>
        </p:txBody>
      </p:sp>
      <p:sp>
        <p:nvSpPr>
          <p:cNvPr id="6" name="Zone de texte 5"/>
          <p:cNvSpPr txBox="1"/>
          <p:nvPr/>
        </p:nvSpPr>
        <p:spPr>
          <a:xfrm>
            <a:off x="393065" y="5139690"/>
            <a:ext cx="4536440" cy="545465"/>
          </a:xfrm>
          <a:prstGeom prst="rect">
            <a:avLst/>
          </a:prstGeom>
        </p:spPr>
        <p:txBody>
          <a:bodyPr>
            <a:noAutofit/>
          </a:bodyPr>
          <a:p>
            <a:endParaRPr sz="1600"/>
          </a:p>
          <a:p>
            <a:endParaRPr sz="1600"/>
          </a:p>
        </p:txBody>
      </p:sp>
      <p:grpSp>
        <p:nvGrpSpPr>
          <p:cNvPr id="21" name="Grouper 20"/>
          <p:cNvGrpSpPr/>
          <p:nvPr/>
        </p:nvGrpSpPr>
        <p:grpSpPr>
          <a:xfrm>
            <a:off x="1417955" y="3967480"/>
            <a:ext cx="7223760" cy="1555115"/>
            <a:chOff x="3113" y="6248"/>
            <a:chExt cx="11376" cy="2449"/>
          </a:xfrm>
        </p:grpSpPr>
        <p:sp>
          <p:nvSpPr>
            <p:cNvPr id="7" name="Zone de texte 6"/>
            <p:cNvSpPr txBox="1"/>
            <p:nvPr/>
          </p:nvSpPr>
          <p:spPr>
            <a:xfrm>
              <a:off x="3591" y="6248"/>
              <a:ext cx="5991" cy="725"/>
            </a:xfrm>
            <a:prstGeom prst="rect">
              <a:avLst/>
            </a:prstGeom>
            <a:noFill/>
          </p:spPr>
          <p:txBody>
            <a:bodyPr wrap="square" rtlCol="0" anchor="t">
              <a:spAutoFit/>
            </a:bodyPr>
            <a:p>
              <a:r>
                <a:rPr b="1">
                  <a:solidFill>
                    <a:schemeClr val="tx1"/>
                  </a:solidFill>
                  <a:sym typeface="+mn-ea"/>
                </a:rPr>
                <a:t>Glucokinase = EC 2.7.1.1</a:t>
              </a:r>
              <a:endParaRPr lang="fr-FR" altLang="en-US" b="1">
                <a:solidFill>
                  <a:schemeClr val="tx1"/>
                </a:solidFill>
                <a:sym typeface="+mn-ea"/>
              </a:endParaRPr>
            </a:p>
          </p:txBody>
        </p:sp>
        <p:grpSp>
          <p:nvGrpSpPr>
            <p:cNvPr id="20" name="Grouper 19"/>
            <p:cNvGrpSpPr/>
            <p:nvPr/>
          </p:nvGrpSpPr>
          <p:grpSpPr>
            <a:xfrm>
              <a:off x="3113" y="6827"/>
              <a:ext cx="11377" cy="1870"/>
              <a:chOff x="3113" y="6827"/>
              <a:chExt cx="11377" cy="1870"/>
            </a:xfrm>
          </p:grpSpPr>
          <p:cxnSp>
            <p:nvCxnSpPr>
              <p:cNvPr id="11" name="Connecteur droit avec flèche 10"/>
              <p:cNvCxnSpPr/>
              <p:nvPr/>
            </p:nvCxnSpPr>
            <p:spPr>
              <a:xfrm flipV="1">
                <a:off x="7041" y="6862"/>
                <a:ext cx="1034" cy="568"/>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12" name="Connecteur droit avec flèche 11"/>
              <p:cNvCxnSpPr/>
              <p:nvPr/>
            </p:nvCxnSpPr>
            <p:spPr>
              <a:xfrm flipH="1" flipV="1">
                <a:off x="9312" y="6881"/>
                <a:ext cx="961" cy="457"/>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3" name="Zone de texte 12"/>
              <p:cNvSpPr txBox="1"/>
              <p:nvPr/>
            </p:nvSpPr>
            <p:spPr>
              <a:xfrm>
                <a:off x="3664" y="7135"/>
                <a:ext cx="4136" cy="531"/>
              </a:xfrm>
              <a:prstGeom prst="rect">
                <a:avLst/>
              </a:prstGeom>
              <a:noFill/>
            </p:spPr>
            <p:txBody>
              <a:bodyPr wrap="square" rtlCol="0">
                <a:spAutoFit/>
              </a:bodyPr>
              <a:p>
                <a:r>
                  <a:rPr sz="1600" b="1">
                    <a:sym typeface="+mn-ea"/>
                  </a:rPr>
                  <a:t>Class 2: Transferase</a:t>
                </a:r>
                <a:endParaRPr sz="1600" b="1">
                  <a:sym typeface="+mn-ea"/>
                </a:endParaRPr>
              </a:p>
            </p:txBody>
          </p:sp>
          <p:sp>
            <p:nvSpPr>
              <p:cNvPr id="14" name="Zone de texte 13"/>
              <p:cNvSpPr txBox="1"/>
              <p:nvPr/>
            </p:nvSpPr>
            <p:spPr>
              <a:xfrm>
                <a:off x="3113" y="7779"/>
                <a:ext cx="5120" cy="919"/>
              </a:xfrm>
              <a:prstGeom prst="rect">
                <a:avLst/>
              </a:prstGeom>
              <a:noFill/>
            </p:spPr>
            <p:txBody>
              <a:bodyPr wrap="square" rtlCol="0">
                <a:spAutoFit/>
              </a:bodyPr>
              <a:p>
                <a:r>
                  <a:rPr sz="1600" b="1">
                    <a:sym typeface="+mn-ea"/>
                  </a:rPr>
                  <a:t>Transfer of a phosphate group </a:t>
                </a:r>
                <a:endParaRPr sz="1600" b="1">
                  <a:sym typeface="+mn-ea"/>
                </a:endParaRPr>
              </a:p>
              <a:p>
                <a:pPr algn="ctr"/>
                <a:r>
                  <a:rPr sz="1600" b="1">
                    <a:sym typeface="+mn-ea"/>
                  </a:rPr>
                  <a:t>(kinase)</a:t>
                </a:r>
                <a:endParaRPr sz="1600" b="1"/>
              </a:p>
            </p:txBody>
          </p:sp>
          <p:sp>
            <p:nvSpPr>
              <p:cNvPr id="15" name="Zone de texte 14"/>
              <p:cNvSpPr txBox="1"/>
              <p:nvPr/>
            </p:nvSpPr>
            <p:spPr>
              <a:xfrm>
                <a:off x="10116" y="6984"/>
                <a:ext cx="4163" cy="531"/>
              </a:xfrm>
              <a:prstGeom prst="rect">
                <a:avLst/>
              </a:prstGeom>
              <a:noFill/>
            </p:spPr>
            <p:txBody>
              <a:bodyPr wrap="square" rtlCol="0">
                <a:spAutoFit/>
              </a:bodyPr>
              <a:p>
                <a:r>
                  <a:rPr sz="1600" b="1">
                    <a:sym typeface="+mn-ea"/>
                  </a:rPr>
                  <a:t>The acceptor is glucose </a:t>
                </a:r>
                <a:endParaRPr sz="1600" b="1">
                  <a:sym typeface="+mn-ea"/>
                </a:endParaRPr>
              </a:p>
            </p:txBody>
          </p:sp>
          <p:sp>
            <p:nvSpPr>
              <p:cNvPr id="16" name="Zone de texte 15"/>
              <p:cNvSpPr txBox="1"/>
              <p:nvPr/>
            </p:nvSpPr>
            <p:spPr>
              <a:xfrm>
                <a:off x="9230" y="7641"/>
                <a:ext cx="5261" cy="919"/>
              </a:xfrm>
              <a:prstGeom prst="rect">
                <a:avLst/>
              </a:prstGeom>
              <a:noFill/>
            </p:spPr>
            <p:txBody>
              <a:bodyPr wrap="square" rtlCol="0">
                <a:spAutoFit/>
              </a:bodyPr>
              <a:p>
                <a:r>
                  <a:rPr sz="1600" b="1">
                    <a:sym typeface="+mn-ea"/>
                  </a:rPr>
                  <a:t>Transfer to an alcohol function</a:t>
                </a:r>
                <a:endParaRPr sz="1600" b="1">
                  <a:sym typeface="+mn-ea"/>
                </a:endParaRPr>
              </a:p>
              <a:p>
                <a:pPr algn="ctr"/>
                <a:r>
                  <a:rPr sz="1600" b="1">
                    <a:sym typeface="+mn-ea"/>
                  </a:rPr>
                  <a:t> (-OH)</a:t>
                </a:r>
                <a:endParaRPr sz="1600" b="1">
                  <a:sym typeface="+mn-ea"/>
                </a:endParaRPr>
              </a:p>
            </p:txBody>
          </p:sp>
          <p:cxnSp>
            <p:nvCxnSpPr>
              <p:cNvPr id="18" name="Connecteur en angle 17"/>
              <p:cNvCxnSpPr/>
              <p:nvPr/>
            </p:nvCxnSpPr>
            <p:spPr>
              <a:xfrm rot="10800000">
                <a:off x="8906" y="6869"/>
                <a:ext cx="539" cy="1128"/>
              </a:xfrm>
              <a:prstGeom prst="bentConnector2">
                <a:avLst/>
              </a:prstGeom>
              <a:solidFill>
                <a:schemeClr val="accent1"/>
              </a:solidFill>
              <a:ln w="9525" cap="flat" cmpd="sng" algn="ctr">
                <a:solidFill>
                  <a:schemeClr val="tx1"/>
                </a:solidFill>
                <a:prstDash val="solid"/>
                <a:round/>
                <a:headEnd type="none" w="med" len="med"/>
                <a:tailEnd type="arrow" w="med" len="med"/>
              </a:ln>
            </p:spPr>
          </p:cxnSp>
          <p:cxnSp>
            <p:nvCxnSpPr>
              <p:cNvPr id="19" name="Connecteur en angle 18"/>
              <p:cNvCxnSpPr/>
              <p:nvPr/>
            </p:nvCxnSpPr>
            <p:spPr>
              <a:xfrm rot="16200000">
                <a:off x="7584" y="7229"/>
                <a:ext cx="1266" cy="463"/>
              </a:xfrm>
              <a:prstGeom prst="bentConnector3">
                <a:avLst>
                  <a:gd name="adj1" fmla="val 2567"/>
                </a:avLst>
              </a:prstGeom>
              <a:solidFill>
                <a:schemeClr val="accent1"/>
              </a:solidFill>
              <a:ln w="9525" cap="flat" cmpd="sng" algn="ctr">
                <a:solidFill>
                  <a:schemeClr val="tx1"/>
                </a:solidFill>
                <a:prstDash val="solid"/>
                <a:round/>
                <a:headEnd type="none" w="med" len="med"/>
                <a:tailEnd type="arrow" w="med" len="med"/>
              </a:ln>
            </p:spPr>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323850" y="521970"/>
            <a:ext cx="8820150" cy="4189730"/>
          </a:xfrm>
          <a:prstGeom prst="rect">
            <a:avLst/>
          </a:prstGeom>
        </p:spPr>
        <p:txBody>
          <a:bodyPr wrap="square">
            <a:noAutofit/>
          </a:bodyPr>
          <a:p>
            <a:r>
              <a:rPr sz="2300"/>
              <a:t>In 1961, the Enzyme Commission (E.C) established a classification and systematic nomenclature based on the biochemical reactions catalyzed by enzymes. The six classes are:</a:t>
            </a:r>
            <a:endParaRPr sz="2300"/>
          </a:p>
          <a:p>
            <a:endParaRPr sz="2300"/>
          </a:p>
          <a:p>
            <a:r>
              <a:rPr sz="2600" b="1"/>
              <a:t>E.C.1: </a:t>
            </a:r>
            <a:r>
              <a:rPr>
                <a:solidFill>
                  <a:srgbClr val="00FF00"/>
                </a:solidFill>
              </a:rPr>
              <a:t>Oxidoreductases</a:t>
            </a:r>
            <a:r>
              <a:t>, which catalyze oxidation-reduction reactions (such as peroxidase);</a:t>
            </a:r>
          </a:p>
          <a:p>
            <a:r>
              <a:rPr sz="2600" b="1"/>
              <a:t>E.C.2: </a:t>
            </a:r>
            <a:r>
              <a:rPr>
                <a:solidFill>
                  <a:srgbClr val="00FF00"/>
                </a:solidFill>
              </a:rPr>
              <a:t>Transferases,</a:t>
            </a:r>
            <a:r>
              <a:t> which transfer a functional group from one molecule to another</a:t>
            </a:r>
            <a:r>
              <a:rPr lang="fr-FR"/>
              <a:t>.</a:t>
            </a:r>
            <a:endParaRPr lang="fr-FR"/>
          </a:p>
          <a:p>
            <a:r>
              <a:rPr sz="2600" b="1"/>
              <a:t>E.C.3:</a:t>
            </a:r>
            <a:r>
              <a:rPr sz="2600"/>
              <a:t> </a:t>
            </a:r>
            <a:r>
              <a:rPr>
                <a:solidFill>
                  <a:srgbClr val="00FF00"/>
                </a:solidFill>
              </a:rPr>
              <a:t>Hydrolases</a:t>
            </a:r>
            <a:r>
              <a:t>, which hydrolyze chemical bonds</a:t>
            </a:r>
            <a:r>
              <a:rPr lang="fr-FR"/>
              <a:t>.</a:t>
            </a:r>
            <a:r>
              <a:t> </a:t>
            </a:r>
          </a:p>
          <a:p>
            <a:r>
              <a:rPr sz="2600" b="1"/>
              <a:t>E.C.4:</a:t>
            </a:r>
            <a:r>
              <a:rPr sz="2600"/>
              <a:t> </a:t>
            </a:r>
            <a:r>
              <a:rPr>
                <a:solidFill>
                  <a:srgbClr val="00FF00"/>
                </a:solidFill>
              </a:rPr>
              <a:t>Lyases</a:t>
            </a:r>
            <a:r>
              <a:t>, which break bonds while simultaneously forming new ones;</a:t>
            </a:r>
          </a:p>
          <a:p>
            <a:r>
              <a:rPr sz="2600" b="1"/>
              <a:t>E.C.5:</a:t>
            </a:r>
            <a:r>
              <a:rPr sz="2600"/>
              <a:t> </a:t>
            </a:r>
            <a:r>
              <a:rPr>
                <a:solidFill>
                  <a:srgbClr val="00FF00"/>
                </a:solidFill>
              </a:rPr>
              <a:t>Isomerases,</a:t>
            </a:r>
            <a:r>
              <a:t> which rearrange the functional groups of a molecule to form isomers</a:t>
            </a:r>
            <a:r>
              <a:rPr lang="fr-FR"/>
              <a:t>.</a:t>
            </a:r>
            <a:r>
              <a:t> </a:t>
            </a:r>
          </a:p>
          <a:p>
            <a:r>
              <a:rPr sz="2600" b="1"/>
              <a:t>E.C.6:</a:t>
            </a:r>
            <a:r>
              <a:rPr sz="2600"/>
              <a:t> </a:t>
            </a:r>
            <a:r>
              <a:rPr>
                <a:solidFill>
                  <a:srgbClr val="00FF00"/>
                </a:solidFill>
              </a:rPr>
              <a:t>Ligases or synthetases</a:t>
            </a:r>
            <a:r>
              <a:t>, which join two molecules together (such as DNA ligases).</a:t>
            </a:r>
          </a:p>
        </p:txBody>
      </p:sp>
      <p:sp>
        <p:nvSpPr>
          <p:cNvPr id="3" name="Zone de texte 2"/>
          <p:cNvSpPr txBox="1"/>
          <p:nvPr/>
        </p:nvSpPr>
        <p:spPr>
          <a:xfrm>
            <a:off x="293370" y="0"/>
            <a:ext cx="5138420" cy="521970"/>
          </a:xfrm>
          <a:prstGeom prst="rect">
            <a:avLst/>
          </a:prstGeom>
        </p:spPr>
        <p:txBody>
          <a:bodyPr wrap="square">
            <a:spAutoFit/>
          </a:bodyPr>
          <a:p>
            <a:r>
              <a:rPr sz="2800" b="1">
                <a:solidFill>
                  <a:srgbClr val="00FF00"/>
                </a:solidFill>
              </a:rPr>
              <a:t>Classification of Enzymes</a:t>
            </a:r>
            <a:endParaRPr sz="2800" b="1">
              <a:solidFill>
                <a:srgbClr val="00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08940" y="564515"/>
            <a:ext cx="8210550" cy="3119755"/>
          </a:xfrm>
          <a:prstGeom prst="rect">
            <a:avLst/>
          </a:prstGeom>
        </p:spPr>
        <p:txBody>
          <a:bodyPr>
            <a:noAutofit/>
          </a:bodyPr>
          <a:p>
            <a:pPr>
              <a:lnSpc>
                <a:spcPct val="150000"/>
              </a:lnSpc>
            </a:pPr>
            <a:r>
              <a:t>Enzyme kinetics is the study of variations in reaction rates as a function of substrate concentration</a:t>
            </a:r>
            <a:r>
              <a:rPr lang="fr-FR"/>
              <a:t>.</a:t>
            </a:r>
            <a:endParaRPr lang="fr-FR"/>
          </a:p>
          <a:p>
            <a:pPr>
              <a:lnSpc>
                <a:spcPct val="150000"/>
              </a:lnSpc>
            </a:pPr>
            <a:r>
              <a:t>What is it used for?</a:t>
            </a:r>
          </a:p>
          <a:p>
            <a:pPr>
              <a:lnSpc>
                <a:spcPct val="150000"/>
              </a:lnSpc>
            </a:pPr>
            <a:r>
              <a:t>It allows to determine:</a:t>
            </a:r>
          </a:p>
          <a:p>
            <a:pPr marL="342900" indent="-342900">
              <a:lnSpc>
                <a:spcPct val="150000"/>
              </a:lnSpc>
              <a:buFont typeface="Arial" panose="020B0604020202020204" pitchFamily="34" charset="0"/>
              <a:buChar char="•"/>
            </a:pPr>
            <a:r>
              <a:rPr b="1">
                <a:solidFill>
                  <a:srgbClr val="00FF00"/>
                </a:solidFill>
              </a:rPr>
              <a:t>Modeling of enzyme activity</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Rate equation</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Kinetic parameters and their significance</a:t>
            </a:r>
            <a:endParaRPr b="1">
              <a:solidFill>
                <a:srgbClr val="00FF00"/>
              </a:solidFill>
            </a:endParaRPr>
          </a:p>
          <a:p>
            <a:pPr marL="342900" indent="-342900">
              <a:lnSpc>
                <a:spcPct val="150000"/>
              </a:lnSpc>
              <a:buFont typeface="Arial" panose="020B0604020202020204" pitchFamily="34" charset="0"/>
              <a:buChar char="•"/>
            </a:pPr>
            <a:r>
              <a:rPr b="1">
                <a:solidFill>
                  <a:srgbClr val="00FF00"/>
                </a:solidFill>
              </a:rPr>
              <a:t>Studies in the presence of inhibitors, optimal conditions...</a:t>
            </a:r>
            <a:endParaRPr b="1">
              <a:solidFill>
                <a:srgbClr val="00FF00"/>
              </a:solidFill>
            </a:endParaRPr>
          </a:p>
        </p:txBody>
      </p:sp>
      <p:sp>
        <p:nvSpPr>
          <p:cNvPr id="3" name="Zone de texte 2"/>
          <p:cNvSpPr txBox="1"/>
          <p:nvPr/>
        </p:nvSpPr>
        <p:spPr>
          <a:xfrm>
            <a:off x="314325" y="0"/>
            <a:ext cx="4572000" cy="583565"/>
          </a:xfrm>
          <a:prstGeom prst="rect">
            <a:avLst/>
          </a:prstGeom>
          <a:noFill/>
        </p:spPr>
        <p:txBody>
          <a:bodyPr wrap="square" rtlCol="0">
            <a:spAutoFit/>
          </a:bodyPr>
          <a:p>
            <a:r>
              <a:rPr sz="3200" b="1">
                <a:solidFill>
                  <a:srgbClr val="00FF00"/>
                </a:solidFill>
                <a:sym typeface="+mn-ea"/>
              </a:rPr>
              <a:t>Enzyme Kinetics</a:t>
            </a:r>
            <a:endParaRPr sz="3200" b="1">
              <a:solidFill>
                <a:srgbClr val="00FF00"/>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234315" y="-12065"/>
            <a:ext cx="6036310" cy="583565"/>
          </a:xfrm>
          <a:prstGeom prst="rect">
            <a:avLst/>
          </a:prstGeom>
        </p:spPr>
        <p:txBody>
          <a:bodyPr wrap="square">
            <a:spAutoFit/>
          </a:bodyPr>
          <a:p>
            <a:r>
              <a:rPr sz="3200" b="1">
                <a:solidFill>
                  <a:srgbClr val="00FF00"/>
                </a:solidFill>
              </a:rPr>
              <a:t>Enzyme kinetics over time</a:t>
            </a:r>
            <a:endParaRPr sz="3200" b="1">
              <a:solidFill>
                <a:srgbClr val="00FF00"/>
              </a:solidFill>
            </a:endParaRPr>
          </a:p>
        </p:txBody>
      </p:sp>
      <p:graphicFrame>
        <p:nvGraphicFramePr>
          <p:cNvPr id="3" name="Objet 2"/>
          <p:cNvGraphicFramePr/>
          <p:nvPr/>
        </p:nvGraphicFramePr>
        <p:xfrm>
          <a:off x="5715" y="685165"/>
          <a:ext cx="9131935" cy="5115560"/>
        </p:xfrm>
        <a:graphic>
          <a:graphicData uri="http://schemas.openxmlformats.org/presentationml/2006/ole">
            <mc:AlternateContent xmlns:mc="http://schemas.openxmlformats.org/markup-compatibility/2006">
              <mc:Choice xmlns:v="urn:schemas-microsoft-com:vml" Requires="v">
                <p:oleObj spid="_x0000_s4" name="" r:id="rId1" imgW="9124950" imgH="5686425" progId="Paint.Picture">
                  <p:embed/>
                </p:oleObj>
              </mc:Choice>
              <mc:Fallback>
                <p:oleObj name="" r:id="rId1" imgW="9124950" imgH="5686425" progId="Paint.Picture">
                  <p:embed/>
                  <p:pic>
                    <p:nvPicPr>
                      <p:cNvPr id="0" name="Image 3"/>
                      <p:cNvPicPr/>
                      <p:nvPr/>
                    </p:nvPicPr>
                    <p:blipFill>
                      <a:blip r:embed="rId2"/>
                      <a:stretch>
                        <a:fillRect/>
                      </a:stretch>
                    </p:blipFill>
                    <p:spPr>
                      <a:xfrm>
                        <a:off x="5715" y="685165"/>
                        <a:ext cx="9131935" cy="5115560"/>
                      </a:xfrm>
                      <a:prstGeom prst="rect">
                        <a:avLst/>
                      </a:prstGeom>
                    </p:spPr>
                  </p:pic>
                </p:oleObj>
              </mc:Fallback>
            </mc:AlternateContent>
          </a:graphicData>
        </a:graphic>
      </p:graphicFrame>
      <p:sp>
        <p:nvSpPr>
          <p:cNvPr id="5" name="Zone de texte 4"/>
          <p:cNvSpPr txBox="1"/>
          <p:nvPr/>
        </p:nvSpPr>
        <p:spPr>
          <a:xfrm>
            <a:off x="154305" y="5818505"/>
            <a:ext cx="9010015" cy="953135"/>
          </a:xfrm>
          <a:prstGeom prst="rect">
            <a:avLst/>
          </a:prstGeom>
        </p:spPr>
        <p:txBody>
          <a:bodyPr wrap="square">
            <a:spAutoFit/>
          </a:bodyPr>
          <a:p>
            <a:r>
              <a:rPr sz="2800" b="1">
                <a:solidFill>
                  <a:srgbClr val="00FF00"/>
                </a:solidFill>
              </a:rPr>
              <a:t>In classical enzymology, we focus on the stationary (linear) phase by measuring the initial velocity.</a:t>
            </a:r>
            <a:endParaRPr sz="2800" b="1">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292100" y="143510"/>
            <a:ext cx="5688330" cy="583565"/>
          </a:xfrm>
          <a:prstGeom prst="rect">
            <a:avLst/>
          </a:prstGeom>
        </p:spPr>
        <p:txBody>
          <a:bodyPr wrap="square">
            <a:spAutoFit/>
          </a:bodyPr>
          <a:p>
            <a:r>
              <a:rPr sz="3200" b="1">
                <a:solidFill>
                  <a:srgbClr val="00FF00"/>
                </a:solidFill>
              </a:rPr>
              <a:t>Michaelis-Menten Kinetics</a:t>
            </a:r>
            <a:endParaRPr sz="3200" b="1">
              <a:solidFill>
                <a:srgbClr val="00FF00"/>
              </a:solidFill>
            </a:endParaRPr>
          </a:p>
        </p:txBody>
      </p:sp>
      <p:graphicFrame>
        <p:nvGraphicFramePr>
          <p:cNvPr id="5" name="Objet 4"/>
          <p:cNvGraphicFramePr/>
          <p:nvPr/>
        </p:nvGraphicFramePr>
        <p:xfrm>
          <a:off x="-12700" y="886460"/>
          <a:ext cx="9170035" cy="5972175"/>
        </p:xfrm>
        <a:graphic>
          <a:graphicData uri="http://schemas.openxmlformats.org/presentationml/2006/ole">
            <mc:AlternateContent xmlns:mc="http://schemas.openxmlformats.org/markup-compatibility/2006">
              <mc:Choice xmlns:v="urn:schemas-microsoft-com:vml" Requires="v">
                <p:oleObj spid="_x0000_s6" name="" r:id="rId1" imgW="9163050" imgH="5915025" progId="Paint.Picture">
                  <p:embed/>
                </p:oleObj>
              </mc:Choice>
              <mc:Fallback>
                <p:oleObj name="" r:id="rId1" imgW="9163050" imgH="5915025" progId="Paint.Picture">
                  <p:embed/>
                  <p:pic>
                    <p:nvPicPr>
                      <p:cNvPr id="0" name="Image 5"/>
                      <p:cNvPicPr/>
                      <p:nvPr/>
                    </p:nvPicPr>
                    <p:blipFill>
                      <a:blip r:embed="rId2"/>
                      <a:stretch>
                        <a:fillRect/>
                      </a:stretch>
                    </p:blipFill>
                    <p:spPr>
                      <a:xfrm>
                        <a:off x="-12700" y="886460"/>
                        <a:ext cx="9170035" cy="5972175"/>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353060" y="156845"/>
            <a:ext cx="5455920" cy="645160"/>
          </a:xfrm>
          <a:prstGeom prst="rect">
            <a:avLst/>
          </a:prstGeom>
          <a:noFill/>
        </p:spPr>
        <p:txBody>
          <a:bodyPr wrap="square" rtlCol="0">
            <a:spAutoFit/>
          </a:bodyPr>
          <a:p>
            <a:r>
              <a:rPr sz="3600" b="1">
                <a:solidFill>
                  <a:srgbClr val="00FF00"/>
                </a:solidFill>
                <a:sym typeface="+mn-ea"/>
              </a:rPr>
              <a:t>Pedagogical Objective:</a:t>
            </a:r>
            <a:endParaRPr sz="3600" b="1">
              <a:solidFill>
                <a:srgbClr val="00FF00"/>
              </a:solidFill>
              <a:sym typeface="+mn-ea"/>
            </a:endParaRPr>
          </a:p>
        </p:txBody>
      </p:sp>
      <p:sp>
        <p:nvSpPr>
          <p:cNvPr id="5" name="Zone de texte 4"/>
          <p:cNvSpPr txBox="1"/>
          <p:nvPr/>
        </p:nvSpPr>
        <p:spPr>
          <a:xfrm>
            <a:off x="285115" y="989965"/>
            <a:ext cx="8232775" cy="2439035"/>
          </a:xfrm>
          <a:prstGeom prst="rect">
            <a:avLst/>
          </a:prstGeom>
        </p:spPr>
        <p:txBody>
          <a:bodyPr wrap="square">
            <a:noAutofit/>
          </a:bodyPr>
          <a:p>
            <a:pPr>
              <a:lnSpc>
                <a:spcPct val="150000"/>
              </a:lnSpc>
            </a:pPr>
            <a:r>
              <a:t>By the end of this course, you should be able to:</a:t>
            </a:r>
          </a:p>
          <a:p>
            <a:pPr>
              <a:lnSpc>
                <a:spcPct val="150000"/>
              </a:lnSpc>
            </a:pPr>
          </a:p>
          <a:p>
            <a:pPr marL="342900" indent="-342900">
              <a:lnSpc>
                <a:spcPct val="150000"/>
              </a:lnSpc>
              <a:buFont typeface="Wingdings" panose="05000000000000000000" charset="0"/>
              <a:buChar char="Ø"/>
            </a:pPr>
            <a:r>
              <a:rPr b="1"/>
              <a:t>Define what an enzyme is</a:t>
            </a:r>
            <a:endParaRPr b="1"/>
          </a:p>
          <a:p>
            <a:pPr marL="342900" indent="-342900">
              <a:lnSpc>
                <a:spcPct val="150000"/>
              </a:lnSpc>
              <a:buFont typeface="Wingdings" panose="05000000000000000000" charset="0"/>
              <a:buChar char="Ø"/>
            </a:pPr>
            <a:r>
              <a:rPr b="1"/>
              <a:t>Know the 6 different classes of enzymes</a:t>
            </a:r>
            <a:endParaRPr b="1"/>
          </a:p>
          <a:p>
            <a:pPr marL="342900" indent="-342900">
              <a:lnSpc>
                <a:spcPct val="150000"/>
              </a:lnSpc>
              <a:buFont typeface="Wingdings" panose="05000000000000000000" charset="0"/>
              <a:buChar char="Ø"/>
            </a:pPr>
            <a:r>
              <a:rPr b="1"/>
              <a:t>Know the definition of Km and Vmax as well as the parameters modifying enzyme kinetics</a:t>
            </a:r>
            <a:endParaRPr b="1"/>
          </a:p>
          <a:p>
            <a:pPr marL="342900" indent="-342900">
              <a:lnSpc>
                <a:spcPct val="150000"/>
              </a:lnSpc>
              <a:buFont typeface="Wingdings" panose="05000000000000000000" charset="0"/>
              <a:buChar char="Ø"/>
            </a:pPr>
            <a:r>
              <a:rPr b="1"/>
              <a:t>Define the different modes of enzyme regulation</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12700" y="826770"/>
          <a:ext cx="9170035" cy="6031865"/>
        </p:xfrm>
        <a:graphic>
          <a:graphicData uri="http://schemas.openxmlformats.org/presentationml/2006/ole">
            <mc:AlternateContent xmlns:mc="http://schemas.openxmlformats.org/markup-compatibility/2006">
              <mc:Choice xmlns:v="urn:schemas-microsoft-com:vml" Requires="v">
                <p:oleObj spid="_x0000_s5" name="" r:id="rId1" imgW="9163050" imgH="5915025" progId="Paint.Picture">
                  <p:embed/>
                </p:oleObj>
              </mc:Choice>
              <mc:Fallback>
                <p:oleObj name="" r:id="rId1" imgW="9163050" imgH="5915025" progId="Paint.Picture">
                  <p:embed/>
                  <p:pic>
                    <p:nvPicPr>
                      <p:cNvPr id="0" name="Image 4"/>
                      <p:cNvPicPr/>
                      <p:nvPr/>
                    </p:nvPicPr>
                    <p:blipFill>
                      <a:blip r:embed="rId2"/>
                      <a:stretch>
                        <a:fillRect/>
                      </a:stretch>
                    </p:blipFill>
                    <p:spPr>
                      <a:xfrm>
                        <a:off x="-12700" y="826770"/>
                        <a:ext cx="9170035" cy="6031865"/>
                      </a:xfrm>
                      <a:prstGeom prst="rect">
                        <a:avLst/>
                      </a:prstGeom>
                    </p:spPr>
                  </p:pic>
                </p:oleObj>
              </mc:Fallback>
            </mc:AlternateContent>
          </a:graphicData>
        </a:graphic>
      </p:graphicFrame>
      <p:sp>
        <p:nvSpPr>
          <p:cNvPr id="6" name="Zone de texte 5"/>
          <p:cNvSpPr txBox="1"/>
          <p:nvPr/>
        </p:nvSpPr>
        <p:spPr>
          <a:xfrm>
            <a:off x="292100" y="143510"/>
            <a:ext cx="5688330" cy="583565"/>
          </a:xfrm>
          <a:prstGeom prst="rect">
            <a:avLst/>
          </a:prstGeom>
        </p:spPr>
        <p:txBody>
          <a:bodyPr wrap="square">
            <a:spAutoFit/>
          </a:bodyPr>
          <a:p>
            <a:r>
              <a:rPr sz="3200" b="1">
                <a:solidFill>
                  <a:srgbClr val="00FF00"/>
                </a:solidFill>
              </a:rPr>
              <a:t>Michaelis-Menten Kinetics</a:t>
            </a:r>
            <a:endParaRPr sz="3200" b="1">
              <a:solidFill>
                <a:srgbClr val="00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Image 3"/>
          <p:cNvPicPr>
            <a:picLocks noChangeAspect="1"/>
          </p:cNvPicPr>
          <p:nvPr/>
        </p:nvPicPr>
        <p:blipFill>
          <a:blip r:embed="rId1"/>
          <a:stretch>
            <a:fillRect/>
          </a:stretch>
        </p:blipFill>
        <p:spPr>
          <a:xfrm>
            <a:off x="-3810" y="2713355"/>
            <a:ext cx="9144000" cy="4135755"/>
          </a:xfrm>
          <a:prstGeom prst="rect">
            <a:avLst/>
          </a:prstGeom>
        </p:spPr>
      </p:pic>
      <p:sp>
        <p:nvSpPr>
          <p:cNvPr id="2" name="Zone de texte 1"/>
          <p:cNvSpPr txBox="1"/>
          <p:nvPr/>
        </p:nvSpPr>
        <p:spPr>
          <a:xfrm>
            <a:off x="234315" y="143510"/>
            <a:ext cx="6413500" cy="521970"/>
          </a:xfrm>
          <a:prstGeom prst="rect">
            <a:avLst/>
          </a:prstGeom>
        </p:spPr>
        <p:txBody>
          <a:bodyPr wrap="square">
            <a:spAutoFit/>
          </a:bodyPr>
          <a:p>
            <a:pPr marL="457200" indent="-457200">
              <a:buFont typeface="Arial" panose="020B0604020202020204" pitchFamily="34" charset="0"/>
              <a:buChar char="•"/>
            </a:pPr>
            <a:r>
              <a:rPr sz="2800" b="1">
                <a:solidFill>
                  <a:srgbClr val="00FF00"/>
                </a:solidFill>
              </a:rPr>
              <a:t>Lineweaver-Burk Representation</a:t>
            </a:r>
            <a:endParaRPr sz="2800" b="1">
              <a:solidFill>
                <a:srgbClr val="00FF00"/>
              </a:solidFill>
            </a:endParaRPr>
          </a:p>
        </p:txBody>
      </p:sp>
      <p:sp>
        <p:nvSpPr>
          <p:cNvPr id="3" name="Zone de texte 2"/>
          <p:cNvSpPr txBox="1"/>
          <p:nvPr/>
        </p:nvSpPr>
        <p:spPr>
          <a:xfrm>
            <a:off x="234315" y="713105"/>
            <a:ext cx="8477250" cy="1938020"/>
          </a:xfrm>
          <a:prstGeom prst="rect">
            <a:avLst/>
          </a:prstGeom>
        </p:spPr>
        <p:txBody>
          <a:bodyPr wrap="square">
            <a:spAutoFit/>
          </a:bodyPr>
          <a:p>
            <a:pPr marL="342900" indent="-342900" algn="just">
              <a:buFont typeface="Arial" panose="020B0604020202020204" pitchFamily="34" charset="0"/>
              <a:buChar char="•"/>
            </a:pPr>
            <a:r>
              <a:rPr b="1"/>
              <a:t>The transformation of the Michaelis-Menten equation proposed by Lineweaver and Burk consists of taking the inverses of both its terms. By performing some simple mathematical operations, the equation becomes that of a linear function of the type y = ax + b.</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p:cNvPicPr>
            <a:picLocks noChangeAspect="1"/>
          </p:cNvPicPr>
          <p:nvPr/>
        </p:nvPicPr>
        <p:blipFill>
          <a:blip r:embed="rId1"/>
          <a:stretch>
            <a:fillRect/>
          </a:stretch>
        </p:blipFill>
        <p:spPr>
          <a:xfrm>
            <a:off x="0" y="0"/>
            <a:ext cx="9158288" cy="68580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448945" y="751840"/>
            <a:ext cx="8239125" cy="4338320"/>
          </a:xfrm>
          <a:prstGeom prst="rect">
            <a:avLst/>
          </a:prstGeom>
        </p:spPr>
        <p:txBody>
          <a:bodyPr wrap="square">
            <a:spAutoFit/>
          </a:bodyPr>
          <a:p>
            <a:r>
              <a:rPr sz="2600" b="1"/>
              <a:t>S → P mmol </a:t>
            </a:r>
            <a:endParaRPr sz="2600" b="1"/>
          </a:p>
          <a:p>
            <a:r>
              <a:rPr sz="2600" b="1"/>
              <a:t>vₒ = [P]/min</a:t>
            </a:r>
            <a:endParaRPr sz="2600" b="1"/>
          </a:p>
          <a:p>
            <a:r>
              <a:rPr sz="2600" b="1">
                <a:solidFill>
                  <a:srgbClr val="00FF00"/>
                </a:solidFill>
              </a:rPr>
              <a:t>International Unit (I.U.)</a:t>
            </a:r>
            <a:r>
              <a:rPr b="1"/>
              <a:t> It is the amount of enzyme that catalyzes the transformation of one mmol of substrate per minute</a:t>
            </a:r>
            <a:endParaRPr b="1"/>
          </a:p>
          <a:p>
            <a:r>
              <a:rPr sz="2600" b="1">
                <a:solidFill>
                  <a:srgbClr val="00FF00"/>
                </a:solidFill>
              </a:rPr>
              <a:t>S.A.:</a:t>
            </a:r>
            <a:r>
              <a:rPr b="1"/>
              <a:t> relates the number of enzymatic units to the weight (mg) of purified protein.</a:t>
            </a:r>
            <a:endParaRPr b="1"/>
          </a:p>
          <a:p>
            <a:r>
              <a:rPr sz="2600" b="1">
                <a:solidFill>
                  <a:srgbClr val="00FF00"/>
                </a:solidFill>
              </a:rPr>
              <a:t>M.N.:</a:t>
            </a:r>
            <a:r>
              <a:rPr b="1"/>
              <a:t> is the number of moles of substrate transformed (or product formed) per mole of enzyme per minute.</a:t>
            </a:r>
            <a:endParaRPr b="1"/>
          </a:p>
          <a:p>
            <a:endParaRPr b="1"/>
          </a:p>
          <a:p>
            <a:endParaRPr sz="2600" b="1">
              <a:solidFill>
                <a:schemeClr val="tx1"/>
              </a:solidFill>
            </a:endParaRPr>
          </a:p>
        </p:txBody>
      </p:sp>
      <p:sp>
        <p:nvSpPr>
          <p:cNvPr id="3" name="Zone de texte 2"/>
          <p:cNvSpPr txBox="1"/>
          <p:nvPr/>
        </p:nvSpPr>
        <p:spPr>
          <a:xfrm>
            <a:off x="458470" y="128270"/>
            <a:ext cx="548513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Unit of Enzymatic Activity</a:t>
            </a:r>
            <a:endParaRPr sz="2800" b="1">
              <a:solidFill>
                <a:srgbClr val="00FF00"/>
              </a:solidFill>
              <a:sym typeface="+mn-ea"/>
            </a:endParaRPr>
          </a:p>
        </p:txBody>
      </p:sp>
      <p:sp>
        <p:nvSpPr>
          <p:cNvPr id="4" name="Zone de texte 3"/>
          <p:cNvSpPr txBox="1"/>
          <p:nvPr/>
        </p:nvSpPr>
        <p:spPr>
          <a:xfrm>
            <a:off x="457835" y="4603750"/>
            <a:ext cx="8380730" cy="2091690"/>
          </a:xfrm>
          <a:prstGeom prst="rect">
            <a:avLst/>
          </a:prstGeom>
          <a:noFill/>
        </p:spPr>
        <p:txBody>
          <a:bodyPr wrap="square" rtlCol="0">
            <a:spAutoFit/>
          </a:bodyPr>
          <a:p>
            <a:r>
              <a:rPr sz="2600" b="1">
                <a:solidFill>
                  <a:srgbClr val="00FF00"/>
                </a:solidFill>
                <a:sym typeface="+mn-ea"/>
              </a:rPr>
              <a:t>K cat (K₂) </a:t>
            </a:r>
            <a:r>
              <a:rPr sz="2600" b="1">
                <a:sym typeface="+mn-ea"/>
              </a:rPr>
              <a:t>Catalytic constant that represents the number of moles of P formed per second per mole of enzyme. If the enzyme has multiple catalytic sites, the unit changes and is expressed per mole of sites. Kcat = Vmax / mole</a:t>
            </a:r>
            <a:endParaRPr sz="26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p:cNvPicPr>
            <a:picLocks noChangeAspect="1"/>
          </p:cNvPicPr>
          <p:nvPr/>
        </p:nvPicPr>
        <p:blipFill>
          <a:blip r:embed="rId1"/>
          <a:stretch>
            <a:fillRect/>
          </a:stretch>
        </p:blipFill>
        <p:spPr>
          <a:xfrm>
            <a:off x="-15875" y="0"/>
            <a:ext cx="9159875" cy="68580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368935" y="787400"/>
            <a:ext cx="8465185" cy="4523105"/>
          </a:xfrm>
          <a:prstGeom prst="rect">
            <a:avLst/>
          </a:prstGeom>
        </p:spPr>
        <p:txBody>
          <a:bodyPr wrap="square">
            <a:spAutoFit/>
          </a:bodyPr>
          <a:p>
            <a:pPr>
              <a:lnSpc>
                <a:spcPct val="150000"/>
              </a:lnSpc>
            </a:pPr>
            <a:r>
              <a:t>Many factors modulate enzyme activity:</a:t>
            </a:r>
          </a:p>
          <a:p>
            <a:pPr marL="457200" indent="-457200">
              <a:lnSpc>
                <a:spcPct val="150000"/>
              </a:lnSpc>
              <a:buFont typeface="+mj-lt"/>
              <a:buAutoNum type="arabicPeriod"/>
            </a:pPr>
            <a:r>
              <a:rPr b="1"/>
              <a:t>Environmental conditions</a:t>
            </a:r>
            <a:endParaRPr b="1"/>
          </a:p>
          <a:p>
            <a:pPr marL="342900" indent="-342900">
              <a:lnSpc>
                <a:spcPct val="150000"/>
              </a:lnSpc>
              <a:buFont typeface="Arial" panose="020B0604020202020204" pitchFamily="34" charset="0"/>
              <a:buChar char="•"/>
            </a:pPr>
            <a:r>
              <a:t>Physicochemical parameters: temperature, pH, ionic strength,</a:t>
            </a:r>
          </a:p>
          <a:p>
            <a:pPr marL="342900" indent="-342900">
              <a:lnSpc>
                <a:spcPct val="150000"/>
              </a:lnSpc>
              <a:buFont typeface="Arial" panose="020B0604020202020204" pitchFamily="34" charset="0"/>
              <a:buChar char="•"/>
            </a:pPr>
            <a:r>
              <a:t>Chemical parameters: metals, denaturing agents, covalent modifications, proteolysis</a:t>
            </a:r>
          </a:p>
          <a:p>
            <a:pPr>
              <a:lnSpc>
                <a:spcPct val="150000"/>
              </a:lnSpc>
            </a:pPr>
            <a:r>
              <a:rPr lang="fr-FR" b="1"/>
              <a:t>2. </a:t>
            </a:r>
            <a:r>
              <a:rPr b="1"/>
              <a:t>Cofactors and Coenzymes</a:t>
            </a:r>
            <a:endParaRPr b="1"/>
          </a:p>
          <a:p>
            <a:pPr>
              <a:lnSpc>
                <a:spcPct val="150000"/>
              </a:lnSpc>
            </a:pPr>
            <a:r>
              <a:rPr lang="fr-FR" b="1"/>
              <a:t>3. </a:t>
            </a:r>
            <a:r>
              <a:rPr b="1"/>
              <a:t>Enzyme inhibitors</a:t>
            </a:r>
            <a:endParaRPr b="1"/>
          </a:p>
        </p:txBody>
      </p:sp>
      <p:sp>
        <p:nvSpPr>
          <p:cNvPr id="3" name="Zone de texte 2"/>
          <p:cNvSpPr txBox="1"/>
          <p:nvPr/>
        </p:nvSpPr>
        <p:spPr>
          <a:xfrm>
            <a:off x="441325" y="0"/>
            <a:ext cx="6991985" cy="737235"/>
          </a:xfrm>
          <a:prstGeom prst="rect">
            <a:avLst/>
          </a:prstGeom>
          <a:noFill/>
        </p:spPr>
        <p:txBody>
          <a:bodyPr wrap="square" rtlCol="0">
            <a:spAutoFit/>
          </a:bodyPr>
          <a:p>
            <a:pPr marL="457200" indent="-457200">
              <a:lnSpc>
                <a:spcPct val="150000"/>
              </a:lnSpc>
              <a:buFont typeface="Arial" panose="020B0604020202020204" pitchFamily="34" charset="0"/>
              <a:buChar char="•"/>
            </a:pPr>
            <a:r>
              <a:rPr sz="2800" b="1">
                <a:solidFill>
                  <a:srgbClr val="00FF00"/>
                </a:solidFill>
                <a:sym typeface="+mn-ea"/>
              </a:rPr>
              <a:t>What influences enzymatic activity?</a:t>
            </a:r>
            <a:endParaRPr sz="2800" b="1">
              <a:solidFill>
                <a:srgbClr val="00FF00"/>
              </a:solidFill>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7620" y="2461895"/>
          <a:ext cx="9132570" cy="4396105"/>
        </p:xfrm>
        <a:graphic>
          <a:graphicData uri="http://schemas.openxmlformats.org/presentationml/2006/ole">
            <mc:AlternateContent xmlns:mc="http://schemas.openxmlformats.org/markup-compatibility/2006">
              <mc:Choice xmlns:v="urn:schemas-microsoft-com:vml" Requires="v">
                <p:oleObj spid="_x0000_s7" name="" r:id="rId1" imgW="4295775" imgH="3171825" progId="Paint.Picture">
                  <p:embed/>
                </p:oleObj>
              </mc:Choice>
              <mc:Fallback>
                <p:oleObj name="" r:id="rId1" imgW="4295775" imgH="3171825" progId="Paint.Picture">
                  <p:embed/>
                  <p:pic>
                    <p:nvPicPr>
                      <p:cNvPr id="0" name="Image 6"/>
                      <p:cNvPicPr/>
                      <p:nvPr/>
                    </p:nvPicPr>
                    <p:blipFill>
                      <a:blip r:embed="rId2"/>
                      <a:stretch>
                        <a:fillRect/>
                      </a:stretch>
                    </p:blipFill>
                    <p:spPr>
                      <a:xfrm>
                        <a:off x="7620" y="2461895"/>
                        <a:ext cx="9132570" cy="4396105"/>
                      </a:xfrm>
                      <a:prstGeom prst="rect">
                        <a:avLst/>
                      </a:prstGeom>
                    </p:spPr>
                  </p:pic>
                </p:oleObj>
              </mc:Fallback>
            </mc:AlternateContent>
          </a:graphicData>
        </a:graphic>
      </p:graphicFrame>
      <p:sp>
        <p:nvSpPr>
          <p:cNvPr id="8" name="Zone de texte 7"/>
          <p:cNvSpPr txBox="1"/>
          <p:nvPr/>
        </p:nvSpPr>
        <p:spPr>
          <a:xfrm>
            <a:off x="308610" y="69215"/>
            <a:ext cx="5833110" cy="521970"/>
          </a:xfrm>
          <a:prstGeom prst="rect">
            <a:avLst/>
          </a:prstGeom>
          <a:noFill/>
        </p:spPr>
        <p:txBody>
          <a:bodyPr wrap="square" rtlCol="0" anchor="t">
            <a:spAutoFit/>
          </a:bodyPr>
          <a:p>
            <a:pPr marL="457200" indent="-457200">
              <a:buFont typeface="Arial" panose="020B0604020202020204" pitchFamily="34" charset="0"/>
              <a:buChar char="•"/>
            </a:pPr>
            <a:r>
              <a:rPr lang="fr-FR" altLang="en-US" sz="2800" b="1">
                <a:solidFill>
                  <a:srgbClr val="00FF00"/>
                </a:solidFill>
              </a:rPr>
              <a:t>Effect of pH on enzymes </a:t>
            </a:r>
            <a:endParaRPr lang="fr-FR" altLang="en-US" sz="2800" b="1">
              <a:solidFill>
                <a:srgbClr val="00FF00"/>
              </a:solidFill>
            </a:endParaRPr>
          </a:p>
        </p:txBody>
      </p:sp>
      <p:sp>
        <p:nvSpPr>
          <p:cNvPr id="2" name="Zone de texte 1"/>
          <p:cNvSpPr txBox="1"/>
          <p:nvPr/>
        </p:nvSpPr>
        <p:spPr>
          <a:xfrm>
            <a:off x="373380" y="575310"/>
            <a:ext cx="8260080" cy="1938020"/>
          </a:xfrm>
          <a:prstGeom prst="rect">
            <a:avLst/>
          </a:prstGeom>
        </p:spPr>
        <p:txBody>
          <a:bodyPr wrap="square">
            <a:spAutoFit/>
          </a:bodyPr>
          <a:p>
            <a:pPr algn="just"/>
            <a:r>
              <a:t>Enzymes are sensitive to changes in pH of the environment. In fact, when the pH changes, the ionization state of charged groups changes, both in the enzyme's active site (according to the pKa specific to each charged residue participating in the constitution of the active site) varies.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1270" y="871220"/>
            <a:ext cx="9143365" cy="3686810"/>
          </a:xfrm>
          <a:prstGeom prst="rect">
            <a:avLst/>
          </a:prstGeom>
        </p:spPr>
      </p:pic>
      <p:sp>
        <p:nvSpPr>
          <p:cNvPr id="7" name="Zone de texte 6"/>
          <p:cNvSpPr txBox="1"/>
          <p:nvPr/>
        </p:nvSpPr>
        <p:spPr>
          <a:xfrm>
            <a:off x="187325" y="0"/>
            <a:ext cx="7094855" cy="521970"/>
          </a:xfrm>
          <a:prstGeom prst="rect">
            <a:avLst/>
          </a:prstGeom>
          <a:noFill/>
        </p:spPr>
        <p:txBody>
          <a:bodyPr wrap="square" rtlCol="0" anchor="t">
            <a:spAutoFit/>
          </a:bodyPr>
          <a:p>
            <a:pPr marL="457200" indent="-457200">
              <a:buFont typeface="Arial" panose="020B0604020202020204" pitchFamily="34" charset="0"/>
              <a:buChar char="•"/>
            </a:pPr>
            <a:r>
              <a:rPr lang="fr-FR" altLang="en-US" sz="2800" b="1">
                <a:solidFill>
                  <a:srgbClr val="00FF00"/>
                </a:solidFill>
              </a:rPr>
              <a:t>Effect of temperature on enzymes </a:t>
            </a:r>
            <a:endParaRPr lang="fr-FR" altLang="en-US" sz="2800" b="1">
              <a:solidFill>
                <a:srgbClr val="00FF00"/>
              </a:solidFill>
            </a:endParaRPr>
          </a:p>
        </p:txBody>
      </p:sp>
      <p:sp>
        <p:nvSpPr>
          <p:cNvPr id="5" name="Zone de texte 4"/>
          <p:cNvSpPr txBox="1"/>
          <p:nvPr/>
        </p:nvSpPr>
        <p:spPr>
          <a:xfrm>
            <a:off x="451485" y="4739640"/>
            <a:ext cx="8243570" cy="1938020"/>
          </a:xfrm>
          <a:prstGeom prst="rect">
            <a:avLst/>
          </a:prstGeom>
        </p:spPr>
        <p:txBody>
          <a:bodyPr wrap="square">
            <a:spAutoFit/>
          </a:bodyPr>
          <a:p>
            <a:pPr marL="342900" indent="-342900" algn="just">
              <a:buFont typeface="Arial" panose="020B0604020202020204" pitchFamily="34" charset="0"/>
              <a:buChar char="•"/>
            </a:pPr>
            <a:r>
              <a:rPr b="1"/>
              <a:t>Generally, denaturation is negligible below 30°C and begins to be noticeable above 40°C. Some enzymes maintain significant activity at temperatures well above 40°C, as is the case with enzymes from thermophilic bacteria.</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0" y="4145280"/>
          <a:ext cx="9143365" cy="2745740"/>
        </p:xfrm>
        <a:graphic>
          <a:graphicData uri="http://schemas.openxmlformats.org/presentationml/2006/ole">
            <mc:AlternateContent xmlns:mc="http://schemas.openxmlformats.org/markup-compatibility/2006">
              <mc:Choice xmlns:v="urn:schemas-microsoft-com:vml" Requires="v">
                <p:oleObj spid="_x0000_s5" name="" r:id="rId1" imgW="8096250" imgH="2619375" progId="Paint.Picture">
                  <p:embed/>
                </p:oleObj>
              </mc:Choice>
              <mc:Fallback>
                <p:oleObj name="" r:id="rId1" imgW="8096250" imgH="2619375" progId="Paint.Picture">
                  <p:embed/>
                  <p:pic>
                    <p:nvPicPr>
                      <p:cNvPr id="0" name="Image 4"/>
                      <p:cNvPicPr/>
                      <p:nvPr/>
                    </p:nvPicPr>
                    <p:blipFill>
                      <a:blip r:embed="rId2"/>
                      <a:stretch>
                        <a:fillRect/>
                      </a:stretch>
                    </p:blipFill>
                    <p:spPr>
                      <a:xfrm>
                        <a:off x="0" y="4145280"/>
                        <a:ext cx="9143365" cy="2745740"/>
                      </a:xfrm>
                      <a:prstGeom prst="rect">
                        <a:avLst/>
                      </a:prstGeom>
                    </p:spPr>
                  </p:pic>
                </p:oleObj>
              </mc:Fallback>
            </mc:AlternateContent>
          </a:graphicData>
        </a:graphic>
      </p:graphicFrame>
      <p:sp>
        <p:nvSpPr>
          <p:cNvPr id="2" name="Zone de texte 1"/>
          <p:cNvSpPr txBox="1"/>
          <p:nvPr/>
        </p:nvSpPr>
        <p:spPr>
          <a:xfrm>
            <a:off x="610235" y="643890"/>
            <a:ext cx="8125460" cy="3476625"/>
          </a:xfrm>
          <a:prstGeom prst="rect">
            <a:avLst/>
          </a:prstGeom>
        </p:spPr>
        <p:txBody>
          <a:bodyPr wrap="square">
            <a:spAutoFit/>
          </a:bodyPr>
          <a:p>
            <a:pPr algn="just"/>
            <a:r>
              <a:rPr sz="2800" b="1">
                <a:solidFill>
                  <a:srgbClr val="00FF00"/>
                </a:solidFill>
              </a:rPr>
              <a:t>1- Competitive Inhibition</a:t>
            </a:r>
            <a:endParaRPr sz="2800" b="1">
              <a:solidFill>
                <a:srgbClr val="00FF00"/>
              </a:solidFill>
            </a:endParaRPr>
          </a:p>
          <a:p>
            <a:pPr algn="just"/>
            <a:r>
              <a:rPr b="1"/>
              <a:t>Type of inhibition most frequently encountered;</a:t>
            </a:r>
            <a:endParaRPr b="1"/>
          </a:p>
          <a:p>
            <a:pPr marL="342900" indent="-342900" algn="just">
              <a:buFont typeface="Arial" panose="020B0604020202020204" pitchFamily="34" charset="0"/>
              <a:buChar char="•"/>
            </a:pPr>
            <a:r>
              <a:rPr lang="fr-FR" b="1"/>
              <a:t>I</a:t>
            </a:r>
            <a:r>
              <a:rPr b="1"/>
              <a:t> [inhibitor] is very similar to S [substrate] (analogous structure)</a:t>
            </a:r>
            <a:endParaRPr b="1"/>
          </a:p>
          <a:p>
            <a:pPr marL="342900" indent="-342900" algn="just">
              <a:buFont typeface="Arial" panose="020B0604020202020204" pitchFamily="34" charset="0"/>
              <a:buChar char="•"/>
            </a:pPr>
            <a:r>
              <a:rPr b="1"/>
              <a:t>I and S compete for the same binding site on the enzyme: the active site;</a:t>
            </a:r>
            <a:endParaRPr b="1"/>
          </a:p>
          <a:p>
            <a:pPr marL="342900" indent="-342900" algn="just">
              <a:buFont typeface="Arial" panose="020B0604020202020204" pitchFamily="34" charset="0"/>
              <a:buChar char="•"/>
            </a:pPr>
            <a:r>
              <a:rPr b="1"/>
              <a:t>Vmax does not change: at very high [S], I becomes negligible;</a:t>
            </a:r>
            <a:endParaRPr b="1"/>
          </a:p>
          <a:p>
            <a:pPr marL="342900" indent="-342900" algn="just">
              <a:buFont typeface="Arial" panose="020B0604020202020204" pitchFamily="34" charset="0"/>
              <a:buChar char="•"/>
            </a:pPr>
            <a:r>
              <a:rPr b="1"/>
              <a:t>Km is modified (Km' or Kmapp)</a:t>
            </a:r>
            <a:endParaRPr b="1"/>
          </a:p>
        </p:txBody>
      </p:sp>
      <p:sp>
        <p:nvSpPr>
          <p:cNvPr id="3" name="Zone de texte 2"/>
          <p:cNvSpPr txBox="1"/>
          <p:nvPr/>
        </p:nvSpPr>
        <p:spPr>
          <a:xfrm>
            <a:off x="497205" y="13970"/>
            <a:ext cx="7376795" cy="583565"/>
          </a:xfrm>
          <a:prstGeom prst="rect">
            <a:avLst/>
          </a:prstGeom>
          <a:noFill/>
        </p:spPr>
        <p:txBody>
          <a:bodyPr wrap="square" rtlCol="0">
            <a:spAutoFit/>
          </a:bodyPr>
          <a:p>
            <a:pPr marL="457200" indent="-457200">
              <a:buFont typeface="Arial" panose="020B0604020202020204" pitchFamily="34" charset="0"/>
              <a:buChar char="•"/>
            </a:pPr>
            <a:r>
              <a:rPr sz="3200" b="1">
                <a:solidFill>
                  <a:srgbClr val="00FF00"/>
                </a:solidFill>
                <a:sym typeface="+mn-ea"/>
              </a:rPr>
              <a:t>Reversible Inhibition of Enzymes</a:t>
            </a:r>
            <a:r>
              <a:rPr b="1">
                <a:sym typeface="+mn-ea"/>
              </a:rPr>
              <a:t>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p:cNvPicPr>
            <a:picLocks noChangeAspect="1"/>
          </p:cNvPicPr>
          <p:nvPr/>
        </p:nvPicPr>
        <p:blipFill>
          <a:blip r:embed="rId1"/>
          <a:stretch>
            <a:fillRect/>
          </a:stretch>
        </p:blipFill>
        <p:spPr>
          <a:xfrm>
            <a:off x="4763" y="-3175"/>
            <a:ext cx="9139237" cy="68611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3"/>
          <p:cNvSpPr/>
          <p:nvPr/>
        </p:nvSpPr>
        <p:spPr>
          <a:xfrm>
            <a:off x="1119188" y="1390650"/>
            <a:ext cx="5780087" cy="3902075"/>
          </a:xfrm>
          <a:prstGeom prst="rect">
            <a:avLst/>
          </a:prstGeom>
          <a:noFill/>
          <a:ln w="9525">
            <a:noFill/>
          </a:ln>
        </p:spPr>
        <p:txBody>
          <a:bodyPr>
            <a:spAutoFit/>
          </a:bodyPr>
          <a:p>
            <a:pPr>
              <a:lnSpc>
                <a:spcPct val="150000"/>
              </a:lnSpc>
            </a:pPr>
            <a:r>
              <a:rPr dirty="0">
                <a:latin typeface="Arial" panose="020B0604020202020204" pitchFamily="34" charset="0"/>
              </a:rPr>
              <a:t>5.1.  Définition, classification </a:t>
            </a:r>
            <a:endParaRPr dirty="0">
              <a:latin typeface="Arial" panose="020B0604020202020204" pitchFamily="34" charset="0"/>
            </a:endParaRPr>
          </a:p>
          <a:p>
            <a:pPr>
              <a:lnSpc>
                <a:spcPct val="150000"/>
              </a:lnSpc>
            </a:pPr>
            <a:r>
              <a:rPr dirty="0">
                <a:latin typeface="Arial" panose="020B0604020202020204" pitchFamily="34" charset="0"/>
              </a:rPr>
              <a:t>5.2.   Mécanismes d’action </a:t>
            </a:r>
            <a:endParaRPr dirty="0">
              <a:latin typeface="Arial" panose="020B0604020202020204" pitchFamily="34" charset="0"/>
            </a:endParaRPr>
          </a:p>
          <a:p>
            <a:pPr>
              <a:lnSpc>
                <a:spcPct val="150000"/>
              </a:lnSpc>
            </a:pPr>
            <a:r>
              <a:rPr dirty="0">
                <a:latin typeface="Arial" panose="020B0604020202020204" pitchFamily="34" charset="0"/>
              </a:rPr>
              <a:t>5.3.  Site actif </a:t>
            </a:r>
            <a:endParaRPr dirty="0">
              <a:latin typeface="Arial" panose="020B0604020202020204" pitchFamily="34" charset="0"/>
            </a:endParaRPr>
          </a:p>
          <a:p>
            <a:pPr>
              <a:lnSpc>
                <a:spcPct val="150000"/>
              </a:lnSpc>
            </a:pPr>
            <a:r>
              <a:rPr dirty="0">
                <a:latin typeface="Arial" panose="020B0604020202020204" pitchFamily="34" charset="0"/>
              </a:rPr>
              <a:t>5.4.  Cinétique enzymatique et types de représentation </a:t>
            </a:r>
            <a:endParaRPr dirty="0">
              <a:latin typeface="Arial" panose="020B0604020202020204" pitchFamily="34" charset="0"/>
            </a:endParaRPr>
          </a:p>
          <a:p>
            <a:pPr>
              <a:lnSpc>
                <a:spcPct val="150000"/>
              </a:lnSpc>
            </a:pPr>
            <a:r>
              <a:rPr dirty="0">
                <a:latin typeface="Arial" panose="020B0604020202020204" pitchFamily="34" charset="0"/>
              </a:rPr>
              <a:t>5.5.  Inhibition enzymatique </a:t>
            </a:r>
            <a:endParaRPr dirty="0">
              <a:latin typeface="Arial" panose="020B0604020202020204" pitchFamily="34" charset="0"/>
            </a:endParaRPr>
          </a:p>
          <a:p>
            <a:pPr>
              <a:lnSpc>
                <a:spcPct val="150000"/>
              </a:lnSpc>
            </a:pPr>
            <a:r>
              <a:rPr dirty="0">
                <a:latin typeface="Arial" panose="020B0604020202020204" pitchFamily="34" charset="0"/>
              </a:rPr>
              <a:t>5.6.   Phénomène d’allostérie</a:t>
            </a:r>
            <a:endParaRPr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2"/>
          <p:cNvPicPr>
            <a:picLocks noChangeAspect="1"/>
          </p:cNvPicPr>
          <p:nvPr/>
        </p:nvPicPr>
        <p:blipFill>
          <a:blip r:embed="rId1"/>
          <a:stretch>
            <a:fillRect/>
          </a:stretch>
        </p:blipFill>
        <p:spPr>
          <a:xfrm>
            <a:off x="4763" y="-3175"/>
            <a:ext cx="9139237" cy="686117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8255" y="614045"/>
          <a:ext cx="9160510" cy="6243955"/>
        </p:xfrm>
        <a:graphic>
          <a:graphicData uri="http://schemas.openxmlformats.org/presentationml/2006/ole">
            <mc:AlternateContent xmlns:mc="http://schemas.openxmlformats.org/markup-compatibility/2006">
              <mc:Choice xmlns:v="urn:schemas-microsoft-com:vml" Requires="v">
                <p:oleObj spid="_x0000_s3" name="" r:id="rId1" imgW="9153525" imgH="6238875" progId="Paint.Picture">
                  <p:embed/>
                </p:oleObj>
              </mc:Choice>
              <mc:Fallback>
                <p:oleObj name="" r:id="rId1" imgW="9153525" imgH="6238875" progId="Paint.Picture">
                  <p:embed/>
                  <p:pic>
                    <p:nvPicPr>
                      <p:cNvPr id="0" name="Image 2"/>
                      <p:cNvPicPr/>
                      <p:nvPr/>
                    </p:nvPicPr>
                    <p:blipFill>
                      <a:blip r:embed="rId2"/>
                      <a:stretch>
                        <a:fillRect/>
                      </a:stretch>
                    </p:blipFill>
                    <p:spPr>
                      <a:xfrm>
                        <a:off x="-8255" y="614045"/>
                        <a:ext cx="9160510" cy="6243955"/>
                      </a:xfrm>
                      <a:prstGeom prst="rect">
                        <a:avLst/>
                      </a:prstGeom>
                    </p:spPr>
                  </p:pic>
                </p:oleObj>
              </mc:Fallback>
            </mc:AlternateContent>
          </a:graphicData>
        </a:graphic>
      </p:graphicFrame>
      <p:sp>
        <p:nvSpPr>
          <p:cNvPr id="4" name="Zone de texte 3"/>
          <p:cNvSpPr txBox="1"/>
          <p:nvPr/>
        </p:nvSpPr>
        <p:spPr>
          <a:xfrm>
            <a:off x="227330" y="0"/>
            <a:ext cx="5673090" cy="645160"/>
          </a:xfrm>
          <a:prstGeom prst="rect">
            <a:avLst/>
          </a:prstGeom>
          <a:noFill/>
        </p:spPr>
        <p:txBody>
          <a:bodyPr wrap="square" rtlCol="0" anchor="t">
            <a:spAutoFit/>
          </a:bodyPr>
          <a:p>
            <a:pPr marL="571500" indent="-571500">
              <a:buFont typeface="Arial" panose="020B0604020202020204" pitchFamily="34" charset="0"/>
              <a:buChar char="•"/>
            </a:pPr>
            <a:r>
              <a:rPr lang="fr-FR" altLang="en-US" sz="3600" b="1">
                <a:solidFill>
                  <a:srgbClr val="00FF00"/>
                </a:solidFill>
              </a:rPr>
              <a:t>Competitive inhibition</a:t>
            </a:r>
            <a:endParaRPr lang="fr-FR" altLang="en-US" sz="3600" b="1">
              <a:solidFill>
                <a:srgbClr val="00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 de texte 3"/>
          <p:cNvSpPr txBox="1"/>
          <p:nvPr/>
        </p:nvSpPr>
        <p:spPr>
          <a:xfrm>
            <a:off x="154305" y="15240"/>
            <a:ext cx="6064885" cy="583565"/>
          </a:xfrm>
          <a:prstGeom prst="rect">
            <a:avLst/>
          </a:prstGeom>
          <a:noFill/>
        </p:spPr>
        <p:txBody>
          <a:bodyPr wrap="square" rtlCol="0" anchor="t">
            <a:spAutoFit/>
          </a:bodyPr>
          <a:p>
            <a:pPr algn="l">
              <a:buClrTx/>
              <a:buSzTx/>
              <a:buFontTx/>
            </a:pPr>
            <a:r>
              <a:rPr lang="fr-FR" altLang="en-US" sz="3200" b="1">
                <a:solidFill>
                  <a:srgbClr val="00FF00"/>
                </a:solidFill>
              </a:rPr>
              <a:t>2. Non-</a:t>
            </a:r>
            <a:r>
              <a:rPr lang="fr-FR" altLang="en-US" sz="2800" b="1">
                <a:solidFill>
                  <a:srgbClr val="00FF00"/>
                </a:solidFill>
              </a:rPr>
              <a:t>competitive </a:t>
            </a:r>
            <a:r>
              <a:rPr lang="fr-FR" altLang="en-US" sz="3200" b="1">
                <a:solidFill>
                  <a:srgbClr val="00FF00"/>
                </a:solidFill>
              </a:rPr>
              <a:t>inhibition</a:t>
            </a:r>
            <a:endParaRPr lang="fr-FR" altLang="en-US" sz="3200" b="1">
              <a:solidFill>
                <a:srgbClr val="00FF00"/>
              </a:solidFill>
            </a:endParaRPr>
          </a:p>
        </p:txBody>
      </p:sp>
      <p:graphicFrame>
        <p:nvGraphicFramePr>
          <p:cNvPr id="7" name="Objet 6"/>
          <p:cNvGraphicFramePr/>
          <p:nvPr/>
        </p:nvGraphicFramePr>
        <p:xfrm>
          <a:off x="2540" y="4358640"/>
          <a:ext cx="9141460" cy="2499360"/>
        </p:xfrm>
        <a:graphic>
          <a:graphicData uri="http://schemas.openxmlformats.org/presentationml/2006/ole">
            <mc:AlternateContent xmlns:mc="http://schemas.openxmlformats.org/markup-compatibility/2006">
              <mc:Choice xmlns:v="urn:schemas-microsoft-com:vml" Requires="v">
                <p:oleObj spid="_x0000_s8" name="" r:id="rId1" imgW="5905500" imgH="2857500" progId="Paint.Picture">
                  <p:embed/>
                </p:oleObj>
              </mc:Choice>
              <mc:Fallback>
                <p:oleObj name="" r:id="rId1" imgW="5905500" imgH="2857500" progId="Paint.Picture">
                  <p:embed/>
                  <p:pic>
                    <p:nvPicPr>
                      <p:cNvPr id="0" name="Image 7"/>
                      <p:cNvPicPr/>
                      <p:nvPr/>
                    </p:nvPicPr>
                    <p:blipFill>
                      <a:blip r:embed="rId2"/>
                      <a:stretch>
                        <a:fillRect/>
                      </a:stretch>
                    </p:blipFill>
                    <p:spPr>
                      <a:xfrm>
                        <a:off x="2540" y="4358640"/>
                        <a:ext cx="9141460" cy="2499360"/>
                      </a:xfrm>
                      <a:prstGeom prst="rect">
                        <a:avLst/>
                      </a:prstGeom>
                    </p:spPr>
                  </p:pic>
                </p:oleObj>
              </mc:Fallback>
            </mc:AlternateContent>
          </a:graphicData>
        </a:graphic>
      </p:graphicFrame>
      <p:sp>
        <p:nvSpPr>
          <p:cNvPr id="10" name="Zone de texte 9"/>
          <p:cNvSpPr txBox="1"/>
          <p:nvPr/>
        </p:nvSpPr>
        <p:spPr>
          <a:xfrm>
            <a:off x="154305" y="570865"/>
            <a:ext cx="8813165" cy="3784600"/>
          </a:xfrm>
          <a:prstGeom prst="rect">
            <a:avLst/>
          </a:prstGeom>
        </p:spPr>
        <p:txBody>
          <a:bodyPr wrap="square">
            <a:spAutoFit/>
          </a:bodyPr>
          <a:p>
            <a:r>
              <a:rPr>
                <a:solidFill>
                  <a:schemeClr val="tx1"/>
                </a:solidFill>
              </a:rPr>
              <a:t>We speak of a non-competitive inhibitor when the inhibitor binds to both the enzyme E and the enzyme-substrate complex ES, independent of substrate binding.</a:t>
            </a:r>
            <a:endParaRPr>
              <a:solidFill>
                <a:schemeClr val="tx1"/>
              </a:solidFill>
            </a:endParaRPr>
          </a:p>
          <a:p>
            <a:pPr>
              <a:lnSpc>
                <a:spcPct val="50000"/>
              </a:lnSpc>
              <a:spcBef>
                <a:spcPts val="0"/>
              </a:spcBef>
              <a:spcAft>
                <a:spcPts val="0"/>
              </a:spcAft>
            </a:pPr>
            <a:endParaRPr>
              <a:solidFill>
                <a:schemeClr val="tx1"/>
              </a:solidFill>
            </a:endParaRPr>
          </a:p>
          <a:p>
            <a:r>
              <a:rPr>
                <a:solidFill>
                  <a:schemeClr val="tx1"/>
                </a:solidFill>
              </a:rPr>
              <a:t>The non-competitive inhibitor binds to a site completely different from the enzyme's active site → no competition between the substrate and the inhibitor.</a:t>
            </a:r>
            <a:endParaRPr>
              <a:solidFill>
                <a:schemeClr val="tx1"/>
              </a:solidFill>
            </a:endParaRPr>
          </a:p>
          <a:p>
            <a:pPr>
              <a:lnSpc>
                <a:spcPct val="50000"/>
              </a:lnSpc>
              <a:spcBef>
                <a:spcPts val="0"/>
              </a:spcBef>
              <a:spcAft>
                <a:spcPts val="0"/>
              </a:spcAft>
            </a:pPr>
            <a:endParaRPr>
              <a:solidFill>
                <a:schemeClr val="tx1"/>
              </a:solidFill>
            </a:endParaRPr>
          </a:p>
          <a:p>
            <a:r>
              <a:rPr>
                <a:solidFill>
                  <a:schemeClr val="tx1"/>
                </a:solidFill>
              </a:rPr>
              <a:t>There is a decrease in maximum velocity without any modification of Km because there is no competition between the substrate and the inhibitor for the active site.</a:t>
            </a:r>
            <a:endParaRPr>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2"/>
          <p:cNvPicPr>
            <a:picLocks noChangeAspect="1"/>
          </p:cNvPicPr>
          <p:nvPr/>
        </p:nvPicPr>
        <p:blipFill>
          <a:blip r:embed="rId1"/>
          <a:stretch>
            <a:fillRect/>
          </a:stretch>
        </p:blipFill>
        <p:spPr>
          <a:xfrm>
            <a:off x="4763" y="-3175"/>
            <a:ext cx="9139237" cy="68611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 name="Objet 11"/>
          <p:cNvGraphicFramePr/>
          <p:nvPr/>
        </p:nvGraphicFramePr>
        <p:xfrm>
          <a:off x="0" y="635"/>
          <a:ext cx="9144000" cy="6857365"/>
        </p:xfrm>
        <a:graphic>
          <a:graphicData uri="http://schemas.openxmlformats.org/presentationml/2006/ole">
            <mc:AlternateContent xmlns:mc="http://schemas.openxmlformats.org/markup-compatibility/2006">
              <mc:Choice xmlns:v="urn:schemas-microsoft-com:vml" Requires="v">
                <p:oleObj spid="_x0000_s13" name="" r:id="rId1" imgW="7648575" imgH="5705475" progId="Paint.Picture">
                  <p:embed/>
                </p:oleObj>
              </mc:Choice>
              <mc:Fallback>
                <p:oleObj name="" r:id="rId1" imgW="7648575" imgH="5705475" progId="Paint.Picture">
                  <p:embed/>
                  <p:pic>
                    <p:nvPicPr>
                      <p:cNvPr id="0" name="Image 12"/>
                      <p:cNvPicPr/>
                      <p:nvPr/>
                    </p:nvPicPr>
                    <p:blipFill>
                      <a:blip r:embed="rId2"/>
                      <a:stretch>
                        <a:fillRect/>
                      </a:stretch>
                    </p:blipFill>
                    <p:spPr>
                      <a:xfrm>
                        <a:off x="0" y="635"/>
                        <a:ext cx="9144000" cy="6857365"/>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3755390"/>
          <a:ext cx="9143365" cy="3101975"/>
        </p:xfrm>
        <a:graphic>
          <a:graphicData uri="http://schemas.openxmlformats.org/presentationml/2006/ole">
            <mc:AlternateContent xmlns:mc="http://schemas.openxmlformats.org/markup-compatibility/2006">
              <mc:Choice xmlns:v="urn:schemas-microsoft-com:vml" Requires="v">
                <p:oleObj spid="_x0000_s3" name="" r:id="rId1" imgW="4400550" imgH="2124075" progId="Paint.Picture">
                  <p:embed/>
                </p:oleObj>
              </mc:Choice>
              <mc:Fallback>
                <p:oleObj name="" r:id="rId1" imgW="4400550" imgH="2124075" progId="Paint.Picture">
                  <p:embed/>
                  <p:pic>
                    <p:nvPicPr>
                      <p:cNvPr id="0" name="Image 2"/>
                      <p:cNvPicPr/>
                      <p:nvPr/>
                    </p:nvPicPr>
                    <p:blipFill>
                      <a:blip r:embed="rId2"/>
                      <a:stretch>
                        <a:fillRect/>
                      </a:stretch>
                    </p:blipFill>
                    <p:spPr>
                      <a:xfrm>
                        <a:off x="0" y="3755390"/>
                        <a:ext cx="9143365" cy="3101975"/>
                      </a:xfrm>
                      <a:prstGeom prst="rect">
                        <a:avLst/>
                      </a:prstGeom>
                    </p:spPr>
                  </p:pic>
                </p:oleObj>
              </mc:Fallback>
            </mc:AlternateContent>
          </a:graphicData>
        </a:graphic>
      </p:graphicFrame>
      <p:sp>
        <p:nvSpPr>
          <p:cNvPr id="5" name="Zone de texte 4"/>
          <p:cNvSpPr txBox="1"/>
          <p:nvPr/>
        </p:nvSpPr>
        <p:spPr>
          <a:xfrm>
            <a:off x="167640" y="944245"/>
            <a:ext cx="8681720" cy="2676525"/>
          </a:xfrm>
          <a:prstGeom prst="rect">
            <a:avLst/>
          </a:prstGeom>
        </p:spPr>
        <p:txBody>
          <a:bodyPr wrap="square">
            <a:spAutoFit/>
          </a:bodyPr>
          <a:p>
            <a:pPr algn="just"/>
            <a:r>
              <a:rPr lang="fr-FR" b="1"/>
              <a:t>   </a:t>
            </a:r>
            <a:r>
              <a:rPr b="1"/>
              <a:t>The uncompetitive inhibitor never binds to the free enzyme but only to the ES (enzyme-substrate complex) and prevents the formation of products. The binding of the substrate to the enzyme causes a modification of the enzyme, thus revealing a binding site for the inhibitor. The inhibitor, in turn, modifies the conformation of the enzyme's active site, and prevents the reaction.</a:t>
            </a:r>
            <a:endParaRPr b="1"/>
          </a:p>
        </p:txBody>
      </p:sp>
      <p:sp>
        <p:nvSpPr>
          <p:cNvPr id="6" name="Zone de texte 5"/>
          <p:cNvSpPr txBox="1"/>
          <p:nvPr/>
        </p:nvSpPr>
        <p:spPr>
          <a:xfrm>
            <a:off x="349885" y="145733"/>
            <a:ext cx="5080000" cy="521970"/>
          </a:xfrm>
          <a:prstGeom prst="rect">
            <a:avLst/>
          </a:prstGeom>
        </p:spPr>
        <p:txBody>
          <a:bodyPr>
            <a:spAutoFit/>
          </a:bodyPr>
          <a:p>
            <a:r>
              <a:rPr lang="fr-FR" sz="2800" b="1">
                <a:solidFill>
                  <a:srgbClr val="00FF00"/>
                </a:solidFill>
              </a:rPr>
              <a:t>3. </a:t>
            </a:r>
            <a:r>
              <a:rPr sz="2800" b="1">
                <a:solidFill>
                  <a:srgbClr val="00FF00"/>
                </a:solidFill>
              </a:rPr>
              <a:t>Uncompetitive Inhibition</a:t>
            </a:r>
            <a:endParaRPr sz="2800" b="1">
              <a:solidFill>
                <a:srgbClr val="00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Objet 5"/>
          <p:cNvGraphicFramePr/>
          <p:nvPr/>
        </p:nvGraphicFramePr>
        <p:xfrm>
          <a:off x="0" y="0"/>
          <a:ext cx="9144635" cy="6858635"/>
        </p:xfrm>
        <a:graphic>
          <a:graphicData uri="http://schemas.openxmlformats.org/presentationml/2006/ole">
            <mc:AlternateContent xmlns:mc="http://schemas.openxmlformats.org/markup-compatibility/2006">
              <mc:Choice xmlns:v="urn:schemas-microsoft-com:vml" Requires="v">
                <p:oleObj spid="_x0000_s7" name="" r:id="rId1" imgW="4981575" imgH="2933700" progId="Paint.Picture">
                  <p:embed/>
                </p:oleObj>
              </mc:Choice>
              <mc:Fallback>
                <p:oleObj name="" r:id="rId1" imgW="4981575" imgH="2933700" progId="Paint.Picture">
                  <p:embed/>
                  <p:pic>
                    <p:nvPicPr>
                      <p:cNvPr id="0" name="Image 2"/>
                      <p:cNvPicPr/>
                      <p:nvPr/>
                    </p:nvPicPr>
                    <p:blipFill>
                      <a:blip r:embed="rId2"/>
                      <a:stretch>
                        <a:fillRect/>
                      </a:stretch>
                    </p:blipFill>
                    <p:spPr>
                      <a:xfrm>
                        <a:off x="0" y="0"/>
                        <a:ext cx="9144635" cy="6858635"/>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673225" y="839153"/>
            <a:ext cx="5080000" cy="645160"/>
          </a:xfrm>
          <a:prstGeom prst="rect">
            <a:avLst/>
          </a:prstGeom>
        </p:spPr>
        <p:txBody>
          <a:bodyPr>
            <a:spAutoFit/>
          </a:bodyPr>
          <a:p>
            <a:r>
              <a:rPr sz="3600" b="1"/>
              <a:t>Km' = Km / (1 + [I]/Ki)</a:t>
            </a:r>
            <a:endParaRPr sz="3600" b="1"/>
          </a:p>
        </p:txBody>
      </p:sp>
      <p:sp>
        <p:nvSpPr>
          <p:cNvPr id="3" name="Zone de texte 2"/>
          <p:cNvSpPr txBox="1"/>
          <p:nvPr/>
        </p:nvSpPr>
        <p:spPr>
          <a:xfrm>
            <a:off x="1607820" y="1796415"/>
            <a:ext cx="6122670" cy="645160"/>
          </a:xfrm>
          <a:prstGeom prst="rect">
            <a:avLst/>
          </a:prstGeom>
        </p:spPr>
        <p:txBody>
          <a:bodyPr wrap="square">
            <a:spAutoFit/>
          </a:bodyPr>
          <a:p>
            <a:r>
              <a:rPr sz="3600" b="1"/>
              <a:t>1/Vm' = 1/Vmax / (1 + [I]/Ki)</a:t>
            </a:r>
            <a:endParaRPr sz="3600" b="1"/>
          </a:p>
        </p:txBody>
      </p:sp>
      <p:sp>
        <p:nvSpPr>
          <p:cNvPr id="4" name="Zone de texte 3"/>
          <p:cNvSpPr txBox="1"/>
          <p:nvPr/>
        </p:nvSpPr>
        <p:spPr>
          <a:xfrm>
            <a:off x="1657985" y="2560320"/>
            <a:ext cx="6785610" cy="2658110"/>
          </a:xfrm>
          <a:prstGeom prst="rect">
            <a:avLst/>
          </a:prstGeom>
          <a:noFill/>
        </p:spPr>
        <p:txBody>
          <a:bodyPr wrap="square" rtlCol="0">
            <a:noAutofit/>
          </a:bodyPr>
          <a:p>
            <a:r>
              <a:rPr lang="fr-FR" altLang="en-US" sz="2000" b="1"/>
              <a:t>Where:</a:t>
            </a:r>
            <a:endParaRPr lang="fr-FR" altLang="en-US" sz="2000" b="1"/>
          </a:p>
          <a:p>
            <a:endParaRPr lang="fr-FR" altLang="en-US" sz="2000"/>
          </a:p>
          <a:p>
            <a:r>
              <a:rPr lang="fr-FR" altLang="en-US" sz="2000" b="1"/>
              <a:t>Km =</a:t>
            </a:r>
            <a:r>
              <a:rPr lang="fr-FR" altLang="en-US" sz="2000"/>
              <a:t> Original Michaelis constant</a:t>
            </a:r>
            <a:endParaRPr lang="fr-FR" altLang="en-US" sz="2000"/>
          </a:p>
          <a:p>
            <a:r>
              <a:rPr lang="fr-FR" altLang="en-US" sz="2000" b="1"/>
              <a:t>Km' =</a:t>
            </a:r>
            <a:r>
              <a:rPr lang="fr-FR" altLang="en-US" sz="2000"/>
              <a:t> Apparent Michaelis constant in presence of inhibitor</a:t>
            </a:r>
            <a:endParaRPr lang="fr-FR" altLang="en-US" sz="2000"/>
          </a:p>
          <a:p>
            <a:r>
              <a:rPr lang="fr-FR" altLang="en-US" sz="2000" b="1"/>
              <a:t>[I] =</a:t>
            </a:r>
            <a:r>
              <a:rPr lang="fr-FR" altLang="en-US" sz="2000"/>
              <a:t> Inhibitor concentration</a:t>
            </a:r>
            <a:endParaRPr lang="fr-FR" altLang="en-US" sz="2000"/>
          </a:p>
          <a:p>
            <a:r>
              <a:rPr lang="fr-FR" altLang="en-US" sz="2000" b="1"/>
              <a:t>Ki =</a:t>
            </a:r>
            <a:r>
              <a:rPr lang="fr-FR" altLang="en-US" sz="2000"/>
              <a:t> Inhibition constant</a:t>
            </a:r>
            <a:endParaRPr lang="fr-FR" altLang="en-US" sz="2000"/>
          </a:p>
          <a:p>
            <a:r>
              <a:rPr lang="fr-FR" altLang="en-US" sz="2000" b="1"/>
              <a:t>Vmax = </a:t>
            </a:r>
            <a:r>
              <a:rPr lang="fr-FR" altLang="en-US" sz="2000"/>
              <a:t>Maximum reaction velocity</a:t>
            </a:r>
            <a:endParaRPr lang="fr-FR" altLang="en-US" sz="2000"/>
          </a:p>
          <a:p>
            <a:r>
              <a:rPr lang="fr-FR" altLang="en-US" sz="2000" b="1"/>
              <a:t>Vm' =</a:t>
            </a:r>
            <a:r>
              <a:rPr lang="fr-FR" altLang="en-US" sz="2000"/>
              <a:t> Reaction velocity in presence of inhibitor</a:t>
            </a:r>
            <a:endParaRPr lang="fr-FR" altLang="en-US"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0" y="0"/>
            <a:ext cx="9143365" cy="68586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Image 1"/>
          <p:cNvPicPr/>
          <p:nvPr/>
        </p:nvPicPr>
        <p:blipFill>
          <a:blip r:embed="rId1"/>
          <a:stretch>
            <a:fillRect/>
          </a:stretch>
        </p:blipFill>
        <p:spPr>
          <a:xfrm>
            <a:off x="0" y="-635"/>
            <a:ext cx="9144635" cy="68592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sp>
        <p:nvSpPr>
          <p:cNvPr id="2" name="Rectangle 1"/>
          <p:cNvSpPr/>
          <p:nvPr/>
        </p:nvSpPr>
        <p:spPr>
          <a:xfrm>
            <a:off x="314325" y="748030"/>
            <a:ext cx="8616950" cy="6924040"/>
          </a:xfrm>
          <a:prstGeom prst="rect">
            <a:avLst/>
          </a:prstGeom>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Living organisms are the site of countless biochemical reactions.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These reactions constitute metabolism, which is the biosynthesis or anabolism and degradation or catabolism of a large number of biological molecules.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These reactions take place under physiological conditions (pH: 7.4 and temperature: 37</a:t>
            </a:r>
            <a:r>
              <a:rPr kumimoji="0" lang="" altLang="en-US"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a:t>
            </a: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C) thanks to the presence of catalysts: enzymes.</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Without the presence of enzymes, life would be impossible.</a:t>
            </a:r>
            <a:endParaRPr kumimoji="0" lang="en-US" alt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lang="en-US" altLang="fr-FR" sz="4000" b="1" noProof="0">
                <a:ln>
                  <a:noFill/>
                </a:ln>
                <a:solidFill>
                  <a:srgbClr val="00FF00"/>
                </a:solidFill>
                <a:effectLst/>
                <a:uLnTx/>
                <a:uFillTx/>
                <a:sym typeface="+mn-ea"/>
              </a:rPr>
              <a:t>Enzymes therefore play a vital role</a:t>
            </a:r>
            <a:endParaRPr kumimoji="0" lang="en-US" altLang="fr-FR" sz="4000" b="1" i="0" u="none" strike="noStrike" kern="1200" cap="none" spc="0" normalizeH="0" baseline="0" noProof="0">
              <a:ln>
                <a:noFill/>
              </a:ln>
              <a:solidFill>
                <a:srgbClr val="00FF00"/>
              </a:solidFill>
              <a:effectLst/>
              <a:uLnTx/>
              <a:uFillTx/>
              <a:latin typeface="Arial" panose="020B0604020202020204" pitchFamily="34" charset="0"/>
              <a:ea typeface="MS PGothic" panose="020B0600070205080204" pitchFamily="34" charset="-128"/>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en-US" altLang="fr-FR" sz="4000" b="1" i="0" u="none" strike="noStrike" kern="1200" cap="none" spc="0" normalizeH="0" baseline="0" noProof="0">
              <a:ln>
                <a:noFill/>
              </a:ln>
              <a:solidFill>
                <a:srgbClr val="00FF00"/>
              </a:solidFill>
              <a:effectLst/>
              <a:uLnTx/>
              <a:uFillTx/>
              <a:latin typeface="Arial" panose="020B0604020202020204" pitchFamily="34" charset="0"/>
              <a:ea typeface="MS PGothic" panose="020B0600070205080204" pitchFamily="34" charset="-128"/>
              <a:cs typeface="+mn-cs"/>
            </a:endParaRPr>
          </a:p>
        </p:txBody>
      </p:sp>
      <p:sp>
        <p:nvSpPr>
          <p:cNvPr id="3" name="Rectangle 2"/>
          <p:cNvSpPr/>
          <p:nvPr/>
        </p:nvSpPr>
        <p:spPr>
          <a:xfrm>
            <a:off x="1982788" y="-68262"/>
            <a:ext cx="3900488" cy="70675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4000" b="0"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Introduction</a:t>
            </a:r>
            <a:endParaRPr kumimoji="0" lang="fr-FR" sz="4000" b="0"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overrideClrMapping bg1="dk2" tx1="lt1" bg2="dk1"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er 9"/>
          <p:cNvGrpSpPr/>
          <p:nvPr/>
        </p:nvGrpSpPr>
        <p:grpSpPr>
          <a:xfrm>
            <a:off x="-12700" y="3007360"/>
            <a:ext cx="9169400" cy="3860800"/>
            <a:chOff x="-20" y="4736"/>
            <a:chExt cx="14440" cy="6080"/>
          </a:xfrm>
        </p:grpSpPr>
        <p:graphicFrame>
          <p:nvGraphicFramePr>
            <p:cNvPr id="8" name="Objet 7"/>
            <p:cNvGraphicFramePr/>
            <p:nvPr/>
          </p:nvGraphicFramePr>
          <p:xfrm>
            <a:off x="-20" y="4736"/>
            <a:ext cx="14441" cy="6080"/>
          </p:xfrm>
          <a:graphic>
            <a:graphicData uri="http://schemas.openxmlformats.org/presentationml/2006/ole">
              <mc:AlternateContent xmlns:mc="http://schemas.openxmlformats.org/markup-compatibility/2006">
                <mc:Choice xmlns:v="urn:schemas-microsoft-com:vml" Requires="v">
                  <p:oleObj spid="_x0000_s9" name="" r:id="rId1" imgW="9163050" imgH="3857625" progId="Paint.Picture">
                    <p:embed/>
                  </p:oleObj>
                </mc:Choice>
                <mc:Fallback>
                  <p:oleObj name="" r:id="rId1" imgW="9163050" imgH="3857625" progId="Paint.Picture">
                    <p:embed/>
                    <p:pic>
                      <p:nvPicPr>
                        <p:cNvPr id="0" name="Image 8"/>
                        <p:cNvPicPr/>
                        <p:nvPr/>
                      </p:nvPicPr>
                      <p:blipFill>
                        <a:blip r:embed="rId2"/>
                        <a:stretch>
                          <a:fillRect/>
                        </a:stretch>
                      </p:blipFill>
                      <p:spPr>
                        <a:xfrm>
                          <a:off x="-20" y="4736"/>
                          <a:ext cx="14441" cy="6080"/>
                        </a:xfrm>
                        <a:prstGeom prst="rect">
                          <a:avLst/>
                        </a:prstGeom>
                      </p:spPr>
                    </p:pic>
                  </p:oleObj>
                </mc:Fallback>
              </mc:AlternateContent>
            </a:graphicData>
          </a:graphic>
        </p:graphicFrame>
        <p:graphicFrame>
          <p:nvGraphicFramePr>
            <p:cNvPr id="4" name="Objet 3"/>
            <p:cNvGraphicFramePr/>
            <p:nvPr/>
          </p:nvGraphicFramePr>
          <p:xfrm>
            <a:off x="0" y="4748"/>
            <a:ext cx="6005" cy="6064"/>
          </p:xfrm>
          <a:graphic>
            <a:graphicData uri="http://schemas.openxmlformats.org/presentationml/2006/ole">
              <mc:AlternateContent xmlns:mc="http://schemas.openxmlformats.org/markup-compatibility/2006">
                <mc:Choice xmlns:v="urn:schemas-microsoft-com:vml" Requires="v">
                  <p:oleObj spid="_x0000_s5" name="" r:id="rId3" imgW="3810000" imgH="3905250" progId="Paint.Picture">
                    <p:embed/>
                  </p:oleObj>
                </mc:Choice>
                <mc:Fallback>
                  <p:oleObj name="" r:id="rId3" imgW="3810000" imgH="3905250" progId="Paint.Picture">
                    <p:embed/>
                    <p:pic>
                      <p:nvPicPr>
                        <p:cNvPr id="0" name="Image 2"/>
                        <p:cNvPicPr/>
                        <p:nvPr/>
                      </p:nvPicPr>
                      <p:blipFill>
                        <a:blip r:embed="rId4"/>
                        <a:stretch>
                          <a:fillRect/>
                        </a:stretch>
                      </p:blipFill>
                      <p:spPr>
                        <a:xfrm>
                          <a:off x="0" y="4748"/>
                          <a:ext cx="6005" cy="6064"/>
                        </a:xfrm>
                        <a:prstGeom prst="rect">
                          <a:avLst/>
                        </a:prstGeom>
                      </p:spPr>
                    </p:pic>
                  </p:oleObj>
                </mc:Fallback>
              </mc:AlternateContent>
            </a:graphicData>
          </a:graphic>
        </p:graphicFrame>
      </p:grpSp>
      <p:sp>
        <p:nvSpPr>
          <p:cNvPr id="11" name="Zone de texte 10"/>
          <p:cNvSpPr txBox="1"/>
          <p:nvPr/>
        </p:nvSpPr>
        <p:spPr>
          <a:xfrm>
            <a:off x="173990" y="547370"/>
            <a:ext cx="8857615" cy="2306955"/>
          </a:xfrm>
          <a:prstGeom prst="rect">
            <a:avLst/>
          </a:prstGeom>
        </p:spPr>
        <p:txBody>
          <a:bodyPr wrap="square">
            <a:spAutoFit/>
          </a:bodyPr>
          <a:p>
            <a:pPr algn="just"/>
            <a:r>
              <a:rPr lang="fr-FR" b="1"/>
              <a:t>  </a:t>
            </a:r>
            <a:r>
              <a:rPr b="1"/>
              <a:t>Some enzymes do not show a hyperbolic relationship between Vi (initial velocity) and [S] (substrate concentration) but rather a sigmoidal one.</a:t>
            </a:r>
            <a:endParaRPr b="1"/>
          </a:p>
          <a:p>
            <a:pPr algn="just"/>
            <a:r>
              <a:rPr lang="fr-FR" b="1"/>
              <a:t>  </a:t>
            </a:r>
            <a:r>
              <a:rPr b="1"/>
              <a:t>Unlike Michaelian enzymes, allosteric enzymes only exert their action at high substrate concentrations.</a:t>
            </a:r>
            <a:endParaRPr b="1"/>
          </a:p>
          <a:p>
            <a:pPr algn="just"/>
            <a:r>
              <a:rPr lang="fr-FR" b="1"/>
              <a:t>  </a:t>
            </a:r>
            <a:r>
              <a:rPr b="1"/>
              <a:t>Small quantities of substrate are slowly transformed.</a:t>
            </a:r>
            <a:endParaRPr b="1"/>
          </a:p>
        </p:txBody>
      </p:sp>
      <p:sp>
        <p:nvSpPr>
          <p:cNvPr id="12" name="Zone de texte 11"/>
          <p:cNvSpPr txBox="1"/>
          <p:nvPr/>
        </p:nvSpPr>
        <p:spPr>
          <a:xfrm>
            <a:off x="302260" y="27940"/>
            <a:ext cx="457200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Allosteric Enzymes</a:t>
            </a:r>
            <a:endParaRPr sz="2800" b="1">
              <a:solidFill>
                <a:srgbClr val="00FF00"/>
              </a:solidFill>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0"/>
          <a:ext cx="9144635" cy="6858000"/>
        </p:xfrm>
        <a:graphic>
          <a:graphicData uri="http://schemas.openxmlformats.org/presentationml/2006/ole">
            <mc:AlternateContent xmlns:mc="http://schemas.openxmlformats.org/markup-compatibility/2006">
              <mc:Choice xmlns:v="urn:schemas-microsoft-com:vml" Requires="v">
                <p:oleObj spid="_x0000_s3" name="" r:id="rId1" imgW="4542790" imgH="10257790" progId="Paint.Picture">
                  <p:embed/>
                </p:oleObj>
              </mc:Choice>
              <mc:Fallback>
                <p:oleObj name="" r:id="rId1" imgW="4542790" imgH="10257790" progId="Paint.Picture">
                  <p:embed/>
                  <p:pic>
                    <p:nvPicPr>
                      <p:cNvPr id="0" name="Image 2"/>
                      <p:cNvPicPr/>
                      <p:nvPr/>
                    </p:nvPicPr>
                    <p:blipFill>
                      <a:blip r:embed="rId2"/>
                      <a:stretch>
                        <a:fillRect/>
                      </a:stretch>
                    </p:blipFill>
                    <p:spPr>
                      <a:xfrm>
                        <a:off x="0" y="0"/>
                        <a:ext cx="9144635" cy="685800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3"/>
          <p:cNvSpPr>
            <a:spLocks noGrp="1" noChangeArrowheads="1"/>
          </p:cNvSpPr>
          <p:nvPr>
            <p:ph idx="1" hasCustomPrompt="1"/>
          </p:nvPr>
        </p:nvSpPr>
        <p:spPr>
          <a:xfrm>
            <a:off x="249555" y="840105"/>
            <a:ext cx="8606790" cy="254508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lang="fr-FR" altLang="en-US" sz="2800">
                <a:solidFill>
                  <a:srgbClr val="00FF00"/>
                </a:solidFill>
                <a:latin typeface="Arial" panose="020B0604020202020204" pitchFamily="34" charset="0"/>
                <a:cs typeface="Arial" panose="020B0604020202020204" pitchFamily="34" charset="0"/>
              </a:rPr>
              <a:t>  </a:t>
            </a:r>
            <a:r>
              <a:rPr lang="en-US" altLang="fr-FR" sz="2800">
                <a:solidFill>
                  <a:srgbClr val="00FF00"/>
                </a:solidFill>
                <a:latin typeface="Arial" panose="020B0604020202020204" pitchFamily="34" charset="0"/>
                <a:cs typeface="Arial" panose="020B0604020202020204" pitchFamily="34" charset="0"/>
              </a:rPr>
              <a:t>ENZYMOLOGY</a:t>
            </a:r>
            <a:endParaRPr lang="en-US" altLang="fr-FR" sz="2800">
              <a:solidFill>
                <a:srgbClr val="00FF00"/>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lang="fr-FR" altLang="en-US" sz="2800">
                <a:latin typeface="Arial" panose="020B0604020202020204" pitchFamily="34" charset="0"/>
                <a:cs typeface="Arial" panose="020B0604020202020204" pitchFamily="34" charset="0"/>
              </a:rPr>
              <a:t>   </a:t>
            </a:r>
            <a:r>
              <a:rPr lang="en-US" altLang="fr-FR" sz="2800">
                <a:latin typeface="Arial" panose="020B0604020202020204" pitchFamily="34" charset="0"/>
                <a:cs typeface="Arial" panose="020B0604020202020204" pitchFamily="34" charset="0"/>
              </a:rPr>
              <a:t>Enzymology is the branch of biochemistry that studies the structural and functional properties of enzymes.</a:t>
            </a:r>
            <a:endParaRPr lang="en-US" altLang="fr-FR" sz="2800">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endParaRPr kumimoji="0" lang="fr-FR" sz="280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4" name="Titre 3"/>
          <p:cNvSpPr>
            <a:spLocks noGrp="1"/>
          </p:cNvSpPr>
          <p:nvPr>
            <p:ph type="title" hasCustomPrompt="1"/>
          </p:nvPr>
        </p:nvSpPr>
        <p:spPr>
          <a:xfrm>
            <a:off x="289560" y="332740"/>
            <a:ext cx="3734435" cy="64706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j-ea"/>
              </a:rPr>
              <a:t>V.1. Definition</a:t>
            </a:r>
            <a:b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j-ea"/>
              </a:rPr>
            </a:br>
            <a:endParaRPr kumimoji="0" lang="fr-FR" sz="40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383540" y="808355"/>
            <a:ext cx="8677275" cy="5161280"/>
          </a:xfrm>
          <a:prstGeom prst="rect">
            <a:avLst/>
          </a:prstGeom>
        </p:spPr>
        <p:txBody>
          <a:bodyPr>
            <a:noAutofit/>
          </a:bodyPr>
          <a:p>
            <a:pPr marL="457200" indent="-457200">
              <a:buFont typeface="Wingdings" panose="05000000000000000000" charset="0"/>
              <a:buChar char="Ø"/>
            </a:pPr>
            <a:r>
              <a:rPr sz="2800"/>
              <a:t>1730: Digestion is discovered to be more of a chemical phenomenon than a mechanical one</a:t>
            </a:r>
            <a:endParaRPr sz="2800"/>
          </a:p>
          <a:p>
            <a:pPr marL="457200" indent="-457200">
              <a:buFont typeface="Wingdings" panose="05000000000000000000" charset="0"/>
              <a:buChar char="Ø"/>
            </a:pPr>
            <a:r>
              <a:rPr sz="2800"/>
              <a:t>1850: Pasteur demonstrated that the fermentation of sugar into alcohol by yeast is catalyzed by a substance present in yeast</a:t>
            </a:r>
            <a:endParaRPr sz="2800"/>
          </a:p>
          <a:p>
            <a:r>
              <a:rPr lang="fr-FR" sz="2800" b="1">
                <a:solidFill>
                  <a:srgbClr val="00FF00"/>
                </a:solidFill>
              </a:rPr>
              <a:t>    </a:t>
            </a:r>
            <a:r>
              <a:rPr sz="2800" b="1">
                <a:solidFill>
                  <a:srgbClr val="00FF00"/>
                </a:solidFill>
              </a:rPr>
              <a:t>En</a:t>
            </a:r>
            <a:r>
              <a:rPr sz="2800" b="1">
                <a:solidFill>
                  <a:srgbClr val="FFFF00"/>
                </a:solidFill>
              </a:rPr>
              <a:t>zyme</a:t>
            </a:r>
            <a:r>
              <a:rPr sz="2800" b="1"/>
              <a:t>: </a:t>
            </a:r>
            <a:r>
              <a:rPr sz="2800" b="1">
                <a:solidFill>
                  <a:srgbClr val="00FF00"/>
                </a:solidFill>
              </a:rPr>
              <a:t>en</a:t>
            </a:r>
            <a:r>
              <a:rPr sz="2800" b="1"/>
              <a:t> = in, </a:t>
            </a:r>
            <a:r>
              <a:rPr sz="2800" b="1">
                <a:solidFill>
                  <a:srgbClr val="FFFF00"/>
                </a:solidFill>
              </a:rPr>
              <a:t>zyme </a:t>
            </a:r>
            <a:r>
              <a:rPr sz="2800" b="1"/>
              <a:t>= yeast</a:t>
            </a:r>
            <a:endParaRPr sz="2800" b="1"/>
          </a:p>
          <a:p>
            <a:pPr marL="457200" indent="-457200">
              <a:buFont typeface="Wingdings" panose="05000000000000000000" charset="0"/>
              <a:buChar char="Ø"/>
            </a:pPr>
            <a:r>
              <a:rPr sz="2800"/>
              <a:t>1897: Buchner extracted the first enzymes from yeast</a:t>
            </a:r>
            <a:endParaRPr sz="2800"/>
          </a:p>
          <a:p>
            <a:pPr marL="457200" indent="-457200">
              <a:buFont typeface="Wingdings" panose="05000000000000000000" charset="0"/>
              <a:buChar char="Ø"/>
            </a:pPr>
            <a:r>
              <a:rPr sz="2800"/>
              <a:t>1929: The first purified and crystallized enzyme was urease</a:t>
            </a:r>
            <a:endParaRPr sz="2800"/>
          </a:p>
          <a:p>
            <a:r>
              <a:rPr lang="fr-FR" sz="2800"/>
              <a:t>     </a:t>
            </a:r>
            <a:r>
              <a:rPr sz="2800"/>
              <a:t>Urea ----urease----&gt; CO2 + 2 NH3</a:t>
            </a:r>
            <a:endParaRPr sz="2800"/>
          </a:p>
          <a:p>
            <a:endParaRPr sz="2800"/>
          </a:p>
          <a:p>
            <a:r>
              <a:rPr lang="fr-FR" sz="2800"/>
              <a:t>   </a:t>
            </a:r>
            <a:r>
              <a:rPr sz="2800"/>
              <a:t>S</a:t>
            </a:r>
            <a:r>
              <a:rPr sz="2800" b="1"/>
              <a:t>ince then, more than 3,000 enzymes have been </a:t>
            </a:r>
            <a:r>
              <a:rPr lang="fr-FR" sz="2800" b="1"/>
              <a:t>    </a:t>
            </a:r>
            <a:r>
              <a:rPr sz="2800" b="1"/>
              <a:t>described</a:t>
            </a:r>
            <a:endParaRPr sz="2800" b="1"/>
          </a:p>
        </p:txBody>
      </p:sp>
      <p:sp>
        <p:nvSpPr>
          <p:cNvPr id="4" name="Zone de texte 3"/>
          <p:cNvSpPr txBox="1"/>
          <p:nvPr/>
        </p:nvSpPr>
        <p:spPr>
          <a:xfrm>
            <a:off x="694055" y="13970"/>
            <a:ext cx="4992370" cy="706755"/>
          </a:xfrm>
          <a:prstGeom prst="rect">
            <a:avLst/>
          </a:prstGeom>
          <a:noFill/>
        </p:spPr>
        <p:txBody>
          <a:bodyPr wrap="square" rtlCol="0">
            <a:spAutoFit/>
          </a:bodyPr>
          <a:p>
            <a:r>
              <a:rPr lang="fr-FR" sz="4000" b="1"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rPr>
              <a:t>Historical Timeline</a:t>
            </a:r>
            <a:endParaRPr lang="fr-FR" sz="4000" b="1"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1549400" y="0"/>
            <a:ext cx="5801360" cy="70675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Définition d’une enzyme :</a:t>
            </a:r>
            <a:endParaRPr kumimoji="0" lang="fr-FR" sz="40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365125" y="852805"/>
            <a:ext cx="8254365" cy="1383665"/>
          </a:xfrm>
          <a:prstGeom prst="rect">
            <a:avLst/>
          </a:prstGeom>
        </p:spPr>
        <p:txBody>
          <a:bodyPr wrap="square">
            <a:spAutoFit/>
          </a:bodyPr>
          <a:p>
            <a:r>
              <a:rPr sz="2800" b="1"/>
              <a:t>Biomolecule of </a:t>
            </a:r>
            <a:r>
              <a:rPr sz="2800" b="1">
                <a:solidFill>
                  <a:srgbClr val="00FF00"/>
                </a:solidFill>
              </a:rPr>
              <a:t>protein</a:t>
            </a:r>
            <a:r>
              <a:rPr sz="2800" b="1"/>
              <a:t> nature (special case: catalytic RNA ribozymes) having high catalytic power and endowed with specificity.</a:t>
            </a:r>
            <a:endParaRPr sz="2800" b="1"/>
          </a:p>
        </p:txBody>
      </p:sp>
      <p:grpSp>
        <p:nvGrpSpPr>
          <p:cNvPr id="13" name="Grouper 12"/>
          <p:cNvGrpSpPr/>
          <p:nvPr/>
        </p:nvGrpSpPr>
        <p:grpSpPr>
          <a:xfrm>
            <a:off x="3810" y="2977515"/>
            <a:ext cx="9123680" cy="3415030"/>
            <a:chOff x="6" y="4689"/>
            <a:chExt cx="14368" cy="5378"/>
          </a:xfrm>
        </p:grpSpPr>
        <p:grpSp>
          <p:nvGrpSpPr>
            <p:cNvPr id="9" name="Grouper 8"/>
            <p:cNvGrpSpPr/>
            <p:nvPr/>
          </p:nvGrpSpPr>
          <p:grpSpPr>
            <a:xfrm>
              <a:off x="2974" y="4689"/>
              <a:ext cx="11400" cy="5378"/>
              <a:chOff x="3172" y="4887"/>
              <a:chExt cx="11400" cy="5378"/>
            </a:xfrm>
          </p:grpSpPr>
          <p:sp>
            <p:nvSpPr>
              <p:cNvPr id="7" name="Accolades 6"/>
              <p:cNvSpPr/>
              <p:nvPr/>
            </p:nvSpPr>
            <p:spPr>
              <a:xfrm>
                <a:off x="3172" y="5192"/>
                <a:ext cx="11400" cy="4892"/>
              </a:xfrm>
              <a:prstGeom prst="bracePair">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
            <p:nvSpPr>
              <p:cNvPr id="8" name="Zone de texte 7"/>
              <p:cNvSpPr txBox="1"/>
              <p:nvPr/>
            </p:nvSpPr>
            <p:spPr>
              <a:xfrm>
                <a:off x="3566" y="4887"/>
                <a:ext cx="10577" cy="5378"/>
              </a:xfrm>
              <a:prstGeom prst="rect">
                <a:avLst/>
              </a:prstGeom>
            </p:spPr>
            <p:txBody>
              <a:bodyPr wrap="square">
                <a:spAutoFit/>
              </a:bodyPr>
              <a:p>
                <a:pPr marL="285750" indent="-285750">
                  <a:lnSpc>
                    <a:spcPct val="150000"/>
                  </a:lnSpc>
                  <a:buFont typeface="Wingdings" panose="05000000000000000000" charset="0"/>
                  <a:buChar char="Ø"/>
                </a:pPr>
                <a:r>
                  <a:rPr b="1"/>
                  <a:t>Globular proteins of high molecular weight. </a:t>
                </a:r>
                <a:endParaRPr b="1"/>
              </a:p>
              <a:p>
                <a:pPr marL="285750" indent="-285750">
                  <a:lnSpc>
                    <a:spcPct val="150000"/>
                  </a:lnSpc>
                  <a:buFont typeface="Wingdings" panose="05000000000000000000" charset="0"/>
                  <a:buChar char="Ø"/>
                </a:pPr>
                <a:r>
                  <a:rPr b="1"/>
                  <a:t>Existence of enzymatic proteins with tertiary structures</a:t>
                </a:r>
                <a:r>
                  <a:rPr lang="fr-FR" b="1"/>
                  <a:t>.</a:t>
                </a:r>
                <a:endParaRPr b="1"/>
              </a:p>
              <a:p>
                <a:pPr marL="285750" indent="-285750">
                  <a:lnSpc>
                    <a:spcPct val="150000"/>
                  </a:lnSpc>
                  <a:buFont typeface="Wingdings" panose="05000000000000000000" charset="0"/>
                  <a:buChar char="Ø"/>
                </a:pPr>
                <a:r>
                  <a:rPr b="1"/>
                  <a:t> Others with quaternary structures. </a:t>
                </a:r>
                <a:endParaRPr b="1"/>
              </a:p>
              <a:p>
                <a:pPr marL="285750" indent="-285750">
                  <a:lnSpc>
                    <a:spcPct val="150000"/>
                  </a:lnSpc>
                  <a:buFont typeface="Wingdings" panose="05000000000000000000" charset="0"/>
                  <a:buChar char="Ø"/>
                </a:pPr>
                <a:r>
                  <a:rPr b="1"/>
                  <a:t>In all cases, great importance of the native spatial structure (concept of active site).</a:t>
                </a:r>
                <a:endParaRPr b="1"/>
              </a:p>
            </p:txBody>
          </p:sp>
        </p:grpSp>
        <p:graphicFrame>
          <p:nvGraphicFramePr>
            <p:cNvPr id="11" name="Objet 10"/>
            <p:cNvGraphicFramePr/>
            <p:nvPr/>
          </p:nvGraphicFramePr>
          <p:xfrm>
            <a:off x="6" y="6703"/>
            <a:ext cx="3168" cy="1486"/>
          </p:xfrm>
          <a:graphic>
            <a:graphicData uri="http://schemas.openxmlformats.org/presentationml/2006/ole">
              <mc:AlternateContent xmlns:mc="http://schemas.openxmlformats.org/markup-compatibility/2006">
                <mc:Choice xmlns:v="urn:schemas-microsoft-com:vml" Requires="v">
                  <p:oleObj spid="_x0000_s12" name="" r:id="rId1" imgW="2009775" imgH="942975" progId="Paint.Picture">
                    <p:embed/>
                  </p:oleObj>
                </mc:Choice>
                <mc:Fallback>
                  <p:oleObj name="" r:id="rId1" imgW="2009775" imgH="942975" progId="Paint.Picture">
                    <p:embed/>
                    <p:pic>
                      <p:nvPicPr>
                        <p:cNvPr id="0" name="Image 11"/>
                        <p:cNvPicPr/>
                        <p:nvPr/>
                      </p:nvPicPr>
                      <p:blipFill>
                        <a:blip r:embed="rId2"/>
                        <a:stretch>
                          <a:fillRect/>
                        </a:stretch>
                      </p:blipFill>
                      <p:spPr>
                        <a:xfrm>
                          <a:off x="6" y="6703"/>
                          <a:ext cx="3168" cy="1486"/>
                        </a:xfrm>
                        <a:prstGeom prst="rect">
                          <a:avLst/>
                        </a:prstGeom>
                      </p:spPr>
                    </p:pic>
                  </p:oleObj>
                </mc:Fallback>
              </mc:AlternateContent>
            </a:graphicData>
          </a:graphic>
        </p:graphicFrame>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246063" y="0"/>
            <a:ext cx="8707438" cy="52197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PROPRIETÉS ET CARACTÉRISTIQUES DES ENZYMES</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368935" y="1122045"/>
            <a:ext cx="8484870" cy="5077460"/>
          </a:xfrm>
          <a:prstGeom prst="rect">
            <a:avLst/>
          </a:prstGeom>
        </p:spPr>
        <p:txBody>
          <a:bodyPr wrap="square">
            <a:spAutoFit/>
          </a:bodyPr>
          <a:p>
            <a:pPr>
              <a:lnSpc>
                <a:spcPct val="150000"/>
              </a:lnSpc>
            </a:pPr>
            <a:r>
              <a:rPr b="1"/>
              <a:t>One of the fundamental characteristics of enzymes is their specificity compared to chemical catalysts. </a:t>
            </a:r>
            <a:endParaRPr b="1"/>
          </a:p>
          <a:p>
            <a:pPr algn="ctr">
              <a:lnSpc>
                <a:spcPct val="150000"/>
              </a:lnSpc>
            </a:pPr>
            <a:r>
              <a:rPr b="1">
                <a:solidFill>
                  <a:srgbClr val="00FF00"/>
                </a:solidFill>
              </a:rPr>
              <a:t>Hence the concept of the active site of an enzyme</a:t>
            </a:r>
            <a:endParaRPr b="1">
              <a:solidFill>
                <a:srgbClr val="00FF00"/>
              </a:solidFill>
            </a:endParaRPr>
          </a:p>
          <a:p>
            <a:pPr>
              <a:lnSpc>
                <a:spcPct val="150000"/>
              </a:lnSpc>
            </a:pPr>
            <a:r>
              <a:rPr b="1"/>
              <a:t>We can consider that the active site has two distinct sites:</a:t>
            </a:r>
            <a:endParaRPr b="1"/>
          </a:p>
          <a:p>
            <a:pPr marL="342900" indent="-342900">
              <a:lnSpc>
                <a:spcPct val="150000"/>
              </a:lnSpc>
              <a:buFont typeface="Wingdings" panose="05000000000000000000" charset="0"/>
              <a:buChar char="Ø"/>
            </a:pPr>
            <a:r>
              <a:rPr b="1"/>
              <a:t>A substrate binding or recognition site: </a:t>
            </a:r>
            <a:r>
              <a:rPr b="1">
                <a:solidFill>
                  <a:srgbClr val="00FF00"/>
                </a:solidFill>
              </a:rPr>
              <a:t>Substrate specificity</a:t>
            </a:r>
            <a:endParaRPr b="1">
              <a:solidFill>
                <a:srgbClr val="00FF00"/>
              </a:solidFill>
            </a:endParaRPr>
          </a:p>
          <a:p>
            <a:pPr marL="342900" indent="-342900">
              <a:lnSpc>
                <a:spcPct val="150000"/>
              </a:lnSpc>
              <a:buFont typeface="Wingdings" panose="05000000000000000000" charset="0"/>
              <a:buChar char="Ø"/>
            </a:pPr>
            <a:r>
              <a:rPr b="1"/>
              <a:t>A site responsible for carrying out the chemical reaction, also known as: </a:t>
            </a:r>
            <a:r>
              <a:rPr b="1">
                <a:solidFill>
                  <a:srgbClr val="00FF00"/>
                </a:solidFill>
              </a:rPr>
              <a:t>Reaction specificity</a:t>
            </a:r>
            <a:endParaRPr b="1">
              <a:solidFill>
                <a:srgbClr val="00FF00"/>
              </a:solidFill>
            </a:endParaRPr>
          </a:p>
        </p:txBody>
      </p:sp>
      <p:sp>
        <p:nvSpPr>
          <p:cNvPr id="4" name="Zone de texte 3"/>
          <p:cNvSpPr txBox="1"/>
          <p:nvPr/>
        </p:nvSpPr>
        <p:spPr>
          <a:xfrm>
            <a:off x="389890" y="641350"/>
            <a:ext cx="6760210" cy="521970"/>
          </a:xfrm>
          <a:prstGeom prst="rect">
            <a:avLst/>
          </a:prstGeom>
          <a:noFill/>
        </p:spPr>
        <p:txBody>
          <a:bodyPr wrap="square" rtlCol="0">
            <a:spAutoFit/>
          </a:bodyPr>
          <a:p>
            <a:pPr marL="457200" indent="-457200">
              <a:buFont typeface="Arial" panose="020B0604020202020204" pitchFamily="34" charset="0"/>
              <a:buChar char="•"/>
            </a:pPr>
            <a:r>
              <a:rPr sz="2800" b="1">
                <a:solidFill>
                  <a:srgbClr val="00FF00"/>
                </a:solidFill>
                <a:sym typeface="+mn-ea"/>
              </a:rPr>
              <a:t>Specificity of Enzymatic Reactions</a:t>
            </a:r>
            <a:endParaRPr sz="2800" b="1">
              <a:solidFill>
                <a:srgbClr val="00FF00"/>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1" name="Picture 3"/>
          <p:cNvPicPr>
            <a:picLocks noChangeAspect="1"/>
          </p:cNvPicPr>
          <p:nvPr/>
        </p:nvPicPr>
        <p:blipFill>
          <a:blip r:embed="rId1"/>
          <a:stretch>
            <a:fillRect/>
          </a:stretch>
        </p:blipFill>
        <p:spPr>
          <a:xfrm>
            <a:off x="0" y="0"/>
            <a:ext cx="9144000" cy="3346450"/>
          </a:xfrm>
          <a:prstGeom prst="rect">
            <a:avLst/>
          </a:prstGeom>
          <a:noFill/>
          <a:ln w="9525">
            <a:noFill/>
          </a:ln>
        </p:spPr>
      </p:pic>
      <p:sp>
        <p:nvSpPr>
          <p:cNvPr id="2" name="Zone de texte 1"/>
          <p:cNvSpPr txBox="1"/>
          <p:nvPr/>
        </p:nvSpPr>
        <p:spPr>
          <a:xfrm>
            <a:off x="205740" y="3731895"/>
            <a:ext cx="8733790" cy="2245360"/>
          </a:xfrm>
          <a:prstGeom prst="rect">
            <a:avLst/>
          </a:prstGeom>
        </p:spPr>
        <p:txBody>
          <a:bodyPr wrap="square">
            <a:spAutoFit/>
          </a:bodyPr>
          <a:p>
            <a:pPr marL="457200" indent="-457200">
              <a:buFont typeface="Wingdings" panose="05000000000000000000" charset="0"/>
              <a:buChar char="Ø"/>
            </a:pPr>
            <a:r>
              <a:rPr sz="2800"/>
              <a:t>The Molecule that enters into a reaction to be transformed through the catalytic action of an enzyme.</a:t>
            </a:r>
            <a:endParaRPr sz="2800"/>
          </a:p>
          <a:p>
            <a:pPr marL="457200" indent="-457200">
              <a:buFont typeface="Wingdings" panose="05000000000000000000" charset="0"/>
              <a:buChar char="Ø"/>
            </a:pPr>
            <a:r>
              <a:rPr sz="2800"/>
              <a:t>All molecules that enter into an enzymatic reaction and are permanently modified are called substrates.</a:t>
            </a:r>
            <a:endParaRPr sz="2800"/>
          </a:p>
        </p:txBody>
      </p:sp>
    </p:spTree>
  </p:cSld>
  <p:clrMapOvr>
    <a:masterClrMapping/>
  </p:clrMapOvr>
</p:sld>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themeOverride>
</file>

<file path=docProps/app.xml><?xml version="1.0" encoding="utf-8"?>
<Properties xmlns="http://schemas.openxmlformats.org/officeDocument/2006/extended-properties" xmlns:vt="http://schemas.openxmlformats.org/officeDocument/2006/docPropsVTypes">
  <TotalTime>0</TotalTime>
  <Words>9354</Words>
  <Application>WPS Presentation</Application>
  <PresentationFormat>Affichage à l'écran (4:3)</PresentationFormat>
  <Paragraphs>243</Paragraphs>
  <Slides>41</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17</vt:i4>
      </vt:variant>
      <vt:variant>
        <vt:lpstr>幻灯片标题</vt:lpstr>
      </vt:variant>
      <vt:variant>
        <vt:i4>41</vt:i4>
      </vt:variant>
    </vt:vector>
  </HeadingPairs>
  <TitlesOfParts>
    <vt:vector size="68" baseType="lpstr">
      <vt:lpstr>Arial</vt:lpstr>
      <vt:lpstr>SimSun</vt:lpstr>
      <vt:lpstr>Wingdings</vt:lpstr>
      <vt:lpstr>MS PGothic</vt:lpstr>
      <vt:lpstr>Franklin Gothic Demi</vt:lpstr>
      <vt:lpstr>Wingdings</vt:lpstr>
      <vt:lpstr>Microsoft YaHei</vt:lpstr>
      <vt:lpstr>Arial Unicode MS</vt:lpstr>
      <vt:lpstr>Comic Sans MS</vt:lpstr>
      <vt:lpstr>Rayon</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   5. Concepts of  Enzymology   </vt:lpstr>
      <vt:lpstr>PowerPoint 演示文稿</vt:lpstr>
      <vt:lpstr>PowerPoint 演示文稿</vt:lpstr>
      <vt:lpstr>PowerPoint 演示文稿</vt:lpstr>
      <vt:lpstr>V.1. Definition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Samir Zeroual</cp:lastModifiedBy>
  <cp:revision>189</cp:revision>
  <dcterms:created xsi:type="dcterms:W3CDTF">2011-01-20T13:58:00Z</dcterms:created>
  <dcterms:modified xsi:type="dcterms:W3CDTF">2024-11-18T21:33:03Z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5F5593B11D554D3C9892F211ACE5CE1D_13</vt:lpwstr>
  </property>
  <property fmtid="{D5CDD505-2E9C-101B-9397-08002B2CF9AE}" pid="3" name="KSOProductBuildVer">
    <vt:lpwstr>1036-12.2.0.18911</vt:lpwstr>
  </property>
</Properties>
</file>