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4" r:id="rId3"/>
    <p:sldId id="271" r:id="rId4"/>
    <p:sldId id="272" r:id="rId5"/>
    <p:sldId id="266" r:id="rId6"/>
    <p:sldId id="263" r:id="rId7"/>
    <p:sldId id="259" r:id="rId8"/>
    <p:sldId id="270" r:id="rId9"/>
    <p:sldId id="268" r:id="rId10"/>
    <p:sldId id="267" r:id="rId11"/>
    <p:sldId id="260" r:id="rId12"/>
    <p:sldId id="261" r:id="rId13"/>
    <p:sldId id="262" r:id="rId14"/>
    <p:sldId id="256" r:id="rId15"/>
    <p:sldId id="257" r:id="rId16"/>
    <p:sldId id="273" r:id="rId17"/>
    <p:sldId id="274" r:id="rId18"/>
    <p:sldId id="275"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15620"/>
    <p:restoredTop sz="94660"/>
  </p:normalViewPr>
  <p:slideViewPr>
    <p:cSldViewPr>
      <p:cViewPr>
        <p:scale>
          <a:sx n="75" d="100"/>
          <a:sy n="75" d="100"/>
        </p:scale>
        <p:origin x="-744"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ACAFB7F-396E-4D80-93A1-969C778E8ADE}" type="datetimeFigureOut">
              <a:rPr lang="fr-FR" smtClean="0"/>
              <a:pPr/>
              <a:t>12/12/2024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22E28F2-C02E-4410-BFEA-1FFD886F4977}" type="slidenum">
              <a:rPr lang="fr-FR" smtClean="0"/>
              <a:pPr/>
              <a:t>‹N°›</a:t>
            </a:fld>
            <a:endParaRPr lang="fr-FR"/>
          </a:p>
        </p:txBody>
      </p:sp>
    </p:spTree>
  </p:cSld>
  <p:clrMapOvr>
    <a:masterClrMapping/>
  </p:clrMapOvr>
  <p:transition spd="slow" advTm="36009000">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CAFB7F-396E-4D80-93A1-969C778E8ADE}" type="datetimeFigureOut">
              <a:rPr lang="fr-FR" smtClean="0"/>
              <a:pPr/>
              <a:t>12/12/2024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E28F2-C02E-4410-BFEA-1FFD886F4977}"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advTm="36009000">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www.drnishikantjha.com/booksCollection/hrm-basic-notes.pdf" TargetMode="External"/><Relationship Id="rId3" Type="http://schemas.openxmlformats.org/officeDocument/2006/relationships/hyperlink" Target="https://www.slideshare.net/slideshow/functions-of-hrmppt/252316483" TargetMode="External"/><Relationship Id="rId7" Type="http://schemas.openxmlformats.org/officeDocument/2006/relationships/hyperlink" Target="https://www.sscasc.in/wp-content/uploads/downloads/BBM/Human-Resource-Management.pdf" TargetMode="Externa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s://www.diva-portal.org/smash/get/diva2:467503/FULLTEXT01.pdf" TargetMode="External"/><Relationship Id="rId5" Type="http://schemas.openxmlformats.org/officeDocument/2006/relationships/hyperlink" Target="https://epgp.inflibnet.ac.in/epgpdata/uploads/epgp_content/S000023MA/P001194/M022378/ET/1504678954module1-quadrant1.pdf" TargetMode="External"/><Relationship Id="rId4" Type="http://schemas.openxmlformats.org/officeDocument/2006/relationships/hyperlink" Target="https://www.researchgate.net/publication/35008952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texte 3"/>
          <p:cNvSpPr>
            <a:spLocks noGrp="1"/>
          </p:cNvSpPr>
          <p:nvPr>
            <p:ph type="body" sz="half" idx="2"/>
          </p:nvPr>
        </p:nvSpPr>
        <p:spPr/>
        <p:txBody>
          <a:bodyPr/>
          <a:lstStyle/>
          <a:p>
            <a:endParaRPr lang="fr-FR"/>
          </a:p>
        </p:txBody>
      </p:sp>
      <p:pic>
        <p:nvPicPr>
          <p:cNvPr id="7" name="Espace réservé pour une image  6" descr="e7063e42-a907-41b7-8d6f-5dfbaf2253a2.jpg"/>
          <p:cNvPicPr>
            <a:picLocks noGrp="1" noChangeAspect="1"/>
          </p:cNvPicPr>
          <p:nvPr>
            <p:ph type="pic" idx="1"/>
          </p:nvPr>
        </p:nvPicPr>
        <p:blipFill>
          <a:blip r:embed="rId2">
            <a:lum bright="1000" contrast="1000"/>
          </a:blip>
          <a:srcRect t="12500" b="12500"/>
          <a:stretch>
            <a:fillRect/>
          </a:stretch>
        </p:blipFill>
        <p:spPr>
          <a:xfrm>
            <a:off x="0" y="0"/>
            <a:ext cx="9144553" cy="6858000"/>
          </a:xfrm>
        </p:spPr>
      </p:pic>
      <p:sp>
        <p:nvSpPr>
          <p:cNvPr id="8" name="Organigramme : Alternative 7"/>
          <p:cNvSpPr/>
          <p:nvPr/>
        </p:nvSpPr>
        <p:spPr>
          <a:xfrm>
            <a:off x="1500166" y="1357298"/>
            <a:ext cx="6143668" cy="1857388"/>
          </a:xfrm>
          <a:prstGeom prst="flowChartAlternateProcess">
            <a:avLst/>
          </a:prstGeom>
          <a:solidFill>
            <a:schemeClr val="bg2">
              <a:alpha val="7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tx1"/>
                </a:solidFill>
                <a:effectLst>
                  <a:glow rad="101600">
                    <a:schemeClr val="accent2">
                      <a:lumMod val="40000"/>
                      <a:lumOff val="60000"/>
                      <a:alpha val="60000"/>
                    </a:schemeClr>
                  </a:glow>
                </a:effectLst>
                <a:latin typeface="Script MT Bold" pitchFamily="66" charset="0"/>
              </a:rPr>
              <a:t>Know the </a:t>
            </a:r>
            <a:r>
              <a:rPr lang="fr-FR" sz="4000" b="1" dirty="0" err="1" smtClean="0">
                <a:solidFill>
                  <a:schemeClr val="tx1"/>
                </a:solidFill>
                <a:effectLst>
                  <a:glow rad="101600">
                    <a:schemeClr val="accent2">
                      <a:lumMod val="40000"/>
                      <a:lumOff val="60000"/>
                      <a:alpha val="60000"/>
                    </a:schemeClr>
                  </a:glow>
                </a:effectLst>
                <a:latin typeface="Script MT Bold" pitchFamily="66" charset="0"/>
              </a:rPr>
              <a:t>functions</a:t>
            </a:r>
            <a:r>
              <a:rPr lang="fr-FR" sz="4000" b="1" dirty="0" smtClean="0">
                <a:solidFill>
                  <a:schemeClr val="tx1"/>
                </a:solidFill>
                <a:effectLst>
                  <a:glow rad="101600">
                    <a:schemeClr val="accent2">
                      <a:lumMod val="40000"/>
                      <a:lumOff val="60000"/>
                      <a:alpha val="60000"/>
                    </a:schemeClr>
                  </a:glow>
                </a:effectLst>
                <a:latin typeface="Script MT Bold" pitchFamily="66" charset="0"/>
              </a:rPr>
              <a:t> of </a:t>
            </a:r>
            <a:r>
              <a:rPr lang="fr-FR" sz="4000" b="1" dirty="0" err="1" smtClean="0">
                <a:solidFill>
                  <a:schemeClr val="tx1"/>
                </a:solidFill>
                <a:effectLst>
                  <a:glow rad="101600">
                    <a:schemeClr val="accent2">
                      <a:lumMod val="40000"/>
                      <a:lumOff val="60000"/>
                      <a:alpha val="60000"/>
                    </a:schemeClr>
                  </a:glow>
                </a:effectLst>
                <a:latin typeface="Script MT Bold" pitchFamily="66" charset="0"/>
              </a:rPr>
              <a:t>human</a:t>
            </a:r>
            <a:r>
              <a:rPr lang="fr-FR" sz="4000" b="1" dirty="0" smtClean="0">
                <a:solidFill>
                  <a:schemeClr val="tx1"/>
                </a:solidFill>
                <a:effectLst>
                  <a:glow rad="101600">
                    <a:schemeClr val="accent2">
                      <a:lumMod val="40000"/>
                      <a:lumOff val="60000"/>
                      <a:alpha val="60000"/>
                    </a:schemeClr>
                  </a:glow>
                </a:effectLst>
                <a:latin typeface="Script MT Bold" pitchFamily="66" charset="0"/>
              </a:rPr>
              <a:t> </a:t>
            </a:r>
            <a:r>
              <a:rPr lang="fr-FR" sz="4000" b="1" dirty="0" err="1" smtClean="0">
                <a:solidFill>
                  <a:schemeClr val="tx1"/>
                </a:solidFill>
                <a:effectLst>
                  <a:glow rad="101600">
                    <a:schemeClr val="accent2">
                      <a:lumMod val="40000"/>
                      <a:lumOff val="60000"/>
                      <a:alpha val="60000"/>
                    </a:schemeClr>
                  </a:glow>
                </a:effectLst>
                <a:latin typeface="Script MT Bold" pitchFamily="66" charset="0"/>
              </a:rPr>
              <a:t>resource</a:t>
            </a:r>
            <a:r>
              <a:rPr lang="fr-FR" sz="4000" b="1" dirty="0" smtClean="0">
                <a:solidFill>
                  <a:schemeClr val="tx1"/>
                </a:solidFill>
                <a:effectLst>
                  <a:glow rad="101600">
                    <a:schemeClr val="accent2">
                      <a:lumMod val="40000"/>
                      <a:lumOff val="60000"/>
                      <a:alpha val="60000"/>
                    </a:schemeClr>
                  </a:glow>
                </a:effectLst>
                <a:latin typeface="Script MT Bold" pitchFamily="66" charset="0"/>
              </a:rPr>
              <a:t> management </a:t>
            </a:r>
            <a:endParaRPr lang="fr-FR" sz="4000" b="1" dirty="0">
              <a:solidFill>
                <a:schemeClr val="tx1"/>
              </a:solidFill>
              <a:effectLst>
                <a:glow rad="101600">
                  <a:schemeClr val="accent2">
                    <a:lumMod val="40000"/>
                    <a:lumOff val="60000"/>
                    <a:alpha val="60000"/>
                  </a:schemeClr>
                </a:glow>
              </a:effectLst>
              <a:latin typeface="Script MT Bold" pitchFamily="66" charset="0"/>
            </a:endParaRPr>
          </a:p>
        </p:txBody>
      </p:sp>
      <p:sp>
        <p:nvSpPr>
          <p:cNvPr id="9" name="Organigramme : Alternative 8"/>
          <p:cNvSpPr/>
          <p:nvPr/>
        </p:nvSpPr>
        <p:spPr>
          <a:xfrm>
            <a:off x="6286512" y="3500438"/>
            <a:ext cx="2714644" cy="2214578"/>
          </a:xfrm>
          <a:prstGeom prst="flowChartAlternateProcess">
            <a:avLst/>
          </a:prstGeom>
          <a:solidFill>
            <a:schemeClr val="bg2">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b="1" u="sng" dirty="0" err="1" smtClean="0">
                <a:solidFill>
                  <a:schemeClr val="tx1"/>
                </a:solidFill>
                <a:effectLst>
                  <a:glow rad="228600">
                    <a:schemeClr val="accent2">
                      <a:satMod val="175000"/>
                      <a:alpha val="40000"/>
                    </a:schemeClr>
                  </a:glow>
                </a:effectLst>
                <a:latin typeface="Script MT Bold" pitchFamily="66" charset="0"/>
              </a:rPr>
              <a:t>Instructor</a:t>
            </a:r>
            <a:r>
              <a:rPr lang="ar-DZ" sz="3200" b="1" u="sng" dirty="0" smtClean="0">
                <a:solidFill>
                  <a:schemeClr val="tx1"/>
                </a:solidFill>
                <a:effectLst>
                  <a:glow rad="228600">
                    <a:schemeClr val="accent2">
                      <a:satMod val="175000"/>
                      <a:alpha val="40000"/>
                    </a:schemeClr>
                  </a:glow>
                </a:effectLst>
                <a:latin typeface="Script MT Bold" pitchFamily="66" charset="0"/>
              </a:rPr>
              <a:t>:</a:t>
            </a:r>
            <a:r>
              <a:rPr lang="ar-DZ" sz="3200" b="1" dirty="0" smtClean="0">
                <a:solidFill>
                  <a:schemeClr val="tx1"/>
                </a:solidFill>
                <a:latin typeface="Script MT Bold" pitchFamily="66" charset="0"/>
              </a:rPr>
              <a:t> </a:t>
            </a:r>
            <a:endParaRPr lang="fr-FR" sz="3200" b="1" dirty="0" smtClean="0">
              <a:solidFill>
                <a:schemeClr val="tx1"/>
              </a:solidFill>
              <a:latin typeface="Script MT Bold" pitchFamily="66" charset="0"/>
            </a:endParaRPr>
          </a:p>
          <a:p>
            <a:pPr algn="ctr"/>
            <a:r>
              <a:rPr lang="fr-FR" sz="3200" b="1" dirty="0" smtClean="0">
                <a:solidFill>
                  <a:schemeClr val="tx1"/>
                </a:solidFill>
                <a:latin typeface="Script MT Bold" pitchFamily="66" charset="0"/>
              </a:rPr>
              <a:t>D/r </a:t>
            </a:r>
            <a:r>
              <a:rPr lang="fr-FR" sz="3200" b="1" dirty="0" err="1" smtClean="0">
                <a:solidFill>
                  <a:schemeClr val="tx1"/>
                </a:solidFill>
                <a:latin typeface="Script MT Bold" pitchFamily="66" charset="0"/>
              </a:rPr>
              <a:t>benomor</a:t>
            </a:r>
            <a:r>
              <a:rPr lang="fr-FR" sz="3200" b="1" dirty="0" smtClean="0">
                <a:solidFill>
                  <a:schemeClr val="tx1"/>
                </a:solidFill>
                <a:latin typeface="Script MT Bold" pitchFamily="66" charset="0"/>
              </a:rPr>
              <a:t> </a:t>
            </a:r>
            <a:r>
              <a:rPr lang="fr-FR" sz="3200" b="1" dirty="0" err="1" smtClean="0">
                <a:solidFill>
                  <a:schemeClr val="tx1"/>
                </a:solidFill>
                <a:latin typeface="Script MT Bold" pitchFamily="66" charset="0"/>
              </a:rPr>
              <a:t>fatna</a:t>
            </a:r>
            <a:r>
              <a:rPr lang="fr-FR" sz="3200" b="1" dirty="0" smtClean="0">
                <a:solidFill>
                  <a:schemeClr val="tx1"/>
                </a:solidFill>
                <a:latin typeface="Script MT Bold" pitchFamily="66" charset="0"/>
              </a:rPr>
              <a:t> </a:t>
            </a:r>
            <a:endParaRPr lang="fr-FR" sz="3200" b="1" dirty="0">
              <a:solidFill>
                <a:schemeClr val="tx1"/>
              </a:solidFill>
              <a:latin typeface="Script MT Bold" pitchFamily="66" charset="0"/>
            </a:endParaRPr>
          </a:p>
        </p:txBody>
      </p:sp>
      <p:sp>
        <p:nvSpPr>
          <p:cNvPr id="11" name="Organigramme : Alternative 10"/>
          <p:cNvSpPr/>
          <p:nvPr/>
        </p:nvSpPr>
        <p:spPr>
          <a:xfrm>
            <a:off x="214282" y="3500438"/>
            <a:ext cx="2928958" cy="2286016"/>
          </a:xfrm>
          <a:prstGeom prst="flowChartAlternateProcess">
            <a:avLst/>
          </a:prstGeom>
          <a:solidFill>
            <a:schemeClr val="bg2">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u="sng" dirty="0" err="1" smtClean="0">
                <a:solidFill>
                  <a:schemeClr val="tx1"/>
                </a:solidFill>
                <a:effectLst>
                  <a:glow rad="228600">
                    <a:schemeClr val="accent2">
                      <a:satMod val="175000"/>
                      <a:alpha val="40000"/>
                    </a:schemeClr>
                  </a:glow>
                </a:effectLst>
                <a:latin typeface="Script MT Bold" pitchFamily="66" charset="0"/>
              </a:rPr>
              <a:t>Student</a:t>
            </a:r>
            <a:r>
              <a:rPr lang="fr-FR" sz="2000" b="1" u="sng" dirty="0" smtClean="0">
                <a:solidFill>
                  <a:schemeClr val="tx1"/>
                </a:solidFill>
                <a:effectLst>
                  <a:glow rad="228600">
                    <a:schemeClr val="accent2">
                      <a:satMod val="175000"/>
                      <a:alpha val="40000"/>
                    </a:schemeClr>
                  </a:glow>
                </a:effectLst>
                <a:latin typeface="Script MT Bold" pitchFamily="66" charset="0"/>
              </a:rPr>
              <a:t> s full </a:t>
            </a:r>
            <a:r>
              <a:rPr lang="fr-FR" sz="2000" b="1" u="sng" dirty="0" err="1" smtClean="0">
                <a:solidFill>
                  <a:schemeClr val="tx1"/>
                </a:solidFill>
                <a:effectLst>
                  <a:glow rad="228600">
                    <a:schemeClr val="accent2">
                      <a:satMod val="175000"/>
                      <a:alpha val="40000"/>
                    </a:schemeClr>
                  </a:glow>
                </a:effectLst>
                <a:latin typeface="Script MT Bold" pitchFamily="66" charset="0"/>
              </a:rPr>
              <a:t>names</a:t>
            </a:r>
            <a:r>
              <a:rPr lang="ar-DZ" sz="2000" b="1" u="sng" dirty="0" smtClean="0">
                <a:solidFill>
                  <a:schemeClr val="tx1"/>
                </a:solidFill>
                <a:effectLst>
                  <a:glow rad="228600">
                    <a:schemeClr val="accent2">
                      <a:satMod val="175000"/>
                      <a:alpha val="40000"/>
                    </a:schemeClr>
                  </a:glow>
                </a:effectLst>
                <a:latin typeface="Script MT Bold" pitchFamily="66" charset="0"/>
              </a:rPr>
              <a:t>: </a:t>
            </a:r>
            <a:endParaRPr lang="fr-FR" sz="2000" b="1" u="sng" dirty="0" smtClean="0">
              <a:solidFill>
                <a:schemeClr val="tx1"/>
              </a:solidFill>
              <a:effectLst>
                <a:glow rad="228600">
                  <a:schemeClr val="accent2">
                    <a:satMod val="175000"/>
                    <a:alpha val="40000"/>
                  </a:schemeClr>
                </a:glow>
              </a:effectLst>
              <a:latin typeface="Script MT Bold" pitchFamily="66" charset="0"/>
            </a:endParaRPr>
          </a:p>
          <a:p>
            <a:pPr algn="ctr"/>
            <a:r>
              <a:rPr lang="fr-FR" sz="2400" b="1" dirty="0" err="1" smtClean="0">
                <a:solidFill>
                  <a:schemeClr val="tx1"/>
                </a:solidFill>
                <a:latin typeface="Script MT Bold" pitchFamily="66" charset="0"/>
              </a:rPr>
              <a:t>Nouioua</a:t>
            </a:r>
            <a:r>
              <a:rPr lang="fr-FR" sz="2400" b="1" dirty="0" smtClean="0">
                <a:solidFill>
                  <a:schemeClr val="tx1"/>
                </a:solidFill>
                <a:latin typeface="Script MT Bold" pitchFamily="66" charset="0"/>
              </a:rPr>
              <a:t> </a:t>
            </a:r>
            <a:r>
              <a:rPr lang="fr-FR" sz="2400" b="1" dirty="0" err="1" smtClean="0">
                <a:solidFill>
                  <a:schemeClr val="tx1"/>
                </a:solidFill>
                <a:latin typeface="Script MT Bold" pitchFamily="66" charset="0"/>
              </a:rPr>
              <a:t>leila</a:t>
            </a:r>
            <a:r>
              <a:rPr lang="fr-FR" sz="2400" b="1" dirty="0" smtClean="0">
                <a:solidFill>
                  <a:schemeClr val="tx1"/>
                </a:solidFill>
                <a:latin typeface="Script MT Bold" pitchFamily="66" charset="0"/>
              </a:rPr>
              <a:t> </a:t>
            </a:r>
          </a:p>
          <a:p>
            <a:pPr algn="ctr"/>
            <a:r>
              <a:rPr lang="fr-FR" sz="2400" b="1" dirty="0" smtClean="0">
                <a:solidFill>
                  <a:schemeClr val="tx1"/>
                </a:solidFill>
                <a:latin typeface="Script MT Bold" pitchFamily="66" charset="0"/>
              </a:rPr>
              <a:t>Donia brahmi</a:t>
            </a:r>
          </a:p>
          <a:p>
            <a:pPr algn="ctr"/>
            <a:r>
              <a:rPr lang="fr-FR" sz="2400" b="1" dirty="0" err="1" smtClean="0">
                <a:solidFill>
                  <a:schemeClr val="tx1"/>
                </a:solidFill>
                <a:latin typeface="Script MT Bold" pitchFamily="66" charset="0"/>
              </a:rPr>
              <a:t>Ikram</a:t>
            </a:r>
            <a:r>
              <a:rPr lang="fr-FR" sz="2400" b="1" dirty="0" smtClean="0">
                <a:solidFill>
                  <a:schemeClr val="tx1"/>
                </a:solidFill>
                <a:latin typeface="Script MT Bold" pitchFamily="66" charset="0"/>
              </a:rPr>
              <a:t> </a:t>
            </a:r>
            <a:r>
              <a:rPr lang="fr-FR" sz="2400" b="1" dirty="0" err="1" smtClean="0">
                <a:solidFill>
                  <a:schemeClr val="tx1"/>
                </a:solidFill>
                <a:latin typeface="Script MT Bold" pitchFamily="66" charset="0"/>
              </a:rPr>
              <a:t>lerhlerh</a:t>
            </a:r>
            <a:endParaRPr lang="fr-FR" sz="2400" b="1" dirty="0" smtClean="0">
              <a:solidFill>
                <a:schemeClr val="tx1"/>
              </a:solidFill>
              <a:latin typeface="Script MT Bold" pitchFamily="66" charset="0"/>
            </a:endParaRPr>
          </a:p>
          <a:p>
            <a:pPr algn="ctr"/>
            <a:r>
              <a:rPr lang="fr-FR" sz="2400" b="1" dirty="0" smtClean="0">
                <a:solidFill>
                  <a:schemeClr val="tx1"/>
                </a:solidFill>
                <a:latin typeface="Script MT Bold" pitchFamily="66" charset="0"/>
              </a:rPr>
              <a:t>Mohammed </a:t>
            </a:r>
            <a:r>
              <a:rPr lang="fr-FR" sz="2400" b="1" dirty="0" err="1" smtClean="0">
                <a:solidFill>
                  <a:schemeClr val="tx1"/>
                </a:solidFill>
                <a:latin typeface="Script MT Bold" pitchFamily="66" charset="0"/>
              </a:rPr>
              <a:t>gacem</a:t>
            </a:r>
            <a:endParaRPr lang="fr-FR" sz="2400" b="1" dirty="0">
              <a:solidFill>
                <a:schemeClr val="tx1"/>
              </a:solidFill>
              <a:latin typeface="Script MT Bold" pitchFamily="66" charset="0"/>
            </a:endParaRPr>
          </a:p>
        </p:txBody>
      </p:sp>
      <p:sp>
        <p:nvSpPr>
          <p:cNvPr id="12" name="Organigramme : Bande perforée 11"/>
          <p:cNvSpPr/>
          <p:nvPr/>
        </p:nvSpPr>
        <p:spPr>
          <a:xfrm>
            <a:off x="3357554" y="5857892"/>
            <a:ext cx="2786082" cy="804672"/>
          </a:xfrm>
          <a:prstGeom prst="flowChartPunchedTape">
            <a:avLst/>
          </a:prstGeom>
          <a:solidFill>
            <a:schemeClr val="bg2">
              <a:alpha val="6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smtClean="0">
                <a:solidFill>
                  <a:schemeClr val="tx1"/>
                </a:solidFill>
                <a:effectLst>
                  <a:glow rad="63500">
                    <a:schemeClr val="accent2">
                      <a:satMod val="175000"/>
                      <a:alpha val="40000"/>
                    </a:schemeClr>
                  </a:glow>
                </a:effectLst>
                <a:latin typeface="Script MT Bold" pitchFamily="66" charset="0"/>
              </a:rPr>
              <a:t>2024/2025</a:t>
            </a:r>
            <a:endParaRPr lang="fr-FR" sz="2400" b="1" dirty="0">
              <a:solidFill>
                <a:schemeClr val="tx1"/>
              </a:solidFill>
              <a:effectLst>
                <a:glow rad="63500">
                  <a:schemeClr val="accent2">
                    <a:satMod val="175000"/>
                    <a:alpha val="40000"/>
                  </a:schemeClr>
                </a:glow>
              </a:effectLst>
              <a:latin typeface="Script MT Bold" pitchFamily="66" charset="0"/>
            </a:endParaRPr>
          </a:p>
        </p:txBody>
      </p:sp>
      <p:sp>
        <p:nvSpPr>
          <p:cNvPr id="15" name="Organigramme : Alternative 14"/>
          <p:cNvSpPr/>
          <p:nvPr/>
        </p:nvSpPr>
        <p:spPr>
          <a:xfrm>
            <a:off x="857224" y="285728"/>
            <a:ext cx="7286676" cy="857256"/>
          </a:xfrm>
          <a:prstGeom prst="flowChartAlternateProcess">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a:r>
              <a:rPr lang="fr-FR" sz="2800" dirty="0" smtClean="0">
                <a:solidFill>
                  <a:schemeClr val="tx1"/>
                </a:solidFill>
                <a:effectLst>
                  <a:glow rad="228600">
                    <a:schemeClr val="accent2">
                      <a:satMod val="175000"/>
                      <a:alpha val="40000"/>
                    </a:schemeClr>
                  </a:glow>
                </a:effectLst>
                <a:latin typeface="Script MT Bold" pitchFamily="66" charset="0"/>
              </a:rPr>
              <a:t>Class</a:t>
            </a:r>
            <a:r>
              <a:rPr lang="ar-DZ" sz="2800" dirty="0">
                <a:solidFill>
                  <a:schemeClr val="tx1"/>
                </a:solidFill>
                <a:latin typeface="Script MT Bold" pitchFamily="66" charset="0"/>
              </a:rPr>
              <a:t> </a:t>
            </a:r>
            <a:r>
              <a:rPr lang="ar-DZ" sz="2800" dirty="0" smtClean="0">
                <a:solidFill>
                  <a:schemeClr val="tx1"/>
                </a:solidFill>
                <a:latin typeface="Script MT Bold" pitchFamily="66" charset="0"/>
              </a:rPr>
              <a:t>: </a:t>
            </a:r>
            <a:r>
              <a:rPr lang="fr-FR" sz="2800" dirty="0" err="1" smtClean="0">
                <a:solidFill>
                  <a:schemeClr val="tx1"/>
                </a:solidFill>
                <a:latin typeface="Script MT Bold" pitchFamily="66" charset="0"/>
              </a:rPr>
              <a:t>work</a:t>
            </a:r>
            <a:r>
              <a:rPr lang="fr-FR" sz="2800" dirty="0" smtClean="0">
                <a:solidFill>
                  <a:schemeClr val="tx1"/>
                </a:solidFill>
                <a:latin typeface="Script MT Bold" pitchFamily="66" charset="0"/>
              </a:rPr>
              <a:t> and </a:t>
            </a:r>
            <a:r>
              <a:rPr lang="fr-FR" sz="2800" dirty="0" err="1" smtClean="0">
                <a:solidFill>
                  <a:schemeClr val="tx1"/>
                </a:solidFill>
                <a:latin typeface="Script MT Bold" pitchFamily="66" charset="0"/>
              </a:rPr>
              <a:t>organizationl</a:t>
            </a:r>
            <a:r>
              <a:rPr lang="fr-FR" sz="2800" dirty="0" smtClean="0">
                <a:solidFill>
                  <a:schemeClr val="tx1"/>
                </a:solidFill>
                <a:latin typeface="Script MT Bold" pitchFamily="66" charset="0"/>
              </a:rPr>
              <a:t> </a:t>
            </a:r>
            <a:r>
              <a:rPr lang="fr-FR" sz="2800" dirty="0" err="1" smtClean="0">
                <a:solidFill>
                  <a:schemeClr val="tx1"/>
                </a:solidFill>
                <a:latin typeface="Script MT Bold" pitchFamily="66" charset="0"/>
              </a:rPr>
              <a:t>psychology</a:t>
            </a:r>
            <a:r>
              <a:rPr lang="fr-FR" sz="2800" dirty="0" smtClean="0">
                <a:solidFill>
                  <a:schemeClr val="tx1"/>
                </a:solidFill>
                <a:latin typeface="Script MT Bold" pitchFamily="66" charset="0"/>
              </a:rPr>
              <a:t> and </a:t>
            </a:r>
            <a:r>
              <a:rPr lang="fr-FR" sz="2800" dirty="0" err="1" smtClean="0">
                <a:solidFill>
                  <a:schemeClr val="tx1"/>
                </a:solidFill>
                <a:latin typeface="Script MT Bold" pitchFamily="66" charset="0"/>
              </a:rPr>
              <a:t>human</a:t>
            </a:r>
            <a:r>
              <a:rPr lang="fr-FR" sz="2800" dirty="0" smtClean="0">
                <a:solidFill>
                  <a:schemeClr val="tx1"/>
                </a:solidFill>
                <a:latin typeface="Script MT Bold" pitchFamily="66" charset="0"/>
              </a:rPr>
              <a:t> </a:t>
            </a:r>
            <a:r>
              <a:rPr lang="fr-FR" sz="2800" dirty="0" err="1" smtClean="0">
                <a:solidFill>
                  <a:schemeClr val="tx1"/>
                </a:solidFill>
                <a:latin typeface="Script MT Bold" pitchFamily="66" charset="0"/>
              </a:rPr>
              <a:t>resources</a:t>
            </a:r>
            <a:r>
              <a:rPr lang="fr-FR" sz="2800" dirty="0" smtClean="0">
                <a:solidFill>
                  <a:schemeClr val="tx1"/>
                </a:solidFill>
                <a:latin typeface="Script MT Bold" pitchFamily="66" charset="0"/>
              </a:rPr>
              <a:t> management </a:t>
            </a:r>
            <a:endParaRPr lang="fr-FR" sz="2800" dirty="0">
              <a:solidFill>
                <a:schemeClr val="tx1"/>
              </a:solidFill>
              <a:latin typeface="Script MT Bold" pitchFamily="66" charset="0"/>
            </a:endParaRPr>
          </a:p>
        </p:txBody>
      </p:sp>
    </p:spTree>
  </p:cSld>
  <p:clrMapOvr>
    <a:masterClrMapping/>
  </p:clrMapOvr>
  <p:transition spd="slow" advTm="36009000">
    <p:pull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4" name="Rectangle 3"/>
          <p:cNvSpPr/>
          <p:nvPr/>
        </p:nvSpPr>
        <p:spPr>
          <a:xfrm>
            <a:off x="214282" y="642918"/>
            <a:ext cx="8715436" cy="5355312"/>
          </a:xfrm>
          <a:prstGeom prst="rect">
            <a:avLst/>
          </a:prstGeom>
          <a:solidFill>
            <a:schemeClr val="bg2">
              <a:alpha val="49000"/>
            </a:schemeClr>
          </a:solidFill>
        </p:spPr>
        <p:txBody>
          <a:bodyPr wrap="square">
            <a:spAutoFit/>
          </a:bodyPr>
          <a:lstStyle/>
          <a:p>
            <a:pPr algn="r" rtl="1"/>
            <a:r>
              <a:rPr lang="ar-DZ" sz="2800" b="1" dirty="0" smtClean="0">
                <a:effectLst>
                  <a:glow rad="228600">
                    <a:schemeClr val="accent5">
                      <a:satMod val="175000"/>
                      <a:alpha val="40000"/>
                    </a:schemeClr>
                  </a:glow>
                </a:effectLst>
              </a:rPr>
              <a:t>2</a:t>
            </a:r>
            <a:r>
              <a:rPr lang="ar-DZ" sz="5400" b="1" dirty="0" smtClean="0">
                <a:effectLst>
                  <a:glow rad="228600">
                    <a:schemeClr val="accent5">
                      <a:satMod val="175000"/>
                      <a:alpha val="40000"/>
                    </a:schemeClr>
                  </a:glow>
                </a:effectLst>
                <a:latin typeface="Estrangelo Edessa" pitchFamily="66" charset="0"/>
                <a:cs typeface="Estrangelo Edessa" pitchFamily="66" charset="0"/>
              </a:rPr>
              <a:t>. التنظيم</a:t>
            </a:r>
            <a:r>
              <a:rPr lang="ar-DZ" sz="4800" b="1" dirty="0" smtClean="0">
                <a:effectLst>
                  <a:glow rad="228600">
                    <a:schemeClr val="accent5">
                      <a:satMod val="175000"/>
                      <a:alpha val="40000"/>
                    </a:schemeClr>
                  </a:glow>
                </a:effectLst>
                <a:latin typeface="Estrangelo Edessa" pitchFamily="66" charset="0"/>
                <a:cs typeface="Estrangelo Edessa" pitchFamily="66" charset="0"/>
              </a:rPr>
              <a:t>:</a:t>
            </a:r>
          </a:p>
          <a:p>
            <a:pPr algn="r" rtl="1"/>
            <a:r>
              <a:rPr lang="ar-DZ" sz="4800" dirty="0" smtClean="0">
                <a:latin typeface="Estrangelo Edessa" pitchFamily="66" charset="0"/>
                <a:cs typeface="Estrangelo Edessa" pitchFamily="66" charset="0"/>
              </a:rPr>
              <a:t>. تصميم وتطوير هيكل تنظيمي لتنفيذ العمليات المختلفة</a:t>
            </a:r>
          </a:p>
          <a:p>
            <a:pPr algn="r" rtl="1"/>
            <a:r>
              <a:rPr lang="ar-DZ" sz="4800" dirty="0" smtClean="0">
                <a:latin typeface="Estrangelo Edessa" pitchFamily="66" charset="0"/>
                <a:cs typeface="Estrangelo Edessa" pitchFamily="66" charset="0"/>
              </a:rPr>
              <a:t>. الهيكل التنظيمي يشمل بشكل أساسي ما يلي: </a:t>
            </a:r>
          </a:p>
          <a:p>
            <a:pPr algn="r" rtl="1"/>
            <a:r>
              <a:rPr lang="ar-DZ" sz="4800" dirty="0" smtClean="0">
                <a:latin typeface="Estrangelo Edessa" pitchFamily="66" charset="0"/>
                <a:cs typeface="Estrangelo Edessa" pitchFamily="66" charset="0"/>
              </a:rPr>
              <a:t>. تجميع أنشطة الموظفين بشكل منطقي ضمن وظائف أو مناصب</a:t>
            </a:r>
          </a:p>
          <a:p>
            <a:pPr algn="r" rtl="1"/>
            <a:r>
              <a:rPr lang="ar-DZ" sz="4800" dirty="0" smtClean="0">
                <a:latin typeface="Estrangelo Edessa" pitchFamily="66" charset="0"/>
                <a:cs typeface="Estrangelo Edessa" pitchFamily="66" charset="0"/>
              </a:rPr>
              <a:t>. تخصيص وظائف مختلفة لأفراد مختلفين</a:t>
            </a:r>
          </a:p>
          <a:p>
            <a:pPr algn="r" rtl="1"/>
            <a:r>
              <a:rPr lang="ar-DZ" sz="4800" dirty="0" smtClean="0">
                <a:latin typeface="Estrangelo Edessa" pitchFamily="66" charset="0"/>
                <a:cs typeface="Estrangelo Edessa" pitchFamily="66" charset="0"/>
              </a:rPr>
              <a:t>. تفويض السلطة وفقًا للمهام الموكلة والمسؤوليات المرتبطة </a:t>
            </a:r>
            <a:r>
              <a:rPr lang="ar-DZ" sz="4800" dirty="0" err="1" smtClean="0">
                <a:latin typeface="Estrangelo Edessa" pitchFamily="66" charset="0"/>
                <a:cs typeface="Estrangelo Edessa" pitchFamily="66" charset="0"/>
              </a:rPr>
              <a:t>بها</a:t>
            </a:r>
            <a:endParaRPr lang="ar-DZ" sz="4800" dirty="0" smtClean="0">
              <a:latin typeface="Estrangelo Edessa" pitchFamily="66" charset="0"/>
              <a:cs typeface="Estrangelo Edessa" pitchFamily="66" charset="0"/>
            </a:endParaRPr>
          </a:p>
          <a:p>
            <a:pPr algn="r" rtl="1"/>
            <a:r>
              <a:rPr lang="ar-DZ" sz="4800" dirty="0" smtClean="0">
                <a:latin typeface="Estrangelo Edessa" pitchFamily="66" charset="0"/>
                <a:cs typeface="Estrangelo Edessa" pitchFamily="66" charset="0"/>
              </a:rPr>
              <a:t>. تنسيق أنشطة الأفراد المختلفين</a:t>
            </a:r>
            <a:endParaRPr lang="fr-FR" sz="4800" dirty="0">
              <a:latin typeface="Estrangelo Edessa" pitchFamily="66" charset="0"/>
              <a:cs typeface="Estrangelo Edessa" pitchFamily="66" charset="0"/>
            </a:endParaRPr>
          </a:p>
        </p:txBody>
      </p:sp>
    </p:spTree>
  </p:cSld>
  <p:clrMapOvr>
    <a:masterClrMapping/>
  </p:clrMapOvr>
  <p:transition spd="slow" advTm="36009000">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5" name="Espace réservé pour une image  4" descr="e7063e42-a907-41b7-8d6f-5dfbaf2253a2.jpg"/>
          <p:cNvPicPr>
            <a:picLocks noChangeAspect="1"/>
          </p:cNvPicPr>
          <p:nvPr/>
        </p:nvPicPr>
        <p:blipFill>
          <a:blip r:embed="rId2">
            <a:lum contrast="-27000"/>
          </a:blip>
          <a:srcRect t="12500" b="12500"/>
          <a:stretch>
            <a:fillRect/>
          </a:stretch>
        </p:blipFill>
        <p:spPr>
          <a:xfrm>
            <a:off x="0" y="24"/>
            <a:ext cx="9144000" cy="6858000"/>
          </a:xfrm>
          <a:prstGeom prst="rect">
            <a:avLst/>
          </a:prstGeom>
        </p:spPr>
      </p:pic>
      <p:sp>
        <p:nvSpPr>
          <p:cNvPr id="6" name="Rectangle 5"/>
          <p:cNvSpPr/>
          <p:nvPr/>
        </p:nvSpPr>
        <p:spPr>
          <a:xfrm>
            <a:off x="214282" y="714356"/>
            <a:ext cx="8715436" cy="5201424"/>
          </a:xfrm>
          <a:prstGeom prst="rect">
            <a:avLst/>
          </a:prstGeom>
          <a:solidFill>
            <a:schemeClr val="bg2">
              <a:alpha val="47000"/>
            </a:schemeClr>
          </a:solidFill>
        </p:spPr>
        <p:txBody>
          <a:bodyPr wrap="square">
            <a:spAutoFit/>
          </a:bodyPr>
          <a:lstStyle/>
          <a:p>
            <a:r>
              <a:rPr lang="en-US" sz="4400" b="1" dirty="0" smtClean="0">
                <a:effectLst>
                  <a:glow rad="228600">
                    <a:schemeClr val="accent5">
                      <a:satMod val="175000"/>
                      <a:alpha val="40000"/>
                    </a:schemeClr>
                  </a:glow>
                </a:effectLst>
              </a:rPr>
              <a:t>3. Staffing</a:t>
            </a:r>
            <a:r>
              <a:rPr lang="ar-DZ" sz="4400" b="1" dirty="0" smtClean="0"/>
              <a:t>:</a:t>
            </a:r>
          </a:p>
          <a:p>
            <a:r>
              <a:rPr lang="fr-FR" sz="3600" dirty="0" smtClean="0"/>
              <a:t>I</a:t>
            </a:r>
            <a:r>
              <a:rPr lang="en-US" sz="3600" dirty="0" smtClean="0"/>
              <a:t>t is the process of finding and keeping skilled and qualified people for different jobs at all levels This includes:</a:t>
            </a:r>
          </a:p>
          <a:p>
            <a:r>
              <a:rPr lang="en-US" sz="3600" b="1" dirty="0" smtClean="0"/>
              <a:t>.</a:t>
            </a:r>
            <a:r>
              <a:rPr lang="en-US" sz="3600" dirty="0" smtClean="0"/>
              <a:t> Planning the workforce</a:t>
            </a:r>
          </a:p>
          <a:p>
            <a:r>
              <a:rPr lang="en-US" sz="3600" b="1" dirty="0" smtClean="0"/>
              <a:t>.</a:t>
            </a:r>
            <a:r>
              <a:rPr lang="en-US" sz="3600" dirty="0" smtClean="0"/>
              <a:t> Hiring employees</a:t>
            </a:r>
          </a:p>
          <a:p>
            <a:r>
              <a:rPr lang="en-US" sz="3600" b="1" dirty="0" smtClean="0"/>
              <a:t>.</a:t>
            </a:r>
            <a:r>
              <a:rPr lang="en-US" sz="3600" dirty="0" smtClean="0"/>
              <a:t> Choosing the right candidates</a:t>
            </a:r>
          </a:p>
          <a:p>
            <a:r>
              <a:rPr lang="en-US" sz="3600" b="1" dirty="0" smtClean="0"/>
              <a:t>.</a:t>
            </a:r>
            <a:r>
              <a:rPr lang="en-US" sz="3600" dirty="0" smtClean="0"/>
              <a:t> Assigning them to suitable roles</a:t>
            </a:r>
          </a:p>
          <a:p>
            <a:r>
              <a:rPr lang="en-US" sz="3600" b="1" dirty="0" smtClean="0"/>
              <a:t>.</a:t>
            </a:r>
            <a:r>
              <a:rPr lang="en-US" sz="3600" dirty="0" smtClean="0"/>
              <a:t> Introducing them to the workplace</a:t>
            </a:r>
            <a:endParaRPr lang="fr-FR" sz="3600" dirty="0"/>
          </a:p>
        </p:txBody>
      </p:sp>
    </p:spTree>
  </p:cSld>
  <p:clrMapOvr>
    <a:masterClrMapping/>
  </p:clrMapOvr>
  <p:transition spd="slow" advTm="36009000">
    <p:push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5"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6" name="Rectangle 5"/>
          <p:cNvSpPr/>
          <p:nvPr/>
        </p:nvSpPr>
        <p:spPr>
          <a:xfrm>
            <a:off x="285720" y="357166"/>
            <a:ext cx="8572560" cy="6143668"/>
          </a:xfrm>
          <a:prstGeom prst="rect">
            <a:avLst/>
          </a:prstGeom>
          <a:solidFill>
            <a:schemeClr val="bg2">
              <a:alpha val="39000"/>
            </a:schemeClr>
          </a:solidFill>
        </p:spPr>
        <p:txBody>
          <a:bodyPr wrap="square">
            <a:spAutoFit/>
          </a:bodyPr>
          <a:lstStyle/>
          <a:p>
            <a:pPr algn="just" rtl="1"/>
            <a:r>
              <a:rPr lang="ar-DZ" sz="3200" b="1" dirty="0" smtClean="0">
                <a:effectLst>
                  <a:glow rad="228600">
                    <a:schemeClr val="accent5">
                      <a:satMod val="175000"/>
                      <a:alpha val="40000"/>
                    </a:schemeClr>
                  </a:glow>
                </a:effectLst>
              </a:rPr>
              <a:t>3</a:t>
            </a:r>
            <a:r>
              <a:rPr lang="ar-DZ" sz="3200" b="1" dirty="0" smtClean="0">
                <a:effectLst>
                  <a:glow rad="228600">
                    <a:schemeClr val="accent5">
                      <a:satMod val="175000"/>
                      <a:alpha val="40000"/>
                    </a:schemeClr>
                  </a:glow>
                </a:effectLst>
                <a:latin typeface="Estrangelo Edessa" pitchFamily="66" charset="0"/>
                <a:cs typeface="Estrangelo Edessa" pitchFamily="66" charset="0"/>
              </a:rPr>
              <a:t>. </a:t>
            </a:r>
            <a:r>
              <a:rPr lang="ar-DZ" sz="5400" b="1" dirty="0" smtClean="0">
                <a:effectLst>
                  <a:glow rad="228600">
                    <a:schemeClr val="accent5">
                      <a:satMod val="175000"/>
                      <a:alpha val="40000"/>
                    </a:schemeClr>
                  </a:glow>
                </a:effectLst>
                <a:latin typeface="Estrangelo Edessa" pitchFamily="66" charset="0"/>
                <a:cs typeface="Estrangelo Edessa" pitchFamily="66" charset="0"/>
              </a:rPr>
              <a:t>التوظيف: </a:t>
            </a:r>
            <a:endParaRPr lang="fr-FR" sz="5400" b="1" dirty="0" smtClean="0">
              <a:effectLst>
                <a:glow rad="228600">
                  <a:schemeClr val="accent5">
                    <a:satMod val="175000"/>
                    <a:alpha val="40000"/>
                  </a:schemeClr>
                </a:glow>
              </a:effectLst>
              <a:latin typeface="Estrangelo Edessa" pitchFamily="66" charset="0"/>
              <a:cs typeface="Estrangelo Edessa" pitchFamily="66" charset="0"/>
            </a:endParaRPr>
          </a:p>
          <a:p>
            <a:pPr algn="just" rtl="1"/>
            <a:r>
              <a:rPr lang="ar-DZ" sz="4800" dirty="0" smtClean="0">
                <a:latin typeface="Estrangelo Edessa" pitchFamily="66" charset="0"/>
                <a:cs typeface="Estrangelo Edessa" pitchFamily="66" charset="0"/>
              </a:rPr>
              <a:t>هو عملية العثور على أشخاص مهرة ومؤهلين لمختلف الوظائف على جميع المستويات والحفاظ عليهم</a:t>
            </a:r>
            <a:r>
              <a:rPr lang="fr-FR" sz="4800" dirty="0" smtClean="0">
                <a:latin typeface="Estrangelo Edessa" pitchFamily="66" charset="0"/>
                <a:cs typeface="Estrangelo Edessa" pitchFamily="66" charset="0"/>
              </a:rPr>
              <a:t> </a:t>
            </a:r>
            <a:r>
              <a:rPr lang="ar-DZ" sz="4800" dirty="0" smtClean="0">
                <a:latin typeface="Estrangelo Edessa" pitchFamily="66" charset="0"/>
                <a:cs typeface="Estrangelo Edessa" pitchFamily="66" charset="0"/>
              </a:rPr>
              <a:t>وتشمل:</a:t>
            </a:r>
            <a:endParaRPr lang="fr-FR" sz="4800" dirty="0" smtClean="0">
              <a:latin typeface="Estrangelo Edessa" pitchFamily="66" charset="0"/>
              <a:cs typeface="Estrangelo Edessa" pitchFamily="66" charset="0"/>
            </a:endParaRPr>
          </a:p>
          <a:p>
            <a:pPr algn="just" rtl="1"/>
            <a:r>
              <a:rPr lang="fr-FR" sz="4800" dirty="0" smtClean="0">
                <a:latin typeface="Estrangelo Edessa" pitchFamily="66" charset="0"/>
                <a:cs typeface="Estrangelo Edessa" pitchFamily="66" charset="0"/>
              </a:rPr>
              <a:t>.</a:t>
            </a:r>
            <a:r>
              <a:rPr lang="ar-DZ" sz="4800" dirty="0" smtClean="0">
                <a:latin typeface="Estrangelo Edessa" pitchFamily="66" charset="0"/>
                <a:cs typeface="Estrangelo Edessa" pitchFamily="66" charset="0"/>
              </a:rPr>
              <a:t>تخطيط القوى العاملة</a:t>
            </a:r>
            <a:endParaRPr lang="fr-FR" sz="4800" dirty="0" smtClean="0">
              <a:latin typeface="Estrangelo Edessa" pitchFamily="66" charset="0"/>
              <a:cs typeface="Estrangelo Edessa" pitchFamily="66" charset="0"/>
            </a:endParaRPr>
          </a:p>
          <a:p>
            <a:pPr algn="just" rtl="1"/>
            <a:r>
              <a:rPr lang="ar-DZ" sz="4800" dirty="0" smtClean="0">
                <a:latin typeface="Estrangelo Edessa" pitchFamily="66" charset="0"/>
                <a:cs typeface="Estrangelo Edessa" pitchFamily="66" charset="0"/>
              </a:rPr>
              <a:t>. توظيف الموظفين</a:t>
            </a:r>
            <a:endParaRPr lang="fr-FR" sz="4800" dirty="0" smtClean="0">
              <a:latin typeface="Estrangelo Edessa" pitchFamily="66" charset="0"/>
              <a:cs typeface="Estrangelo Edessa" pitchFamily="66" charset="0"/>
            </a:endParaRPr>
          </a:p>
          <a:p>
            <a:pPr algn="just" rtl="1"/>
            <a:r>
              <a:rPr lang="ar-DZ" sz="4800" dirty="0" smtClean="0">
                <a:latin typeface="Estrangelo Edessa" pitchFamily="66" charset="0"/>
                <a:cs typeface="Estrangelo Edessa" pitchFamily="66" charset="0"/>
              </a:rPr>
              <a:t>.</a:t>
            </a:r>
            <a:r>
              <a:rPr lang="fr-FR" sz="4800" dirty="0" smtClean="0">
                <a:latin typeface="Estrangelo Edessa" pitchFamily="66" charset="0"/>
                <a:cs typeface="Estrangelo Edessa" pitchFamily="66" charset="0"/>
              </a:rPr>
              <a:t> </a:t>
            </a:r>
            <a:r>
              <a:rPr lang="ar-DZ" sz="4800" dirty="0" smtClean="0">
                <a:latin typeface="Estrangelo Edessa" pitchFamily="66" charset="0"/>
                <a:cs typeface="Estrangelo Edessa" pitchFamily="66" charset="0"/>
              </a:rPr>
              <a:t>اختيار المرشحين المناسبين</a:t>
            </a:r>
            <a:endParaRPr lang="fr-FR" sz="4800" dirty="0" smtClean="0">
              <a:latin typeface="Estrangelo Edessa" pitchFamily="66" charset="0"/>
              <a:cs typeface="Estrangelo Edessa" pitchFamily="66" charset="0"/>
            </a:endParaRPr>
          </a:p>
          <a:p>
            <a:pPr algn="just" rtl="1"/>
            <a:r>
              <a:rPr lang="ar-DZ" sz="4800" dirty="0" smtClean="0">
                <a:latin typeface="Estrangelo Edessa" pitchFamily="66" charset="0"/>
                <a:cs typeface="Estrangelo Edessa" pitchFamily="66" charset="0"/>
              </a:rPr>
              <a:t>. تعيينهم في الأدوار المناسبة</a:t>
            </a:r>
            <a:endParaRPr lang="fr-FR" sz="4800" dirty="0" smtClean="0">
              <a:latin typeface="Estrangelo Edessa" pitchFamily="66" charset="0"/>
              <a:cs typeface="Estrangelo Edessa" pitchFamily="66" charset="0"/>
            </a:endParaRPr>
          </a:p>
          <a:p>
            <a:pPr algn="just" rtl="1"/>
            <a:r>
              <a:rPr lang="ar-DZ" sz="4800" dirty="0" smtClean="0">
                <a:latin typeface="Estrangelo Edessa" pitchFamily="66" charset="0"/>
                <a:cs typeface="Estrangelo Edessa" pitchFamily="66" charset="0"/>
              </a:rPr>
              <a:t>. تعريفهم بمكان العمل</a:t>
            </a:r>
            <a:endParaRPr lang="fr-FR" sz="4800" dirty="0">
              <a:latin typeface="Estrangelo Edessa" pitchFamily="66" charset="0"/>
              <a:cs typeface="Estrangelo Edessa" pitchFamily="66" charset="0"/>
            </a:endParaRPr>
          </a:p>
        </p:txBody>
      </p:sp>
    </p:spTree>
  </p:cSld>
  <p:clrMapOvr>
    <a:masterClrMapping/>
  </p:clrMapOvr>
  <p:transition spd="slow" advTm="36009000">
    <p:cover dir="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4" name="Rectangle 3"/>
          <p:cNvSpPr/>
          <p:nvPr/>
        </p:nvSpPr>
        <p:spPr>
          <a:xfrm>
            <a:off x="357158" y="428605"/>
            <a:ext cx="8429684" cy="6072230"/>
          </a:xfrm>
          <a:prstGeom prst="rect">
            <a:avLst/>
          </a:prstGeom>
          <a:solidFill>
            <a:schemeClr val="bg2">
              <a:alpha val="37000"/>
            </a:schemeClr>
          </a:solidFill>
        </p:spPr>
        <p:txBody>
          <a:bodyPr wrap="square">
            <a:spAutoFit/>
          </a:bodyPr>
          <a:lstStyle/>
          <a:p>
            <a:r>
              <a:rPr lang="en-US" sz="4000" b="1" dirty="0" smtClean="0">
                <a:effectLst>
                  <a:glow rad="228600">
                    <a:schemeClr val="accent5">
                      <a:satMod val="175000"/>
                      <a:alpha val="40000"/>
                    </a:schemeClr>
                  </a:glow>
                </a:effectLst>
              </a:rPr>
              <a:t>4. Directing</a:t>
            </a:r>
            <a:r>
              <a:rPr lang="ar-DZ" sz="3600" b="1" dirty="0" smtClean="0">
                <a:effectLst>
                  <a:glow rad="139700">
                    <a:schemeClr val="accent5">
                      <a:satMod val="175000"/>
                      <a:alpha val="40000"/>
                    </a:schemeClr>
                  </a:glow>
                </a:effectLst>
              </a:rPr>
              <a:t>:</a:t>
            </a:r>
            <a:r>
              <a:rPr lang="ar-DZ" sz="3600" dirty="0" smtClean="0"/>
              <a:t> </a:t>
            </a:r>
          </a:p>
          <a:p>
            <a:endParaRPr lang="en-US" sz="3600" dirty="0" smtClean="0"/>
          </a:p>
          <a:p>
            <a:pPr algn="justLow"/>
            <a:r>
              <a:rPr lang="en-US" sz="3600" dirty="0" smtClean="0"/>
              <a:t> </a:t>
            </a:r>
            <a:r>
              <a:rPr lang="en-US" sz="4000" dirty="0" smtClean="0"/>
              <a:t>• </a:t>
            </a:r>
            <a:r>
              <a:rPr lang="en-US" sz="3600" dirty="0" smtClean="0"/>
              <a:t>The direction function of the personnel</a:t>
            </a:r>
            <a:r>
              <a:rPr lang="ar-DZ" sz="3600" dirty="0" smtClean="0"/>
              <a:t> </a:t>
            </a:r>
            <a:r>
              <a:rPr lang="en-US" sz="3600" dirty="0" smtClean="0"/>
              <a:t>manager</a:t>
            </a:r>
            <a:r>
              <a:rPr lang="ar-DZ" sz="3600" dirty="0" smtClean="0"/>
              <a:t> </a:t>
            </a:r>
            <a:r>
              <a:rPr lang="en-US" sz="3600" dirty="0" smtClean="0"/>
              <a:t>involves</a:t>
            </a:r>
            <a:r>
              <a:rPr lang="ar-DZ" sz="3600" dirty="0" smtClean="0"/>
              <a:t> </a:t>
            </a:r>
            <a:r>
              <a:rPr lang="en-US" sz="3600" dirty="0" smtClean="0"/>
              <a:t>encouraging people to work willingly and effectively for the goals of the enterprise</a:t>
            </a:r>
          </a:p>
          <a:p>
            <a:r>
              <a:rPr lang="en-US" sz="4000" dirty="0" smtClean="0"/>
              <a:t> . Motivation</a:t>
            </a:r>
          </a:p>
          <a:p>
            <a:r>
              <a:rPr lang="en-US" sz="4000" dirty="0" smtClean="0"/>
              <a:t> . Leadership </a:t>
            </a:r>
          </a:p>
          <a:p>
            <a:r>
              <a:rPr lang="ar-DZ" sz="4000" dirty="0" smtClean="0"/>
              <a:t>. </a:t>
            </a:r>
            <a:r>
              <a:rPr lang="en-US" sz="4000" dirty="0" smtClean="0"/>
              <a:t>Communication</a:t>
            </a:r>
          </a:p>
          <a:p>
            <a:r>
              <a:rPr lang="en-US" sz="4000" dirty="0" smtClean="0"/>
              <a:t> . Morale</a:t>
            </a:r>
            <a:endParaRPr lang="fr-FR" sz="4000" dirty="0"/>
          </a:p>
        </p:txBody>
      </p:sp>
    </p:spTree>
  </p:cSld>
  <p:clrMapOvr>
    <a:masterClrMapping/>
  </p:clrMapOvr>
  <p:transition spd="slow" advTm="36009000">
    <p:cover dir="l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endParaRPr lang="fr-FR"/>
          </a:p>
        </p:txBody>
      </p:sp>
      <p:sp>
        <p:nvSpPr>
          <p:cNvPr id="3" name="Sous-titre 2"/>
          <p:cNvSpPr>
            <a:spLocks noGrp="1"/>
          </p:cNvSpPr>
          <p:nvPr>
            <p:ph type="subTitle" idx="1"/>
          </p:nvPr>
        </p:nvSpPr>
        <p:spPr/>
        <p:txBody>
          <a:bodyPr/>
          <a:lstStyle/>
          <a:p>
            <a:endParaRPr lang="fr-FR"/>
          </a:p>
        </p:txBody>
      </p:sp>
      <p:pic>
        <p:nvPicPr>
          <p:cNvPr id="5"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7" name="Rectangle 6"/>
          <p:cNvSpPr/>
          <p:nvPr/>
        </p:nvSpPr>
        <p:spPr>
          <a:xfrm>
            <a:off x="285720" y="357166"/>
            <a:ext cx="8501122" cy="5909310"/>
          </a:xfrm>
          <a:prstGeom prst="rect">
            <a:avLst/>
          </a:prstGeom>
          <a:solidFill>
            <a:schemeClr val="bg2">
              <a:alpha val="34000"/>
            </a:schemeClr>
          </a:solidFill>
        </p:spPr>
        <p:txBody>
          <a:bodyPr wrap="square">
            <a:spAutoFit/>
          </a:bodyPr>
          <a:lstStyle/>
          <a:p>
            <a:pPr algn="r" rtl="1"/>
            <a:r>
              <a:rPr lang="ar-DZ" sz="3200" dirty="0" smtClean="0">
                <a:effectLst>
                  <a:glow rad="228600">
                    <a:schemeClr val="accent5">
                      <a:satMod val="175000"/>
                      <a:alpha val="40000"/>
                    </a:schemeClr>
                  </a:glow>
                </a:effectLst>
              </a:rPr>
              <a:t>4</a:t>
            </a:r>
            <a:r>
              <a:rPr lang="ar-DZ" sz="5400" dirty="0" smtClean="0">
                <a:effectLst>
                  <a:glow rad="228600">
                    <a:schemeClr val="accent5">
                      <a:satMod val="175000"/>
                      <a:alpha val="40000"/>
                    </a:schemeClr>
                  </a:glow>
                </a:effectLst>
                <a:latin typeface="Estrangelo Edessa" pitchFamily="66" charset="0"/>
                <a:cs typeface="Estrangelo Edessa" pitchFamily="66" charset="0"/>
              </a:rPr>
              <a:t>. التوجيه: </a:t>
            </a:r>
          </a:p>
          <a:p>
            <a:pPr algn="r" rtl="1"/>
            <a:r>
              <a:rPr lang="ar-DZ" sz="5400" dirty="0" smtClean="0">
                <a:latin typeface="Estrangelo Edessa" pitchFamily="66" charset="0"/>
                <a:cs typeface="Estrangelo Edessa" pitchFamily="66" charset="0"/>
              </a:rPr>
              <a:t>تشمل وظيفة التوجيه لمدير الموارد البشرية تشجيع الناس على العمل برغبة وكفاءة لتحقيق أهداف المؤسسة</a:t>
            </a:r>
          </a:p>
          <a:p>
            <a:pPr algn="r" rtl="1"/>
            <a:r>
              <a:rPr lang="ar-DZ" sz="5400" dirty="0" smtClean="0">
                <a:latin typeface="Estrangelo Edessa" pitchFamily="66" charset="0"/>
                <a:cs typeface="Estrangelo Edessa" pitchFamily="66" charset="0"/>
              </a:rPr>
              <a:t>. التحفيز</a:t>
            </a:r>
          </a:p>
          <a:p>
            <a:pPr algn="r" rtl="1"/>
            <a:r>
              <a:rPr lang="ar-DZ" sz="5400" dirty="0" smtClean="0">
                <a:latin typeface="Estrangelo Edessa" pitchFamily="66" charset="0"/>
                <a:cs typeface="Estrangelo Edessa" pitchFamily="66" charset="0"/>
              </a:rPr>
              <a:t> . القيادة</a:t>
            </a:r>
          </a:p>
          <a:p>
            <a:pPr algn="r" rtl="1"/>
            <a:r>
              <a:rPr lang="ar-DZ" sz="5400" dirty="0" smtClean="0">
                <a:latin typeface="Estrangelo Edessa" pitchFamily="66" charset="0"/>
                <a:cs typeface="Estrangelo Edessa" pitchFamily="66" charset="0"/>
              </a:rPr>
              <a:t>. التواصل </a:t>
            </a:r>
          </a:p>
          <a:p>
            <a:pPr algn="r" rtl="1"/>
            <a:r>
              <a:rPr lang="ar-DZ" sz="5400" dirty="0" smtClean="0">
                <a:latin typeface="Estrangelo Edessa" pitchFamily="66" charset="0"/>
                <a:cs typeface="Estrangelo Edessa" pitchFamily="66" charset="0"/>
              </a:rPr>
              <a:t>. الروح المعنوية</a:t>
            </a:r>
            <a:endParaRPr lang="fr-FR" sz="5400" dirty="0">
              <a:latin typeface="Estrangelo Edessa" pitchFamily="66" charset="0"/>
              <a:cs typeface="Estrangelo Edessa" pitchFamily="66" charset="0"/>
            </a:endParaRPr>
          </a:p>
        </p:txBody>
      </p:sp>
    </p:spTree>
  </p:cSld>
  <p:clrMapOvr>
    <a:masterClrMapping/>
  </p:clrMapOvr>
  <p:transition spd="slow" advTm="36009000">
    <p:cover dir="l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214282" y="642918"/>
            <a:ext cx="8715436" cy="5139869"/>
          </a:xfrm>
          <a:prstGeom prst="rect">
            <a:avLst/>
          </a:prstGeom>
          <a:solidFill>
            <a:schemeClr val="bg2">
              <a:alpha val="34000"/>
            </a:schemeClr>
          </a:solidFill>
        </p:spPr>
        <p:txBody>
          <a:bodyPr wrap="square">
            <a:spAutoFit/>
          </a:bodyPr>
          <a:lstStyle/>
          <a:p>
            <a:r>
              <a:rPr lang="en-US" sz="4000" b="1" dirty="0" smtClean="0">
                <a:effectLst>
                  <a:glow rad="228600">
                    <a:schemeClr val="accent5">
                      <a:satMod val="175000"/>
                      <a:alpha val="40000"/>
                    </a:schemeClr>
                  </a:glow>
                </a:effectLst>
              </a:rPr>
              <a:t>5. Controlling</a:t>
            </a:r>
            <a:r>
              <a:rPr lang="ar-DZ" sz="4000" b="1" dirty="0" smtClean="0">
                <a:effectLst>
                  <a:glow rad="228600">
                    <a:schemeClr val="accent5">
                      <a:satMod val="175000"/>
                      <a:alpha val="40000"/>
                    </a:schemeClr>
                  </a:glow>
                </a:effectLst>
              </a:rPr>
              <a:t>:</a:t>
            </a:r>
            <a:r>
              <a:rPr lang="ar-DZ" sz="3600" dirty="0" smtClean="0"/>
              <a:t> </a:t>
            </a:r>
            <a:r>
              <a:rPr lang="en-US" sz="3600" dirty="0" smtClean="0"/>
              <a:t> </a:t>
            </a:r>
            <a:endParaRPr lang="ar-DZ" sz="3600" dirty="0" smtClean="0"/>
          </a:p>
          <a:p>
            <a:endParaRPr lang="ar-DZ" sz="3600" dirty="0" smtClean="0"/>
          </a:p>
          <a:p>
            <a:pPr algn="just"/>
            <a:r>
              <a:rPr lang="en-US" sz="3600" dirty="0" smtClean="0"/>
              <a:t>• Controlling means checking and managing activities to make sure they follow the plans made to achieve the organization’s goals. </a:t>
            </a:r>
            <a:endParaRPr lang="ar-DZ" sz="3600" dirty="0" smtClean="0"/>
          </a:p>
          <a:p>
            <a:pPr algn="just"/>
            <a:r>
              <a:rPr lang="en-US" sz="3600" dirty="0" smtClean="0"/>
              <a:t>•</a:t>
            </a:r>
            <a:r>
              <a:rPr lang="ar-DZ" sz="3600" dirty="0" smtClean="0"/>
              <a:t> </a:t>
            </a:r>
            <a:r>
              <a:rPr lang="en-US" sz="3600" dirty="0" smtClean="0"/>
              <a:t>It includes checking performance, reviewing employee records, statistics, and auditing staff activities..</a:t>
            </a:r>
            <a:endParaRPr lang="ar-DZ" sz="3600" dirty="0" smtClean="0"/>
          </a:p>
          <a:p>
            <a:pPr algn="just"/>
            <a:r>
              <a:rPr lang="en-US" sz="3600" dirty="0" smtClean="0"/>
              <a:t> </a:t>
            </a:r>
            <a:endParaRPr lang="ar-DZ" sz="3600" dirty="0" smtClean="0"/>
          </a:p>
        </p:txBody>
      </p:sp>
    </p:spTree>
  </p:cSld>
  <p:clrMapOvr>
    <a:masterClrMapping/>
  </p:clrMapOvr>
  <p:transition spd="slow" advTm="36009000">
    <p:cover dir="l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428596" y="357166"/>
            <a:ext cx="8429684" cy="5632311"/>
          </a:xfrm>
          <a:prstGeom prst="rect">
            <a:avLst/>
          </a:prstGeom>
          <a:solidFill>
            <a:schemeClr val="bg2">
              <a:alpha val="32000"/>
            </a:schemeClr>
          </a:solidFill>
        </p:spPr>
        <p:txBody>
          <a:bodyPr wrap="square">
            <a:spAutoFit/>
          </a:bodyPr>
          <a:lstStyle/>
          <a:p>
            <a:pPr algn="r" rtl="1"/>
            <a:r>
              <a:rPr lang="ar-DZ" sz="2800" b="1" dirty="0" smtClean="0">
                <a:effectLst>
                  <a:glow rad="228600">
                    <a:schemeClr val="accent5">
                      <a:satMod val="175000"/>
                      <a:alpha val="40000"/>
                    </a:schemeClr>
                  </a:glow>
                </a:effectLst>
              </a:rPr>
              <a:t>5</a:t>
            </a:r>
            <a:r>
              <a:rPr lang="ar-DZ" sz="5400" b="1" dirty="0" smtClean="0">
                <a:effectLst>
                  <a:glow rad="228600">
                    <a:schemeClr val="accent5">
                      <a:satMod val="175000"/>
                      <a:alpha val="40000"/>
                    </a:schemeClr>
                  </a:glow>
                </a:effectLst>
                <a:latin typeface="Estrangelo Edessa" pitchFamily="66" charset="0"/>
                <a:cs typeface="Estrangelo Edessa" pitchFamily="66" charset="0"/>
              </a:rPr>
              <a:t>. </a:t>
            </a:r>
            <a:r>
              <a:rPr lang="ar-DZ" sz="6000" b="1" dirty="0" smtClean="0">
                <a:effectLst>
                  <a:glow rad="228600">
                    <a:schemeClr val="accent5">
                      <a:satMod val="175000"/>
                      <a:alpha val="40000"/>
                    </a:schemeClr>
                  </a:glow>
                </a:effectLst>
                <a:latin typeface="Estrangelo Edessa" pitchFamily="66" charset="0"/>
                <a:cs typeface="Estrangelo Edessa" pitchFamily="66" charset="0"/>
              </a:rPr>
              <a:t>الرقابة:</a:t>
            </a:r>
          </a:p>
          <a:p>
            <a:pPr algn="r" rtl="1"/>
            <a:r>
              <a:rPr lang="ar-DZ" sz="6000" dirty="0" smtClean="0">
                <a:latin typeface="Estrangelo Edessa" pitchFamily="66" charset="0"/>
                <a:cs typeface="Estrangelo Edessa" pitchFamily="66" charset="0"/>
              </a:rPr>
              <a:t> الرقابة تعني التحقق من الأنشطة وإدارتها للتأكد من أنها تتبع الخطط الموضوعة لتحقيق أهداف المؤسسة.</a:t>
            </a:r>
          </a:p>
          <a:p>
            <a:pPr algn="r" rtl="1"/>
            <a:r>
              <a:rPr lang="ar-DZ" sz="6000" dirty="0" smtClean="0">
                <a:latin typeface="Estrangelo Edessa" pitchFamily="66" charset="0"/>
                <a:cs typeface="Estrangelo Edessa" pitchFamily="66" charset="0"/>
              </a:rPr>
              <a:t>. وتشمل مراجعة الأداء، وفحص سجلات الموظفين والإحصائيات، وتدقيق أنشطة الموظفين وغيرها ..</a:t>
            </a:r>
            <a:endParaRPr lang="fr-FR" sz="6000" dirty="0"/>
          </a:p>
        </p:txBody>
      </p:sp>
    </p:spTree>
  </p:cSld>
  <p:clrMapOvr>
    <a:masterClrMapping/>
  </p:clrMapOvr>
  <p:transition spd="slow" advTm="36009000">
    <p:wheel spokes="8"/>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357158" y="357166"/>
            <a:ext cx="6143668" cy="584775"/>
          </a:xfrm>
          <a:prstGeom prst="rect">
            <a:avLst/>
          </a:prstGeom>
          <a:solidFill>
            <a:schemeClr val="bg2">
              <a:alpha val="49000"/>
            </a:schemeClr>
          </a:solidFill>
        </p:spPr>
        <p:txBody>
          <a:bodyPr wrap="square">
            <a:spAutoFit/>
          </a:bodyPr>
          <a:lstStyle/>
          <a:p>
            <a:r>
              <a:rPr lang="ar-DZ" sz="3200" dirty="0" smtClean="0">
                <a:effectLst>
                  <a:glow rad="228600">
                    <a:schemeClr val="accent2">
                      <a:satMod val="175000"/>
                      <a:alpha val="40000"/>
                    </a:schemeClr>
                  </a:glow>
                </a:effectLst>
                <a:latin typeface="Arial Rounded MT Bold" pitchFamily="34" charset="0"/>
                <a:cs typeface="Arial" pitchFamily="34" charset="0"/>
              </a:rPr>
              <a:t>2</a:t>
            </a:r>
            <a:r>
              <a:rPr lang="fr-FR" sz="3200" dirty="0" smtClean="0">
                <a:effectLst>
                  <a:glow rad="228600">
                    <a:schemeClr val="accent2">
                      <a:satMod val="175000"/>
                      <a:alpha val="40000"/>
                    </a:schemeClr>
                  </a:glow>
                </a:effectLst>
                <a:latin typeface="Arial Rounded MT Bold" pitchFamily="34" charset="0"/>
                <a:cs typeface="Arial" pitchFamily="34" charset="0"/>
              </a:rPr>
              <a:t>-</a:t>
            </a:r>
            <a:r>
              <a:rPr lang="ar-DZ" sz="3200" dirty="0" smtClean="0">
                <a:effectLst>
                  <a:glow rad="228600">
                    <a:schemeClr val="accent2">
                      <a:satMod val="175000"/>
                      <a:alpha val="40000"/>
                    </a:schemeClr>
                  </a:glow>
                </a:effectLst>
                <a:latin typeface="Arial Rounded MT Bold" pitchFamily="34" charset="0"/>
                <a:cs typeface="Arial" pitchFamily="34" charset="0"/>
              </a:rPr>
              <a:t>-2</a:t>
            </a:r>
            <a:r>
              <a:rPr lang="fr-FR" sz="3200" dirty="0" smtClean="0">
                <a:effectLst>
                  <a:glow rad="228600">
                    <a:schemeClr val="accent2">
                      <a:satMod val="175000"/>
                      <a:alpha val="40000"/>
                    </a:schemeClr>
                  </a:glow>
                </a:effectLst>
                <a:latin typeface="Arial Rounded MT Bold" pitchFamily="34" charset="0"/>
                <a:cs typeface="Arial" pitchFamily="34" charset="0"/>
              </a:rPr>
              <a:t> </a:t>
            </a:r>
            <a:r>
              <a:rPr lang="en-US" sz="3200" dirty="0" smtClean="0">
                <a:effectLst>
                  <a:glow rad="228600">
                    <a:schemeClr val="accent2">
                      <a:satMod val="175000"/>
                      <a:alpha val="40000"/>
                    </a:schemeClr>
                  </a:glow>
                </a:effectLst>
                <a:latin typeface="Arial Rounded MT Bold" pitchFamily="34" charset="0"/>
                <a:cs typeface="Arial" pitchFamily="34" charset="0"/>
              </a:rPr>
              <a:t>The </a:t>
            </a:r>
            <a:r>
              <a:rPr lang="fr-FR" sz="3200" dirty="0" err="1" smtClean="0">
                <a:effectLst>
                  <a:glow rad="228600">
                    <a:schemeClr val="accent2">
                      <a:satMod val="175000"/>
                      <a:alpha val="40000"/>
                    </a:schemeClr>
                  </a:glow>
                </a:effectLst>
                <a:latin typeface="Arial Rounded MT Bold" pitchFamily="34" charset="0"/>
                <a:cs typeface="Arial" pitchFamily="34" charset="0"/>
              </a:rPr>
              <a:t>operative</a:t>
            </a:r>
            <a:r>
              <a:rPr lang="en-US" sz="3200" dirty="0" smtClean="0">
                <a:effectLst>
                  <a:glow rad="228600">
                    <a:schemeClr val="accent2">
                      <a:satMod val="175000"/>
                      <a:alpha val="40000"/>
                    </a:schemeClr>
                  </a:glow>
                </a:effectLst>
                <a:latin typeface="Arial Rounded MT Bold" pitchFamily="34" charset="0"/>
                <a:cs typeface="Arial" pitchFamily="34" charset="0"/>
              </a:rPr>
              <a:t> functions :</a:t>
            </a:r>
            <a:r>
              <a:rPr lang="ar-DZ" sz="3200" dirty="0" smtClean="0">
                <a:ln w="18415" cmpd="sng">
                  <a:solidFill>
                    <a:schemeClr val="tx1"/>
                  </a:solidFill>
                  <a:prstDash val="solid"/>
                </a:ln>
                <a:effectLst>
                  <a:outerShdw blurRad="63500" dir="3600000" algn="tl" rotWithShape="0">
                    <a:srgbClr val="000000">
                      <a:alpha val="70000"/>
                    </a:srgbClr>
                  </a:outerShdw>
                </a:effectLst>
              </a:rPr>
              <a:t> </a:t>
            </a:r>
            <a:r>
              <a:rPr lang="en-US" sz="3200" dirty="0" smtClean="0">
                <a:ln w="18415" cmpd="sng">
                  <a:solidFill>
                    <a:schemeClr val="tx1"/>
                  </a:solidFill>
                  <a:prstDash val="solid"/>
                </a:ln>
                <a:effectLst>
                  <a:outerShdw blurRad="63500" dir="3600000" algn="tl" rotWithShape="0">
                    <a:srgbClr val="000000">
                      <a:alpha val="70000"/>
                    </a:srgbClr>
                  </a:outerShdw>
                </a:effectLst>
              </a:rPr>
              <a:t> </a:t>
            </a:r>
            <a:r>
              <a:rPr lang="ar-DZ" sz="2800" dirty="0" smtClean="0">
                <a:ln w="18415" cmpd="sng">
                  <a:solidFill>
                    <a:schemeClr val="tx1"/>
                  </a:solidFill>
                  <a:prstDash val="solid"/>
                </a:ln>
                <a:effectLst>
                  <a:outerShdw blurRad="63500" dir="3600000" algn="tl" rotWithShape="0">
                    <a:srgbClr val="000000">
                      <a:alpha val="70000"/>
                    </a:srgbClr>
                  </a:outerShdw>
                </a:effectLst>
              </a:rPr>
              <a:t> </a:t>
            </a:r>
            <a:endParaRPr lang="fr-FR" sz="2800" dirty="0">
              <a:ln w="18415" cmpd="sng">
                <a:solidFill>
                  <a:schemeClr val="tx1"/>
                </a:solidFill>
                <a:prstDash val="solid"/>
              </a:ln>
            </a:endParaRPr>
          </a:p>
        </p:txBody>
      </p:sp>
      <p:sp>
        <p:nvSpPr>
          <p:cNvPr id="6" name="Rectangle 5"/>
          <p:cNvSpPr/>
          <p:nvPr/>
        </p:nvSpPr>
        <p:spPr>
          <a:xfrm>
            <a:off x="142844" y="1142984"/>
            <a:ext cx="8786842" cy="2554545"/>
          </a:xfrm>
          <a:prstGeom prst="rect">
            <a:avLst/>
          </a:prstGeom>
          <a:solidFill>
            <a:schemeClr val="bg2">
              <a:alpha val="40000"/>
            </a:schemeClr>
          </a:solidFill>
        </p:spPr>
        <p:txBody>
          <a:bodyPr wrap="square">
            <a:spAutoFit/>
          </a:bodyPr>
          <a:lstStyle/>
          <a:p>
            <a:r>
              <a:rPr lang="fr-FR" sz="3200" b="1" dirty="0" smtClean="0">
                <a:effectLst>
                  <a:glow rad="228600">
                    <a:schemeClr val="accent5">
                      <a:satMod val="175000"/>
                      <a:alpha val="40000"/>
                    </a:schemeClr>
                  </a:glow>
                </a:effectLst>
                <a:latin typeface="+mj-lt"/>
              </a:rPr>
              <a:t>1- </a:t>
            </a:r>
            <a:r>
              <a:rPr lang="fr-FR" sz="3200" b="1" dirty="0" err="1" smtClean="0">
                <a:effectLst>
                  <a:glow rad="228600">
                    <a:schemeClr val="accent5">
                      <a:satMod val="175000"/>
                      <a:alpha val="40000"/>
                    </a:schemeClr>
                  </a:glow>
                </a:effectLst>
                <a:latin typeface="+mj-lt"/>
              </a:rPr>
              <a:t>Employment</a:t>
            </a:r>
            <a:r>
              <a:rPr lang="fr-FR" sz="3200" b="1" dirty="0" smtClean="0">
                <a:effectLst>
                  <a:glow rad="228600">
                    <a:schemeClr val="accent5">
                      <a:satMod val="175000"/>
                      <a:alpha val="40000"/>
                    </a:schemeClr>
                  </a:glow>
                </a:effectLst>
                <a:latin typeface="+mj-lt"/>
              </a:rPr>
              <a:t>:</a:t>
            </a:r>
          </a:p>
          <a:p>
            <a:pPr algn="just"/>
            <a:r>
              <a:rPr lang="fr-FR" sz="2800" b="1" dirty="0" smtClean="0">
                <a:effectLst>
                  <a:glow rad="228600">
                    <a:schemeClr val="accent5">
                      <a:satMod val="175000"/>
                      <a:alpha val="40000"/>
                    </a:schemeClr>
                  </a:glow>
                </a:effectLst>
              </a:rPr>
              <a:t>     </a:t>
            </a:r>
            <a:r>
              <a:rPr lang="fr-FR" sz="3200" dirty="0" smtClean="0"/>
              <a:t>It </a:t>
            </a:r>
            <a:r>
              <a:rPr lang="fr-FR" sz="3200" dirty="0" err="1" smtClean="0"/>
              <a:t>is</a:t>
            </a:r>
            <a:r>
              <a:rPr lang="fr-FR" sz="3200" dirty="0" smtClean="0"/>
              <a:t> </a:t>
            </a:r>
            <a:r>
              <a:rPr lang="fr-FR" sz="3200" dirty="0" err="1" smtClean="0"/>
              <a:t>concerned</a:t>
            </a:r>
            <a:r>
              <a:rPr lang="fr-FR" sz="3200" dirty="0" smtClean="0"/>
              <a:t> </a:t>
            </a:r>
            <a:r>
              <a:rPr lang="fr-FR" sz="3200" dirty="0" err="1" smtClean="0">
                <a:latin typeface="+mj-lt"/>
              </a:rPr>
              <a:t>with</a:t>
            </a:r>
            <a:r>
              <a:rPr lang="fr-FR" sz="3200" dirty="0" smtClean="0">
                <a:latin typeface="+mj-lt"/>
              </a:rPr>
              <a:t> </a:t>
            </a:r>
            <a:r>
              <a:rPr lang="fr-FR" sz="3200" dirty="0" err="1" smtClean="0">
                <a:latin typeface="+mj-lt"/>
              </a:rPr>
              <a:t>securing</a:t>
            </a:r>
            <a:r>
              <a:rPr lang="fr-FR" sz="3200" dirty="0" smtClean="0">
                <a:latin typeface="+mj-lt"/>
              </a:rPr>
              <a:t> &amp; </a:t>
            </a:r>
            <a:r>
              <a:rPr lang="fr-FR" sz="3200" dirty="0" err="1" smtClean="0">
                <a:latin typeface="+mj-lt"/>
              </a:rPr>
              <a:t>employing</a:t>
            </a:r>
            <a:r>
              <a:rPr lang="fr-FR" sz="3200" dirty="0" smtClean="0">
                <a:latin typeface="+mj-lt"/>
              </a:rPr>
              <a:t> the people </a:t>
            </a:r>
            <a:r>
              <a:rPr lang="fr-FR" sz="3200" dirty="0" err="1" smtClean="0">
                <a:latin typeface="+mj-lt"/>
              </a:rPr>
              <a:t>possessing</a:t>
            </a:r>
            <a:r>
              <a:rPr lang="fr-FR" sz="3200" dirty="0" smtClean="0">
                <a:latin typeface="+mj-lt"/>
              </a:rPr>
              <a:t> the </a:t>
            </a:r>
            <a:r>
              <a:rPr lang="fr-FR" sz="3200" dirty="0" err="1" smtClean="0">
                <a:latin typeface="+mj-lt"/>
              </a:rPr>
              <a:t>required</a:t>
            </a:r>
            <a:r>
              <a:rPr lang="fr-FR" sz="3200" dirty="0" smtClean="0">
                <a:latin typeface="+mj-lt"/>
              </a:rPr>
              <a:t> </a:t>
            </a:r>
            <a:r>
              <a:rPr lang="fr-FR" sz="3200" dirty="0" err="1" smtClean="0">
                <a:latin typeface="+mj-lt"/>
              </a:rPr>
              <a:t>kind</a:t>
            </a:r>
            <a:r>
              <a:rPr lang="fr-FR" sz="3200" dirty="0" smtClean="0">
                <a:latin typeface="+mj-lt"/>
              </a:rPr>
              <a:t> &amp; </a:t>
            </a:r>
            <a:r>
              <a:rPr lang="fr-FR" sz="3200" dirty="0" err="1" smtClean="0">
                <a:latin typeface="+mj-lt"/>
              </a:rPr>
              <a:t>level</a:t>
            </a:r>
            <a:r>
              <a:rPr lang="fr-FR" sz="3200" dirty="0" smtClean="0">
                <a:latin typeface="+mj-lt"/>
              </a:rPr>
              <a:t> of </a:t>
            </a:r>
            <a:r>
              <a:rPr lang="fr-FR" sz="3200" dirty="0" err="1" smtClean="0">
                <a:latin typeface="+mj-lt"/>
              </a:rPr>
              <a:t>human</a:t>
            </a:r>
            <a:r>
              <a:rPr lang="fr-FR" sz="3200" dirty="0" smtClean="0">
                <a:latin typeface="+mj-lt"/>
              </a:rPr>
              <a:t> </a:t>
            </a:r>
            <a:r>
              <a:rPr lang="fr-FR" sz="3200" dirty="0" err="1" smtClean="0">
                <a:latin typeface="+mj-lt"/>
              </a:rPr>
              <a:t>resources</a:t>
            </a:r>
            <a:r>
              <a:rPr lang="fr-FR" sz="3200" dirty="0" smtClean="0">
                <a:latin typeface="+mj-lt"/>
              </a:rPr>
              <a:t> </a:t>
            </a:r>
            <a:r>
              <a:rPr lang="fr-FR" sz="3200" dirty="0" err="1" smtClean="0">
                <a:latin typeface="+mj-lt"/>
              </a:rPr>
              <a:t>necessary</a:t>
            </a:r>
            <a:r>
              <a:rPr lang="fr-FR" sz="3200" dirty="0" smtClean="0">
                <a:latin typeface="+mj-lt"/>
              </a:rPr>
              <a:t> to </a:t>
            </a:r>
            <a:r>
              <a:rPr lang="fr-FR" sz="3200" dirty="0" err="1" smtClean="0">
                <a:latin typeface="+mj-lt"/>
              </a:rPr>
              <a:t>achieve</a:t>
            </a:r>
            <a:r>
              <a:rPr lang="fr-FR" sz="3200" dirty="0" smtClean="0">
                <a:latin typeface="+mj-lt"/>
              </a:rPr>
              <a:t> the </a:t>
            </a:r>
            <a:r>
              <a:rPr lang="fr-FR" sz="3200" dirty="0" err="1" smtClean="0">
                <a:latin typeface="+mj-lt"/>
              </a:rPr>
              <a:t>organisational</a:t>
            </a:r>
            <a:r>
              <a:rPr lang="fr-FR" sz="3200" dirty="0" smtClean="0">
                <a:latin typeface="+mj-lt"/>
              </a:rPr>
              <a:t> objectives. </a:t>
            </a:r>
            <a:endParaRPr lang="fr-FR" sz="3200" dirty="0">
              <a:latin typeface="+mj-lt"/>
            </a:endParaRPr>
          </a:p>
        </p:txBody>
      </p:sp>
      <p:sp>
        <p:nvSpPr>
          <p:cNvPr id="7" name="Rectangle 6"/>
          <p:cNvSpPr/>
          <p:nvPr/>
        </p:nvSpPr>
        <p:spPr>
          <a:xfrm>
            <a:off x="142844" y="3714752"/>
            <a:ext cx="8786874" cy="2985433"/>
          </a:xfrm>
          <a:prstGeom prst="rect">
            <a:avLst/>
          </a:prstGeom>
          <a:solidFill>
            <a:schemeClr val="bg2">
              <a:alpha val="35000"/>
            </a:schemeClr>
          </a:solidFill>
        </p:spPr>
        <p:txBody>
          <a:bodyPr wrap="square">
            <a:spAutoFit/>
          </a:bodyPr>
          <a:lstStyle/>
          <a:p>
            <a:pPr algn="r" rtl="1"/>
            <a:r>
              <a:rPr lang="ar-DZ" sz="3200" b="1" dirty="0" smtClean="0">
                <a:effectLst>
                  <a:glow rad="228600">
                    <a:schemeClr val="accent2">
                      <a:satMod val="175000"/>
                      <a:alpha val="40000"/>
                    </a:schemeClr>
                  </a:glow>
                </a:effectLst>
                <a:latin typeface="Estrangelo Edessa" pitchFamily="66" charset="0"/>
                <a:cs typeface="Estrangelo Edessa" pitchFamily="66" charset="0"/>
              </a:rPr>
              <a:t>2-2- </a:t>
            </a:r>
            <a:r>
              <a:rPr lang="ar-DZ" sz="4800" b="1" dirty="0" smtClean="0">
                <a:effectLst>
                  <a:glow rad="228600">
                    <a:schemeClr val="accent2">
                      <a:satMod val="175000"/>
                      <a:alpha val="40000"/>
                    </a:schemeClr>
                  </a:glow>
                </a:effectLst>
                <a:latin typeface="Estrangelo Edessa" pitchFamily="66" charset="0"/>
                <a:cs typeface="Estrangelo Edessa" pitchFamily="66" charset="0"/>
              </a:rPr>
              <a:t>الوظائف التشغيلية </a:t>
            </a:r>
            <a:r>
              <a:rPr lang="ar-DZ" sz="3200" b="1" dirty="0" smtClean="0">
                <a:effectLst>
                  <a:glow rad="228600">
                    <a:schemeClr val="accent2">
                      <a:satMod val="175000"/>
                      <a:alpha val="40000"/>
                    </a:schemeClr>
                  </a:glow>
                </a:effectLst>
                <a:latin typeface="Estrangelo Edessa" pitchFamily="66" charset="0"/>
                <a:cs typeface="Estrangelo Edessa" pitchFamily="66" charset="0"/>
              </a:rPr>
              <a:t>:</a:t>
            </a:r>
            <a:endParaRPr lang="fr-FR" sz="3200" b="1" dirty="0" smtClean="0">
              <a:effectLst>
                <a:glow rad="228600">
                  <a:schemeClr val="accent2">
                    <a:satMod val="175000"/>
                    <a:alpha val="40000"/>
                  </a:schemeClr>
                </a:glow>
              </a:effectLst>
              <a:latin typeface="Estrangelo Edessa" pitchFamily="66" charset="0"/>
              <a:cs typeface="Estrangelo Edessa" pitchFamily="66" charset="0"/>
            </a:endParaRPr>
          </a:p>
          <a:p>
            <a:pPr algn="r" rtl="1"/>
            <a:r>
              <a:rPr lang="fr-FR" sz="3200" b="1" dirty="0" smtClean="0">
                <a:effectLst>
                  <a:glow rad="228600">
                    <a:schemeClr val="accent5">
                      <a:satMod val="175000"/>
                      <a:alpha val="40000"/>
                    </a:schemeClr>
                  </a:glow>
                </a:effectLst>
                <a:latin typeface="Estrangelo Edessa" pitchFamily="66" charset="0"/>
                <a:cs typeface="Estrangelo Edessa" pitchFamily="66" charset="0"/>
              </a:rPr>
              <a:t>-1</a:t>
            </a:r>
            <a:r>
              <a:rPr lang="ar-DZ" sz="4400" b="1" dirty="0" smtClean="0">
                <a:effectLst>
                  <a:glow rad="228600">
                    <a:schemeClr val="accent5">
                      <a:satMod val="175000"/>
                      <a:alpha val="40000"/>
                    </a:schemeClr>
                  </a:glow>
                </a:effectLst>
                <a:latin typeface="Estrangelo Edessa" pitchFamily="66" charset="0"/>
                <a:cs typeface="Estrangelo Edessa" pitchFamily="66" charset="0"/>
              </a:rPr>
              <a:t>التوظيف</a:t>
            </a:r>
            <a:r>
              <a:rPr lang="ar-DZ" sz="4400" b="1" dirty="0" smtClean="0">
                <a:effectLst>
                  <a:glow rad="228600">
                    <a:schemeClr val="accent5">
                      <a:satMod val="175000"/>
                      <a:alpha val="40000"/>
                    </a:schemeClr>
                  </a:glow>
                </a:effectLst>
                <a:latin typeface="Estrangelo Edessa" pitchFamily="66" charset="0"/>
                <a:cs typeface="Estrangelo Edessa" pitchFamily="66" charset="0"/>
              </a:rPr>
              <a:t>:</a:t>
            </a:r>
            <a:endParaRPr lang="fr-FR" sz="4400" b="1" dirty="0" smtClean="0">
              <a:effectLst>
                <a:glow rad="228600">
                  <a:schemeClr val="accent5">
                    <a:satMod val="175000"/>
                    <a:alpha val="40000"/>
                  </a:schemeClr>
                </a:glow>
              </a:effectLst>
              <a:latin typeface="Estrangelo Edessa" pitchFamily="66" charset="0"/>
              <a:cs typeface="Estrangelo Edessa" pitchFamily="66" charset="0"/>
            </a:endParaRPr>
          </a:p>
          <a:p>
            <a:pPr algn="just" rtl="1"/>
            <a:r>
              <a:rPr lang="ar-DZ" sz="4400" dirty="0" smtClean="0">
                <a:latin typeface="Estrangelo Edessa" pitchFamily="66" charset="0"/>
                <a:cs typeface="Estrangelo Edessa" pitchFamily="66" charset="0"/>
              </a:rPr>
              <a:t> </a:t>
            </a:r>
            <a:r>
              <a:rPr lang="ar-DZ" sz="4400" dirty="0" smtClean="0">
                <a:latin typeface="Estrangelo Edessa" pitchFamily="66" charset="0"/>
                <a:cs typeface="Estrangelo Edessa" pitchFamily="66" charset="0"/>
              </a:rPr>
              <a:t> </a:t>
            </a:r>
            <a:r>
              <a:rPr lang="ar-DZ" sz="4800" dirty="0" smtClean="0">
                <a:latin typeface="Estrangelo Edessa" pitchFamily="66" charset="0"/>
                <a:cs typeface="Estrangelo Edessa" pitchFamily="66" charset="0"/>
              </a:rPr>
              <a:t>يتعلق </a:t>
            </a:r>
            <a:r>
              <a:rPr lang="ar-DZ" sz="4800" dirty="0" smtClean="0">
                <a:latin typeface="Estrangelo Edessa" pitchFamily="66" charset="0"/>
                <a:cs typeface="Estrangelo Edessa" pitchFamily="66" charset="0"/>
              </a:rPr>
              <a:t>بتأمين وتوظيف الأشخاص الذين يمتلكون النوع والمستوى المطلوب من الموارد البشرية اللازمة لتحقيق أهداف المنظمة. </a:t>
            </a:r>
            <a:endParaRPr lang="fr-FR" sz="4800" dirty="0">
              <a:latin typeface="Estrangelo Edessa" pitchFamily="66" charset="0"/>
              <a:cs typeface="Estrangelo Edessa" pitchFamily="66" charset="0"/>
            </a:endParaRPr>
          </a:p>
        </p:txBody>
      </p:sp>
    </p:spTree>
  </p:cSld>
  <p:clrMapOvr>
    <a:masterClrMapping/>
  </p:clrMapOvr>
  <p:transition spd="slow" advTm="36009000">
    <p:whee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6" name="Rectangle 5"/>
          <p:cNvSpPr/>
          <p:nvPr/>
        </p:nvSpPr>
        <p:spPr>
          <a:xfrm>
            <a:off x="285720" y="142852"/>
            <a:ext cx="8572560" cy="3416320"/>
          </a:xfrm>
          <a:prstGeom prst="rect">
            <a:avLst/>
          </a:prstGeom>
          <a:solidFill>
            <a:schemeClr val="bg2">
              <a:alpha val="43000"/>
            </a:schemeClr>
          </a:solidFill>
        </p:spPr>
        <p:txBody>
          <a:bodyPr wrap="square">
            <a:spAutoFit/>
          </a:bodyPr>
          <a:lstStyle/>
          <a:p>
            <a:r>
              <a:rPr lang="en-US" sz="3200" b="1" dirty="0" smtClean="0">
                <a:effectLst>
                  <a:glow rad="228600">
                    <a:schemeClr val="accent5">
                      <a:satMod val="175000"/>
                      <a:alpha val="40000"/>
                    </a:schemeClr>
                  </a:glow>
                </a:effectLst>
              </a:rPr>
              <a:t> </a:t>
            </a:r>
            <a:r>
              <a:rPr lang="en-US" sz="3600" b="1" dirty="0" smtClean="0">
                <a:effectLst>
                  <a:glow rad="228600">
                    <a:schemeClr val="accent5">
                      <a:satMod val="175000"/>
                      <a:alpha val="40000"/>
                    </a:schemeClr>
                  </a:glow>
                </a:effectLst>
              </a:rPr>
              <a:t>2- Human Resource Development</a:t>
            </a:r>
            <a:r>
              <a:rPr lang="en-US" sz="3200" b="1" dirty="0" smtClean="0">
                <a:effectLst>
                  <a:glow rad="228600">
                    <a:schemeClr val="accent5">
                      <a:satMod val="175000"/>
                      <a:alpha val="40000"/>
                    </a:schemeClr>
                  </a:glow>
                </a:effectLst>
              </a:rPr>
              <a:t>: </a:t>
            </a:r>
          </a:p>
          <a:p>
            <a:pPr algn="just"/>
            <a:r>
              <a:rPr lang="en-US" sz="3600" dirty="0" smtClean="0"/>
              <a:t>It is the process of improving, </a:t>
            </a:r>
            <a:r>
              <a:rPr lang="en-US" sz="3600" dirty="0" err="1" smtClean="0"/>
              <a:t>moulding</a:t>
            </a:r>
            <a:r>
              <a:rPr lang="en-US" sz="3600" dirty="0" smtClean="0"/>
              <a:t> &amp; changing the skills, knowledge, creative ability, aptitude, values, commitment etc based on present &amp; future job </a:t>
            </a:r>
            <a:r>
              <a:rPr lang="en-US" sz="3600" dirty="0" err="1" smtClean="0"/>
              <a:t>organisational</a:t>
            </a:r>
            <a:r>
              <a:rPr lang="en-US" sz="3600" dirty="0" smtClean="0"/>
              <a:t> requirements.</a:t>
            </a:r>
            <a:endParaRPr lang="fr-FR" sz="3600" dirty="0"/>
          </a:p>
        </p:txBody>
      </p:sp>
      <p:sp>
        <p:nvSpPr>
          <p:cNvPr id="7" name="Rectangle 6"/>
          <p:cNvSpPr/>
          <p:nvPr/>
        </p:nvSpPr>
        <p:spPr>
          <a:xfrm>
            <a:off x="214282" y="3786190"/>
            <a:ext cx="8643998" cy="2862322"/>
          </a:xfrm>
          <a:prstGeom prst="rect">
            <a:avLst/>
          </a:prstGeom>
          <a:solidFill>
            <a:schemeClr val="bg2">
              <a:alpha val="39000"/>
            </a:schemeClr>
          </a:solidFill>
        </p:spPr>
        <p:txBody>
          <a:bodyPr wrap="square">
            <a:spAutoFit/>
          </a:bodyPr>
          <a:lstStyle/>
          <a:p>
            <a:pPr algn="just" rtl="1"/>
            <a:r>
              <a:rPr lang="en-US" sz="4000" b="1" dirty="0" smtClean="0">
                <a:effectLst>
                  <a:glow rad="228600">
                    <a:schemeClr val="accent5">
                      <a:satMod val="175000"/>
                      <a:alpha val="40000"/>
                    </a:schemeClr>
                  </a:glow>
                </a:effectLst>
              </a:rPr>
              <a:t> -2</a:t>
            </a:r>
            <a:r>
              <a:rPr lang="en-US" sz="4800" b="1" dirty="0" smtClean="0">
                <a:effectLst>
                  <a:glow rad="228600">
                    <a:schemeClr val="accent5">
                      <a:satMod val="175000"/>
                      <a:alpha val="40000"/>
                    </a:schemeClr>
                  </a:glow>
                </a:effectLst>
              </a:rPr>
              <a:t> </a:t>
            </a:r>
            <a:r>
              <a:rPr lang="ar-DZ" sz="4800" b="1" dirty="0" smtClean="0">
                <a:effectLst>
                  <a:glow rad="228600">
                    <a:schemeClr val="accent5">
                      <a:satMod val="175000"/>
                      <a:alpha val="40000"/>
                    </a:schemeClr>
                  </a:glow>
                </a:effectLst>
                <a:latin typeface="Estrangelo Edessa" pitchFamily="66" charset="0"/>
                <a:cs typeface="Estrangelo Edessa" pitchFamily="66" charset="0"/>
              </a:rPr>
              <a:t>تطوير الموارد البشرية</a:t>
            </a:r>
            <a:r>
              <a:rPr lang="ar-DZ" sz="4400" b="1" dirty="0" smtClean="0">
                <a:effectLst>
                  <a:glow rad="228600">
                    <a:schemeClr val="accent5">
                      <a:satMod val="175000"/>
                      <a:alpha val="40000"/>
                    </a:schemeClr>
                  </a:glow>
                </a:effectLst>
                <a:latin typeface="Estrangelo Edessa" pitchFamily="66" charset="0"/>
                <a:cs typeface="Estrangelo Edessa" pitchFamily="66" charset="0"/>
              </a:rPr>
              <a:t>: </a:t>
            </a:r>
            <a:endParaRPr lang="fr-FR" sz="4400" b="1" dirty="0" smtClean="0">
              <a:effectLst>
                <a:glow rad="228600">
                  <a:schemeClr val="accent5">
                    <a:satMod val="175000"/>
                    <a:alpha val="40000"/>
                  </a:schemeClr>
                </a:glow>
              </a:effectLst>
              <a:latin typeface="Estrangelo Edessa" pitchFamily="66" charset="0"/>
              <a:cs typeface="Estrangelo Edessa" pitchFamily="66" charset="0"/>
            </a:endParaRPr>
          </a:p>
          <a:p>
            <a:pPr algn="just" rtl="1"/>
            <a:r>
              <a:rPr lang="ar-DZ" sz="4400" dirty="0" smtClean="0">
                <a:latin typeface="Estrangelo Edessa" pitchFamily="66" charset="0"/>
                <a:cs typeface="Estrangelo Edessa" pitchFamily="66" charset="0"/>
              </a:rPr>
              <a:t>هو عملية تحسين، وتشكيل، وتغيير المهارات، والمعرفة، والقدرات الإبداعية، والكفاءة، والقيم، والالتزام، وغيرها، بناءً على متطلبات الوظائف الحالية والمستقبلية للمنظمة.</a:t>
            </a:r>
            <a:endParaRPr lang="fr-FR" sz="4400" dirty="0">
              <a:latin typeface="Estrangelo Edessa" pitchFamily="66" charset="0"/>
              <a:cs typeface="Estrangelo Edessa" pitchFamily="66" charset="0"/>
            </a:endParaRPr>
          </a:p>
        </p:txBody>
      </p:sp>
    </p:spTree>
  </p:cSld>
  <p:clrMapOvr>
    <a:masterClrMapping/>
  </p:clrMapOvr>
  <p:transition spd="slow" advTm="36009000">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0" y="1428736"/>
            <a:ext cx="9144000" cy="2308324"/>
          </a:xfrm>
          <a:prstGeom prst="rect">
            <a:avLst/>
          </a:prstGeom>
          <a:solidFill>
            <a:schemeClr val="bg2">
              <a:alpha val="42000"/>
            </a:schemeClr>
          </a:solidFill>
        </p:spPr>
        <p:txBody>
          <a:bodyPr wrap="square">
            <a:spAutoFit/>
          </a:bodyPr>
          <a:lstStyle/>
          <a:p>
            <a:r>
              <a:rPr lang="en-US" sz="3600" b="1" dirty="0" smtClean="0">
                <a:effectLst>
                  <a:glow rad="228600">
                    <a:schemeClr val="accent5">
                      <a:satMod val="175000"/>
                      <a:alpha val="40000"/>
                    </a:schemeClr>
                  </a:glow>
                </a:effectLst>
              </a:rPr>
              <a:t>3</a:t>
            </a:r>
            <a:r>
              <a:rPr lang="ar-DZ" sz="3600" b="1" dirty="0" smtClean="0">
                <a:effectLst>
                  <a:glow rad="228600">
                    <a:schemeClr val="accent5">
                      <a:satMod val="175000"/>
                      <a:alpha val="40000"/>
                    </a:schemeClr>
                  </a:glow>
                </a:effectLst>
              </a:rPr>
              <a:t>-</a:t>
            </a:r>
            <a:r>
              <a:rPr lang="en-US" sz="3600" b="1" dirty="0" smtClean="0">
                <a:effectLst>
                  <a:glow rad="228600">
                    <a:schemeClr val="accent5">
                      <a:satMod val="175000"/>
                      <a:alpha val="40000"/>
                    </a:schemeClr>
                  </a:glow>
                </a:effectLst>
              </a:rPr>
              <a:t>Compensation :</a:t>
            </a:r>
          </a:p>
          <a:p>
            <a:pPr algn="justLow"/>
            <a:r>
              <a:rPr lang="en-US" sz="3600" dirty="0" smtClean="0"/>
              <a:t> It</a:t>
            </a:r>
            <a:r>
              <a:rPr lang="ar-DZ" sz="3600" dirty="0" smtClean="0"/>
              <a:t> </a:t>
            </a:r>
            <a:r>
              <a:rPr lang="en-US" sz="3600" dirty="0" smtClean="0"/>
              <a:t>is</a:t>
            </a:r>
            <a:r>
              <a:rPr lang="ar-DZ" sz="3600" dirty="0" smtClean="0"/>
              <a:t> </a:t>
            </a:r>
            <a:r>
              <a:rPr lang="en-US" sz="3600" dirty="0" smtClean="0"/>
              <a:t>the</a:t>
            </a:r>
            <a:r>
              <a:rPr lang="ar-DZ" sz="3600" dirty="0" smtClean="0"/>
              <a:t> </a:t>
            </a:r>
            <a:r>
              <a:rPr lang="en-US" sz="3600" dirty="0" smtClean="0"/>
              <a:t>process</a:t>
            </a:r>
            <a:r>
              <a:rPr lang="ar-DZ" sz="3600" dirty="0" smtClean="0"/>
              <a:t> </a:t>
            </a:r>
            <a:r>
              <a:rPr lang="en-US" sz="3600" dirty="0" smtClean="0"/>
              <a:t>of</a:t>
            </a:r>
            <a:r>
              <a:rPr lang="ar-DZ" sz="3600" dirty="0" smtClean="0"/>
              <a:t> </a:t>
            </a:r>
            <a:r>
              <a:rPr lang="en-US" sz="3600" dirty="0" smtClean="0"/>
              <a:t>providing</a:t>
            </a:r>
            <a:r>
              <a:rPr lang="ar-DZ" sz="3600" dirty="0" smtClean="0"/>
              <a:t> </a:t>
            </a:r>
            <a:r>
              <a:rPr lang="en-US" sz="3600" dirty="0" smtClean="0"/>
              <a:t>adequate,</a:t>
            </a:r>
            <a:r>
              <a:rPr lang="ar-DZ" sz="3600" dirty="0" smtClean="0"/>
              <a:t> </a:t>
            </a:r>
            <a:r>
              <a:rPr lang="en-US" sz="3600" dirty="0" smtClean="0"/>
              <a:t>equitable</a:t>
            </a:r>
            <a:r>
              <a:rPr lang="ar-DZ" sz="3600" dirty="0" smtClean="0"/>
              <a:t> </a:t>
            </a:r>
            <a:r>
              <a:rPr lang="en-US" sz="3600" dirty="0" smtClean="0"/>
              <a:t>&amp;</a:t>
            </a:r>
            <a:r>
              <a:rPr lang="ar-DZ" sz="3600" dirty="0" smtClean="0"/>
              <a:t> </a:t>
            </a:r>
            <a:r>
              <a:rPr lang="en-US" sz="3600" dirty="0" smtClean="0"/>
              <a:t>fair</a:t>
            </a:r>
            <a:r>
              <a:rPr lang="ar-DZ" sz="3600" dirty="0" smtClean="0"/>
              <a:t> </a:t>
            </a:r>
            <a:r>
              <a:rPr lang="en-US" sz="3600" dirty="0" smtClean="0"/>
              <a:t>remuneration</a:t>
            </a:r>
            <a:r>
              <a:rPr lang="ar-DZ" sz="3600" dirty="0" smtClean="0"/>
              <a:t> </a:t>
            </a:r>
            <a:r>
              <a:rPr lang="en-US" sz="3600" dirty="0" smtClean="0"/>
              <a:t>to</a:t>
            </a:r>
            <a:r>
              <a:rPr lang="ar-DZ" sz="3600" dirty="0" smtClean="0"/>
              <a:t> </a:t>
            </a:r>
            <a:r>
              <a:rPr lang="en-US" sz="3600" dirty="0" smtClean="0"/>
              <a:t>the employees. </a:t>
            </a:r>
            <a:endParaRPr lang="fr-FR" sz="3600" dirty="0"/>
          </a:p>
        </p:txBody>
      </p:sp>
      <p:sp>
        <p:nvSpPr>
          <p:cNvPr id="6" name="Rectangle 5"/>
          <p:cNvSpPr/>
          <p:nvPr/>
        </p:nvSpPr>
        <p:spPr>
          <a:xfrm>
            <a:off x="0" y="4214819"/>
            <a:ext cx="9144000" cy="769441"/>
          </a:xfrm>
          <a:prstGeom prst="rect">
            <a:avLst/>
          </a:prstGeom>
          <a:solidFill>
            <a:schemeClr val="bg2">
              <a:alpha val="35000"/>
            </a:schemeClr>
          </a:solidFill>
        </p:spPr>
        <p:txBody>
          <a:bodyPr wrap="square">
            <a:spAutoFit/>
          </a:bodyPr>
          <a:lstStyle/>
          <a:p>
            <a:pPr algn="justLow" rtl="1"/>
            <a:r>
              <a:rPr lang="ar-DZ" sz="3200" b="1" dirty="0" smtClean="0">
                <a:effectLst>
                  <a:glow rad="228600">
                    <a:schemeClr val="accent5">
                      <a:satMod val="175000"/>
                      <a:alpha val="40000"/>
                    </a:schemeClr>
                  </a:glow>
                </a:effectLst>
                <a:latin typeface="Estrangelo Edessa" pitchFamily="66" charset="0"/>
                <a:cs typeface="Estrangelo Edessa" pitchFamily="66" charset="0"/>
              </a:rPr>
              <a:t>3-</a:t>
            </a:r>
            <a:r>
              <a:rPr lang="ar-DZ" sz="4400" b="1" dirty="0" smtClean="0">
                <a:effectLst>
                  <a:glow rad="228600">
                    <a:schemeClr val="accent5">
                      <a:satMod val="175000"/>
                      <a:alpha val="40000"/>
                    </a:schemeClr>
                  </a:glow>
                </a:effectLst>
                <a:latin typeface="Estrangelo Edessa" pitchFamily="66" charset="0"/>
                <a:cs typeface="Estrangelo Edessa" pitchFamily="66" charset="0"/>
              </a:rPr>
              <a:t>التعويض: </a:t>
            </a:r>
            <a:r>
              <a:rPr lang="ar-DZ" sz="4400" b="1" dirty="0" smtClean="0">
                <a:latin typeface="Estrangelo Edessa" pitchFamily="66" charset="0"/>
                <a:cs typeface="Estrangelo Edessa" pitchFamily="66" charset="0"/>
              </a:rPr>
              <a:t>هو عملية توفير تعويضات كافية، وعادلة، ومنصفة للموظفين. </a:t>
            </a:r>
            <a:endParaRPr lang="fr-FR" sz="4400" b="1" dirty="0">
              <a:latin typeface="Estrangelo Edessa" pitchFamily="66" charset="0"/>
              <a:cs typeface="Estrangelo Edessa" pitchFamily="66" charset="0"/>
            </a:endParaRPr>
          </a:p>
        </p:txBody>
      </p:sp>
    </p:spTree>
  </p:cSld>
  <p:clrMapOvr>
    <a:masterClrMapping/>
  </p:clrMapOvr>
  <p:transition spd="slow" advTm="36009000">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5" name="Espace réservé pour une image  4" descr="e7063e42-a907-41b7-8d6f-5dfbaf2253a2.jpg"/>
          <p:cNvPicPr>
            <a:picLocks noGrp="1" noChangeAspect="1"/>
          </p:cNvPicPr>
          <p:nvPr>
            <p:ph type="pic" idx="1"/>
          </p:nvPr>
        </p:nvPicPr>
        <p:blipFill>
          <a:blip r:embed="rId2">
            <a:lum contrast="-28000"/>
          </a:blip>
          <a:srcRect t="12500" b="12500"/>
          <a:stretch>
            <a:fillRect/>
          </a:stretch>
        </p:blipFill>
        <p:spPr>
          <a:xfrm>
            <a:off x="0" y="0"/>
            <a:ext cx="9144000" cy="6857999"/>
          </a:xfrm>
        </p:spPr>
      </p:pic>
      <p:sp>
        <p:nvSpPr>
          <p:cNvPr id="4" name="Espace réservé du texte 3"/>
          <p:cNvSpPr>
            <a:spLocks noGrp="1"/>
          </p:cNvSpPr>
          <p:nvPr>
            <p:ph type="body" sz="half" idx="2"/>
          </p:nvPr>
        </p:nvSpPr>
        <p:spPr>
          <a:xfrm>
            <a:off x="0" y="0"/>
            <a:ext cx="9144000" cy="6858000"/>
          </a:xfrm>
          <a:solidFill>
            <a:schemeClr val="tx1">
              <a:alpha val="49000"/>
            </a:schemeClr>
          </a:solidFill>
        </p:spPr>
        <p:txBody>
          <a:bodyPr>
            <a:normAutofit fontScale="32500" lnSpcReduction="20000"/>
          </a:bodyPr>
          <a:lstStyle/>
          <a:p>
            <a:endParaRPr lang="fr-FR" sz="2400" dirty="0" smtClean="0">
              <a:solidFill>
                <a:schemeClr val="bg1"/>
              </a:solidFill>
              <a:latin typeface="Arial Rounded MT Bold" pitchFamily="34" charset="0"/>
              <a:cs typeface="Arial" pitchFamily="34" charset="0"/>
            </a:endParaRPr>
          </a:p>
          <a:p>
            <a:r>
              <a:rPr lang="fr-FR" sz="16600" b="1" dirty="0" smtClean="0">
                <a:effectLst>
                  <a:glow rad="228600">
                    <a:schemeClr val="accent2">
                      <a:satMod val="175000"/>
                      <a:alpha val="40000"/>
                    </a:schemeClr>
                  </a:glow>
                </a:effectLst>
                <a:latin typeface="Arabic Typesetting" pitchFamily="66" charset="-78"/>
                <a:cs typeface="+mj-cs"/>
              </a:rPr>
              <a:t>             </a:t>
            </a:r>
            <a:r>
              <a:rPr lang="ar-DZ" sz="16600" b="1" dirty="0" smtClean="0">
                <a:effectLst>
                  <a:glow rad="228600">
                    <a:schemeClr val="accent2">
                      <a:satMod val="175000"/>
                      <a:alpha val="40000"/>
                    </a:schemeClr>
                  </a:glow>
                </a:effectLst>
                <a:latin typeface="Arabic Typesetting" pitchFamily="66" charset="-78"/>
                <a:cs typeface="+mj-cs"/>
              </a:rPr>
              <a:t>  </a:t>
            </a:r>
            <a:r>
              <a:rPr lang="fr-FR" sz="16600" b="1" dirty="0" smtClean="0">
                <a:effectLst>
                  <a:glow rad="228600">
                    <a:schemeClr val="accent2">
                      <a:satMod val="175000"/>
                      <a:alpha val="40000"/>
                    </a:schemeClr>
                  </a:glow>
                </a:effectLst>
                <a:latin typeface="Arabic Typesetting" pitchFamily="66" charset="-78"/>
                <a:cs typeface="+mj-cs"/>
              </a:rPr>
              <a:t>   </a:t>
            </a:r>
            <a:r>
              <a:rPr lang="ar-DZ" sz="16600" b="1" dirty="0" smtClean="0">
                <a:effectLst>
                  <a:glow rad="228600">
                    <a:schemeClr val="accent2">
                      <a:satMod val="175000"/>
                      <a:alpha val="40000"/>
                    </a:schemeClr>
                  </a:glow>
                </a:effectLst>
                <a:latin typeface="Arabic Typesetting" pitchFamily="66" charset="-78"/>
                <a:cs typeface="+mj-cs"/>
              </a:rPr>
              <a:t>  </a:t>
            </a:r>
            <a:r>
              <a:rPr lang="fr-FR" sz="16600" b="1" dirty="0" smtClean="0">
                <a:effectLst>
                  <a:glow rad="228600">
                    <a:schemeClr val="accent2">
                      <a:satMod val="175000"/>
                      <a:alpha val="40000"/>
                    </a:schemeClr>
                  </a:glow>
                </a:effectLst>
                <a:latin typeface="Arabic Typesetting" pitchFamily="66" charset="-78"/>
                <a:cs typeface="+mj-cs"/>
              </a:rPr>
              <a:t>   </a:t>
            </a:r>
            <a:r>
              <a:rPr lang="fr-FR" sz="16600" b="1" dirty="0" err="1" smtClean="0">
                <a:ln>
                  <a:solidFill>
                    <a:schemeClr val="bg1"/>
                  </a:solidFill>
                </a:ln>
                <a:solidFill>
                  <a:schemeClr val="bg1"/>
                </a:solidFill>
                <a:effectLst>
                  <a:glow rad="228600">
                    <a:schemeClr val="accent2">
                      <a:satMod val="175000"/>
                      <a:alpha val="40000"/>
                    </a:schemeClr>
                  </a:glow>
                </a:effectLst>
                <a:latin typeface="Arabic Typesetting" pitchFamily="66" charset="-78"/>
                <a:cs typeface="Arabic Typesetting" pitchFamily="66" charset="-78"/>
              </a:rPr>
              <a:t>Research</a:t>
            </a:r>
            <a:r>
              <a:rPr lang="fr-FR" sz="16600" b="1" dirty="0" smtClean="0">
                <a:ln>
                  <a:solidFill>
                    <a:schemeClr val="bg1"/>
                  </a:solidFill>
                </a:ln>
                <a:solidFill>
                  <a:schemeClr val="bg1"/>
                </a:solidFill>
                <a:effectLst>
                  <a:glow rad="228600">
                    <a:schemeClr val="accent2">
                      <a:satMod val="175000"/>
                      <a:alpha val="40000"/>
                    </a:schemeClr>
                  </a:glow>
                </a:effectLst>
                <a:latin typeface="Arabic Typesetting" pitchFamily="66" charset="-78"/>
                <a:cs typeface="Arabic Typesetting" pitchFamily="66" charset="-78"/>
              </a:rPr>
              <a:t> Plan</a:t>
            </a:r>
            <a:endParaRPr lang="ar-DZ" sz="16600" b="1" dirty="0" smtClean="0">
              <a:ln>
                <a:solidFill>
                  <a:schemeClr val="bg1"/>
                </a:solidFill>
              </a:ln>
              <a:solidFill>
                <a:schemeClr val="bg1"/>
              </a:solidFill>
              <a:effectLst>
                <a:glow rad="228600">
                  <a:schemeClr val="accent2">
                    <a:satMod val="175000"/>
                    <a:alpha val="40000"/>
                  </a:schemeClr>
                </a:glow>
              </a:effectLst>
              <a:latin typeface="Arabic Typesetting" pitchFamily="66" charset="-78"/>
              <a:cs typeface="Arabic Typesetting" pitchFamily="66" charset="-78"/>
            </a:endParaRPr>
          </a:p>
          <a:p>
            <a:endParaRPr lang="fr-FR" sz="4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mj-lt"/>
              <a:cs typeface="+mj-cs"/>
            </a:endParaRPr>
          </a:p>
          <a:p>
            <a:pPr lvl="1">
              <a:buFont typeface="Arial" pitchFamily="34" charset="0"/>
              <a:buChar char="•"/>
            </a:pPr>
            <a:r>
              <a:rPr lang="fr-FR"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 Introduction</a:t>
            </a:r>
            <a:r>
              <a:rPr lang="ar-DZ"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 </a:t>
            </a:r>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a:t>
            </a:r>
            <a:r>
              <a:rPr lang="ar-DZ"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a:t>
            </a:r>
            <a:r>
              <a:rPr lang="fr-FR"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03</a:t>
            </a:r>
            <a:endParaRPr lang="ar-DZ"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endParaRPr>
          </a:p>
          <a:p>
            <a:pPr lvl="1"/>
            <a:r>
              <a:rPr lang="fr-FR"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 1-  </a:t>
            </a:r>
            <a:r>
              <a:rPr lang="en-US"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The definition of functions  of  human  </a:t>
            </a:r>
            <a:r>
              <a:rPr lang="en-US"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resource management</a:t>
            </a:r>
            <a:r>
              <a:rPr lang="fr-FR"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a:t>
            </a:r>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a:t>
            </a:r>
            <a:r>
              <a:rPr lang="fr-FR"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a:t>
            </a:r>
            <a:r>
              <a:rPr lang="fr-FR"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05</a:t>
            </a:r>
            <a:endParaRPr lang="ar-DZ"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endParaRPr>
          </a:p>
          <a:p>
            <a:pPr lvl="1"/>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a:t>
            </a:r>
            <a:r>
              <a:rPr lang="en-US"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2-</a:t>
            </a:r>
            <a:r>
              <a:rPr lang="en-US"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a:t>
            </a:r>
            <a:r>
              <a:rPr lang="fr-FR"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The </a:t>
            </a:r>
            <a:r>
              <a:rPr lang="en-US"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functions  of  human  resource  management</a:t>
            </a:r>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a:t>
            </a:r>
          </a:p>
          <a:p>
            <a:pPr lvl="1"/>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a:t>
            </a:r>
            <a:r>
              <a:rPr lang="en-US"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2-1- </a:t>
            </a:r>
            <a:r>
              <a:rPr lang="en-US" sz="11400" b="1" dirty="0" err="1"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Manageial</a:t>
            </a:r>
            <a:r>
              <a:rPr lang="en-US"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functions </a:t>
            </a:r>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a:t>
            </a:r>
            <a:r>
              <a:rPr lang="fr-FR"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07</a:t>
            </a:r>
            <a:endParaRPr lang="en-US"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endParaRPr>
          </a:p>
          <a:p>
            <a:r>
              <a:rPr lang="ar-DZ"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        </a:t>
            </a:r>
            <a:r>
              <a:rPr lang="en-US"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2-2- </a:t>
            </a:r>
            <a:r>
              <a:rPr lang="en-US"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Operative  functions </a:t>
            </a:r>
            <a:r>
              <a:rPr lang="en-US"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a:t>
            </a:r>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a:t>
            </a:r>
            <a:r>
              <a:rPr lang="fr-FR"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17</a:t>
            </a:r>
            <a:endParaRPr lang="en-US"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endParaRPr>
          </a:p>
          <a:p>
            <a:r>
              <a:rPr lang="ar-DZ"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        </a:t>
            </a:r>
            <a:r>
              <a:rPr lang="en-US"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2-3- </a:t>
            </a:r>
            <a:r>
              <a:rPr lang="en-US"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Advisory  functions </a:t>
            </a:r>
            <a:r>
              <a:rPr lang="en-US"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 </a:t>
            </a:r>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a:t>
            </a:r>
            <a:r>
              <a:rPr lang="fr-FR"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23</a:t>
            </a:r>
            <a:endParaRPr lang="en-US"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endParaRPr>
          </a:p>
          <a:p>
            <a:pPr lvl="1">
              <a:buFont typeface="Arial" pitchFamily="34" charset="0"/>
              <a:buChar char="•"/>
            </a:pPr>
            <a:r>
              <a:rPr lang="en-US"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 </a:t>
            </a:r>
            <a:r>
              <a:rPr lang="en-US"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Conclusion</a:t>
            </a:r>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a:t>
            </a:r>
            <a:r>
              <a:rPr lang="ar-DZ"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a:t>
            </a:r>
            <a:r>
              <a:rPr lang="fr-FR"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24</a:t>
            </a:r>
            <a:endParaRPr lang="fr-FR" sz="11400" b="1" dirty="0" smtClean="0">
              <a:ln w="18415" cmpd="sng">
                <a:solidFill>
                  <a:srgbClr val="FFFFFF"/>
                </a:solidFill>
                <a:prstDash val="solid"/>
              </a:ln>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endParaRPr>
          </a:p>
          <a:p>
            <a:pPr lvl="1">
              <a:buFont typeface="Arial" pitchFamily="34" charset="0"/>
              <a:buChar char="•"/>
            </a:pPr>
            <a:r>
              <a:rPr lang="fr-FR" sz="11400" b="1" dirty="0" smtClean="0">
                <a:solidFill>
                  <a:schemeClr val="bg1"/>
                </a:solidFill>
                <a:effectLst>
                  <a:glow rad="228600">
                    <a:schemeClr val="accent2">
                      <a:satMod val="175000"/>
                      <a:alpha val="40000"/>
                    </a:schemeClr>
                  </a:glow>
                </a:effectLst>
                <a:latin typeface="Arabic Typesetting" pitchFamily="66" charset="-78"/>
                <a:cs typeface="+mj-cs"/>
              </a:rPr>
              <a:t>List of </a:t>
            </a:r>
            <a:r>
              <a:rPr lang="fr-FR" sz="11400" b="1" dirty="0" err="1" smtClean="0">
                <a:solidFill>
                  <a:schemeClr val="bg1"/>
                </a:solidFill>
                <a:effectLst>
                  <a:glow rad="228600">
                    <a:schemeClr val="accent2">
                      <a:satMod val="175000"/>
                      <a:alpha val="40000"/>
                    </a:schemeClr>
                  </a:glow>
                </a:effectLst>
                <a:latin typeface="Arabic Typesetting" pitchFamily="66" charset="-78"/>
                <a:cs typeface="+mj-cs"/>
              </a:rPr>
              <a:t>reference</a:t>
            </a:r>
            <a:r>
              <a:rPr lang="ar-DZ" sz="11400" b="1" dirty="0" smtClean="0">
                <a:ln w="18415" cmpd="sng">
                  <a:solidFill>
                    <a:srgbClr val="FFFFFF"/>
                  </a:solidFill>
                  <a:prstDash val="solid"/>
                </a:ln>
                <a:solidFill>
                  <a:schemeClr val="bg1"/>
                </a:solidFill>
                <a:effectLst>
                  <a:outerShdw blurRad="63500" dir="3600000" algn="tl" rotWithShape="0">
                    <a:srgbClr val="000000">
                      <a:alpha val="70000"/>
                    </a:srgbClr>
                  </a:outerShdw>
                </a:effectLst>
                <a:latin typeface="Arabic Typesetting" pitchFamily="66" charset="-78"/>
                <a:cs typeface="+mj-cs"/>
              </a:rPr>
              <a:t>...........................................</a:t>
            </a:r>
            <a:r>
              <a:rPr lang="ar-DZ"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 </a:t>
            </a:r>
            <a:r>
              <a:rPr lang="fr-FR" sz="11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Arabic Typesetting" pitchFamily="66" charset="-78"/>
                <a:cs typeface="+mj-cs"/>
              </a:rPr>
              <a:t>26</a:t>
            </a:r>
            <a:endParaRPr lang="ar-DZ" sz="11400" b="1" dirty="0" smtClean="0">
              <a:ln w="18415" cmpd="sng">
                <a:solidFill>
                  <a:srgbClr val="FFFFFF"/>
                </a:solidFill>
                <a:prstDash val="solid"/>
              </a:ln>
              <a:solidFill>
                <a:schemeClr val="bg1"/>
              </a:solidFill>
              <a:effectLst>
                <a:glow rad="228600">
                  <a:schemeClr val="accent2">
                    <a:satMod val="175000"/>
                    <a:alpha val="40000"/>
                  </a:schemeClr>
                </a:glow>
              </a:effectLst>
              <a:latin typeface="Arabic Typesetting" pitchFamily="66" charset="-78"/>
              <a:cs typeface="+mj-cs"/>
            </a:endParaRPr>
          </a:p>
          <a:p>
            <a:pPr lvl="1"/>
            <a:endParaRPr lang="fr-FR" sz="3600" b="1" dirty="0" smtClean="0">
              <a:solidFill>
                <a:schemeClr val="bg1"/>
              </a:solidFill>
              <a:effectLst>
                <a:glow rad="228600">
                  <a:schemeClr val="accent2">
                    <a:satMod val="175000"/>
                    <a:alpha val="40000"/>
                  </a:schemeClr>
                </a:glow>
              </a:effectLst>
            </a:endParaRPr>
          </a:p>
          <a:p>
            <a:pPr lvl="1"/>
            <a:endParaRPr lang="en-US" sz="3600" b="1" dirty="0" smtClean="0">
              <a:ln w="18415" cmpd="sng">
                <a:solidFill>
                  <a:srgbClr val="FFFFFF"/>
                </a:solidFill>
                <a:prstDash val="solid"/>
              </a:ln>
              <a:effectLst>
                <a:glow rad="228600">
                  <a:schemeClr val="accent2">
                    <a:satMod val="175000"/>
                    <a:alpha val="40000"/>
                  </a:schemeClr>
                </a:glow>
                <a:outerShdw blurRad="63500" dir="3600000" algn="tl" rotWithShape="0">
                  <a:srgbClr val="000000">
                    <a:alpha val="70000"/>
                  </a:srgbClr>
                </a:outerShdw>
              </a:effectLst>
              <a:latin typeface="+mj-lt"/>
              <a:cs typeface="+mj-cs"/>
            </a:endParaRPr>
          </a:p>
          <a:p>
            <a:r>
              <a:rPr lang="en-US" sz="2000" b="1"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Rounded MT Bold" pitchFamily="34" charset="0"/>
                <a:cs typeface="Arial" pitchFamily="34" charset="0"/>
              </a:rPr>
              <a:t>       </a:t>
            </a:r>
            <a:endParaRPr lang="fr-FR" sz="2000" b="1" dirty="0" smtClean="0">
              <a:solidFill>
                <a:schemeClr val="bg1"/>
              </a:solidFill>
              <a:effectLst>
                <a:glow rad="228600">
                  <a:schemeClr val="accent2">
                    <a:satMod val="175000"/>
                    <a:alpha val="40000"/>
                  </a:schemeClr>
                </a:glow>
              </a:effectLst>
              <a:latin typeface="Arial Rounded MT Bold" pitchFamily="34" charset="0"/>
              <a:cs typeface="Arial" pitchFamily="34" charset="0"/>
            </a:endParaRPr>
          </a:p>
        </p:txBody>
      </p:sp>
    </p:spTree>
  </p:cSld>
  <p:clrMapOvr>
    <a:masterClrMapping/>
  </p:clrMapOvr>
  <p:transition spd="slow" advTm="36009000">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0" y="3500438"/>
            <a:ext cx="9144000" cy="2954655"/>
          </a:xfrm>
          <a:prstGeom prst="rect">
            <a:avLst/>
          </a:prstGeom>
          <a:solidFill>
            <a:schemeClr val="bg2">
              <a:alpha val="39000"/>
            </a:schemeClr>
          </a:solidFill>
        </p:spPr>
        <p:txBody>
          <a:bodyPr wrap="square">
            <a:spAutoFit/>
          </a:bodyPr>
          <a:lstStyle/>
          <a:p>
            <a:pPr algn="r" rtl="1"/>
            <a:r>
              <a:rPr lang="ar-DZ" sz="2800" dirty="0" smtClean="0">
                <a:effectLst>
                  <a:glow rad="228600">
                    <a:schemeClr val="accent5">
                      <a:satMod val="175000"/>
                      <a:alpha val="40000"/>
                    </a:schemeClr>
                  </a:glow>
                </a:effectLst>
                <a:latin typeface="Estrangelo Edessa" pitchFamily="66" charset="0"/>
                <a:cs typeface="Estrangelo Edessa" pitchFamily="66" charset="0"/>
              </a:rPr>
              <a:t>4-</a:t>
            </a:r>
            <a:r>
              <a:rPr lang="ar-DZ" sz="5400" b="1" dirty="0" smtClean="0">
                <a:effectLst>
                  <a:glow rad="228600">
                    <a:schemeClr val="accent5">
                      <a:satMod val="175000"/>
                      <a:alpha val="40000"/>
                    </a:schemeClr>
                  </a:glow>
                </a:effectLst>
                <a:latin typeface="Estrangelo Edessa" pitchFamily="66" charset="0"/>
                <a:cs typeface="Estrangelo Edessa" pitchFamily="66" charset="0"/>
              </a:rPr>
              <a:t>التحفيز:</a:t>
            </a:r>
          </a:p>
          <a:p>
            <a:pPr algn="just" rtl="1"/>
            <a:r>
              <a:rPr lang="ar-DZ" sz="4400" dirty="0" smtClean="0">
                <a:latin typeface="Estrangelo Edessa" pitchFamily="66" charset="0"/>
                <a:cs typeface="Estrangelo Edessa" pitchFamily="66" charset="0"/>
              </a:rPr>
              <a:t> هو عملية دمج الأشخاص في وضع العمل بطريقة تشجعهم على الأداء وعلى تقديم أفضل ما في وسعهم عن طريق فهم الاحتياجات وتصميم تقنيات التحفيز وعن طريق وسائل الدعم المالية والغير مالية وكذلك بالمراقبة.</a:t>
            </a:r>
            <a:endParaRPr lang="fr-FR" sz="4400" dirty="0">
              <a:latin typeface="Estrangelo Edessa" pitchFamily="66" charset="0"/>
              <a:cs typeface="Estrangelo Edessa" pitchFamily="66" charset="0"/>
            </a:endParaRPr>
          </a:p>
        </p:txBody>
      </p:sp>
      <p:sp>
        <p:nvSpPr>
          <p:cNvPr id="7" name="Rectangle 6"/>
          <p:cNvSpPr/>
          <p:nvPr/>
        </p:nvSpPr>
        <p:spPr>
          <a:xfrm>
            <a:off x="0" y="214290"/>
            <a:ext cx="9144000" cy="3046988"/>
          </a:xfrm>
          <a:prstGeom prst="rect">
            <a:avLst/>
          </a:prstGeom>
          <a:solidFill>
            <a:schemeClr val="bg2">
              <a:alpha val="42000"/>
            </a:schemeClr>
          </a:solidFill>
        </p:spPr>
        <p:txBody>
          <a:bodyPr wrap="square">
            <a:spAutoFit/>
          </a:bodyPr>
          <a:lstStyle/>
          <a:p>
            <a:pPr algn="just"/>
            <a:r>
              <a:rPr lang="en-US" sz="3200" b="1" dirty="0" smtClean="0">
                <a:effectLst>
                  <a:glow rad="228600">
                    <a:schemeClr val="accent5">
                      <a:satMod val="175000"/>
                      <a:alpha val="40000"/>
                    </a:schemeClr>
                  </a:glow>
                </a:effectLst>
              </a:rPr>
              <a:t>4-Motivation </a:t>
            </a:r>
            <a:r>
              <a:rPr lang="ar-DZ" sz="3200" b="1" dirty="0" smtClean="0">
                <a:effectLst>
                  <a:glow rad="228600">
                    <a:schemeClr val="accent5">
                      <a:satMod val="175000"/>
                      <a:alpha val="40000"/>
                    </a:schemeClr>
                  </a:glow>
                </a:effectLst>
              </a:rPr>
              <a:t>:</a:t>
            </a:r>
            <a:r>
              <a:rPr lang="en-US" sz="3200" b="1" dirty="0" smtClean="0">
                <a:effectLst>
                  <a:glow rad="228600">
                    <a:schemeClr val="accent5">
                      <a:satMod val="175000"/>
                      <a:alpha val="40000"/>
                    </a:schemeClr>
                  </a:glow>
                </a:effectLst>
              </a:rPr>
              <a:t> </a:t>
            </a:r>
            <a:endParaRPr lang="ar-DZ" sz="3200" b="1" dirty="0" smtClean="0">
              <a:effectLst>
                <a:glow rad="228600">
                  <a:schemeClr val="accent5">
                    <a:satMod val="175000"/>
                    <a:alpha val="40000"/>
                  </a:schemeClr>
                </a:glow>
              </a:effectLst>
            </a:endParaRPr>
          </a:p>
          <a:p>
            <a:pPr algn="just"/>
            <a:r>
              <a:rPr lang="en-US" sz="3200" dirty="0" smtClean="0"/>
              <a:t>Process of integrating people into a work situation in a way that it encourages them to perform / deliver to the best of their ability. • Understanding needs • Designing motivation techniques • Financial • Non-financial • Monitoring</a:t>
            </a:r>
            <a:endParaRPr lang="fr-FR" sz="3200" dirty="0"/>
          </a:p>
        </p:txBody>
      </p:sp>
    </p:spTree>
  </p:cSld>
  <p:clrMapOvr>
    <a:masterClrMapping/>
  </p:clrMapOvr>
  <p:transition spd="slow" advTm="36009000">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0" y="3143248"/>
            <a:ext cx="9144000" cy="3385542"/>
          </a:xfrm>
          <a:prstGeom prst="rect">
            <a:avLst/>
          </a:prstGeom>
          <a:solidFill>
            <a:schemeClr val="bg2">
              <a:alpha val="23000"/>
            </a:schemeClr>
          </a:solidFill>
        </p:spPr>
        <p:txBody>
          <a:bodyPr wrap="square">
            <a:spAutoFit/>
          </a:bodyPr>
          <a:lstStyle/>
          <a:p>
            <a:pPr algn="r" rtl="1"/>
            <a:r>
              <a:rPr lang="ar-DZ" sz="3200" dirty="0" smtClean="0">
                <a:effectLst>
                  <a:glow rad="228600">
                    <a:schemeClr val="accent5">
                      <a:satMod val="175000"/>
                      <a:alpha val="40000"/>
                    </a:schemeClr>
                  </a:glow>
                </a:effectLst>
              </a:rPr>
              <a:t>5-</a:t>
            </a:r>
            <a:r>
              <a:rPr lang="ar-DZ" sz="5400" b="1" dirty="0" smtClean="0">
                <a:effectLst>
                  <a:glow rad="228600">
                    <a:schemeClr val="accent5">
                      <a:satMod val="175000"/>
                      <a:alpha val="40000"/>
                    </a:schemeClr>
                  </a:glow>
                </a:effectLst>
              </a:rPr>
              <a:t>ا</a:t>
            </a:r>
            <a:r>
              <a:rPr lang="ar-DZ" sz="5400" b="1" dirty="0" smtClean="0">
                <a:effectLst>
                  <a:glow rad="228600">
                    <a:schemeClr val="accent5">
                      <a:satMod val="175000"/>
                      <a:alpha val="40000"/>
                    </a:schemeClr>
                  </a:glow>
                </a:effectLst>
                <a:latin typeface="Estrangelo Edessa" pitchFamily="66" charset="0"/>
                <a:cs typeface="Estrangelo Edessa" pitchFamily="66" charset="0"/>
              </a:rPr>
              <a:t>لانفصال</a:t>
            </a:r>
            <a:r>
              <a:rPr lang="ar-DZ" sz="4800" b="1" dirty="0" smtClean="0">
                <a:effectLst>
                  <a:glow rad="228600">
                    <a:schemeClr val="accent5">
                      <a:satMod val="175000"/>
                      <a:alpha val="40000"/>
                    </a:schemeClr>
                  </a:glow>
                </a:effectLst>
                <a:latin typeface="Estrangelo Edessa" pitchFamily="66" charset="0"/>
                <a:cs typeface="Estrangelo Edessa" pitchFamily="66" charset="0"/>
              </a:rPr>
              <a:t> :</a:t>
            </a:r>
          </a:p>
          <a:p>
            <a:pPr algn="r" rtl="1"/>
            <a:r>
              <a:rPr lang="ar-DZ" sz="4000" dirty="0" smtClean="0">
                <a:latin typeface="Estrangelo Edessa" pitchFamily="66" charset="0"/>
                <a:cs typeface="Estrangelo Edessa" pitchFamily="66" charset="0"/>
              </a:rPr>
              <a:t>• بما أن الوظيفة الأولى لإدارة الموارد البشرية هي استقطاب الموظفين، فمن المنطقي أن تكون الوظيفة الأخيرة هي فصل هذا الشخص وإرجاعه إلى المجتمع. </a:t>
            </a:r>
          </a:p>
          <a:p>
            <a:pPr algn="r" rtl="1"/>
            <a:r>
              <a:rPr lang="ar-DZ" sz="4000" dirty="0" smtClean="0">
                <a:latin typeface="Estrangelo Edessa" pitchFamily="66" charset="0"/>
                <a:cs typeface="Estrangelo Edessa" pitchFamily="66" charset="0"/>
              </a:rPr>
              <a:t>• يجب على مدير الموظفين التأكد من صرف منافع التقاعد للموظفين المتقاعدين في الوقت المناسب.</a:t>
            </a:r>
            <a:endParaRPr lang="fr-FR" sz="4000" dirty="0">
              <a:latin typeface="Estrangelo Edessa" pitchFamily="66" charset="0"/>
              <a:cs typeface="Estrangelo Edessa" pitchFamily="66" charset="0"/>
            </a:endParaRPr>
          </a:p>
        </p:txBody>
      </p:sp>
      <p:sp>
        <p:nvSpPr>
          <p:cNvPr id="6" name="Rectangle 5"/>
          <p:cNvSpPr/>
          <p:nvPr/>
        </p:nvSpPr>
        <p:spPr>
          <a:xfrm>
            <a:off x="0" y="214290"/>
            <a:ext cx="9144000" cy="2739211"/>
          </a:xfrm>
          <a:prstGeom prst="rect">
            <a:avLst/>
          </a:prstGeom>
          <a:solidFill>
            <a:schemeClr val="bg2">
              <a:alpha val="41000"/>
            </a:schemeClr>
          </a:solidFill>
        </p:spPr>
        <p:txBody>
          <a:bodyPr wrap="square">
            <a:spAutoFit/>
          </a:bodyPr>
          <a:lstStyle/>
          <a:p>
            <a:r>
              <a:rPr lang="ar-DZ" sz="2800" b="1" dirty="0" smtClean="0">
                <a:effectLst>
                  <a:glow rad="228600">
                    <a:schemeClr val="accent5">
                      <a:satMod val="175000"/>
                      <a:alpha val="40000"/>
                    </a:schemeClr>
                  </a:glow>
                </a:effectLst>
              </a:rPr>
              <a:t>5 </a:t>
            </a:r>
            <a:r>
              <a:rPr lang="fr-FR" sz="3200" b="1" dirty="0" smtClean="0">
                <a:effectLst>
                  <a:glow rad="228600">
                    <a:schemeClr val="accent5">
                      <a:satMod val="175000"/>
                      <a:alpha val="40000"/>
                    </a:schemeClr>
                  </a:glow>
                </a:effectLst>
              </a:rPr>
              <a:t>-</a:t>
            </a:r>
            <a:r>
              <a:rPr lang="en-US" sz="3200" b="1" dirty="0" smtClean="0">
                <a:effectLst>
                  <a:glow rad="228600">
                    <a:schemeClr val="accent5">
                      <a:satMod val="175000"/>
                      <a:alpha val="40000"/>
                    </a:schemeClr>
                  </a:glow>
                </a:effectLst>
              </a:rPr>
              <a:t>Separation </a:t>
            </a:r>
            <a:r>
              <a:rPr lang="ar-DZ" sz="3200" b="1" dirty="0" smtClean="0">
                <a:effectLst>
                  <a:glow rad="228600">
                    <a:schemeClr val="accent5">
                      <a:satMod val="175000"/>
                      <a:alpha val="40000"/>
                    </a:schemeClr>
                  </a:glow>
                </a:effectLst>
              </a:rPr>
              <a:t>:</a:t>
            </a:r>
            <a:r>
              <a:rPr lang="en-US" sz="3200" b="1" dirty="0" smtClean="0"/>
              <a:t> </a:t>
            </a:r>
          </a:p>
          <a:p>
            <a:pPr algn="just"/>
            <a:r>
              <a:rPr lang="en-US" sz="2400" dirty="0" smtClean="0"/>
              <a:t>• </a:t>
            </a:r>
            <a:r>
              <a:rPr lang="en-US" sz="2800" dirty="0" smtClean="0"/>
              <a:t>Since the first function of human resource management is to procure the employees, it is logical that the last should be the separation and return of that person to society</a:t>
            </a:r>
          </a:p>
          <a:p>
            <a:pPr algn="just"/>
            <a:r>
              <a:rPr lang="en-US" sz="2800" dirty="0" smtClean="0"/>
              <a:t> • The personnel manager has to ensure the release of retirement benefits to the retiring personnel in time.</a:t>
            </a:r>
            <a:endParaRPr lang="fr-FR" sz="3200" dirty="0"/>
          </a:p>
        </p:txBody>
      </p:sp>
    </p:spTree>
  </p:cSld>
  <p:clrMapOvr>
    <a:masterClrMapping/>
  </p:clrMapOvr>
  <p:transition spd="slow" advTm="36009000">
    <p:pull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500034" y="357166"/>
            <a:ext cx="6000792" cy="646331"/>
          </a:xfrm>
          <a:prstGeom prst="rect">
            <a:avLst/>
          </a:prstGeom>
          <a:solidFill>
            <a:schemeClr val="bg2">
              <a:alpha val="32000"/>
            </a:schemeClr>
          </a:solidFill>
        </p:spPr>
        <p:txBody>
          <a:bodyPr wrap="square">
            <a:spAutoFit/>
          </a:bodyPr>
          <a:lstStyle/>
          <a:p>
            <a:r>
              <a:rPr lang="ar-DZ" sz="3600" b="1" dirty="0" smtClean="0">
                <a:effectLst>
                  <a:glow rad="228600">
                    <a:schemeClr val="accent2">
                      <a:satMod val="175000"/>
                      <a:alpha val="40000"/>
                    </a:schemeClr>
                  </a:glow>
                </a:effectLst>
                <a:latin typeface="+mj-lt"/>
                <a:cs typeface="Arial" pitchFamily="34" charset="0"/>
              </a:rPr>
              <a:t>2</a:t>
            </a:r>
            <a:r>
              <a:rPr lang="fr-FR" sz="3600" b="1" dirty="0" smtClean="0">
                <a:effectLst>
                  <a:glow rad="228600">
                    <a:schemeClr val="accent2">
                      <a:satMod val="175000"/>
                      <a:alpha val="40000"/>
                    </a:schemeClr>
                  </a:glow>
                </a:effectLst>
                <a:latin typeface="+mj-lt"/>
                <a:cs typeface="Arial" pitchFamily="34" charset="0"/>
              </a:rPr>
              <a:t>-</a:t>
            </a:r>
            <a:r>
              <a:rPr lang="ar-DZ" sz="3600" b="1" dirty="0" smtClean="0">
                <a:effectLst>
                  <a:glow rad="228600">
                    <a:schemeClr val="accent2">
                      <a:satMod val="175000"/>
                      <a:alpha val="40000"/>
                    </a:schemeClr>
                  </a:glow>
                </a:effectLst>
                <a:latin typeface="+mj-lt"/>
                <a:cs typeface="Arial" pitchFamily="34" charset="0"/>
              </a:rPr>
              <a:t>-3</a:t>
            </a:r>
            <a:r>
              <a:rPr lang="fr-FR" sz="3600" b="1" dirty="0" smtClean="0">
                <a:effectLst>
                  <a:glow rad="228600">
                    <a:schemeClr val="accent2">
                      <a:satMod val="175000"/>
                      <a:alpha val="40000"/>
                    </a:schemeClr>
                  </a:glow>
                </a:effectLst>
                <a:latin typeface="+mj-lt"/>
                <a:cs typeface="Arial" pitchFamily="34" charset="0"/>
              </a:rPr>
              <a:t> </a:t>
            </a:r>
            <a:r>
              <a:rPr lang="en-US" sz="3600" b="1" dirty="0" smtClean="0">
                <a:effectLst>
                  <a:glow rad="228600">
                    <a:schemeClr val="accent2">
                      <a:satMod val="175000"/>
                      <a:alpha val="40000"/>
                    </a:schemeClr>
                  </a:glow>
                </a:effectLst>
                <a:latin typeface="+mj-lt"/>
                <a:cs typeface="Arial" pitchFamily="34" charset="0"/>
              </a:rPr>
              <a:t>The </a:t>
            </a:r>
            <a:r>
              <a:rPr lang="en-US" sz="3600" b="1" dirty="0" err="1" smtClean="0">
                <a:effectLst>
                  <a:glow rad="228600">
                    <a:schemeClr val="accent2">
                      <a:satMod val="175000"/>
                      <a:alpha val="40000"/>
                    </a:schemeClr>
                  </a:glow>
                </a:effectLst>
                <a:latin typeface="+mj-lt"/>
                <a:cs typeface="Arial" pitchFamily="34" charset="0"/>
              </a:rPr>
              <a:t>Advlsory</a:t>
            </a:r>
            <a:r>
              <a:rPr lang="en-US" sz="3600" b="1" dirty="0" smtClean="0">
                <a:effectLst>
                  <a:glow rad="228600">
                    <a:schemeClr val="accent2">
                      <a:satMod val="175000"/>
                      <a:alpha val="40000"/>
                    </a:schemeClr>
                  </a:glow>
                </a:effectLst>
                <a:latin typeface="+mj-lt"/>
                <a:cs typeface="Arial" pitchFamily="34" charset="0"/>
              </a:rPr>
              <a:t>  functions :</a:t>
            </a:r>
            <a:r>
              <a:rPr lang="ar-DZ" dirty="0" smtClean="0">
                <a:ln w="18415" cmpd="sng">
                  <a:solidFill>
                    <a:schemeClr val="tx1"/>
                  </a:solidFill>
                  <a:prstDash val="solid"/>
                </a:ln>
                <a:effectLst>
                  <a:outerShdw blurRad="63500" dir="3600000" algn="tl" rotWithShape="0">
                    <a:srgbClr val="000000">
                      <a:alpha val="70000"/>
                    </a:srgbClr>
                  </a:outerShdw>
                </a:effectLst>
              </a:rPr>
              <a:t> </a:t>
            </a:r>
            <a:r>
              <a:rPr lang="en-US" dirty="0" smtClean="0">
                <a:ln w="18415" cmpd="sng">
                  <a:solidFill>
                    <a:schemeClr val="tx1"/>
                  </a:solidFill>
                  <a:prstDash val="solid"/>
                </a:ln>
                <a:effectLst>
                  <a:outerShdw blurRad="63500" dir="3600000" algn="tl" rotWithShape="0">
                    <a:srgbClr val="000000">
                      <a:alpha val="70000"/>
                    </a:srgbClr>
                  </a:outerShdw>
                </a:effectLst>
              </a:rPr>
              <a:t> </a:t>
            </a:r>
            <a:r>
              <a:rPr lang="ar-DZ" sz="1600" dirty="0" smtClean="0">
                <a:ln w="18415" cmpd="sng">
                  <a:solidFill>
                    <a:schemeClr val="tx1"/>
                  </a:solidFill>
                  <a:prstDash val="solid"/>
                </a:ln>
                <a:effectLst>
                  <a:outerShdw blurRad="63500" dir="3600000" algn="tl" rotWithShape="0">
                    <a:srgbClr val="000000">
                      <a:alpha val="70000"/>
                    </a:srgbClr>
                  </a:outerShdw>
                </a:effectLst>
              </a:rPr>
              <a:t> </a:t>
            </a:r>
            <a:endParaRPr lang="fr-FR" sz="1600" dirty="0">
              <a:ln w="18415" cmpd="sng">
                <a:solidFill>
                  <a:schemeClr val="tx1"/>
                </a:solidFill>
                <a:prstDash val="solid"/>
              </a:ln>
            </a:endParaRPr>
          </a:p>
        </p:txBody>
      </p:sp>
      <p:sp>
        <p:nvSpPr>
          <p:cNvPr id="6" name="Rectangle 5"/>
          <p:cNvSpPr/>
          <p:nvPr/>
        </p:nvSpPr>
        <p:spPr>
          <a:xfrm>
            <a:off x="0" y="1305342"/>
            <a:ext cx="9144000" cy="5262979"/>
          </a:xfrm>
          <a:prstGeom prst="rect">
            <a:avLst/>
          </a:prstGeom>
          <a:solidFill>
            <a:schemeClr val="bg2">
              <a:alpha val="48000"/>
            </a:schemeClr>
          </a:solidFill>
        </p:spPr>
        <p:txBody>
          <a:bodyPr wrap="square">
            <a:spAutoFit/>
          </a:bodyPr>
          <a:lstStyle/>
          <a:p>
            <a:pPr algn="just"/>
            <a:r>
              <a:rPr lang="en-US" sz="2800" dirty="0" smtClean="0"/>
              <a:t>• </a:t>
            </a:r>
            <a:r>
              <a:rPr lang="en-US" sz="2800" b="1" dirty="0" smtClean="0"/>
              <a:t>Human resource manager has specialized </a:t>
            </a:r>
            <a:r>
              <a:rPr lang="en-US" sz="2800" b="1" dirty="0" err="1" smtClean="0"/>
              <a:t>educi</a:t>
            </a:r>
            <a:r>
              <a:rPr lang="en-US" sz="2800" b="1" dirty="0" smtClean="0"/>
              <a:t> and training in managing human resources</a:t>
            </a:r>
            <a:r>
              <a:rPr lang="ar-DZ" sz="2800" b="1" dirty="0" smtClean="0"/>
              <a:t>:</a:t>
            </a:r>
          </a:p>
          <a:p>
            <a:pPr algn="just"/>
            <a:r>
              <a:rPr lang="en-US" sz="2800" b="1" i="1" dirty="0" smtClean="0">
                <a:effectLst>
                  <a:glow rad="228600">
                    <a:schemeClr val="accent5">
                      <a:satMod val="175000"/>
                      <a:alpha val="40000"/>
                    </a:schemeClr>
                  </a:glow>
                </a:effectLst>
              </a:rPr>
              <a:t>1. Advised to Top Management:</a:t>
            </a:r>
            <a:r>
              <a:rPr lang="en-US" sz="2800" i="1" dirty="0" smtClean="0">
                <a:effectLst>
                  <a:glow rad="228600">
                    <a:schemeClr val="accent5">
                      <a:satMod val="175000"/>
                      <a:alpha val="40000"/>
                    </a:schemeClr>
                  </a:glow>
                </a:effectLst>
              </a:rPr>
              <a:t> </a:t>
            </a:r>
            <a:r>
              <a:rPr lang="en-US" sz="2800" dirty="0" smtClean="0"/>
              <a:t>Personnel manager advises</a:t>
            </a:r>
            <a:endParaRPr lang="ar-DZ" sz="2800" dirty="0" smtClean="0"/>
          </a:p>
          <a:p>
            <a:pPr algn="just"/>
            <a:r>
              <a:rPr lang="en-US" sz="2800" dirty="0" smtClean="0"/>
              <a:t>the top management in formulation and evaluation of personnel programs, policies and procedures. He also gives advice for achieving and maintaining good human relations and high employee morale.</a:t>
            </a:r>
            <a:endParaRPr lang="ar-DZ" sz="2800" dirty="0" smtClean="0"/>
          </a:p>
          <a:p>
            <a:pPr algn="just"/>
            <a:r>
              <a:rPr lang="en-US" sz="2800" b="1" i="1" dirty="0" smtClean="0"/>
              <a:t> </a:t>
            </a:r>
            <a:r>
              <a:rPr lang="en-US" sz="2800" b="1" i="1" dirty="0" smtClean="0">
                <a:effectLst>
                  <a:glow rad="228600">
                    <a:schemeClr val="accent5">
                      <a:satMod val="175000"/>
                      <a:alpha val="40000"/>
                    </a:schemeClr>
                  </a:glow>
                </a:effectLst>
              </a:rPr>
              <a:t>2. Advised to Departmental Heads:</a:t>
            </a:r>
            <a:r>
              <a:rPr lang="en-US" sz="2800" b="1" i="1" dirty="0" smtClean="0"/>
              <a:t> </a:t>
            </a:r>
            <a:r>
              <a:rPr lang="en-US" sz="2800" dirty="0" smtClean="0"/>
              <a:t>Personnel manager offers advice to the heads of various departments on matters such as manpower planning, job analysis and design, recruitment and selection, placement, training, performance appraisal.</a:t>
            </a:r>
            <a:endParaRPr lang="fr-FR" sz="2800" dirty="0"/>
          </a:p>
        </p:txBody>
      </p:sp>
    </p:spTree>
  </p:cSld>
  <p:clrMapOvr>
    <a:masterClrMapping/>
  </p:clrMapOvr>
  <p:transition spd="slow" advTm="36009000">
    <p:cover di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0" y="642918"/>
            <a:ext cx="9144000" cy="5262979"/>
          </a:xfrm>
          <a:prstGeom prst="rect">
            <a:avLst/>
          </a:prstGeom>
          <a:solidFill>
            <a:schemeClr val="bg2">
              <a:alpha val="47000"/>
            </a:schemeClr>
          </a:solidFill>
        </p:spPr>
        <p:txBody>
          <a:bodyPr wrap="square">
            <a:spAutoFit/>
          </a:bodyPr>
          <a:lstStyle/>
          <a:p>
            <a:pPr algn="just" rtl="1"/>
            <a:r>
              <a:rPr lang="ar-DZ" sz="3600" dirty="0" smtClean="0">
                <a:effectLst>
                  <a:glow rad="228600">
                    <a:schemeClr val="accent2">
                      <a:satMod val="175000"/>
                      <a:alpha val="40000"/>
                    </a:schemeClr>
                  </a:glow>
                </a:effectLst>
                <a:latin typeface="Estrangelo Edessa" pitchFamily="66" charset="0"/>
                <a:cs typeface="Estrangelo Edessa" pitchFamily="66" charset="0"/>
              </a:rPr>
              <a:t>2-3-</a:t>
            </a:r>
            <a:r>
              <a:rPr lang="ar-DZ" sz="4800" b="1" dirty="0" smtClean="0">
                <a:effectLst>
                  <a:glow rad="228600">
                    <a:schemeClr val="accent2">
                      <a:satMod val="175000"/>
                      <a:alpha val="40000"/>
                    </a:schemeClr>
                  </a:glow>
                </a:effectLst>
                <a:latin typeface="Estrangelo Edessa" pitchFamily="66" charset="0"/>
                <a:cs typeface="Estrangelo Edessa" pitchFamily="66" charset="0"/>
              </a:rPr>
              <a:t> وظائف استشارية :</a:t>
            </a:r>
          </a:p>
          <a:p>
            <a:pPr algn="just" rtl="1"/>
            <a:r>
              <a:rPr lang="ar-DZ" sz="3600" dirty="0" smtClean="0">
                <a:latin typeface="Estrangelo Edessa" pitchFamily="66" charset="0"/>
                <a:cs typeface="Estrangelo Edessa" pitchFamily="66" charset="0"/>
              </a:rPr>
              <a:t>• مدير الموارد البشرية لديه مجموعة من الوظائف الاستشارية منها التعليم والتدريب وهو متخصص في إدارة الموارد البشرية: </a:t>
            </a:r>
          </a:p>
          <a:p>
            <a:pPr marL="742950" indent="-742950" algn="just" rtl="1">
              <a:buAutoNum type="arabicPeriod"/>
            </a:pPr>
            <a:r>
              <a:rPr lang="ar-DZ" sz="3600" b="1" i="1" dirty="0" smtClean="0">
                <a:effectLst>
                  <a:glow rad="228600">
                    <a:schemeClr val="accent5">
                      <a:satMod val="175000"/>
                      <a:alpha val="40000"/>
                    </a:schemeClr>
                  </a:glow>
                </a:effectLst>
                <a:latin typeface="Estrangelo Edessa" pitchFamily="66" charset="0"/>
                <a:cs typeface="Estrangelo Edessa" pitchFamily="66" charset="0"/>
              </a:rPr>
              <a:t>تقديم المشورة إلى الإدارة العليا: </a:t>
            </a:r>
            <a:r>
              <a:rPr lang="ar-DZ" sz="3600" dirty="0" smtClean="0">
                <a:latin typeface="Estrangelo Edessa" pitchFamily="66" charset="0"/>
                <a:cs typeface="Estrangelo Edessa" pitchFamily="66" charset="0"/>
              </a:rPr>
              <a:t>مدير شؤون الموظفين يقدم المشورة للإدارة العليا في صياغة وتقييم برامج وسياسات وإجراءات شؤون الموظفين, كما يقدم المشورة لتحقيق والحفاظ على علاقات إنسانية جيدة ومعنويات عالية للموظفين. </a:t>
            </a:r>
          </a:p>
          <a:p>
            <a:pPr marL="742950" indent="-742950" algn="just" rtl="1">
              <a:buAutoNum type="arabicPeriod"/>
            </a:pPr>
            <a:r>
              <a:rPr lang="ar-DZ" sz="3600" b="1" i="1" dirty="0" smtClean="0">
                <a:effectLst>
                  <a:glow rad="228600">
                    <a:schemeClr val="accent5">
                      <a:satMod val="175000"/>
                      <a:alpha val="40000"/>
                    </a:schemeClr>
                  </a:glow>
                </a:effectLst>
                <a:latin typeface="Estrangelo Edessa" pitchFamily="66" charset="0"/>
                <a:cs typeface="Estrangelo Edessa" pitchFamily="66" charset="0"/>
              </a:rPr>
              <a:t>تقديم المشورة إلى رؤساء الأقسام: </a:t>
            </a:r>
            <a:r>
              <a:rPr lang="ar-DZ" sz="3600" dirty="0" smtClean="0">
                <a:latin typeface="Estrangelo Edessa" pitchFamily="66" charset="0"/>
                <a:cs typeface="Estrangelo Edessa" pitchFamily="66" charset="0"/>
              </a:rPr>
              <a:t>مدير شؤون الموظفين يقدم المشورة لرؤساء الأقسام المختلفة بشأن مسائل مثل تخطيط القوى العاملة، وتحليل الوظائف وتصميمها، والتوظيف والاختيار، والتوظيف، والتدريب، وتقييم الأداء، وما إلى ذلك.</a:t>
            </a:r>
            <a:endParaRPr lang="fr-FR" sz="3600" dirty="0">
              <a:latin typeface="Estrangelo Edessa" pitchFamily="66" charset="0"/>
              <a:cs typeface="Estrangelo Edessa" pitchFamily="66" charset="0"/>
            </a:endParaRPr>
          </a:p>
        </p:txBody>
      </p:sp>
    </p:spTree>
  </p:cSld>
  <p:clrMapOvr>
    <a:masterClrMapping/>
  </p:clrMapOvr>
  <p:transition spd="slow" advTm="36009000">
    <p:newsfla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3357554" y="357166"/>
            <a:ext cx="2928958" cy="76944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rPr>
              <a:t> </a:t>
            </a:r>
            <a:r>
              <a:rPr lang="en-US" sz="4400" b="1"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rPr>
              <a:t>Conclusion</a:t>
            </a:r>
            <a:endParaRPr lang="fr-FR" sz="4400" b="1" dirty="0"/>
          </a:p>
        </p:txBody>
      </p:sp>
      <p:sp>
        <p:nvSpPr>
          <p:cNvPr id="6" name="Rectangle 5"/>
          <p:cNvSpPr/>
          <p:nvPr/>
        </p:nvSpPr>
        <p:spPr>
          <a:xfrm>
            <a:off x="571472" y="1571612"/>
            <a:ext cx="8072494" cy="5016758"/>
          </a:xfrm>
          <a:prstGeom prst="rect">
            <a:avLst/>
          </a:prstGeom>
          <a:solidFill>
            <a:schemeClr val="bg2">
              <a:alpha val="44000"/>
            </a:schemeClr>
          </a:solidFill>
        </p:spPr>
        <p:txBody>
          <a:bodyPr wrap="square">
            <a:spAutoFit/>
          </a:bodyPr>
          <a:lstStyle/>
          <a:p>
            <a:pPr algn="just"/>
            <a:r>
              <a:rPr lang="ar-DZ" sz="4000" dirty="0" smtClean="0"/>
              <a:t>        </a:t>
            </a:r>
            <a:r>
              <a:rPr lang="en-US" sz="4000" dirty="0" smtClean="0"/>
              <a:t>In conclusion, the field of Human Resources Management is vital for any organization's success. It plays a critical role in attracting, developing, and retaining a talented workforce, ultimately contributing to the overall effectiveness and growth of the organization</a:t>
            </a:r>
            <a:r>
              <a:rPr lang="en-US" dirty="0" smtClean="0"/>
              <a:t>.</a:t>
            </a:r>
            <a:endParaRPr lang="fr-FR" dirty="0"/>
          </a:p>
        </p:txBody>
      </p:sp>
    </p:spTree>
  </p:cSld>
  <p:clrMapOvr>
    <a:masterClrMapping/>
  </p:clrMapOvr>
  <p:transition spd="slow" advTm="36009000">
    <p:newsfla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3714744" y="571480"/>
            <a:ext cx="2071701" cy="1015663"/>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DZ" sz="6000" b="1" dirty="0" smtClean="0">
                <a:solidFill>
                  <a:schemeClr val="bg1"/>
                </a:solidFill>
                <a:effectLst>
                  <a:glow rad="228600">
                    <a:schemeClr val="accent2">
                      <a:satMod val="175000"/>
                      <a:alpha val="40000"/>
                    </a:schemeClr>
                  </a:glow>
                </a:effectLst>
                <a:latin typeface="Estrangelo Edessa" pitchFamily="66" charset="0"/>
                <a:cs typeface="Estrangelo Edessa" pitchFamily="66" charset="0"/>
              </a:rPr>
              <a:t>خــــاتـــــــمة</a:t>
            </a:r>
            <a:r>
              <a:rPr lang="ar-DZ" sz="6000" b="1" dirty="0" smtClean="0">
                <a:effectLst>
                  <a:glow rad="228600">
                    <a:schemeClr val="accent2">
                      <a:satMod val="175000"/>
                      <a:alpha val="40000"/>
                    </a:schemeClr>
                  </a:glow>
                </a:effectLst>
                <a:latin typeface="Estrangelo Edessa" pitchFamily="66" charset="0"/>
                <a:cs typeface="Estrangelo Edessa" pitchFamily="66" charset="0"/>
              </a:rPr>
              <a:t> </a:t>
            </a:r>
            <a:endParaRPr lang="fr-FR" sz="6000" dirty="0"/>
          </a:p>
        </p:txBody>
      </p:sp>
      <p:sp>
        <p:nvSpPr>
          <p:cNvPr id="6" name="Rectangle 5"/>
          <p:cNvSpPr/>
          <p:nvPr/>
        </p:nvSpPr>
        <p:spPr>
          <a:xfrm>
            <a:off x="357158" y="2285992"/>
            <a:ext cx="8429684" cy="4247317"/>
          </a:xfrm>
          <a:prstGeom prst="rect">
            <a:avLst/>
          </a:prstGeom>
          <a:solidFill>
            <a:schemeClr val="bg2">
              <a:alpha val="37000"/>
            </a:schemeClr>
          </a:solidFill>
        </p:spPr>
        <p:txBody>
          <a:bodyPr wrap="square">
            <a:spAutoFit/>
          </a:bodyPr>
          <a:lstStyle/>
          <a:p>
            <a:pPr algn="just" rtl="1"/>
            <a:r>
              <a:rPr lang="ar-DZ" sz="5400" dirty="0" smtClean="0">
                <a:latin typeface="Estrangelo Edessa" pitchFamily="66" charset="0"/>
                <a:cs typeface="Estrangelo Edessa" pitchFamily="66" charset="0"/>
              </a:rPr>
              <a:t>     وفي </a:t>
            </a:r>
            <a:r>
              <a:rPr lang="ar-DZ" sz="5400" dirty="0" smtClean="0">
                <a:latin typeface="Estrangelo Edessa" pitchFamily="66" charset="0"/>
                <a:cs typeface="Estrangelo Edessa" pitchFamily="66" charset="0"/>
              </a:rPr>
              <a:t>الختام، فإن مجال إدارة الموارد البشرية له أهمية حيوية لنجاح أي منظمة. فهو يلعب دورًا حاسمًا في جذب وتطوير والاحتفاظ بالقوى العاملة الموهوبة، مما يساهم في نهاية المطاف في فعالية المنظمة ونموها بشكل عام</a:t>
            </a:r>
            <a:r>
              <a:rPr lang="ar-DZ" sz="5400" dirty="0" smtClean="0">
                <a:latin typeface="Estrangelo Edessa" pitchFamily="66" charset="0"/>
                <a:cs typeface="Estrangelo Edessa" pitchFamily="66" charset="0"/>
              </a:rPr>
              <a:t>.</a:t>
            </a:r>
            <a:r>
              <a:rPr lang="fr-FR" sz="5400" dirty="0" smtClean="0">
                <a:latin typeface="Estrangelo Edessa" pitchFamily="66" charset="0"/>
                <a:cs typeface="Estrangelo Edessa" pitchFamily="66" charset="0"/>
              </a:rPr>
              <a:t> </a:t>
            </a:r>
            <a:endParaRPr lang="fr-FR" sz="5400" dirty="0">
              <a:latin typeface="Estrangelo Edessa" pitchFamily="66" charset="0"/>
              <a:cs typeface="Estrangelo Edessa" pitchFamily="66" charset="0"/>
            </a:endParaRPr>
          </a:p>
        </p:txBody>
      </p:sp>
    </p:spTree>
  </p:cSld>
  <p:clrMapOvr>
    <a:masterClrMapping/>
  </p:clrMapOvr>
  <p:transition spd="slow" advTm="36009000">
    <p:newsfla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5" name="Rectangle 4"/>
          <p:cNvSpPr/>
          <p:nvPr/>
        </p:nvSpPr>
        <p:spPr>
          <a:xfrm>
            <a:off x="785786" y="428604"/>
            <a:ext cx="7572396"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en-US" sz="3600" b="1" dirty="0" smtClean="0">
                <a:solidFill>
                  <a:schemeClr val="bg1"/>
                </a:solidFill>
                <a:effectLst>
                  <a:glow rad="228600">
                    <a:schemeClr val="accent2">
                      <a:satMod val="175000"/>
                      <a:alpha val="40000"/>
                    </a:schemeClr>
                  </a:glow>
                </a:effectLst>
              </a:rPr>
              <a:t>FURTHER READINGS AND REFERENCES</a:t>
            </a:r>
            <a:endParaRPr lang="fr-FR" sz="3600" b="1" dirty="0">
              <a:solidFill>
                <a:schemeClr val="bg1"/>
              </a:solidFill>
              <a:effectLst>
                <a:glow rad="228600">
                  <a:schemeClr val="accent2">
                    <a:satMod val="175000"/>
                    <a:alpha val="40000"/>
                  </a:schemeClr>
                </a:glow>
              </a:effectLst>
            </a:endParaRPr>
          </a:p>
        </p:txBody>
      </p:sp>
      <p:sp>
        <p:nvSpPr>
          <p:cNvPr id="7" name="Rectangle 6"/>
          <p:cNvSpPr/>
          <p:nvPr/>
        </p:nvSpPr>
        <p:spPr>
          <a:xfrm>
            <a:off x="785786" y="1285860"/>
            <a:ext cx="7572428" cy="5170646"/>
          </a:xfrm>
          <a:prstGeom prst="rect">
            <a:avLst/>
          </a:prstGeom>
          <a:solidFill>
            <a:schemeClr val="bg2">
              <a:alpha val="75000"/>
            </a:schemeClr>
          </a:solidFill>
        </p:spPr>
        <p:txBody>
          <a:bodyPr wrap="square">
            <a:spAutoFit/>
          </a:bodyPr>
          <a:lstStyle/>
          <a:p>
            <a:pPr>
              <a:buFont typeface="Arial" pitchFamily="34" charset="0"/>
              <a:buChar char="•"/>
            </a:pPr>
            <a:r>
              <a:rPr lang="fr-FR" sz="2400" dirty="0" smtClean="0">
                <a:hlinkClick r:id="rId3"/>
              </a:rPr>
              <a:t>  </a:t>
            </a:r>
            <a:r>
              <a:rPr lang="fr-FR" sz="2400" dirty="0" smtClean="0">
                <a:hlinkClick r:id="rId3"/>
              </a:rPr>
              <a:t>https://www.slideshare.net/slideshow/functions-of-hrmppt/252316483</a:t>
            </a:r>
            <a:endParaRPr lang="fr-FR" sz="2400" dirty="0" smtClean="0"/>
          </a:p>
          <a:p>
            <a:pPr>
              <a:buFont typeface="Arial" pitchFamily="34" charset="0"/>
              <a:buChar char="•"/>
            </a:pPr>
            <a:r>
              <a:rPr lang="fr-FR" sz="2400" dirty="0" smtClean="0">
                <a:hlinkClick r:id="rId4"/>
              </a:rPr>
              <a:t>https</a:t>
            </a:r>
            <a:r>
              <a:rPr lang="fr-FR" sz="2400" dirty="0" smtClean="0">
                <a:hlinkClick r:id="rId4"/>
              </a:rPr>
              <a:t>://</a:t>
            </a:r>
            <a:r>
              <a:rPr lang="fr-FR" sz="2400" dirty="0" smtClean="0">
                <a:hlinkClick r:id="rId4"/>
              </a:rPr>
              <a:t>www.researchgate.net/publication/350089524</a:t>
            </a:r>
            <a:endParaRPr lang="fr-FR" sz="2400" dirty="0" smtClean="0"/>
          </a:p>
          <a:p>
            <a:pPr>
              <a:buFont typeface="Arial" pitchFamily="34" charset="0"/>
              <a:buChar char="•"/>
            </a:pPr>
            <a:r>
              <a:rPr lang="fr-FR" sz="2400" dirty="0" smtClean="0">
                <a:hlinkClick r:id="rId5"/>
              </a:rPr>
              <a:t>https://</a:t>
            </a:r>
            <a:r>
              <a:rPr lang="fr-FR" sz="2400" dirty="0" smtClean="0">
                <a:hlinkClick r:id="rId5"/>
              </a:rPr>
              <a:t>epgp.inflibnet.ac.in/epgpdata/uploads/epgp_content/S000023MA/P001194/M022378/ET/1504678954module1-quadrant1.pdf</a:t>
            </a:r>
            <a:endParaRPr lang="fr-FR" sz="2400" dirty="0" smtClean="0"/>
          </a:p>
          <a:p>
            <a:pPr>
              <a:buFont typeface="Arial" pitchFamily="34" charset="0"/>
              <a:buChar char="•"/>
            </a:pPr>
            <a:r>
              <a:rPr lang="fr-FR" sz="2400" dirty="0" smtClean="0">
                <a:hlinkClick r:id="rId6"/>
              </a:rPr>
              <a:t>https://</a:t>
            </a:r>
            <a:r>
              <a:rPr lang="fr-FR" sz="2400" dirty="0" smtClean="0">
                <a:hlinkClick r:id="rId6"/>
              </a:rPr>
              <a:t>www.diva-portal.org/smash/get/diva2:467503/FULLTEXT01.pdf</a:t>
            </a:r>
            <a:endParaRPr lang="fr-FR" sz="2400" dirty="0" smtClean="0"/>
          </a:p>
          <a:p>
            <a:pPr>
              <a:buFont typeface="Arial" pitchFamily="34" charset="0"/>
              <a:buChar char="•"/>
            </a:pPr>
            <a:r>
              <a:rPr lang="fr-FR" sz="2400" dirty="0" smtClean="0">
                <a:hlinkClick r:id="rId7"/>
              </a:rPr>
              <a:t>https://</a:t>
            </a:r>
            <a:r>
              <a:rPr lang="fr-FR" sz="2400" dirty="0" smtClean="0">
                <a:hlinkClick r:id="rId7"/>
              </a:rPr>
              <a:t>www.sscasc.in/wp-content/uploads/downloads/BBM/Human-Resource-Management.pdf</a:t>
            </a:r>
            <a:endParaRPr lang="fr-FR" sz="2400" dirty="0" smtClean="0"/>
          </a:p>
          <a:p>
            <a:pPr>
              <a:buFont typeface="Arial" pitchFamily="34" charset="0"/>
              <a:buChar char="•"/>
            </a:pPr>
            <a:r>
              <a:rPr lang="fr-FR" sz="2400" dirty="0" smtClean="0">
                <a:hlinkClick r:id="rId8"/>
              </a:rPr>
              <a:t>https://www.drnishikantjha.com/booksCollection/hrm-basic-notes.pdf</a:t>
            </a:r>
            <a:endParaRPr lang="fr-FR" sz="2400" i="1" dirty="0" smtClean="0">
              <a:solidFill>
                <a:schemeClr val="bg1"/>
              </a:solidFill>
            </a:endParaRPr>
          </a:p>
          <a:p>
            <a:endParaRPr lang="fr-FR" i="1" dirty="0">
              <a:solidFill>
                <a:schemeClr val="bg1"/>
              </a:solidFill>
            </a:endParaRPr>
          </a:p>
        </p:txBody>
      </p:sp>
    </p:spTree>
  </p:cSld>
  <p:clrMapOvr>
    <a:masterClrMapping/>
  </p:clrMapOvr>
  <p:transition spd="slow" advTm="36009000">
    <p:circl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pour une image  2"/>
          <p:cNvSpPr>
            <a:spLocks noGrp="1"/>
          </p:cNvSpPr>
          <p:nvPr>
            <p:ph type="pic" idx="1"/>
          </p:nvPr>
        </p:nvSpPr>
        <p:spPr/>
      </p:sp>
      <p:sp>
        <p:nvSpPr>
          <p:cNvPr id="4" name="Espace réservé du texte 3"/>
          <p:cNvSpPr>
            <a:spLocks noGrp="1"/>
          </p:cNvSpPr>
          <p:nvPr>
            <p:ph type="body" sz="half" idx="2"/>
          </p:nvPr>
        </p:nvSpPr>
        <p:spPr/>
        <p:txBody>
          <a:bodyPr/>
          <a:lstStyle/>
          <a:p>
            <a:endParaRPr lang="fr-FR"/>
          </a:p>
        </p:txBody>
      </p:sp>
      <p:pic>
        <p:nvPicPr>
          <p:cNvPr id="5" name="Espace réservé pour une image  4" descr="e7063e42-a907-41b7-8d6f-5dfbaf2253a2.jpg"/>
          <p:cNvPicPr>
            <a:picLocks noChangeAspect="1"/>
          </p:cNvPicPr>
          <p:nvPr/>
        </p:nvPicPr>
        <p:blipFill>
          <a:blip r:embed="rId2">
            <a:lum bright="1000" contrast="-27000"/>
          </a:blip>
          <a:srcRect t="12500" b="12500"/>
          <a:stretch>
            <a:fillRect/>
          </a:stretch>
        </p:blipFill>
        <p:spPr>
          <a:xfrm>
            <a:off x="0" y="1"/>
            <a:ext cx="9144000" cy="6857999"/>
          </a:xfrm>
          <a:prstGeom prst="rect">
            <a:avLst/>
          </a:prstGeom>
        </p:spPr>
      </p:pic>
      <p:sp>
        <p:nvSpPr>
          <p:cNvPr id="6" name="Rectangle 5"/>
          <p:cNvSpPr/>
          <p:nvPr/>
        </p:nvSpPr>
        <p:spPr>
          <a:xfrm>
            <a:off x="3214678" y="214290"/>
            <a:ext cx="3071834"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fr-FR" sz="3600" dirty="0" smtClean="0">
                <a:ln w="18415" cmpd="sng">
                  <a:solidFill>
                    <a:srgbClr val="FFFFFF"/>
                  </a:solidFill>
                  <a:prstDash val="solid"/>
                </a:ln>
                <a:solidFill>
                  <a:srgbClr val="FFFFFF"/>
                </a:solidFill>
                <a:effectLst>
                  <a:glow rad="228600">
                    <a:schemeClr val="accent2">
                      <a:satMod val="175000"/>
                      <a:alpha val="40000"/>
                    </a:schemeClr>
                  </a:glow>
                  <a:outerShdw blurRad="63500" dir="3600000" algn="tl" rotWithShape="0">
                    <a:srgbClr val="000000">
                      <a:alpha val="70000"/>
                    </a:srgbClr>
                  </a:outerShdw>
                </a:effectLst>
                <a:latin typeface="Arial Rounded MT Bold" pitchFamily="34" charset="0"/>
                <a:cs typeface="Arial" pitchFamily="34" charset="0"/>
              </a:rPr>
              <a:t>Introduction</a:t>
            </a:r>
            <a:endParaRPr lang="fr-FR" sz="3600" dirty="0">
              <a:effectLst>
                <a:glow rad="228600">
                  <a:schemeClr val="accent2">
                    <a:satMod val="175000"/>
                    <a:alpha val="40000"/>
                  </a:schemeClr>
                </a:glow>
                <a:outerShdw blurRad="63500" dir="3600000" algn="tl" rotWithShape="0">
                  <a:srgbClr val="000000">
                    <a:alpha val="70000"/>
                  </a:srgbClr>
                </a:outerShdw>
              </a:effectLst>
            </a:endParaRPr>
          </a:p>
        </p:txBody>
      </p:sp>
      <p:sp>
        <p:nvSpPr>
          <p:cNvPr id="7" name="Rectangle 6"/>
          <p:cNvSpPr/>
          <p:nvPr/>
        </p:nvSpPr>
        <p:spPr>
          <a:xfrm>
            <a:off x="571472" y="1000108"/>
            <a:ext cx="8072494" cy="5693866"/>
          </a:xfrm>
          <a:prstGeom prst="rect">
            <a:avLst/>
          </a:prstGeom>
          <a:solidFill>
            <a:schemeClr val="bg2">
              <a:alpha val="47000"/>
            </a:schemeClr>
          </a:solidFill>
        </p:spPr>
        <p:txBody>
          <a:bodyPr wrap="square">
            <a:spAutoFit/>
          </a:bodyPr>
          <a:lstStyle/>
          <a:p>
            <a:pPr algn="just"/>
            <a:r>
              <a:rPr lang="en-US" sz="2800" b="1" dirty="0" smtClean="0">
                <a:solidFill>
                  <a:schemeClr val="bg1"/>
                </a:solidFill>
                <a:latin typeface="+mj-lt"/>
              </a:rPr>
              <a:t>                </a:t>
            </a:r>
            <a:r>
              <a:rPr lang="en-US" sz="2800" b="1" dirty="0" smtClean="0">
                <a:latin typeface="+mj-lt"/>
              </a:rPr>
              <a:t>Human resource management is considered one of the most important administrative functions in any organization, as it represents the fundamental element that contributes to achieving the organization's goals by managing the human element efficiently and effectively. Human resources are the human capital that no organization can succeed without; they are the primary drivers of production, creativity, and development . In this research, we will address the key functions of human resource management and explore the importance of each function and its role in achieving a balance between the organization's goals and the needs of employees</a:t>
            </a:r>
            <a:r>
              <a:rPr lang="en-US" sz="2800" dirty="0" smtClean="0">
                <a:solidFill>
                  <a:schemeClr val="bg1"/>
                </a:solidFill>
                <a:latin typeface="+mj-lt"/>
              </a:rPr>
              <a:t>.</a:t>
            </a:r>
            <a:endParaRPr lang="fr-FR" sz="2800" dirty="0">
              <a:solidFill>
                <a:schemeClr val="bg1"/>
              </a:solidFill>
              <a:latin typeface="+mj-lt"/>
            </a:endParaRPr>
          </a:p>
        </p:txBody>
      </p:sp>
    </p:spTree>
  </p:cSld>
  <p:clrMapOvr>
    <a:masterClrMapping/>
  </p:clrMapOvr>
  <p:transition spd="slow" advTm="36009000">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pour une image  2"/>
          <p:cNvSpPr>
            <a:spLocks noGrp="1"/>
          </p:cNvSpPr>
          <p:nvPr>
            <p:ph type="pic" idx="1"/>
          </p:nvPr>
        </p:nvSpPr>
        <p:spPr/>
      </p:sp>
      <p:sp>
        <p:nvSpPr>
          <p:cNvPr id="4" name="Espace réservé du texte 3"/>
          <p:cNvSpPr>
            <a:spLocks noGrp="1"/>
          </p:cNvSpPr>
          <p:nvPr>
            <p:ph type="body" sz="half" idx="2"/>
          </p:nvPr>
        </p:nvSpPr>
        <p:spPr/>
        <p:txBody>
          <a:bodyPr/>
          <a:lstStyle/>
          <a:p>
            <a:endParaRPr lang="fr-FR"/>
          </a:p>
        </p:txBody>
      </p:sp>
      <p:pic>
        <p:nvPicPr>
          <p:cNvPr id="5" name="Espace réservé pour une image  4" descr="e7063e42-a907-41b7-8d6f-5dfbaf2253a2.jpg"/>
          <p:cNvPicPr>
            <a:picLocks noChangeAspect="1"/>
          </p:cNvPicPr>
          <p:nvPr/>
        </p:nvPicPr>
        <p:blipFill>
          <a:blip r:embed="rId2">
            <a:lum bright="1000" contrast="-27000"/>
          </a:blip>
          <a:srcRect t="12500" b="12500"/>
          <a:stretch>
            <a:fillRect/>
          </a:stretch>
        </p:blipFill>
        <p:spPr>
          <a:xfrm>
            <a:off x="0" y="1"/>
            <a:ext cx="9144000" cy="6857999"/>
          </a:xfrm>
          <a:prstGeom prst="rect">
            <a:avLst/>
          </a:prstGeom>
        </p:spPr>
      </p:pic>
      <p:sp>
        <p:nvSpPr>
          <p:cNvPr id="6" name="Rectangle 5"/>
          <p:cNvSpPr/>
          <p:nvPr/>
        </p:nvSpPr>
        <p:spPr>
          <a:xfrm>
            <a:off x="3214678" y="285728"/>
            <a:ext cx="2928958" cy="1015663"/>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DZ" sz="6000" dirty="0" smtClean="0">
                <a:ln w="18415" cmpd="sng">
                  <a:solidFill>
                    <a:srgbClr val="FFFFFF"/>
                  </a:solidFill>
                  <a:prstDash val="solid"/>
                </a:ln>
                <a:solidFill>
                  <a:schemeClr val="bg1"/>
                </a:solidFill>
                <a:effectLst>
                  <a:glow rad="228600">
                    <a:schemeClr val="accent2">
                      <a:satMod val="175000"/>
                      <a:alpha val="40000"/>
                    </a:schemeClr>
                  </a:glow>
                  <a:outerShdw blurRad="63500" dir="3600000" algn="tl" rotWithShape="0">
                    <a:srgbClr val="000000">
                      <a:alpha val="70000"/>
                    </a:srgbClr>
                  </a:outerShdw>
                </a:effectLst>
                <a:latin typeface="Estrangelo Edessa" pitchFamily="66" charset="0"/>
                <a:cs typeface="Estrangelo Edessa" pitchFamily="66" charset="0"/>
              </a:rPr>
              <a:t>المـقــــــــــــدمــة</a:t>
            </a:r>
            <a:r>
              <a:rPr lang="ar-DZ" sz="5400" dirty="0" smtClean="0">
                <a:ln w="18415" cmpd="sng">
                  <a:solidFill>
                    <a:srgbClr val="FFFFFF"/>
                  </a:solidFill>
                  <a:prstDash val="solid"/>
                </a:ln>
                <a:solidFill>
                  <a:schemeClr val="tx1"/>
                </a:solidFill>
                <a:effectLst>
                  <a:glow rad="228600">
                    <a:schemeClr val="accent2">
                      <a:satMod val="175000"/>
                      <a:alpha val="40000"/>
                    </a:schemeClr>
                  </a:glow>
                  <a:outerShdw blurRad="63500" dir="3600000" algn="tl" rotWithShape="0">
                    <a:srgbClr val="000000">
                      <a:alpha val="70000"/>
                    </a:srgbClr>
                  </a:outerShdw>
                </a:effectLst>
                <a:latin typeface="Estrangelo Edessa" pitchFamily="66" charset="0"/>
                <a:cs typeface="Estrangelo Edessa" pitchFamily="66" charset="0"/>
              </a:rPr>
              <a:t> </a:t>
            </a:r>
            <a:endParaRPr lang="fr-FR" sz="5400" dirty="0">
              <a:ln w="18415" cmpd="sng">
                <a:solidFill>
                  <a:srgbClr val="FFFFFF"/>
                </a:solidFill>
                <a:prstDash val="solid"/>
              </a:ln>
              <a:solidFill>
                <a:schemeClr val="tx1"/>
              </a:solidFill>
              <a:effectLst>
                <a:glow rad="228600">
                  <a:schemeClr val="accent2">
                    <a:satMod val="175000"/>
                    <a:alpha val="40000"/>
                  </a:schemeClr>
                </a:glow>
                <a:outerShdw blurRad="63500" dir="3600000" algn="tl" rotWithShape="0">
                  <a:srgbClr val="000000">
                    <a:alpha val="70000"/>
                  </a:srgbClr>
                </a:outerShdw>
              </a:effectLst>
              <a:latin typeface="Estrangelo Edessa" pitchFamily="66" charset="0"/>
              <a:cs typeface="Estrangelo Edessa" pitchFamily="66" charset="0"/>
            </a:endParaRPr>
          </a:p>
        </p:txBody>
      </p:sp>
      <p:sp>
        <p:nvSpPr>
          <p:cNvPr id="7" name="Rectangle 6"/>
          <p:cNvSpPr/>
          <p:nvPr/>
        </p:nvSpPr>
        <p:spPr>
          <a:xfrm>
            <a:off x="428596" y="1571612"/>
            <a:ext cx="8215370" cy="4832092"/>
          </a:xfrm>
          <a:prstGeom prst="rect">
            <a:avLst/>
          </a:prstGeom>
          <a:solidFill>
            <a:schemeClr val="bg2">
              <a:alpha val="39000"/>
            </a:schemeClr>
          </a:solidFill>
        </p:spPr>
        <p:txBody>
          <a:bodyPr wrap="square">
            <a:spAutoFit/>
          </a:bodyPr>
          <a:lstStyle/>
          <a:p>
            <a:pPr algn="just" rtl="1"/>
            <a:r>
              <a:rPr lang="ar-DZ" sz="4400" dirty="0" smtClean="0">
                <a:latin typeface="Estrangelo Edessa" pitchFamily="66" charset="0"/>
                <a:cs typeface="Estrangelo Edessa" pitchFamily="66" charset="0"/>
              </a:rPr>
              <a:t>      إدارة الموارد البشرية تعدّ أحد أهم الوظائف الإدارية في أي منظمة، حيث تمثل العنصر الأساسي الذي يساهم في تحقيق أهداف المنظمة من خلال إدارة العنصر البشري بكفاءة وفعالية وتعتبر الموارد البشرية رأس المال البشري الذي لا يمكن لأي منظمة النجاح بدونه، فهي المحرك الأساسي للإنتاج والإبداع والتطوير، وفي هذا البحث سنتناول أهم وظائف إدارة الموارد البشرية ونرى أهمية كل وظيفة ودورها في تحقيق التوازن بين أهداف المنظمة واحتياجات الموظفين.</a:t>
            </a:r>
            <a:endParaRPr lang="fr-FR" sz="4400" dirty="0">
              <a:solidFill>
                <a:schemeClr val="bg1"/>
              </a:solidFill>
              <a:latin typeface="Estrangelo Edessa" pitchFamily="66" charset="0"/>
              <a:cs typeface="Estrangelo Edessa" pitchFamily="66" charset="0"/>
            </a:endParaRPr>
          </a:p>
        </p:txBody>
      </p:sp>
    </p:spTree>
  </p:cSld>
  <p:clrMapOvr>
    <a:masterClrMapping/>
  </p:clrMapOvr>
  <p:transition spd="slow" advTm="36009000">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re 16"/>
          <p:cNvSpPr>
            <a:spLocks noGrp="1"/>
          </p:cNvSpPr>
          <p:nvPr>
            <p:ph type="title"/>
          </p:nvPr>
        </p:nvSpPr>
        <p:spPr/>
        <p:txBody>
          <a:bodyPr/>
          <a:lstStyle/>
          <a:p>
            <a:endParaRPr lang="fr-FR"/>
          </a:p>
        </p:txBody>
      </p:sp>
      <p:sp>
        <p:nvSpPr>
          <p:cNvPr id="18" name="Espace réservé du texte 17"/>
          <p:cNvSpPr>
            <a:spLocks noGrp="1"/>
          </p:cNvSpPr>
          <p:nvPr>
            <p:ph type="body" idx="1"/>
          </p:nvPr>
        </p:nvSpPr>
        <p:spPr/>
        <p:txBody>
          <a:bodyPr/>
          <a:lstStyle/>
          <a:p>
            <a:endParaRPr lang="fr-FR"/>
          </a:p>
        </p:txBody>
      </p:sp>
      <p:sp>
        <p:nvSpPr>
          <p:cNvPr id="19" name="Espace réservé du contenu 18"/>
          <p:cNvSpPr>
            <a:spLocks noGrp="1"/>
          </p:cNvSpPr>
          <p:nvPr>
            <p:ph sz="half" idx="2"/>
          </p:nvPr>
        </p:nvSpPr>
        <p:spPr/>
        <p:txBody>
          <a:bodyPr/>
          <a:lstStyle/>
          <a:p>
            <a:endParaRPr lang="fr-FR"/>
          </a:p>
        </p:txBody>
      </p:sp>
      <p:sp>
        <p:nvSpPr>
          <p:cNvPr id="20" name="Espace réservé du texte 19"/>
          <p:cNvSpPr>
            <a:spLocks noGrp="1"/>
          </p:cNvSpPr>
          <p:nvPr>
            <p:ph type="body" sz="quarter" idx="3"/>
          </p:nvPr>
        </p:nvSpPr>
        <p:spPr/>
        <p:txBody>
          <a:bodyPr/>
          <a:lstStyle/>
          <a:p>
            <a:endParaRPr lang="fr-FR"/>
          </a:p>
        </p:txBody>
      </p:sp>
      <p:sp>
        <p:nvSpPr>
          <p:cNvPr id="21" name="Espace réservé du contenu 20"/>
          <p:cNvSpPr>
            <a:spLocks noGrp="1"/>
          </p:cNvSpPr>
          <p:nvPr>
            <p:ph sz="quarter" idx="4"/>
          </p:nvPr>
        </p:nvSpPr>
        <p:spPr/>
        <p:txBody>
          <a:bodyPr/>
          <a:lstStyle/>
          <a:p>
            <a:endParaRPr lang="fr-FR"/>
          </a:p>
        </p:txBody>
      </p:sp>
      <p:pic>
        <p:nvPicPr>
          <p:cNvPr id="3"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7999"/>
          </a:xfrm>
          <a:prstGeom prst="rect">
            <a:avLst/>
          </a:prstGeom>
        </p:spPr>
      </p:pic>
      <p:sp>
        <p:nvSpPr>
          <p:cNvPr id="22" name="Rectangle 21"/>
          <p:cNvSpPr/>
          <p:nvPr/>
        </p:nvSpPr>
        <p:spPr>
          <a:xfrm>
            <a:off x="714348" y="285728"/>
            <a:ext cx="7929618" cy="1214446"/>
          </a:xfrm>
          <a:prstGeom prst="rect">
            <a:avLst/>
          </a:prstGeom>
          <a:solidFill>
            <a:schemeClr val="bg1">
              <a:lumMod val="95000"/>
              <a:alpha val="5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effectLst>
                  <a:glow rad="228600">
                    <a:schemeClr val="accent2">
                      <a:satMod val="175000"/>
                      <a:alpha val="40000"/>
                    </a:schemeClr>
                  </a:glow>
                </a:effectLst>
                <a:latin typeface="Arial Rounded MT Bold" pitchFamily="34" charset="0"/>
                <a:cs typeface="Arial" pitchFamily="34" charset="0"/>
              </a:rPr>
              <a:t>          </a:t>
            </a:r>
            <a:r>
              <a:rPr lang="en-US" sz="3600" dirty="0" smtClean="0">
                <a:solidFill>
                  <a:schemeClr val="tx1"/>
                </a:solidFill>
                <a:effectLst>
                  <a:glow rad="228600">
                    <a:schemeClr val="accent2">
                      <a:satMod val="175000"/>
                      <a:alpha val="40000"/>
                    </a:schemeClr>
                  </a:glow>
                </a:effectLst>
                <a:latin typeface="Arial Rounded MT Bold" pitchFamily="34" charset="0"/>
                <a:cs typeface="Arial" pitchFamily="34" charset="0"/>
              </a:rPr>
              <a:t>1</a:t>
            </a:r>
            <a:r>
              <a:rPr lang="en-US" sz="3600" dirty="0" smtClean="0">
                <a:solidFill>
                  <a:schemeClr val="bg1"/>
                </a:solidFill>
                <a:effectLst>
                  <a:glow rad="228600">
                    <a:schemeClr val="accent2">
                      <a:satMod val="175000"/>
                      <a:alpha val="40000"/>
                    </a:schemeClr>
                  </a:glow>
                </a:effectLst>
                <a:latin typeface="Arial Rounded MT Bold" pitchFamily="34" charset="0"/>
                <a:cs typeface="Arial" pitchFamily="34" charset="0"/>
              </a:rPr>
              <a:t> </a:t>
            </a:r>
            <a:r>
              <a:rPr lang="en-US" sz="3600" dirty="0" smtClean="0">
                <a:solidFill>
                  <a:schemeClr val="tx1"/>
                </a:solidFill>
                <a:effectLst>
                  <a:glow rad="228600">
                    <a:schemeClr val="accent2">
                      <a:satMod val="175000"/>
                      <a:alpha val="40000"/>
                    </a:schemeClr>
                  </a:glow>
                </a:effectLst>
                <a:latin typeface="Arial Rounded MT Bold" pitchFamily="34" charset="0"/>
                <a:cs typeface="Arial" pitchFamily="34" charset="0"/>
              </a:rPr>
              <a:t>-  The definition of human resource management functions</a:t>
            </a:r>
            <a:r>
              <a:rPr lang="en-US" sz="2800" dirty="0" smtClean="0">
                <a:solidFill>
                  <a:schemeClr val="tx1"/>
                </a:solidFill>
                <a:effectLst>
                  <a:glow rad="228600">
                    <a:schemeClr val="accent2">
                      <a:satMod val="175000"/>
                      <a:alpha val="40000"/>
                    </a:schemeClr>
                  </a:glow>
                </a:effectLst>
                <a:latin typeface="Arial Rounded MT Bold" pitchFamily="34" charset="0"/>
                <a:cs typeface="Arial" pitchFamily="34" charset="0"/>
              </a:rPr>
              <a:t>:</a:t>
            </a:r>
            <a:endParaRPr lang="fr-FR" sz="2800" dirty="0" smtClean="0">
              <a:solidFill>
                <a:schemeClr val="tx1"/>
              </a:solidFill>
              <a:effectLst>
                <a:glow rad="228600">
                  <a:schemeClr val="accent2">
                    <a:satMod val="175000"/>
                    <a:alpha val="40000"/>
                  </a:schemeClr>
                </a:glow>
              </a:effectLst>
              <a:latin typeface="Arial Rounded MT Bold" pitchFamily="34" charset="0"/>
              <a:cs typeface="Arial" pitchFamily="34" charset="0"/>
            </a:endParaRPr>
          </a:p>
        </p:txBody>
      </p:sp>
      <p:sp>
        <p:nvSpPr>
          <p:cNvPr id="23" name="Rectangle 22"/>
          <p:cNvSpPr/>
          <p:nvPr/>
        </p:nvSpPr>
        <p:spPr>
          <a:xfrm>
            <a:off x="285720" y="1857364"/>
            <a:ext cx="8643998" cy="4643470"/>
          </a:xfrm>
          <a:prstGeom prst="rect">
            <a:avLst/>
          </a:prstGeom>
          <a:solidFill>
            <a:schemeClr val="bg2">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3200" b="1" dirty="0" smtClean="0">
                <a:solidFill>
                  <a:schemeClr val="tx1"/>
                </a:solidFill>
                <a:cs typeface="Andalus" pitchFamily="18" charset="-78"/>
              </a:rPr>
              <a:t>       </a:t>
            </a:r>
            <a:r>
              <a:rPr lang="ar-DZ" sz="3200" b="1" dirty="0" smtClean="0">
                <a:solidFill>
                  <a:schemeClr val="tx1"/>
                </a:solidFill>
                <a:cs typeface="Andalus" pitchFamily="18" charset="-78"/>
              </a:rPr>
              <a:t>   </a:t>
            </a:r>
            <a:r>
              <a:rPr lang="en-US" sz="3200" b="1" dirty="0" smtClean="0">
                <a:solidFill>
                  <a:schemeClr val="tx1"/>
                </a:solidFill>
                <a:cs typeface="Andalus" pitchFamily="18" charset="-78"/>
              </a:rPr>
              <a:t>  Human resource management functions refer to the set of activities and processes designed to manage and organize the human capital within an organization to achieve its objectives efficiently and effectively. These functions include attracting, developing, and retaining talent, improving employee performance, and ensuring compliance with organizational policies and regulations</a:t>
            </a:r>
            <a:r>
              <a:rPr lang="en-US" dirty="0" smtClean="0">
                <a:solidFill>
                  <a:schemeClr val="tx1"/>
                </a:solidFill>
              </a:rPr>
              <a:t>.</a:t>
            </a:r>
            <a:endParaRPr lang="fr-FR" dirty="0">
              <a:solidFill>
                <a:schemeClr val="tx1"/>
              </a:solidFill>
            </a:endParaRPr>
          </a:p>
        </p:txBody>
      </p:sp>
    </p:spTree>
  </p:cSld>
  <p:clrMapOvr>
    <a:masterClrMapping/>
  </p:clrMapOvr>
  <p:transition spd="slow" advTm="36009000">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Espace réservé pour une image  4" descr="e7063e42-a907-41b7-8d6f-5dfbaf2253a2.jpg"/>
          <p:cNvPicPr>
            <a:picLocks noChangeAspect="1"/>
          </p:cNvPicPr>
          <p:nvPr/>
        </p:nvPicPr>
        <p:blipFill>
          <a:blip r:embed="rId2">
            <a:lum contrast="-29000"/>
          </a:blip>
          <a:srcRect t="12500" b="12500"/>
          <a:stretch>
            <a:fillRect/>
          </a:stretch>
        </p:blipFill>
        <p:spPr>
          <a:xfrm>
            <a:off x="0" y="0"/>
            <a:ext cx="9144000" cy="6857999"/>
          </a:xfrm>
          <a:prstGeom prst="rect">
            <a:avLst/>
          </a:prstGeom>
        </p:spPr>
      </p:pic>
      <p:sp>
        <p:nvSpPr>
          <p:cNvPr id="3" name="Rectangle 2"/>
          <p:cNvSpPr/>
          <p:nvPr/>
        </p:nvSpPr>
        <p:spPr>
          <a:xfrm>
            <a:off x="1142976" y="500042"/>
            <a:ext cx="7072362" cy="928694"/>
          </a:xfrm>
          <a:prstGeom prst="rect">
            <a:avLst/>
          </a:prstGeom>
          <a:solidFill>
            <a:schemeClr val="bg2">
              <a:alpha val="5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chemeClr val="tx1"/>
                </a:solidFill>
                <a:effectLst>
                  <a:glow rad="228600">
                    <a:schemeClr val="accent2">
                      <a:satMod val="175000"/>
                      <a:alpha val="40000"/>
                    </a:schemeClr>
                  </a:glow>
                </a:effectLst>
              </a:rPr>
              <a:t>1</a:t>
            </a:r>
            <a:r>
              <a:rPr lang="ar-DZ" sz="6000" b="1" dirty="0" smtClean="0">
                <a:solidFill>
                  <a:schemeClr val="tx1"/>
                </a:solidFill>
                <a:effectLst>
                  <a:glow rad="228600">
                    <a:schemeClr val="accent2">
                      <a:satMod val="175000"/>
                      <a:alpha val="40000"/>
                    </a:schemeClr>
                  </a:glow>
                </a:effectLst>
                <a:latin typeface="Estrangelo Edessa" pitchFamily="66" charset="0"/>
                <a:cs typeface="Estrangelo Edessa" pitchFamily="66" charset="0"/>
              </a:rPr>
              <a:t>- تعريف وظائف إدارة الموارد البشرية :</a:t>
            </a:r>
            <a:endParaRPr lang="fr-FR" sz="6000" b="1" dirty="0">
              <a:solidFill>
                <a:schemeClr val="tx1"/>
              </a:solidFill>
              <a:effectLst>
                <a:glow rad="228600">
                  <a:schemeClr val="accent2">
                    <a:satMod val="175000"/>
                    <a:alpha val="40000"/>
                  </a:schemeClr>
                </a:glow>
              </a:effectLst>
              <a:latin typeface="Estrangelo Edessa" pitchFamily="66" charset="0"/>
              <a:cs typeface="Estrangelo Edessa" pitchFamily="66" charset="0"/>
            </a:endParaRPr>
          </a:p>
        </p:txBody>
      </p:sp>
      <p:sp>
        <p:nvSpPr>
          <p:cNvPr id="4" name="Rectangle 3"/>
          <p:cNvSpPr/>
          <p:nvPr/>
        </p:nvSpPr>
        <p:spPr>
          <a:xfrm>
            <a:off x="428596" y="1785926"/>
            <a:ext cx="8429684" cy="4857784"/>
          </a:xfrm>
          <a:prstGeom prst="rect">
            <a:avLst/>
          </a:prstGeom>
          <a:solidFill>
            <a:schemeClr val="bg2">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rtl="1"/>
            <a:r>
              <a:rPr lang="ar-DZ" sz="5400" dirty="0" smtClean="0">
                <a:solidFill>
                  <a:schemeClr val="tx1"/>
                </a:solidFill>
                <a:latin typeface="Estrangelo Edessa" pitchFamily="66" charset="0"/>
                <a:cs typeface="Estrangelo Edessa" pitchFamily="66" charset="0"/>
              </a:rPr>
              <a:t>    تشير وظائف إدارة الموارد البشرية إلى مجموعة الأنشطة والعمليات المصممة لإدارة وتنظيم رأس المال البشري داخل المؤسسة لتحقيق أهدافها بكفاءة وفعالية. تشمل هذه الوظائف جذب المواهب وتطويرها والاحتفاظ </a:t>
            </a:r>
            <a:r>
              <a:rPr lang="ar-DZ" sz="5400" dirty="0" err="1" smtClean="0">
                <a:solidFill>
                  <a:schemeClr val="tx1"/>
                </a:solidFill>
                <a:latin typeface="Estrangelo Edessa" pitchFamily="66" charset="0"/>
                <a:cs typeface="Estrangelo Edessa" pitchFamily="66" charset="0"/>
              </a:rPr>
              <a:t>بها</a:t>
            </a:r>
            <a:r>
              <a:rPr lang="ar-DZ" sz="5400" dirty="0" smtClean="0">
                <a:solidFill>
                  <a:schemeClr val="tx1"/>
                </a:solidFill>
                <a:latin typeface="Estrangelo Edessa" pitchFamily="66" charset="0"/>
                <a:cs typeface="Estrangelo Edessa" pitchFamily="66" charset="0"/>
              </a:rPr>
              <a:t>، وتحسين أداء الموظفين، وضمان الامتثال لسياسات ولوائح المنظمة.</a:t>
            </a:r>
            <a:endParaRPr lang="fr-FR" sz="5400" dirty="0">
              <a:solidFill>
                <a:schemeClr val="tx1"/>
              </a:solidFill>
              <a:latin typeface="Estrangelo Edessa" pitchFamily="66" charset="0"/>
              <a:cs typeface="Estrangelo Edessa" pitchFamily="66" charset="0"/>
            </a:endParaRPr>
          </a:p>
        </p:txBody>
      </p:sp>
    </p:spTree>
  </p:cSld>
  <p:clrMapOvr>
    <a:masterClrMapping/>
  </p:clrMapOvr>
  <p:transition spd="slow" advTm="36009000">
    <p:wheel spokes="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dirty="0"/>
          </a:p>
        </p:txBody>
      </p:sp>
      <p:pic>
        <p:nvPicPr>
          <p:cNvPr id="5"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6" name="Rectangle 5"/>
          <p:cNvSpPr/>
          <p:nvPr/>
        </p:nvSpPr>
        <p:spPr>
          <a:xfrm>
            <a:off x="0" y="357166"/>
            <a:ext cx="9144000" cy="523220"/>
          </a:xfrm>
          <a:prstGeom prst="rect">
            <a:avLst/>
          </a:prstGeom>
          <a:solidFill>
            <a:schemeClr val="bg2">
              <a:alpha val="56000"/>
            </a:schemeClr>
          </a:solidFill>
        </p:spPr>
        <p:txBody>
          <a:bodyPr wrap="square">
            <a:spAutoFit/>
          </a:bodyPr>
          <a:lstStyle/>
          <a:p>
            <a:r>
              <a:rPr lang="ar-DZ" sz="2800" dirty="0" smtClean="0">
                <a:effectLst>
                  <a:glow rad="228600">
                    <a:schemeClr val="accent2">
                      <a:satMod val="175000"/>
                      <a:alpha val="40000"/>
                    </a:schemeClr>
                  </a:glow>
                </a:effectLst>
                <a:latin typeface="Arial Rounded MT Bold" pitchFamily="34" charset="0"/>
                <a:cs typeface="Arial" pitchFamily="34" charset="0"/>
              </a:rPr>
              <a:t>2</a:t>
            </a:r>
            <a:r>
              <a:rPr lang="en-US" sz="2800" dirty="0" smtClean="0">
                <a:solidFill>
                  <a:schemeClr val="bg1"/>
                </a:solidFill>
                <a:effectLst>
                  <a:glow rad="228600">
                    <a:schemeClr val="accent2">
                      <a:satMod val="175000"/>
                      <a:alpha val="40000"/>
                    </a:schemeClr>
                  </a:glow>
                </a:effectLst>
                <a:latin typeface="Arial Rounded MT Bold" pitchFamily="34" charset="0"/>
                <a:cs typeface="Arial" pitchFamily="34" charset="0"/>
              </a:rPr>
              <a:t> </a:t>
            </a:r>
            <a:r>
              <a:rPr lang="en-US" sz="2800" dirty="0" smtClean="0">
                <a:effectLst>
                  <a:glow rad="228600">
                    <a:schemeClr val="accent2">
                      <a:satMod val="175000"/>
                      <a:alpha val="40000"/>
                    </a:schemeClr>
                  </a:glow>
                </a:effectLst>
                <a:latin typeface="Arial Rounded MT Bold" pitchFamily="34" charset="0"/>
                <a:cs typeface="Arial" pitchFamily="34" charset="0"/>
              </a:rPr>
              <a:t>-  The</a:t>
            </a:r>
            <a:r>
              <a:rPr lang="ar-DZ" sz="2800" dirty="0" smtClean="0">
                <a:effectLst>
                  <a:glow rad="228600">
                    <a:schemeClr val="accent2">
                      <a:satMod val="175000"/>
                      <a:alpha val="40000"/>
                    </a:schemeClr>
                  </a:glow>
                </a:effectLst>
                <a:latin typeface="Arial Rounded MT Bold" pitchFamily="34" charset="0"/>
                <a:cs typeface="Arial" pitchFamily="34" charset="0"/>
              </a:rPr>
              <a:t> </a:t>
            </a:r>
            <a:r>
              <a:rPr lang="en-US" sz="2800" dirty="0" smtClean="0">
                <a:effectLst>
                  <a:glow rad="228600">
                    <a:schemeClr val="accent2">
                      <a:satMod val="175000"/>
                      <a:alpha val="40000"/>
                    </a:schemeClr>
                  </a:glow>
                </a:effectLst>
                <a:latin typeface="Arial Rounded MT Bold" pitchFamily="34" charset="0"/>
                <a:cs typeface="Arial" pitchFamily="34" charset="0"/>
              </a:rPr>
              <a:t>functions of human resource management </a:t>
            </a:r>
            <a:r>
              <a:rPr lang="en-US" sz="2400" dirty="0" smtClean="0">
                <a:effectLst>
                  <a:glow rad="228600">
                    <a:schemeClr val="accent2">
                      <a:satMod val="175000"/>
                      <a:alpha val="40000"/>
                    </a:schemeClr>
                  </a:glow>
                </a:effectLst>
                <a:latin typeface="Arial Rounded MT Bold" pitchFamily="34" charset="0"/>
                <a:cs typeface="Arial" pitchFamily="34" charset="0"/>
              </a:rPr>
              <a:t>:</a:t>
            </a:r>
            <a:endParaRPr lang="fr-FR" sz="2400" dirty="0" smtClean="0">
              <a:effectLst>
                <a:glow rad="228600">
                  <a:schemeClr val="accent2">
                    <a:satMod val="175000"/>
                    <a:alpha val="40000"/>
                  </a:schemeClr>
                </a:glow>
              </a:effectLst>
              <a:latin typeface="Arial Rounded MT Bold" pitchFamily="34" charset="0"/>
              <a:cs typeface="Arial" pitchFamily="34" charset="0"/>
            </a:endParaRPr>
          </a:p>
        </p:txBody>
      </p:sp>
      <p:sp>
        <p:nvSpPr>
          <p:cNvPr id="7" name="Rectangle 6"/>
          <p:cNvSpPr/>
          <p:nvPr/>
        </p:nvSpPr>
        <p:spPr>
          <a:xfrm>
            <a:off x="285720" y="1071546"/>
            <a:ext cx="6215106" cy="523220"/>
          </a:xfrm>
          <a:prstGeom prst="rect">
            <a:avLst/>
          </a:prstGeom>
          <a:solidFill>
            <a:schemeClr val="bg2">
              <a:alpha val="55000"/>
            </a:schemeClr>
          </a:solidFill>
        </p:spPr>
        <p:txBody>
          <a:bodyPr wrap="square">
            <a:spAutoFit/>
          </a:bodyPr>
          <a:lstStyle/>
          <a:p>
            <a:r>
              <a:rPr lang="ar-DZ" sz="2800" dirty="0" smtClean="0">
                <a:effectLst>
                  <a:glow rad="228600">
                    <a:schemeClr val="accent2">
                      <a:satMod val="175000"/>
                      <a:alpha val="40000"/>
                    </a:schemeClr>
                  </a:glow>
                </a:effectLst>
                <a:latin typeface="Arial Rounded MT Bold" pitchFamily="34" charset="0"/>
                <a:cs typeface="Arial" pitchFamily="34" charset="0"/>
              </a:rPr>
              <a:t>2</a:t>
            </a:r>
            <a:r>
              <a:rPr lang="fr-FR" sz="2800" dirty="0" smtClean="0">
                <a:effectLst>
                  <a:glow rad="228600">
                    <a:schemeClr val="accent2">
                      <a:satMod val="175000"/>
                      <a:alpha val="40000"/>
                    </a:schemeClr>
                  </a:glow>
                </a:effectLst>
                <a:latin typeface="Arial Rounded MT Bold" pitchFamily="34" charset="0"/>
                <a:cs typeface="Arial" pitchFamily="34" charset="0"/>
              </a:rPr>
              <a:t>-</a:t>
            </a:r>
            <a:r>
              <a:rPr lang="ar-DZ" sz="2800" dirty="0" smtClean="0">
                <a:effectLst>
                  <a:glow rad="228600">
                    <a:schemeClr val="accent2">
                      <a:satMod val="175000"/>
                      <a:alpha val="40000"/>
                    </a:schemeClr>
                  </a:glow>
                </a:effectLst>
                <a:latin typeface="Arial Rounded MT Bold" pitchFamily="34" charset="0"/>
                <a:cs typeface="Arial" pitchFamily="34" charset="0"/>
              </a:rPr>
              <a:t>-1</a:t>
            </a:r>
            <a:r>
              <a:rPr lang="fr-FR" sz="2800" dirty="0" smtClean="0">
                <a:effectLst>
                  <a:glow rad="228600">
                    <a:schemeClr val="accent2">
                      <a:satMod val="175000"/>
                      <a:alpha val="40000"/>
                    </a:schemeClr>
                  </a:glow>
                </a:effectLst>
                <a:latin typeface="Arial Rounded MT Bold" pitchFamily="34" charset="0"/>
                <a:cs typeface="Arial" pitchFamily="34" charset="0"/>
              </a:rPr>
              <a:t> </a:t>
            </a:r>
            <a:r>
              <a:rPr lang="en-US" sz="2800" dirty="0" smtClean="0">
                <a:effectLst>
                  <a:glow rad="228600">
                    <a:schemeClr val="accent2">
                      <a:satMod val="175000"/>
                      <a:alpha val="40000"/>
                    </a:schemeClr>
                  </a:glow>
                </a:effectLst>
                <a:latin typeface="Arial Rounded MT Bold" pitchFamily="34" charset="0"/>
                <a:cs typeface="Arial" pitchFamily="34" charset="0"/>
              </a:rPr>
              <a:t>The managerial</a:t>
            </a:r>
            <a:r>
              <a:rPr lang="ar-DZ" sz="2800" dirty="0" smtClean="0">
                <a:effectLst>
                  <a:glow rad="228600">
                    <a:schemeClr val="accent2">
                      <a:satMod val="175000"/>
                      <a:alpha val="40000"/>
                    </a:schemeClr>
                  </a:glow>
                </a:effectLst>
                <a:latin typeface="Arial Rounded MT Bold" pitchFamily="34" charset="0"/>
                <a:cs typeface="Arial" pitchFamily="34" charset="0"/>
              </a:rPr>
              <a:t> </a:t>
            </a:r>
            <a:r>
              <a:rPr lang="en-US" sz="2800" dirty="0" smtClean="0">
                <a:effectLst>
                  <a:glow rad="228600">
                    <a:schemeClr val="accent2">
                      <a:satMod val="175000"/>
                      <a:alpha val="40000"/>
                    </a:schemeClr>
                  </a:glow>
                </a:effectLst>
                <a:latin typeface="Arial Rounded MT Bold" pitchFamily="34" charset="0"/>
                <a:cs typeface="Arial" pitchFamily="34" charset="0"/>
              </a:rPr>
              <a:t>functions :</a:t>
            </a:r>
            <a:r>
              <a:rPr lang="ar-DZ" sz="2800" dirty="0" smtClean="0">
                <a:ln w="18415" cmpd="sng">
                  <a:solidFill>
                    <a:schemeClr val="tx1"/>
                  </a:solidFill>
                  <a:prstDash val="solid"/>
                </a:ln>
                <a:effectLst>
                  <a:outerShdw blurRad="63500" dir="3600000" algn="tl" rotWithShape="0">
                    <a:srgbClr val="000000">
                      <a:alpha val="70000"/>
                    </a:srgbClr>
                  </a:outerShdw>
                </a:effectLst>
              </a:rPr>
              <a:t> </a:t>
            </a:r>
            <a:r>
              <a:rPr lang="en-US" sz="2800" dirty="0" smtClean="0">
                <a:ln w="18415" cmpd="sng">
                  <a:solidFill>
                    <a:schemeClr val="tx1"/>
                  </a:solidFill>
                  <a:prstDash val="solid"/>
                </a:ln>
                <a:effectLst>
                  <a:outerShdw blurRad="63500" dir="3600000" algn="tl" rotWithShape="0">
                    <a:srgbClr val="000000">
                      <a:alpha val="70000"/>
                    </a:srgbClr>
                  </a:outerShdw>
                </a:effectLst>
              </a:rPr>
              <a:t> </a:t>
            </a:r>
            <a:r>
              <a:rPr lang="ar-DZ" sz="2800" dirty="0" smtClean="0">
                <a:ln w="18415" cmpd="sng">
                  <a:solidFill>
                    <a:schemeClr val="tx1"/>
                  </a:solidFill>
                  <a:prstDash val="solid"/>
                </a:ln>
                <a:effectLst>
                  <a:outerShdw blurRad="63500" dir="3600000" algn="tl" rotWithShape="0">
                    <a:srgbClr val="000000">
                      <a:alpha val="70000"/>
                    </a:srgbClr>
                  </a:outerShdw>
                </a:effectLst>
              </a:rPr>
              <a:t> </a:t>
            </a:r>
            <a:endParaRPr lang="fr-FR" sz="2800" dirty="0">
              <a:ln w="18415" cmpd="sng">
                <a:solidFill>
                  <a:schemeClr val="tx1"/>
                </a:solidFill>
                <a:prstDash val="solid"/>
              </a:ln>
            </a:endParaRPr>
          </a:p>
        </p:txBody>
      </p:sp>
      <p:sp>
        <p:nvSpPr>
          <p:cNvPr id="8" name="Rectangle 7"/>
          <p:cNvSpPr/>
          <p:nvPr/>
        </p:nvSpPr>
        <p:spPr>
          <a:xfrm>
            <a:off x="142844" y="1857364"/>
            <a:ext cx="8786842" cy="4524315"/>
          </a:xfrm>
          <a:prstGeom prst="rect">
            <a:avLst/>
          </a:prstGeom>
          <a:solidFill>
            <a:schemeClr val="bg2">
              <a:alpha val="34000"/>
            </a:schemeClr>
          </a:solidFill>
        </p:spPr>
        <p:txBody>
          <a:bodyPr wrap="square">
            <a:spAutoFit/>
          </a:bodyPr>
          <a:lstStyle/>
          <a:p>
            <a:pPr marL="514350" indent="-514350">
              <a:buAutoNum type="arabicPeriod"/>
            </a:pPr>
            <a:r>
              <a:rPr lang="en-US" sz="3200" b="1" dirty="0" smtClean="0">
                <a:effectLst>
                  <a:glow rad="228600">
                    <a:schemeClr val="accent5">
                      <a:satMod val="175000"/>
                      <a:alpha val="40000"/>
                    </a:schemeClr>
                  </a:glow>
                </a:effectLst>
              </a:rPr>
              <a:t>Planning</a:t>
            </a:r>
            <a:r>
              <a:rPr lang="ar-DZ" sz="2800" dirty="0" smtClean="0"/>
              <a:t>: </a:t>
            </a:r>
          </a:p>
          <a:p>
            <a:pPr marL="514350" indent="-514350" algn="just">
              <a:buFont typeface="Arial" pitchFamily="34" charset="0"/>
              <a:buChar char="•"/>
            </a:pPr>
            <a:r>
              <a:rPr lang="en-US" sz="3200" dirty="0" smtClean="0"/>
              <a:t>Future course of action.</a:t>
            </a:r>
            <a:endParaRPr lang="ar-DZ" sz="3200" dirty="0" smtClean="0"/>
          </a:p>
          <a:p>
            <a:pPr marL="514350" indent="-514350" algn="just">
              <a:buFont typeface="Arial" pitchFamily="34" charset="0"/>
              <a:buChar char="•"/>
            </a:pPr>
            <a:r>
              <a:rPr lang="en-US" sz="3200" dirty="0" smtClean="0"/>
              <a:t>For a human resource </a:t>
            </a:r>
            <a:r>
              <a:rPr lang="en-US" sz="3200" dirty="0" smtClean="0"/>
              <a:t>manager planning </a:t>
            </a:r>
            <a:r>
              <a:rPr lang="en-US" sz="3200" dirty="0" smtClean="0"/>
              <a:t>means the determination of personnel programs that will contribute to the goals of the enterprise.</a:t>
            </a:r>
            <a:endParaRPr lang="ar-DZ" sz="3200" dirty="0" smtClean="0"/>
          </a:p>
          <a:p>
            <a:pPr marL="514350" indent="-514350" algn="just">
              <a:buFont typeface="Arial" pitchFamily="34" charset="0"/>
              <a:buChar char="•"/>
            </a:pPr>
            <a:r>
              <a:rPr lang="en-US" sz="3200" dirty="0" smtClean="0"/>
              <a:t>Demand and supply forecasting for each job.</a:t>
            </a:r>
            <a:endParaRPr lang="ar-DZ" sz="3200" dirty="0" smtClean="0"/>
          </a:p>
          <a:p>
            <a:pPr marL="514350" indent="-514350" algn="just">
              <a:buFont typeface="Arial" pitchFamily="34" charset="0"/>
              <a:buChar char="•"/>
            </a:pPr>
            <a:r>
              <a:rPr lang="en-US" sz="3200" dirty="0" smtClean="0"/>
              <a:t>Identifying</a:t>
            </a:r>
            <a:r>
              <a:rPr lang="ar-DZ" sz="3200" dirty="0" smtClean="0"/>
              <a:t> </a:t>
            </a:r>
            <a:r>
              <a:rPr lang="en-US" sz="3200" dirty="0" smtClean="0"/>
              <a:t>net shortage</a:t>
            </a:r>
            <a:r>
              <a:rPr lang="ar-DZ" sz="3200" dirty="0" smtClean="0"/>
              <a:t> </a:t>
            </a:r>
            <a:r>
              <a:rPr lang="en-US" sz="3200" dirty="0" smtClean="0"/>
              <a:t>and </a:t>
            </a:r>
            <a:r>
              <a:rPr lang="en-US" sz="3200" dirty="0" err="1" smtClean="0"/>
              <a:t>excessof</a:t>
            </a:r>
            <a:r>
              <a:rPr lang="en-US" sz="3200" dirty="0" smtClean="0"/>
              <a:t> manpower.</a:t>
            </a:r>
            <a:endParaRPr lang="ar-DZ" sz="3200" dirty="0" smtClean="0"/>
          </a:p>
          <a:p>
            <a:pPr marL="514350" indent="-514350" algn="just">
              <a:buFont typeface="Arial" pitchFamily="34" charset="0"/>
              <a:buChar char="•"/>
            </a:pPr>
            <a:r>
              <a:rPr lang="en-US" sz="3200" dirty="0" smtClean="0"/>
              <a:t>Developing HR policies and </a:t>
            </a:r>
            <a:r>
              <a:rPr lang="en-US" sz="3200" dirty="0" err="1" smtClean="0"/>
              <a:t>programmes</a:t>
            </a:r>
            <a:r>
              <a:rPr lang="en-US" sz="2800" dirty="0" smtClean="0"/>
              <a:t>.</a:t>
            </a:r>
            <a:endParaRPr lang="fr-FR" sz="2800" dirty="0"/>
          </a:p>
        </p:txBody>
      </p:sp>
    </p:spTree>
  </p:cSld>
  <p:clrMapOvr>
    <a:masterClrMapping/>
  </p:clrMapOvr>
  <p:transition spd="slow" advTm="36009000">
    <p:wheel spokes="2"/>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6" name="Rectangle 5"/>
          <p:cNvSpPr/>
          <p:nvPr/>
        </p:nvSpPr>
        <p:spPr>
          <a:xfrm>
            <a:off x="357158" y="357166"/>
            <a:ext cx="8643998" cy="6463308"/>
          </a:xfrm>
          <a:prstGeom prst="rect">
            <a:avLst/>
          </a:prstGeom>
          <a:solidFill>
            <a:schemeClr val="bg2">
              <a:alpha val="46000"/>
            </a:schemeClr>
          </a:solidFill>
        </p:spPr>
        <p:txBody>
          <a:bodyPr wrap="square">
            <a:spAutoFit/>
          </a:bodyPr>
          <a:lstStyle/>
          <a:p>
            <a:pPr algn="just" rtl="1"/>
            <a:r>
              <a:rPr lang="ar-DZ" sz="3200" b="1" dirty="0" smtClean="0">
                <a:effectLst>
                  <a:glow rad="228600">
                    <a:schemeClr val="accent2">
                      <a:satMod val="175000"/>
                      <a:alpha val="40000"/>
                    </a:schemeClr>
                  </a:glow>
                </a:effectLst>
                <a:latin typeface="Estrangelo Edessa" pitchFamily="66" charset="0"/>
                <a:cs typeface="Estrangelo Edessa" pitchFamily="66" charset="0"/>
              </a:rPr>
              <a:t>2-</a:t>
            </a:r>
            <a:r>
              <a:rPr lang="ar-DZ" sz="4800" b="1" dirty="0" smtClean="0">
                <a:effectLst>
                  <a:glow rad="228600">
                    <a:schemeClr val="accent2">
                      <a:satMod val="175000"/>
                      <a:alpha val="40000"/>
                    </a:schemeClr>
                  </a:glow>
                </a:effectLst>
                <a:latin typeface="Estrangelo Edessa" pitchFamily="66" charset="0"/>
                <a:cs typeface="Estrangelo Edessa" pitchFamily="66" charset="0"/>
              </a:rPr>
              <a:t> وظائف إدارة الموارد البشرية:</a:t>
            </a:r>
            <a:endParaRPr lang="fr-FR" sz="4800" b="1" dirty="0" smtClean="0">
              <a:effectLst>
                <a:glow rad="228600">
                  <a:schemeClr val="accent2">
                    <a:satMod val="175000"/>
                    <a:alpha val="40000"/>
                  </a:schemeClr>
                </a:glow>
              </a:effectLst>
              <a:latin typeface="Estrangelo Edessa" pitchFamily="66" charset="0"/>
              <a:cs typeface="Estrangelo Edessa" pitchFamily="66" charset="0"/>
            </a:endParaRPr>
          </a:p>
          <a:p>
            <a:pPr algn="just" rtl="1"/>
            <a:r>
              <a:rPr lang="ar-DZ" sz="3600" dirty="0" smtClean="0">
                <a:latin typeface="Arial" pitchFamily="34" charset="0"/>
                <a:cs typeface="Arial" pitchFamily="34" charset="0"/>
              </a:rPr>
              <a:t> </a:t>
            </a:r>
            <a:r>
              <a:rPr lang="ar-DZ" sz="2800" b="1" dirty="0" smtClean="0">
                <a:effectLst>
                  <a:glow rad="228600">
                    <a:schemeClr val="accent2">
                      <a:satMod val="175000"/>
                      <a:alpha val="40000"/>
                    </a:schemeClr>
                  </a:glow>
                </a:effectLst>
                <a:latin typeface="Arial" pitchFamily="34" charset="0"/>
                <a:cs typeface="Arial" pitchFamily="34" charset="0"/>
              </a:rPr>
              <a:t>2-1-</a:t>
            </a:r>
            <a:r>
              <a:rPr lang="ar-DZ" sz="4800" b="1" dirty="0" smtClean="0">
                <a:effectLst>
                  <a:glow rad="228600">
                    <a:schemeClr val="accent2">
                      <a:satMod val="175000"/>
                      <a:alpha val="40000"/>
                    </a:schemeClr>
                  </a:glow>
                </a:effectLst>
                <a:latin typeface="Estrangelo Edessa" pitchFamily="66" charset="0"/>
                <a:cs typeface="Estrangelo Edessa" pitchFamily="66" charset="0"/>
              </a:rPr>
              <a:t> الوظائف الإدارية:</a:t>
            </a:r>
          </a:p>
          <a:p>
            <a:pPr algn="just" rtl="1"/>
            <a:r>
              <a:rPr lang="ar-DZ" sz="3200" dirty="0" smtClean="0">
                <a:latin typeface="Estrangelo Edessa" pitchFamily="66" charset="0"/>
                <a:cs typeface="Estrangelo Edessa" pitchFamily="66" charset="0"/>
              </a:rPr>
              <a:t> </a:t>
            </a:r>
            <a:r>
              <a:rPr lang="ar-DZ" sz="3200" b="1" dirty="0" smtClean="0">
                <a:effectLst>
                  <a:glow rad="228600">
                    <a:schemeClr val="accent5">
                      <a:satMod val="175000"/>
                      <a:alpha val="40000"/>
                    </a:schemeClr>
                  </a:glow>
                </a:effectLst>
                <a:latin typeface="Estrangelo Edessa" pitchFamily="66" charset="0"/>
                <a:cs typeface="Estrangelo Edessa" pitchFamily="66" charset="0"/>
              </a:rPr>
              <a:t>1. </a:t>
            </a:r>
            <a:r>
              <a:rPr lang="ar-DZ" sz="4800" b="1" dirty="0" smtClean="0">
                <a:effectLst>
                  <a:glow rad="228600">
                    <a:schemeClr val="accent5">
                      <a:satMod val="175000"/>
                      <a:alpha val="40000"/>
                    </a:schemeClr>
                  </a:glow>
                </a:effectLst>
                <a:latin typeface="Estrangelo Edessa" pitchFamily="66" charset="0"/>
                <a:cs typeface="Estrangelo Edessa" pitchFamily="66" charset="0"/>
              </a:rPr>
              <a:t>التخطيط:</a:t>
            </a:r>
          </a:p>
          <a:p>
            <a:pPr algn="just" rtl="1"/>
            <a:r>
              <a:rPr lang="ar-DZ" sz="4400" b="1" dirty="0" smtClean="0">
                <a:latin typeface="Estrangelo Edessa" pitchFamily="66" charset="0"/>
                <a:cs typeface="Estrangelo Edessa" pitchFamily="66" charset="0"/>
              </a:rPr>
              <a:t>.</a:t>
            </a:r>
            <a:r>
              <a:rPr lang="ar-DZ" sz="4400" dirty="0" smtClean="0">
                <a:latin typeface="Estrangelo Edessa" pitchFamily="66" charset="0"/>
                <a:cs typeface="Estrangelo Edessa" pitchFamily="66" charset="0"/>
              </a:rPr>
              <a:t> </a:t>
            </a:r>
            <a:r>
              <a:rPr lang="ar-DZ" sz="4400" b="1" dirty="0" smtClean="0">
                <a:latin typeface="Estrangelo Edessa" pitchFamily="66" charset="0"/>
                <a:cs typeface="Estrangelo Edessa" pitchFamily="66" charset="0"/>
              </a:rPr>
              <a:t>تحديد المسار المستقبلي للإجراءات</a:t>
            </a:r>
          </a:p>
          <a:p>
            <a:pPr algn="just" rtl="1"/>
            <a:r>
              <a:rPr lang="ar-DZ" sz="4400" b="1" dirty="0" smtClean="0">
                <a:latin typeface="Estrangelo Edessa" pitchFamily="66" charset="0"/>
                <a:cs typeface="Estrangelo Edessa" pitchFamily="66" charset="0"/>
              </a:rPr>
              <a:t>. بالنسبة لمدير الموارد البشرية، يعني التخطيط تحديد برامج الموارد البشرية التي ستساهم في تحقيق أهداف المؤسسة</a:t>
            </a:r>
          </a:p>
          <a:p>
            <a:pPr algn="just" rtl="1"/>
            <a:r>
              <a:rPr lang="ar-DZ" sz="4400" b="1" dirty="0" smtClean="0">
                <a:latin typeface="Estrangelo Edessa" pitchFamily="66" charset="0"/>
                <a:cs typeface="Estrangelo Edessa" pitchFamily="66" charset="0"/>
              </a:rPr>
              <a:t>. التنبؤ بالعرض والطلب لكل وظيفة</a:t>
            </a:r>
          </a:p>
          <a:p>
            <a:pPr algn="just" rtl="1"/>
            <a:r>
              <a:rPr lang="ar-DZ" sz="4400" b="1" dirty="0" smtClean="0">
                <a:latin typeface="Estrangelo Edessa" pitchFamily="66" charset="0"/>
                <a:cs typeface="Estrangelo Edessa" pitchFamily="66" charset="0"/>
              </a:rPr>
              <a:t>. تحديد النقص والفائض في القوى العاملة</a:t>
            </a:r>
          </a:p>
          <a:p>
            <a:pPr algn="just" rtl="1"/>
            <a:r>
              <a:rPr lang="ar-DZ" sz="4400" b="1" dirty="0" smtClean="0">
                <a:latin typeface="Estrangelo Edessa" pitchFamily="66" charset="0"/>
                <a:cs typeface="Estrangelo Edessa" pitchFamily="66" charset="0"/>
              </a:rPr>
              <a:t>. تطوير سياسات وبرامج الموارد البشرية</a:t>
            </a:r>
            <a:endParaRPr lang="fr-FR" sz="4400" b="1" dirty="0">
              <a:latin typeface="Estrangelo Edessa" pitchFamily="66" charset="0"/>
              <a:cs typeface="Estrangelo Edessa" pitchFamily="66" charset="0"/>
            </a:endParaRPr>
          </a:p>
        </p:txBody>
      </p:sp>
    </p:spTree>
  </p:cSld>
  <p:clrMapOvr>
    <a:masterClrMapping/>
  </p:clrMapOvr>
  <p:transition spd="slow" advTm="36009000">
    <p:strips dir="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pic>
        <p:nvPicPr>
          <p:cNvPr id="5" name="Espace réservé pour une image  4" descr="e7063e42-a907-41b7-8d6f-5dfbaf2253a2.jpg"/>
          <p:cNvPicPr>
            <a:picLocks noChangeAspect="1"/>
          </p:cNvPicPr>
          <p:nvPr/>
        </p:nvPicPr>
        <p:blipFill>
          <a:blip r:embed="rId2">
            <a:lum contrast="-27000"/>
          </a:blip>
          <a:srcRect t="12500" b="12500"/>
          <a:stretch>
            <a:fillRect/>
          </a:stretch>
        </p:blipFill>
        <p:spPr>
          <a:xfrm>
            <a:off x="0" y="0"/>
            <a:ext cx="9144000" cy="6858000"/>
          </a:xfrm>
          <a:prstGeom prst="rect">
            <a:avLst/>
          </a:prstGeom>
        </p:spPr>
      </p:pic>
      <p:sp>
        <p:nvSpPr>
          <p:cNvPr id="6" name="Rectangle 5"/>
          <p:cNvSpPr/>
          <p:nvPr/>
        </p:nvSpPr>
        <p:spPr>
          <a:xfrm>
            <a:off x="214282" y="357166"/>
            <a:ext cx="8643998" cy="6063198"/>
          </a:xfrm>
          <a:prstGeom prst="rect">
            <a:avLst/>
          </a:prstGeom>
          <a:solidFill>
            <a:schemeClr val="bg2">
              <a:alpha val="42000"/>
            </a:schemeClr>
          </a:solidFill>
        </p:spPr>
        <p:txBody>
          <a:bodyPr wrap="square">
            <a:spAutoFit/>
          </a:bodyPr>
          <a:lstStyle/>
          <a:p>
            <a:pPr algn="just"/>
            <a:r>
              <a:rPr lang="en-US" sz="3600" b="1" dirty="0" smtClean="0">
                <a:effectLst>
                  <a:glow rad="228600">
                    <a:schemeClr val="accent5">
                      <a:satMod val="175000"/>
                      <a:alpha val="40000"/>
                    </a:schemeClr>
                  </a:glow>
                </a:effectLst>
              </a:rPr>
              <a:t>2. Organizing</a:t>
            </a:r>
            <a:r>
              <a:rPr lang="ar-DZ" sz="3600" b="1" dirty="0" smtClean="0">
                <a:effectLst>
                  <a:glow rad="228600">
                    <a:schemeClr val="accent5">
                      <a:satMod val="175000"/>
                      <a:alpha val="40000"/>
                    </a:schemeClr>
                  </a:glow>
                </a:effectLst>
              </a:rPr>
              <a:t>:</a:t>
            </a:r>
          </a:p>
          <a:p>
            <a:pPr algn="just"/>
            <a:r>
              <a:rPr lang="en-US" sz="3200" dirty="0" smtClean="0"/>
              <a:t>• </a:t>
            </a:r>
            <a:r>
              <a:rPr lang="en-US" sz="3200" dirty="0" err="1" smtClean="0"/>
              <a:t>Designning</a:t>
            </a:r>
            <a:r>
              <a:rPr lang="en-US" sz="3200" dirty="0" smtClean="0"/>
              <a:t> and developing </a:t>
            </a:r>
            <a:r>
              <a:rPr lang="en-US" sz="3200" dirty="0" err="1" smtClean="0"/>
              <a:t>organisation</a:t>
            </a:r>
            <a:r>
              <a:rPr lang="en-US" sz="3200" dirty="0" smtClean="0"/>
              <a:t> </a:t>
            </a:r>
            <a:r>
              <a:rPr lang="en-US" sz="3200" dirty="0" err="1" smtClean="0"/>
              <a:t>structur</a:t>
            </a:r>
            <a:r>
              <a:rPr lang="en-US" sz="3200" dirty="0" smtClean="0"/>
              <a:t> carry out the various operations. </a:t>
            </a:r>
            <a:endParaRPr lang="ar-DZ" sz="3200" dirty="0" smtClean="0"/>
          </a:p>
          <a:p>
            <a:pPr algn="just"/>
            <a:r>
              <a:rPr lang="en-US" sz="3200" dirty="0" smtClean="0"/>
              <a:t>• The organization structure basically includes the following:</a:t>
            </a:r>
            <a:endParaRPr lang="ar-DZ" sz="3200" dirty="0" smtClean="0"/>
          </a:p>
          <a:p>
            <a:pPr algn="just">
              <a:buFontTx/>
              <a:buChar char="-"/>
            </a:pPr>
            <a:r>
              <a:rPr lang="en-US" sz="3200" dirty="0" smtClean="0"/>
              <a:t>Grouping of personnel activity logically into functions or positions</a:t>
            </a:r>
            <a:r>
              <a:rPr lang="ar-DZ" sz="3200" dirty="0" smtClean="0"/>
              <a:t>.</a:t>
            </a:r>
            <a:r>
              <a:rPr lang="en-US" sz="3200" dirty="0" smtClean="0"/>
              <a:t> </a:t>
            </a:r>
            <a:endParaRPr lang="ar-DZ" sz="3200" dirty="0" smtClean="0"/>
          </a:p>
          <a:p>
            <a:pPr algn="just">
              <a:buFontTx/>
              <a:buChar char="-"/>
            </a:pPr>
            <a:r>
              <a:rPr lang="en-US" sz="3200" dirty="0" smtClean="0"/>
              <a:t>Assignment of different functions to different individuals</a:t>
            </a:r>
            <a:r>
              <a:rPr lang="ar-DZ" sz="3200" dirty="0" smtClean="0"/>
              <a:t>.</a:t>
            </a:r>
          </a:p>
          <a:p>
            <a:pPr algn="just">
              <a:buFontTx/>
              <a:buChar char="-"/>
            </a:pPr>
            <a:r>
              <a:rPr lang="en-US" sz="3200" dirty="0" smtClean="0"/>
              <a:t> Delegation of authority according to the tasks assigned and responsibilities involved</a:t>
            </a:r>
            <a:r>
              <a:rPr lang="ar-DZ" sz="3200" dirty="0" smtClean="0"/>
              <a:t>.</a:t>
            </a:r>
            <a:r>
              <a:rPr lang="en-US" sz="3200" dirty="0" smtClean="0"/>
              <a:t> </a:t>
            </a:r>
            <a:endParaRPr lang="ar-DZ" sz="3200" dirty="0" smtClean="0"/>
          </a:p>
          <a:p>
            <a:pPr algn="just">
              <a:buFontTx/>
              <a:buChar char="-"/>
            </a:pPr>
            <a:r>
              <a:rPr lang="en-US" sz="3200" dirty="0" smtClean="0"/>
              <a:t>Co-ordination of activities of different individuals.</a:t>
            </a:r>
            <a:endParaRPr lang="fr-FR" sz="3200" dirty="0"/>
          </a:p>
        </p:txBody>
      </p:sp>
    </p:spTree>
  </p:cSld>
  <p:clrMapOvr>
    <a:masterClrMapping/>
  </p:clrMapOvr>
  <p:transition spd="slow" advTm="36009000">
    <p:strips/>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1087</TotalTime>
  <Words>1525</Words>
  <Application>Microsoft Office PowerPoint</Application>
  <PresentationFormat>Affichage à l'écran (4:3)</PresentationFormat>
  <Paragraphs>140</Paragraphs>
  <Slides>26</Slides>
  <Notes>0</Notes>
  <HiddenSlides>0</HiddenSlides>
  <MMClips>0</MMClips>
  <ScaleCrop>false</ScaleCrop>
  <HeadingPairs>
    <vt:vector size="4" baseType="variant">
      <vt:variant>
        <vt:lpstr>Thème</vt:lpstr>
      </vt:variant>
      <vt:variant>
        <vt:i4>1</vt:i4>
      </vt:variant>
      <vt:variant>
        <vt:lpstr>Titres des diapositives</vt:lpstr>
      </vt:variant>
      <vt:variant>
        <vt:i4>26</vt:i4>
      </vt:variant>
    </vt:vector>
  </HeadingPairs>
  <TitlesOfParts>
    <vt:vector size="2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Raed-inf</dc:creator>
  <cp:lastModifiedBy>Raed-inf</cp:lastModifiedBy>
  <cp:revision>110</cp:revision>
  <dcterms:created xsi:type="dcterms:W3CDTF">2024-12-09T22:01:59Z</dcterms:created>
  <dcterms:modified xsi:type="dcterms:W3CDTF">2024-12-12T15:42:04Z</dcterms:modified>
</cp:coreProperties>
</file>