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5" r:id="rId6"/>
    <p:sldId id="297" r:id="rId7"/>
    <p:sldId id="327" r:id="rId8"/>
    <p:sldId id="298" r:id="rId9"/>
    <p:sldId id="325" r:id="rId10"/>
    <p:sldId id="299" r:id="rId11"/>
    <p:sldId id="300" r:id="rId12"/>
    <p:sldId id="301" r:id="rId13"/>
    <p:sldId id="318" r:id="rId14"/>
    <p:sldId id="302" r:id="rId15"/>
    <p:sldId id="303" r:id="rId16"/>
    <p:sldId id="319" r:id="rId17"/>
    <p:sldId id="304" r:id="rId18"/>
    <p:sldId id="305" r:id="rId19"/>
    <p:sldId id="320" r:id="rId20"/>
    <p:sldId id="306" r:id="rId21"/>
    <p:sldId id="321" r:id="rId22"/>
    <p:sldId id="32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02/03/2026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02/03/2026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02/03/2026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02/03/2026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02/03/2026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02/03/2026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1-	صور نظام الأهلية للشخص الطبيعي </a:t>
            </a:r>
            <a:r>
              <a:rPr lang="ar-DZ" sz="17600" b="1" dirty="0">
                <a:solidFill>
                  <a:schemeClr val="tx1"/>
                </a:solidFill>
                <a:latin typeface="Arabic Typesetting" panose="03020402040406030203" pitchFamily="66" charset="-78"/>
                <a:cs typeface="Arabic Typesetting" panose="03020402040406030203" pitchFamily="66" charset="-78"/>
              </a:rPr>
              <a:t>: </a:t>
            </a:r>
          </a:p>
          <a:p>
            <a:pPr algn="just" rtl="1"/>
            <a:r>
              <a:rPr lang="ar-DZ" sz="16600" b="1" dirty="0">
                <a:solidFill>
                  <a:schemeClr val="tx1"/>
                </a:solidFill>
                <a:latin typeface="Arabic Typesetting" panose="03020402040406030203" pitchFamily="66" charset="-78"/>
                <a:cs typeface="Arabic Typesetting" panose="03020402040406030203" pitchFamily="66" charset="-78"/>
              </a:rPr>
              <a:t> </a:t>
            </a:r>
            <a:r>
              <a:rPr lang="ar-DZ" sz="19200" b="1" dirty="0">
                <a:solidFill>
                  <a:srgbClr val="7030A0"/>
                </a:solidFill>
                <a:latin typeface="Arabic Typesetting" panose="03020402040406030203" pitchFamily="66" charset="-78"/>
                <a:cs typeface="Arabic Typesetting" panose="03020402040406030203" pitchFamily="66" charset="-78"/>
              </a:rPr>
              <a:t>1- 2 أهلية الأداء </a:t>
            </a:r>
            <a:r>
              <a:rPr lang="ar-DZ" sz="19200" b="1" dirty="0">
                <a:solidFill>
                  <a:srgbClr val="C00000"/>
                </a:solidFill>
                <a:latin typeface="Arabic Typesetting" panose="03020402040406030203" pitchFamily="66" charset="-78"/>
                <a:cs typeface="Arabic Typesetting" panose="03020402040406030203" pitchFamily="66" charset="-78"/>
              </a:rPr>
              <a:t>( أهلية مباشرة التصرفات القانونية ) </a:t>
            </a:r>
            <a:r>
              <a:rPr lang="ar-DZ" sz="19200" b="1" dirty="0">
                <a:solidFill>
                  <a:srgbClr val="7030A0"/>
                </a:solidFill>
                <a:latin typeface="Arabic Typesetting" panose="03020402040406030203" pitchFamily="66" charset="-78"/>
                <a:cs typeface="Arabic Typesetting" panose="03020402040406030203" pitchFamily="66" charset="-78"/>
              </a:rPr>
              <a:t>:</a:t>
            </a:r>
          </a:p>
          <a:p>
            <a:pPr algn="just" rtl="1"/>
            <a:r>
              <a:rPr lang="ar-DZ" sz="19200" b="1" dirty="0">
                <a:solidFill>
                  <a:srgbClr val="7030A0"/>
                </a:solidFill>
                <a:latin typeface="Arabic Typesetting" panose="03020402040406030203" pitchFamily="66" charset="-78"/>
                <a:cs typeface="Arabic Typesetting" panose="03020402040406030203" pitchFamily="66" charset="-78"/>
              </a:rPr>
              <a:t> </a:t>
            </a:r>
            <a:r>
              <a:rPr lang="ar-DZ" sz="19200" b="1" dirty="0">
                <a:solidFill>
                  <a:schemeClr val="tx1"/>
                </a:solidFill>
                <a:latin typeface="Arabic Typesetting" panose="03020402040406030203" pitchFamily="66" charset="-78"/>
                <a:cs typeface="Arabic Typesetting" panose="03020402040406030203" pitchFamily="66" charset="-78"/>
              </a:rPr>
              <a:t>الصورة الثانية لأهلية الشخص الطبيعي هي أهلية الأداء ،  و التي تعني مدى قدرة الشخص الطبيعي على مباشرة التصرفات القانونية        بنفسه </a:t>
            </a:r>
            <a:r>
              <a:rPr lang="ar-DZ" sz="19200" b="1" dirty="0">
                <a:solidFill>
                  <a:srgbClr val="0070C0"/>
                </a:solidFill>
                <a:latin typeface="Arabic Typesetting" panose="03020402040406030203" pitchFamily="66" charset="-78"/>
                <a:cs typeface="Arabic Typesetting" panose="03020402040406030203" pitchFamily="66" charset="-78"/>
              </a:rPr>
              <a:t>( ابرام العقود ) </a:t>
            </a:r>
            <a:r>
              <a:rPr lang="ar-DZ" sz="19200" b="1" dirty="0">
                <a:solidFill>
                  <a:schemeClr val="tx1"/>
                </a:solidFill>
                <a:latin typeface="Arabic Typesetting" panose="03020402040406030203" pitchFamily="66" charset="-78"/>
                <a:cs typeface="Arabic Typesetting" panose="03020402040406030203" pitchFamily="66" charset="-78"/>
              </a:rPr>
              <a:t>،</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 حيث تستلزم هذه القدرة أن يكون هذا الشخص الطبيعي يتمتع بإرادة عاقلة </a:t>
            </a:r>
            <a:r>
              <a:rPr lang="ar-DZ" sz="16600" b="1" dirty="0">
                <a:solidFill>
                  <a:schemeClr val="tx1"/>
                </a:solidFill>
                <a:latin typeface="Arabic Typesetting" panose="03020402040406030203" pitchFamily="66" charset="-78"/>
                <a:cs typeface="Arabic Typesetting" panose="03020402040406030203" pitchFamily="66" charset="-78"/>
              </a:rPr>
              <a:t>.</a:t>
            </a:r>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1232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720468"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6600" b="1" dirty="0">
                <a:solidFill>
                  <a:schemeClr val="tx1"/>
                </a:solidFill>
                <a:latin typeface="Arabic Typesetting" panose="03020402040406030203" pitchFamily="66" charset="-78"/>
                <a:cs typeface="Arabic Typesetting" panose="03020402040406030203" pitchFamily="66" charset="-78"/>
              </a:rPr>
              <a:t> </a:t>
            </a:r>
            <a:r>
              <a:rPr lang="ar-DZ" sz="17600" b="1" dirty="0">
                <a:solidFill>
                  <a:schemeClr val="tx1"/>
                </a:solidFill>
                <a:latin typeface="Arabic Typesetting" panose="03020402040406030203" pitchFamily="66" charset="-78"/>
                <a:cs typeface="Arabic Typesetting" panose="03020402040406030203" pitchFamily="66" charset="-78"/>
              </a:rPr>
              <a:t>كما أشرنا اليه أعلاه فإن أهلية الوجوب تثبت لجميع الأشخاص الطبيعيين مهما كان وضعهم بشرط أن يكونوا  أحياء ، </a:t>
            </a:r>
            <a:r>
              <a:rPr lang="ar-DZ" sz="16000" b="1" dirty="0">
                <a:solidFill>
                  <a:schemeClr val="tx1"/>
                </a:solidFill>
                <a:latin typeface="Arabic Typesetting" panose="03020402040406030203" pitchFamily="66" charset="-78"/>
                <a:cs typeface="Arabic Typesetting" panose="03020402040406030203" pitchFamily="66" charset="-78"/>
              </a:rPr>
              <a:t>و في المقابل  فإن أهلية الأداء للشخص الطبيعي تختلف </a:t>
            </a:r>
            <a:r>
              <a:rPr lang="ar-DZ" sz="16000" b="1" dirty="0">
                <a:solidFill>
                  <a:srgbClr val="0070C0"/>
                </a:solidFill>
                <a:latin typeface="Arabic Typesetting" panose="03020402040406030203" pitchFamily="66" charset="-78"/>
                <a:cs typeface="Arabic Typesetting" panose="03020402040406030203" pitchFamily="66" charset="-78"/>
              </a:rPr>
              <a:t>انعداما و نقصانا و كمال</a:t>
            </a:r>
            <a:r>
              <a:rPr lang="ar-DZ" sz="16000" b="1" dirty="0">
                <a:solidFill>
                  <a:schemeClr val="tx1"/>
                </a:solidFill>
                <a:latin typeface="Arabic Typesetting" panose="03020402040406030203" pitchFamily="66" charset="-78"/>
                <a:cs typeface="Arabic Typesetting" panose="03020402040406030203" pitchFamily="66" charset="-78"/>
              </a:rPr>
              <a:t>ا  ، بحسب التدرج العمري لهذا الشخص ، حيث يتخذ هذا التدرج العمري ثلاث مراحل أساسية وفقا للقانون الجزائري  .</a:t>
            </a:r>
          </a:p>
          <a:p>
            <a:pPr marL="1143000" indent="-1143000" algn="just" rtl="1">
              <a:buFont typeface="Wingdings" panose="05000000000000000000" pitchFamily="2" charset="2"/>
              <a:buChar char="Ø"/>
            </a:pPr>
            <a:r>
              <a:rPr lang="ar-DZ" sz="17600" b="1" dirty="0">
                <a:solidFill>
                  <a:srgbClr val="0070C0"/>
                </a:solidFill>
                <a:latin typeface="Arabic Typesetting" panose="03020402040406030203" pitchFamily="66" charset="-78"/>
                <a:cs typeface="Arabic Typesetting" panose="03020402040406030203" pitchFamily="66" charset="-78"/>
              </a:rPr>
              <a:t>مرحلة انعدم الأهلية  ( من تاريخ الميلاد إلى غاية سن 13 سنة ) </a:t>
            </a:r>
          </a:p>
          <a:p>
            <a:pPr marL="1143000" indent="-1143000" algn="just" rtl="1">
              <a:buFont typeface="Wingdings" panose="05000000000000000000" pitchFamily="2" charset="2"/>
              <a:buChar char="Ø"/>
            </a:pPr>
            <a:r>
              <a:rPr lang="ar-DZ" sz="17600" b="1" dirty="0">
                <a:solidFill>
                  <a:srgbClr val="0070C0"/>
                </a:solidFill>
                <a:latin typeface="Arabic Typesetting" panose="03020402040406030203" pitchFamily="66" charset="-78"/>
                <a:cs typeface="Arabic Typesetting" panose="03020402040406030203" pitchFamily="66" charset="-78"/>
              </a:rPr>
              <a:t>مرحلة نقص الأهلية ( من سن 13 سنة إلى غاية 19 سنة </a:t>
            </a:r>
          </a:p>
          <a:p>
            <a:pPr marL="1143000" indent="-1143000" algn="just" rtl="1">
              <a:buFont typeface="Wingdings" panose="05000000000000000000" pitchFamily="2" charset="2"/>
              <a:buChar char="Ø"/>
            </a:pPr>
            <a:r>
              <a:rPr lang="ar-DZ" sz="17600" b="1" dirty="0">
                <a:solidFill>
                  <a:srgbClr val="0070C0"/>
                </a:solidFill>
                <a:latin typeface="Arabic Typesetting" panose="03020402040406030203" pitchFamily="66" charset="-78"/>
                <a:cs typeface="Arabic Typesetting" panose="03020402040406030203" pitchFamily="66" charset="-78"/>
              </a:rPr>
              <a:t>مرحلة كمال الأهلية ( بعد سن 19 سنة كاملة ) </a:t>
            </a:r>
          </a:p>
          <a:p>
            <a:pPr algn="just" rtl="1"/>
            <a:endParaRPr lang="ar-DZ" sz="200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200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20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82670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03025" cy="6609522"/>
          </a:xfrm>
        </p:spPr>
        <p:txBody>
          <a:bodyPr>
            <a:normAutofit fontScale="250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ث</a:t>
            </a:r>
            <a:r>
              <a:rPr lang="ar-DZ" sz="19200" b="1" dirty="0">
                <a:solidFill>
                  <a:srgbClr val="C00000"/>
                </a:solidFill>
                <a:latin typeface="Arabic Typesetting" panose="03020402040406030203" pitchFamily="66" charset="-78"/>
                <a:cs typeface="Arabic Typesetting" panose="03020402040406030203" pitchFamily="66" charset="-78"/>
              </a:rPr>
              <a:t>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6600" b="1" dirty="0">
                <a:solidFill>
                  <a:srgbClr val="FF0000"/>
                </a:solidFill>
                <a:latin typeface="Arabic Typesetting" panose="03020402040406030203" pitchFamily="66" charset="-78"/>
                <a:cs typeface="Arabic Typesetting" panose="03020402040406030203" pitchFamily="66" charset="-78"/>
              </a:rPr>
              <a:t> </a:t>
            </a:r>
            <a:r>
              <a:rPr lang="ar-DZ" sz="17600" b="1" dirty="0">
                <a:solidFill>
                  <a:srgbClr val="FF0000"/>
                </a:solidFill>
                <a:latin typeface="Arabic Typesetting" panose="03020402040406030203" pitchFamily="66" charset="-78"/>
                <a:cs typeface="Arabic Typesetting" panose="03020402040406030203" pitchFamily="66" charset="-78"/>
              </a:rPr>
              <a:t>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  1 مرحلة انعدام الأهلية ( الجنين و الصبي غير المميز ) : </a:t>
            </a:r>
          </a:p>
          <a:p>
            <a:pPr algn="just" rtl="1"/>
            <a:r>
              <a:rPr lang="ar-DZ" sz="16600" b="1" dirty="0">
                <a:solidFill>
                  <a:schemeClr val="tx1"/>
                </a:solidFill>
                <a:latin typeface="Arabic Typesetting" panose="03020402040406030203" pitchFamily="66" charset="-78"/>
                <a:cs typeface="Arabic Typesetting" panose="03020402040406030203" pitchFamily="66" charset="-78"/>
              </a:rPr>
              <a:t> </a:t>
            </a:r>
            <a:r>
              <a:rPr lang="ar-DZ" sz="21600" b="1" dirty="0">
                <a:solidFill>
                  <a:schemeClr val="tx1"/>
                </a:solidFill>
                <a:latin typeface="Arabic Typesetting" panose="03020402040406030203" pitchFamily="66" charset="-78"/>
                <a:cs typeface="Arabic Typesetting" panose="03020402040406030203" pitchFamily="66" charset="-78"/>
              </a:rPr>
              <a:t>تبدأ في هذه المرحلة من ولادة الإنسان حيا و تنتهي عند بلوغه سن الثلاث عشر سنة كاملة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 حيث تتميز هذه المرحلة بضعف المدارك العقلية ، و لا يمكن للشخص في هذه المرحلة التميز بين ما هو ضار له و ما هو نافع له ، على أساس أن العقل لم ينمو بالقدر الكافي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 </a:t>
            </a:r>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5418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03025"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  1 مرحلة انعدام الأهلية ( الجنين و الصبي غير المميز ) :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فيكون الانسان في هذه المرحلة عديم التميز ، و بالتالي تنعدم لديه أهلية الأداء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 طبقا لنص المادة 42 من القانون المدني الجزائري التي تنص على أنه " </a:t>
            </a:r>
            <a:r>
              <a:rPr lang="ar-DZ" sz="21600" b="1" dirty="0">
                <a:solidFill>
                  <a:srgbClr val="0070C0"/>
                </a:solidFill>
                <a:latin typeface="Arabic Typesetting" panose="03020402040406030203" pitchFamily="66" charset="-78"/>
                <a:cs typeface="Arabic Typesetting" panose="03020402040406030203" pitchFamily="66" charset="-78"/>
              </a:rPr>
              <a:t>لا يكون أهلا لمباشرة حقوقه المدنية من كان فاقدا للتميز  لصغر السن ...." </a:t>
            </a:r>
            <a:r>
              <a:rPr lang="ar-DZ" sz="21600" b="1" dirty="0">
                <a:solidFill>
                  <a:schemeClr val="tx1"/>
                </a:solidFill>
                <a:latin typeface="Arabic Typesetting" panose="03020402040406030203" pitchFamily="66" charset="-78"/>
                <a:cs typeface="Arabic Typesetting" panose="03020402040406030203" pitchFamily="66" charset="-78"/>
              </a:rPr>
              <a:t>. </a:t>
            </a:r>
            <a:endParaRPr lang="ar-DZ" sz="192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03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  </a:t>
            </a:r>
            <a:r>
              <a:rPr lang="ar-DZ" sz="17600" b="1" dirty="0">
                <a:solidFill>
                  <a:srgbClr val="7030A0"/>
                </a:solidFill>
                <a:latin typeface="Arabic Typesetting" panose="03020402040406030203" pitchFamily="66" charset="-78"/>
                <a:cs typeface="Arabic Typesetting" panose="03020402040406030203" pitchFamily="66" charset="-78"/>
              </a:rPr>
              <a:t>1 مرحلة انعدام الأهلية ( الجنين و الصبي غير المميز ) :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و إذا كانت أهلية الأداء تنعدم عند الشخص غير المميز و الذي  تمتد مرحلته العمرية من الولادة حيا إلى غاية بلوغه سن الثلاث عشر سنة كاملة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 فمن باب أولى أن أهلية الأداء تنعدم كذلك  بالضرورة  عند الجنين الذي لم يولد بعد . </a:t>
            </a:r>
          </a:p>
          <a:p>
            <a:pPr algn="just" rtl="1"/>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2539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382538" cy="6609522"/>
          </a:xfrm>
        </p:spPr>
        <p:txBody>
          <a:bodyPr>
            <a:normAutofit fontScale="250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2 مرحلة نقصان الأهلية ( الصبي المميز )  </a:t>
            </a:r>
            <a:r>
              <a:rPr lang="ar-DZ" sz="16600" b="1" dirty="0">
                <a:solidFill>
                  <a:srgbClr val="7030A0"/>
                </a:solidFill>
                <a:latin typeface="Arabic Typesetting" panose="03020402040406030203" pitchFamily="66" charset="-78"/>
                <a:cs typeface="Arabic Typesetting" panose="03020402040406030203" pitchFamily="66" charset="-78"/>
              </a:rPr>
              <a:t>: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في هذه المرحلة تثبت للصبي المميز  ما يسمى بأهلية الاغتناء دون أهلية الافتقار ،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حيث تتيح له الأولى</a:t>
            </a:r>
            <a:r>
              <a:rPr lang="ar-DZ" sz="21600" b="1" dirty="0">
                <a:solidFill>
                  <a:prstClr val="black"/>
                </a:solidFill>
                <a:latin typeface="Arabic Typesetting" panose="03020402040406030203" pitchFamily="66" charset="-78"/>
                <a:cs typeface="Arabic Typesetting" panose="03020402040406030203" pitchFamily="66" charset="-78"/>
              </a:rPr>
              <a:t> </a:t>
            </a:r>
            <a:r>
              <a:rPr lang="ar-DZ" sz="21600" b="1" dirty="0">
                <a:solidFill>
                  <a:srgbClr val="0070C0"/>
                </a:solidFill>
                <a:latin typeface="Arabic Typesetting" panose="03020402040406030203" pitchFamily="66" charset="-78"/>
                <a:cs typeface="Arabic Typesetting" panose="03020402040406030203" pitchFamily="66" charset="-78"/>
              </a:rPr>
              <a:t>(أهلية الاغتناء) ،  </a:t>
            </a:r>
            <a:r>
              <a:rPr lang="ar-DZ" sz="21600" b="1" dirty="0">
                <a:solidFill>
                  <a:schemeClr val="tx1"/>
                </a:solidFill>
                <a:latin typeface="Arabic Typesetting" panose="03020402040406030203" pitchFamily="66" charset="-78"/>
                <a:cs typeface="Arabic Typesetting" panose="03020402040406030203" pitchFamily="66" charset="-78"/>
              </a:rPr>
              <a:t>ابرام التصرفات التي تعود عليه بالنفع نفعا محضا دون الحاجة إلى تدخل وليه أو وصيه فيقبل  مثلا بمفرده  كفالة  ديونه ، أو الحصول على هبة دون شروط.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 </a:t>
            </a:r>
            <a:endParaRPr lang="ar-DZ" sz="6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7193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382538"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2 مرحلة نقصان الأهلية ( الصبي المميز )  </a:t>
            </a:r>
            <a:r>
              <a:rPr lang="ar-DZ" sz="16600" b="1" dirty="0">
                <a:solidFill>
                  <a:srgbClr val="7030A0"/>
                </a:solidFill>
                <a:latin typeface="Arabic Typesetting" panose="03020402040406030203" pitchFamily="66" charset="-78"/>
                <a:cs typeface="Arabic Typesetting" panose="03020402040406030203" pitchFamily="66" charset="-78"/>
              </a:rPr>
              <a:t>: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أما أهلية الافتقار فهي معدومة عنده أصلا ، على نحو أن يبرم تصرف من تصرفات التبرع لصالح شخص آخر حيث يقع هذا التصرف باطلا .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في حين أن التصرفات الدائرة بين النفع و الضرر كالبيع و الشراء و الايجار فيتمتع  بالنسبة لها بأهلية أداء ناقصة ، فإذا أجراها فهي تقع قابلة للإبطال لمصلحة القاصر دون المتعاقد الآخر.</a:t>
            </a:r>
            <a:endParaRPr lang="ar-DZ" sz="7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0559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250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2 مرحلة نقصان الأهلية ( الصبي المميز )  :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و أكد المشرع الجزائري هذا المعنى في إطار أحكام المادة 83 من قانون الأسرة و الذي نصت على أنه " </a:t>
            </a:r>
            <a:r>
              <a:rPr lang="ar-DZ" sz="19200" b="1" dirty="0">
                <a:solidFill>
                  <a:srgbClr val="0070C0"/>
                </a:solidFill>
                <a:latin typeface="Arabic Typesetting" panose="03020402040406030203" pitchFamily="66" charset="-78"/>
                <a:cs typeface="Arabic Typesetting" panose="03020402040406030203" pitchFamily="66" charset="-78"/>
              </a:rPr>
              <a:t>من بلغ سن التميز و لم يبلغ سن الرشد طبقا للمادة 43 من القانون المدني تكون تصرفاته نافذة إذا كانت نافعة له ،و باطلة إذا كانت ضارة به ، و تتوقف على اجازة الولي  أو الوصي فيما إذا كانت مترددة بين النفع و الضرر و في حالة النزاع يرفع الأمر للقضاء " .</a:t>
            </a:r>
            <a:endParaRPr lang="ar-DZ" sz="6400" b="1" dirty="0">
              <a:solidFill>
                <a:srgbClr val="0070C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8519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31017" y="675861"/>
            <a:ext cx="2415208"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34059"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3 مرحلة كمال الأهلية ( الشخص الراشد)  </a:t>
            </a:r>
            <a:r>
              <a:rPr lang="ar-DZ" sz="16600" b="1" dirty="0">
                <a:solidFill>
                  <a:srgbClr val="7030A0"/>
                </a:solidFill>
                <a:latin typeface="Arabic Typesetting" panose="03020402040406030203" pitchFamily="66" charset="-78"/>
                <a:cs typeface="Arabic Typesetting" panose="03020402040406030203" pitchFamily="66" charset="-78"/>
              </a:rPr>
              <a:t>:</a:t>
            </a:r>
          </a:p>
          <a:p>
            <a:pPr algn="just" rtl="1"/>
            <a:r>
              <a:rPr lang="ar-DZ" sz="19200" b="1" dirty="0">
                <a:solidFill>
                  <a:srgbClr val="7030A0"/>
                </a:solidFill>
                <a:latin typeface="Arabic Typesetting" panose="03020402040406030203" pitchFamily="66" charset="-78"/>
                <a:cs typeface="Arabic Typesetting" panose="03020402040406030203" pitchFamily="66" charset="-78"/>
              </a:rPr>
              <a:t> </a:t>
            </a:r>
            <a:r>
              <a:rPr lang="ar-DZ" sz="19200" b="1" dirty="0">
                <a:solidFill>
                  <a:schemeClr val="tx1"/>
                </a:solidFill>
                <a:latin typeface="Arabic Typesetting" panose="03020402040406030203" pitchFamily="66" charset="-78"/>
                <a:cs typeface="Arabic Typesetting" panose="03020402040406030203" pitchFamily="66" charset="-78"/>
              </a:rPr>
              <a:t>تكتمل كأصل عام في هذه المرحلة الأهلية القانونية للشخص الطبيعي ، و التي تبدأ من إتمام بلوغ سن 19 سنة ، و ذلك طبقا لما نصت المادة 40 من القانون المدني الجزائري على أنه </a:t>
            </a:r>
            <a:r>
              <a:rPr lang="ar-DZ" sz="19200" b="1" dirty="0">
                <a:solidFill>
                  <a:srgbClr val="0070C0"/>
                </a:solidFill>
                <a:latin typeface="Arabic Typesetting" panose="03020402040406030203" pitchFamily="66" charset="-78"/>
                <a:cs typeface="Arabic Typesetting" panose="03020402040406030203" pitchFamily="66" charset="-78"/>
              </a:rPr>
              <a:t>" كل شخص بلغ سن الرشد متمتعا بقواه العقلية و لم يحجر عليه ، يكون كامل الأهلية لمباشرة حقوقه المدنية  و سن الرشد هو   19 سنة كاملة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 </a:t>
            </a:r>
            <a:endParaRPr lang="ar-DZ" sz="7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679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31017" y="675861"/>
            <a:ext cx="2415208"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34059"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3 مرحلة كمال الأهلية ( الشخص الراشد)  </a:t>
            </a:r>
            <a:r>
              <a:rPr lang="ar-DZ" sz="16600" b="1" dirty="0">
                <a:solidFill>
                  <a:srgbClr val="7030A0"/>
                </a:solidFill>
                <a:latin typeface="Arabic Typesetting" panose="03020402040406030203" pitchFamily="66" charset="-78"/>
                <a:cs typeface="Arabic Typesetting" panose="03020402040406030203" pitchFamily="66" charset="-78"/>
              </a:rPr>
              <a:t>:</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و لكن تجدر الإشارة إلى أن المشرع في هذه المادة  وضع ضابط يتعلق بوجوب عدم الحجر على هذا الشخص لأي سبب من الأسباب القانونية ، حيث أنه إذا تم الحجر عليه تنتفي عنه وصف الكمال لأهليته و يصبح عديم الأهلية من جديد  . </a:t>
            </a:r>
            <a:endParaRPr lang="ar-DZ" sz="7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6785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الثالث : أركان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أشخاص الحق</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موضوع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31017" y="675861"/>
            <a:ext cx="2415208"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606288" y="124239"/>
            <a:ext cx="9134059"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3 مرحلة كمال الأهلية ( الشخص الراشد)  </a:t>
            </a:r>
            <a:r>
              <a:rPr lang="ar-DZ" sz="16600" b="1" dirty="0">
                <a:solidFill>
                  <a:srgbClr val="7030A0"/>
                </a:solidFill>
                <a:latin typeface="Arabic Typesetting" panose="03020402040406030203" pitchFamily="66" charset="-78"/>
                <a:cs typeface="Arabic Typesetting" panose="03020402040406030203" pitchFamily="66" charset="-78"/>
              </a:rPr>
              <a:t>:</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من جهة أخرى تجدر الإشارة إلى وضع المشرع الجزائري لأحكام خاصة استثنائية تتعلق بترشيد القاصر حتى قبل بلوغه سن 19 سنة المذكورة في المادة 40 من القانون المدني أعلاه ،           و ذلك لمباشرة بعض التصرفات القانونية التي تستوجب استكمال الأهلية .</a:t>
            </a:r>
          </a:p>
        </p:txBody>
      </p:sp>
    </p:spTree>
    <p:extLst>
      <p:ext uri="{BB962C8B-B14F-4D97-AF65-F5344CB8AC3E}">
        <p14:creationId xmlns:p14="http://schemas.microsoft.com/office/powerpoint/2010/main" val="287587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31017" y="675861"/>
            <a:ext cx="2415208"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606288" y="124239"/>
            <a:ext cx="9134059"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3 مرحلة كمال الأهلية ( الشخص الراشد)  </a:t>
            </a:r>
            <a:r>
              <a:rPr lang="ar-DZ" sz="16600" b="1" dirty="0">
                <a:solidFill>
                  <a:srgbClr val="7030A0"/>
                </a:solidFill>
                <a:latin typeface="Arabic Typesetting" panose="03020402040406030203" pitchFamily="66" charset="-78"/>
                <a:cs typeface="Arabic Typesetting" panose="03020402040406030203" pitchFamily="66" charset="-78"/>
              </a:rPr>
              <a:t>:</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حيث تم تكريس ذلك ضمن أحكام قانون الأسرة ، حيث جاء في المادة 84 منه  أنه " </a:t>
            </a:r>
            <a:r>
              <a:rPr lang="ar-DZ" sz="21600" b="1" dirty="0">
                <a:solidFill>
                  <a:srgbClr val="0070C0"/>
                </a:solidFill>
                <a:latin typeface="Arabic Typesetting" panose="03020402040406030203" pitchFamily="66" charset="-78"/>
                <a:cs typeface="Arabic Typesetting" panose="03020402040406030203" pitchFamily="66" charset="-78"/>
              </a:rPr>
              <a:t>للقاضي أن يأذن لمن يبلغ سن التميز  في التصرف جزئيا أو كليا في أمواله بناء على طلب من له مصلحة و له الرجوع في الاذن إذا ثبت لديه ما يبرر ذلك </a:t>
            </a:r>
            <a:r>
              <a:rPr lang="ar-DZ" sz="21600" b="1" dirty="0">
                <a:solidFill>
                  <a:srgbClr val="7030A0"/>
                </a:solidFill>
                <a:latin typeface="Arabic Typesetting" panose="03020402040406030203" pitchFamily="66" charset="-78"/>
                <a:cs typeface="Arabic Typesetting" panose="03020402040406030203" pitchFamily="66" charset="-78"/>
              </a:rPr>
              <a:t>"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 </a:t>
            </a:r>
            <a:endParaRPr lang="ar-DZ" sz="56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9597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631017" y="675861"/>
            <a:ext cx="2415208"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606288" y="124239"/>
            <a:ext cx="9134059"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2	- تدرج أهلية الأداء للشخص الطبيعي : </a:t>
            </a:r>
          </a:p>
          <a:p>
            <a:pPr algn="just" rtl="1"/>
            <a:r>
              <a:rPr lang="ar-DZ" sz="17600" b="1" dirty="0">
                <a:solidFill>
                  <a:srgbClr val="7030A0"/>
                </a:solidFill>
                <a:latin typeface="Arabic Typesetting" panose="03020402040406030203" pitchFamily="66" charset="-78"/>
                <a:cs typeface="Arabic Typesetting" panose="03020402040406030203" pitchFamily="66" charset="-78"/>
              </a:rPr>
              <a:t>2– 3 مرحلة كمال الأهلية ( الشخص الراشد)  </a:t>
            </a:r>
            <a:r>
              <a:rPr lang="ar-DZ" sz="16600" b="1" dirty="0">
                <a:solidFill>
                  <a:srgbClr val="7030A0"/>
                </a:solidFill>
                <a:latin typeface="Arabic Typesetting" panose="03020402040406030203" pitchFamily="66" charset="-78"/>
                <a:cs typeface="Arabic Typesetting" panose="03020402040406030203" pitchFamily="66" charset="-78"/>
              </a:rPr>
              <a:t>:</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كما تم تكريس ذلك ضمن  أحكام  القانون التجاري في مادته 05 التي أشارت إلى هذه المسألة في سياق إمكانية ممارسة الشخص البالغ من العمر 18 سنة كاملة ذكرا  أو أنثى التجارة بعد أن يحصل على إذن والده أو أمه أو مجلس العائلة مصادق عليه من طرف المحكمة </a:t>
            </a:r>
            <a:r>
              <a:rPr lang="ar-DZ" sz="17600" b="1" dirty="0">
                <a:solidFill>
                  <a:schemeClr val="tx1"/>
                </a:solidFill>
                <a:latin typeface="Arabic Typesetting" panose="03020402040406030203" pitchFamily="66" charset="-78"/>
                <a:cs typeface="Arabic Typesetting" panose="03020402040406030203" pitchFamily="66" charset="-78"/>
              </a:rPr>
              <a:t>. </a:t>
            </a:r>
            <a:endParaRPr lang="ar-DZ" sz="56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14935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just" rtl="1"/>
            <a:r>
              <a:rPr lang="ar-DZ" sz="5300" b="1" dirty="0">
                <a:solidFill>
                  <a:srgbClr val="FF0000"/>
                </a:solidFill>
                <a:latin typeface="Arabic Typesetting" panose="03020402040406030203" pitchFamily="66" charset="-78"/>
                <a:cs typeface="Arabic Typesetting" panose="03020402040406030203" pitchFamily="66" charset="-78"/>
              </a:rPr>
              <a:t>المطلب الأول : أشخاص الحق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4900" b="1" dirty="0">
                <a:solidFill>
                  <a:srgbClr val="0070C0"/>
                </a:solidFill>
                <a:latin typeface="Arabic Typesetting" panose="03020402040406030203" pitchFamily="66" charset="-78"/>
                <a:cs typeface="Arabic Typesetting" panose="03020402040406030203" pitchFamily="66" charset="-78"/>
              </a:rPr>
              <a:t>يقتضي الحق دائما أن يكون له صاحب ، و هذا الأخير  بالضرورة هو شخص من الأشخاص ، و حيث أن الانسان</a:t>
            </a:r>
            <a:r>
              <a:rPr lang="ar-DZ" sz="4900" b="1" dirty="0">
                <a:solidFill>
                  <a:srgbClr val="00B050"/>
                </a:solidFill>
                <a:latin typeface="Arabic Typesetting" panose="03020402040406030203" pitchFamily="66" charset="-78"/>
                <a:cs typeface="Arabic Typesetting" panose="03020402040406030203" pitchFamily="66" charset="-78"/>
              </a:rPr>
              <a:t> ( الشخص الطبيعي ) </a:t>
            </a:r>
            <a:r>
              <a:rPr lang="ar-DZ" sz="4900" b="1" dirty="0">
                <a:solidFill>
                  <a:srgbClr val="0070C0"/>
                </a:solidFill>
                <a:latin typeface="Arabic Typesetting" panose="03020402040406030203" pitchFamily="66" charset="-78"/>
                <a:cs typeface="Arabic Typesetting" panose="03020402040406030203" pitchFamily="66" charset="-78"/>
              </a:rPr>
              <a:t>هو الشخص الذي تتمحور حوله مختلف النظم القانونية فهو صاحب الحق الأصلي و الأساسي                   . </a:t>
            </a:r>
            <a:br>
              <a:rPr lang="ar-DZ" sz="4900"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a:t>
            </a:r>
            <a:r>
              <a:rPr lang="ar-DZ" sz="4900" b="1" dirty="0">
                <a:solidFill>
                  <a:srgbClr val="00B050"/>
                </a:solidFill>
                <a:latin typeface="Arabic Typesetting" panose="03020402040406030203" pitchFamily="66" charset="-78"/>
                <a:cs typeface="Arabic Typesetting" panose="03020402040406030203" pitchFamily="66" charset="-78"/>
              </a:rPr>
              <a:t>بالشخصية القانونية المعنوية               </a:t>
            </a:r>
            <a:r>
              <a:rPr lang="ar-DZ" sz="5300" b="1" dirty="0">
                <a:solidFill>
                  <a:srgbClr val="0070C0"/>
                </a:solidFill>
                <a:latin typeface="Arabic Typesetting" panose="03020402040406030203" pitchFamily="66" charset="-78"/>
                <a:cs typeface="Arabic Typesetting" panose="03020402040406030203" pitchFamily="66" charset="-78"/>
              </a:rPr>
              <a:t>.                               .  </a:t>
            </a:r>
            <a:br>
              <a:rPr lang="ar-DZ" sz="5300" b="1" dirty="0">
                <a:solidFill>
                  <a:srgbClr val="0070C0"/>
                </a:solidFill>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chemeClr val="tx1"/>
                </a:solidFill>
                <a:latin typeface="Arabic Typesetting" panose="03020402040406030203" pitchFamily="66" charset="-78"/>
                <a:cs typeface="Arabic Typesetting" panose="03020402040406030203" pitchFamily="66" charset="-78"/>
              </a:rPr>
              <a:t>يقصد بالشخص الطبيعي الانسان ، و القاعدة أنه و  في مختلف التشريعات الحديثة أن كل انسان يتمتع بالشخصية القانونية دون استثناء و هذا خلافا لما كان عليه الأمر في الشرائع القديمة التي كانت تحضر  تمتع العبيد بالشخصية القانونية ، حيث تعتبر العبد ملكا لسيده مثله مثل باقي  الأشياء الأخرى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 تجدر الإشارة إلى أن لكل إنسان أو </a:t>
            </a:r>
            <a:r>
              <a:rPr lang="ar-DZ" sz="4400" b="1" dirty="0">
                <a:solidFill>
                  <a:srgbClr val="00B050"/>
                </a:solidFill>
                <a:latin typeface="Arabic Typesetting" panose="03020402040406030203" pitchFamily="66" charset="-78"/>
                <a:cs typeface="Arabic Typesetting" panose="03020402040406030203" pitchFamily="66" charset="-78"/>
              </a:rPr>
              <a:t>شخص طبيعي بداية و نهاية </a:t>
            </a:r>
            <a:r>
              <a:rPr lang="ar-DZ" sz="4400" b="1" dirty="0">
                <a:solidFill>
                  <a:schemeClr val="tx1"/>
                </a:solidFill>
                <a:latin typeface="Arabic Typesetting" panose="03020402040406030203" pitchFamily="66" charset="-78"/>
                <a:cs typeface="Arabic Typesetting" panose="03020402040406030203" pitchFamily="66" charset="-78"/>
              </a:rPr>
              <a:t>، تبدأ معها حقوقه و تنتهي معها ، كما </a:t>
            </a:r>
            <a:r>
              <a:rPr lang="ar-DZ" sz="4400" b="1" dirty="0">
                <a:solidFill>
                  <a:srgbClr val="00B050"/>
                </a:solidFill>
                <a:latin typeface="Arabic Typesetting" panose="03020402040406030203" pitchFamily="66" charset="-78"/>
                <a:cs typeface="Arabic Typesetting" panose="03020402040406030203" pitchFamily="66" charset="-78"/>
              </a:rPr>
              <a:t>أن الشخص الطبيعي يتميز بجملة من الخصائص و الصفات يتميز بها  عن غيره </a:t>
            </a:r>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تتميز الشخصية القانونية للإنسان أو الشخص الطبيعي بتوفره على جملة من الخصائص  و الميزات ، نفصل فيها  على النحو التالي : </a:t>
            </a:r>
          </a:p>
        </p:txBody>
      </p:sp>
    </p:spTree>
    <p:extLst>
      <p:ext uri="{BB962C8B-B14F-4D97-AF65-F5344CB8AC3E}">
        <p14:creationId xmlns:p14="http://schemas.microsoft.com/office/powerpoint/2010/main" val="93635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250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 </a:t>
            </a:r>
            <a:r>
              <a:rPr lang="ar-DZ" sz="16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6600" b="1" dirty="0">
                <a:solidFill>
                  <a:srgbClr val="00B050"/>
                </a:solidFill>
                <a:latin typeface="Arabic Typesetting" panose="03020402040406030203" pitchFamily="66" charset="-78"/>
                <a:cs typeface="Arabic Typesetting" panose="03020402040406030203" pitchFamily="66" charset="-78"/>
              </a:rPr>
              <a:t> </a:t>
            </a:r>
            <a:r>
              <a:rPr lang="ar-DZ" sz="16600" b="1" dirty="0">
                <a:solidFill>
                  <a:schemeClr val="tx1"/>
                </a:solidFill>
                <a:latin typeface="Arabic Typesetting" panose="03020402040406030203" pitchFamily="66" charset="-78"/>
                <a:cs typeface="Arabic Typesetting" panose="03020402040406030203" pitchFamily="66" charset="-78"/>
              </a:rPr>
              <a:t>سوف</a:t>
            </a:r>
            <a:r>
              <a:rPr lang="ar-DZ" sz="16600" b="1" dirty="0">
                <a:solidFill>
                  <a:srgbClr val="00B050"/>
                </a:solidFill>
                <a:latin typeface="Arabic Typesetting" panose="03020402040406030203" pitchFamily="66" charset="-78"/>
                <a:cs typeface="Arabic Typesetting" panose="03020402040406030203" pitchFamily="66" charset="-78"/>
              </a:rPr>
              <a:t>  </a:t>
            </a:r>
            <a:r>
              <a:rPr lang="ar-DZ" sz="16600" b="1" dirty="0">
                <a:solidFill>
                  <a:schemeClr val="tx1"/>
                </a:solidFill>
                <a:latin typeface="Arabic Typesetting" panose="03020402040406030203" pitchFamily="66" charset="-78"/>
                <a:cs typeface="Arabic Typesetting" panose="03020402040406030203" pitchFamily="66" charset="-78"/>
              </a:rPr>
              <a:t>نعالج موضوع أهلية الشخص الطبيعي من خلال العناصر التالية : </a:t>
            </a:r>
          </a:p>
          <a:p>
            <a:pPr algn="just" rtl="1"/>
            <a:endParaRPr lang="ar-DZ" sz="16600" b="1" dirty="0">
              <a:solidFill>
                <a:srgbClr val="00B050"/>
              </a:solidFill>
              <a:latin typeface="Arabic Typesetting" panose="03020402040406030203" pitchFamily="66" charset="-78"/>
              <a:cs typeface="Arabic Typesetting" panose="03020402040406030203" pitchFamily="66" charset="-78"/>
            </a:endParaRPr>
          </a:p>
          <a:p>
            <a:pPr algn="just" rtl="1"/>
            <a:r>
              <a:rPr lang="ar-DZ" sz="16600" b="1" dirty="0">
                <a:solidFill>
                  <a:srgbClr val="C00000"/>
                </a:solidFill>
                <a:latin typeface="Arabic Typesetting" panose="03020402040406030203" pitchFamily="66" charset="-78"/>
                <a:cs typeface="Arabic Typesetting" panose="03020402040406030203" pitchFamily="66" charset="-78"/>
              </a:rPr>
              <a:t> 1-	صور نظام الأهلية للشخص الطبيعي . </a:t>
            </a:r>
          </a:p>
          <a:p>
            <a:pPr algn="just" rtl="1"/>
            <a:r>
              <a:rPr lang="en-GB" sz="16600" b="1" dirty="0">
                <a:solidFill>
                  <a:srgbClr val="C00000"/>
                </a:solidFill>
                <a:latin typeface="Arabic Typesetting" panose="03020402040406030203" pitchFamily="66" charset="-78"/>
                <a:cs typeface="Arabic Typesetting" panose="03020402040406030203" pitchFamily="66" charset="-78"/>
              </a:rPr>
              <a:t>2</a:t>
            </a:r>
            <a:r>
              <a:rPr lang="ar-DZ" sz="16600" b="1" dirty="0">
                <a:solidFill>
                  <a:srgbClr val="C00000"/>
                </a:solidFill>
                <a:latin typeface="Arabic Typesetting" panose="03020402040406030203" pitchFamily="66" charset="-78"/>
                <a:cs typeface="Arabic Typesetting" panose="03020402040406030203" pitchFamily="66" charset="-78"/>
              </a:rPr>
              <a:t>- 	</a:t>
            </a:r>
            <a:r>
              <a:rPr lang="ar-DZ" sz="16600" b="1">
                <a:solidFill>
                  <a:srgbClr val="C00000"/>
                </a:solidFill>
                <a:latin typeface="Arabic Typesetting" panose="03020402040406030203" pitchFamily="66" charset="-78"/>
                <a:cs typeface="Arabic Typesetting" panose="03020402040406030203" pitchFamily="66" charset="-78"/>
              </a:rPr>
              <a:t>تدرج نظام أهلية</a:t>
            </a:r>
            <a:r>
              <a:rPr lang="en-GB" sz="16600" b="1" dirty="0">
                <a:solidFill>
                  <a:srgbClr val="C00000"/>
                </a:solidFill>
                <a:latin typeface="Arabic Typesetting" panose="03020402040406030203" pitchFamily="66" charset="-78"/>
                <a:cs typeface="Arabic Typesetting" panose="03020402040406030203" pitchFamily="66" charset="-78"/>
              </a:rPr>
              <a:t> </a:t>
            </a:r>
            <a:r>
              <a:rPr lang="ar-DZ" sz="16600" b="1" dirty="0">
                <a:solidFill>
                  <a:srgbClr val="C00000"/>
                </a:solidFill>
                <a:latin typeface="Arabic Typesetting" panose="03020402040406030203" pitchFamily="66" charset="-78"/>
                <a:cs typeface="Arabic Typesetting" panose="03020402040406030203" pitchFamily="66" charset="-78"/>
              </a:rPr>
              <a:t> الأداء  للشخص الطبيعي.</a:t>
            </a:r>
          </a:p>
          <a:p>
            <a:pPr algn="just" rtl="1"/>
            <a:r>
              <a:rPr lang="ar-DZ" sz="16600" b="1" dirty="0">
                <a:solidFill>
                  <a:srgbClr val="C00000"/>
                </a:solidFill>
                <a:latin typeface="Arabic Typesetting" panose="03020402040406030203" pitchFamily="66" charset="-78"/>
                <a:cs typeface="Arabic Typesetting" panose="03020402040406030203" pitchFamily="66" charset="-78"/>
              </a:rPr>
              <a:t> 3	- عوارض أهلية الأداء للشخص الطبيعي( تصيب العقل و تفسد التدبير )</a:t>
            </a:r>
          </a:p>
          <a:p>
            <a:pPr algn="just" rtl="1"/>
            <a:r>
              <a:rPr lang="ar-DZ" sz="16600" b="1" dirty="0">
                <a:solidFill>
                  <a:srgbClr val="C00000"/>
                </a:solidFill>
                <a:latin typeface="Arabic Typesetting" panose="03020402040406030203" pitchFamily="66" charset="-78"/>
                <a:cs typeface="Arabic Typesetting" panose="03020402040406030203" pitchFamily="66" charset="-78"/>
              </a:rPr>
              <a:t>4	- موانع  أهلية الأداء للشخص الطبيعي (( موانع مادية و طبيعية  ): </a:t>
            </a:r>
          </a:p>
          <a:p>
            <a:pPr algn="just" rtl="1"/>
            <a:endParaRPr lang="ar-DZ" sz="16600" b="1" dirty="0">
              <a:solidFill>
                <a:schemeClr val="tx1"/>
              </a:solidFill>
              <a:latin typeface="Arabic Typesetting" panose="03020402040406030203" pitchFamily="66" charset="-78"/>
              <a:cs typeface="Arabic Typesetting" panose="03020402040406030203" pitchFamily="66" charset="-78"/>
            </a:endParaRPr>
          </a:p>
          <a:p>
            <a:pPr algn="just" rtl="1"/>
            <a:r>
              <a:rPr lang="ar-DZ" sz="16600" b="1" dirty="0">
                <a:solidFill>
                  <a:schemeClr val="tx1"/>
                </a:solidFill>
                <a:latin typeface="Arabic Typesetting" panose="03020402040406030203" pitchFamily="66" charset="-78"/>
                <a:cs typeface="Arabic Typesetting" panose="03020402040406030203" pitchFamily="66" charset="-78"/>
              </a:rPr>
              <a:t> </a:t>
            </a:r>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5589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arn(inVertical)">
                                      <p:cBhvr>
                                        <p:cTn id="5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352720" cy="6609522"/>
          </a:xfrm>
        </p:spPr>
        <p:txBody>
          <a:bodyPr>
            <a:no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د - أهلية  الشخص الطبيعي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 1-	صور نظام الأهلية للشخص الطبيعي </a:t>
            </a:r>
            <a:r>
              <a:rPr lang="ar-DZ" sz="4800" b="1" dirty="0">
                <a:solidFill>
                  <a:schemeClr val="tx1"/>
                </a:solidFill>
                <a:latin typeface="Arabic Typesetting" panose="03020402040406030203" pitchFamily="66" charset="-78"/>
                <a:cs typeface="Arabic Typesetting" panose="03020402040406030203" pitchFamily="66" charset="-78"/>
              </a:rPr>
              <a:t>:  يتمتع الشخص الطبيعي بنوعين من الأهلية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النوع الأول : هو </a:t>
            </a:r>
            <a:r>
              <a:rPr lang="ar-DZ" sz="4800" b="1" dirty="0">
                <a:solidFill>
                  <a:srgbClr val="C00000"/>
                </a:solidFill>
                <a:latin typeface="Arabic Typesetting" panose="03020402040406030203" pitchFamily="66" charset="-78"/>
                <a:cs typeface="Arabic Typesetting" panose="03020402040406030203" pitchFamily="66" charset="-78"/>
              </a:rPr>
              <a:t>أهلية الوجوب </a:t>
            </a:r>
            <a:r>
              <a:rPr lang="ar-DZ" sz="4800" b="1" dirty="0">
                <a:solidFill>
                  <a:schemeClr val="tx1"/>
                </a:solidFill>
                <a:latin typeface="Arabic Typesetting" panose="03020402040406030203" pitchFamily="66" charset="-78"/>
                <a:cs typeface="Arabic Typesetting" panose="03020402040406030203" pitchFamily="66" charset="-78"/>
              </a:rPr>
              <a:t>،</a:t>
            </a:r>
            <a:endParaRPr lang="en-GB" sz="48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في حين أن النوع الثاني يتمثل في: </a:t>
            </a:r>
            <a:r>
              <a:rPr lang="ar-DZ" sz="4800" b="1" dirty="0">
                <a:solidFill>
                  <a:srgbClr val="C00000"/>
                </a:solidFill>
                <a:latin typeface="Arabic Typesetting" panose="03020402040406030203" pitchFamily="66" charset="-78"/>
                <a:cs typeface="Arabic Typesetting" panose="03020402040406030203" pitchFamily="66" charset="-78"/>
              </a:rPr>
              <a:t>أهلية الأداء </a:t>
            </a:r>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30143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42781" cy="6609522"/>
          </a:xfrm>
        </p:spPr>
        <p:txBody>
          <a:bodyPr>
            <a:normAutofit fontScale="25000" lnSpcReduction="20000"/>
          </a:bodyPr>
          <a:lstStyle/>
          <a:p>
            <a:pPr algn="just" rtl="1"/>
            <a:endParaRPr lang="ar-DZ" sz="17600" b="1" dirty="0">
              <a:solidFill>
                <a:srgbClr val="C00000"/>
              </a:solidFill>
              <a:latin typeface="Arabic Typesetting" panose="03020402040406030203" pitchFamily="66" charset="-78"/>
              <a:cs typeface="Arabic Typesetting" panose="03020402040406030203" pitchFamily="66" charset="-78"/>
            </a:endParaRPr>
          </a:p>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أهلية  الشخص الطبيعي :</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a:t>
            </a:r>
            <a:r>
              <a:rPr lang="ar-DZ" sz="19200" b="1" dirty="0">
                <a:solidFill>
                  <a:srgbClr val="FF0000"/>
                </a:solidFill>
                <a:latin typeface="Arabic Typesetting" panose="03020402040406030203" pitchFamily="66" charset="-78"/>
                <a:cs typeface="Arabic Typesetting" panose="03020402040406030203" pitchFamily="66" charset="-78"/>
              </a:rPr>
              <a:t>1-	صور نظام الأهلية للشخص الطبيعي </a:t>
            </a:r>
            <a:r>
              <a:rPr lang="ar-DZ" sz="17600" b="1" dirty="0">
                <a:solidFill>
                  <a:schemeClr val="tx1"/>
                </a:solidFill>
                <a:latin typeface="Arabic Typesetting" panose="03020402040406030203" pitchFamily="66" charset="-78"/>
                <a:cs typeface="Arabic Typesetting" panose="03020402040406030203" pitchFamily="66" charset="-78"/>
              </a:rPr>
              <a:t>: </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 </a:t>
            </a:r>
            <a:r>
              <a:rPr lang="ar-DZ" sz="19200" b="1" dirty="0">
                <a:solidFill>
                  <a:srgbClr val="7030A0"/>
                </a:solidFill>
                <a:latin typeface="Arabic Typesetting" panose="03020402040406030203" pitchFamily="66" charset="-78"/>
                <a:cs typeface="Arabic Typesetting" panose="03020402040406030203" pitchFamily="66" charset="-78"/>
              </a:rPr>
              <a:t>1-1  أهلية الوجوب </a:t>
            </a:r>
            <a:r>
              <a:rPr lang="ar-DZ" sz="19200" b="1" dirty="0">
                <a:solidFill>
                  <a:srgbClr val="C00000"/>
                </a:solidFill>
                <a:latin typeface="Arabic Typesetting" panose="03020402040406030203" pitchFamily="66" charset="-78"/>
                <a:cs typeface="Arabic Typesetting" panose="03020402040406030203" pitchFamily="66" charset="-78"/>
              </a:rPr>
              <a:t>(أهلية اكتساب الحقوق و التحمل بالالتزامات ) </a:t>
            </a:r>
            <a:r>
              <a:rPr lang="ar-DZ" sz="17600" b="1" dirty="0">
                <a:solidFill>
                  <a:srgbClr val="7030A0"/>
                </a:solidFill>
                <a:latin typeface="Arabic Typesetting" panose="03020402040406030203" pitchFamily="66" charset="-78"/>
                <a:cs typeface="Arabic Typesetting" panose="03020402040406030203" pitchFamily="66" charset="-78"/>
              </a:rPr>
              <a:t>: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يقصد بأهلية الوجوب صلاحية الشخص لاكتساب الحقوق  و التحمل بالالتزامات ، و بتعبير آخر  صلاحية الشخص لأن يكون طرفا في الحق سواء كان طرفا إيجابيا أو طرفا سلبيا ،</a:t>
            </a:r>
          </a:p>
          <a:p>
            <a:pPr algn="just" rtl="1"/>
            <a:endParaRPr lang="ar-DZ" sz="6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7766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342781" cy="6609522"/>
          </a:xfrm>
        </p:spPr>
        <p:txBody>
          <a:bodyPr>
            <a:normAutofit fontScale="25000" lnSpcReduction="20000"/>
          </a:bodyPr>
          <a:lstStyle/>
          <a:p>
            <a:pPr algn="just" rtl="1"/>
            <a:r>
              <a:rPr lang="ar-DZ" sz="192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a:t>
            </a:r>
            <a:r>
              <a:rPr lang="ar-DZ" sz="17600" b="1" dirty="0">
                <a:solidFill>
                  <a:srgbClr val="00B050"/>
                </a:solidFill>
                <a:latin typeface="Arabic Typesetting" panose="03020402040406030203" pitchFamily="66" charset="-78"/>
                <a:cs typeface="Arabic Typesetting" panose="03020402040406030203" pitchFamily="66" charset="-78"/>
              </a:rPr>
              <a:t>د – </a:t>
            </a:r>
            <a:r>
              <a:rPr lang="ar-DZ" sz="19200" b="1" dirty="0">
                <a:solidFill>
                  <a:srgbClr val="00B050"/>
                </a:solidFill>
                <a:latin typeface="Arabic Typesetting" panose="03020402040406030203" pitchFamily="66" charset="-78"/>
                <a:cs typeface="Arabic Typesetting" panose="03020402040406030203" pitchFamily="66" charset="-78"/>
              </a:rPr>
              <a:t>أهلية الشخص الطبيعي ( </a:t>
            </a:r>
            <a:r>
              <a:rPr lang="ar-DZ" sz="19200" b="1" dirty="0">
                <a:solidFill>
                  <a:srgbClr val="0070C0"/>
                </a:solidFill>
                <a:latin typeface="Arabic Typesetting" panose="03020402040406030203" pitchFamily="66" charset="-78"/>
                <a:cs typeface="Arabic Typesetting" panose="03020402040406030203" pitchFamily="66" charset="-78"/>
              </a:rPr>
              <a:t>الأهلية</a:t>
            </a:r>
            <a:r>
              <a:rPr lang="ar-DZ" sz="19200" b="1" dirty="0">
                <a:solidFill>
                  <a:srgbClr val="00B050"/>
                </a:solidFill>
                <a:latin typeface="Arabic Typesetting" panose="03020402040406030203" pitchFamily="66" charset="-78"/>
                <a:cs typeface="Arabic Typesetting" panose="03020402040406030203" pitchFamily="66" charset="-78"/>
              </a:rPr>
              <a:t> </a:t>
            </a:r>
            <a:r>
              <a:rPr lang="ar-DZ" sz="19200" b="1" dirty="0">
                <a:solidFill>
                  <a:srgbClr val="0070C0"/>
                </a:solidFill>
                <a:latin typeface="Arabic Typesetting" panose="03020402040406030203" pitchFamily="66" charset="-78"/>
                <a:cs typeface="Arabic Typesetting" panose="03020402040406030203" pitchFamily="66" charset="-78"/>
              </a:rPr>
              <a:t>المدنية أو المالية  )</a:t>
            </a:r>
            <a:r>
              <a:rPr lang="ar-DZ" sz="19200" b="1" dirty="0">
                <a:solidFill>
                  <a:srgbClr val="00B050"/>
                </a:solidFill>
                <a:latin typeface="Arabic Typesetting" panose="03020402040406030203" pitchFamily="66" charset="-78"/>
                <a:cs typeface="Arabic Typesetting" panose="03020402040406030203" pitchFamily="66" charset="-78"/>
              </a:rPr>
              <a:t>:</a:t>
            </a:r>
          </a:p>
          <a:p>
            <a:pPr algn="just" rtl="1"/>
            <a:r>
              <a:rPr lang="ar-DZ" sz="17600" b="1" dirty="0">
                <a:solidFill>
                  <a:srgbClr val="FF0000"/>
                </a:solidFill>
                <a:latin typeface="Arabic Typesetting" panose="03020402040406030203" pitchFamily="66" charset="-78"/>
                <a:cs typeface="Arabic Typesetting" panose="03020402040406030203" pitchFamily="66" charset="-78"/>
              </a:rPr>
              <a:t> 1-	صور نظام الأهلية للشخص الطبيعي </a:t>
            </a:r>
            <a:r>
              <a:rPr lang="ar-DZ" sz="17600" b="1" dirty="0">
                <a:solidFill>
                  <a:schemeClr val="tx1"/>
                </a:solidFill>
                <a:latin typeface="Arabic Typesetting" panose="03020402040406030203" pitchFamily="66" charset="-78"/>
                <a:cs typeface="Arabic Typesetting" panose="03020402040406030203" pitchFamily="66" charset="-78"/>
              </a:rPr>
              <a:t>: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 </a:t>
            </a:r>
            <a:r>
              <a:rPr lang="ar-DZ" sz="17600" b="1" dirty="0">
                <a:solidFill>
                  <a:srgbClr val="7030A0"/>
                </a:solidFill>
                <a:latin typeface="Arabic Typesetting" panose="03020402040406030203" pitchFamily="66" charset="-78"/>
                <a:cs typeface="Arabic Typesetting" panose="03020402040406030203" pitchFamily="66" charset="-78"/>
              </a:rPr>
              <a:t>1-1  أهلية الوجوب </a:t>
            </a:r>
            <a:r>
              <a:rPr lang="ar-DZ" sz="17600" b="1" dirty="0">
                <a:solidFill>
                  <a:srgbClr val="C00000"/>
                </a:solidFill>
                <a:latin typeface="Arabic Typesetting" panose="03020402040406030203" pitchFamily="66" charset="-78"/>
                <a:cs typeface="Arabic Typesetting" panose="03020402040406030203" pitchFamily="66" charset="-78"/>
              </a:rPr>
              <a:t>(أهلية اكتساب الحقوق و التحمل بالالتزامات ) </a:t>
            </a:r>
            <a:r>
              <a:rPr lang="ar-DZ" sz="17600" b="1" dirty="0">
                <a:solidFill>
                  <a:srgbClr val="7030A0"/>
                </a:solidFill>
                <a:latin typeface="Arabic Typesetting" panose="03020402040406030203" pitchFamily="66" charset="-78"/>
                <a:cs typeface="Arabic Typesetting" panose="03020402040406030203" pitchFamily="66" charset="-78"/>
              </a:rPr>
              <a:t>: </a:t>
            </a:r>
          </a:p>
          <a:p>
            <a:pPr algn="just" rtl="1"/>
            <a:r>
              <a:rPr lang="ar-DZ" sz="21600" b="1" dirty="0">
                <a:solidFill>
                  <a:schemeClr val="tx1"/>
                </a:solidFill>
                <a:latin typeface="Arabic Typesetting" panose="03020402040406030203" pitchFamily="66" charset="-78"/>
                <a:cs typeface="Arabic Typesetting" panose="03020402040406030203" pitchFamily="66" charset="-78"/>
              </a:rPr>
              <a:t>و لأن أهلية الوجوب مناطها أو محلها  الحياة فهي تثبت : </a:t>
            </a:r>
          </a:p>
          <a:p>
            <a:pPr marL="1143000" indent="-1143000" algn="just" rtl="1">
              <a:buFont typeface="Wingdings" panose="05000000000000000000" pitchFamily="2" charset="2"/>
              <a:buChar char="ü"/>
            </a:pPr>
            <a:r>
              <a:rPr lang="ar-DZ" sz="21600" b="1" dirty="0">
                <a:solidFill>
                  <a:schemeClr val="tx1"/>
                </a:solidFill>
                <a:latin typeface="Arabic Typesetting" panose="03020402040406030203" pitchFamily="66" charset="-78"/>
                <a:cs typeface="Arabic Typesetting" panose="03020402040406030203" pitchFamily="66" charset="-78"/>
              </a:rPr>
              <a:t> لكل إنسان  موجود على قيد  الحياة ،</a:t>
            </a:r>
          </a:p>
          <a:p>
            <a:pPr marL="1143000" indent="-1143000" algn="just" rtl="1">
              <a:buFont typeface="Wingdings" panose="05000000000000000000" pitchFamily="2" charset="2"/>
              <a:buChar char="ü"/>
            </a:pPr>
            <a:r>
              <a:rPr lang="ar-DZ" sz="21600" b="1" dirty="0">
                <a:solidFill>
                  <a:schemeClr val="tx1"/>
                </a:solidFill>
                <a:latin typeface="Arabic Typesetting" panose="03020402040406030203" pitchFamily="66" charset="-78"/>
                <a:cs typeface="Arabic Typesetting" panose="03020402040406030203" pitchFamily="66" charset="-78"/>
              </a:rPr>
              <a:t> بالغا كان أو قاصرا ،</a:t>
            </a:r>
          </a:p>
          <a:p>
            <a:pPr marL="1143000" indent="-1143000" algn="just" rtl="1">
              <a:buFont typeface="Wingdings" panose="05000000000000000000" pitchFamily="2" charset="2"/>
              <a:buChar char="ü"/>
            </a:pPr>
            <a:r>
              <a:rPr lang="ar-DZ" sz="21600" b="1" dirty="0">
                <a:solidFill>
                  <a:schemeClr val="tx1"/>
                </a:solidFill>
                <a:latin typeface="Arabic Typesetting" panose="03020402040406030203" pitchFamily="66" charset="-78"/>
                <a:cs typeface="Arabic Typesetting" panose="03020402040406030203" pitchFamily="66" charset="-78"/>
              </a:rPr>
              <a:t> عاقلا أو غير عاقل . </a:t>
            </a:r>
          </a:p>
        </p:txBody>
      </p:sp>
    </p:spTree>
    <p:extLst>
      <p:ext uri="{BB962C8B-B14F-4D97-AF65-F5344CB8AC3E}">
        <p14:creationId xmlns:p14="http://schemas.microsoft.com/office/powerpoint/2010/main" val="164905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barn(inVertical)">
                                      <p:cBhvr>
                                        <p:cTn id="5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1043</TotalTime>
  <Words>1798</Words>
  <Application>Microsoft Office PowerPoint</Application>
  <PresentationFormat>شاشة عريضة</PresentationFormat>
  <Paragraphs>158</Paragraphs>
  <Slides>22</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22</vt:i4>
      </vt:variant>
    </vt:vector>
  </HeadingPairs>
  <TitlesOfParts>
    <vt:vector size="28" baseType="lpstr">
      <vt:lpstr>Arabic Typesetting</vt:lpstr>
      <vt:lpstr>Arial</vt:lpstr>
      <vt:lpstr>Century Gothic</vt:lpstr>
      <vt:lpstr>Wingdings</vt:lpstr>
      <vt:lpstr>Wingdings 3</vt:lpstr>
      <vt:lpstr>ربطة</vt:lpstr>
      <vt:lpstr>جامعة بسكرة  كلية الحقوق و العلوم السياسية   قسم القانون الخاص  السنة الأولى ليسانس جذع مشترك حقوق  </vt:lpstr>
      <vt:lpstr>                                  المبحث الثالث : أركان الحق   المطلب الأول : أشخاص الحق المطلب الثاني : موضوع الحق    </vt:lpstr>
      <vt:lpstr>المطلب الأول : أشخاص الحق                         :  يقتضي الحق دائما أن يكون له صاحب ، و هذا الأخير  بالضرورة هو شخص من الأشخاص ، و حيث أن الانسان ( الشخص الطبيعي ) هو الشخص الذي تتمحور حوله مختلف النظم القانونية فهو صاحب الحق الأصلي و الأساسي                   .  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بالشخصية القانونية المعنوية               .                               .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260</cp:revision>
  <dcterms:created xsi:type="dcterms:W3CDTF">2025-09-29T18:29:53Z</dcterms:created>
  <dcterms:modified xsi:type="dcterms:W3CDTF">2026-03-02T09:06:04Z</dcterms:modified>
</cp:coreProperties>
</file>