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71" r:id="rId3"/>
    <p:sldId id="272" r:id="rId4"/>
    <p:sldId id="285" r:id="rId5"/>
    <p:sldId id="286" r:id="rId6"/>
    <p:sldId id="296" r:id="rId7"/>
    <p:sldId id="287" r:id="rId8"/>
    <p:sldId id="288" r:id="rId9"/>
    <p:sldId id="289" r:id="rId10"/>
    <p:sldId id="298" r:id="rId11"/>
    <p:sldId id="290" r:id="rId12"/>
    <p:sldId id="297" r:id="rId13"/>
    <p:sldId id="291" r:id="rId14"/>
    <p:sldId id="292" r:id="rId15"/>
    <p:sldId id="299" r:id="rId16"/>
    <p:sldId id="293" r:id="rId17"/>
    <p:sldId id="294" r:id="rId18"/>
    <p:sldId id="280" r:id="rId19"/>
    <p:sldId id="295" r:id="rId20"/>
    <p:sldId id="283" r:id="rId21"/>
    <p:sldId id="28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276"/>
    <a:srgbClr val="D8F0EC"/>
    <a:srgbClr val="F7E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3FC4-5E4C-4EB3-AFCB-1BD1160DED42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653E8-F98E-4256-A595-0F9835C385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6dc4b73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6dc4b73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6dc4b7341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6dc4b7341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https://pixabay.com/en/new-york-city-tribute-in-lights-sky-78181/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370483" y="593367"/>
            <a:ext cx="846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370475" y="1797867"/>
            <a:ext cx="3891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2" name="Google Shape;95;p11"/>
          <p:cNvGrpSpPr/>
          <p:nvPr/>
        </p:nvGrpSpPr>
        <p:grpSpPr>
          <a:xfrm rot="-5400000">
            <a:off x="-155937" y="940669"/>
            <a:ext cx="866287" cy="69000"/>
            <a:chOff x="684763" y="3506750"/>
            <a:chExt cx="3536825" cy="69000"/>
          </a:xfrm>
        </p:grpSpPr>
        <p:sp>
          <p:nvSpPr>
            <p:cNvPr id="96" name="Google Shape;96;p1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subTitle" idx="2"/>
          </p:nvPr>
        </p:nvSpPr>
        <p:spPr>
          <a:xfrm>
            <a:off x="370483" y="1255367"/>
            <a:ext cx="846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3"/>
          </p:nvPr>
        </p:nvSpPr>
        <p:spPr>
          <a:xfrm>
            <a:off x="4581150" y="1797867"/>
            <a:ext cx="3891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25/10/2023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hyperlink" Target="mailto:Me.biskra@univ-biskra.d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933056"/>
            <a:ext cx="867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دراسة حالة: الاستراتيجية الدولية لــ </a:t>
            </a:r>
            <a:r>
              <a:rPr 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Danone</a:t>
            </a:r>
            <a:endParaRPr lang="fr-FR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692696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جامعة محمد خيضر بسكرة </a:t>
            </a:r>
          </a:p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كلية العلوم الاقتصادية والتجارية وعلوم التسيير</a:t>
            </a:r>
          </a:p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قسم علوم التسيير</a:t>
            </a:r>
            <a:endParaRPr lang="fr-FR" sz="2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الأحد 27 نوفمبر 2022</a:t>
            </a:r>
          </a:p>
        </p:txBody>
      </p:sp>
      <p:sp>
        <p:nvSpPr>
          <p:cNvPr id="7" name="Google Shape;288;p42"/>
          <p:cNvSpPr txBox="1">
            <a:spLocks/>
          </p:cNvSpPr>
          <p:nvPr/>
        </p:nvSpPr>
        <p:spPr>
          <a:xfrm>
            <a:off x="1043608" y="6281936"/>
            <a:ext cx="7812360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حصة الأعمال الموجهة </a:t>
            </a:r>
            <a:r>
              <a:rPr kumimoji="0" lang="ar-SA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 في </a:t>
            </a:r>
            <a:r>
              <a:rPr lang="ar-SA" sz="1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مقياس استراتيجيات النمو والتدويل</a:t>
            </a: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 / موجهة لطلبة </a:t>
            </a:r>
            <a:r>
              <a:rPr lang="ar-SA" sz="1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2 </a:t>
            </a:r>
            <a:r>
              <a:rPr lang="ar-SA" sz="1800" b="1" dirty="0" err="1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ماستر</a:t>
            </a:r>
            <a:r>
              <a:rPr lang="ar-SA" sz="1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 إدارة استراتيجية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kkal Majalla" pitchFamily="2" charset="-78"/>
              <a:ea typeface="Muli"/>
              <a:cs typeface="Sakkal Majalla" pitchFamily="2" charset="-78"/>
              <a:sym typeface="Muli"/>
            </a:endParaRPr>
          </a:p>
        </p:txBody>
      </p:sp>
      <p:pic>
        <p:nvPicPr>
          <p:cNvPr id="8" name="Image 7" descr="danon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85045"/>
            <a:ext cx="4536504" cy="1620019"/>
          </a:xfrm>
          <a:prstGeom prst="rect">
            <a:avLst/>
          </a:prstGeom>
        </p:spPr>
      </p:pic>
      <p:pic>
        <p:nvPicPr>
          <p:cNvPr id="9" name="Image 8" descr="produits-dan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509120"/>
            <a:ext cx="56197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060112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624735" cy="432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التطلع نحو آسيا وأمريكا اللاتينية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896544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إلى أعضاء لجنة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المجموعة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في 13 ديسمبر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1994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ذكّرهم أنطوان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ريبود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بالحاجة إلى التنمية خارج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أوروبا.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بعد أن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أثار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"يقظة جنوب شرق آسيا وأمريكا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الجنوبية"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يلاحظ: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"كل عظماء العالم في صناعة الأغذية موجودون في هذه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البلدان (...).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إذا أردنا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الوجود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فنحن مضطرون إلى اتخاذ نفس الاختيار إلى حد ما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مثلهم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وإلا سيكون هناك عدم تطابق بين القوى التي ستصبح غير قابلة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للاسترداد.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ثم نقع فريسة لأي شخص يريد الاستقرار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أوروبا (...).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إذا بقينا في قاعدتنا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الأوروبية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فستسعى نستله والآخرون إلى تحقيق الأرباح في بقية العالم وسيعودون إلى أوروبا أكثر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قوة (...) ".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0098446_illustration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666750"/>
            <a:ext cx="800100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التطلع نحو آسيا وأمريكا اللاتينية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896544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في الاجتماع العام للمساهمين في 11 مايو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1995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أصر على تتابع النمو الذي يمكن أن تمثله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البلدان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"الناشئة"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للمجموعة: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"هذه هي البلدان التي تشهد نموًا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ناتجها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المحلي الإجمالي بنسبة 5 إلى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20٪.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يرغب هؤلاء السكان في أن يكونوا قادرين على استهلاك منتجات وعلامات تجارية مماثلة لتلك التي تشع في العالم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الغربي.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عندما نهاجم السوق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الصيني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يبلغ عدد سكانه 1.2 مليار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نسمة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؛ عندما نهاجم السوق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الهندي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كان عدد سكانه 900 مليون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نسمة.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هذه الأرقام تجعلنا نحلم لأننا نتخيل ما سيكون استهلاك علاماتنا التجارية في غضون عشر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سنوات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والنمو في المبيعات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والأرباح.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»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التطلع نحو آسيا وأمريكا اللاتينية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392488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"أود أن أؤكد على الأصول الرائعة التي تمثلها هذه البلدان"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الناشئة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"المزعومة لمجموعة مثل مجموعتنا: ديناميكية استهلاكها تضمن لشركاتنا نموًا سريعًا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للغاية (...).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إن حقيقة التواجد في هذه البلدان في الوقت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الحالي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أي في فجر هذه المجتمعات الاستهلاكية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الجديدة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تمكننا أيضًا من إنشاء حصص في السوق لأنفسنا بتكلفة أقل بكثير مما يجب دفعه في البلدان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الصناعية (...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).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أخيرًا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هذه هي المجالات التي يمكننا فيها الاستفادة الكاملة من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التسويقي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أو التجاري الذي اكتسبناه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أوروبا ".</a:t>
            </a:r>
            <a:r>
              <a:rPr lang="fr-FR" sz="3200" dirty="0" smtClean="0"/>
              <a:t> </a:t>
            </a:r>
            <a:r>
              <a:rPr lang="fr-FR" sz="1800" b="1" dirty="0" smtClean="0"/>
              <a:t>Antoine Riboud</a:t>
            </a:r>
            <a:endParaRPr lang="fr-FR" sz="18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Image 4" descr="zertyuiyrrt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5629275"/>
            <a:ext cx="370522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WJcoujVMAYei4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 اختيار الموقع والمهن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4176464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حول اختيار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المهن: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“</a:t>
            </a:r>
            <a:r>
              <a:rPr lang="ar-SA" b="1" i="1" dirty="0" smtClean="0">
                <a:latin typeface="Sakkal Majalla" pitchFamily="2" charset="-78"/>
                <a:cs typeface="Sakkal Majalla" pitchFamily="2" charset="-78"/>
              </a:rPr>
              <a:t>نحن ندول كأولوية في المهن التي تكون فيها مهاراتنا مساوية أو متفوقة على الأفضل في </a:t>
            </a:r>
            <a:r>
              <a:rPr lang="ar-SA" b="1" i="1" dirty="0" err="1" smtClean="0">
                <a:latin typeface="Sakkal Majalla" pitchFamily="2" charset="-78"/>
                <a:cs typeface="Sakkal Majalla" pitchFamily="2" charset="-78"/>
              </a:rPr>
              <a:t>العالم.</a:t>
            </a:r>
            <a:r>
              <a:rPr lang="ar-SA" b="1" i="1" dirty="0" smtClean="0">
                <a:latin typeface="Sakkal Majalla" pitchFamily="2" charset="-78"/>
                <a:cs typeface="Sakkal Majalla" pitchFamily="2" charset="-78"/>
              </a:rPr>
              <a:t> ومن الواضح أن الأمر يتعلق بالمنتجات الطازجة والبسكويت </a:t>
            </a:r>
            <a:r>
              <a:rPr lang="ar-SA" b="1" i="1" dirty="0" err="1" smtClean="0">
                <a:latin typeface="Sakkal Majalla" pitchFamily="2" charset="-78"/>
                <a:cs typeface="Sakkal Majalla" pitchFamily="2" charset="-78"/>
              </a:rPr>
              <a:t>والمياه.</a:t>
            </a:r>
            <a:r>
              <a:rPr lang="ar-SA" b="1" i="1" dirty="0" smtClean="0">
                <a:latin typeface="Sakkal Majalla" pitchFamily="2" charset="-78"/>
                <a:cs typeface="Sakkal Majalla" pitchFamily="2" charset="-78"/>
              </a:rPr>
              <a:t> لكننا لا نستبعد من حيث المبدأ أيًا من أنشطتنا التي يمكننا من خلالها الوصول بسرعة إلى موقع استراتيجي في المنطقة قيد </a:t>
            </a:r>
            <a:r>
              <a:rPr lang="ar-SA" b="1" i="1" dirty="0" err="1" smtClean="0">
                <a:latin typeface="Sakkal Majalla" pitchFamily="2" charset="-78"/>
                <a:cs typeface="Sakkal Majalla" pitchFamily="2" charset="-78"/>
              </a:rPr>
              <a:t>الدراسة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 ".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0" indent="0" algn="just" rtl="1">
              <a:spcBef>
                <a:spcPts val="0"/>
              </a:spcBef>
            </a:pP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حول اختيار المناطق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الجغرافية: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"</a:t>
            </a:r>
            <a:r>
              <a:rPr lang="ar-SA" b="1" i="1" dirty="0" smtClean="0">
                <a:latin typeface="Sakkal Majalla" pitchFamily="2" charset="-78"/>
                <a:cs typeface="Sakkal Majalla" pitchFamily="2" charset="-78"/>
              </a:rPr>
              <a:t>ما يهمنا هو بوضوح حجم السكان ولكن قبل كل شيء قدرته على تحسين مستوى المعيشة بسرعة وبالتالي نمو </a:t>
            </a:r>
            <a:r>
              <a:rPr lang="ar-SA" b="1" i="1" dirty="0" err="1" smtClean="0">
                <a:latin typeface="Sakkal Majalla" pitchFamily="2" charset="-78"/>
                <a:cs typeface="Sakkal Majalla" pitchFamily="2" charset="-78"/>
              </a:rPr>
              <a:t>البلاد.</a:t>
            </a:r>
            <a:r>
              <a:rPr lang="ar-SA" b="1" i="1" dirty="0" smtClean="0">
                <a:latin typeface="Sakkal Majalla" pitchFamily="2" charset="-78"/>
                <a:cs typeface="Sakkal Majalla" pitchFamily="2" charset="-78"/>
              </a:rPr>
              <a:t> استجابة لهذه المعايير نجد: دول أوروبا الشرقية ومنطقة آسيا والمحيط الهادئ وبشكل خاص الهند وإندونيسيا وماليزيا </a:t>
            </a:r>
            <a:r>
              <a:rPr lang="ar-SA" b="1" i="1" dirty="0" err="1" smtClean="0">
                <a:latin typeface="Sakkal Majalla" pitchFamily="2" charset="-78"/>
                <a:cs typeface="Sakkal Majalla" pitchFamily="2" charset="-78"/>
              </a:rPr>
              <a:t>والصين </a:t>
            </a:r>
            <a:r>
              <a:rPr lang="ar-SA" b="1" i="1" dirty="0" smtClean="0">
                <a:latin typeface="Sakkal Majalla" pitchFamily="2" charset="-78"/>
                <a:cs typeface="Sakkal Majalla" pitchFamily="2" charset="-78"/>
              </a:rPr>
              <a:t>؛ أخيرًا، أمريكا اللاتينية وخاصة المكسيك والبرازيل </a:t>
            </a:r>
            <a:r>
              <a:rPr lang="ar-SA" b="1" i="1" dirty="0" err="1" smtClean="0">
                <a:latin typeface="Sakkal Majalla" pitchFamily="2" charset="-78"/>
                <a:cs typeface="Sakkal Majalla" pitchFamily="2" charset="-78"/>
              </a:rPr>
              <a:t>والأرجنتين ".</a:t>
            </a:r>
            <a:endParaRPr lang="fr-FR" b="1" i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3" descr="danone indone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175076"/>
            <a:ext cx="19050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 اختيار الموقع والمهن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4248472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أود أن أؤكد على الأصول الرائعة التي تمثلها هذه البلدان"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الناشئة 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"المزعومة لمجموعة مثل مجموعتنا: ديناميكية استهلاكها تضمن لشركاتنا نموًا سريعًا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للغاية (...).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 إن حقيقة التواجد في هذه البلدان في الوقت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الحالي.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 ففي هذه المجتمعات الاستهلاكية الجديدة، تمكننا أيضًا من إنشاء حصص في السوق لأنفسنا بتكلفة أقل بكثير مما يجب دفعه في البلدان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الصناعية (...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).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أخيرًا </a:t>
            </a:r>
            <a:r>
              <a:rPr lang="ar-SA" sz="3200" b="1" i="1" dirty="0" smtClean="0">
                <a:latin typeface="Sakkal Majalla" pitchFamily="2" charset="-78"/>
                <a:cs typeface="Sakkal Majalla" pitchFamily="2" charset="-78"/>
              </a:rPr>
              <a:t>، هذه هي المجالات التي يمكننا فيها الاستفادة الكاملة من التقدم الصناعي أو التسويقي أو التجاري الذي اكتسبناه في </a:t>
            </a:r>
            <a:r>
              <a:rPr lang="ar-SA" sz="3200" b="1" i="1" dirty="0" err="1" smtClean="0">
                <a:latin typeface="Sakkal Majalla" pitchFamily="2" charset="-78"/>
                <a:cs typeface="Sakkal Majalla" pitchFamily="2" charset="-78"/>
              </a:rPr>
              <a:t>أوروبا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".</a:t>
            </a:r>
            <a:endParaRPr lang="fr-FR" sz="1800" b="1" i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3" descr="produits-dan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886325"/>
            <a:ext cx="56197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451920" cy="1138411"/>
          </a:xfrm>
        </p:spPr>
        <p:txBody>
          <a:bodyPr/>
          <a:lstStyle/>
          <a:p>
            <a:pPr algn="ctr" rtl="1"/>
            <a:r>
              <a:rPr lang="ar-SA" sz="6600" u="sng" dirty="0" smtClean="0"/>
              <a:t>الأسئلة</a:t>
            </a:r>
            <a:endParaRPr lang="fr-FR" sz="6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8674223" cy="3384376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algn="just" rtl="1">
              <a:spcBef>
                <a:spcPts val="0"/>
              </a:spcBef>
            </a:pP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س1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تقديم مجموعة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دانون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دوليًا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(المركز التنافسي، مجال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النشاط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الأسواق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إلخ)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0" algn="just" rtl="1">
              <a:spcBef>
                <a:spcPts val="0"/>
              </a:spcBef>
            </a:pP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س2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اشرح سبب اعتبار الرئيس التنفيذي للمجموعة الاستثمار في دول أوروبا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الشرقية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"فرصة إستراتيجية غير متوقعة وغير محدودة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عمليًا"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0" algn="just" rtl="1">
              <a:spcBef>
                <a:spcPts val="0"/>
              </a:spcBef>
            </a:pPr>
            <a:endParaRPr lang="ar-SA" sz="44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451920" cy="1138411"/>
          </a:xfrm>
        </p:spPr>
        <p:txBody>
          <a:bodyPr/>
          <a:lstStyle/>
          <a:p>
            <a:pPr algn="ctr" rtl="1"/>
            <a:r>
              <a:rPr lang="ar-SA" sz="6600" u="sng" dirty="0" smtClean="0"/>
              <a:t>الأسئلة</a:t>
            </a:r>
            <a:endParaRPr lang="fr-FR" sz="6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8674223" cy="3960440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algn="just" rtl="1">
              <a:spcBef>
                <a:spcPts val="0"/>
              </a:spcBef>
            </a:pPr>
            <a:r>
              <a:rPr lang="ar-SA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س3</a:t>
            </a: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ما هي أساليب الاستثمار الأجنبي التي تتبناها مجموعة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دانون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في استراتيجيتها لغزو دول أوروبا الشرقية؟4</a:t>
            </a:r>
          </a:p>
          <a:p>
            <a:pPr marL="0" algn="just" rtl="1">
              <a:spcBef>
                <a:spcPts val="0"/>
              </a:spcBef>
            </a:pP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س4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)اشرح أسباب اختيار المجموعة للتوجه إلى آسيا وأمريكا اللاتينية والمخاطر التي تتعرض لها إذا قررت البقاء في السوق الأوروبية فقط </a:t>
            </a:r>
          </a:p>
          <a:p>
            <a:pPr marL="0" algn="just" rtl="1">
              <a:spcBef>
                <a:spcPts val="0"/>
              </a:spcBef>
            </a:pP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س5</a:t>
            </a:r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كيف تختار المجموعة أهدافها من حيث الأعمال والمناطق </a:t>
            </a:r>
            <a:r>
              <a:rPr lang="ar-S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الجغرافية؟</a:t>
            </a:r>
            <a:endParaRPr lang="ar-S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0" algn="just" rtl="1">
              <a:spcBef>
                <a:spcPts val="0"/>
              </a:spcBef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0" algn="just" rtl="1">
              <a:spcBef>
                <a:spcPts val="0"/>
              </a:spcBef>
            </a:pPr>
            <a:endParaRPr lang="ar-SA" sz="44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00600" cy="10668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مقدمة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280920" cy="2304256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تتواجد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دانون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في أكثر من 130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دولة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لا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سيما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في البلدان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الناشئة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مما يشكل رافعة رئيسية للشركة لتنفيذ مهمتها مع ضمان نموها على المدى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الطويل.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في عام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2016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مثلت حصة البلدان الناشئة 53٪ من حجم الأعمال.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434" name="AutoShape 2" descr="Prix Danone International pour l'Alimentation - Appel à candidatures -  Yogurt in Nutr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Prix Danone International pour l'Alimentation - Appel à candidatures -  Yogurt in Nutr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World_locations_of_Danone_Group_factorie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026986"/>
            <a:ext cx="6696744" cy="264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65" descr="MacBook-Pro-mockup.png"/>
          <p:cNvPicPr preferRelativeResize="0"/>
          <p:nvPr/>
        </p:nvPicPr>
        <p:blipFill rotWithShape="1">
          <a:blip r:embed="rId3" cstate="print">
            <a:alphaModFix/>
          </a:blip>
          <a:srcRect l="9213" t="5258" r="11156"/>
          <a:stretch/>
        </p:blipFill>
        <p:spPr>
          <a:xfrm>
            <a:off x="1" y="1892829"/>
            <a:ext cx="4805601" cy="4573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899;p65"/>
          <p:cNvGrpSpPr/>
          <p:nvPr/>
        </p:nvGrpSpPr>
        <p:grpSpPr>
          <a:xfrm rot="5400000">
            <a:off x="8594876" y="605894"/>
            <a:ext cx="370869" cy="345818"/>
            <a:chOff x="0" y="46600"/>
            <a:chExt cx="3121800" cy="5004600"/>
          </a:xfrm>
        </p:grpSpPr>
        <p:sp>
          <p:nvSpPr>
            <p:cNvPr id="900" name="Google Shape;900;p65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5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5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name="adj" fmla="val 50126"/>
              </a:avLst>
            </a:prstGeom>
            <a:solidFill>
              <a:srgbClr val="38444A">
                <a:alpha val="5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65"/>
          <p:cNvSpPr/>
          <p:nvPr/>
        </p:nvSpPr>
        <p:spPr>
          <a:xfrm>
            <a:off x="683568" y="2468893"/>
            <a:ext cx="3491700" cy="2978400"/>
          </a:xfrm>
          <a:prstGeom prst="rect">
            <a:avLst/>
          </a:prstGeom>
          <a:solidFill>
            <a:srgbClr val="648DC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97;p34"/>
          <p:cNvSpPr txBox="1">
            <a:spLocks noGrp="1"/>
          </p:cNvSpPr>
          <p:nvPr>
            <p:ph type="title"/>
          </p:nvPr>
        </p:nvSpPr>
        <p:spPr>
          <a:xfrm>
            <a:off x="323528" y="54868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434343"/>
                </a:solidFill>
              </a:rPr>
              <a:t>Contact</a:t>
            </a:r>
            <a:r>
              <a:rPr lang="en" dirty="0" smtClean="0"/>
              <a:t> </a:t>
            </a:r>
            <a:r>
              <a:rPr lang="en" b="1" dirty="0" smtClean="0">
                <a:solidFill>
                  <a:srgbClr val="0070C0"/>
                </a:solidFill>
              </a:rPr>
              <a:t>Info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76057" y="2756926"/>
            <a:ext cx="34179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FB3A05"/>
                </a:solidFill>
                <a:latin typeface="Comic Sans MS" pitchFamily="66" charset="0"/>
                <a:hlinkClick r:id="rId4"/>
              </a:rPr>
              <a:t> soulef.rahal@univ-biskra.dz</a:t>
            </a:r>
            <a:endParaRPr lang="fr-FR" dirty="0">
              <a:solidFill>
                <a:srgbClr val="FB3A05"/>
              </a:solidFill>
            </a:endParaRPr>
          </a:p>
        </p:txBody>
      </p:sp>
      <p:sp>
        <p:nvSpPr>
          <p:cNvPr id="36" name="Google Shape;503;p34"/>
          <p:cNvSpPr txBox="1"/>
          <p:nvPr/>
        </p:nvSpPr>
        <p:spPr>
          <a:xfrm>
            <a:off x="5076056" y="3352243"/>
            <a:ext cx="1917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0776457125</a:t>
            </a:r>
            <a:endParaRPr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oogle Shape;508;p34"/>
          <p:cNvGrpSpPr/>
          <p:nvPr/>
        </p:nvGrpSpPr>
        <p:grpSpPr>
          <a:xfrm>
            <a:off x="4644009" y="4101076"/>
            <a:ext cx="417727" cy="556969"/>
            <a:chOff x="5122875" y="3525086"/>
            <a:chExt cx="572700" cy="572700"/>
          </a:xfrm>
        </p:grpSpPr>
        <p:sp>
          <p:nvSpPr>
            <p:cNvPr id="38" name="Google Shape;509;p34"/>
            <p:cNvSpPr/>
            <p:nvPr/>
          </p:nvSpPr>
          <p:spPr>
            <a:xfrm>
              <a:off x="5122875" y="3525086"/>
              <a:ext cx="572700" cy="5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5" y="4981"/>
                  </a:moveTo>
                  <a:cubicBezTo>
                    <a:pt x="90378" y="4981"/>
                    <a:pt x="114929" y="29621"/>
                    <a:pt x="114929" y="59955"/>
                  </a:cubicBezTo>
                  <a:cubicBezTo>
                    <a:pt x="114929" y="90378"/>
                    <a:pt x="90378" y="114929"/>
                    <a:pt x="59955" y="114929"/>
                  </a:cubicBezTo>
                  <a:cubicBezTo>
                    <a:pt x="29621" y="114929"/>
                    <a:pt x="4981" y="90378"/>
                    <a:pt x="4981" y="59955"/>
                  </a:cubicBezTo>
                  <a:cubicBezTo>
                    <a:pt x="4714" y="29621"/>
                    <a:pt x="29621" y="4981"/>
                    <a:pt x="59955" y="4981"/>
                  </a:cubicBezTo>
                  <a:moveTo>
                    <a:pt x="59955" y="0"/>
                  </a:moveTo>
                  <a:cubicBezTo>
                    <a:pt x="26864" y="0"/>
                    <a:pt x="0" y="26864"/>
                    <a:pt x="0" y="59955"/>
                  </a:cubicBezTo>
                  <a:cubicBezTo>
                    <a:pt x="0" y="93135"/>
                    <a:pt x="26864" y="120000"/>
                    <a:pt x="59955" y="120000"/>
                  </a:cubicBezTo>
                  <a:cubicBezTo>
                    <a:pt x="93135" y="120000"/>
                    <a:pt x="120000" y="93135"/>
                    <a:pt x="120000" y="59955"/>
                  </a:cubicBezTo>
                  <a:cubicBezTo>
                    <a:pt x="120000" y="26864"/>
                    <a:pt x="93135" y="0"/>
                    <a:pt x="59955" y="0"/>
                  </a:cubicBezTo>
                  <a:lnTo>
                    <a:pt x="59955" y="0"/>
                  </a:lnTo>
                  <a:close/>
                </a:path>
              </a:pathLst>
            </a:custGeom>
            <a:solidFill>
              <a:srgbClr val="3C5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10;p34"/>
            <p:cNvSpPr/>
            <p:nvPr/>
          </p:nvSpPr>
          <p:spPr>
            <a:xfrm>
              <a:off x="5326942" y="3640825"/>
              <a:ext cx="164700" cy="3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86" y="120000"/>
                  </a:moveTo>
                  <a:lnTo>
                    <a:pt x="77557" y="120000"/>
                  </a:lnTo>
                  <a:lnTo>
                    <a:pt x="77557" y="60075"/>
                  </a:lnTo>
                  <a:lnTo>
                    <a:pt x="115725" y="60075"/>
                  </a:lnTo>
                  <a:lnTo>
                    <a:pt x="120000" y="38988"/>
                  </a:lnTo>
                  <a:lnTo>
                    <a:pt x="76946" y="38988"/>
                  </a:lnTo>
                  <a:lnTo>
                    <a:pt x="76946" y="25790"/>
                  </a:lnTo>
                  <a:cubicBezTo>
                    <a:pt x="76946" y="21087"/>
                    <a:pt x="81221" y="20632"/>
                    <a:pt x="85496" y="20632"/>
                  </a:cubicBezTo>
                  <a:lnTo>
                    <a:pt x="119083" y="20632"/>
                  </a:lnTo>
                  <a:lnTo>
                    <a:pt x="119083" y="0"/>
                  </a:lnTo>
                  <a:lnTo>
                    <a:pt x="79389" y="0"/>
                  </a:lnTo>
                  <a:cubicBezTo>
                    <a:pt x="35419" y="0"/>
                    <a:pt x="27786" y="15474"/>
                    <a:pt x="27786" y="24879"/>
                  </a:cubicBezTo>
                  <a:lnTo>
                    <a:pt x="27786" y="38533"/>
                  </a:lnTo>
                  <a:lnTo>
                    <a:pt x="0" y="38533"/>
                  </a:lnTo>
                  <a:lnTo>
                    <a:pt x="0" y="59620"/>
                  </a:lnTo>
                  <a:lnTo>
                    <a:pt x="27786" y="59620"/>
                  </a:lnTo>
                  <a:lnTo>
                    <a:pt x="27786" y="120000"/>
                  </a:lnTo>
                  <a:close/>
                </a:path>
              </a:pathLst>
            </a:custGeom>
            <a:solidFill>
              <a:srgbClr val="3C5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220072" y="4197086"/>
            <a:ext cx="15103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rgbClr val="00808E"/>
                </a:solidFill>
                <a:latin typeface="Comic Sans MS" pitchFamily="66" charset="0"/>
              </a:rPr>
              <a:t>soulef</a:t>
            </a:r>
            <a:r>
              <a:rPr lang="fr-FR" b="1" u="sng" dirty="0" smtClean="0">
                <a:solidFill>
                  <a:srgbClr val="00808E"/>
                </a:solidFill>
                <a:latin typeface="Comic Sans MS" pitchFamily="66" charset="0"/>
              </a:rPr>
              <a:t>.</a:t>
            </a:r>
            <a:r>
              <a:rPr lang="fr-FR" b="1" u="sng" dirty="0" err="1" smtClean="0">
                <a:solidFill>
                  <a:srgbClr val="00808E"/>
                </a:solidFill>
                <a:latin typeface="Comic Sans MS" pitchFamily="66" charset="0"/>
              </a:rPr>
              <a:t>rahal</a:t>
            </a:r>
            <a:endParaRPr lang="fr-FR" u="sng" dirty="0">
              <a:solidFill>
                <a:srgbClr val="00808E"/>
              </a:solidFill>
            </a:endParaRPr>
          </a:p>
        </p:txBody>
      </p:sp>
      <p:pic>
        <p:nvPicPr>
          <p:cNvPr id="41" name="Picture 5" descr="C:\Users\Amira Informatique\Downloads\inst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73150"/>
            <a:ext cx="432048" cy="522709"/>
          </a:xfrm>
          <a:prstGeom prst="rect">
            <a:avLst/>
          </a:prstGeom>
          <a:noFill/>
        </p:spPr>
      </p:pic>
      <p:sp>
        <p:nvSpPr>
          <p:cNvPr id="42" name="Google Shape;1212;p74"/>
          <p:cNvSpPr/>
          <p:nvPr/>
        </p:nvSpPr>
        <p:spPr>
          <a:xfrm>
            <a:off x="4572000" y="3417043"/>
            <a:ext cx="297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5169"/>
                </a:moveTo>
                <a:lnTo>
                  <a:pt x="120000" y="95169"/>
                </a:lnTo>
                <a:cubicBezTo>
                  <a:pt x="120000" y="92946"/>
                  <a:pt x="118934" y="90821"/>
                  <a:pt x="117578" y="89468"/>
                </a:cubicBezTo>
                <a:cubicBezTo>
                  <a:pt x="116997" y="88888"/>
                  <a:pt x="116707" y="88599"/>
                  <a:pt x="116125" y="88309"/>
                </a:cubicBezTo>
                <a:lnTo>
                  <a:pt x="92978" y="70338"/>
                </a:lnTo>
                <a:cubicBezTo>
                  <a:pt x="91525" y="68985"/>
                  <a:pt x="89394" y="67922"/>
                  <a:pt x="87167" y="67922"/>
                </a:cubicBezTo>
                <a:cubicBezTo>
                  <a:pt x="85326" y="67922"/>
                  <a:pt x="83680" y="68405"/>
                  <a:pt x="82324" y="69565"/>
                </a:cubicBezTo>
                <a:lnTo>
                  <a:pt x="75738" y="76038"/>
                </a:lnTo>
                <a:lnTo>
                  <a:pt x="75738" y="76038"/>
                </a:lnTo>
                <a:cubicBezTo>
                  <a:pt x="74673" y="77198"/>
                  <a:pt x="73220" y="77971"/>
                  <a:pt x="71573" y="77971"/>
                </a:cubicBezTo>
                <a:cubicBezTo>
                  <a:pt x="69733" y="77971"/>
                  <a:pt x="68087" y="77198"/>
                  <a:pt x="67215" y="75555"/>
                </a:cubicBezTo>
                <a:lnTo>
                  <a:pt x="67215" y="75845"/>
                </a:lnTo>
                <a:cubicBezTo>
                  <a:pt x="58208" y="69275"/>
                  <a:pt x="50266" y="61642"/>
                  <a:pt x="43970" y="52657"/>
                </a:cubicBezTo>
                <a:lnTo>
                  <a:pt x="44261" y="52657"/>
                </a:lnTo>
                <a:cubicBezTo>
                  <a:pt x="42905" y="51497"/>
                  <a:pt x="41840" y="49855"/>
                  <a:pt x="41840" y="48019"/>
                </a:cubicBezTo>
                <a:cubicBezTo>
                  <a:pt x="41840" y="46376"/>
                  <a:pt x="42615" y="44734"/>
                  <a:pt x="43777" y="43864"/>
                </a:cubicBezTo>
                <a:lnTo>
                  <a:pt x="43777" y="43864"/>
                </a:lnTo>
                <a:lnTo>
                  <a:pt x="50266" y="37584"/>
                </a:lnTo>
                <a:cubicBezTo>
                  <a:pt x="51428" y="36231"/>
                  <a:pt x="51912" y="34589"/>
                  <a:pt x="51912" y="32753"/>
                </a:cubicBezTo>
                <a:cubicBezTo>
                  <a:pt x="51912" y="30531"/>
                  <a:pt x="51138" y="28309"/>
                  <a:pt x="49491" y="26956"/>
                </a:cubicBezTo>
                <a:lnTo>
                  <a:pt x="31476" y="3768"/>
                </a:lnTo>
                <a:cubicBezTo>
                  <a:pt x="31186" y="3285"/>
                  <a:pt x="30605" y="2705"/>
                  <a:pt x="30314" y="2415"/>
                </a:cubicBezTo>
                <a:cubicBezTo>
                  <a:pt x="28958" y="1062"/>
                  <a:pt x="26828" y="0"/>
                  <a:pt x="24600" y="0"/>
                </a:cubicBezTo>
                <a:cubicBezTo>
                  <a:pt x="13656" y="0"/>
                  <a:pt x="0" y="12850"/>
                  <a:pt x="0" y="28599"/>
                </a:cubicBezTo>
                <a:cubicBezTo>
                  <a:pt x="0" y="32946"/>
                  <a:pt x="1065" y="37101"/>
                  <a:pt x="2711" y="40869"/>
                </a:cubicBezTo>
                <a:lnTo>
                  <a:pt x="2711" y="40869"/>
                </a:lnTo>
                <a:cubicBezTo>
                  <a:pt x="19176" y="73623"/>
                  <a:pt x="46489" y="100869"/>
                  <a:pt x="79225" y="117198"/>
                </a:cubicBezTo>
                <a:lnTo>
                  <a:pt x="79225" y="117198"/>
                </a:lnTo>
                <a:cubicBezTo>
                  <a:pt x="83099" y="118840"/>
                  <a:pt x="87167" y="120000"/>
                  <a:pt x="91525" y="120000"/>
                </a:cubicBezTo>
                <a:cubicBezTo>
                  <a:pt x="107118" y="119710"/>
                  <a:pt x="120000" y="106086"/>
                  <a:pt x="120000" y="95169"/>
                </a:cubicBezTo>
                <a:lnTo>
                  <a:pt x="120000" y="95169"/>
                </a:lnTo>
                <a:close/>
                <a:moveTo>
                  <a:pt x="91331" y="114202"/>
                </a:moveTo>
                <a:cubicBezTo>
                  <a:pt x="87748" y="114202"/>
                  <a:pt x="84455" y="113429"/>
                  <a:pt x="81452" y="112077"/>
                </a:cubicBezTo>
                <a:cubicBezTo>
                  <a:pt x="81162" y="111787"/>
                  <a:pt x="80871" y="111787"/>
                  <a:pt x="80677" y="111787"/>
                </a:cubicBezTo>
                <a:cubicBezTo>
                  <a:pt x="49491" y="95942"/>
                  <a:pt x="23825" y="70338"/>
                  <a:pt x="7941" y="39227"/>
                </a:cubicBezTo>
                <a:cubicBezTo>
                  <a:pt x="7941" y="39033"/>
                  <a:pt x="7651" y="38743"/>
                  <a:pt x="7651" y="38454"/>
                </a:cubicBezTo>
                <a:cubicBezTo>
                  <a:pt x="6295" y="35169"/>
                  <a:pt x="5423" y="31884"/>
                  <a:pt x="5423" y="28599"/>
                </a:cubicBezTo>
                <a:cubicBezTo>
                  <a:pt x="5423" y="15555"/>
                  <a:pt x="16949" y="5410"/>
                  <a:pt x="24600" y="5410"/>
                </a:cubicBezTo>
                <a:cubicBezTo>
                  <a:pt x="25665" y="5410"/>
                  <a:pt x="26246" y="5990"/>
                  <a:pt x="26537" y="6280"/>
                </a:cubicBezTo>
                <a:cubicBezTo>
                  <a:pt x="26537" y="6280"/>
                  <a:pt x="26828" y="6570"/>
                  <a:pt x="26828" y="6763"/>
                </a:cubicBezTo>
                <a:cubicBezTo>
                  <a:pt x="26828" y="7053"/>
                  <a:pt x="27021" y="7053"/>
                  <a:pt x="27021" y="7342"/>
                </a:cubicBezTo>
                <a:lnTo>
                  <a:pt x="45133" y="30531"/>
                </a:lnTo>
                <a:lnTo>
                  <a:pt x="45617" y="31111"/>
                </a:lnTo>
                <a:cubicBezTo>
                  <a:pt x="45907" y="31304"/>
                  <a:pt x="46489" y="31884"/>
                  <a:pt x="46489" y="32946"/>
                </a:cubicBezTo>
                <a:cubicBezTo>
                  <a:pt x="46489" y="33526"/>
                  <a:pt x="46489" y="33816"/>
                  <a:pt x="46198" y="34396"/>
                </a:cubicBezTo>
                <a:lnTo>
                  <a:pt x="40193" y="40386"/>
                </a:lnTo>
                <a:lnTo>
                  <a:pt x="40193" y="40386"/>
                </a:lnTo>
                <a:cubicBezTo>
                  <a:pt x="37966" y="42512"/>
                  <a:pt x="36610" y="45217"/>
                  <a:pt x="36610" y="48212"/>
                </a:cubicBezTo>
                <a:cubicBezTo>
                  <a:pt x="36610" y="51014"/>
                  <a:pt x="37772" y="53719"/>
                  <a:pt x="39612" y="55845"/>
                </a:cubicBezTo>
                <a:lnTo>
                  <a:pt x="39903" y="56135"/>
                </a:lnTo>
                <a:cubicBezTo>
                  <a:pt x="46779" y="65410"/>
                  <a:pt x="54915" y="73623"/>
                  <a:pt x="64503" y="80386"/>
                </a:cubicBezTo>
                <a:cubicBezTo>
                  <a:pt x="64503" y="80386"/>
                  <a:pt x="64794" y="80386"/>
                  <a:pt x="64794" y="80676"/>
                </a:cubicBezTo>
                <a:cubicBezTo>
                  <a:pt x="66731" y="82608"/>
                  <a:pt x="69443" y="83671"/>
                  <a:pt x="72445" y="83671"/>
                </a:cubicBezTo>
                <a:cubicBezTo>
                  <a:pt x="75157" y="83671"/>
                  <a:pt x="78159" y="82608"/>
                  <a:pt x="80096" y="80386"/>
                </a:cubicBezTo>
                <a:lnTo>
                  <a:pt x="80387" y="80193"/>
                </a:lnTo>
                <a:lnTo>
                  <a:pt x="86392" y="73913"/>
                </a:lnTo>
                <a:cubicBezTo>
                  <a:pt x="86973" y="73623"/>
                  <a:pt x="87167" y="73623"/>
                  <a:pt x="87748" y="73623"/>
                </a:cubicBezTo>
                <a:cubicBezTo>
                  <a:pt x="88813" y="73623"/>
                  <a:pt x="89394" y="74202"/>
                  <a:pt x="89685" y="74396"/>
                </a:cubicBezTo>
                <a:lnTo>
                  <a:pt x="90169" y="74975"/>
                </a:lnTo>
                <a:lnTo>
                  <a:pt x="113414" y="92946"/>
                </a:lnTo>
                <a:cubicBezTo>
                  <a:pt x="113704" y="92946"/>
                  <a:pt x="113704" y="93236"/>
                  <a:pt x="113995" y="93236"/>
                </a:cubicBezTo>
                <a:cubicBezTo>
                  <a:pt x="114285" y="93526"/>
                  <a:pt x="114576" y="93526"/>
                  <a:pt x="114576" y="93526"/>
                </a:cubicBezTo>
                <a:cubicBezTo>
                  <a:pt x="114769" y="93816"/>
                  <a:pt x="115351" y="94299"/>
                  <a:pt x="115351" y="95458"/>
                </a:cubicBezTo>
                <a:lnTo>
                  <a:pt x="115351" y="95942"/>
                </a:lnTo>
                <a:cubicBezTo>
                  <a:pt x="113995" y="103091"/>
                  <a:pt x="104116" y="114202"/>
                  <a:pt x="91331" y="114202"/>
                </a:cubicBezTo>
                <a:close/>
              </a:path>
            </a:pathLst>
          </a:custGeom>
          <a:solidFill>
            <a:srgbClr val="00808E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80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oogle Shape;957;p67"/>
          <p:cNvGrpSpPr/>
          <p:nvPr/>
        </p:nvGrpSpPr>
        <p:grpSpPr>
          <a:xfrm>
            <a:off x="4499993" y="2660916"/>
            <a:ext cx="582707" cy="781489"/>
            <a:chOff x="3440247" y="1295900"/>
            <a:chExt cx="582707" cy="586117"/>
          </a:xfrm>
        </p:grpSpPr>
        <p:sp>
          <p:nvSpPr>
            <p:cNvPr id="44" name="Google Shape;958;p67"/>
            <p:cNvSpPr/>
            <p:nvPr/>
          </p:nvSpPr>
          <p:spPr>
            <a:xfrm>
              <a:off x="3450253" y="1309317"/>
              <a:ext cx="572700" cy="572700"/>
            </a:xfrm>
            <a:prstGeom prst="ellipse">
              <a:avLst/>
            </a:prstGeom>
            <a:solidFill>
              <a:srgbClr val="595959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9;p67"/>
            <p:cNvSpPr/>
            <p:nvPr/>
          </p:nvSpPr>
          <p:spPr>
            <a:xfrm>
              <a:off x="3440247" y="1295900"/>
              <a:ext cx="548700" cy="548700"/>
            </a:xfrm>
            <a:prstGeom prst="ellipse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0;p67"/>
            <p:cNvSpPr/>
            <p:nvPr/>
          </p:nvSpPr>
          <p:spPr>
            <a:xfrm>
              <a:off x="3520500" y="1428500"/>
              <a:ext cx="3882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73" y="0"/>
                  </a:moveTo>
                  <a:lnTo>
                    <a:pt x="10829" y="0"/>
                  </a:lnTo>
                  <a:cubicBezTo>
                    <a:pt x="4834" y="0"/>
                    <a:pt x="0" y="6769"/>
                    <a:pt x="0" y="15000"/>
                  </a:cubicBezTo>
                  <a:lnTo>
                    <a:pt x="0" y="105000"/>
                  </a:lnTo>
                  <a:cubicBezTo>
                    <a:pt x="0" y="113230"/>
                    <a:pt x="4834" y="120000"/>
                    <a:pt x="10829" y="120000"/>
                  </a:cubicBezTo>
                  <a:lnTo>
                    <a:pt x="109073" y="120000"/>
                  </a:lnTo>
                  <a:cubicBezTo>
                    <a:pt x="115165" y="120000"/>
                    <a:pt x="120000" y="113230"/>
                    <a:pt x="120000" y="105000"/>
                  </a:cubicBezTo>
                  <a:lnTo>
                    <a:pt x="120000" y="15000"/>
                  </a:lnTo>
                  <a:cubicBezTo>
                    <a:pt x="120000" y="6769"/>
                    <a:pt x="115165" y="0"/>
                    <a:pt x="109073" y="0"/>
                  </a:cubicBezTo>
                  <a:close/>
                  <a:moveTo>
                    <a:pt x="10829" y="7566"/>
                  </a:moveTo>
                  <a:lnTo>
                    <a:pt x="109073" y="7566"/>
                  </a:lnTo>
                  <a:cubicBezTo>
                    <a:pt x="109653" y="7566"/>
                    <a:pt x="110523" y="7566"/>
                    <a:pt x="111007" y="7964"/>
                  </a:cubicBezTo>
                  <a:lnTo>
                    <a:pt x="63819" y="72743"/>
                  </a:lnTo>
                  <a:cubicBezTo>
                    <a:pt x="62755" y="74203"/>
                    <a:pt x="61595" y="75000"/>
                    <a:pt x="59951" y="75000"/>
                  </a:cubicBezTo>
                  <a:cubicBezTo>
                    <a:pt x="58597" y="75000"/>
                    <a:pt x="57244" y="74203"/>
                    <a:pt x="56180" y="72743"/>
                  </a:cubicBezTo>
                  <a:lnTo>
                    <a:pt x="8992" y="7964"/>
                  </a:lnTo>
                  <a:cubicBezTo>
                    <a:pt x="9476" y="7566"/>
                    <a:pt x="10346" y="7566"/>
                    <a:pt x="10829" y="7566"/>
                  </a:cubicBezTo>
                  <a:close/>
                  <a:moveTo>
                    <a:pt x="5414" y="105000"/>
                  </a:moveTo>
                  <a:lnTo>
                    <a:pt x="5414" y="15000"/>
                  </a:lnTo>
                  <a:lnTo>
                    <a:pt x="5414" y="13938"/>
                  </a:lnTo>
                  <a:lnTo>
                    <a:pt x="38968" y="60000"/>
                  </a:lnTo>
                  <a:lnTo>
                    <a:pt x="5414" y="106061"/>
                  </a:lnTo>
                  <a:lnTo>
                    <a:pt x="5414" y="105000"/>
                  </a:lnTo>
                  <a:close/>
                  <a:moveTo>
                    <a:pt x="109073" y="112433"/>
                  </a:moveTo>
                  <a:lnTo>
                    <a:pt x="10829" y="112433"/>
                  </a:lnTo>
                  <a:cubicBezTo>
                    <a:pt x="10346" y="112433"/>
                    <a:pt x="9476" y="112433"/>
                    <a:pt x="8992" y="112035"/>
                  </a:cubicBezTo>
                  <a:lnTo>
                    <a:pt x="43029" y="65309"/>
                  </a:lnTo>
                  <a:lnTo>
                    <a:pt x="52312" y="77920"/>
                  </a:lnTo>
                  <a:cubicBezTo>
                    <a:pt x="54536" y="80973"/>
                    <a:pt x="57244" y="82168"/>
                    <a:pt x="59951" y="82168"/>
                  </a:cubicBezTo>
                  <a:cubicBezTo>
                    <a:pt x="62755" y="82168"/>
                    <a:pt x="65463" y="80575"/>
                    <a:pt x="67590" y="77920"/>
                  </a:cubicBezTo>
                  <a:lnTo>
                    <a:pt x="76873" y="65309"/>
                  </a:lnTo>
                  <a:lnTo>
                    <a:pt x="111007" y="112035"/>
                  </a:lnTo>
                  <a:cubicBezTo>
                    <a:pt x="110523" y="112433"/>
                    <a:pt x="109653" y="112433"/>
                    <a:pt x="109073" y="112433"/>
                  </a:cubicBezTo>
                  <a:close/>
                  <a:moveTo>
                    <a:pt x="114585" y="105000"/>
                  </a:moveTo>
                  <a:lnTo>
                    <a:pt x="114585" y="106061"/>
                  </a:lnTo>
                  <a:lnTo>
                    <a:pt x="81031" y="60000"/>
                  </a:lnTo>
                  <a:lnTo>
                    <a:pt x="114585" y="13938"/>
                  </a:lnTo>
                  <a:lnTo>
                    <a:pt x="114585" y="15000"/>
                  </a:lnTo>
                  <a:lnTo>
                    <a:pt x="114585" y="10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92080" y="4869161"/>
            <a:ext cx="15103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rgbClr val="00808E"/>
                </a:solidFill>
                <a:latin typeface="Comic Sans MS" pitchFamily="66" charset="0"/>
              </a:rPr>
              <a:t>soulef</a:t>
            </a:r>
            <a:r>
              <a:rPr lang="fr-FR" b="1" u="sng" dirty="0" smtClean="0">
                <a:solidFill>
                  <a:srgbClr val="00808E"/>
                </a:solidFill>
                <a:latin typeface="Comic Sans MS" pitchFamily="66" charset="0"/>
              </a:rPr>
              <a:t>.</a:t>
            </a:r>
            <a:r>
              <a:rPr lang="fr-FR" b="1" u="sng" dirty="0" err="1" smtClean="0">
                <a:solidFill>
                  <a:srgbClr val="00808E"/>
                </a:solidFill>
                <a:latin typeface="Comic Sans MS" pitchFamily="66" charset="0"/>
              </a:rPr>
              <a:t>rahal</a:t>
            </a:r>
            <a:endParaRPr lang="fr-FR" u="sng" dirty="0">
              <a:solidFill>
                <a:srgbClr val="0080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71" descr="new-york-city-78181_1920.jpg"/>
          <p:cNvPicPr preferRelativeResize="0"/>
          <p:nvPr/>
        </p:nvPicPr>
        <p:blipFill rotWithShape="1">
          <a:blip r:embed="rId3" cstate="print">
            <a:alphaModFix/>
          </a:blip>
          <a:srcRect t="7316" b="7308"/>
          <a:stretch/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1"/>
          <p:cNvSpPr/>
          <p:nvPr/>
        </p:nvSpPr>
        <p:spPr>
          <a:xfrm>
            <a:off x="2627784" y="1124743"/>
            <a:ext cx="3958716" cy="514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037;p71"/>
          <p:cNvGrpSpPr/>
          <p:nvPr/>
        </p:nvGrpSpPr>
        <p:grpSpPr>
          <a:xfrm>
            <a:off x="971600" y="452670"/>
            <a:ext cx="1320600" cy="1760812"/>
            <a:chOff x="3835549" y="798079"/>
            <a:chExt cx="1320600" cy="1320609"/>
          </a:xfrm>
        </p:grpSpPr>
        <p:sp>
          <p:nvSpPr>
            <p:cNvPr id="1038" name="Google Shape;1038;p71"/>
            <p:cNvSpPr/>
            <p:nvPr/>
          </p:nvSpPr>
          <p:spPr>
            <a:xfrm>
              <a:off x="3835549" y="798088"/>
              <a:ext cx="1320600" cy="1320600"/>
            </a:xfrm>
            <a:prstGeom prst="ellipse">
              <a:avLst/>
            </a:prstGeom>
            <a:solidFill>
              <a:srgbClr val="595959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39" name="Google Shape;1039;p71"/>
            <p:cNvSpPr/>
            <p:nvPr/>
          </p:nvSpPr>
          <p:spPr>
            <a:xfrm>
              <a:off x="3844850" y="798079"/>
              <a:ext cx="1261500" cy="1261500"/>
            </a:xfrm>
            <a:prstGeom prst="ellipse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40" name="Google Shape;1040;p71"/>
            <p:cNvSpPr/>
            <p:nvPr/>
          </p:nvSpPr>
          <p:spPr>
            <a:xfrm>
              <a:off x="4119051" y="1072287"/>
              <a:ext cx="713100" cy="71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658" y="35373"/>
                  </a:moveTo>
                  <a:lnTo>
                    <a:pt x="103658" y="8192"/>
                  </a:lnTo>
                  <a:cubicBezTo>
                    <a:pt x="103658" y="3566"/>
                    <a:pt x="100080" y="0"/>
                    <a:pt x="95439" y="0"/>
                  </a:cubicBezTo>
                  <a:cubicBezTo>
                    <a:pt x="90797" y="0"/>
                    <a:pt x="87316" y="3566"/>
                    <a:pt x="87316" y="8192"/>
                  </a:cubicBezTo>
                  <a:lnTo>
                    <a:pt x="87316" y="10409"/>
                  </a:lnTo>
                  <a:lnTo>
                    <a:pt x="45543" y="22939"/>
                  </a:lnTo>
                  <a:lnTo>
                    <a:pt x="5414" y="27277"/>
                  </a:lnTo>
                  <a:cubicBezTo>
                    <a:pt x="2417" y="27277"/>
                    <a:pt x="0" y="29686"/>
                    <a:pt x="0" y="32674"/>
                  </a:cubicBezTo>
                  <a:lnTo>
                    <a:pt x="0" y="70746"/>
                  </a:lnTo>
                  <a:cubicBezTo>
                    <a:pt x="0" y="73734"/>
                    <a:pt x="2417" y="76240"/>
                    <a:pt x="5414" y="76240"/>
                  </a:cubicBezTo>
                  <a:lnTo>
                    <a:pt x="23980" y="78361"/>
                  </a:lnTo>
                  <a:lnTo>
                    <a:pt x="32683" y="117783"/>
                  </a:lnTo>
                  <a:lnTo>
                    <a:pt x="32683" y="117783"/>
                  </a:lnTo>
                  <a:cubicBezTo>
                    <a:pt x="32973" y="118939"/>
                    <a:pt x="34037" y="120000"/>
                    <a:pt x="35390" y="120000"/>
                  </a:cubicBezTo>
                  <a:lnTo>
                    <a:pt x="57244" y="120000"/>
                  </a:lnTo>
                  <a:cubicBezTo>
                    <a:pt x="58887" y="120000"/>
                    <a:pt x="59951" y="118939"/>
                    <a:pt x="59951" y="117301"/>
                  </a:cubicBezTo>
                  <a:lnTo>
                    <a:pt x="59951" y="116722"/>
                  </a:lnTo>
                  <a:lnTo>
                    <a:pt x="59951" y="116722"/>
                  </a:lnTo>
                  <a:lnTo>
                    <a:pt x="52312" y="82987"/>
                  </a:lnTo>
                  <a:lnTo>
                    <a:pt x="87316" y="93301"/>
                  </a:lnTo>
                  <a:lnTo>
                    <a:pt x="87316" y="95518"/>
                  </a:lnTo>
                  <a:cubicBezTo>
                    <a:pt x="87316" y="100144"/>
                    <a:pt x="90797" y="103710"/>
                    <a:pt x="95439" y="103710"/>
                  </a:cubicBezTo>
                  <a:cubicBezTo>
                    <a:pt x="100080" y="103710"/>
                    <a:pt x="103658" y="100144"/>
                    <a:pt x="103658" y="95518"/>
                  </a:cubicBezTo>
                  <a:lnTo>
                    <a:pt x="103658" y="68337"/>
                  </a:lnTo>
                  <a:cubicBezTo>
                    <a:pt x="112651" y="68337"/>
                    <a:pt x="120000" y="61012"/>
                    <a:pt x="120000" y="51951"/>
                  </a:cubicBezTo>
                  <a:cubicBezTo>
                    <a:pt x="120000" y="42987"/>
                    <a:pt x="112651" y="35373"/>
                    <a:pt x="103658" y="35373"/>
                  </a:cubicBezTo>
                  <a:close/>
                  <a:moveTo>
                    <a:pt x="5414" y="70746"/>
                  </a:moveTo>
                  <a:lnTo>
                    <a:pt x="5414" y="59855"/>
                  </a:lnTo>
                  <a:lnTo>
                    <a:pt x="19049" y="59855"/>
                  </a:lnTo>
                  <a:cubicBezTo>
                    <a:pt x="20692" y="59855"/>
                    <a:pt x="21756" y="58795"/>
                    <a:pt x="21756" y="57156"/>
                  </a:cubicBezTo>
                  <a:cubicBezTo>
                    <a:pt x="21756" y="55518"/>
                    <a:pt x="20692" y="54457"/>
                    <a:pt x="19049" y="54457"/>
                  </a:cubicBezTo>
                  <a:lnTo>
                    <a:pt x="5414" y="54457"/>
                  </a:lnTo>
                  <a:lnTo>
                    <a:pt x="5414" y="48963"/>
                  </a:lnTo>
                  <a:lnTo>
                    <a:pt x="13634" y="48963"/>
                  </a:lnTo>
                  <a:cubicBezTo>
                    <a:pt x="15278" y="48963"/>
                    <a:pt x="16341" y="47903"/>
                    <a:pt x="16341" y="46265"/>
                  </a:cubicBezTo>
                  <a:cubicBezTo>
                    <a:pt x="16341" y="44626"/>
                    <a:pt x="15278" y="43566"/>
                    <a:pt x="13634" y="43566"/>
                  </a:cubicBezTo>
                  <a:lnTo>
                    <a:pt x="5414" y="43566"/>
                  </a:lnTo>
                  <a:lnTo>
                    <a:pt x="5414" y="32674"/>
                  </a:lnTo>
                  <a:lnTo>
                    <a:pt x="43609" y="28337"/>
                  </a:lnTo>
                  <a:lnTo>
                    <a:pt x="43609" y="74891"/>
                  </a:lnTo>
                  <a:lnTo>
                    <a:pt x="5414" y="70746"/>
                  </a:lnTo>
                  <a:close/>
                  <a:moveTo>
                    <a:pt x="35197" y="103421"/>
                  </a:moveTo>
                  <a:lnTo>
                    <a:pt x="29685" y="78939"/>
                  </a:lnTo>
                  <a:lnTo>
                    <a:pt x="45253" y="80578"/>
                  </a:lnTo>
                  <a:lnTo>
                    <a:pt x="46317" y="80867"/>
                  </a:lnTo>
                  <a:lnTo>
                    <a:pt x="51248" y="103421"/>
                  </a:lnTo>
                  <a:lnTo>
                    <a:pt x="35197" y="103421"/>
                  </a:lnTo>
                  <a:close/>
                  <a:moveTo>
                    <a:pt x="52602" y="108819"/>
                  </a:moveTo>
                  <a:lnTo>
                    <a:pt x="53763" y="114313"/>
                  </a:lnTo>
                  <a:lnTo>
                    <a:pt x="37324" y="114313"/>
                  </a:lnTo>
                  <a:lnTo>
                    <a:pt x="36261" y="108819"/>
                  </a:lnTo>
                  <a:lnTo>
                    <a:pt x="52602" y="108819"/>
                  </a:lnTo>
                  <a:close/>
                  <a:moveTo>
                    <a:pt x="87316" y="87325"/>
                  </a:moveTo>
                  <a:lnTo>
                    <a:pt x="49121" y="75951"/>
                  </a:lnTo>
                  <a:lnTo>
                    <a:pt x="49121" y="27277"/>
                  </a:lnTo>
                  <a:lnTo>
                    <a:pt x="87316" y="15807"/>
                  </a:lnTo>
                  <a:lnTo>
                    <a:pt x="87316" y="87325"/>
                  </a:lnTo>
                  <a:close/>
                  <a:moveTo>
                    <a:pt x="98243" y="95228"/>
                  </a:moveTo>
                  <a:cubicBezTo>
                    <a:pt x="98243" y="96867"/>
                    <a:pt x="97082" y="97927"/>
                    <a:pt x="95439" y="97927"/>
                  </a:cubicBezTo>
                  <a:cubicBezTo>
                    <a:pt x="93795" y="97927"/>
                    <a:pt x="92731" y="96867"/>
                    <a:pt x="92731" y="95228"/>
                  </a:cubicBezTo>
                  <a:lnTo>
                    <a:pt x="92731" y="8192"/>
                  </a:lnTo>
                  <a:cubicBezTo>
                    <a:pt x="92731" y="6554"/>
                    <a:pt x="93795" y="5493"/>
                    <a:pt x="95439" y="5493"/>
                  </a:cubicBezTo>
                  <a:cubicBezTo>
                    <a:pt x="97082" y="5493"/>
                    <a:pt x="98243" y="6554"/>
                    <a:pt x="98243" y="8192"/>
                  </a:cubicBezTo>
                  <a:lnTo>
                    <a:pt x="98243" y="95228"/>
                  </a:lnTo>
                  <a:close/>
                  <a:moveTo>
                    <a:pt x="103658" y="62650"/>
                  </a:moveTo>
                  <a:lnTo>
                    <a:pt x="103658" y="40867"/>
                  </a:lnTo>
                  <a:cubicBezTo>
                    <a:pt x="109653" y="40867"/>
                    <a:pt x="114585" y="45783"/>
                    <a:pt x="114585" y="51759"/>
                  </a:cubicBezTo>
                  <a:cubicBezTo>
                    <a:pt x="114585" y="57734"/>
                    <a:pt x="109653" y="62650"/>
                    <a:pt x="103658" y="626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041" name="Google Shape;1041;p71"/>
          <p:cNvSpPr txBox="1"/>
          <p:nvPr/>
        </p:nvSpPr>
        <p:spPr>
          <a:xfrm>
            <a:off x="2483768" y="356660"/>
            <a:ext cx="5184576" cy="189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smtClean="0">
                <a:solidFill>
                  <a:schemeClr val="bg1"/>
                </a:solidFill>
                <a:latin typeface="Sakkal Majalla" pitchFamily="2" charset="-78"/>
                <a:ea typeface="Muli"/>
                <a:cs typeface="Sakkal Majalla" pitchFamily="2" charset="-78"/>
                <a:sym typeface="Muli"/>
              </a:rPr>
              <a:t>شكرا على حسن استماعكم ومشاركتكم</a:t>
            </a:r>
            <a:endParaRPr sz="4800" b="1" dirty="0">
              <a:solidFill>
                <a:schemeClr val="bg1"/>
              </a:solidFill>
              <a:latin typeface="Sakkal Majalla" pitchFamily="2" charset="-78"/>
              <a:ea typeface="Muli"/>
              <a:cs typeface="Sakkal Majalla" pitchFamily="2" charset="-78"/>
              <a:sym typeface="Muli"/>
            </a:endParaRPr>
          </a:p>
        </p:txBody>
      </p:sp>
      <p:grpSp>
        <p:nvGrpSpPr>
          <p:cNvPr id="3" name="Google Shape;1042;p71"/>
          <p:cNvGrpSpPr/>
          <p:nvPr/>
        </p:nvGrpSpPr>
        <p:grpSpPr>
          <a:xfrm>
            <a:off x="6300193" y="1412776"/>
            <a:ext cx="1945859" cy="188011"/>
            <a:chOff x="684763" y="3506750"/>
            <a:chExt cx="3536825" cy="69000"/>
          </a:xfrm>
        </p:grpSpPr>
        <p:sp>
          <p:nvSpPr>
            <p:cNvPr id="1043" name="Google Shape;1043;p7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err="1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 الأراضي الجديدة في الشرق: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2952328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كان سقوط جدار برلين في 9 نوفمبر 1989 بمثابة نهاية للنظام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السوفيتي.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في غضون بضعة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أشهر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ستنهار الأنظمة الشيوعية لبلدان وسط وشرق أوروبا الواحدة تلو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الأخرى.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اغتنام ما رآه أنطوان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ريبود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على الفور على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أنه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</a:t>
            </a:r>
            <a:r>
              <a:rPr lang="ar-S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فرصة إستراتيجية غير متوقعة وغير محدودة عمليًا لأنها تتعلق بأربعمائة مليون نسمة يتطلعون إلى طعام ذي جودة </a:t>
            </a:r>
            <a:r>
              <a:rPr lang="ar-SA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أفضل."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Image 6" descr="DanoneSign_L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9144000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ضرورة العمل بسرعة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5040560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"بسبب العديد من الأمور المجهولة، مثل وتيرة تحول التوزيع، وأهمية تدفقات الاستثمار الأجنبي، ونظام الأسعار، أو حتى الأفق السياسي، كان على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دانون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المضي قدمًا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بحذر.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ولكن في الوقت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نفسه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قررت الإدارة العامة للمجموعة أنه يتعين عليها التصرف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بسرعة.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كان من الضروري للغاية اغتنام الفرص عندما تسير الأمور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مكانها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حتى لو لم تكن الرؤية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مثالية.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من الواضح أنها ليست الوحيدة المهتمة بهذه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المنطقة.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مجموعات دولية أخرى كانت تراقب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أيضا.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ولكن كان من الواضح أن الأول في المكان سيستفيد من ميزة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ملموسة.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كان من المرغوب فيه تمامًا إثبات سمعة علاماتها التجارية قبل ظهور المنافسين أو ببساطة قبل أن يكون هناك تشبع في أذهان المستهلكين.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ضرورة العمل بسرعة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032448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ومهما كانت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الصعوبات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فقد ركزت المجموعة على وسط وشرق أوروبا منذ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البداية.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لأربعة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أسباب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أشار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ليونيل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زينسو.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أولاً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حقيقة أن المنتجات الغربية عالية الجودة تباع مسبقًا بطريقة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ما.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بفضل الرحلات المتكررة التي قاموا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بها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إلى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الغرب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وبفضل وجود الأجانب ولا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سيما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رحلات مواطنيهم المهاجرين، أصبحت كل الأمور أسهل منذ اتفاقيات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هلسنكي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وذلك بفضل تلفزيون ألمانيا الغربية أو النمسا، كان المستهلكون في هذه البلدان على دراية بمنتجاتنا وعلاماتنا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التجارية.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لقد حلموا بهم أكثر لأنهم لم يتمكنوا من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شرائها.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3" descr="cccccc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985792"/>
            <a:ext cx="360040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anone_produ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19268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ضرورة العمل بسرعة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104456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الميزة الثانية: انخفاض مستوى الاستثمار المطلوب للوصول إلى المستهلكين؛ لا تزال تكاليف الإعلان منخفضة بشكل لا يصدق، ولا يتم إدراج التكاليف لأن الموزعين يبحثون عن منتجات عالية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الجودة.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بالإضافة إلى ذلك، فإن تأثير التجارة والعروض التوضيحية في نقاط البيع قوي جدًا، حيث إن هذه العمليات التي تسمح بالتعليم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الحقيقي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للمنتج لا تزال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نادرة.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هذا الوضع مرتبط بغياب التوزيع الحديث، وهي الميزة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الثالثة.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أخيرًا، يتعين علينا التعامل مع المستهلكين الذين يتمتعون بالقوة الشرائية.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طرائق مختلفة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يقول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غونتر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ماورهوفر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، المدير العام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لدانون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أوروبا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الوسطى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بعد ثلاث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سنوات: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"بدأنا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ببيع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في ظل ظروف لم تكن دائمًا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واضحة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منتجات مصنوعة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الغرب".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أنشأت المجموعة شركات تابعة تجارية لهذا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الغرض.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في الوقت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نفسه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أبرمت اتفاقيات مشاريع مشتركة مع مصانع الألبان المحلية لتكون قادرة على الإنتاج محليًا والتوقف عن الاعتماد على الواردات في أسرع وقت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ممكن.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بعد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ذلك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تولى السيطرة على شركائه حتى يتحكم بشكل كامل في اللعبة ولديه أدوات صناعية تتكيف مع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احتياجاته.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هكذا حدثت الأشياء في المجر أو جمهورية التشيك أو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بولندا ...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"</a:t>
            </a: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028384" cy="10668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طرائق مختلفة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896544"/>
          </a:xfrm>
          <a:solidFill>
            <a:srgbClr val="F7EFF7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الأعمال الرئيسية الأخرى التي قامت المجموعة بتأسيس نفسها معها في الشرق هي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البسكويت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والتي تتوافق مع الأسواق القديمة والمهمة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للغاية.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لذلك كانت الاستراتيجية هنا تتمثل في السيطرة على الشركات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القائمة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مثل </a:t>
            </a:r>
            <a:r>
              <a:rPr lang="fr-FR" sz="3200" b="1" dirty="0" err="1" smtClean="0">
                <a:latin typeface="Sakkal Majalla" pitchFamily="2" charset="-78"/>
                <a:cs typeface="Sakkal Majalla" pitchFamily="2" charset="-78"/>
              </a:rPr>
              <a:t>Cokoladovny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في جمهورية التشيك أو البلشفية في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روسيا.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الشركات التي من الواضح أنها بحاجة إلى التحديث من أعلى إلى أسفل لتقريبها من المعايير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الغربية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في ظروف ليست سهلة دائمًا.</a:t>
            </a:r>
            <a:endParaRPr lang="fr-FR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just" rtl="1">
              <a:spcBef>
                <a:spcPts val="0"/>
              </a:spcBef>
              <a:buNone/>
            </a:pPr>
            <a:endParaRPr lang="fr-FR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just" rtl="1">
              <a:spcBef>
                <a:spcPts val="0"/>
              </a:spcBef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بعد أوروبا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الشرقية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، من المنطقي أن تتجه المجموعة نحو آسيا وأمريكا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اللاتينية.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قامت بأول عملية استحواذ كبيرة لها في آسيا في عام 1991 في هونغ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كونغ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صلصات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الصويا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والمنتجات المجمدة</a:t>
            </a:r>
            <a:r>
              <a:rPr lang="fr-FR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err="1" smtClean="0">
                <a:latin typeface="Sakkal Majalla" pitchFamily="2" charset="-78"/>
                <a:cs typeface="Sakkal Majalla" pitchFamily="2" charset="-78"/>
              </a:rPr>
              <a:t>أموي .</a:t>
            </a:r>
            <a:endParaRPr lang="fr-FR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just" rtl="1">
              <a:spcBef>
                <a:spcPts val="0"/>
              </a:spcBef>
            </a:pPr>
            <a:endParaRPr lang="fr-FR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1588</TotalTime>
  <Words>1276</Words>
  <Application>Microsoft Office PowerPoint</Application>
  <PresentationFormat>Affichage à l'écran (4:3)</PresentationFormat>
  <Paragraphs>48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Urbain</vt:lpstr>
      <vt:lpstr>Diapositive 1</vt:lpstr>
      <vt:lpstr>مقدمة</vt:lpstr>
      <vt:lpstr>1. الأراضي الجديدة في الشرق:</vt:lpstr>
      <vt:lpstr>ضرورة العمل بسرعة</vt:lpstr>
      <vt:lpstr>ضرورة العمل بسرعة</vt:lpstr>
      <vt:lpstr>Diapositive 6</vt:lpstr>
      <vt:lpstr>ضرورة العمل بسرعة</vt:lpstr>
      <vt:lpstr>طرائق مختلفة</vt:lpstr>
      <vt:lpstr>طرائق مختلفة</vt:lpstr>
      <vt:lpstr>Diapositive 10</vt:lpstr>
      <vt:lpstr>2. التطلع نحو آسيا وأمريكا اللاتينية</vt:lpstr>
      <vt:lpstr>Diapositive 12</vt:lpstr>
      <vt:lpstr>2. التطلع نحو آسيا وأمريكا اللاتينية</vt:lpstr>
      <vt:lpstr>2. التطلع نحو آسيا وأمريكا اللاتينية</vt:lpstr>
      <vt:lpstr>Diapositive 15</vt:lpstr>
      <vt:lpstr> اختيار الموقع والمهن</vt:lpstr>
      <vt:lpstr> اختيار الموقع والمهن</vt:lpstr>
      <vt:lpstr>الأسئلة</vt:lpstr>
      <vt:lpstr>الأسئلة</vt:lpstr>
      <vt:lpstr>Contact Info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Amira Informatique</dc:creator>
  <cp:lastModifiedBy>Amira Informatique</cp:lastModifiedBy>
  <cp:revision>42</cp:revision>
  <dcterms:created xsi:type="dcterms:W3CDTF">2017-12-11T22:00:20Z</dcterms:created>
  <dcterms:modified xsi:type="dcterms:W3CDTF">2023-10-25T09:33:41Z</dcterms:modified>
</cp:coreProperties>
</file>