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#_Toc1228009"/><Relationship Id="rId3" Type="http://schemas.openxmlformats.org/officeDocument/2006/relationships/hyperlink" Target="#_Toc1228004"/><Relationship Id="rId7" Type="http://schemas.openxmlformats.org/officeDocument/2006/relationships/hyperlink" Target="#_Toc1228008"/><Relationship Id="rId2" Type="http://schemas.openxmlformats.org/officeDocument/2006/relationships/hyperlink" Target="#_Toc1228003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07"/><Relationship Id="rId11" Type="http://schemas.openxmlformats.org/officeDocument/2006/relationships/hyperlink" Target="#_Toc1228012"/><Relationship Id="rId5" Type="http://schemas.openxmlformats.org/officeDocument/2006/relationships/hyperlink" Target="#_Toc1228006"/><Relationship Id="rId10" Type="http://schemas.openxmlformats.org/officeDocument/2006/relationships/hyperlink" Target="#_Toc1228011"/><Relationship Id="rId4" Type="http://schemas.openxmlformats.org/officeDocument/2006/relationships/hyperlink" Target="#_Toc1228005"/><Relationship Id="rId9" Type="http://schemas.openxmlformats.org/officeDocument/2006/relationships/hyperlink" Target="#_Toc1228010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#_Toc1228019"/><Relationship Id="rId13" Type="http://schemas.openxmlformats.org/officeDocument/2006/relationships/hyperlink" Target="#_Toc1228024"/><Relationship Id="rId3" Type="http://schemas.openxmlformats.org/officeDocument/2006/relationships/hyperlink" Target="#_Toc1228014"/><Relationship Id="rId7" Type="http://schemas.openxmlformats.org/officeDocument/2006/relationships/hyperlink" Target="#_Toc1228018"/><Relationship Id="rId12" Type="http://schemas.openxmlformats.org/officeDocument/2006/relationships/hyperlink" Target="#_Toc1228023"/><Relationship Id="rId2" Type="http://schemas.openxmlformats.org/officeDocument/2006/relationships/hyperlink" Target="#_Toc1228013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17"/><Relationship Id="rId11" Type="http://schemas.openxmlformats.org/officeDocument/2006/relationships/hyperlink" Target="#_Toc1228022"/><Relationship Id="rId5" Type="http://schemas.openxmlformats.org/officeDocument/2006/relationships/hyperlink" Target="#_Toc1228016"/><Relationship Id="rId10" Type="http://schemas.openxmlformats.org/officeDocument/2006/relationships/hyperlink" Target="#_Toc1228021"/><Relationship Id="rId4" Type="http://schemas.openxmlformats.org/officeDocument/2006/relationships/hyperlink" Target="#_Toc1228015"/><Relationship Id="rId9" Type="http://schemas.openxmlformats.org/officeDocument/2006/relationships/hyperlink" Target="#_Toc1228020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#_Toc1228026"/><Relationship Id="rId2" Type="http://schemas.openxmlformats.org/officeDocument/2006/relationships/hyperlink" Target="#_Toc1228025"/><Relationship Id="rId1" Type="http://schemas.openxmlformats.org/officeDocument/2006/relationships/slideLayout" Target="../slideLayouts/slideLayout1.xml"/><Relationship Id="rId5" Type="http://schemas.openxmlformats.org/officeDocument/2006/relationships/hyperlink" Target="#_Toc1228028"/><Relationship Id="rId4" Type="http://schemas.openxmlformats.org/officeDocument/2006/relationships/hyperlink" Target="#_Toc1228027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#_Toc1228035"/><Relationship Id="rId13" Type="http://schemas.openxmlformats.org/officeDocument/2006/relationships/hyperlink" Target="#_Toc1228040"/><Relationship Id="rId3" Type="http://schemas.openxmlformats.org/officeDocument/2006/relationships/hyperlink" Target="#_Toc1228030"/><Relationship Id="rId7" Type="http://schemas.openxmlformats.org/officeDocument/2006/relationships/hyperlink" Target="#_Toc1228034"/><Relationship Id="rId12" Type="http://schemas.openxmlformats.org/officeDocument/2006/relationships/hyperlink" Target="#_Toc1228039"/><Relationship Id="rId2" Type="http://schemas.openxmlformats.org/officeDocument/2006/relationships/hyperlink" Target="#_Toc1228029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33"/><Relationship Id="rId11" Type="http://schemas.openxmlformats.org/officeDocument/2006/relationships/hyperlink" Target="#_Toc1228038"/><Relationship Id="rId5" Type="http://schemas.openxmlformats.org/officeDocument/2006/relationships/hyperlink" Target="#_Toc1228032"/><Relationship Id="rId15" Type="http://schemas.openxmlformats.org/officeDocument/2006/relationships/hyperlink" Target="#_Toc1228042"/><Relationship Id="rId10" Type="http://schemas.openxmlformats.org/officeDocument/2006/relationships/hyperlink" Target="#_Toc1228037"/><Relationship Id="rId4" Type="http://schemas.openxmlformats.org/officeDocument/2006/relationships/hyperlink" Target="#_Toc1228031"/><Relationship Id="rId9" Type="http://schemas.openxmlformats.org/officeDocument/2006/relationships/hyperlink" Target="#_Toc1228036"/><Relationship Id="rId14" Type="http://schemas.openxmlformats.org/officeDocument/2006/relationships/hyperlink" Target="#_Toc1228041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#_Toc1228049"/><Relationship Id="rId13" Type="http://schemas.openxmlformats.org/officeDocument/2006/relationships/hyperlink" Target="#_Toc1228054"/><Relationship Id="rId3" Type="http://schemas.openxmlformats.org/officeDocument/2006/relationships/hyperlink" Target="#_Toc1228044"/><Relationship Id="rId7" Type="http://schemas.openxmlformats.org/officeDocument/2006/relationships/hyperlink" Target="#_Toc1228048"/><Relationship Id="rId12" Type="http://schemas.openxmlformats.org/officeDocument/2006/relationships/hyperlink" Target="#_Toc1228053"/><Relationship Id="rId2" Type="http://schemas.openxmlformats.org/officeDocument/2006/relationships/hyperlink" Target="#_Toc1228043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47"/><Relationship Id="rId11" Type="http://schemas.openxmlformats.org/officeDocument/2006/relationships/hyperlink" Target="#_Toc1228052"/><Relationship Id="rId5" Type="http://schemas.openxmlformats.org/officeDocument/2006/relationships/hyperlink" Target="#_Toc1228046"/><Relationship Id="rId10" Type="http://schemas.openxmlformats.org/officeDocument/2006/relationships/hyperlink" Target="#_Toc1228051"/><Relationship Id="rId4" Type="http://schemas.openxmlformats.org/officeDocument/2006/relationships/hyperlink" Target="#_Toc1228045"/><Relationship Id="rId9" Type="http://schemas.openxmlformats.org/officeDocument/2006/relationships/hyperlink" Target="#_Toc1228050"/><Relationship Id="rId14" Type="http://schemas.openxmlformats.org/officeDocument/2006/relationships/hyperlink" Target="#_Toc1228055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#_Toc1228062"/><Relationship Id="rId3" Type="http://schemas.openxmlformats.org/officeDocument/2006/relationships/hyperlink" Target="#_Toc1228057"/><Relationship Id="rId7" Type="http://schemas.openxmlformats.org/officeDocument/2006/relationships/hyperlink" Target="#_Toc1228061"/><Relationship Id="rId2" Type="http://schemas.openxmlformats.org/officeDocument/2006/relationships/hyperlink" Target="#_Toc1228056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60"/><Relationship Id="rId5" Type="http://schemas.openxmlformats.org/officeDocument/2006/relationships/hyperlink" Target="#_Toc1228059"/><Relationship Id="rId10" Type="http://schemas.openxmlformats.org/officeDocument/2006/relationships/hyperlink" Target="#_Toc1228064"/><Relationship Id="rId4" Type="http://schemas.openxmlformats.org/officeDocument/2006/relationships/hyperlink" Target="#_Toc1228058"/><Relationship Id="rId9" Type="http://schemas.openxmlformats.org/officeDocument/2006/relationships/hyperlink" Target="#_Toc1228063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#_Toc1228071"/><Relationship Id="rId3" Type="http://schemas.openxmlformats.org/officeDocument/2006/relationships/hyperlink" Target="#_Toc1228066"/><Relationship Id="rId7" Type="http://schemas.openxmlformats.org/officeDocument/2006/relationships/hyperlink" Target="#_Toc1228070"/><Relationship Id="rId2" Type="http://schemas.openxmlformats.org/officeDocument/2006/relationships/hyperlink" Target="#_Toc1228065"/><Relationship Id="rId1" Type="http://schemas.openxmlformats.org/officeDocument/2006/relationships/slideLayout" Target="../slideLayouts/slideLayout1.xml"/><Relationship Id="rId6" Type="http://schemas.openxmlformats.org/officeDocument/2006/relationships/hyperlink" Target="#_Toc1228069"/><Relationship Id="rId11" Type="http://schemas.openxmlformats.org/officeDocument/2006/relationships/hyperlink" Target="#_Toc1228074"/><Relationship Id="rId5" Type="http://schemas.openxmlformats.org/officeDocument/2006/relationships/hyperlink" Target="#_Toc1228068"/><Relationship Id="rId10" Type="http://schemas.openxmlformats.org/officeDocument/2006/relationships/hyperlink" Target="#_Toc1228073"/><Relationship Id="rId4" Type="http://schemas.openxmlformats.org/officeDocument/2006/relationships/hyperlink" Target="#_Toc1228067"/><Relationship Id="rId9" Type="http://schemas.openxmlformats.org/officeDocument/2006/relationships/hyperlink" Target="#_Toc1228072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493008" y="1408901"/>
            <a:ext cx="8068799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17600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fr-FR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I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	</a:t>
            </a:r>
            <a:r>
              <a:rPr kumimoji="0" lang="ar-DZ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 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مدخل عام: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lang="fr-FR" altLang="fr-FR" sz="3200" b="1" u="sng" dirty="0" smtClean="0">
                <a:solidFill>
                  <a:srgbClr val="FFFF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3"/>
              </a:rPr>
              <a:t>II</a:t>
            </a:r>
            <a:r>
              <a:rPr lang="ar-DZ" altLang="fr-FR" sz="3200" b="1" u="sng" dirty="0" smtClean="0">
                <a:solidFill>
                  <a:srgbClr val="FFFF00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3"/>
              </a:rPr>
              <a:t>. 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تحديد مفهوم المعتقد الديني: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1.</a:t>
            </a:r>
            <a:r>
              <a:rPr kumimoji="0" lang="ar-DZ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 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تأصيل الاهتمام بالظاهرة الدينية: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2.</a:t>
            </a:r>
            <a:r>
              <a:rPr kumimoji="0" lang="ar-DZ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 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مفهوم المعتقد الديني: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DZ" altLang="fr-FR" sz="3200" b="0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6"/>
              </a:rPr>
              <a:t>3.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	</a:t>
            </a:r>
            <a:r>
              <a:rPr kumimoji="0" lang="ar-DZ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 </a:t>
            </a:r>
            <a:r>
              <a:rPr kumimoji="0" lang="ar-SA" altLang="fr-FR" sz="3200" b="0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6"/>
              </a:rPr>
              <a:t>محاولة تعريف الدين: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4.</a:t>
            </a:r>
            <a:r>
              <a:rPr kumimoji="0" lang="ar-DZ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 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المعتقدات الوثنية القديمة: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8"/>
              </a:rPr>
              <a:t>‌أ.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8"/>
              </a:rPr>
              <a:t>المرحلة الطبيعيــــــــــة.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9"/>
              </a:rPr>
              <a:t>‌ب.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9"/>
              </a:rPr>
              <a:t>المبدأ </a:t>
            </a:r>
            <a:r>
              <a:rPr kumimoji="0" lang="ar-SA" altLang="fr-FR" sz="3200" b="1" i="0" u="sng" strike="noStrike" cap="none" normalizeH="0" baseline="0" dirty="0" err="1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9"/>
              </a:rPr>
              <a:t>الطوطمــــــــــي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9"/>
              </a:rPr>
              <a:t>:</a:t>
            </a:r>
            <a:endParaRPr kumimoji="0" lang="fr-FR" altLang="fr-FR" sz="1800" b="0" i="0" u="none" strike="noStrike" cap="none" normalizeH="0" baseline="0" dirty="0" smtClean="0">
              <a:solidFill>
                <a:srgbClr val="FFFF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0"/>
              </a:rPr>
              <a:t>‌ج.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0"/>
              </a:rPr>
              <a:t>الروح الكبــــــــــرى:</a:t>
            </a:r>
            <a:endParaRPr kumimoji="0" lang="en-US" altLang="fr-FR" sz="3200" b="1" i="0" u="sng" strike="noStrike" cap="none" normalizeH="0" baseline="0" dirty="0" smtClean="0">
              <a:solidFill>
                <a:srgbClr val="FFFF00"/>
              </a:solidFill>
              <a:effectLst/>
              <a:latin typeface="Arabic Typesetting" panose="03020402040406030203" pitchFamily="66" charset="-78"/>
              <a:ea typeface="Calibri" panose="020F0502020204030204" pitchFamily="34" charset="0"/>
              <a:cs typeface="Arabic Typesetting" panose="03020402040406030203" pitchFamily="66" charset="-78"/>
              <a:hlinkClick r:id="rId11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7600" algn="l"/>
                <a:tab pos="5392738" algn="r"/>
              </a:tabLst>
            </a:pP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1"/>
              </a:rPr>
              <a:t>‌د</a:t>
            </a:r>
            <a:r>
              <a:rPr kumimoji="0" lang="fr-FR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1"/>
              </a:rPr>
              <a:t>.</a:t>
            </a:r>
            <a:r>
              <a:rPr kumimoji="0" lang="en-US" altLang="fr-FR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11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1"/>
              </a:rPr>
              <a:t>المانــــــــــا</a:t>
            </a:r>
            <a:r>
              <a:rPr kumimoji="0" lang="fr-FR" altLang="fr-FR" sz="3200" b="1" i="0" u="sng" strike="noStrike" cap="none" normalizeH="0" baseline="0" dirty="0" smtClean="0">
                <a:solidFill>
                  <a:srgbClr val="FFFF00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1"/>
              </a:rPr>
              <a:t>:</a:t>
            </a:r>
            <a:r>
              <a:rPr kumimoji="0" lang="fr-FR" altLang="fr-FR" sz="1800" b="0" i="0" u="none" strike="noStrike" cap="none" normalizeH="0" baseline="0" dirty="0" smtClean="0">
                <a:solidFill>
                  <a:srgbClr val="FFFF00"/>
                </a:solidFill>
                <a:effectLst/>
              </a:rPr>
              <a:t> </a:t>
            </a:r>
            <a:endParaRPr kumimoji="0" lang="fr-FR" altLang="fr-FR" sz="4800" b="0" i="0" u="none" strike="noStrike" cap="none" normalizeH="0" baseline="0" dirty="0" smtClean="0">
              <a:solidFill>
                <a:srgbClr val="FFFF00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6857" y="425495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178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6857" y="425495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97224" y="1382744"/>
            <a:ext cx="570540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5. </a:t>
            </a: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الرمز ، الطقس و الشعيرة: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أ‌-</a:t>
            </a: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الرمز: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ب‌-</a:t>
            </a: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الطقس: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ت‌-</a:t>
            </a: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الشعيرة: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19675" algn="l"/>
                <a:tab pos="5392738" algn="r"/>
              </a:tabLst>
            </a:pPr>
            <a:r>
              <a:rPr kumimoji="0" lang="ar-DZ" altLang="fr-FR" sz="2800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6"/>
              </a:rPr>
              <a:t>6. </a:t>
            </a:r>
            <a:r>
              <a:rPr kumimoji="0" lang="ar-SA" altLang="fr-FR" sz="2800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6"/>
              </a:rPr>
              <a:t>الحلم في الأديان:</a:t>
            </a:r>
            <a:endParaRPr kumimoji="0" lang="fr-FR" altLang="fr-FR" sz="16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‌أ-شيء من التاريخ: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8"/>
              </a:rPr>
              <a:t>‌ب-الحلم عند علماء النفس: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الأحلام عند فرويد: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0"/>
              </a:rPr>
              <a:t>الأحلام عند يونغ: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1"/>
              </a:rPr>
              <a:t>الأحلام عند إيريك فروم: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تجلي الأنبياء ورؤية الملائكة في المنام:</a:t>
            </a:r>
            <a:endParaRPr kumimoji="0" lang="fr-FR" altLang="fr-FR" sz="16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3"/>
              </a:rPr>
              <a:t>تفسير الأحلام في الأديان السماوية</a:t>
            </a:r>
            <a:r>
              <a:rPr kumimoji="0" lang="ar-DZ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3"/>
              </a:rPr>
              <a:t> </a:t>
            </a:r>
            <a:r>
              <a:rPr kumimoji="0" lang="fr-FR" altLang="fr-FR" sz="280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13"/>
              </a:rPr>
              <a:t>:</a:t>
            </a:r>
            <a:endParaRPr kumimoji="0" lang="fr-FR" altLang="fr-FR" sz="440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159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6857" y="425495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55264" y="2352238"/>
            <a:ext cx="6120384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246188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6188" algn="l"/>
                <a:tab pos="5392738" algn="r"/>
              </a:tabLst>
            </a:pPr>
            <a:r>
              <a:rPr kumimoji="0" lang="ar-DZ" altLang="fr-FR" sz="32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7. </a:t>
            </a:r>
            <a:r>
              <a:rPr kumimoji="0" lang="en-US" alt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	</a:t>
            </a:r>
            <a:r>
              <a:rPr kumimoji="0" lang="ar-SA" altLang="fr-FR" sz="32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التصوف: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6188" algn="l"/>
                <a:tab pos="5392738" algn="r"/>
              </a:tabLst>
            </a:pPr>
            <a:r>
              <a:rPr kumimoji="0" lang="ar-SA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‌أ-</a:t>
            </a:r>
            <a:r>
              <a:rPr kumimoji="0" lang="en-US" alt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	</a:t>
            </a:r>
            <a:r>
              <a:rPr kumimoji="0" lang="ar-DZ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التصوف (المصطلح والمفهوم):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6188" algn="l"/>
                <a:tab pos="5392738" algn="r"/>
              </a:tabLst>
            </a:pPr>
            <a:r>
              <a:rPr kumimoji="0" lang="ar-SA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‌ب-</a:t>
            </a:r>
            <a:r>
              <a:rPr kumimoji="0" lang="en-US" alt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	</a:t>
            </a:r>
            <a:r>
              <a:rPr kumimoji="0" lang="ar-DZ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إله المتصوفة: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46188" algn="l"/>
                <a:tab pos="5392738" algn="r"/>
              </a:tabLst>
            </a:pPr>
            <a:r>
              <a:rPr kumimoji="0" lang="ar-SA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‌ج-</a:t>
            </a:r>
            <a:r>
              <a:rPr kumimoji="0" lang="en-US" alt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	</a:t>
            </a:r>
            <a:r>
              <a:rPr kumimoji="0" lang="ar-DZ" altLang="fr-FR" sz="32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مراتب الصوفية:</a:t>
            </a:r>
            <a:endParaRPr kumimoji="0" lang="ar-DZ" altLang="fr-FR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986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04289" y="177494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62272" y="1225473"/>
            <a:ext cx="667512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19100" algn="r"/>
                <a:tab pos="2270125" algn="r"/>
                <a:tab pos="61960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fr-FR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III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.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	</a:t>
            </a: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المعتقدات الدينية و الحياة المعاصرة: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1.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3"/>
              </a:rPr>
              <a:t>الممارسات السحرية جزء من الاعتقاد الديني: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‌أ-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السحر: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‌ب-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نشأة السحر: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6"/>
              </a:rPr>
              <a:t>‌ج-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6"/>
              </a:rPr>
              <a:t>السحر عند بن خلدون: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‌د-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منهج </a:t>
            </a:r>
            <a:r>
              <a:rPr kumimoji="0" lang="ar-DZ" altLang="fr-FR" sz="2400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جيميس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 فريزر: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8"/>
              </a:rPr>
              <a:t>‌ه-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8"/>
              </a:rPr>
              <a:t>السحر والدين: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‌و-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السحر والمعجزة والكرامة: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2.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0"/>
              </a:rPr>
              <a:t>الاعتقاد في الجن و الشياطين: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1"/>
              </a:rPr>
              <a:t>‌أ-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11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1"/>
              </a:rPr>
              <a:t>الجن: الاسم والمعنى: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‌ب-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12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الشيطان: </a:t>
            </a:r>
            <a:r>
              <a:rPr kumimoji="0" lang="ar-DZ" altLang="fr-FR" sz="2400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الإسم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 والمعنى: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3"/>
              </a:rPr>
              <a:t>‌ج-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ypesetting" panose="03020402040406030203" pitchFamily="66" charset="-78"/>
                <a:ea typeface="Times New Roman" panose="02020603050405020304" pitchFamily="18" charset="0"/>
                <a:cs typeface="Arial" panose="020B0604020202020204" pitchFamily="34" charset="0"/>
                <a:hlinkClick r:id="rId13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3"/>
              </a:rPr>
              <a:t>الجن في الميثولوجيا: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4"/>
              </a:rPr>
              <a:t>3.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14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4"/>
              </a:rPr>
              <a:t>الجن في النصوص القرآنية والحديثية:</a:t>
            </a:r>
            <a:endParaRPr kumimoji="0" lang="fr-FR" altLang="fr-FR" sz="2400" b="0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hlinkClick r:id="rId15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19100" algn="r"/>
                <a:tab pos="2270125" algn="r"/>
                <a:tab pos="6196013" algn="r"/>
              </a:tabLst>
            </a:pPr>
            <a:r>
              <a:rPr lang="ar-DZ" altLang="fr-FR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4.</a:t>
            </a:r>
            <a:r>
              <a:rPr kumimoji="0" lang="en-US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15"/>
              </a:rPr>
              <a:t>	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5"/>
              </a:rPr>
              <a:t>الاعتقاد في روح الأولياء و الصالحين</a:t>
            </a:r>
            <a:r>
              <a:rPr kumimoji="0" lang="fr-FR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5"/>
              </a:rPr>
              <a:t>:</a:t>
            </a: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77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04289" y="177494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65576" y="1320520"/>
            <a:ext cx="765657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fr-FR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IV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  <a:hlinkClick r:id="rId2"/>
              </a:rPr>
              <a:t> </a:t>
            </a: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.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 </a:t>
            </a: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العبادات: الوضعي و السماوي: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1. 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3"/>
              </a:rPr>
              <a:t>العبادات في الديانات القديمة: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SA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4"/>
              </a:rPr>
              <a:t>‌أ-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4"/>
              </a:rPr>
              <a:t>العبادات في الدّيانات المندثرة: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1) 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5"/>
              </a:rPr>
              <a:t>العبادات في الدّيانة المصريَّة القديمة: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2) 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6"/>
              </a:rPr>
              <a:t>العبادات في الدّيانة العراقيَّة القديمة: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3) 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7"/>
              </a:rPr>
              <a:t>العبادات في الدّيانة اليونانيَّة القديمة: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8"/>
              </a:rPr>
              <a:t>مدخل تاريخي: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الهة </a:t>
            </a:r>
            <a:r>
              <a:rPr kumimoji="0" lang="ar-DZ" altLang="fr-FR" sz="2400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الاوليمب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 وتأثر الثقافة اليونانية بديانات الشرق: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0"/>
              </a:rPr>
              <a:t>الهة المدن وازدهار عبادة الابطال: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1"/>
              </a:rPr>
              <a:t>فكرة الالوهية عند اليونان: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2"/>
              </a:rPr>
              <a:t>الكتب المقدسة عند اليونان: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3"/>
              </a:rPr>
              <a:t>المعتقدات الدينية: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4"/>
              </a:rPr>
              <a:t>الطقوس الدينية:</a:t>
            </a:r>
            <a:endParaRPr kumimoji="0" lang="ar-DZ" alt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732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04289" y="177494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871216" y="1656359"/>
            <a:ext cx="796747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068513" algn="l"/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4) </a:t>
            </a:r>
            <a:r>
              <a:rPr kumimoji="0" lang="en-US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	</a:t>
            </a: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العبادات في الدّيانة الرّومانيَّة القديمة: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عبادة الإمبراطورية: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الكهنة: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الأضحية: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SA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6"/>
              </a:rPr>
              <a:t>‌ب-</a:t>
            </a:r>
            <a:r>
              <a:rPr kumimoji="0" lang="en-US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	</a:t>
            </a: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6"/>
              </a:rPr>
              <a:t>العبادات في الدِّيانات الحيَّة: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1) </a:t>
            </a:r>
            <a:r>
              <a:rPr kumimoji="0" lang="en-US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	</a:t>
            </a: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7"/>
              </a:rPr>
              <a:t>العبادات في الدّيانة الهندوسيَّة: </a:t>
            </a:r>
            <a:r>
              <a:rPr kumimoji="0" lang="fr-FR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la religion hindoue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8"/>
              </a:rPr>
              <a:t>معنى الهندوسية: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2) </a:t>
            </a:r>
            <a:r>
              <a:rPr kumimoji="0" lang="en-US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	</a:t>
            </a: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9"/>
              </a:rPr>
              <a:t>العبادات في الدّيانة البوذيَّة:</a:t>
            </a: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68513" algn="l"/>
                <a:tab pos="5392738" algn="r"/>
              </a:tabLst>
            </a:pPr>
            <a:r>
              <a:rPr kumimoji="0" lang="ar-DZ" altLang="fr-FR" sz="2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3) </a:t>
            </a:r>
            <a:r>
              <a:rPr kumimoji="0" lang="en-US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	</a:t>
            </a:r>
            <a:r>
              <a:rPr kumimoji="0" lang="ar-DZ" altLang="fr-FR" sz="28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10"/>
              </a:rPr>
              <a:t>العبادات في الدّيانة الصّينيَّة:</a:t>
            </a:r>
            <a:endParaRPr kumimoji="0" lang="ar-DZ" altLang="fr-F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70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04289" y="177494"/>
            <a:ext cx="590552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5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mohammad bold art 1" pitchFamily="2" charset="-78"/>
              </a:rPr>
              <a:t>الموضوعات</a:t>
            </a:r>
            <a:endParaRPr lang="fr-FR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99816" y="1594804"/>
            <a:ext cx="801319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27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4) 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ohammad bold art 1" pitchFamily="2" charset="-78"/>
                <a:hlinkClick r:id="rId2"/>
              </a:rPr>
              <a:t>العبادات في الدّيانة الفارسيَّة القديمة (الزّرادشتيَّة):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في معنى الزرادشتية </a:t>
            </a:r>
            <a:r>
              <a:rPr kumimoji="0" lang="en-US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3"/>
              </a:rPr>
              <a:t>Le </a:t>
            </a:r>
            <a:r>
              <a:rPr kumimoji="0" lang="en-US" altLang="fr-FR" sz="2400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Arabic Typesetting" panose="03020402040406030203" pitchFamily="66" charset="-78"/>
                <a:hlinkClick r:id="rId3"/>
              </a:rPr>
              <a:t>zoroastrisme</a:t>
            </a: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3"/>
              </a:rPr>
              <a:t>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4"/>
              </a:rPr>
              <a:t>إطلالة تاريخية: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5"/>
              </a:rPr>
              <a:t>عقائد الزرادشتية: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6"/>
              </a:rPr>
              <a:t>الصلاة في الزرادشتية: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7"/>
              </a:rPr>
              <a:t>الطقوس والمعابد في الزرادشتية: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8"/>
              </a:rPr>
              <a:t>الماورائيات في الزرادشتية (الجنة والجحيم):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9"/>
              </a:rPr>
              <a:t>تصور الخير والشر في الزرادشتية: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0"/>
              </a:rPr>
              <a:t>الموت في الزرادشتية:</a:t>
            </a:r>
            <a:endParaRPr kumimoji="0" lang="fr-FR" alt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2738" algn="r"/>
              </a:tabLst>
            </a:pPr>
            <a:r>
              <a:rPr kumimoji="0" lang="ar-DZ" altLang="fr-FR" sz="24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abic Typesetting" panose="03020402040406030203" pitchFamily="66" charset="-78"/>
                <a:ea typeface="Calibri" panose="020F0502020204030204" pitchFamily="34" charset="0"/>
                <a:cs typeface="mohammad bold art 1" pitchFamily="2" charset="-78"/>
                <a:hlinkClick r:id="rId11"/>
              </a:rPr>
              <a:t>الرموز الزرادشتية:</a:t>
            </a:r>
            <a:endParaRPr kumimoji="0" lang="ar-DZ" alt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91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202</Words>
  <Application>Microsoft Office PowerPoint</Application>
  <PresentationFormat>Grand écran</PresentationFormat>
  <Paragraphs>79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Arabic Typesetting</vt:lpstr>
      <vt:lpstr>Arial</vt:lpstr>
      <vt:lpstr>Calibri</vt:lpstr>
      <vt:lpstr>Century Gothic</vt:lpstr>
      <vt:lpstr>mohammad bold art 1</vt:lpstr>
      <vt:lpstr>Times New Roman</vt:lpstr>
      <vt:lpstr>Traditional Arabic</vt:lpstr>
      <vt:lpstr>Wingdings 3</vt:lpstr>
      <vt:lpstr>Ion</vt:lpstr>
      <vt:lpstr>I.  مدخل عام: II.  تحديد مفهوم المعتقد الديني: 1.  تأصيل الاهتمام بالظاهرة الدينية: 2.  مفهوم المعتقد الديني: 3.  محاولة تعريف الدين: 4.  المعتقدات الوثنية القديمة: ‌أ. المرحلة الطبيعيــــــــــة. ‌ب. المبدأ الطوطمــــــــــي: ‌ج. الروح الكبــــــــــرى: ‌د. المانــــــــــا: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 مدخل عام: II.  تحديد مفهوم المعتقد الديني: 1.  تأصيل الاهتمام بالظاهرة الدينية: 2.  مفهوم المعتقد الديني: 3.  محاولة تعريف الدين: 4.  المعتقدات الوثنية القديمة: ‌أ. المرحلة الطبيعيــــــــــة. ‌ب. المبدأ الطوطمــــــــــي: ‌ج. الروح الكبــــــــــرى: ‌د. المانــــــــــا:</dc:title>
  <dc:creator>Compte Microsoft</dc:creator>
  <cp:lastModifiedBy>Compte Microsoft</cp:lastModifiedBy>
  <cp:revision>11</cp:revision>
  <dcterms:created xsi:type="dcterms:W3CDTF">2026-01-23T21:06:56Z</dcterms:created>
  <dcterms:modified xsi:type="dcterms:W3CDTF">2026-01-23T21:44:45Z</dcterms:modified>
</cp:coreProperties>
</file>