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2"/>
  </p:notesMasterIdLst>
  <p:sldIdLst>
    <p:sldId id="401" r:id="rId2"/>
    <p:sldId id="370" r:id="rId3"/>
    <p:sldId id="371" r:id="rId4"/>
    <p:sldId id="372" r:id="rId5"/>
    <p:sldId id="373" r:id="rId6"/>
    <p:sldId id="374" r:id="rId7"/>
    <p:sldId id="375" r:id="rId8"/>
    <p:sldId id="400" r:id="rId9"/>
    <p:sldId id="376" r:id="rId10"/>
    <p:sldId id="377" r:id="rId11"/>
    <p:sldId id="378" r:id="rId12"/>
    <p:sldId id="379" r:id="rId13"/>
    <p:sldId id="380" r:id="rId14"/>
    <p:sldId id="381" r:id="rId15"/>
    <p:sldId id="382" r:id="rId16"/>
    <p:sldId id="383" r:id="rId17"/>
    <p:sldId id="384" r:id="rId18"/>
    <p:sldId id="385" r:id="rId19"/>
    <p:sldId id="386" r:id="rId20"/>
    <p:sldId id="387" r:id="rId21"/>
    <p:sldId id="388" r:id="rId22"/>
    <p:sldId id="389" r:id="rId23"/>
    <p:sldId id="390" r:id="rId24"/>
    <p:sldId id="391" r:id="rId25"/>
    <p:sldId id="392" r:id="rId26"/>
    <p:sldId id="393" r:id="rId27"/>
    <p:sldId id="394" r:id="rId28"/>
    <p:sldId id="395" r:id="rId29"/>
    <p:sldId id="396" r:id="rId30"/>
    <p:sldId id="397" r:id="rId31"/>
    <p:sldId id="398" r:id="rId32"/>
    <p:sldId id="399" r:id="rId33"/>
    <p:sldId id="406" r:id="rId34"/>
    <p:sldId id="350" r:id="rId35"/>
    <p:sldId id="348" r:id="rId36"/>
    <p:sldId id="349" r:id="rId37"/>
    <p:sldId id="351" r:id="rId38"/>
    <p:sldId id="352" r:id="rId39"/>
    <p:sldId id="353" r:id="rId40"/>
    <p:sldId id="354" r:id="rId41"/>
    <p:sldId id="355" r:id="rId42"/>
    <p:sldId id="356" r:id="rId43"/>
    <p:sldId id="357" r:id="rId44"/>
    <p:sldId id="277" r:id="rId45"/>
    <p:sldId id="278" r:id="rId46"/>
    <p:sldId id="279" r:id="rId47"/>
    <p:sldId id="256" r:id="rId48"/>
    <p:sldId id="257" r:id="rId49"/>
    <p:sldId id="258" r:id="rId50"/>
    <p:sldId id="260" r:id="rId51"/>
    <p:sldId id="402" r:id="rId52"/>
    <p:sldId id="275" r:id="rId53"/>
    <p:sldId id="270" r:id="rId54"/>
    <p:sldId id="271" r:id="rId55"/>
    <p:sldId id="272" r:id="rId56"/>
    <p:sldId id="273" r:id="rId57"/>
    <p:sldId id="274" r:id="rId58"/>
    <p:sldId id="360" r:id="rId59"/>
    <p:sldId id="359" r:id="rId60"/>
    <p:sldId id="358" r:id="rId61"/>
    <p:sldId id="364" r:id="rId62"/>
    <p:sldId id="363" r:id="rId63"/>
    <p:sldId id="362" r:id="rId64"/>
    <p:sldId id="361" r:id="rId65"/>
    <p:sldId id="365" r:id="rId66"/>
    <p:sldId id="366" r:id="rId67"/>
    <p:sldId id="367" r:id="rId68"/>
    <p:sldId id="368" r:id="rId69"/>
    <p:sldId id="369" r:id="rId70"/>
    <p:sldId id="276" r:id="rId71"/>
    <p:sldId id="280" r:id="rId72"/>
    <p:sldId id="286" r:id="rId73"/>
    <p:sldId id="285" r:id="rId74"/>
    <p:sldId id="284" r:id="rId75"/>
    <p:sldId id="283" r:id="rId76"/>
    <p:sldId id="282" r:id="rId77"/>
    <p:sldId id="281" r:id="rId78"/>
    <p:sldId id="290" r:id="rId79"/>
    <p:sldId id="289" r:id="rId80"/>
    <p:sldId id="288" r:id="rId81"/>
    <p:sldId id="287" r:id="rId82"/>
    <p:sldId id="291" r:id="rId83"/>
    <p:sldId id="292" r:id="rId84"/>
    <p:sldId id="261" r:id="rId85"/>
    <p:sldId id="403" r:id="rId86"/>
    <p:sldId id="299" r:id="rId87"/>
    <p:sldId id="300" r:id="rId88"/>
    <p:sldId id="293" r:id="rId89"/>
    <p:sldId id="298" r:id="rId90"/>
    <p:sldId id="297" r:id="rId91"/>
    <p:sldId id="296" r:id="rId92"/>
    <p:sldId id="295" r:id="rId93"/>
    <p:sldId id="294" r:id="rId94"/>
    <p:sldId id="303" r:id="rId95"/>
    <p:sldId id="302" r:id="rId96"/>
    <p:sldId id="301" r:id="rId97"/>
    <p:sldId id="304" r:id="rId98"/>
    <p:sldId id="305" r:id="rId99"/>
    <p:sldId id="263" r:id="rId100"/>
    <p:sldId id="404" r:id="rId101"/>
    <p:sldId id="314" r:id="rId102"/>
    <p:sldId id="313" r:id="rId103"/>
    <p:sldId id="311" r:id="rId104"/>
    <p:sldId id="310" r:id="rId105"/>
    <p:sldId id="262" r:id="rId106"/>
    <p:sldId id="405" r:id="rId107"/>
    <p:sldId id="312" r:id="rId108"/>
    <p:sldId id="308" r:id="rId109"/>
    <p:sldId id="264" r:id="rId110"/>
    <p:sldId id="266" r:id="rId111"/>
    <p:sldId id="267" r:id="rId112"/>
    <p:sldId id="268" r:id="rId113"/>
    <p:sldId id="269" r:id="rId114"/>
    <p:sldId id="259" r:id="rId115"/>
    <p:sldId id="265" r:id="rId116"/>
    <p:sldId id="315" r:id="rId117"/>
    <p:sldId id="316" r:id="rId118"/>
    <p:sldId id="317" r:id="rId119"/>
    <p:sldId id="318" r:id="rId120"/>
    <p:sldId id="319" r:id="rId121"/>
    <p:sldId id="307" r:id="rId122"/>
    <p:sldId id="321" r:id="rId123"/>
    <p:sldId id="320" r:id="rId124"/>
    <p:sldId id="322" r:id="rId125"/>
    <p:sldId id="306" r:id="rId126"/>
    <p:sldId id="323" r:id="rId127"/>
    <p:sldId id="324" r:id="rId128"/>
    <p:sldId id="325" r:id="rId129"/>
    <p:sldId id="326" r:id="rId130"/>
    <p:sldId id="327" r:id="rId131"/>
    <p:sldId id="328" r:id="rId132"/>
    <p:sldId id="329" r:id="rId133"/>
    <p:sldId id="330" r:id="rId134"/>
    <p:sldId id="331" r:id="rId135"/>
    <p:sldId id="332" r:id="rId136"/>
    <p:sldId id="333" r:id="rId137"/>
    <p:sldId id="334" r:id="rId138"/>
    <p:sldId id="335" r:id="rId139"/>
    <p:sldId id="336" r:id="rId140"/>
    <p:sldId id="337" r:id="rId141"/>
    <p:sldId id="338" r:id="rId142"/>
    <p:sldId id="339" r:id="rId143"/>
    <p:sldId id="340" r:id="rId144"/>
    <p:sldId id="341" r:id="rId145"/>
    <p:sldId id="342" r:id="rId146"/>
    <p:sldId id="343" r:id="rId147"/>
    <p:sldId id="344" r:id="rId148"/>
    <p:sldId id="345" r:id="rId149"/>
    <p:sldId id="346" r:id="rId150"/>
    <p:sldId id="347" r:id="rId15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1B356A4D-438C-4B9B-BBF6-FAB5D0140465}">
          <p14:sldIdLst>
            <p14:sldId id="401"/>
            <p14:sldId id="370"/>
            <p14:sldId id="371"/>
            <p14:sldId id="372"/>
            <p14:sldId id="373"/>
            <p14:sldId id="374"/>
            <p14:sldId id="375"/>
            <p14:sldId id="400"/>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6"/>
            <p14:sldId id="350"/>
            <p14:sldId id="348"/>
            <p14:sldId id="349"/>
            <p14:sldId id="351"/>
            <p14:sldId id="352"/>
            <p14:sldId id="353"/>
            <p14:sldId id="354"/>
            <p14:sldId id="355"/>
            <p14:sldId id="356"/>
            <p14:sldId id="357"/>
            <p14:sldId id="277"/>
            <p14:sldId id="278"/>
            <p14:sldId id="279"/>
            <p14:sldId id="256"/>
            <p14:sldId id="257"/>
            <p14:sldId id="258"/>
            <p14:sldId id="260"/>
            <p14:sldId id="402"/>
            <p14:sldId id="275"/>
            <p14:sldId id="270"/>
            <p14:sldId id="271"/>
            <p14:sldId id="272"/>
            <p14:sldId id="273"/>
            <p14:sldId id="274"/>
            <p14:sldId id="360"/>
            <p14:sldId id="359"/>
            <p14:sldId id="358"/>
            <p14:sldId id="364"/>
            <p14:sldId id="363"/>
            <p14:sldId id="362"/>
            <p14:sldId id="361"/>
            <p14:sldId id="365"/>
            <p14:sldId id="366"/>
            <p14:sldId id="367"/>
            <p14:sldId id="368"/>
            <p14:sldId id="369"/>
            <p14:sldId id="276"/>
            <p14:sldId id="280"/>
            <p14:sldId id="286"/>
            <p14:sldId id="285"/>
            <p14:sldId id="284"/>
            <p14:sldId id="283"/>
            <p14:sldId id="282"/>
            <p14:sldId id="281"/>
            <p14:sldId id="290"/>
            <p14:sldId id="289"/>
            <p14:sldId id="288"/>
            <p14:sldId id="287"/>
          </p14:sldIdLst>
        </p14:section>
        <p14:section name="Section sans titre" id="{28AF3DB1-9C75-48AC-B79F-1D35C708BA53}">
          <p14:sldIdLst>
            <p14:sldId id="291"/>
            <p14:sldId id="292"/>
            <p14:sldId id="261"/>
            <p14:sldId id="403"/>
            <p14:sldId id="299"/>
            <p14:sldId id="300"/>
            <p14:sldId id="293"/>
            <p14:sldId id="298"/>
            <p14:sldId id="297"/>
            <p14:sldId id="296"/>
            <p14:sldId id="295"/>
            <p14:sldId id="294"/>
            <p14:sldId id="303"/>
            <p14:sldId id="302"/>
            <p14:sldId id="301"/>
            <p14:sldId id="304"/>
            <p14:sldId id="305"/>
            <p14:sldId id="263"/>
            <p14:sldId id="404"/>
            <p14:sldId id="314"/>
            <p14:sldId id="313"/>
            <p14:sldId id="311"/>
            <p14:sldId id="310"/>
            <p14:sldId id="262"/>
            <p14:sldId id="405"/>
            <p14:sldId id="312"/>
            <p14:sldId id="308"/>
            <p14:sldId id="264"/>
            <p14:sldId id="266"/>
            <p14:sldId id="267"/>
            <p14:sldId id="268"/>
            <p14:sldId id="269"/>
            <p14:sldId id="259"/>
            <p14:sldId id="265"/>
            <p14:sldId id="315"/>
            <p14:sldId id="316"/>
            <p14:sldId id="317"/>
            <p14:sldId id="318"/>
            <p14:sldId id="319"/>
            <p14:sldId id="307"/>
            <p14:sldId id="321"/>
            <p14:sldId id="320"/>
            <p14:sldId id="322"/>
            <p14:sldId id="306"/>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34" autoAdjust="0"/>
    <p:restoredTop sz="95915" autoAdjust="0"/>
  </p:normalViewPr>
  <p:slideViewPr>
    <p:cSldViewPr>
      <p:cViewPr varScale="1">
        <p:scale>
          <a:sx n="82" d="100"/>
          <a:sy n="82" d="100"/>
        </p:scale>
        <p:origin x="162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852FFB-BB9F-40BE-98BF-E6BA4AF2B4BC}" type="datetimeFigureOut">
              <a:rPr lang="fr-FR" smtClean="0"/>
              <a:pPr/>
              <a:t>30/04/2025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EA2AE2-C155-4032-A8FF-512EA7BEB14D}" type="slidenum">
              <a:rPr lang="fr-FR" smtClean="0"/>
              <a:pPr/>
              <a:t>‹#›</a:t>
            </a:fld>
            <a:endParaRPr lang="fr-FR"/>
          </a:p>
        </p:txBody>
      </p:sp>
    </p:spTree>
    <p:extLst>
      <p:ext uri="{BB962C8B-B14F-4D97-AF65-F5344CB8AC3E}">
        <p14:creationId xmlns:p14="http://schemas.microsoft.com/office/powerpoint/2010/main" val="3164545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007096-A9D5-403B-BCC8-FF09F594A499}" type="slidenum">
              <a:rPr lang="fr-CA"/>
              <a:pPr/>
              <a:t>116</a:t>
            </a:fld>
            <a:endParaRPr lang="fr-CA"/>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678743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95684D-2F32-4328-AAB8-C1EAC6905608}" type="slidenum">
              <a:rPr lang="fr-CA"/>
              <a:pPr/>
              <a:t>117</a:t>
            </a:fld>
            <a:endParaRPr lang="fr-CA"/>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857035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00D34D-9EFC-49B1-AB80-733362DD9F49}" type="slidenum">
              <a:rPr lang="fr-CA"/>
              <a:pPr/>
              <a:t>118</a:t>
            </a:fld>
            <a:endParaRPr lang="fr-CA"/>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242687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DC25A1-CE59-4EE3-AE85-128EE083E110}" type="slidenum">
              <a:rPr lang="fr-CA"/>
              <a:pPr/>
              <a:t>119</a:t>
            </a:fld>
            <a:endParaRPr lang="fr-CA"/>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623431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F786C5-EC87-4BD9-925A-B9511D8568F1}" type="slidenum">
              <a:rPr lang="fr-CA"/>
              <a:pPr/>
              <a:t>120</a:t>
            </a:fld>
            <a:endParaRPr lang="fr-CA"/>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688727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795711-F9E3-42C6-A144-FCD44D317C10}" type="slidenum">
              <a:rPr lang="fr-CA"/>
              <a:pPr/>
              <a:t>122</a:t>
            </a:fld>
            <a:endParaRPr lang="fr-CA"/>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373778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D4F304-6B24-49D7-B2DD-6846F347C825}" type="slidenum">
              <a:rPr lang="fr-CA"/>
              <a:pPr/>
              <a:t>123</a:t>
            </a:fld>
            <a:endParaRPr lang="fr-CA"/>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166298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EA2AE2-C155-4032-A8FF-512EA7BEB14D}" type="slidenum">
              <a:rPr lang="fr-FR" smtClean="0"/>
              <a:pPr/>
              <a:t>124</a:t>
            </a:fld>
            <a:endParaRPr lang="fr-FR"/>
          </a:p>
        </p:txBody>
      </p:sp>
    </p:spTree>
    <p:extLst>
      <p:ext uri="{BB962C8B-B14F-4D97-AF65-F5344CB8AC3E}">
        <p14:creationId xmlns:p14="http://schemas.microsoft.com/office/powerpoint/2010/main" val="393062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fr-FR"/>
              <a:t>Modifiez le style du titre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pPr/>
              <a:t>30/04/2025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pPr/>
              <a:t>‹#›</a:t>
            </a:fld>
            <a:endParaRPr lang="fr-BE"/>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AA309A6D-C09C-4548-B29A-6CF363A7E532}" type="datetimeFigureOut">
              <a:rPr lang="fr-FR" smtClean="0"/>
              <a:pPr/>
              <a:t>30/04/2025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fr-FR"/>
              <a:t>Modifiez le style du titre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pPr/>
              <a:t>30/04/2025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AA309A6D-C09C-4548-B29A-6CF363A7E532}" type="datetimeFigureOut">
              <a:rPr lang="fr-FR" smtClean="0"/>
              <a:pPr/>
              <a:t>30/04/2025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fr-FR"/>
              <a:t>Modifiez le style du titre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pPr/>
              <a:t>30/04/2025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pPr/>
              <a:t>‹#›</a:t>
            </a:fld>
            <a:endParaRPr lang="fr-BE"/>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A309A6D-C09C-4548-B29A-6CF363A7E532}" type="datetimeFigureOut">
              <a:rPr lang="fr-FR" smtClean="0"/>
              <a:pPr/>
              <a:t>30/04/2025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A309A6D-C09C-4548-B29A-6CF363A7E532}" type="datetimeFigureOut">
              <a:rPr lang="fr-FR" smtClean="0"/>
              <a:pPr/>
              <a:t>30/04/2025</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CF4668DC-857F-487D-BFFA-8C0CA5037977}" type="slidenum">
              <a:rPr lang="fr-BE" smtClean="0"/>
              <a:pPr/>
              <a:t>‹#›</a:t>
            </a:fld>
            <a:endParaRPr lang="fr-BE"/>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AA309A6D-C09C-4548-B29A-6CF363A7E532}" type="datetimeFigureOut">
              <a:rPr lang="fr-FR" smtClean="0"/>
              <a:pPr/>
              <a:t>30/04/2025</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09A6D-C09C-4548-B29A-6CF363A7E532}" type="datetimeFigureOut">
              <a:rPr lang="fr-FR" smtClean="0"/>
              <a:pPr/>
              <a:t>30/04/2025</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pPr/>
              <a:t>30/04/2025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pPr/>
              <a:t>‹#›</a:t>
            </a:fld>
            <a:endParaRPr lang="fr-BE"/>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pPr/>
              <a:t>30/04/2025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A309A6D-C09C-4548-B29A-6CF363A7E532}" type="datetimeFigureOut">
              <a:rPr lang="fr-FR" smtClean="0"/>
              <a:pPr/>
              <a:t>30/04/2025</a:t>
            </a:fld>
            <a:endParaRPr lang="fr-BE"/>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fr-BE"/>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CF4668DC-857F-487D-BFFA-8C0CA5037977}" type="slidenum">
              <a:rPr lang="fr-BE" smtClean="0"/>
              <a:pPr/>
              <a:t>‹#›</a:t>
            </a:fld>
            <a:endParaRPr lang="fr-B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4.png"/></Relationships>
</file>

<file path=ppt/slides/_rels/slide1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1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1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11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emf"/></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3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13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www.bestioles.ca/mammiferes/chauve-souris.html" TargetMode="External"/><Relationship Id="rId3" Type="http://schemas.openxmlformats.org/officeDocument/2006/relationships/hyperlink" Target="http://www.bestioles.ca/animaux/vertebres.html" TargetMode="External"/><Relationship Id="rId7" Type="http://schemas.openxmlformats.org/officeDocument/2006/relationships/hyperlink" Target="http://www.bestioles.ca/animaux/herbivores.html" TargetMode="External"/><Relationship Id="rId2" Type="http://schemas.openxmlformats.org/officeDocument/2006/relationships/hyperlink" Target="http://www.bestioles.ca/animaux/" TargetMode="External"/><Relationship Id="rId1" Type="http://schemas.openxmlformats.org/officeDocument/2006/relationships/slideLayout" Target="../slideLayouts/slideLayout2.xml"/><Relationship Id="rId6" Type="http://schemas.openxmlformats.org/officeDocument/2006/relationships/hyperlink" Target="http://www.bestioles.ca/animaux/carnivores.html" TargetMode="External"/><Relationship Id="rId11" Type="http://schemas.openxmlformats.org/officeDocument/2006/relationships/hyperlink" Target="http://www.bestioles.ca/animaux/reproduction.html" TargetMode="External"/><Relationship Id="rId5" Type="http://schemas.openxmlformats.org/officeDocument/2006/relationships/hyperlink" Target="http://www.bestioles.ca/batraciens/grenouilles.html" TargetMode="External"/><Relationship Id="rId10" Type="http://schemas.openxmlformats.org/officeDocument/2006/relationships/hyperlink" Target="http://www.bestioles.ca/animaux/aquatiques.html" TargetMode="External"/><Relationship Id="rId4" Type="http://schemas.openxmlformats.org/officeDocument/2006/relationships/hyperlink" Target="http://www.bestioles.ca/animaux/animal-sang-chaud.html" TargetMode="External"/><Relationship Id="rId9" Type="http://schemas.openxmlformats.org/officeDocument/2006/relationships/hyperlink" Target="http://www.bestioles.ca/mammiferes/ecureuils.html"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618D-EC09-C3CF-F65F-5BE24E8B719C}"/>
              </a:ext>
            </a:extLst>
          </p:cNvPr>
          <p:cNvSpPr>
            <a:spLocks noGrp="1"/>
          </p:cNvSpPr>
          <p:nvPr>
            <p:ph type="title"/>
          </p:nvPr>
        </p:nvSpPr>
        <p:spPr>
          <a:xfrm>
            <a:off x="611560" y="1196752"/>
            <a:ext cx="8229600" cy="2448272"/>
          </a:xfrm>
          <a:solidFill>
            <a:srgbClr val="92D050"/>
          </a:solidFill>
        </p:spPr>
        <p:txBody>
          <a:bodyPr>
            <a:noAutofit/>
          </a:bodyPr>
          <a:lstStyle/>
          <a:p>
            <a:pPr algn="ctr"/>
            <a:r>
              <a:rPr lang="fr-FR" sz="5400" b="1" dirty="0">
                <a:solidFill>
                  <a:schemeClr val="tx1"/>
                </a:solidFill>
              </a:rPr>
              <a:t>Méthodes d’études et d’inventaire de la faune et de la </a:t>
            </a:r>
            <a:r>
              <a:rPr lang="fr-FR" sz="4800" b="1" dirty="0">
                <a:solidFill>
                  <a:schemeClr val="tx1"/>
                </a:solidFill>
              </a:rPr>
              <a:t>flore</a:t>
            </a:r>
            <a:r>
              <a:rPr lang="fr-FR" sz="5400" b="1" dirty="0">
                <a:solidFill>
                  <a:schemeClr val="tx1"/>
                </a:solidFill>
              </a:rPr>
              <a:t> </a:t>
            </a:r>
            <a:endParaRPr lang="fr-DZ" sz="5400" b="1" dirty="0">
              <a:solidFill>
                <a:schemeClr val="tx1"/>
              </a:solidFill>
            </a:endParaRPr>
          </a:p>
        </p:txBody>
      </p:sp>
      <p:sp>
        <p:nvSpPr>
          <p:cNvPr id="4" name="Title 1">
            <a:extLst>
              <a:ext uri="{FF2B5EF4-FFF2-40B4-BE49-F238E27FC236}">
                <a16:creationId xmlns:a16="http://schemas.microsoft.com/office/drawing/2014/main" id="{50211B8F-A254-6E2A-F7A8-DDCACB3A52F3}"/>
              </a:ext>
            </a:extLst>
          </p:cNvPr>
          <p:cNvSpPr txBox="1">
            <a:spLocks/>
          </p:cNvSpPr>
          <p:nvPr/>
        </p:nvSpPr>
        <p:spPr>
          <a:xfrm>
            <a:off x="6444208" y="4149080"/>
            <a:ext cx="2468960" cy="1296144"/>
          </a:xfrm>
          <a:prstGeom prst="rect">
            <a:avLst/>
          </a:prstGeom>
          <a:solidFill>
            <a:srgbClr val="92D050"/>
          </a:solidFill>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fr-FR" sz="1800" b="1" dirty="0">
                <a:solidFill>
                  <a:schemeClr val="tx1"/>
                </a:solidFill>
              </a:rPr>
              <a:t>Préparé par </a:t>
            </a:r>
            <a:r>
              <a:rPr lang="fr-FR" sz="1800" b="1" dirty="0" err="1">
                <a:solidFill>
                  <a:schemeClr val="tx1"/>
                </a:solidFill>
              </a:rPr>
              <a:t>Pr.MERABTI</a:t>
            </a:r>
            <a:r>
              <a:rPr lang="fr-FR" sz="1800" b="1" dirty="0">
                <a:solidFill>
                  <a:schemeClr val="tx1"/>
                </a:solidFill>
              </a:rPr>
              <a:t> Brahim</a:t>
            </a:r>
            <a:endParaRPr lang="fr-DZ" sz="1800" b="1" dirty="0">
              <a:solidFill>
                <a:schemeClr val="tx1"/>
              </a:solidFill>
            </a:endParaRPr>
          </a:p>
        </p:txBody>
      </p:sp>
    </p:spTree>
    <p:extLst>
      <p:ext uri="{BB962C8B-B14F-4D97-AF65-F5344CB8AC3E}">
        <p14:creationId xmlns:p14="http://schemas.microsoft.com/office/powerpoint/2010/main" val="607718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404664"/>
            <a:ext cx="8280920" cy="6391493"/>
          </a:xfrm>
          <a:prstGeom prst="rect">
            <a:avLst/>
          </a:prstGeom>
          <a:ln>
            <a:solidFill>
              <a:srgbClr val="C00000"/>
            </a:solidFill>
          </a:ln>
        </p:spPr>
        <p:txBody>
          <a:bodyPr wrap="square">
            <a:spAutoFit/>
          </a:bodyPr>
          <a:lstStyle/>
          <a:p>
            <a:pPr>
              <a:lnSpc>
                <a:spcPct val="150000"/>
              </a:lnSpc>
              <a:spcBef>
                <a:spcPts val="1400"/>
              </a:spcBef>
              <a:spcAft>
                <a:spcPts val="400"/>
              </a:spcAft>
            </a:pPr>
            <a:r>
              <a:rPr lang="en-US" sz="2400" b="1"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Principes</a:t>
            </a:r>
            <a:r>
              <a:rPr lang="en-US"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des </a:t>
            </a:r>
            <a:r>
              <a:rPr lang="en-US" sz="2400" b="1"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Méthodes</a:t>
            </a:r>
            <a:r>
              <a:rPr lang="en-US"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Physionomiques</a:t>
            </a:r>
            <a:endParaRPr lang="en-US" sz="2000" dirty="0">
              <a:latin typeface="Calibri" panose="020F0502020204030204" pitchFamily="34" charset="0"/>
              <a:ea typeface="Calibri" panose="020F0502020204030204" pitchFamily="34" charset="0"/>
              <a:cs typeface="Arial" panose="020B0604020202020204" pitchFamily="34" charset="0"/>
            </a:endParaRPr>
          </a:p>
          <a:p>
            <a:pPr marL="457200" lvl="0" indent="-457200" fontAlgn="base">
              <a:lnSpc>
                <a:spcPct val="150000"/>
              </a:lnSpc>
              <a:spcBef>
                <a:spcPts val="1200"/>
              </a:spcBef>
              <a:spcAft>
                <a:spcPts val="0"/>
              </a:spcAft>
              <a:buSzPts val="1000"/>
              <a:buFont typeface="+mj-lt"/>
              <a:buAutoNum type="arabicPeriod"/>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Observation visuelle:</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Se concentre sur l’aspect général de la végétation, y compris la forme, la taille et la distribution des plantes.</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457200" lvl="0" indent="-457200" fontAlgn="base">
              <a:lnSpc>
                <a:spcPct val="150000"/>
              </a:lnSpc>
              <a:spcAft>
                <a:spcPts val="0"/>
              </a:spcAft>
              <a:buSzPts val="1000"/>
              <a:buFont typeface="+mj-lt"/>
              <a:buAutoNum type="arabicPeriod"/>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Classification basée sur la structure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Regroupe les types de végétation selon leur structure et leur morphologie (hauteur, densité, stratification).</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457200" lvl="0" indent="-457200" fontAlgn="base">
              <a:lnSpc>
                <a:spcPct val="150000"/>
              </a:lnSpc>
              <a:spcAft>
                <a:spcPts val="1200"/>
              </a:spcAft>
              <a:buSzPts val="1000"/>
              <a:buFont typeface="+mj-lt"/>
              <a:buAutoNum type="arabicPeriod"/>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Relation avec l’environnement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Permet de comprendre comment les communautés végétales s’adaptent aux conditions environnementales (climat, sol, topographie).</a:t>
            </a:r>
            <a:endParaRPr lang="en-US" sz="2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986725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A7B4EED-48B8-75FE-FE54-785F41FAF735}"/>
              </a:ext>
            </a:extLst>
          </p:cNvPr>
          <p:cNvGraphicFramePr>
            <a:graphicFrameLocks noGrp="1"/>
          </p:cNvGraphicFramePr>
          <p:nvPr>
            <p:extLst>
              <p:ext uri="{D42A27DB-BD31-4B8C-83A1-F6EECF244321}">
                <p14:modId xmlns:p14="http://schemas.microsoft.com/office/powerpoint/2010/main" val="2340154796"/>
              </p:ext>
            </p:extLst>
          </p:nvPr>
        </p:nvGraphicFramePr>
        <p:xfrm>
          <a:off x="22198" y="388620"/>
          <a:ext cx="9036495" cy="6080760"/>
        </p:xfrm>
        <a:graphic>
          <a:graphicData uri="http://schemas.openxmlformats.org/drawingml/2006/table">
            <a:tbl>
              <a:tblPr/>
              <a:tblGrid>
                <a:gridCol w="1807299">
                  <a:extLst>
                    <a:ext uri="{9D8B030D-6E8A-4147-A177-3AD203B41FA5}">
                      <a16:colId xmlns:a16="http://schemas.microsoft.com/office/drawing/2014/main" val="823934461"/>
                    </a:ext>
                  </a:extLst>
                </a:gridCol>
                <a:gridCol w="1807299">
                  <a:extLst>
                    <a:ext uri="{9D8B030D-6E8A-4147-A177-3AD203B41FA5}">
                      <a16:colId xmlns:a16="http://schemas.microsoft.com/office/drawing/2014/main" val="2226175639"/>
                    </a:ext>
                  </a:extLst>
                </a:gridCol>
                <a:gridCol w="1807299">
                  <a:extLst>
                    <a:ext uri="{9D8B030D-6E8A-4147-A177-3AD203B41FA5}">
                      <a16:colId xmlns:a16="http://schemas.microsoft.com/office/drawing/2014/main" val="2235260772"/>
                    </a:ext>
                  </a:extLst>
                </a:gridCol>
                <a:gridCol w="1807299">
                  <a:extLst>
                    <a:ext uri="{9D8B030D-6E8A-4147-A177-3AD203B41FA5}">
                      <a16:colId xmlns:a16="http://schemas.microsoft.com/office/drawing/2014/main" val="3552112620"/>
                    </a:ext>
                  </a:extLst>
                </a:gridCol>
                <a:gridCol w="1807299">
                  <a:extLst>
                    <a:ext uri="{9D8B030D-6E8A-4147-A177-3AD203B41FA5}">
                      <a16:colId xmlns:a16="http://schemas.microsoft.com/office/drawing/2014/main" val="2031494441"/>
                    </a:ext>
                  </a:extLst>
                </a:gridCol>
              </a:tblGrid>
              <a:tr h="266700">
                <a:tc>
                  <a:txBody>
                    <a:bodyPr/>
                    <a:lstStyle/>
                    <a:p>
                      <a:r>
                        <a:rPr lang="fr-FR" sz="1400" b="1"/>
                        <a:t>Méthode</a:t>
                      </a:r>
                      <a:endParaRPr lang="fr-FR" sz="1400"/>
                    </a:p>
                  </a:txBody>
                  <a:tcPr marL="38100" marR="38100" marT="19050" marB="19050" anchor="ctr">
                    <a:lnL>
                      <a:noFill/>
                    </a:lnL>
                    <a:lnR>
                      <a:noFill/>
                    </a:lnR>
                    <a:lnT>
                      <a:noFill/>
                    </a:lnT>
                    <a:lnB>
                      <a:noFill/>
                    </a:lnB>
                    <a:solidFill>
                      <a:srgbClr val="92D050"/>
                    </a:solidFill>
                  </a:tcPr>
                </a:tc>
                <a:tc>
                  <a:txBody>
                    <a:bodyPr/>
                    <a:lstStyle/>
                    <a:p>
                      <a:r>
                        <a:rPr lang="fr-FR" sz="1400" b="1"/>
                        <a:t>Principe</a:t>
                      </a:r>
                      <a:endParaRPr lang="fr-FR" sz="1400"/>
                    </a:p>
                  </a:txBody>
                  <a:tcPr marL="38100" marR="38100" marT="19050" marB="19050" anchor="ctr">
                    <a:lnL>
                      <a:noFill/>
                    </a:lnL>
                    <a:lnR>
                      <a:noFill/>
                    </a:lnR>
                    <a:lnT>
                      <a:noFill/>
                    </a:lnT>
                    <a:lnB>
                      <a:noFill/>
                    </a:lnB>
                    <a:solidFill>
                      <a:srgbClr val="92D050"/>
                    </a:solidFill>
                  </a:tcPr>
                </a:tc>
                <a:tc>
                  <a:txBody>
                    <a:bodyPr/>
                    <a:lstStyle/>
                    <a:p>
                      <a:r>
                        <a:rPr lang="fr-FR" sz="1400" b="1"/>
                        <a:t>Utilisation / Cible</a:t>
                      </a:r>
                      <a:endParaRPr lang="fr-FR" sz="1400"/>
                    </a:p>
                  </a:txBody>
                  <a:tcPr marL="38100" marR="38100" marT="19050" marB="19050" anchor="ctr">
                    <a:lnL>
                      <a:noFill/>
                    </a:lnL>
                    <a:lnR>
                      <a:noFill/>
                    </a:lnR>
                    <a:lnT>
                      <a:noFill/>
                    </a:lnT>
                    <a:lnB>
                      <a:noFill/>
                    </a:lnB>
                    <a:solidFill>
                      <a:srgbClr val="92D050"/>
                    </a:solidFill>
                  </a:tcPr>
                </a:tc>
                <a:tc>
                  <a:txBody>
                    <a:bodyPr/>
                    <a:lstStyle/>
                    <a:p>
                      <a:r>
                        <a:rPr lang="fr-FR" sz="1400" b="1"/>
                        <a:t>Avantages</a:t>
                      </a:r>
                      <a:endParaRPr lang="fr-FR" sz="1400"/>
                    </a:p>
                  </a:txBody>
                  <a:tcPr marL="38100" marR="38100" marT="19050" marB="19050" anchor="ctr">
                    <a:lnL>
                      <a:noFill/>
                    </a:lnL>
                    <a:lnR>
                      <a:noFill/>
                    </a:lnR>
                    <a:lnT>
                      <a:noFill/>
                    </a:lnT>
                    <a:lnB>
                      <a:noFill/>
                    </a:lnB>
                    <a:solidFill>
                      <a:srgbClr val="92D050"/>
                    </a:solidFill>
                  </a:tcPr>
                </a:tc>
                <a:tc>
                  <a:txBody>
                    <a:bodyPr/>
                    <a:lstStyle/>
                    <a:p>
                      <a:r>
                        <a:rPr lang="fr-FR" sz="1400" b="1" dirty="0"/>
                        <a:t>Inconvénients</a:t>
                      </a:r>
                      <a:endParaRPr lang="fr-FR" sz="1400" dirty="0"/>
                    </a:p>
                  </a:txBody>
                  <a:tcPr marL="38100" marR="38100" marT="19050" marB="19050" anchor="ctr">
                    <a:lnL>
                      <a:noFill/>
                    </a:lnL>
                    <a:lnR>
                      <a:noFill/>
                    </a:lnR>
                    <a:lnT>
                      <a:noFill/>
                    </a:lnT>
                    <a:lnB>
                      <a:noFill/>
                    </a:lnB>
                    <a:solidFill>
                      <a:srgbClr val="92D050"/>
                    </a:solidFill>
                  </a:tcPr>
                </a:tc>
                <a:extLst>
                  <a:ext uri="{0D108BD9-81ED-4DB2-BD59-A6C34878D82A}">
                    <a16:rowId xmlns:a16="http://schemas.microsoft.com/office/drawing/2014/main" val="162404396"/>
                  </a:ext>
                </a:extLst>
              </a:tr>
              <a:tr h="861804">
                <a:tc>
                  <a:txBody>
                    <a:bodyPr/>
                    <a:lstStyle/>
                    <a:p>
                      <a:r>
                        <a:rPr lang="fr-FR" sz="1400" b="1"/>
                        <a:t>Recherche active</a:t>
                      </a:r>
                      <a:endParaRPr lang="fr-FR" sz="1400"/>
                    </a:p>
                  </a:txBody>
                  <a:tcPr marL="38100" marR="38100" marT="19050" marB="19050" anchor="ctr">
                    <a:lnL>
                      <a:noFill/>
                    </a:lnL>
                    <a:lnR>
                      <a:noFill/>
                    </a:lnR>
                    <a:lnT>
                      <a:noFill/>
                    </a:lnT>
                    <a:lnB>
                      <a:noFill/>
                    </a:lnB>
                    <a:solidFill>
                      <a:srgbClr val="92D050"/>
                    </a:solidFill>
                  </a:tcPr>
                </a:tc>
                <a:tc>
                  <a:txBody>
                    <a:bodyPr/>
                    <a:lstStyle/>
                    <a:p>
                      <a:r>
                        <a:rPr lang="fr-FR" sz="1400"/>
                        <a:t>Prospection visuelle dans les habitats (de jour ou de nuit, avec lampe)</a:t>
                      </a:r>
                    </a:p>
                  </a:txBody>
                  <a:tcPr marL="38100" marR="38100" marT="19050" marB="19050" anchor="ctr">
                    <a:lnL>
                      <a:noFill/>
                    </a:lnL>
                    <a:lnR>
                      <a:noFill/>
                    </a:lnR>
                    <a:lnT>
                      <a:noFill/>
                    </a:lnT>
                    <a:lnB>
                      <a:noFill/>
                    </a:lnB>
                    <a:noFill/>
                  </a:tcPr>
                </a:tc>
                <a:tc>
                  <a:txBody>
                    <a:bodyPr/>
                    <a:lstStyle/>
                    <a:p>
                      <a:r>
                        <a:rPr lang="fr-FR" sz="1400"/>
                        <a:t>Grenouilles, crapauds, tritons</a:t>
                      </a:r>
                    </a:p>
                  </a:txBody>
                  <a:tcPr marL="38100" marR="38100" marT="19050" marB="19050" anchor="ctr">
                    <a:lnL>
                      <a:noFill/>
                    </a:lnL>
                    <a:lnR>
                      <a:noFill/>
                    </a:lnR>
                    <a:lnT>
                      <a:noFill/>
                    </a:lnT>
                    <a:lnB>
                      <a:noFill/>
                    </a:lnB>
                    <a:noFill/>
                  </a:tcPr>
                </a:tc>
                <a:tc>
                  <a:txBody>
                    <a:bodyPr/>
                    <a:lstStyle/>
                    <a:p>
                      <a:r>
                        <a:rPr lang="fr-FR" sz="1400"/>
                        <a:t>Simple, direct, bon pour espèces visibles</a:t>
                      </a:r>
                    </a:p>
                  </a:txBody>
                  <a:tcPr marL="38100" marR="38100" marT="19050" marB="19050" anchor="ctr">
                    <a:lnL>
                      <a:noFill/>
                    </a:lnL>
                    <a:lnR>
                      <a:noFill/>
                    </a:lnR>
                    <a:lnT>
                      <a:noFill/>
                    </a:lnT>
                    <a:lnB>
                      <a:noFill/>
                    </a:lnB>
                    <a:noFill/>
                  </a:tcPr>
                </a:tc>
                <a:tc>
                  <a:txBody>
                    <a:bodyPr/>
                    <a:lstStyle/>
                    <a:p>
                      <a:r>
                        <a:rPr lang="fr-FR" sz="1400"/>
                        <a:t>Dépend de l’expérience de l’observateur</a:t>
                      </a:r>
                    </a:p>
                  </a:txBody>
                  <a:tcPr marL="38100" marR="38100" marT="19050" marB="19050" anchor="ctr">
                    <a:lnL>
                      <a:noFill/>
                    </a:lnL>
                    <a:lnR>
                      <a:noFill/>
                    </a:lnR>
                    <a:lnT>
                      <a:noFill/>
                    </a:lnT>
                    <a:lnB>
                      <a:noFill/>
                    </a:lnB>
                    <a:noFill/>
                  </a:tcPr>
                </a:tc>
                <a:extLst>
                  <a:ext uri="{0D108BD9-81ED-4DB2-BD59-A6C34878D82A}">
                    <a16:rowId xmlns:a16="http://schemas.microsoft.com/office/drawing/2014/main" val="1425693504"/>
                  </a:ext>
                </a:extLst>
              </a:tr>
              <a:tr h="495300">
                <a:tc>
                  <a:txBody>
                    <a:bodyPr/>
                    <a:lstStyle/>
                    <a:p>
                      <a:r>
                        <a:rPr lang="fr-FR" sz="1400" b="1"/>
                        <a:t>Écoute des chants</a:t>
                      </a:r>
                      <a:endParaRPr lang="fr-FR" sz="1400"/>
                    </a:p>
                  </a:txBody>
                  <a:tcPr marL="38100" marR="38100" marT="19050" marB="19050" anchor="ctr">
                    <a:lnL>
                      <a:noFill/>
                    </a:lnL>
                    <a:lnR>
                      <a:noFill/>
                    </a:lnR>
                    <a:lnT>
                      <a:noFill/>
                    </a:lnT>
                    <a:lnB>
                      <a:noFill/>
                    </a:lnB>
                    <a:solidFill>
                      <a:srgbClr val="92D050"/>
                    </a:solidFill>
                  </a:tcPr>
                </a:tc>
                <a:tc>
                  <a:txBody>
                    <a:bodyPr/>
                    <a:lstStyle/>
                    <a:p>
                      <a:r>
                        <a:rPr lang="fr-FR" sz="1400" dirty="0"/>
                        <a:t>Identification des espèces par leurs vocalisations</a:t>
                      </a:r>
                    </a:p>
                  </a:txBody>
                  <a:tcPr marL="38100" marR="38100" marT="19050" marB="19050" anchor="ctr">
                    <a:lnL>
                      <a:noFill/>
                    </a:lnL>
                    <a:lnR>
                      <a:noFill/>
                    </a:lnR>
                    <a:lnT>
                      <a:noFill/>
                    </a:lnT>
                    <a:lnB>
                      <a:noFill/>
                    </a:lnB>
                    <a:noFill/>
                  </a:tcPr>
                </a:tc>
                <a:tc>
                  <a:txBody>
                    <a:bodyPr/>
                    <a:lstStyle/>
                    <a:p>
                      <a:r>
                        <a:rPr lang="fr-FR" sz="1400"/>
                        <a:t>Anoures (grenouilles, crapauds)</a:t>
                      </a:r>
                    </a:p>
                  </a:txBody>
                  <a:tcPr marL="38100" marR="38100" marT="19050" marB="19050" anchor="ctr">
                    <a:lnL>
                      <a:noFill/>
                    </a:lnL>
                    <a:lnR>
                      <a:noFill/>
                    </a:lnR>
                    <a:lnT>
                      <a:noFill/>
                    </a:lnT>
                    <a:lnB>
                      <a:noFill/>
                    </a:lnB>
                    <a:noFill/>
                  </a:tcPr>
                </a:tc>
                <a:tc>
                  <a:txBody>
                    <a:bodyPr/>
                    <a:lstStyle/>
                    <a:p>
                      <a:r>
                        <a:rPr lang="fr-FR" sz="1400"/>
                        <a:t>Non intrusif, utile en période de reproduction</a:t>
                      </a:r>
                    </a:p>
                  </a:txBody>
                  <a:tcPr marL="38100" marR="38100" marT="19050" marB="19050" anchor="ctr">
                    <a:lnL>
                      <a:noFill/>
                    </a:lnL>
                    <a:lnR>
                      <a:noFill/>
                    </a:lnR>
                    <a:lnT>
                      <a:noFill/>
                    </a:lnT>
                    <a:lnB>
                      <a:noFill/>
                    </a:lnB>
                    <a:noFill/>
                  </a:tcPr>
                </a:tc>
                <a:tc>
                  <a:txBody>
                    <a:bodyPr/>
                    <a:lstStyle/>
                    <a:p>
                      <a:r>
                        <a:rPr lang="fr-FR" sz="1400"/>
                        <a:t>Inefficace en dehors des périodes de chant</a:t>
                      </a:r>
                    </a:p>
                  </a:txBody>
                  <a:tcPr marL="38100" marR="38100" marT="19050" marB="19050" anchor="ctr">
                    <a:lnL>
                      <a:noFill/>
                    </a:lnL>
                    <a:lnR>
                      <a:noFill/>
                    </a:lnR>
                    <a:lnT>
                      <a:noFill/>
                    </a:lnT>
                    <a:lnB>
                      <a:noFill/>
                    </a:lnB>
                    <a:noFill/>
                  </a:tcPr>
                </a:tc>
                <a:extLst>
                  <a:ext uri="{0D108BD9-81ED-4DB2-BD59-A6C34878D82A}">
                    <a16:rowId xmlns:a16="http://schemas.microsoft.com/office/drawing/2014/main" val="2471137910"/>
                  </a:ext>
                </a:extLst>
              </a:tr>
              <a:tr h="723900">
                <a:tc>
                  <a:txBody>
                    <a:bodyPr/>
                    <a:lstStyle/>
                    <a:p>
                      <a:r>
                        <a:rPr lang="fr-FR" sz="1400" b="1"/>
                        <a:t>Pièges-fosses (pitfall traps)</a:t>
                      </a:r>
                      <a:endParaRPr lang="fr-FR" sz="1400"/>
                    </a:p>
                  </a:txBody>
                  <a:tcPr marL="38100" marR="38100" marT="19050" marB="19050" anchor="ctr">
                    <a:lnL>
                      <a:noFill/>
                    </a:lnL>
                    <a:lnR>
                      <a:noFill/>
                    </a:lnR>
                    <a:lnT>
                      <a:noFill/>
                    </a:lnT>
                    <a:lnB>
                      <a:noFill/>
                    </a:lnB>
                    <a:solidFill>
                      <a:srgbClr val="92D050"/>
                    </a:solidFill>
                  </a:tcPr>
                </a:tc>
                <a:tc>
                  <a:txBody>
                    <a:bodyPr/>
                    <a:lstStyle/>
                    <a:p>
                      <a:r>
                        <a:rPr lang="fr-FR" sz="1400"/>
                        <a:t>Seaux enterrés reliés par des barrières pour capturer les individus</a:t>
                      </a:r>
                    </a:p>
                  </a:txBody>
                  <a:tcPr marL="38100" marR="38100" marT="19050" marB="19050" anchor="ctr">
                    <a:lnL>
                      <a:noFill/>
                    </a:lnL>
                    <a:lnR>
                      <a:noFill/>
                    </a:lnR>
                    <a:lnT>
                      <a:noFill/>
                    </a:lnT>
                    <a:lnB>
                      <a:noFill/>
                    </a:lnB>
                    <a:noFill/>
                  </a:tcPr>
                </a:tc>
                <a:tc>
                  <a:txBody>
                    <a:bodyPr/>
                    <a:lstStyle/>
                    <a:p>
                      <a:r>
                        <a:rPr lang="fr-FR" sz="1400"/>
                        <a:t>Amphibiens terrestres</a:t>
                      </a:r>
                    </a:p>
                  </a:txBody>
                  <a:tcPr marL="38100" marR="38100" marT="19050" marB="19050" anchor="ctr">
                    <a:lnL>
                      <a:noFill/>
                    </a:lnL>
                    <a:lnR>
                      <a:noFill/>
                    </a:lnR>
                    <a:lnT>
                      <a:noFill/>
                    </a:lnT>
                    <a:lnB>
                      <a:noFill/>
                    </a:lnB>
                    <a:noFill/>
                  </a:tcPr>
                </a:tc>
                <a:tc>
                  <a:txBody>
                    <a:bodyPr/>
                    <a:lstStyle/>
                    <a:p>
                      <a:r>
                        <a:rPr lang="fr-FR" sz="1400"/>
                        <a:t>Donne des données sur activité et déplacement</a:t>
                      </a:r>
                    </a:p>
                  </a:txBody>
                  <a:tcPr marL="38100" marR="38100" marT="19050" marB="19050" anchor="ctr">
                    <a:lnL>
                      <a:noFill/>
                    </a:lnL>
                    <a:lnR>
                      <a:noFill/>
                    </a:lnR>
                    <a:lnT>
                      <a:noFill/>
                    </a:lnT>
                    <a:lnB>
                      <a:noFill/>
                    </a:lnB>
                    <a:noFill/>
                  </a:tcPr>
                </a:tc>
                <a:tc>
                  <a:txBody>
                    <a:bodyPr/>
                    <a:lstStyle/>
                    <a:p>
                      <a:r>
                        <a:rPr lang="fr-FR" sz="1400"/>
                        <a:t>Intrusif, nécessite vérification fréquente</a:t>
                      </a:r>
                    </a:p>
                  </a:txBody>
                  <a:tcPr marL="38100" marR="38100" marT="19050" marB="19050" anchor="ctr">
                    <a:lnL>
                      <a:noFill/>
                    </a:lnL>
                    <a:lnR>
                      <a:noFill/>
                    </a:lnR>
                    <a:lnT>
                      <a:noFill/>
                    </a:lnT>
                    <a:lnB>
                      <a:noFill/>
                    </a:lnB>
                    <a:noFill/>
                  </a:tcPr>
                </a:tc>
                <a:extLst>
                  <a:ext uri="{0D108BD9-81ED-4DB2-BD59-A6C34878D82A}">
                    <a16:rowId xmlns:a16="http://schemas.microsoft.com/office/drawing/2014/main" val="1508079275"/>
                  </a:ext>
                </a:extLst>
              </a:tr>
              <a:tr h="723900">
                <a:tc>
                  <a:txBody>
                    <a:bodyPr/>
                    <a:lstStyle/>
                    <a:p>
                      <a:r>
                        <a:rPr lang="fr-FR" sz="1400" b="1"/>
                        <a:t>Plaques-refuges</a:t>
                      </a:r>
                      <a:endParaRPr lang="fr-FR" sz="1400"/>
                    </a:p>
                  </a:txBody>
                  <a:tcPr marL="38100" marR="38100" marT="19050" marB="19050" anchor="ctr">
                    <a:lnL>
                      <a:noFill/>
                    </a:lnL>
                    <a:lnR>
                      <a:noFill/>
                    </a:lnR>
                    <a:lnT>
                      <a:noFill/>
                    </a:lnT>
                    <a:lnB>
                      <a:noFill/>
                    </a:lnB>
                    <a:solidFill>
                      <a:srgbClr val="92D050"/>
                    </a:solidFill>
                  </a:tcPr>
                </a:tc>
                <a:tc>
                  <a:txBody>
                    <a:bodyPr/>
                    <a:lstStyle/>
                    <a:p>
                      <a:r>
                        <a:rPr lang="fr-FR" sz="1400"/>
                        <a:t>Objets (bois, tôle) placés au sol servant d’abris que l’on soulève ensuite</a:t>
                      </a:r>
                    </a:p>
                  </a:txBody>
                  <a:tcPr marL="38100" marR="38100" marT="19050" marB="19050" anchor="ctr">
                    <a:lnL>
                      <a:noFill/>
                    </a:lnL>
                    <a:lnR>
                      <a:noFill/>
                    </a:lnR>
                    <a:lnT>
                      <a:noFill/>
                    </a:lnT>
                    <a:lnB>
                      <a:noFill/>
                    </a:lnB>
                    <a:noFill/>
                  </a:tcPr>
                </a:tc>
                <a:tc>
                  <a:txBody>
                    <a:bodyPr/>
                    <a:lstStyle/>
                    <a:p>
                      <a:r>
                        <a:rPr lang="fr-FR" sz="1400"/>
                        <a:t>Amphibiens discrets ou nocturnes</a:t>
                      </a:r>
                    </a:p>
                  </a:txBody>
                  <a:tcPr marL="38100" marR="38100" marT="19050" marB="19050" anchor="ctr">
                    <a:lnL>
                      <a:noFill/>
                    </a:lnL>
                    <a:lnR>
                      <a:noFill/>
                    </a:lnR>
                    <a:lnT>
                      <a:noFill/>
                    </a:lnT>
                    <a:lnB>
                      <a:noFill/>
                    </a:lnB>
                    <a:noFill/>
                  </a:tcPr>
                </a:tc>
                <a:tc>
                  <a:txBody>
                    <a:bodyPr/>
                    <a:lstStyle/>
                    <a:p>
                      <a:r>
                        <a:rPr lang="fr-FR" sz="1400"/>
                        <a:t>Peu coûteux, simple</a:t>
                      </a:r>
                    </a:p>
                  </a:txBody>
                  <a:tcPr marL="38100" marR="38100" marT="19050" marB="19050" anchor="ctr">
                    <a:lnL>
                      <a:noFill/>
                    </a:lnL>
                    <a:lnR>
                      <a:noFill/>
                    </a:lnR>
                    <a:lnT>
                      <a:noFill/>
                    </a:lnT>
                    <a:lnB>
                      <a:noFill/>
                    </a:lnB>
                    <a:noFill/>
                  </a:tcPr>
                </a:tc>
                <a:tc>
                  <a:txBody>
                    <a:bodyPr/>
                    <a:lstStyle/>
                    <a:p>
                      <a:r>
                        <a:rPr lang="fr-FR" sz="1400"/>
                        <a:t>Résultats variables selon conditions</a:t>
                      </a:r>
                    </a:p>
                  </a:txBody>
                  <a:tcPr marL="38100" marR="38100" marT="19050" marB="19050" anchor="ctr">
                    <a:lnL>
                      <a:noFill/>
                    </a:lnL>
                    <a:lnR>
                      <a:noFill/>
                    </a:lnR>
                    <a:lnT>
                      <a:noFill/>
                    </a:lnT>
                    <a:lnB>
                      <a:noFill/>
                    </a:lnB>
                    <a:noFill/>
                  </a:tcPr>
                </a:tc>
                <a:extLst>
                  <a:ext uri="{0D108BD9-81ED-4DB2-BD59-A6C34878D82A}">
                    <a16:rowId xmlns:a16="http://schemas.microsoft.com/office/drawing/2014/main" val="1764990675"/>
                  </a:ext>
                </a:extLst>
              </a:tr>
              <a:tr h="609600">
                <a:tc>
                  <a:txBody>
                    <a:bodyPr/>
                    <a:lstStyle/>
                    <a:p>
                      <a:r>
                        <a:rPr lang="fr-FR" sz="1400" b="1"/>
                        <a:t>Échantillonnage en milieu aquatique</a:t>
                      </a:r>
                      <a:endParaRPr lang="fr-FR" sz="1400"/>
                    </a:p>
                  </a:txBody>
                  <a:tcPr marL="38100" marR="38100" marT="19050" marB="19050" anchor="ctr">
                    <a:lnL>
                      <a:noFill/>
                    </a:lnL>
                    <a:lnR>
                      <a:noFill/>
                    </a:lnR>
                    <a:lnT>
                      <a:noFill/>
                    </a:lnT>
                    <a:lnB>
                      <a:noFill/>
                    </a:lnB>
                    <a:solidFill>
                      <a:srgbClr val="92D050"/>
                    </a:solidFill>
                  </a:tcPr>
                </a:tc>
                <a:tc>
                  <a:txBody>
                    <a:bodyPr/>
                    <a:lstStyle/>
                    <a:p>
                      <a:r>
                        <a:rPr lang="fr-FR" sz="1400"/>
                        <a:t>Utilisation d’épuisettes ou filets pour capturer dans l’eau</a:t>
                      </a:r>
                    </a:p>
                  </a:txBody>
                  <a:tcPr marL="38100" marR="38100" marT="19050" marB="19050" anchor="ctr">
                    <a:lnL>
                      <a:noFill/>
                    </a:lnL>
                    <a:lnR>
                      <a:noFill/>
                    </a:lnR>
                    <a:lnT>
                      <a:noFill/>
                    </a:lnT>
                    <a:lnB>
                      <a:noFill/>
                    </a:lnB>
                    <a:noFill/>
                  </a:tcPr>
                </a:tc>
                <a:tc>
                  <a:txBody>
                    <a:bodyPr/>
                    <a:lstStyle/>
                    <a:p>
                      <a:r>
                        <a:rPr lang="fr-FR" sz="1400"/>
                        <a:t>Larves, têtards, tritons aquatiques</a:t>
                      </a:r>
                    </a:p>
                  </a:txBody>
                  <a:tcPr marL="38100" marR="38100" marT="19050" marB="19050" anchor="ctr">
                    <a:lnL>
                      <a:noFill/>
                    </a:lnL>
                    <a:lnR>
                      <a:noFill/>
                    </a:lnR>
                    <a:lnT>
                      <a:noFill/>
                    </a:lnT>
                    <a:lnB>
                      <a:noFill/>
                    </a:lnB>
                    <a:noFill/>
                  </a:tcPr>
                </a:tc>
                <a:tc>
                  <a:txBody>
                    <a:bodyPr/>
                    <a:lstStyle/>
                    <a:p>
                      <a:r>
                        <a:rPr lang="fr-FR" sz="1400"/>
                        <a:t>Permet étude des stades larvaires</a:t>
                      </a:r>
                    </a:p>
                  </a:txBody>
                  <a:tcPr marL="38100" marR="38100" marT="19050" marB="19050" anchor="ctr">
                    <a:lnL>
                      <a:noFill/>
                    </a:lnL>
                    <a:lnR>
                      <a:noFill/>
                    </a:lnR>
                    <a:lnT>
                      <a:noFill/>
                    </a:lnT>
                    <a:lnB>
                      <a:noFill/>
                    </a:lnB>
                    <a:noFill/>
                  </a:tcPr>
                </a:tc>
                <a:tc>
                  <a:txBody>
                    <a:bodyPr/>
                    <a:lstStyle/>
                    <a:p>
                      <a:r>
                        <a:rPr lang="fr-FR" sz="1400"/>
                        <a:t>Peut déranger l’habitat, nécessite précaution</a:t>
                      </a:r>
                    </a:p>
                  </a:txBody>
                  <a:tcPr marL="38100" marR="38100" marT="19050" marB="19050" anchor="ctr">
                    <a:lnL>
                      <a:noFill/>
                    </a:lnL>
                    <a:lnR>
                      <a:noFill/>
                    </a:lnR>
                    <a:lnT>
                      <a:noFill/>
                    </a:lnT>
                    <a:lnB>
                      <a:noFill/>
                    </a:lnB>
                    <a:noFill/>
                  </a:tcPr>
                </a:tc>
                <a:extLst>
                  <a:ext uri="{0D108BD9-81ED-4DB2-BD59-A6C34878D82A}">
                    <a16:rowId xmlns:a16="http://schemas.microsoft.com/office/drawing/2014/main" val="201130401"/>
                  </a:ext>
                </a:extLst>
              </a:tr>
              <a:tr h="609600">
                <a:tc>
                  <a:txBody>
                    <a:bodyPr/>
                    <a:lstStyle/>
                    <a:p>
                      <a:r>
                        <a:rPr lang="fr-FR" sz="1400" b="1"/>
                        <a:t>Piégeage lumineux (éclairage nocturne)</a:t>
                      </a:r>
                      <a:endParaRPr lang="fr-FR" sz="1400"/>
                    </a:p>
                  </a:txBody>
                  <a:tcPr marL="38100" marR="38100" marT="19050" marB="19050" anchor="ctr">
                    <a:lnL>
                      <a:noFill/>
                    </a:lnL>
                    <a:lnR>
                      <a:noFill/>
                    </a:lnR>
                    <a:lnT>
                      <a:noFill/>
                    </a:lnT>
                    <a:lnB>
                      <a:noFill/>
                    </a:lnB>
                    <a:solidFill>
                      <a:srgbClr val="92D050"/>
                    </a:solidFill>
                  </a:tcPr>
                </a:tc>
                <a:tc>
                  <a:txBody>
                    <a:bodyPr/>
                    <a:lstStyle/>
                    <a:p>
                      <a:r>
                        <a:rPr lang="fr-FR" sz="1400"/>
                        <a:t>Attirer les amphibiens vers une source lumineuse</a:t>
                      </a:r>
                    </a:p>
                  </a:txBody>
                  <a:tcPr marL="38100" marR="38100" marT="19050" marB="19050" anchor="ctr">
                    <a:lnL>
                      <a:noFill/>
                    </a:lnL>
                    <a:lnR>
                      <a:noFill/>
                    </a:lnR>
                    <a:lnT>
                      <a:noFill/>
                    </a:lnT>
                    <a:lnB>
                      <a:noFill/>
                    </a:lnB>
                    <a:noFill/>
                  </a:tcPr>
                </a:tc>
                <a:tc>
                  <a:txBody>
                    <a:bodyPr/>
                    <a:lstStyle/>
                    <a:p>
                      <a:r>
                        <a:rPr lang="fr-FR" sz="1400"/>
                        <a:t>Certaines grenouilles</a:t>
                      </a:r>
                    </a:p>
                  </a:txBody>
                  <a:tcPr marL="38100" marR="38100" marT="19050" marB="19050" anchor="ctr">
                    <a:lnL>
                      <a:noFill/>
                    </a:lnL>
                    <a:lnR>
                      <a:noFill/>
                    </a:lnR>
                    <a:lnT>
                      <a:noFill/>
                    </a:lnT>
                    <a:lnB>
                      <a:noFill/>
                    </a:lnB>
                    <a:noFill/>
                  </a:tcPr>
                </a:tc>
                <a:tc>
                  <a:txBody>
                    <a:bodyPr/>
                    <a:lstStyle/>
                    <a:p>
                      <a:r>
                        <a:rPr lang="fr-FR" sz="1400"/>
                        <a:t>Facile à mettre en œuvre</a:t>
                      </a:r>
                    </a:p>
                  </a:txBody>
                  <a:tcPr marL="38100" marR="38100" marT="19050" marB="19050" anchor="ctr">
                    <a:lnL>
                      <a:noFill/>
                    </a:lnL>
                    <a:lnR>
                      <a:noFill/>
                    </a:lnR>
                    <a:lnT>
                      <a:noFill/>
                    </a:lnT>
                    <a:lnB>
                      <a:noFill/>
                    </a:lnB>
                    <a:noFill/>
                  </a:tcPr>
                </a:tc>
                <a:tc>
                  <a:txBody>
                    <a:bodyPr/>
                    <a:lstStyle/>
                    <a:p>
                      <a:r>
                        <a:rPr lang="fr-FR" sz="1400"/>
                        <a:t>Peu efficace selon les espèces</a:t>
                      </a:r>
                    </a:p>
                  </a:txBody>
                  <a:tcPr marL="38100" marR="38100" marT="19050" marB="19050" anchor="ctr">
                    <a:lnL>
                      <a:noFill/>
                    </a:lnL>
                    <a:lnR>
                      <a:noFill/>
                    </a:lnR>
                    <a:lnT>
                      <a:noFill/>
                    </a:lnT>
                    <a:lnB>
                      <a:noFill/>
                    </a:lnB>
                    <a:noFill/>
                  </a:tcPr>
                </a:tc>
                <a:extLst>
                  <a:ext uri="{0D108BD9-81ED-4DB2-BD59-A6C34878D82A}">
                    <a16:rowId xmlns:a16="http://schemas.microsoft.com/office/drawing/2014/main" val="2387967150"/>
                  </a:ext>
                </a:extLst>
              </a:tr>
              <a:tr h="723900">
                <a:tc>
                  <a:txBody>
                    <a:bodyPr/>
                    <a:lstStyle/>
                    <a:p>
                      <a:r>
                        <a:rPr lang="fr-FR" sz="1400" b="1" dirty="0"/>
                        <a:t>Analyse de l’ADN environnemental (</a:t>
                      </a:r>
                      <a:r>
                        <a:rPr lang="fr-FR" sz="1400" b="1" dirty="0" err="1"/>
                        <a:t>ADNe</a:t>
                      </a:r>
                      <a:r>
                        <a:rPr lang="fr-FR" sz="1400" b="1" dirty="0"/>
                        <a:t>)</a:t>
                      </a:r>
                      <a:endParaRPr lang="fr-FR" sz="1400" dirty="0"/>
                    </a:p>
                  </a:txBody>
                  <a:tcPr marL="38100" marR="38100" marT="19050" marB="19050" anchor="ctr">
                    <a:lnL>
                      <a:noFill/>
                    </a:lnL>
                    <a:lnR>
                      <a:noFill/>
                    </a:lnR>
                    <a:lnT>
                      <a:noFill/>
                    </a:lnT>
                    <a:lnB>
                      <a:noFill/>
                    </a:lnB>
                    <a:solidFill>
                      <a:srgbClr val="92D050"/>
                    </a:solidFill>
                  </a:tcPr>
                </a:tc>
                <a:tc>
                  <a:txBody>
                    <a:bodyPr/>
                    <a:lstStyle/>
                    <a:p>
                      <a:r>
                        <a:rPr lang="fr-FR" sz="1400"/>
                        <a:t>Recherche de traces d’ADN dans l’eau pour détecter la présence d’espèces</a:t>
                      </a:r>
                    </a:p>
                  </a:txBody>
                  <a:tcPr marL="38100" marR="38100" marT="19050" marB="19050" anchor="ctr">
                    <a:lnL>
                      <a:noFill/>
                    </a:lnL>
                    <a:lnR>
                      <a:noFill/>
                    </a:lnR>
                    <a:lnT>
                      <a:noFill/>
                    </a:lnT>
                    <a:lnB>
                      <a:noFill/>
                    </a:lnB>
                    <a:noFill/>
                  </a:tcPr>
                </a:tc>
                <a:tc>
                  <a:txBody>
                    <a:bodyPr/>
                    <a:lstStyle/>
                    <a:p>
                      <a:r>
                        <a:rPr lang="fr-FR" sz="1400"/>
                        <a:t>Toutes espèces aquatiques</a:t>
                      </a:r>
                    </a:p>
                  </a:txBody>
                  <a:tcPr marL="38100" marR="38100" marT="19050" marB="19050" anchor="ctr">
                    <a:lnL>
                      <a:noFill/>
                    </a:lnL>
                    <a:lnR>
                      <a:noFill/>
                    </a:lnR>
                    <a:lnT>
                      <a:noFill/>
                    </a:lnT>
                    <a:lnB>
                      <a:noFill/>
                    </a:lnB>
                    <a:noFill/>
                  </a:tcPr>
                </a:tc>
                <a:tc>
                  <a:txBody>
                    <a:bodyPr/>
                    <a:lstStyle/>
                    <a:p>
                      <a:r>
                        <a:rPr lang="fr-FR" sz="1400"/>
                        <a:t>Non intrusif, très précis, détecte les espèces rares</a:t>
                      </a:r>
                    </a:p>
                  </a:txBody>
                  <a:tcPr marL="38100" marR="38100" marT="19050" marB="19050" anchor="ctr">
                    <a:lnL>
                      <a:noFill/>
                    </a:lnL>
                    <a:lnR>
                      <a:noFill/>
                    </a:lnR>
                    <a:lnT>
                      <a:noFill/>
                    </a:lnT>
                    <a:lnB>
                      <a:noFill/>
                    </a:lnB>
                    <a:noFill/>
                  </a:tcPr>
                </a:tc>
                <a:tc>
                  <a:txBody>
                    <a:bodyPr/>
                    <a:lstStyle/>
                    <a:p>
                      <a:r>
                        <a:rPr lang="fr-FR" sz="1400" dirty="0"/>
                        <a:t>Nécessite laboratoire et équipement spécialisé</a:t>
                      </a:r>
                    </a:p>
                  </a:txBody>
                  <a:tcPr marL="38100" marR="38100" marT="19050" marB="19050" anchor="ctr">
                    <a:lnL>
                      <a:noFill/>
                    </a:lnL>
                    <a:lnR>
                      <a:noFill/>
                    </a:lnR>
                    <a:lnT>
                      <a:noFill/>
                    </a:lnT>
                    <a:lnB>
                      <a:noFill/>
                    </a:lnB>
                    <a:noFill/>
                  </a:tcPr>
                </a:tc>
                <a:extLst>
                  <a:ext uri="{0D108BD9-81ED-4DB2-BD59-A6C34878D82A}">
                    <a16:rowId xmlns:a16="http://schemas.microsoft.com/office/drawing/2014/main" val="4042672216"/>
                  </a:ext>
                </a:extLst>
              </a:tr>
            </a:tbl>
          </a:graphicData>
        </a:graphic>
      </p:graphicFrame>
    </p:spTree>
    <p:extLst>
      <p:ext uri="{BB962C8B-B14F-4D97-AF65-F5344CB8AC3E}">
        <p14:creationId xmlns:p14="http://schemas.microsoft.com/office/powerpoint/2010/main" val="41712150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496" y="1052736"/>
            <a:ext cx="3816424" cy="2031325"/>
          </a:xfrm>
          <a:prstGeom prst="rect">
            <a:avLst/>
          </a:prstGeom>
          <a:solidFill>
            <a:schemeClr val="tx1"/>
          </a:solidFill>
        </p:spPr>
        <p:txBody>
          <a:bodyPr wrap="square">
            <a:spAutoFit/>
          </a:bodyPr>
          <a:lstStyle/>
          <a:p>
            <a:pPr algn="just"/>
            <a:r>
              <a:rPr lang="fr-FR" dirty="0">
                <a:solidFill>
                  <a:schemeClr val="bg1"/>
                </a:solidFill>
              </a:rPr>
              <a:t>Ils possèdent un cycle vital </a:t>
            </a:r>
            <a:r>
              <a:rPr lang="fr-FR" u="sng" dirty="0" err="1">
                <a:solidFill>
                  <a:schemeClr val="bg1"/>
                </a:solidFill>
              </a:rPr>
              <a:t>biphasique</a:t>
            </a:r>
            <a:r>
              <a:rPr lang="fr-FR" dirty="0">
                <a:solidFill>
                  <a:schemeClr val="bg1"/>
                </a:solidFill>
              </a:rPr>
              <a:t> comprenant une </a:t>
            </a:r>
            <a:r>
              <a:rPr lang="fr-FR" b="1" dirty="0">
                <a:solidFill>
                  <a:schemeClr val="bg1"/>
                </a:solidFill>
              </a:rPr>
              <a:t>phase terrestre</a:t>
            </a:r>
            <a:r>
              <a:rPr lang="fr-FR" dirty="0">
                <a:solidFill>
                  <a:schemeClr val="bg1"/>
                </a:solidFill>
              </a:rPr>
              <a:t> et une </a:t>
            </a:r>
            <a:r>
              <a:rPr lang="fr-FR" b="1" dirty="0">
                <a:solidFill>
                  <a:schemeClr val="bg1"/>
                </a:solidFill>
              </a:rPr>
              <a:t>phase aquatique </a:t>
            </a:r>
            <a:r>
              <a:rPr lang="fr-FR" dirty="0">
                <a:solidFill>
                  <a:schemeClr val="bg1"/>
                </a:solidFill>
              </a:rPr>
              <a:t>correspondant à la </a:t>
            </a:r>
            <a:r>
              <a:rPr lang="fr-FR" b="1" dirty="0">
                <a:solidFill>
                  <a:schemeClr val="bg1"/>
                </a:solidFill>
              </a:rPr>
              <a:t>reproduction ( œuf ,larve ,</a:t>
            </a:r>
            <a:r>
              <a:rPr lang="fr-FR" u="sng" dirty="0">
                <a:solidFill>
                  <a:schemeClr val="bg1"/>
                </a:solidFill>
              </a:rPr>
              <a:t> </a:t>
            </a:r>
            <a:r>
              <a:rPr lang="fr-FR" b="1" dirty="0">
                <a:solidFill>
                  <a:schemeClr val="bg1"/>
                </a:solidFill>
              </a:rPr>
              <a:t>juvénile (</a:t>
            </a:r>
            <a:r>
              <a:rPr lang="fr-FR" b="1" dirty="0" err="1">
                <a:solidFill>
                  <a:schemeClr val="bg1"/>
                </a:solidFill>
              </a:rPr>
              <a:t>préimago</a:t>
            </a:r>
            <a:r>
              <a:rPr lang="fr-FR" b="1" dirty="0">
                <a:solidFill>
                  <a:schemeClr val="bg1"/>
                </a:solidFill>
              </a:rPr>
              <a:t>) </a:t>
            </a:r>
            <a:r>
              <a:rPr lang="fr-FR" dirty="0">
                <a:solidFill>
                  <a:schemeClr val="bg1"/>
                </a:solidFill>
              </a:rPr>
              <a:t>-terrestre- et </a:t>
            </a:r>
            <a:r>
              <a:rPr lang="fr-FR" b="1" dirty="0">
                <a:solidFill>
                  <a:schemeClr val="bg1"/>
                </a:solidFill>
              </a:rPr>
              <a:t>adulte</a:t>
            </a:r>
            <a:r>
              <a:rPr lang="fr-FR" dirty="0">
                <a:solidFill>
                  <a:schemeClr val="bg1"/>
                </a:solidFill>
              </a:rPr>
              <a:t> qui reviendra au milieu aqua pour se reproduire</a:t>
            </a:r>
            <a:r>
              <a:rPr lang="fr-FR" b="1" dirty="0">
                <a:solidFill>
                  <a:schemeClr val="bg1"/>
                </a:solidFill>
              </a:rPr>
              <a:t> </a:t>
            </a:r>
            <a:endParaRPr lang="fr-FR" dirty="0">
              <a:solidFill>
                <a:schemeClr val="bg1"/>
              </a:solidFill>
            </a:endParaRPr>
          </a:p>
        </p:txBody>
      </p:sp>
      <p:sp>
        <p:nvSpPr>
          <p:cNvPr id="5" name="Rectangle 4"/>
          <p:cNvSpPr/>
          <p:nvPr/>
        </p:nvSpPr>
        <p:spPr>
          <a:xfrm>
            <a:off x="2915816" y="184284"/>
            <a:ext cx="3103542" cy="584775"/>
          </a:xfrm>
          <a:prstGeom prst="rect">
            <a:avLst/>
          </a:prstGeom>
          <a:solidFill>
            <a:schemeClr val="tx1"/>
          </a:solidFill>
        </p:spPr>
        <p:txBody>
          <a:bodyPr wrap="none">
            <a:spAutoFit/>
          </a:bodyPr>
          <a:lstStyle/>
          <a:p>
            <a:r>
              <a:rPr lang="fr-FR" sz="3200" b="1" dirty="0">
                <a:solidFill>
                  <a:srgbClr val="FFFF00"/>
                </a:solidFill>
                <a:latin typeface="Times New Roman" pitchFamily="18" charset="0"/>
                <a:cs typeface="Times New Roman" pitchFamily="18" charset="0"/>
              </a:rPr>
              <a:t>Les Amphibiens </a:t>
            </a:r>
            <a:endParaRPr lang="fr-FR" sz="3200" dirty="0">
              <a:solidFill>
                <a:srgbClr val="FFFF00"/>
              </a:solidFill>
              <a:latin typeface="Times New Roman" pitchFamily="18" charset="0"/>
              <a:cs typeface="Times New Roman" pitchFamily="18" charset="0"/>
            </a:endParaRPr>
          </a:p>
        </p:txBody>
      </p:sp>
      <p:sp>
        <p:nvSpPr>
          <p:cNvPr id="6" name="Rectangle 5"/>
          <p:cNvSpPr/>
          <p:nvPr/>
        </p:nvSpPr>
        <p:spPr>
          <a:xfrm>
            <a:off x="5076056" y="1329734"/>
            <a:ext cx="3960440" cy="1477328"/>
          </a:xfrm>
          <a:prstGeom prst="rect">
            <a:avLst/>
          </a:prstGeom>
          <a:solidFill>
            <a:schemeClr val="tx1"/>
          </a:solidFill>
        </p:spPr>
        <p:txBody>
          <a:bodyPr wrap="square">
            <a:spAutoFit/>
          </a:bodyPr>
          <a:lstStyle/>
          <a:p>
            <a:pPr algn="just"/>
            <a:r>
              <a:rPr lang="fr-FR" dirty="0">
                <a:solidFill>
                  <a:schemeClr val="bg1"/>
                </a:solidFill>
              </a:rPr>
              <a:t>Le cycle vital de l’animal implique des déplacements saisonnier : </a:t>
            </a:r>
            <a:r>
              <a:rPr lang="fr-FR" b="1" dirty="0">
                <a:solidFill>
                  <a:schemeClr val="bg1"/>
                </a:solidFill>
              </a:rPr>
              <a:t>migrations</a:t>
            </a:r>
            <a:r>
              <a:rPr lang="fr-FR" dirty="0">
                <a:solidFill>
                  <a:schemeClr val="bg1"/>
                </a:solidFill>
              </a:rPr>
              <a:t> </a:t>
            </a:r>
            <a:r>
              <a:rPr lang="fr-FR" b="1" dirty="0">
                <a:solidFill>
                  <a:schemeClr val="bg1"/>
                </a:solidFill>
              </a:rPr>
              <a:t>prénuptiale </a:t>
            </a:r>
            <a:r>
              <a:rPr lang="fr-FR" dirty="0">
                <a:solidFill>
                  <a:schemeClr val="bg1"/>
                </a:solidFill>
              </a:rPr>
              <a:t>(avant l’accouplement)  et </a:t>
            </a:r>
            <a:r>
              <a:rPr lang="fr-FR" b="1" dirty="0">
                <a:solidFill>
                  <a:schemeClr val="bg1"/>
                </a:solidFill>
              </a:rPr>
              <a:t>La migration postnuptiale </a:t>
            </a:r>
            <a:r>
              <a:rPr lang="fr-FR" dirty="0">
                <a:solidFill>
                  <a:schemeClr val="bg1"/>
                </a:solidFill>
              </a:rPr>
              <a:t>(</a:t>
            </a:r>
            <a:r>
              <a:rPr lang="fr-FR" dirty="0" err="1">
                <a:solidFill>
                  <a:schemeClr val="bg1"/>
                </a:solidFill>
              </a:rPr>
              <a:t>aprés</a:t>
            </a:r>
            <a:r>
              <a:rPr lang="fr-FR" dirty="0">
                <a:solidFill>
                  <a:schemeClr val="bg1"/>
                </a:solidFill>
              </a:rPr>
              <a:t> l’accouplement) </a:t>
            </a:r>
          </a:p>
        </p:txBody>
      </p:sp>
      <p:sp>
        <p:nvSpPr>
          <p:cNvPr id="7" name="Rectangle 6"/>
          <p:cNvSpPr/>
          <p:nvPr/>
        </p:nvSpPr>
        <p:spPr>
          <a:xfrm>
            <a:off x="2411760" y="3212976"/>
            <a:ext cx="4572000" cy="923330"/>
          </a:xfrm>
          <a:prstGeom prst="rect">
            <a:avLst/>
          </a:prstGeom>
          <a:solidFill>
            <a:schemeClr val="tx1"/>
          </a:solidFill>
        </p:spPr>
        <p:txBody>
          <a:bodyPr>
            <a:spAutoFit/>
          </a:bodyPr>
          <a:lstStyle/>
          <a:p>
            <a:r>
              <a:rPr lang="fr-FR" dirty="0">
                <a:solidFill>
                  <a:schemeClr val="bg1"/>
                </a:solidFill>
              </a:rPr>
              <a:t>Les juvéniles après métamorphose gagne le milieu terrestre parfois très différent de celui des adules.   </a:t>
            </a:r>
          </a:p>
        </p:txBody>
      </p:sp>
      <p:sp>
        <p:nvSpPr>
          <p:cNvPr id="8" name="Rectangle 7"/>
          <p:cNvSpPr/>
          <p:nvPr/>
        </p:nvSpPr>
        <p:spPr>
          <a:xfrm>
            <a:off x="2195736" y="4915034"/>
            <a:ext cx="4896544" cy="1754326"/>
          </a:xfrm>
          <a:prstGeom prst="rect">
            <a:avLst/>
          </a:prstGeom>
          <a:solidFill>
            <a:schemeClr val="tx1"/>
          </a:solidFill>
        </p:spPr>
        <p:txBody>
          <a:bodyPr wrap="square">
            <a:spAutoFit/>
          </a:bodyPr>
          <a:lstStyle/>
          <a:p>
            <a:pPr lvl="0" algn="just"/>
            <a:r>
              <a:rPr lang="fr-FR" dirty="0">
                <a:solidFill>
                  <a:schemeClr val="bg1"/>
                </a:solidFill>
              </a:rPr>
              <a:t>Il est très difficile d’observer directement les individus en phase terrestre sauf pour les espèces exclusivement terrestres comme les salamandres noires : </a:t>
            </a:r>
            <a:r>
              <a:rPr lang="fr-FR" i="1" dirty="0" err="1">
                <a:solidFill>
                  <a:schemeClr val="bg1"/>
                </a:solidFill>
              </a:rPr>
              <a:t>Salamandra</a:t>
            </a:r>
            <a:r>
              <a:rPr lang="fr-FR" i="1" dirty="0">
                <a:solidFill>
                  <a:schemeClr val="bg1"/>
                </a:solidFill>
              </a:rPr>
              <a:t> </a:t>
            </a:r>
            <a:r>
              <a:rPr lang="fr-FR" i="1" dirty="0" err="1">
                <a:solidFill>
                  <a:schemeClr val="bg1"/>
                </a:solidFill>
              </a:rPr>
              <a:t>atra</a:t>
            </a:r>
            <a:r>
              <a:rPr lang="fr-FR" dirty="0">
                <a:solidFill>
                  <a:schemeClr val="bg1"/>
                </a:solidFill>
              </a:rPr>
              <a:t> et </a:t>
            </a:r>
            <a:r>
              <a:rPr lang="fr-FR" i="1" dirty="0" err="1">
                <a:solidFill>
                  <a:schemeClr val="bg1"/>
                </a:solidFill>
              </a:rPr>
              <a:t>Salamandra</a:t>
            </a:r>
            <a:r>
              <a:rPr lang="fr-FR" i="1" dirty="0">
                <a:solidFill>
                  <a:schemeClr val="bg1"/>
                </a:solidFill>
              </a:rPr>
              <a:t> </a:t>
            </a:r>
            <a:r>
              <a:rPr lang="fr-FR" i="1" dirty="0" err="1">
                <a:solidFill>
                  <a:schemeClr val="bg1"/>
                </a:solidFill>
              </a:rPr>
              <a:t>lanzai</a:t>
            </a:r>
            <a:r>
              <a:rPr lang="fr-FR" dirty="0">
                <a:solidFill>
                  <a:schemeClr val="bg1"/>
                </a:solidFill>
              </a:rPr>
              <a:t> où un </a:t>
            </a:r>
            <a:r>
              <a:rPr lang="fr-FR" b="1" dirty="0">
                <a:solidFill>
                  <a:schemeClr val="bg1"/>
                </a:solidFill>
              </a:rPr>
              <a:t>échantillonnage par contact visuel</a:t>
            </a:r>
            <a:r>
              <a:rPr lang="fr-FR" dirty="0">
                <a:solidFill>
                  <a:schemeClr val="bg1"/>
                </a:solidFill>
              </a:rPr>
              <a:t> est possible.</a:t>
            </a:r>
          </a:p>
        </p:txBody>
      </p:sp>
      <p:sp>
        <p:nvSpPr>
          <p:cNvPr id="9" name="Flèche à trois pointes 8"/>
          <p:cNvSpPr/>
          <p:nvPr/>
        </p:nvSpPr>
        <p:spPr>
          <a:xfrm rot="10800000">
            <a:off x="3923928" y="2068397"/>
            <a:ext cx="1080120" cy="1015663"/>
          </a:xfrm>
          <a:prstGeom prst="leftRigh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droite rayée 9"/>
          <p:cNvSpPr/>
          <p:nvPr/>
        </p:nvSpPr>
        <p:spPr>
          <a:xfrm rot="5400000">
            <a:off x="4102475" y="4278288"/>
            <a:ext cx="684076" cy="461665"/>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379518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3712" y="116632"/>
            <a:ext cx="7894712" cy="519336"/>
          </a:xfrm>
          <a:solidFill>
            <a:schemeClr val="tx1"/>
          </a:solidFill>
        </p:spPr>
        <p:txBody>
          <a:bodyPr>
            <a:normAutofit/>
          </a:bodyPr>
          <a:lstStyle/>
          <a:p>
            <a:pPr algn="ctr"/>
            <a:r>
              <a:rPr lang="fr-FR" sz="2800" dirty="0">
                <a:solidFill>
                  <a:srgbClr val="FFC000"/>
                </a:solidFill>
              </a:rPr>
              <a:t>Caractéristique bioécologique ; avant échantillonner : </a:t>
            </a:r>
          </a:p>
        </p:txBody>
      </p:sp>
      <p:sp>
        <p:nvSpPr>
          <p:cNvPr id="4" name="Rectangle 3"/>
          <p:cNvSpPr/>
          <p:nvPr/>
        </p:nvSpPr>
        <p:spPr>
          <a:xfrm>
            <a:off x="827584" y="820853"/>
            <a:ext cx="6120680" cy="646331"/>
          </a:xfrm>
          <a:prstGeom prst="rect">
            <a:avLst/>
          </a:prstGeom>
          <a:solidFill>
            <a:schemeClr val="tx1"/>
          </a:solidFill>
        </p:spPr>
        <p:txBody>
          <a:bodyPr wrap="square">
            <a:spAutoFit/>
          </a:bodyPr>
          <a:lstStyle/>
          <a:p>
            <a:pPr algn="just"/>
            <a:r>
              <a:rPr lang="fr-FR" dirty="0">
                <a:solidFill>
                  <a:srgbClr val="FFC000"/>
                </a:solidFill>
              </a:rPr>
              <a:t>Les amphibiens et les reptiles sont sensibles à </a:t>
            </a:r>
            <a:r>
              <a:rPr lang="fr-FR" u="sng" dirty="0">
                <a:solidFill>
                  <a:srgbClr val="FFC000"/>
                </a:solidFill>
              </a:rPr>
              <a:t>la chaleur</a:t>
            </a:r>
            <a:r>
              <a:rPr lang="fr-FR" dirty="0">
                <a:solidFill>
                  <a:srgbClr val="FFC000"/>
                </a:solidFill>
              </a:rPr>
              <a:t>, au froid, à la déshydratation et au stress</a:t>
            </a:r>
          </a:p>
        </p:txBody>
      </p:sp>
      <p:sp>
        <p:nvSpPr>
          <p:cNvPr id="5" name="Rectangle 4"/>
          <p:cNvSpPr/>
          <p:nvPr/>
        </p:nvSpPr>
        <p:spPr>
          <a:xfrm>
            <a:off x="827584" y="1772816"/>
            <a:ext cx="6120680" cy="923330"/>
          </a:xfrm>
          <a:prstGeom prst="rect">
            <a:avLst/>
          </a:prstGeom>
          <a:solidFill>
            <a:schemeClr val="tx1"/>
          </a:solidFill>
        </p:spPr>
        <p:txBody>
          <a:bodyPr wrap="square">
            <a:spAutoFit/>
          </a:bodyPr>
          <a:lstStyle/>
          <a:p>
            <a:pPr algn="just"/>
            <a:r>
              <a:rPr lang="fr-FR" dirty="0">
                <a:solidFill>
                  <a:srgbClr val="FFC000"/>
                </a:solidFill>
              </a:rPr>
              <a:t>Eviter à les exposer à des </a:t>
            </a:r>
            <a:r>
              <a:rPr lang="fr-FR" u="sng" dirty="0">
                <a:solidFill>
                  <a:srgbClr val="FFC000"/>
                </a:solidFill>
              </a:rPr>
              <a:t>températures défavorables</a:t>
            </a:r>
            <a:r>
              <a:rPr lang="fr-FR" dirty="0">
                <a:solidFill>
                  <a:srgbClr val="FFC000"/>
                </a:solidFill>
              </a:rPr>
              <a:t>, </a:t>
            </a:r>
            <a:r>
              <a:rPr lang="fr-FR" u="sng" dirty="0">
                <a:solidFill>
                  <a:srgbClr val="FFC000"/>
                </a:solidFill>
              </a:rPr>
              <a:t>d'une noyade, d'un état de choc, d'un prédateur ou de la dessiccation</a:t>
            </a:r>
            <a:r>
              <a:rPr lang="fr-FR" dirty="0">
                <a:solidFill>
                  <a:srgbClr val="FFC000"/>
                </a:solidFill>
              </a:rPr>
              <a:t>. </a:t>
            </a:r>
          </a:p>
        </p:txBody>
      </p:sp>
      <p:sp>
        <p:nvSpPr>
          <p:cNvPr id="6" name="Rectangle 5"/>
          <p:cNvSpPr/>
          <p:nvPr/>
        </p:nvSpPr>
        <p:spPr>
          <a:xfrm>
            <a:off x="827584" y="2828836"/>
            <a:ext cx="6120680" cy="923330"/>
          </a:xfrm>
          <a:prstGeom prst="rect">
            <a:avLst/>
          </a:prstGeom>
          <a:solidFill>
            <a:schemeClr val="tx1"/>
          </a:solidFill>
        </p:spPr>
        <p:txBody>
          <a:bodyPr wrap="square">
            <a:spAutoFit/>
          </a:bodyPr>
          <a:lstStyle/>
          <a:p>
            <a:pPr algn="just"/>
            <a:r>
              <a:rPr lang="fr-FR" dirty="0">
                <a:solidFill>
                  <a:srgbClr val="FFC000"/>
                </a:solidFill>
              </a:rPr>
              <a:t>les pièges sont vérifiés tôt le matin et à tous les jours lorsque les conditions météorologiques menacent la survie des animaux piégés</a:t>
            </a:r>
          </a:p>
        </p:txBody>
      </p:sp>
      <p:sp>
        <p:nvSpPr>
          <p:cNvPr id="7" name="Rectangle 6"/>
          <p:cNvSpPr/>
          <p:nvPr/>
        </p:nvSpPr>
        <p:spPr>
          <a:xfrm>
            <a:off x="827584" y="4032240"/>
            <a:ext cx="6120680" cy="923330"/>
          </a:xfrm>
          <a:prstGeom prst="rect">
            <a:avLst/>
          </a:prstGeom>
          <a:solidFill>
            <a:schemeClr val="tx1"/>
          </a:solidFill>
        </p:spPr>
        <p:txBody>
          <a:bodyPr wrap="square">
            <a:spAutoFit/>
          </a:bodyPr>
          <a:lstStyle/>
          <a:p>
            <a:pPr algn="just"/>
            <a:r>
              <a:rPr lang="fr-FR" dirty="0">
                <a:solidFill>
                  <a:srgbClr val="FFC000"/>
                </a:solidFill>
              </a:rPr>
              <a:t>Chaque animal qui est capturé ou manipulé doit être examiné attentivement afin de détecter la présence de </a:t>
            </a:r>
            <a:r>
              <a:rPr lang="fr-FR" u="sng" dirty="0">
                <a:solidFill>
                  <a:srgbClr val="FFC000"/>
                </a:solidFill>
              </a:rPr>
              <a:t>déformation, de blessures et de parasites</a:t>
            </a:r>
            <a:r>
              <a:rPr lang="fr-FR" dirty="0">
                <a:solidFill>
                  <a:srgbClr val="FFC000"/>
                </a:solidFill>
              </a:rPr>
              <a:t>. </a:t>
            </a:r>
          </a:p>
        </p:txBody>
      </p:sp>
      <p:sp>
        <p:nvSpPr>
          <p:cNvPr id="8" name="Rectangle 7"/>
          <p:cNvSpPr/>
          <p:nvPr/>
        </p:nvSpPr>
        <p:spPr>
          <a:xfrm>
            <a:off x="846430" y="5157192"/>
            <a:ext cx="6101834" cy="1200329"/>
          </a:xfrm>
          <a:prstGeom prst="rect">
            <a:avLst/>
          </a:prstGeom>
          <a:solidFill>
            <a:schemeClr val="tx1"/>
          </a:solidFill>
        </p:spPr>
        <p:txBody>
          <a:bodyPr wrap="square">
            <a:spAutoFit/>
          </a:bodyPr>
          <a:lstStyle/>
          <a:p>
            <a:pPr algn="just"/>
            <a:r>
              <a:rPr lang="fr-FR" dirty="0">
                <a:solidFill>
                  <a:srgbClr val="FFC000"/>
                </a:solidFill>
              </a:rPr>
              <a:t>les chercheurs doivent bien se laver les mains ou changer leurs gants entre chaque animal de façon à éviter le transfert de sécrétions nocives ainsi que de substances contenant des phéromones</a:t>
            </a:r>
          </a:p>
        </p:txBody>
      </p:sp>
      <p:pic>
        <p:nvPicPr>
          <p:cNvPr id="9" name="Image 8" descr="https://encrypted-tbn3.gstatic.com/images?q=tbn:ANd9GcTyzw1z-APk8TA4xPPQasuN8oboWBRpTFKy-15vFN1KuDGtcU5i"/>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2013" y="1144018"/>
            <a:ext cx="2070100" cy="1684818"/>
          </a:xfrm>
          <a:prstGeom prst="rect">
            <a:avLst/>
          </a:prstGeom>
          <a:noFill/>
          <a:ln>
            <a:noFill/>
          </a:ln>
        </p:spPr>
      </p:pic>
      <p:pic>
        <p:nvPicPr>
          <p:cNvPr id="10" name="Image 9" descr="https://encrypted-tbn1.gstatic.com/images?q=tbn:ANd9GcT5y1H0UTOvF3czjhi4EMIf-drxCaHG-G2REPDVg4Q-2ygNVcPq"/>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8945" y="3819436"/>
            <a:ext cx="2070100" cy="1690370"/>
          </a:xfrm>
          <a:prstGeom prst="rect">
            <a:avLst/>
          </a:prstGeom>
          <a:noFill/>
          <a:ln>
            <a:noFill/>
          </a:ln>
        </p:spPr>
      </p:pic>
      <p:sp>
        <p:nvSpPr>
          <p:cNvPr id="11" name="Flèche droite rayée 10"/>
          <p:cNvSpPr/>
          <p:nvPr/>
        </p:nvSpPr>
        <p:spPr>
          <a:xfrm>
            <a:off x="179512" y="1144018"/>
            <a:ext cx="648072" cy="484782"/>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droite rayée 11"/>
          <p:cNvSpPr/>
          <p:nvPr/>
        </p:nvSpPr>
        <p:spPr>
          <a:xfrm>
            <a:off x="153072" y="2828836"/>
            <a:ext cx="648072" cy="484782"/>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rayée 12"/>
          <p:cNvSpPr/>
          <p:nvPr/>
        </p:nvSpPr>
        <p:spPr>
          <a:xfrm>
            <a:off x="179512" y="4251514"/>
            <a:ext cx="648072" cy="484782"/>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droite rayée 13"/>
          <p:cNvSpPr/>
          <p:nvPr/>
        </p:nvSpPr>
        <p:spPr>
          <a:xfrm>
            <a:off x="198627" y="5519072"/>
            <a:ext cx="648072" cy="484782"/>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droite rayée 14"/>
          <p:cNvSpPr/>
          <p:nvPr/>
        </p:nvSpPr>
        <p:spPr>
          <a:xfrm>
            <a:off x="112984" y="1992090"/>
            <a:ext cx="648072" cy="484782"/>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629154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1429639" y="188640"/>
            <a:ext cx="5760640" cy="72008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latin typeface="Times New Roman" pitchFamily="18" charset="0"/>
                <a:cs typeface="Times New Roman" pitchFamily="18" charset="0"/>
              </a:rPr>
              <a:t>Méthodes et technique d’échantillonnage </a:t>
            </a:r>
          </a:p>
        </p:txBody>
      </p:sp>
      <p:pic>
        <p:nvPicPr>
          <p:cNvPr id="9" name="Image 8"/>
          <p:cNvPicPr/>
          <p:nvPr/>
        </p:nvPicPr>
        <p:blipFill>
          <a:blip r:embed="rId2" cstate="print">
            <a:extLst>
              <a:ext uri="{28A0092B-C50C-407E-A947-70E740481C1C}">
                <a14:useLocalDpi xmlns:a14="http://schemas.microsoft.com/office/drawing/2010/main" val="0"/>
              </a:ext>
            </a:extLst>
          </a:blip>
          <a:stretch>
            <a:fillRect/>
          </a:stretch>
        </p:blipFill>
        <p:spPr>
          <a:xfrm>
            <a:off x="6372200" y="1148242"/>
            <a:ext cx="2669540" cy="2233930"/>
          </a:xfrm>
          <a:prstGeom prst="rect">
            <a:avLst/>
          </a:prstGeom>
          <a:ln cmpd="tri">
            <a:solidFill>
              <a:schemeClr val="tx1"/>
            </a:solidFill>
          </a:ln>
        </p:spPr>
      </p:pic>
      <p:sp>
        <p:nvSpPr>
          <p:cNvPr id="10" name="Rectangle 9"/>
          <p:cNvSpPr/>
          <p:nvPr/>
        </p:nvSpPr>
        <p:spPr>
          <a:xfrm>
            <a:off x="107504" y="1052736"/>
            <a:ext cx="6048672" cy="3170099"/>
          </a:xfrm>
          <a:prstGeom prst="rect">
            <a:avLst/>
          </a:prstGeom>
        </p:spPr>
        <p:txBody>
          <a:bodyPr wrap="square">
            <a:spAutoFit/>
          </a:bodyPr>
          <a:lstStyle/>
          <a:p>
            <a:pPr marL="457200" indent="-457200" algn="just">
              <a:buAutoNum type="arabicPeriod"/>
            </a:pPr>
            <a:r>
              <a:rPr lang="fr-FR" sz="2000" b="1" dirty="0"/>
              <a:t>L’échantillonnage par interception</a:t>
            </a:r>
            <a:r>
              <a:rPr lang="fr-FR" sz="2000" dirty="0"/>
              <a:t> :</a:t>
            </a:r>
          </a:p>
          <a:p>
            <a:pPr marL="285750" indent="-285750" algn="just">
              <a:buFont typeface="Arial" pitchFamily="34" charset="0"/>
              <a:buChar char="•"/>
            </a:pPr>
            <a:r>
              <a:rPr lang="fr-FR" dirty="0"/>
              <a:t>La technique de la barrière-piège (ou </a:t>
            </a:r>
            <a:r>
              <a:rPr lang="fr-FR" dirty="0" err="1"/>
              <a:t>pit</a:t>
            </a:r>
            <a:r>
              <a:rPr lang="fr-FR" dirty="0"/>
              <a:t> </a:t>
            </a:r>
            <a:r>
              <a:rPr lang="fr-FR" dirty="0" err="1"/>
              <a:t>fall</a:t>
            </a:r>
            <a:r>
              <a:rPr lang="fr-FR" dirty="0"/>
              <a:t> </a:t>
            </a:r>
            <a:r>
              <a:rPr lang="fr-FR" dirty="0" err="1"/>
              <a:t>traps</a:t>
            </a:r>
            <a:r>
              <a:rPr lang="fr-FR" dirty="0"/>
              <a:t>) permet d’échantillonner les amphibiens en déplacements lors des </a:t>
            </a:r>
            <a:r>
              <a:rPr lang="fr-FR" u="sng" dirty="0"/>
              <a:t>migrations de reproduction</a:t>
            </a:r>
            <a:r>
              <a:rPr lang="fr-FR" dirty="0"/>
              <a:t>. </a:t>
            </a:r>
          </a:p>
          <a:p>
            <a:pPr marL="285750" indent="-285750" algn="just">
              <a:buFont typeface="Arial" pitchFamily="34" charset="0"/>
              <a:buChar char="•"/>
            </a:pPr>
            <a:r>
              <a:rPr lang="fr-FR" dirty="0"/>
              <a:t>Son principe consiste à intercepter les animaux au cours de leurs déplacements à l’aide d’une barrière (souvent </a:t>
            </a:r>
            <a:r>
              <a:rPr lang="fr-FR" u="sng" dirty="0"/>
              <a:t>une moustiquaire plastique PVC </a:t>
            </a:r>
            <a:r>
              <a:rPr lang="fr-FR" dirty="0"/>
              <a:t>enterrée sur 10 cm environ) à la base de laquelle sont installés des pièges (seaux en plastique alimentaire afin d’éviter tout risque d’allergie ou de blessure pour les animaux capturés). </a:t>
            </a:r>
          </a:p>
        </p:txBody>
      </p:sp>
      <p:sp>
        <p:nvSpPr>
          <p:cNvPr id="11" name="Rectangle 10"/>
          <p:cNvSpPr/>
          <p:nvPr/>
        </p:nvSpPr>
        <p:spPr>
          <a:xfrm>
            <a:off x="129208" y="4221088"/>
            <a:ext cx="8912532" cy="2585323"/>
          </a:xfrm>
          <a:prstGeom prst="rect">
            <a:avLst/>
          </a:prstGeom>
        </p:spPr>
        <p:txBody>
          <a:bodyPr wrap="square">
            <a:spAutoFit/>
          </a:bodyPr>
          <a:lstStyle/>
          <a:p>
            <a:pPr marL="285750" lvl="0" indent="-285750" algn="just">
              <a:buFont typeface="Arial" pitchFamily="34" charset="0"/>
              <a:buChar char="•"/>
            </a:pPr>
            <a:r>
              <a:rPr lang="fr-FR" dirty="0"/>
              <a:t>Les seaux sont répartis de part et d’autre de la barrière afin de capturer les animaux qui rejoignent le milieu aquatique lors des </a:t>
            </a:r>
            <a:r>
              <a:rPr lang="fr-FR" u="sng" dirty="0"/>
              <a:t>migrations prénuptiales </a:t>
            </a:r>
            <a:r>
              <a:rPr lang="fr-FR" dirty="0"/>
              <a:t>ou qui le quittent lors des </a:t>
            </a:r>
            <a:r>
              <a:rPr lang="fr-FR" u="sng" dirty="0"/>
              <a:t>migrations postnuptiales</a:t>
            </a:r>
            <a:r>
              <a:rPr lang="fr-FR" dirty="0"/>
              <a:t>. Chaque seau est identifié et un petit trou est percé à une hauteur de 8 cm du fond pour permettre l’écoulement de l’eau, en cas de pluie, et éviter ainsi d’éventuelles noyades, tout en maintenant un certain degré d’humidité. De plus, le fond de chaque seau est recouvert de terre ou de feuilles pour permettre aux amphibiens de s’enfouir lors de grosses chaleurs. Enfin, </a:t>
            </a:r>
            <a:r>
              <a:rPr lang="fr-FR" u="sng" dirty="0"/>
              <a:t>les pièges sont relevés tous les deux jours au maximum et tous les jours en cas de forte pluie. </a:t>
            </a:r>
            <a:endParaRPr lang="fr-FR" dirty="0"/>
          </a:p>
        </p:txBody>
      </p:sp>
    </p:spTree>
    <p:extLst>
      <p:ext uri="{BB962C8B-B14F-4D97-AF65-F5344CB8AC3E}">
        <p14:creationId xmlns:p14="http://schemas.microsoft.com/office/powerpoint/2010/main" val="15085936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pitchFamily="34" charset="0"/>
              <a:cs typeface="Arial" pitchFamily="34" charset="0"/>
            </a:endParaRPr>
          </a:p>
        </p:txBody>
      </p:sp>
      <p:pic>
        <p:nvPicPr>
          <p:cNvPr id="2049" name="Image 29" descr="Description : https://encrypted-tbn3.gstatic.com/images?q=tbn:ANd9GcTyzw1z-APk8TA4xPPQasuN8oboWBRpTFKy-15vFN1KuDGtcU5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3861048"/>
            <a:ext cx="4464496" cy="20882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92772" y="548680"/>
            <a:ext cx="8211676"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80975" algn="l"/>
                <a:tab pos="450850" algn="l"/>
                <a:tab pos="539750" algn="l"/>
              </a:tabLst>
            </a:pPr>
            <a:r>
              <a:rPr kumimoji="0" lang="fr-FR"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2. L’échantillonnage acoustique : </a:t>
            </a:r>
            <a:r>
              <a:rPr kumimoji="0" lang="fr-FR" sz="24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permet de repérer et d’estimer la population mâle chez les espèces à chant. Il est très utile pour capturer les mâles de crapaud accoucheur. </a:t>
            </a:r>
            <a:endParaRPr kumimoji="0" lang="fr-FR" sz="240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tab pos="180975" algn="l"/>
                <a:tab pos="450850" algn="l"/>
                <a:tab pos="539750" algn="l"/>
              </a:tabLst>
            </a:pPr>
            <a:r>
              <a:rPr kumimoji="0" lang="fr-FR"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3.L’échantillonnage des pontes:  </a:t>
            </a:r>
            <a:r>
              <a:rPr kumimoji="0" lang="fr-FR" sz="24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par contact visuel ne donne d’information que pour les espèces dont les femelles pondent en amas et en une seule fois. </a:t>
            </a:r>
            <a:endParaRPr kumimoji="0" lang="fr-FR" sz="240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tab pos="180975" algn="l"/>
                <a:tab pos="450850" algn="l"/>
                <a:tab pos="539750" algn="l"/>
              </a:tabLst>
            </a:pPr>
            <a:r>
              <a:rPr kumimoji="0" lang="fr-FR"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4. L’échantillonnage par pêche </a:t>
            </a:r>
            <a:r>
              <a:rPr kumimoji="0" lang="fr-FR" sz="24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n’est utilisable qu’en période de reproduction (capture au filet </a:t>
            </a:r>
            <a:r>
              <a:rPr kumimoji="0" lang="fr-FR" sz="240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fauchoir</a:t>
            </a:r>
            <a:r>
              <a:rPr kumimoji="0" lang="fr-FR" sz="24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piège bouteille…</a:t>
            </a:r>
            <a:r>
              <a:rPr kumimoji="0" lang="fr-FR" sz="240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ect</a:t>
            </a:r>
            <a:r>
              <a:rPr kumimoji="0" lang="fr-FR" sz="24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fr-FR" sz="2400" i="0" u="none" strike="noStrike" cap="none" normalizeH="0" baseline="0" dirty="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2546788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275" y="476672"/>
            <a:ext cx="4572000" cy="2308324"/>
          </a:xfrm>
          <a:prstGeom prst="rect">
            <a:avLst/>
          </a:prstGeom>
          <a:solidFill>
            <a:schemeClr val="bg1">
              <a:lumMod val="85000"/>
            </a:schemeClr>
          </a:solidFill>
        </p:spPr>
        <p:txBody>
          <a:bodyPr>
            <a:spAutoFit/>
          </a:bodyPr>
          <a:lstStyle/>
          <a:p>
            <a:r>
              <a:rPr lang="fr-FR" b="1" u="sng" dirty="0"/>
              <a:t>Caractéristiques communes</a:t>
            </a:r>
            <a:br>
              <a:rPr lang="fr-FR" b="1" u="sng" dirty="0"/>
            </a:br>
            <a:r>
              <a:rPr lang="fr-FR" b="1" u="sng" dirty="0"/>
              <a:t>de tous les reptiles</a:t>
            </a:r>
            <a:br>
              <a:rPr lang="fr-FR" dirty="0"/>
            </a:br>
            <a:r>
              <a:rPr lang="fr-FR" dirty="0"/>
              <a:t>Ils sont couverts de peau écailleuse. </a:t>
            </a:r>
          </a:p>
          <a:p>
            <a:r>
              <a:rPr lang="fr-FR" dirty="0"/>
              <a:t>Ils ont une température variable. </a:t>
            </a:r>
          </a:p>
          <a:p>
            <a:r>
              <a:rPr lang="fr-FR" dirty="0"/>
              <a:t>Ils ont 4 pattes (ou sans pattes pour les serpents). </a:t>
            </a:r>
          </a:p>
          <a:p>
            <a:r>
              <a:rPr lang="fr-FR" dirty="0"/>
              <a:t>Ils respirent par des poumons. </a:t>
            </a:r>
          </a:p>
          <a:p>
            <a:r>
              <a:rPr lang="fr-FR" dirty="0"/>
              <a:t>La femelle pond des œufs</a:t>
            </a:r>
          </a:p>
        </p:txBody>
      </p:sp>
      <p:sp>
        <p:nvSpPr>
          <p:cNvPr id="5" name="Rectangle 4"/>
          <p:cNvSpPr/>
          <p:nvPr/>
        </p:nvSpPr>
        <p:spPr>
          <a:xfrm>
            <a:off x="179512" y="108243"/>
            <a:ext cx="2314306" cy="369332"/>
          </a:xfrm>
          <a:prstGeom prst="rect">
            <a:avLst/>
          </a:prstGeom>
          <a:solidFill>
            <a:schemeClr val="tx2">
              <a:lumMod val="40000"/>
              <a:lumOff val="60000"/>
            </a:schemeClr>
          </a:solidFill>
        </p:spPr>
        <p:txBody>
          <a:bodyPr wrap="square">
            <a:spAutoFit/>
          </a:bodyPr>
          <a:lstStyle/>
          <a:p>
            <a:r>
              <a:rPr lang="fr-FR" b="1" dirty="0"/>
              <a:t>c) </a:t>
            </a:r>
            <a:r>
              <a:rPr lang="fr-FR" b="1" u="sng" dirty="0"/>
              <a:t>Les reptiles</a:t>
            </a:r>
            <a:r>
              <a:rPr lang="fr-FR" b="1" dirty="0"/>
              <a:t> :</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5820" y="470326"/>
            <a:ext cx="3837633" cy="526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 y="2784996"/>
            <a:ext cx="4896544" cy="4158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44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3A4A546-5906-3722-03C3-10F44407C741}"/>
              </a:ext>
            </a:extLst>
          </p:cNvPr>
          <p:cNvGraphicFramePr>
            <a:graphicFrameLocks noGrp="1"/>
          </p:cNvGraphicFramePr>
          <p:nvPr>
            <p:extLst>
              <p:ext uri="{D42A27DB-BD31-4B8C-83A1-F6EECF244321}">
                <p14:modId xmlns:p14="http://schemas.microsoft.com/office/powerpoint/2010/main" val="2556324441"/>
              </p:ext>
            </p:extLst>
          </p:nvPr>
        </p:nvGraphicFramePr>
        <p:xfrm>
          <a:off x="89755" y="44624"/>
          <a:ext cx="8964490" cy="6699384"/>
        </p:xfrm>
        <a:graphic>
          <a:graphicData uri="http://schemas.openxmlformats.org/drawingml/2006/table">
            <a:tbl>
              <a:tblPr/>
              <a:tblGrid>
                <a:gridCol w="1792898">
                  <a:extLst>
                    <a:ext uri="{9D8B030D-6E8A-4147-A177-3AD203B41FA5}">
                      <a16:colId xmlns:a16="http://schemas.microsoft.com/office/drawing/2014/main" val="734520710"/>
                    </a:ext>
                  </a:extLst>
                </a:gridCol>
                <a:gridCol w="1792898">
                  <a:extLst>
                    <a:ext uri="{9D8B030D-6E8A-4147-A177-3AD203B41FA5}">
                      <a16:colId xmlns:a16="http://schemas.microsoft.com/office/drawing/2014/main" val="354510081"/>
                    </a:ext>
                  </a:extLst>
                </a:gridCol>
                <a:gridCol w="1792898">
                  <a:extLst>
                    <a:ext uri="{9D8B030D-6E8A-4147-A177-3AD203B41FA5}">
                      <a16:colId xmlns:a16="http://schemas.microsoft.com/office/drawing/2014/main" val="702976333"/>
                    </a:ext>
                  </a:extLst>
                </a:gridCol>
                <a:gridCol w="1792898">
                  <a:extLst>
                    <a:ext uri="{9D8B030D-6E8A-4147-A177-3AD203B41FA5}">
                      <a16:colId xmlns:a16="http://schemas.microsoft.com/office/drawing/2014/main" val="2358756697"/>
                    </a:ext>
                  </a:extLst>
                </a:gridCol>
                <a:gridCol w="1792898">
                  <a:extLst>
                    <a:ext uri="{9D8B030D-6E8A-4147-A177-3AD203B41FA5}">
                      <a16:colId xmlns:a16="http://schemas.microsoft.com/office/drawing/2014/main" val="1430235989"/>
                    </a:ext>
                  </a:extLst>
                </a:gridCol>
              </a:tblGrid>
              <a:tr h="232229">
                <a:tc>
                  <a:txBody>
                    <a:bodyPr/>
                    <a:lstStyle/>
                    <a:p>
                      <a:r>
                        <a:rPr lang="fr-FR" sz="1400" b="1"/>
                        <a:t>Méthode</a:t>
                      </a:r>
                      <a:endParaRPr lang="fr-FR" sz="1400"/>
                    </a:p>
                  </a:txBody>
                  <a:tcPr marL="33176" marR="33176" marT="16588" marB="16588" anchor="ctr">
                    <a:lnL>
                      <a:noFill/>
                    </a:lnL>
                    <a:lnR>
                      <a:noFill/>
                    </a:lnR>
                    <a:lnT>
                      <a:noFill/>
                    </a:lnT>
                    <a:lnB>
                      <a:noFill/>
                    </a:lnB>
                    <a:solidFill>
                      <a:srgbClr val="FFFF00"/>
                    </a:solidFill>
                  </a:tcPr>
                </a:tc>
                <a:tc>
                  <a:txBody>
                    <a:bodyPr/>
                    <a:lstStyle/>
                    <a:p>
                      <a:r>
                        <a:rPr lang="fr-FR" sz="1400" b="1"/>
                        <a:t>Principe</a:t>
                      </a:r>
                      <a:endParaRPr lang="fr-FR" sz="1400"/>
                    </a:p>
                  </a:txBody>
                  <a:tcPr marL="33176" marR="33176" marT="16588" marB="16588" anchor="ctr">
                    <a:lnL>
                      <a:noFill/>
                    </a:lnL>
                    <a:lnR>
                      <a:noFill/>
                    </a:lnR>
                    <a:lnT>
                      <a:noFill/>
                    </a:lnT>
                    <a:lnB>
                      <a:noFill/>
                    </a:lnB>
                    <a:solidFill>
                      <a:srgbClr val="FFFF00"/>
                    </a:solidFill>
                  </a:tcPr>
                </a:tc>
                <a:tc>
                  <a:txBody>
                    <a:bodyPr/>
                    <a:lstStyle/>
                    <a:p>
                      <a:r>
                        <a:rPr lang="fr-FR" sz="1400" b="1"/>
                        <a:t>Utilisation / Cible</a:t>
                      </a:r>
                      <a:endParaRPr lang="fr-FR" sz="1400"/>
                    </a:p>
                  </a:txBody>
                  <a:tcPr marL="33176" marR="33176" marT="16588" marB="16588" anchor="ctr">
                    <a:lnL>
                      <a:noFill/>
                    </a:lnL>
                    <a:lnR>
                      <a:noFill/>
                    </a:lnR>
                    <a:lnT>
                      <a:noFill/>
                    </a:lnT>
                    <a:lnB>
                      <a:noFill/>
                    </a:lnB>
                    <a:solidFill>
                      <a:srgbClr val="FFFF00"/>
                    </a:solidFill>
                  </a:tcPr>
                </a:tc>
                <a:tc>
                  <a:txBody>
                    <a:bodyPr/>
                    <a:lstStyle/>
                    <a:p>
                      <a:r>
                        <a:rPr lang="fr-FR" sz="1400" b="1"/>
                        <a:t>Avantages</a:t>
                      </a:r>
                      <a:endParaRPr lang="fr-FR" sz="1400"/>
                    </a:p>
                  </a:txBody>
                  <a:tcPr marL="33176" marR="33176" marT="16588" marB="16588" anchor="ctr">
                    <a:lnL>
                      <a:noFill/>
                    </a:lnL>
                    <a:lnR>
                      <a:noFill/>
                    </a:lnR>
                    <a:lnT>
                      <a:noFill/>
                    </a:lnT>
                    <a:lnB>
                      <a:noFill/>
                    </a:lnB>
                    <a:solidFill>
                      <a:srgbClr val="FFFF00"/>
                    </a:solidFill>
                  </a:tcPr>
                </a:tc>
                <a:tc>
                  <a:txBody>
                    <a:bodyPr/>
                    <a:lstStyle/>
                    <a:p>
                      <a:r>
                        <a:rPr lang="fr-FR" sz="1400" b="1" dirty="0"/>
                        <a:t>Inconvénients</a:t>
                      </a:r>
                      <a:endParaRPr lang="fr-FR" sz="1400" dirty="0"/>
                    </a:p>
                  </a:txBody>
                  <a:tcPr marL="33176" marR="33176" marT="16588" marB="16588" anchor="ctr">
                    <a:lnL>
                      <a:noFill/>
                    </a:lnL>
                    <a:lnR>
                      <a:noFill/>
                    </a:lnR>
                    <a:lnT>
                      <a:noFill/>
                    </a:lnT>
                    <a:lnB>
                      <a:noFill/>
                    </a:lnB>
                    <a:solidFill>
                      <a:srgbClr val="FFFF00"/>
                    </a:solidFill>
                  </a:tcPr>
                </a:tc>
                <a:extLst>
                  <a:ext uri="{0D108BD9-81ED-4DB2-BD59-A6C34878D82A}">
                    <a16:rowId xmlns:a16="http://schemas.microsoft.com/office/drawing/2014/main" val="2395860073"/>
                  </a:ext>
                </a:extLst>
              </a:tr>
              <a:tr h="630335">
                <a:tc>
                  <a:txBody>
                    <a:bodyPr/>
                    <a:lstStyle/>
                    <a:p>
                      <a:pPr algn="ctr"/>
                      <a:r>
                        <a:rPr lang="fr-FR" sz="1400" b="1"/>
                        <a:t>Recherche active (à vue)</a:t>
                      </a:r>
                      <a:endParaRPr lang="fr-FR" sz="1400"/>
                    </a:p>
                  </a:txBody>
                  <a:tcPr marL="33176" marR="33176" marT="16588" marB="16588" anchor="ctr">
                    <a:lnL>
                      <a:noFill/>
                    </a:lnL>
                    <a:lnR>
                      <a:noFill/>
                    </a:lnR>
                    <a:lnT>
                      <a:noFill/>
                    </a:lnT>
                    <a:lnB>
                      <a:noFill/>
                    </a:lnB>
                    <a:solidFill>
                      <a:srgbClr val="FFFF00"/>
                    </a:solidFill>
                  </a:tcPr>
                </a:tc>
                <a:tc>
                  <a:txBody>
                    <a:bodyPr/>
                    <a:lstStyle/>
                    <a:p>
                      <a:r>
                        <a:rPr lang="fr-FR" sz="1400"/>
                        <a:t>Prospection visuelle dans les habitats, parfois avec retournement de pierres</a:t>
                      </a:r>
                    </a:p>
                  </a:txBody>
                  <a:tcPr marL="33176" marR="33176" marT="16588" marB="16588" anchor="ctr">
                    <a:lnL>
                      <a:noFill/>
                    </a:lnL>
                    <a:lnR>
                      <a:noFill/>
                    </a:lnR>
                    <a:lnT>
                      <a:noFill/>
                    </a:lnT>
                    <a:lnB>
                      <a:noFill/>
                    </a:lnB>
                    <a:noFill/>
                  </a:tcPr>
                </a:tc>
                <a:tc>
                  <a:txBody>
                    <a:bodyPr/>
                    <a:lstStyle/>
                    <a:p>
                      <a:r>
                        <a:rPr lang="fr-FR" sz="1400"/>
                        <a:t>Lézards, serpents, geckos</a:t>
                      </a:r>
                    </a:p>
                  </a:txBody>
                  <a:tcPr marL="33176" marR="33176" marT="16588" marB="16588" anchor="ctr">
                    <a:lnL>
                      <a:noFill/>
                    </a:lnL>
                    <a:lnR>
                      <a:noFill/>
                    </a:lnR>
                    <a:lnT>
                      <a:noFill/>
                    </a:lnT>
                    <a:lnB>
                      <a:noFill/>
                    </a:lnB>
                    <a:noFill/>
                  </a:tcPr>
                </a:tc>
                <a:tc>
                  <a:txBody>
                    <a:bodyPr/>
                    <a:lstStyle/>
                    <a:p>
                      <a:r>
                        <a:rPr lang="fr-FR" sz="1400"/>
                        <a:t>Simple, directe, pas besoin de matériel complexe</a:t>
                      </a:r>
                    </a:p>
                  </a:txBody>
                  <a:tcPr marL="33176" marR="33176" marT="16588" marB="16588" anchor="ctr">
                    <a:lnL>
                      <a:noFill/>
                    </a:lnL>
                    <a:lnR>
                      <a:noFill/>
                    </a:lnR>
                    <a:lnT>
                      <a:noFill/>
                    </a:lnT>
                    <a:lnB>
                      <a:noFill/>
                    </a:lnB>
                    <a:noFill/>
                  </a:tcPr>
                </a:tc>
                <a:tc>
                  <a:txBody>
                    <a:bodyPr/>
                    <a:lstStyle/>
                    <a:p>
                      <a:r>
                        <a:rPr lang="fr-FR" sz="1400"/>
                        <a:t>Dépend du temps, de l’habitat, et de l’expérience</a:t>
                      </a:r>
                    </a:p>
                  </a:txBody>
                  <a:tcPr marL="33176" marR="33176" marT="16588" marB="16588" anchor="ctr">
                    <a:lnL>
                      <a:noFill/>
                    </a:lnL>
                    <a:lnR>
                      <a:noFill/>
                    </a:lnR>
                    <a:lnT>
                      <a:noFill/>
                    </a:lnT>
                    <a:lnB>
                      <a:noFill/>
                    </a:lnB>
                    <a:noFill/>
                  </a:tcPr>
                </a:tc>
                <a:extLst>
                  <a:ext uri="{0D108BD9-81ED-4DB2-BD59-A6C34878D82A}">
                    <a16:rowId xmlns:a16="http://schemas.microsoft.com/office/drawing/2014/main" val="3869137863"/>
                  </a:ext>
                </a:extLst>
              </a:tr>
              <a:tr h="630335">
                <a:tc>
                  <a:txBody>
                    <a:bodyPr/>
                    <a:lstStyle/>
                    <a:p>
                      <a:pPr algn="ctr"/>
                      <a:r>
                        <a:rPr lang="fr-FR" sz="1400" b="1"/>
                        <a:t>Plaques-refuges artificielles</a:t>
                      </a:r>
                      <a:endParaRPr lang="fr-FR" sz="1400"/>
                    </a:p>
                  </a:txBody>
                  <a:tcPr marL="33176" marR="33176" marT="16588" marB="16588" anchor="ctr">
                    <a:lnL>
                      <a:noFill/>
                    </a:lnL>
                    <a:lnR>
                      <a:noFill/>
                    </a:lnR>
                    <a:lnT>
                      <a:noFill/>
                    </a:lnT>
                    <a:lnB>
                      <a:noFill/>
                    </a:lnB>
                    <a:solidFill>
                      <a:srgbClr val="FFFF00"/>
                    </a:solidFill>
                  </a:tcPr>
                </a:tc>
                <a:tc>
                  <a:txBody>
                    <a:bodyPr/>
                    <a:lstStyle/>
                    <a:p>
                      <a:r>
                        <a:rPr lang="fr-FR" sz="1400"/>
                        <a:t>Disposition de tôles, bois ou cartons comme abris, inspectés régulièrement</a:t>
                      </a:r>
                    </a:p>
                  </a:txBody>
                  <a:tcPr marL="33176" marR="33176" marT="16588" marB="16588" anchor="ctr">
                    <a:lnL>
                      <a:noFill/>
                    </a:lnL>
                    <a:lnR>
                      <a:noFill/>
                    </a:lnR>
                    <a:lnT>
                      <a:noFill/>
                    </a:lnT>
                    <a:lnB>
                      <a:noFill/>
                    </a:lnB>
                    <a:noFill/>
                  </a:tcPr>
                </a:tc>
                <a:tc>
                  <a:txBody>
                    <a:bodyPr/>
                    <a:lstStyle/>
                    <a:p>
                      <a:r>
                        <a:rPr lang="fr-FR" sz="1400"/>
                        <a:t>Espèces thermophiles ou nocturnes</a:t>
                      </a:r>
                    </a:p>
                  </a:txBody>
                  <a:tcPr marL="33176" marR="33176" marT="16588" marB="16588" anchor="ctr">
                    <a:lnL>
                      <a:noFill/>
                    </a:lnL>
                    <a:lnR>
                      <a:noFill/>
                    </a:lnR>
                    <a:lnT>
                      <a:noFill/>
                    </a:lnT>
                    <a:lnB>
                      <a:noFill/>
                    </a:lnB>
                    <a:noFill/>
                  </a:tcPr>
                </a:tc>
                <a:tc>
                  <a:txBody>
                    <a:bodyPr/>
                    <a:lstStyle/>
                    <a:p>
                      <a:r>
                        <a:rPr lang="fr-FR" sz="1400"/>
                        <a:t>Peu coûteux, utile pour espèces discrètes</a:t>
                      </a:r>
                    </a:p>
                  </a:txBody>
                  <a:tcPr marL="33176" marR="33176" marT="16588" marB="16588" anchor="ctr">
                    <a:lnL>
                      <a:noFill/>
                    </a:lnL>
                    <a:lnR>
                      <a:noFill/>
                    </a:lnR>
                    <a:lnT>
                      <a:noFill/>
                    </a:lnT>
                    <a:lnB>
                      <a:noFill/>
                    </a:lnB>
                    <a:noFill/>
                  </a:tcPr>
                </a:tc>
                <a:tc>
                  <a:txBody>
                    <a:bodyPr/>
                    <a:lstStyle/>
                    <a:p>
                      <a:r>
                        <a:rPr lang="fr-FR" sz="1400"/>
                        <a:t>Patience nécessaire, résultats variables</a:t>
                      </a:r>
                    </a:p>
                  </a:txBody>
                  <a:tcPr marL="33176" marR="33176" marT="16588" marB="16588" anchor="ctr">
                    <a:lnL>
                      <a:noFill/>
                    </a:lnL>
                    <a:lnR>
                      <a:noFill/>
                    </a:lnR>
                    <a:lnT>
                      <a:noFill/>
                    </a:lnT>
                    <a:lnB>
                      <a:noFill/>
                    </a:lnB>
                    <a:noFill/>
                  </a:tcPr>
                </a:tc>
                <a:extLst>
                  <a:ext uri="{0D108BD9-81ED-4DB2-BD59-A6C34878D82A}">
                    <a16:rowId xmlns:a16="http://schemas.microsoft.com/office/drawing/2014/main" val="4081484751"/>
                  </a:ext>
                </a:extLst>
              </a:tr>
              <a:tr h="530808">
                <a:tc>
                  <a:txBody>
                    <a:bodyPr/>
                    <a:lstStyle/>
                    <a:p>
                      <a:pPr algn="ctr"/>
                      <a:r>
                        <a:rPr lang="fr-FR" sz="1400" b="1"/>
                        <a:t>Pièges-fosses avec barrière</a:t>
                      </a:r>
                      <a:endParaRPr lang="fr-FR" sz="1400"/>
                    </a:p>
                  </a:txBody>
                  <a:tcPr marL="33176" marR="33176" marT="16588" marB="16588" anchor="ctr">
                    <a:lnL>
                      <a:noFill/>
                    </a:lnL>
                    <a:lnR>
                      <a:noFill/>
                    </a:lnR>
                    <a:lnT>
                      <a:noFill/>
                    </a:lnT>
                    <a:lnB>
                      <a:noFill/>
                    </a:lnB>
                    <a:solidFill>
                      <a:srgbClr val="FFFF00"/>
                    </a:solidFill>
                  </a:tcPr>
                </a:tc>
                <a:tc>
                  <a:txBody>
                    <a:bodyPr/>
                    <a:lstStyle/>
                    <a:p>
                      <a:r>
                        <a:rPr lang="fr-FR" sz="1400"/>
                        <a:t>Seaux enterrés + filet guidant les reptiles à l’intérieur</a:t>
                      </a:r>
                    </a:p>
                  </a:txBody>
                  <a:tcPr marL="33176" marR="33176" marT="16588" marB="16588" anchor="ctr">
                    <a:lnL>
                      <a:noFill/>
                    </a:lnL>
                    <a:lnR>
                      <a:noFill/>
                    </a:lnR>
                    <a:lnT>
                      <a:noFill/>
                    </a:lnT>
                    <a:lnB>
                      <a:noFill/>
                    </a:lnB>
                    <a:noFill/>
                  </a:tcPr>
                </a:tc>
                <a:tc>
                  <a:txBody>
                    <a:bodyPr/>
                    <a:lstStyle/>
                    <a:p>
                      <a:r>
                        <a:rPr lang="fr-FR" sz="1400"/>
                        <a:t>Reptiles terrestres (lézards, serpents)</a:t>
                      </a:r>
                    </a:p>
                  </a:txBody>
                  <a:tcPr marL="33176" marR="33176" marT="16588" marB="16588" anchor="ctr">
                    <a:lnL>
                      <a:noFill/>
                    </a:lnL>
                    <a:lnR>
                      <a:noFill/>
                    </a:lnR>
                    <a:lnT>
                      <a:noFill/>
                    </a:lnT>
                    <a:lnB>
                      <a:noFill/>
                    </a:lnB>
                    <a:noFill/>
                  </a:tcPr>
                </a:tc>
                <a:tc>
                  <a:txBody>
                    <a:bodyPr/>
                    <a:lstStyle/>
                    <a:p>
                      <a:r>
                        <a:rPr lang="fr-FR" sz="1400"/>
                        <a:t>Permet un bon échantillonnage passif</a:t>
                      </a:r>
                    </a:p>
                  </a:txBody>
                  <a:tcPr marL="33176" marR="33176" marT="16588" marB="16588" anchor="ctr">
                    <a:lnL>
                      <a:noFill/>
                    </a:lnL>
                    <a:lnR>
                      <a:noFill/>
                    </a:lnR>
                    <a:lnT>
                      <a:noFill/>
                    </a:lnT>
                    <a:lnB>
                      <a:noFill/>
                    </a:lnB>
                    <a:noFill/>
                  </a:tcPr>
                </a:tc>
                <a:tc>
                  <a:txBody>
                    <a:bodyPr/>
                    <a:lstStyle/>
                    <a:p>
                      <a:r>
                        <a:rPr lang="fr-FR" sz="1400"/>
                        <a:t>Intrusif, nécessite vérification quotidienne</a:t>
                      </a:r>
                    </a:p>
                  </a:txBody>
                  <a:tcPr marL="33176" marR="33176" marT="16588" marB="16588" anchor="ctr">
                    <a:lnL>
                      <a:noFill/>
                    </a:lnL>
                    <a:lnR>
                      <a:noFill/>
                    </a:lnR>
                    <a:lnT>
                      <a:noFill/>
                    </a:lnT>
                    <a:lnB>
                      <a:noFill/>
                    </a:lnB>
                    <a:noFill/>
                  </a:tcPr>
                </a:tc>
                <a:extLst>
                  <a:ext uri="{0D108BD9-81ED-4DB2-BD59-A6C34878D82A}">
                    <a16:rowId xmlns:a16="http://schemas.microsoft.com/office/drawing/2014/main" val="636203937"/>
                  </a:ext>
                </a:extLst>
              </a:tr>
              <a:tr h="530808">
                <a:tc>
                  <a:txBody>
                    <a:bodyPr/>
                    <a:lstStyle/>
                    <a:p>
                      <a:pPr algn="ctr"/>
                      <a:r>
                        <a:rPr lang="fr-FR" sz="1400" b="1"/>
                        <a:t>Filets herpétologiques</a:t>
                      </a:r>
                      <a:endParaRPr lang="fr-FR" sz="1400"/>
                    </a:p>
                  </a:txBody>
                  <a:tcPr marL="33176" marR="33176" marT="16588" marB="16588" anchor="ctr">
                    <a:lnL>
                      <a:noFill/>
                    </a:lnL>
                    <a:lnR>
                      <a:noFill/>
                    </a:lnR>
                    <a:lnT>
                      <a:noFill/>
                    </a:lnT>
                    <a:lnB>
                      <a:noFill/>
                    </a:lnB>
                    <a:solidFill>
                      <a:srgbClr val="FFFF00"/>
                    </a:solidFill>
                  </a:tcPr>
                </a:tc>
                <a:tc>
                  <a:txBody>
                    <a:bodyPr/>
                    <a:lstStyle/>
                    <a:p>
                      <a:r>
                        <a:rPr lang="fr-FR" sz="1400"/>
                        <a:t>Capture de serpents ou lézards avec des filets spéciaux</a:t>
                      </a:r>
                    </a:p>
                  </a:txBody>
                  <a:tcPr marL="33176" marR="33176" marT="16588" marB="16588" anchor="ctr">
                    <a:lnL>
                      <a:noFill/>
                    </a:lnL>
                    <a:lnR>
                      <a:noFill/>
                    </a:lnR>
                    <a:lnT>
                      <a:noFill/>
                    </a:lnT>
                    <a:lnB>
                      <a:noFill/>
                    </a:lnB>
                    <a:noFill/>
                  </a:tcPr>
                </a:tc>
                <a:tc>
                  <a:txBody>
                    <a:bodyPr/>
                    <a:lstStyle/>
                    <a:p>
                      <a:r>
                        <a:rPr lang="fr-FR" sz="1400"/>
                        <a:t>Serpents et lézards mobiles</a:t>
                      </a:r>
                    </a:p>
                  </a:txBody>
                  <a:tcPr marL="33176" marR="33176" marT="16588" marB="16588" anchor="ctr">
                    <a:lnL>
                      <a:noFill/>
                    </a:lnL>
                    <a:lnR>
                      <a:noFill/>
                    </a:lnR>
                    <a:lnT>
                      <a:noFill/>
                    </a:lnT>
                    <a:lnB>
                      <a:noFill/>
                    </a:lnB>
                    <a:noFill/>
                  </a:tcPr>
                </a:tc>
                <a:tc>
                  <a:txBody>
                    <a:bodyPr/>
                    <a:lstStyle/>
                    <a:p>
                      <a:r>
                        <a:rPr lang="fr-FR" sz="1400"/>
                        <a:t>Donne accès direct à l’individu</a:t>
                      </a:r>
                    </a:p>
                  </a:txBody>
                  <a:tcPr marL="33176" marR="33176" marT="16588" marB="16588" anchor="ctr">
                    <a:lnL>
                      <a:noFill/>
                    </a:lnL>
                    <a:lnR>
                      <a:noFill/>
                    </a:lnR>
                    <a:lnT>
                      <a:noFill/>
                    </a:lnT>
                    <a:lnB>
                      <a:noFill/>
                    </a:lnB>
                    <a:noFill/>
                  </a:tcPr>
                </a:tc>
                <a:tc>
                  <a:txBody>
                    <a:bodyPr/>
                    <a:lstStyle/>
                    <a:p>
                      <a:r>
                        <a:rPr lang="fr-FR" sz="1400"/>
                        <a:t>Nécessite compétence, manipulation délicate</a:t>
                      </a:r>
                    </a:p>
                  </a:txBody>
                  <a:tcPr marL="33176" marR="33176" marT="16588" marB="16588" anchor="ctr">
                    <a:lnL>
                      <a:noFill/>
                    </a:lnL>
                    <a:lnR>
                      <a:noFill/>
                    </a:lnR>
                    <a:lnT>
                      <a:noFill/>
                    </a:lnT>
                    <a:lnB>
                      <a:noFill/>
                    </a:lnB>
                    <a:noFill/>
                  </a:tcPr>
                </a:tc>
                <a:extLst>
                  <a:ext uri="{0D108BD9-81ED-4DB2-BD59-A6C34878D82A}">
                    <a16:rowId xmlns:a16="http://schemas.microsoft.com/office/drawing/2014/main" val="2926106100"/>
                  </a:ext>
                </a:extLst>
              </a:tr>
              <a:tr h="530808">
                <a:tc>
                  <a:txBody>
                    <a:bodyPr/>
                    <a:lstStyle/>
                    <a:p>
                      <a:pPr algn="ctr"/>
                      <a:r>
                        <a:rPr lang="fr-FR" sz="1400" b="1"/>
                        <a:t>Observation nocturne à la lampe</a:t>
                      </a:r>
                      <a:endParaRPr lang="fr-FR" sz="1400"/>
                    </a:p>
                  </a:txBody>
                  <a:tcPr marL="33176" marR="33176" marT="16588" marB="16588" anchor="ctr">
                    <a:lnL>
                      <a:noFill/>
                    </a:lnL>
                    <a:lnR>
                      <a:noFill/>
                    </a:lnR>
                    <a:lnT>
                      <a:noFill/>
                    </a:lnT>
                    <a:lnB>
                      <a:noFill/>
                    </a:lnB>
                    <a:solidFill>
                      <a:srgbClr val="FFFF00"/>
                    </a:solidFill>
                  </a:tcPr>
                </a:tc>
                <a:tc>
                  <a:txBody>
                    <a:bodyPr/>
                    <a:lstStyle/>
                    <a:p>
                      <a:r>
                        <a:rPr lang="fr-FR" sz="1400"/>
                        <a:t>Repérage des reptiles la nuit à l’aide de lampes frontales</a:t>
                      </a:r>
                    </a:p>
                  </a:txBody>
                  <a:tcPr marL="33176" marR="33176" marT="16588" marB="16588" anchor="ctr">
                    <a:lnL>
                      <a:noFill/>
                    </a:lnL>
                    <a:lnR>
                      <a:noFill/>
                    </a:lnR>
                    <a:lnT>
                      <a:noFill/>
                    </a:lnT>
                    <a:lnB>
                      <a:noFill/>
                    </a:lnB>
                    <a:noFill/>
                  </a:tcPr>
                </a:tc>
                <a:tc>
                  <a:txBody>
                    <a:bodyPr/>
                    <a:lstStyle/>
                    <a:p>
                      <a:r>
                        <a:rPr lang="fr-FR" sz="1400"/>
                        <a:t>Geckos, serpents nocturnes</a:t>
                      </a:r>
                    </a:p>
                  </a:txBody>
                  <a:tcPr marL="33176" marR="33176" marT="16588" marB="16588" anchor="ctr">
                    <a:lnL>
                      <a:noFill/>
                    </a:lnL>
                    <a:lnR>
                      <a:noFill/>
                    </a:lnR>
                    <a:lnT>
                      <a:noFill/>
                    </a:lnT>
                    <a:lnB>
                      <a:noFill/>
                    </a:lnB>
                    <a:noFill/>
                  </a:tcPr>
                </a:tc>
                <a:tc>
                  <a:txBody>
                    <a:bodyPr/>
                    <a:lstStyle/>
                    <a:p>
                      <a:r>
                        <a:rPr lang="fr-FR" sz="1400"/>
                        <a:t>Efficace pour espèces nocturnes</a:t>
                      </a:r>
                    </a:p>
                  </a:txBody>
                  <a:tcPr marL="33176" marR="33176" marT="16588" marB="16588" anchor="ctr">
                    <a:lnL>
                      <a:noFill/>
                    </a:lnL>
                    <a:lnR>
                      <a:noFill/>
                    </a:lnR>
                    <a:lnT>
                      <a:noFill/>
                    </a:lnT>
                    <a:lnB>
                      <a:noFill/>
                    </a:lnB>
                    <a:noFill/>
                  </a:tcPr>
                </a:tc>
                <a:tc>
                  <a:txBody>
                    <a:bodyPr/>
                    <a:lstStyle/>
                    <a:p>
                      <a:r>
                        <a:rPr lang="fr-FR" sz="1400"/>
                        <a:t>Moins utile pour espèces diurnes</a:t>
                      </a:r>
                    </a:p>
                  </a:txBody>
                  <a:tcPr marL="33176" marR="33176" marT="16588" marB="16588" anchor="ctr">
                    <a:lnL>
                      <a:noFill/>
                    </a:lnL>
                    <a:lnR>
                      <a:noFill/>
                    </a:lnR>
                    <a:lnT>
                      <a:noFill/>
                    </a:lnT>
                    <a:lnB>
                      <a:noFill/>
                    </a:lnB>
                    <a:noFill/>
                  </a:tcPr>
                </a:tc>
                <a:extLst>
                  <a:ext uri="{0D108BD9-81ED-4DB2-BD59-A6C34878D82A}">
                    <a16:rowId xmlns:a16="http://schemas.microsoft.com/office/drawing/2014/main" val="4204132468"/>
                  </a:ext>
                </a:extLst>
              </a:tr>
              <a:tr h="729861">
                <a:tc>
                  <a:txBody>
                    <a:bodyPr/>
                    <a:lstStyle/>
                    <a:p>
                      <a:pPr algn="ctr"/>
                      <a:r>
                        <a:rPr lang="fr-FR" sz="1400" b="1"/>
                        <a:t>Caméras pièges</a:t>
                      </a:r>
                      <a:endParaRPr lang="fr-FR" sz="1400"/>
                    </a:p>
                  </a:txBody>
                  <a:tcPr marL="33176" marR="33176" marT="16588" marB="16588" anchor="ctr">
                    <a:lnL>
                      <a:noFill/>
                    </a:lnL>
                    <a:lnR>
                      <a:noFill/>
                    </a:lnR>
                    <a:lnT>
                      <a:noFill/>
                    </a:lnT>
                    <a:lnB>
                      <a:noFill/>
                    </a:lnB>
                    <a:solidFill>
                      <a:srgbClr val="FFFF00"/>
                    </a:solidFill>
                  </a:tcPr>
                </a:tc>
                <a:tc>
                  <a:txBody>
                    <a:bodyPr/>
                    <a:lstStyle/>
                    <a:p>
                      <a:r>
                        <a:rPr lang="fr-FR" sz="1400"/>
                        <a:t>Appareils déclenchés par mouvement ou chaleur pour photographier</a:t>
                      </a:r>
                    </a:p>
                  </a:txBody>
                  <a:tcPr marL="33176" marR="33176" marT="16588" marB="16588" anchor="ctr">
                    <a:lnL>
                      <a:noFill/>
                    </a:lnL>
                    <a:lnR>
                      <a:noFill/>
                    </a:lnR>
                    <a:lnT>
                      <a:noFill/>
                    </a:lnT>
                    <a:lnB>
                      <a:noFill/>
                    </a:lnB>
                    <a:noFill/>
                  </a:tcPr>
                </a:tc>
                <a:tc>
                  <a:txBody>
                    <a:bodyPr/>
                    <a:lstStyle/>
                    <a:p>
                      <a:r>
                        <a:rPr lang="fr-FR" sz="1400"/>
                        <a:t>Reptiles diurnes ou actifs au sol</a:t>
                      </a:r>
                    </a:p>
                  </a:txBody>
                  <a:tcPr marL="33176" marR="33176" marT="16588" marB="16588" anchor="ctr">
                    <a:lnL>
                      <a:noFill/>
                    </a:lnL>
                    <a:lnR>
                      <a:noFill/>
                    </a:lnR>
                    <a:lnT>
                      <a:noFill/>
                    </a:lnT>
                    <a:lnB>
                      <a:noFill/>
                    </a:lnB>
                    <a:noFill/>
                  </a:tcPr>
                </a:tc>
                <a:tc>
                  <a:txBody>
                    <a:bodyPr/>
                    <a:lstStyle/>
                    <a:p>
                      <a:r>
                        <a:rPr lang="fr-FR" sz="1400"/>
                        <a:t>Non invasif, fonctionne 24h/24</a:t>
                      </a:r>
                    </a:p>
                  </a:txBody>
                  <a:tcPr marL="33176" marR="33176" marT="16588" marB="16588" anchor="ctr">
                    <a:lnL>
                      <a:noFill/>
                    </a:lnL>
                    <a:lnR>
                      <a:noFill/>
                    </a:lnR>
                    <a:lnT>
                      <a:noFill/>
                    </a:lnT>
                    <a:lnB>
                      <a:noFill/>
                    </a:lnB>
                    <a:noFill/>
                  </a:tcPr>
                </a:tc>
                <a:tc>
                  <a:txBody>
                    <a:bodyPr/>
                    <a:lstStyle/>
                    <a:p>
                      <a:r>
                        <a:rPr lang="fr-FR" sz="1400"/>
                        <a:t>Difficile à déclencher pour petits individus</a:t>
                      </a:r>
                    </a:p>
                  </a:txBody>
                  <a:tcPr marL="33176" marR="33176" marT="16588" marB="16588" anchor="ctr">
                    <a:lnL>
                      <a:noFill/>
                    </a:lnL>
                    <a:lnR>
                      <a:noFill/>
                    </a:lnR>
                    <a:lnT>
                      <a:noFill/>
                    </a:lnT>
                    <a:lnB>
                      <a:noFill/>
                    </a:lnB>
                    <a:noFill/>
                  </a:tcPr>
                </a:tc>
                <a:extLst>
                  <a:ext uri="{0D108BD9-81ED-4DB2-BD59-A6C34878D82A}">
                    <a16:rowId xmlns:a16="http://schemas.microsoft.com/office/drawing/2014/main" val="762257950"/>
                  </a:ext>
                </a:extLst>
              </a:tr>
              <a:tr h="530808">
                <a:tc>
                  <a:txBody>
                    <a:bodyPr/>
                    <a:lstStyle/>
                    <a:p>
                      <a:pPr algn="ctr"/>
                      <a:r>
                        <a:rPr lang="fr-FR" sz="1400" b="1"/>
                        <a:t>Capture manuelle / à la main</a:t>
                      </a:r>
                      <a:endParaRPr lang="fr-FR" sz="1400"/>
                    </a:p>
                  </a:txBody>
                  <a:tcPr marL="33176" marR="33176" marT="16588" marB="16588" anchor="ctr">
                    <a:lnL>
                      <a:noFill/>
                    </a:lnL>
                    <a:lnR>
                      <a:noFill/>
                    </a:lnR>
                    <a:lnT>
                      <a:noFill/>
                    </a:lnT>
                    <a:lnB>
                      <a:noFill/>
                    </a:lnB>
                    <a:solidFill>
                      <a:srgbClr val="FFFF00"/>
                    </a:solidFill>
                  </a:tcPr>
                </a:tc>
                <a:tc>
                  <a:txBody>
                    <a:bodyPr/>
                    <a:lstStyle/>
                    <a:p>
                      <a:r>
                        <a:rPr lang="fr-FR" sz="1400"/>
                        <a:t>Saisie directe de l’animal (avec précaution)</a:t>
                      </a:r>
                    </a:p>
                  </a:txBody>
                  <a:tcPr marL="33176" marR="33176" marT="16588" marB="16588" anchor="ctr">
                    <a:lnL>
                      <a:noFill/>
                    </a:lnL>
                    <a:lnR>
                      <a:noFill/>
                    </a:lnR>
                    <a:lnT>
                      <a:noFill/>
                    </a:lnT>
                    <a:lnB>
                      <a:noFill/>
                    </a:lnB>
                    <a:noFill/>
                  </a:tcPr>
                </a:tc>
                <a:tc>
                  <a:txBody>
                    <a:bodyPr/>
                    <a:lstStyle/>
                    <a:p>
                      <a:r>
                        <a:rPr lang="fr-FR" sz="1400"/>
                        <a:t>Lézards, tortues</a:t>
                      </a:r>
                    </a:p>
                  </a:txBody>
                  <a:tcPr marL="33176" marR="33176" marT="16588" marB="16588" anchor="ctr">
                    <a:lnL>
                      <a:noFill/>
                    </a:lnL>
                    <a:lnR>
                      <a:noFill/>
                    </a:lnR>
                    <a:lnT>
                      <a:noFill/>
                    </a:lnT>
                    <a:lnB>
                      <a:noFill/>
                    </a:lnB>
                    <a:noFill/>
                  </a:tcPr>
                </a:tc>
                <a:tc>
                  <a:txBody>
                    <a:bodyPr/>
                    <a:lstStyle/>
                    <a:p>
                      <a:r>
                        <a:rPr lang="fr-FR" sz="1400"/>
                        <a:t>Rapide si individu visible</a:t>
                      </a:r>
                    </a:p>
                  </a:txBody>
                  <a:tcPr marL="33176" marR="33176" marT="16588" marB="16588" anchor="ctr">
                    <a:lnL>
                      <a:noFill/>
                    </a:lnL>
                    <a:lnR>
                      <a:noFill/>
                    </a:lnR>
                    <a:lnT>
                      <a:noFill/>
                    </a:lnT>
                    <a:lnB>
                      <a:noFill/>
                    </a:lnB>
                    <a:noFill/>
                  </a:tcPr>
                </a:tc>
                <a:tc>
                  <a:txBody>
                    <a:bodyPr/>
                    <a:lstStyle/>
                    <a:p>
                      <a:r>
                        <a:rPr lang="fr-FR" sz="1400"/>
                        <a:t>Risque pour l’animal ou le chercheur (morsures, stress)</a:t>
                      </a:r>
                    </a:p>
                  </a:txBody>
                  <a:tcPr marL="33176" marR="33176" marT="16588" marB="16588" anchor="ctr">
                    <a:lnL>
                      <a:noFill/>
                    </a:lnL>
                    <a:lnR>
                      <a:noFill/>
                    </a:lnR>
                    <a:lnT>
                      <a:noFill/>
                    </a:lnT>
                    <a:lnB>
                      <a:noFill/>
                    </a:lnB>
                    <a:noFill/>
                  </a:tcPr>
                </a:tc>
                <a:extLst>
                  <a:ext uri="{0D108BD9-81ED-4DB2-BD59-A6C34878D82A}">
                    <a16:rowId xmlns:a16="http://schemas.microsoft.com/office/drawing/2014/main" val="3651256271"/>
                  </a:ext>
                </a:extLst>
              </a:tr>
              <a:tr h="530808">
                <a:tc>
                  <a:txBody>
                    <a:bodyPr/>
                    <a:lstStyle/>
                    <a:p>
                      <a:pPr algn="ctr"/>
                      <a:r>
                        <a:rPr lang="fr-FR" sz="1400" b="1" dirty="0"/>
                        <a:t>Radiopistage / marquage</a:t>
                      </a:r>
                      <a:endParaRPr lang="fr-FR" sz="1400" dirty="0"/>
                    </a:p>
                  </a:txBody>
                  <a:tcPr marL="33176" marR="33176" marT="16588" marB="16588" anchor="ctr">
                    <a:lnL>
                      <a:noFill/>
                    </a:lnL>
                    <a:lnR>
                      <a:noFill/>
                    </a:lnR>
                    <a:lnT>
                      <a:noFill/>
                    </a:lnT>
                    <a:lnB>
                      <a:noFill/>
                    </a:lnB>
                    <a:solidFill>
                      <a:srgbClr val="FFFF00"/>
                    </a:solidFill>
                  </a:tcPr>
                </a:tc>
                <a:tc>
                  <a:txBody>
                    <a:bodyPr/>
                    <a:lstStyle/>
                    <a:p>
                      <a:r>
                        <a:rPr lang="fr-FR" sz="1400"/>
                        <a:t>Pose de balises ou bagues pour le suivi des déplacements</a:t>
                      </a:r>
                    </a:p>
                  </a:txBody>
                  <a:tcPr marL="33176" marR="33176" marT="16588" marB="16588" anchor="ctr">
                    <a:lnL>
                      <a:noFill/>
                    </a:lnL>
                    <a:lnR>
                      <a:noFill/>
                    </a:lnR>
                    <a:lnT>
                      <a:noFill/>
                    </a:lnT>
                    <a:lnB>
                      <a:noFill/>
                    </a:lnB>
                    <a:noFill/>
                  </a:tcPr>
                </a:tc>
                <a:tc>
                  <a:txBody>
                    <a:bodyPr/>
                    <a:lstStyle/>
                    <a:p>
                      <a:r>
                        <a:rPr lang="fr-FR" sz="1400"/>
                        <a:t>Études de territoire ou comportement</a:t>
                      </a:r>
                    </a:p>
                  </a:txBody>
                  <a:tcPr marL="33176" marR="33176" marT="16588" marB="16588" anchor="ctr">
                    <a:lnL>
                      <a:noFill/>
                    </a:lnL>
                    <a:lnR>
                      <a:noFill/>
                    </a:lnR>
                    <a:lnT>
                      <a:noFill/>
                    </a:lnT>
                    <a:lnB>
                      <a:noFill/>
                    </a:lnB>
                    <a:noFill/>
                  </a:tcPr>
                </a:tc>
                <a:tc>
                  <a:txBody>
                    <a:bodyPr/>
                    <a:lstStyle/>
                    <a:p>
                      <a:r>
                        <a:rPr lang="fr-FR" sz="1400"/>
                        <a:t>Donne des données fines sur le déplacement</a:t>
                      </a:r>
                    </a:p>
                  </a:txBody>
                  <a:tcPr marL="33176" marR="33176" marT="16588" marB="16588" anchor="ctr">
                    <a:lnL>
                      <a:noFill/>
                    </a:lnL>
                    <a:lnR>
                      <a:noFill/>
                    </a:lnR>
                    <a:lnT>
                      <a:noFill/>
                    </a:lnT>
                    <a:lnB>
                      <a:noFill/>
                    </a:lnB>
                    <a:noFill/>
                  </a:tcPr>
                </a:tc>
                <a:tc>
                  <a:txBody>
                    <a:bodyPr/>
                    <a:lstStyle/>
                    <a:p>
                      <a:r>
                        <a:rPr lang="fr-FR" sz="1400" dirty="0"/>
                        <a:t>Coûteux, manipulation experte nécessaire</a:t>
                      </a:r>
                    </a:p>
                  </a:txBody>
                  <a:tcPr marL="33176" marR="33176" marT="16588" marB="16588" anchor="ctr">
                    <a:lnL>
                      <a:noFill/>
                    </a:lnL>
                    <a:lnR>
                      <a:noFill/>
                    </a:lnR>
                    <a:lnT>
                      <a:noFill/>
                    </a:lnT>
                    <a:lnB>
                      <a:noFill/>
                    </a:lnB>
                    <a:noFill/>
                  </a:tcPr>
                </a:tc>
                <a:extLst>
                  <a:ext uri="{0D108BD9-81ED-4DB2-BD59-A6C34878D82A}">
                    <a16:rowId xmlns:a16="http://schemas.microsoft.com/office/drawing/2014/main" val="122743360"/>
                  </a:ext>
                </a:extLst>
              </a:tr>
            </a:tbl>
          </a:graphicData>
        </a:graphic>
      </p:graphicFrame>
    </p:spTree>
    <p:extLst>
      <p:ext uri="{BB962C8B-B14F-4D97-AF65-F5344CB8AC3E}">
        <p14:creationId xmlns:p14="http://schemas.microsoft.com/office/powerpoint/2010/main" val="2926614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4624"/>
            <a:ext cx="9144000" cy="2554545"/>
          </a:xfrm>
          <a:prstGeom prst="rect">
            <a:avLst/>
          </a:prstGeom>
          <a:solidFill>
            <a:schemeClr val="bg1"/>
          </a:solidFill>
        </p:spPr>
        <p:txBody>
          <a:bodyPr wrap="square">
            <a:spAutoFit/>
          </a:bodyPr>
          <a:lstStyle/>
          <a:p>
            <a:pPr algn="just"/>
            <a:r>
              <a:rPr lang="fr-FR" sz="2000" b="1" u="sng" dirty="0">
                <a:latin typeface="Times New Roman" pitchFamily="18" charset="0"/>
                <a:cs typeface="Times New Roman" pitchFamily="18" charset="0"/>
              </a:rPr>
              <a:t>Reptiles</a:t>
            </a:r>
            <a:r>
              <a:rPr lang="fr-FR" sz="2000" u="sng" dirty="0">
                <a:latin typeface="Times New Roman" pitchFamily="18" charset="0"/>
                <a:cs typeface="Times New Roman" pitchFamily="18" charset="0"/>
              </a:rPr>
              <a:t>:</a:t>
            </a:r>
            <a:r>
              <a:rPr lang="fr-FR" sz="2000" dirty="0">
                <a:latin typeface="Times New Roman" pitchFamily="18" charset="0"/>
                <a:cs typeface="Times New Roman" pitchFamily="18" charset="0"/>
              </a:rPr>
              <a:t> La classe de vertébrés comprenant les </a:t>
            </a:r>
            <a:r>
              <a:rPr lang="fr-FR" sz="2000" u="sng" dirty="0">
                <a:latin typeface="Times New Roman" pitchFamily="18" charset="0"/>
                <a:cs typeface="Times New Roman" pitchFamily="18" charset="0"/>
              </a:rPr>
              <a:t>serpents</a:t>
            </a:r>
            <a:r>
              <a:rPr lang="fr-FR" sz="2000" dirty="0">
                <a:latin typeface="Times New Roman" pitchFamily="18" charset="0"/>
                <a:cs typeface="Times New Roman" pitchFamily="18" charset="0"/>
              </a:rPr>
              <a:t>, les </a:t>
            </a:r>
            <a:r>
              <a:rPr lang="fr-FR" sz="2000" u="sng" dirty="0">
                <a:latin typeface="Times New Roman" pitchFamily="18" charset="0"/>
                <a:cs typeface="Times New Roman" pitchFamily="18" charset="0"/>
              </a:rPr>
              <a:t>lézards</a:t>
            </a:r>
            <a:r>
              <a:rPr lang="fr-FR" sz="2000" dirty="0">
                <a:latin typeface="Times New Roman" pitchFamily="18" charset="0"/>
                <a:cs typeface="Times New Roman" pitchFamily="18" charset="0"/>
              </a:rPr>
              <a:t>, les </a:t>
            </a:r>
            <a:r>
              <a:rPr lang="fr-FR" sz="2000" u="sng" dirty="0">
                <a:latin typeface="Times New Roman" pitchFamily="18" charset="0"/>
                <a:cs typeface="Times New Roman" pitchFamily="18" charset="0"/>
              </a:rPr>
              <a:t>tortues</a:t>
            </a:r>
            <a:r>
              <a:rPr lang="fr-FR" sz="2000" dirty="0">
                <a:latin typeface="Times New Roman" pitchFamily="18" charset="0"/>
                <a:cs typeface="Times New Roman" pitchFamily="18" charset="0"/>
              </a:rPr>
              <a:t>, les </a:t>
            </a:r>
            <a:r>
              <a:rPr lang="fr-FR" sz="2000" u="sng" dirty="0">
                <a:latin typeface="Times New Roman" pitchFamily="18" charset="0"/>
                <a:cs typeface="Times New Roman" pitchFamily="18" charset="0"/>
              </a:rPr>
              <a:t>crocodiles</a:t>
            </a:r>
            <a:r>
              <a:rPr lang="fr-FR" sz="2000" dirty="0">
                <a:latin typeface="Times New Roman" pitchFamily="18" charset="0"/>
                <a:cs typeface="Times New Roman" pitchFamily="18" charset="0"/>
              </a:rPr>
              <a:t> et de nombreuses espèces fossiles éteintes, tels les </a:t>
            </a:r>
            <a:r>
              <a:rPr lang="fr-FR" sz="2000" u="sng" dirty="0">
                <a:latin typeface="Times New Roman" pitchFamily="18" charset="0"/>
                <a:cs typeface="Times New Roman" pitchFamily="18" charset="0"/>
              </a:rPr>
              <a:t>dinosaures</a:t>
            </a:r>
            <a:r>
              <a:rPr lang="fr-FR" sz="2000" dirty="0">
                <a:latin typeface="Times New Roman" pitchFamily="18" charset="0"/>
                <a:cs typeface="Times New Roman" pitchFamily="18" charset="0"/>
              </a:rPr>
              <a:t>. On rencontre des reptiles dans toutes les régions tempérées et tropicales du monde, mais, animaux «à sang froid», ou poïkilothermes (c’est-à-dire dont la température corporelle dépend de la température de leur environnement), ils ne peuvent vivre dans les régions trop froides du globe — parmi les serpents, seule la vipère péliade se rencontre au-delà du cercle polaire arctique. Les oiseaux et les mammifères sont considérés comme les descendants des reptiles. Il existe 4 ordres chez les reptiles.</a:t>
            </a:r>
          </a:p>
        </p:txBody>
      </p:sp>
      <p:sp>
        <p:nvSpPr>
          <p:cNvPr id="5" name="Rectangle 4"/>
          <p:cNvSpPr/>
          <p:nvPr/>
        </p:nvSpPr>
        <p:spPr>
          <a:xfrm>
            <a:off x="35496" y="3212976"/>
            <a:ext cx="2736304" cy="3416320"/>
          </a:xfrm>
          <a:prstGeom prst="rect">
            <a:avLst/>
          </a:prstGeom>
          <a:solidFill>
            <a:schemeClr val="tx1"/>
          </a:solidFill>
        </p:spPr>
        <p:txBody>
          <a:bodyPr wrap="square">
            <a:spAutoFit/>
          </a:bodyPr>
          <a:lstStyle/>
          <a:p>
            <a:pPr algn="just"/>
            <a:r>
              <a:rPr lang="fr-FR" b="1" u="sng" dirty="0">
                <a:solidFill>
                  <a:srgbClr val="FFFF00"/>
                </a:solidFill>
              </a:rPr>
              <a:t>1.Chéloniens:</a:t>
            </a:r>
            <a:r>
              <a:rPr lang="fr-FR" b="1" dirty="0">
                <a:solidFill>
                  <a:srgbClr val="FFFF00"/>
                </a:solidFill>
              </a:rPr>
              <a:t> </a:t>
            </a:r>
            <a:r>
              <a:rPr lang="fr-FR" b="1" dirty="0">
                <a:solidFill>
                  <a:schemeClr val="bg1"/>
                </a:solidFill>
              </a:rPr>
              <a:t>Tortues</a:t>
            </a:r>
            <a:r>
              <a:rPr lang="fr-FR" dirty="0">
                <a:solidFill>
                  <a:schemeClr val="bg1"/>
                </a:solidFill>
              </a:rPr>
              <a:t>. Ils sont de forme ovale, entourés d'une double carapace osseuse et écailleuse, dont sortent une tête munie d'un bec corné, deux paires de courtes pattes (ou nageoires selon les espèces) et une courte queue.(11 familles, 294 espèces)</a:t>
            </a:r>
          </a:p>
        </p:txBody>
      </p:sp>
      <p:sp>
        <p:nvSpPr>
          <p:cNvPr id="6" name="Rectangle 5"/>
          <p:cNvSpPr/>
          <p:nvPr/>
        </p:nvSpPr>
        <p:spPr>
          <a:xfrm>
            <a:off x="2870192" y="2708920"/>
            <a:ext cx="3213976" cy="2031325"/>
          </a:xfrm>
          <a:prstGeom prst="rect">
            <a:avLst/>
          </a:prstGeom>
          <a:solidFill>
            <a:schemeClr val="tx1"/>
          </a:solidFill>
        </p:spPr>
        <p:txBody>
          <a:bodyPr wrap="square">
            <a:spAutoFit/>
          </a:bodyPr>
          <a:lstStyle/>
          <a:p>
            <a:pPr algn="just"/>
            <a:r>
              <a:rPr lang="fr-FR" b="1" u="sng" dirty="0">
                <a:solidFill>
                  <a:srgbClr val="FFFF00"/>
                </a:solidFill>
              </a:rPr>
              <a:t>2.Crocodiliens:</a:t>
            </a:r>
            <a:r>
              <a:rPr lang="fr-FR" dirty="0">
                <a:solidFill>
                  <a:srgbClr val="FFFF00"/>
                </a:solidFill>
              </a:rPr>
              <a:t> </a:t>
            </a:r>
            <a:r>
              <a:rPr lang="fr-FR" dirty="0">
                <a:solidFill>
                  <a:schemeClr val="bg1"/>
                </a:solidFill>
              </a:rPr>
              <a:t>le crocodile, le gavial, l'alligator et le caïman. Ils possèdent une longue gueule de d'énormes mâchoires. Ils sont les plus évolués des reptiles. (3 familles, 23 espèces)</a:t>
            </a:r>
          </a:p>
        </p:txBody>
      </p:sp>
      <p:sp>
        <p:nvSpPr>
          <p:cNvPr id="7" name="Rectangle 6"/>
          <p:cNvSpPr/>
          <p:nvPr/>
        </p:nvSpPr>
        <p:spPr>
          <a:xfrm>
            <a:off x="6182559" y="3125984"/>
            <a:ext cx="2950775" cy="3139321"/>
          </a:xfrm>
          <a:prstGeom prst="rect">
            <a:avLst/>
          </a:prstGeom>
          <a:solidFill>
            <a:schemeClr val="tx1"/>
          </a:solidFill>
        </p:spPr>
        <p:txBody>
          <a:bodyPr wrap="square">
            <a:spAutoFit/>
          </a:bodyPr>
          <a:lstStyle/>
          <a:p>
            <a:pPr algn="just"/>
            <a:r>
              <a:rPr lang="fr-FR" b="1" u="sng" dirty="0">
                <a:solidFill>
                  <a:srgbClr val="FFFF00"/>
                </a:solidFill>
              </a:rPr>
              <a:t>3.Rhynchocéphales:</a:t>
            </a:r>
            <a:r>
              <a:rPr lang="fr-FR" dirty="0">
                <a:solidFill>
                  <a:schemeClr val="bg1"/>
                </a:solidFill>
              </a:rPr>
              <a:t>ressemblent à des lézards, sont les derniers représentants d'un groupe de reptiles qui prospéraient il y a plus de 200 millions d'années. On le retrouve en Nouvelle-Zélande et ils peuvent rester actifs jusqu'à -10 °C.  (1 famille, 2 espèces)</a:t>
            </a:r>
          </a:p>
        </p:txBody>
      </p:sp>
      <p:sp>
        <p:nvSpPr>
          <p:cNvPr id="8" name="Rectangle 7"/>
          <p:cNvSpPr/>
          <p:nvPr/>
        </p:nvSpPr>
        <p:spPr>
          <a:xfrm>
            <a:off x="2843808" y="4915034"/>
            <a:ext cx="3312367" cy="1754326"/>
          </a:xfrm>
          <a:prstGeom prst="rect">
            <a:avLst/>
          </a:prstGeom>
          <a:solidFill>
            <a:schemeClr val="tx1"/>
          </a:solidFill>
        </p:spPr>
        <p:txBody>
          <a:bodyPr wrap="square">
            <a:spAutoFit/>
          </a:bodyPr>
          <a:lstStyle/>
          <a:p>
            <a:r>
              <a:rPr lang="fr-FR" b="1" u="sng" dirty="0">
                <a:solidFill>
                  <a:srgbClr val="FFFF00"/>
                </a:solidFill>
              </a:rPr>
              <a:t>4.Saurophidiens ou Squamates:</a:t>
            </a:r>
            <a:r>
              <a:rPr lang="fr-FR" b="1" dirty="0">
                <a:solidFill>
                  <a:srgbClr val="FFFF00"/>
                </a:solidFill>
              </a:rPr>
              <a:t> </a:t>
            </a:r>
            <a:r>
              <a:rPr lang="fr-FR" dirty="0">
                <a:solidFill>
                  <a:schemeClr val="bg1"/>
                </a:solidFill>
              </a:rPr>
              <a:t>Ordre des reptiles au corps couvert de replis écailleux comme les lézard et les serpents. (40 familles, 7 558 espèces)</a:t>
            </a:r>
          </a:p>
        </p:txBody>
      </p:sp>
    </p:spTree>
    <p:extLst>
      <p:ext uri="{BB962C8B-B14F-4D97-AF65-F5344CB8AC3E}">
        <p14:creationId xmlns:p14="http://schemas.microsoft.com/office/powerpoint/2010/main" val="140606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620688"/>
            <a:ext cx="8208912" cy="2585323"/>
          </a:xfrm>
          <a:prstGeom prst="rect">
            <a:avLst/>
          </a:prstGeom>
          <a:solidFill>
            <a:schemeClr val="tx1"/>
          </a:solidFill>
        </p:spPr>
        <p:txBody>
          <a:bodyPr wrap="square">
            <a:spAutoFit/>
          </a:bodyPr>
          <a:lstStyle/>
          <a:p>
            <a:pPr lvl="0" algn="just"/>
            <a:r>
              <a:rPr lang="fr-FR" b="1" u="sng" dirty="0">
                <a:solidFill>
                  <a:srgbClr val="FFFF00"/>
                </a:solidFill>
              </a:rPr>
              <a:t>1.Observation direct : </a:t>
            </a:r>
            <a:r>
              <a:rPr lang="fr-FR" dirty="0">
                <a:solidFill>
                  <a:schemeClr val="bg1"/>
                </a:solidFill>
              </a:rPr>
              <a:t>le principe de cette technique est que l’observateur marche doucement et regarde à 3-4 mètres, il faut faire attention aux zones potentielles au soleil et aux bruits dans la végétation cette technique et efficace pour les lézards et les vipères. Les reptiles sont actifs du mars à octobre (température, pluie ….) ,et durant la journée (8 à 11 et 16 à 19).</a:t>
            </a:r>
          </a:p>
          <a:p>
            <a:pPr lvl="0" algn="just"/>
            <a:r>
              <a:rPr lang="fr-FR" dirty="0">
                <a:solidFill>
                  <a:schemeClr val="bg1"/>
                </a:solidFill>
              </a:rPr>
              <a:t>Regarder</a:t>
            </a:r>
            <a:r>
              <a:rPr lang="fr-FR" b="1" dirty="0">
                <a:solidFill>
                  <a:schemeClr val="bg1"/>
                </a:solidFill>
              </a:rPr>
              <a:t> </a:t>
            </a:r>
            <a:r>
              <a:rPr lang="fr-FR" dirty="0">
                <a:solidFill>
                  <a:schemeClr val="bg1"/>
                </a:solidFill>
              </a:rPr>
              <a:t>dans les habitats favorables : ensoleillés, à l’intérieur de la végétation ouverte, non perturbés , bien draines :</a:t>
            </a:r>
          </a:p>
          <a:p>
            <a:pPr lvl="0" algn="just"/>
            <a:r>
              <a:rPr lang="fr-FR" dirty="0">
                <a:solidFill>
                  <a:schemeClr val="bg1"/>
                </a:solidFill>
              </a:rPr>
              <a:t>Ils ont des localisations à des micro-habitats (</a:t>
            </a:r>
            <a:r>
              <a:rPr lang="fr-FR" dirty="0" err="1">
                <a:solidFill>
                  <a:schemeClr val="bg1"/>
                </a:solidFill>
              </a:rPr>
              <a:t>hotspots</a:t>
            </a:r>
            <a:r>
              <a:rPr lang="fr-FR" dirty="0">
                <a:solidFill>
                  <a:schemeClr val="bg1"/>
                </a:solidFill>
              </a:rPr>
              <a:t>) (remblaies, ravins, pentes, tas de pierres, bord de route..)</a:t>
            </a:r>
          </a:p>
        </p:txBody>
      </p:sp>
      <p:sp>
        <p:nvSpPr>
          <p:cNvPr id="5" name="Rectangle 4"/>
          <p:cNvSpPr/>
          <p:nvPr/>
        </p:nvSpPr>
        <p:spPr>
          <a:xfrm>
            <a:off x="395536" y="3284984"/>
            <a:ext cx="8208912" cy="3416320"/>
          </a:xfrm>
          <a:prstGeom prst="rect">
            <a:avLst/>
          </a:prstGeom>
          <a:solidFill>
            <a:schemeClr val="tx1"/>
          </a:solidFill>
        </p:spPr>
        <p:txBody>
          <a:bodyPr wrap="square">
            <a:spAutoFit/>
          </a:bodyPr>
          <a:lstStyle/>
          <a:p>
            <a:pPr lvl="0" algn="just"/>
            <a:r>
              <a:rPr lang="fr-FR" b="1" u="sng" dirty="0">
                <a:solidFill>
                  <a:srgbClr val="FFFF00"/>
                </a:solidFill>
              </a:rPr>
              <a:t>2.Transects</a:t>
            </a:r>
            <a:r>
              <a:rPr lang="fr-FR" b="1" dirty="0">
                <a:solidFill>
                  <a:srgbClr val="FFFF00"/>
                </a:solidFill>
              </a:rPr>
              <a:t> </a:t>
            </a:r>
            <a:r>
              <a:rPr lang="fr-FR" dirty="0">
                <a:solidFill>
                  <a:srgbClr val="FFFF00"/>
                </a:solidFill>
              </a:rPr>
              <a:t>: </a:t>
            </a:r>
            <a:r>
              <a:rPr lang="fr-FR" dirty="0">
                <a:solidFill>
                  <a:schemeClr val="bg1"/>
                </a:solidFill>
              </a:rPr>
              <a:t>une technique</a:t>
            </a:r>
            <a:r>
              <a:rPr lang="fr-FR" b="1" dirty="0">
                <a:solidFill>
                  <a:schemeClr val="bg1"/>
                </a:solidFill>
              </a:rPr>
              <a:t>  </a:t>
            </a:r>
            <a:r>
              <a:rPr lang="fr-FR" dirty="0">
                <a:solidFill>
                  <a:schemeClr val="bg1"/>
                </a:solidFill>
              </a:rPr>
              <a:t>qui correspond à un itinéraire a prospections semi aléatoire : les milieux plus intense ; ou un itinéraire aléatoire dans les régions ouverte.</a:t>
            </a:r>
          </a:p>
          <a:p>
            <a:pPr lvl="0" algn="just"/>
            <a:r>
              <a:rPr lang="fr-FR" b="1" u="sng" dirty="0">
                <a:solidFill>
                  <a:srgbClr val="FFFF00"/>
                </a:solidFill>
              </a:rPr>
              <a:t>3.Piège d’interception</a:t>
            </a:r>
            <a:r>
              <a:rPr lang="fr-FR" b="1" dirty="0">
                <a:solidFill>
                  <a:srgbClr val="FFFF00"/>
                </a:solidFill>
              </a:rPr>
              <a:t> : </a:t>
            </a:r>
            <a:r>
              <a:rPr lang="fr-FR" dirty="0">
                <a:solidFill>
                  <a:schemeClr val="bg1"/>
                </a:solidFill>
              </a:rPr>
              <a:t>piégeage en milieu terrestre</a:t>
            </a:r>
            <a:r>
              <a:rPr lang="fr-FR" b="1" dirty="0">
                <a:solidFill>
                  <a:schemeClr val="bg1"/>
                </a:solidFill>
              </a:rPr>
              <a:t> </a:t>
            </a:r>
            <a:r>
              <a:rPr lang="fr-FR" dirty="0">
                <a:solidFill>
                  <a:schemeClr val="bg1"/>
                </a:solidFill>
              </a:rPr>
              <a:t>avec ou son barrières (filets) avec trappes de chute qui obligent l’animal de tomber dans les pièges (type pot enterré) , dans des zones ouvertes et couvertes qui fournit l’ombre  et réduire le stress.</a:t>
            </a:r>
          </a:p>
          <a:p>
            <a:pPr lvl="0" algn="just"/>
            <a:r>
              <a:rPr lang="fr-FR" b="1" u="sng" dirty="0">
                <a:solidFill>
                  <a:srgbClr val="FFFF00"/>
                </a:solidFill>
              </a:rPr>
              <a:t>4.Abris artificiel</a:t>
            </a:r>
            <a:r>
              <a:rPr lang="fr-FR" b="1" dirty="0">
                <a:solidFill>
                  <a:srgbClr val="FFFF00"/>
                </a:solidFill>
              </a:rPr>
              <a:t> </a:t>
            </a:r>
            <a:r>
              <a:rPr lang="fr-FR" b="1" dirty="0">
                <a:solidFill>
                  <a:schemeClr val="bg1"/>
                </a:solidFill>
              </a:rPr>
              <a:t> ( pièges d’attractions):</a:t>
            </a:r>
            <a:r>
              <a:rPr lang="fr-FR" dirty="0">
                <a:solidFill>
                  <a:schemeClr val="bg1"/>
                </a:solidFill>
              </a:rPr>
              <a:t>  adaptés pour certain lézard et tous les vipéridés dont déposer abris des matériau  sur le sol pour attirer l’animal  qui les utilisent pour la satisfaction de leur  thermorégulation  (placer une vitre  sur laquelle on dispose  un morceau de moquette).pour étudier la répartition spatiale des reptiles sur un espace donné placer les abris uniformément  </a:t>
            </a:r>
          </a:p>
        </p:txBody>
      </p:sp>
      <p:sp>
        <p:nvSpPr>
          <p:cNvPr id="6" name="Rectangle à coins arrondis 5"/>
          <p:cNvSpPr/>
          <p:nvPr/>
        </p:nvSpPr>
        <p:spPr>
          <a:xfrm>
            <a:off x="1429639" y="44624"/>
            <a:ext cx="5760640" cy="50405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latin typeface="Times New Roman" pitchFamily="18" charset="0"/>
                <a:cs typeface="Times New Roman" pitchFamily="18" charset="0"/>
              </a:rPr>
              <a:t>Méthodes et technique d’échantillonnage </a:t>
            </a:r>
          </a:p>
        </p:txBody>
      </p:sp>
    </p:spTree>
    <p:extLst>
      <p:ext uri="{BB962C8B-B14F-4D97-AF65-F5344CB8AC3E}">
        <p14:creationId xmlns:p14="http://schemas.microsoft.com/office/powerpoint/2010/main" val="9558778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35332"/>
            <a:ext cx="2258888" cy="369332"/>
          </a:xfrm>
          <a:prstGeom prst="rect">
            <a:avLst/>
          </a:prstGeom>
          <a:solidFill>
            <a:schemeClr val="tx2">
              <a:lumMod val="40000"/>
              <a:lumOff val="60000"/>
            </a:schemeClr>
          </a:solidFill>
        </p:spPr>
        <p:txBody>
          <a:bodyPr wrap="square">
            <a:spAutoFit/>
          </a:bodyPr>
          <a:lstStyle/>
          <a:p>
            <a:r>
              <a:rPr lang="fr-FR" b="1" dirty="0"/>
              <a:t>e) </a:t>
            </a:r>
            <a:r>
              <a:rPr lang="fr-FR" b="1" u="sng" dirty="0"/>
              <a:t>Les poissons</a:t>
            </a:r>
            <a:r>
              <a:rPr lang="fr-FR" b="1" dirty="0"/>
              <a:t> :</a:t>
            </a:r>
          </a:p>
        </p:txBody>
      </p:sp>
      <p:sp>
        <p:nvSpPr>
          <p:cNvPr id="5" name="Rectangle 4"/>
          <p:cNvSpPr/>
          <p:nvPr/>
        </p:nvSpPr>
        <p:spPr>
          <a:xfrm>
            <a:off x="80392" y="491188"/>
            <a:ext cx="8596064" cy="1569660"/>
          </a:xfrm>
          <a:prstGeom prst="rect">
            <a:avLst/>
          </a:prstGeom>
          <a:solidFill>
            <a:schemeClr val="bg1">
              <a:lumMod val="85000"/>
            </a:schemeClr>
          </a:solidFill>
        </p:spPr>
        <p:txBody>
          <a:bodyPr wrap="square">
            <a:spAutoFit/>
          </a:bodyPr>
          <a:lstStyle/>
          <a:p>
            <a:r>
              <a:rPr lang="fr-FR" sz="1600" b="1" u="sng" dirty="0"/>
              <a:t>Caractéristiques communes</a:t>
            </a:r>
            <a:r>
              <a:rPr lang="fr-FR" sz="1600" dirty="0"/>
              <a:t> </a:t>
            </a:r>
            <a:r>
              <a:rPr lang="fr-FR" sz="1600" b="1" u="sng" dirty="0"/>
              <a:t>de tous les poissons</a:t>
            </a:r>
            <a:r>
              <a:rPr lang="fr-FR" sz="1600" dirty="0"/>
              <a:t> : </a:t>
            </a:r>
          </a:p>
          <a:p>
            <a:r>
              <a:rPr lang="fr-FR" sz="1600" dirty="0"/>
              <a:t>Ils sont couverts d'écailles (sauf certaines espèces comme le requin). </a:t>
            </a:r>
          </a:p>
          <a:p>
            <a:r>
              <a:rPr lang="fr-FR" sz="1600" dirty="0"/>
              <a:t>Ils ont une température variable. </a:t>
            </a:r>
          </a:p>
          <a:p>
            <a:r>
              <a:rPr lang="fr-FR" sz="1600" dirty="0"/>
              <a:t>Ils possèdent des nageoires. </a:t>
            </a:r>
          </a:p>
          <a:p>
            <a:r>
              <a:rPr lang="fr-FR" sz="1600" dirty="0"/>
              <a:t>Ils respirent par des branchies. </a:t>
            </a:r>
          </a:p>
          <a:p>
            <a:r>
              <a:rPr lang="fr-FR" sz="1600" dirty="0"/>
              <a:t>La femelle pond des œufs</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0520" y="1431751"/>
            <a:ext cx="4355976" cy="53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060848"/>
            <a:ext cx="4685531"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8179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60648"/>
            <a:ext cx="5544082" cy="461665"/>
          </a:xfrm>
          <a:prstGeom prst="rect">
            <a:avLst/>
          </a:prstGeom>
          <a:ln>
            <a:solidFill>
              <a:srgbClr val="C00000"/>
            </a:solidFill>
          </a:ln>
        </p:spPr>
        <p:txBody>
          <a:bodyPr wrap="none">
            <a:spAutoFit/>
          </a:bodyPr>
          <a:lstStyle/>
          <a:p>
            <a:r>
              <a:rPr lang="fr-FR" sz="2400" b="1" dirty="0">
                <a:solidFill>
                  <a:srgbClr val="000000"/>
                </a:solidFill>
                <a:latin typeface="Times New Roman" panose="02020603050405020304" pitchFamily="18" charset="0"/>
                <a:ea typeface="Times New Roman" panose="02020603050405020304" pitchFamily="18" charset="0"/>
              </a:rPr>
              <a:t>Techniques d’Évaluation Physionomique</a:t>
            </a:r>
            <a:endParaRPr lang="en-US" sz="2400" dirty="0"/>
          </a:p>
        </p:txBody>
      </p:sp>
      <p:sp>
        <p:nvSpPr>
          <p:cNvPr id="3" name="Rectangle 2"/>
          <p:cNvSpPr/>
          <p:nvPr/>
        </p:nvSpPr>
        <p:spPr>
          <a:xfrm>
            <a:off x="251520" y="1124744"/>
            <a:ext cx="8424936" cy="3954929"/>
          </a:xfrm>
          <a:prstGeom prst="rect">
            <a:avLst/>
          </a:prstGeom>
          <a:solidFill>
            <a:schemeClr val="bg2">
              <a:lumMod val="10000"/>
            </a:schemeClr>
          </a:solidFill>
        </p:spPr>
        <p:txBody>
          <a:bodyPr wrap="square">
            <a:spAutoFit/>
          </a:bodyPr>
          <a:lstStyle/>
          <a:p>
            <a:pPr algn="just">
              <a:lnSpc>
                <a:spcPct val="150000"/>
              </a:lnSpc>
              <a:spcBef>
                <a:spcPts val="1200"/>
              </a:spcBef>
              <a:spcAft>
                <a:spcPts val="200"/>
              </a:spcAft>
            </a:pPr>
            <a:r>
              <a:rPr lang="fr-FR" sz="2400" dirty="0">
                <a:solidFill>
                  <a:schemeClr val="bg1"/>
                </a:solidFill>
                <a:latin typeface="Times New Roman" panose="02020603050405020304" pitchFamily="18" charset="0"/>
                <a:ea typeface="Times New Roman" panose="02020603050405020304" pitchFamily="18" charset="0"/>
                <a:cs typeface="Arial" panose="020B0604020202020204" pitchFamily="34" charset="0"/>
              </a:rPr>
              <a:t>1. </a:t>
            </a:r>
            <a:r>
              <a:rPr lang="fr-FR" sz="2400" b="1" u="sng"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t>Évaluation de la Structure de la Végétation:</a:t>
            </a:r>
          </a:p>
          <a:p>
            <a:pPr marL="285750" lvl="0" indent="-285750" algn="just">
              <a:lnSpc>
                <a:spcPct val="150000"/>
              </a:lnSpc>
              <a:spcBef>
                <a:spcPts val="1200"/>
              </a:spcBef>
              <a:spcAft>
                <a:spcPts val="200"/>
              </a:spcAft>
              <a:buFont typeface="Wingdings" panose="05000000000000000000" pitchFamily="2" charset="2"/>
              <a:buChar char="Ø"/>
            </a:pPr>
            <a:r>
              <a:rPr lang="fr-FR" sz="2000" dirty="0">
                <a:solidFill>
                  <a:schemeClr val="bg1"/>
                </a:solidFill>
              </a:rPr>
              <a:t>Analyse des différentes couches de végétation (arbres, arbustes, herbacées).</a:t>
            </a:r>
            <a:endParaRPr lang="en-US" sz="2000" dirty="0">
              <a:solidFill>
                <a:schemeClr val="bg1"/>
              </a:solidFill>
            </a:endParaRPr>
          </a:p>
          <a:p>
            <a:pPr marL="285750" indent="-285750" algn="just">
              <a:lnSpc>
                <a:spcPct val="150000"/>
              </a:lnSpc>
              <a:spcBef>
                <a:spcPts val="1200"/>
              </a:spcBef>
              <a:spcAft>
                <a:spcPts val="200"/>
              </a:spcAft>
              <a:buFont typeface="Wingdings" panose="05000000000000000000" pitchFamily="2" charset="2"/>
              <a:buChar char="Ø"/>
            </a:pPr>
            <a:r>
              <a:rPr lang="fr-FR" sz="2000" dirty="0">
                <a:solidFill>
                  <a:schemeClr val="bg1"/>
                </a:solidFill>
              </a:rPr>
              <a:t>Mesure de la hauteur moyenne des plantes pour classer la végétation (par ex., herbes, sous-arbrisseaux, arbres).</a:t>
            </a:r>
          </a:p>
          <a:p>
            <a:pPr marL="285750" indent="-285750" algn="just">
              <a:lnSpc>
                <a:spcPct val="150000"/>
              </a:lnSpc>
              <a:spcBef>
                <a:spcPts val="1200"/>
              </a:spcBef>
              <a:spcAft>
                <a:spcPts val="200"/>
              </a:spcAft>
              <a:buFont typeface="Wingdings" panose="05000000000000000000" pitchFamily="2" charset="2"/>
              <a:buChar char="Ø"/>
            </a:pPr>
            <a:r>
              <a:rPr lang="fr-FR" sz="2000" dirty="0">
                <a:solidFill>
                  <a:schemeClr val="bg1"/>
                </a:solidFill>
              </a:rPr>
              <a:t>Évaluation de la densité des plantes dans une zone donnée (nombre de plantes par unité de surface).</a:t>
            </a:r>
            <a:endParaRPr lang="en-US"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457409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88640"/>
            <a:ext cx="2287806" cy="369332"/>
          </a:xfrm>
          <a:prstGeom prst="rect">
            <a:avLst/>
          </a:prstGeom>
          <a:solidFill>
            <a:schemeClr val="tx2">
              <a:lumMod val="40000"/>
              <a:lumOff val="60000"/>
            </a:schemeClr>
          </a:solidFill>
        </p:spPr>
        <p:txBody>
          <a:bodyPr wrap="none">
            <a:spAutoFit/>
          </a:bodyPr>
          <a:lstStyle/>
          <a:p>
            <a:r>
              <a:rPr lang="fr-FR" b="1" dirty="0"/>
              <a:t>b) </a:t>
            </a:r>
            <a:r>
              <a:rPr lang="fr-FR" b="1" u="sng" dirty="0"/>
              <a:t>Les arachnides</a:t>
            </a:r>
            <a:r>
              <a:rPr lang="fr-FR" b="1" dirty="0"/>
              <a:t> :</a:t>
            </a:r>
          </a:p>
        </p:txBody>
      </p:sp>
      <p:sp>
        <p:nvSpPr>
          <p:cNvPr id="5" name="Rectangle 4"/>
          <p:cNvSpPr/>
          <p:nvPr/>
        </p:nvSpPr>
        <p:spPr>
          <a:xfrm>
            <a:off x="144310" y="692696"/>
            <a:ext cx="4572000" cy="1477328"/>
          </a:xfrm>
          <a:prstGeom prst="rect">
            <a:avLst/>
          </a:prstGeom>
          <a:solidFill>
            <a:schemeClr val="bg1">
              <a:lumMod val="85000"/>
            </a:schemeClr>
          </a:solidFill>
        </p:spPr>
        <p:txBody>
          <a:bodyPr>
            <a:spAutoFit/>
          </a:bodyPr>
          <a:lstStyle/>
          <a:p>
            <a:r>
              <a:rPr lang="fr-FR" b="1" u="sng" dirty="0"/>
              <a:t>Caractéristiques communes</a:t>
            </a:r>
            <a:br>
              <a:rPr lang="fr-FR" b="1" u="sng" dirty="0"/>
            </a:br>
            <a:r>
              <a:rPr lang="fr-FR" b="1" u="sng" dirty="0"/>
              <a:t>des arachnides</a:t>
            </a:r>
            <a:r>
              <a:rPr lang="fr-FR" dirty="0"/>
              <a:t> :</a:t>
            </a:r>
            <a:br>
              <a:rPr lang="fr-FR" dirty="0"/>
            </a:br>
            <a:r>
              <a:rPr lang="fr-FR" dirty="0"/>
              <a:t>Ils possèdent 8 pattes articulées (4 paires). </a:t>
            </a:r>
          </a:p>
          <a:p>
            <a:r>
              <a:rPr lang="fr-FR" dirty="0"/>
              <a:t>Dans les </a:t>
            </a:r>
            <a:r>
              <a:rPr lang="fr-FR" dirty="0" err="1"/>
              <a:t>arachnides,on</a:t>
            </a:r>
            <a:r>
              <a:rPr lang="fr-FR" dirty="0"/>
              <a:t> trouve toutes les araignées et les scorpions</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310" y="980728"/>
            <a:ext cx="415290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934" y="2253154"/>
            <a:ext cx="4294615"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07439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516902"/>
            <a:ext cx="4572000" cy="2308324"/>
          </a:xfrm>
          <a:prstGeom prst="rect">
            <a:avLst/>
          </a:prstGeom>
          <a:solidFill>
            <a:schemeClr val="bg1">
              <a:lumMod val="85000"/>
            </a:schemeClr>
          </a:solidFill>
        </p:spPr>
        <p:txBody>
          <a:bodyPr>
            <a:spAutoFit/>
          </a:bodyPr>
          <a:lstStyle/>
          <a:p>
            <a:r>
              <a:rPr lang="fr-FR" b="1" u="sng" dirty="0"/>
              <a:t>Caractéristiques communes</a:t>
            </a:r>
            <a:br>
              <a:rPr lang="fr-FR" b="1" u="sng" dirty="0"/>
            </a:br>
            <a:r>
              <a:rPr lang="fr-FR" b="1" u="sng" dirty="0"/>
              <a:t>de tous les crustacés</a:t>
            </a:r>
            <a:r>
              <a:rPr lang="fr-FR" dirty="0"/>
              <a:t> :</a:t>
            </a:r>
            <a:br>
              <a:rPr lang="fr-FR" dirty="0"/>
            </a:br>
            <a:br>
              <a:rPr lang="fr-FR" dirty="0"/>
            </a:br>
            <a:r>
              <a:rPr lang="fr-FR" dirty="0"/>
              <a:t>Ils sont recouverts de peau dure ou d'une carapace. </a:t>
            </a:r>
          </a:p>
          <a:p>
            <a:r>
              <a:rPr lang="fr-FR" dirty="0"/>
              <a:t>Ils ont 10 pattes articulées (5 paires). </a:t>
            </a:r>
          </a:p>
          <a:p>
            <a:r>
              <a:rPr lang="fr-FR" dirty="0"/>
              <a:t>Ils ont 2 antennes. </a:t>
            </a:r>
          </a:p>
          <a:p>
            <a:r>
              <a:rPr lang="fr-FR" dirty="0"/>
              <a:t>Ils respirent par des branchies. </a:t>
            </a:r>
          </a:p>
        </p:txBody>
      </p:sp>
      <p:sp>
        <p:nvSpPr>
          <p:cNvPr id="5" name="Rectangle 4"/>
          <p:cNvSpPr/>
          <p:nvPr/>
        </p:nvSpPr>
        <p:spPr>
          <a:xfrm>
            <a:off x="392089" y="107340"/>
            <a:ext cx="2133918" cy="369332"/>
          </a:xfrm>
          <a:prstGeom prst="rect">
            <a:avLst/>
          </a:prstGeom>
          <a:solidFill>
            <a:schemeClr val="tx2">
              <a:lumMod val="40000"/>
              <a:lumOff val="60000"/>
            </a:schemeClr>
          </a:solidFill>
        </p:spPr>
        <p:txBody>
          <a:bodyPr wrap="none">
            <a:spAutoFit/>
          </a:bodyPr>
          <a:lstStyle/>
          <a:p>
            <a:r>
              <a:rPr lang="fr-FR" b="1" dirty="0"/>
              <a:t>c) </a:t>
            </a:r>
            <a:r>
              <a:rPr lang="fr-FR" b="1" u="sng" dirty="0"/>
              <a:t>Les crustacés</a:t>
            </a:r>
            <a:r>
              <a:rPr lang="fr-FR" b="1" dirty="0"/>
              <a:t> :</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9048" y="2800350"/>
            <a:ext cx="5134981"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69609"/>
            <a:ext cx="4200525" cy="238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3972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418" y="570545"/>
            <a:ext cx="4156542" cy="1477328"/>
          </a:xfrm>
          <a:prstGeom prst="rect">
            <a:avLst/>
          </a:prstGeom>
          <a:solidFill>
            <a:schemeClr val="bg1">
              <a:lumMod val="85000"/>
            </a:schemeClr>
          </a:solidFill>
        </p:spPr>
        <p:txBody>
          <a:bodyPr wrap="square">
            <a:spAutoFit/>
          </a:bodyPr>
          <a:lstStyle/>
          <a:p>
            <a:r>
              <a:rPr lang="fr-FR" b="1" u="sng" dirty="0"/>
              <a:t>Caractéristiques communes</a:t>
            </a:r>
            <a:br>
              <a:rPr lang="fr-FR" u="sng" dirty="0"/>
            </a:br>
            <a:r>
              <a:rPr lang="fr-FR" b="1" u="sng" dirty="0"/>
              <a:t>de tous les mollusques</a:t>
            </a:r>
            <a:r>
              <a:rPr lang="fr-FR" dirty="0"/>
              <a:t> </a:t>
            </a:r>
            <a:r>
              <a:rPr lang="fr-FR" b="1" dirty="0"/>
              <a:t>:</a:t>
            </a:r>
            <a:br>
              <a:rPr lang="fr-FR" dirty="0"/>
            </a:br>
            <a:r>
              <a:rPr lang="fr-FR" dirty="0"/>
              <a:t>Ils ont un corps mou non formé d'anneaux. </a:t>
            </a:r>
          </a:p>
          <a:p>
            <a:r>
              <a:rPr lang="fr-FR" dirty="0"/>
              <a:t>Certains ont une coquille calcaire. </a:t>
            </a:r>
          </a:p>
        </p:txBody>
      </p:sp>
      <p:sp>
        <p:nvSpPr>
          <p:cNvPr id="5" name="Rectangle 4"/>
          <p:cNvSpPr/>
          <p:nvPr/>
        </p:nvSpPr>
        <p:spPr>
          <a:xfrm>
            <a:off x="395536" y="159648"/>
            <a:ext cx="2351926" cy="369332"/>
          </a:xfrm>
          <a:prstGeom prst="rect">
            <a:avLst/>
          </a:prstGeom>
          <a:solidFill>
            <a:schemeClr val="tx2">
              <a:lumMod val="40000"/>
              <a:lumOff val="60000"/>
            </a:schemeClr>
          </a:solidFill>
        </p:spPr>
        <p:txBody>
          <a:bodyPr wrap="none">
            <a:spAutoFit/>
          </a:bodyPr>
          <a:lstStyle/>
          <a:p>
            <a:r>
              <a:rPr lang="fr-FR" b="1" dirty="0"/>
              <a:t>d) </a:t>
            </a:r>
            <a:r>
              <a:rPr lang="fr-FR" b="1" u="sng" dirty="0"/>
              <a:t>Les mollusques</a:t>
            </a:r>
            <a:r>
              <a:rPr lang="fr-FR" b="1" dirty="0"/>
              <a:t> :</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8945" y="542835"/>
            <a:ext cx="4752528"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90" y="2439175"/>
            <a:ext cx="422910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76192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3400"/>
            <a:ext cx="1738536" cy="375320"/>
          </a:xfrm>
          <a:solidFill>
            <a:schemeClr val="tx2">
              <a:lumMod val="40000"/>
              <a:lumOff val="60000"/>
            </a:schemeClr>
          </a:solidFill>
        </p:spPr>
        <p:txBody>
          <a:bodyPr>
            <a:noAutofit/>
          </a:bodyPr>
          <a:lstStyle/>
          <a:p>
            <a:r>
              <a:rPr lang="fr-FR" sz="2400" b="1" dirty="0"/>
              <a:t>e. Les vers</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7179" y="1052736"/>
            <a:ext cx="4824536"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1450170"/>
            <a:ext cx="3707904" cy="1754326"/>
          </a:xfrm>
          <a:prstGeom prst="rect">
            <a:avLst/>
          </a:prstGeom>
          <a:solidFill>
            <a:schemeClr val="bg1">
              <a:lumMod val="85000"/>
            </a:schemeClr>
          </a:solidFill>
        </p:spPr>
        <p:txBody>
          <a:bodyPr wrap="square">
            <a:spAutoFit/>
          </a:bodyPr>
          <a:lstStyle/>
          <a:p>
            <a:r>
              <a:rPr lang="fr-FR" dirty="0"/>
              <a:t>Il est invertébré. </a:t>
            </a:r>
          </a:p>
          <a:p>
            <a:r>
              <a:rPr lang="fr-FR" dirty="0"/>
              <a:t>Il a un corps mou formé d'anneaux. </a:t>
            </a:r>
          </a:p>
          <a:p>
            <a:r>
              <a:rPr lang="fr-FR" dirty="0"/>
              <a:t>Il n'a pas de pattes, pas d'ailes, pas d'antennes. </a:t>
            </a:r>
          </a:p>
          <a:p>
            <a:r>
              <a:rPr lang="fr-FR" dirty="0"/>
              <a:t>Il n'a pas de coquille. </a:t>
            </a:r>
          </a:p>
        </p:txBody>
      </p:sp>
    </p:spTree>
    <p:extLst>
      <p:ext uri="{BB962C8B-B14F-4D97-AF65-F5344CB8AC3E}">
        <p14:creationId xmlns:p14="http://schemas.microsoft.com/office/powerpoint/2010/main" val="18495617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25352" y="29344"/>
            <a:ext cx="5698976" cy="663352"/>
          </a:xfrm>
          <a:solidFill>
            <a:schemeClr val="tx1"/>
          </a:solidFill>
        </p:spPr>
        <p:txBody>
          <a:bodyPr>
            <a:normAutofit fontScale="90000"/>
          </a:bodyPr>
          <a:lstStyle/>
          <a:p>
            <a:pPr algn="ctr"/>
            <a:r>
              <a:rPr lang="fr-FR" b="1" u="sng" dirty="0">
                <a:solidFill>
                  <a:srgbClr val="FFFF00"/>
                </a:solidFill>
              </a:rPr>
              <a:t> LES INVERTEBRES</a:t>
            </a:r>
            <a:endParaRPr lang="fr-FR" dirty="0">
              <a:solidFill>
                <a:srgbClr val="FFFF00"/>
              </a:solidFill>
            </a:endParaRPr>
          </a:p>
        </p:txBody>
      </p:sp>
      <p:sp>
        <p:nvSpPr>
          <p:cNvPr id="3" name="Rectangle 2"/>
          <p:cNvSpPr/>
          <p:nvPr/>
        </p:nvSpPr>
        <p:spPr>
          <a:xfrm>
            <a:off x="179512" y="644495"/>
            <a:ext cx="8640960" cy="1200329"/>
          </a:xfrm>
          <a:prstGeom prst="rect">
            <a:avLst/>
          </a:prstGeom>
          <a:solidFill>
            <a:schemeClr val="tx1"/>
          </a:solidFill>
        </p:spPr>
        <p:txBody>
          <a:bodyPr wrap="square">
            <a:spAutoFit/>
          </a:bodyPr>
          <a:lstStyle/>
          <a:p>
            <a:pPr algn="just"/>
            <a:r>
              <a:rPr lang="fr-FR" b="1" dirty="0">
                <a:solidFill>
                  <a:schemeClr val="bg1"/>
                </a:solidFill>
              </a:rPr>
              <a:t>Les invertébrés </a:t>
            </a:r>
            <a:r>
              <a:rPr lang="fr-FR" dirty="0">
                <a:solidFill>
                  <a:schemeClr val="bg1"/>
                </a:solidFill>
              </a:rPr>
              <a:t>sont l’un des deux catégories du règne animal (qui dépourvu de squelette. Il peut être uni –ou pluricellulaire ). L’autre  catégorie est celle des vertébrés. </a:t>
            </a:r>
            <a:r>
              <a:rPr lang="fr-FR" u="sng" dirty="0">
                <a:solidFill>
                  <a:srgbClr val="FFFF00"/>
                </a:solidFill>
              </a:rPr>
              <a:t>Les  Amphibiens, les Reptiles, Poissons, les Oiseaux et les Mammifères </a:t>
            </a:r>
            <a:r>
              <a:rPr lang="fr-FR" dirty="0">
                <a:solidFill>
                  <a:schemeClr val="bg1"/>
                </a:solidFill>
              </a:rPr>
              <a:t>qui possèdent un squelette, font partie des vertébrés.</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12" y="2060849"/>
            <a:ext cx="2664296"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8184" y="2037041"/>
            <a:ext cx="3008567" cy="2248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3057" y="4437112"/>
            <a:ext cx="3047095"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81128"/>
            <a:ext cx="2843808" cy="2128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0152" y="1844824"/>
            <a:ext cx="3131840"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865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511512"/>
            <a:ext cx="4572000" cy="1477328"/>
          </a:xfrm>
          <a:prstGeom prst="rect">
            <a:avLst/>
          </a:prstGeom>
          <a:solidFill>
            <a:schemeClr val="bg1">
              <a:lumMod val="85000"/>
            </a:schemeClr>
          </a:solidFill>
        </p:spPr>
        <p:txBody>
          <a:bodyPr>
            <a:spAutoFit/>
          </a:bodyPr>
          <a:lstStyle/>
          <a:p>
            <a:r>
              <a:rPr lang="fr-FR" b="1" u="sng" dirty="0"/>
              <a:t>Caractéristiques communes</a:t>
            </a:r>
            <a:br>
              <a:rPr lang="fr-FR" u="sng" dirty="0"/>
            </a:br>
            <a:r>
              <a:rPr lang="fr-FR" b="1" u="sng" dirty="0"/>
              <a:t>de tous les insectes</a:t>
            </a:r>
            <a:r>
              <a:rPr lang="fr-FR" dirty="0"/>
              <a:t> :</a:t>
            </a:r>
            <a:br>
              <a:rPr lang="fr-FR" dirty="0"/>
            </a:br>
            <a:r>
              <a:rPr lang="fr-FR" dirty="0"/>
              <a:t>Ils sont recouverts de peau dure. </a:t>
            </a:r>
          </a:p>
          <a:p>
            <a:r>
              <a:rPr lang="fr-FR" dirty="0"/>
              <a:t>Ils ont 6 pattes articulées (3 paires). </a:t>
            </a:r>
          </a:p>
          <a:p>
            <a:r>
              <a:rPr lang="fr-FR" dirty="0"/>
              <a:t>Ils ont 2 antennes</a:t>
            </a:r>
          </a:p>
        </p:txBody>
      </p:sp>
      <p:sp>
        <p:nvSpPr>
          <p:cNvPr id="5" name="Rectangle 4"/>
          <p:cNvSpPr/>
          <p:nvPr/>
        </p:nvSpPr>
        <p:spPr>
          <a:xfrm>
            <a:off x="140862" y="107340"/>
            <a:ext cx="2342906" cy="369332"/>
          </a:xfrm>
          <a:prstGeom prst="rect">
            <a:avLst/>
          </a:prstGeom>
          <a:solidFill>
            <a:schemeClr val="tx2">
              <a:lumMod val="40000"/>
              <a:lumOff val="60000"/>
            </a:schemeClr>
          </a:solidFill>
        </p:spPr>
        <p:txBody>
          <a:bodyPr wrap="square">
            <a:spAutoFit/>
          </a:bodyPr>
          <a:lstStyle/>
          <a:p>
            <a:r>
              <a:rPr lang="fr-FR" b="1" dirty="0"/>
              <a:t>a) </a:t>
            </a:r>
            <a:r>
              <a:rPr lang="fr-FR" b="1" u="sng" dirty="0"/>
              <a:t>Les insectes</a:t>
            </a:r>
            <a:r>
              <a:rPr lang="fr-FR" b="1" dirty="0"/>
              <a:t> :</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1168" y="269581"/>
            <a:ext cx="4367336" cy="5751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76" y="2132856"/>
            <a:ext cx="4665828"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04359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30200" y="387350"/>
            <a:ext cx="2716213" cy="46672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fr-CA" sz="2400">
                <a:latin typeface="Arial" charset="0"/>
              </a:rPr>
              <a:t>Les Arthropodes </a:t>
            </a:r>
          </a:p>
        </p:txBody>
      </p:sp>
      <p:sp>
        <p:nvSpPr>
          <p:cNvPr id="7171" name="Text Box 3"/>
          <p:cNvSpPr txBox="1">
            <a:spLocks noChangeArrowheads="1"/>
          </p:cNvSpPr>
          <p:nvPr/>
        </p:nvSpPr>
        <p:spPr bwMode="auto">
          <a:xfrm>
            <a:off x="304800" y="1908175"/>
            <a:ext cx="2422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fr-CA" sz="2400" b="0"/>
              <a:t>Corps segmenté</a:t>
            </a:r>
          </a:p>
        </p:txBody>
      </p:sp>
      <p:sp>
        <p:nvSpPr>
          <p:cNvPr id="7172" name="Text Box 4"/>
          <p:cNvSpPr txBox="1">
            <a:spLocks noChangeArrowheads="1"/>
          </p:cNvSpPr>
          <p:nvPr/>
        </p:nvSpPr>
        <p:spPr bwMode="auto">
          <a:xfrm>
            <a:off x="304800" y="2570163"/>
            <a:ext cx="3048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fr-CA" sz="2400" b="0"/>
              <a:t>Appendices pairs segmentés</a:t>
            </a:r>
          </a:p>
        </p:txBody>
      </p:sp>
      <p:sp>
        <p:nvSpPr>
          <p:cNvPr id="7173" name="Text Box 5"/>
          <p:cNvSpPr txBox="1">
            <a:spLocks noChangeArrowheads="1"/>
          </p:cNvSpPr>
          <p:nvPr/>
        </p:nvSpPr>
        <p:spPr bwMode="auto">
          <a:xfrm>
            <a:off x="304800" y="3603625"/>
            <a:ext cx="2711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fr-CA" sz="2400" b="0"/>
              <a:t>Symétrie bilatérale</a:t>
            </a:r>
          </a:p>
        </p:txBody>
      </p:sp>
      <p:pic>
        <p:nvPicPr>
          <p:cNvPr id="7182" name="Picture 14" descr="142004_Arthropoda_(Crustacea)"/>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5600" y="1143000"/>
            <a:ext cx="6096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7183" name="Text Box 15"/>
          <p:cNvSpPr txBox="1">
            <a:spLocks noChangeArrowheads="1"/>
          </p:cNvSpPr>
          <p:nvPr/>
        </p:nvSpPr>
        <p:spPr bwMode="auto">
          <a:xfrm>
            <a:off x="304800" y="4267200"/>
            <a:ext cx="2743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fr-CA" sz="2400" b="0"/>
              <a:t>Exosquelette chitineux rigide</a:t>
            </a:r>
          </a:p>
        </p:txBody>
      </p:sp>
      <p:grpSp>
        <p:nvGrpSpPr>
          <p:cNvPr id="7193" name="Group 25"/>
          <p:cNvGrpSpPr>
            <a:grpSpLocks/>
          </p:cNvGrpSpPr>
          <p:nvPr/>
        </p:nvGrpSpPr>
        <p:grpSpPr bwMode="auto">
          <a:xfrm>
            <a:off x="5410200" y="1066800"/>
            <a:ext cx="2133600" cy="1752600"/>
            <a:chOff x="3408" y="672"/>
            <a:chExt cx="1344" cy="1104"/>
          </a:xfrm>
        </p:grpSpPr>
        <p:sp>
          <p:nvSpPr>
            <p:cNvPr id="7184" name="Line 16"/>
            <p:cNvSpPr>
              <a:spLocks noChangeShapeType="1"/>
            </p:cNvSpPr>
            <p:nvPr/>
          </p:nvSpPr>
          <p:spPr bwMode="auto">
            <a:xfrm flipH="1">
              <a:off x="3408" y="672"/>
              <a:ext cx="240" cy="1104"/>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5" name="Line 17"/>
            <p:cNvSpPr>
              <a:spLocks noChangeShapeType="1"/>
            </p:cNvSpPr>
            <p:nvPr/>
          </p:nvSpPr>
          <p:spPr bwMode="auto">
            <a:xfrm>
              <a:off x="3648" y="672"/>
              <a:ext cx="144" cy="1056"/>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6" name="Line 18"/>
            <p:cNvSpPr>
              <a:spLocks noChangeShapeType="1"/>
            </p:cNvSpPr>
            <p:nvPr/>
          </p:nvSpPr>
          <p:spPr bwMode="auto">
            <a:xfrm>
              <a:off x="3648" y="672"/>
              <a:ext cx="336" cy="1008"/>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7" name="Line 19"/>
            <p:cNvSpPr>
              <a:spLocks noChangeShapeType="1"/>
            </p:cNvSpPr>
            <p:nvPr/>
          </p:nvSpPr>
          <p:spPr bwMode="auto">
            <a:xfrm>
              <a:off x="3648" y="672"/>
              <a:ext cx="480" cy="96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8" name="Line 20"/>
            <p:cNvSpPr>
              <a:spLocks noChangeShapeType="1"/>
            </p:cNvSpPr>
            <p:nvPr/>
          </p:nvSpPr>
          <p:spPr bwMode="auto">
            <a:xfrm>
              <a:off x="3648" y="672"/>
              <a:ext cx="624" cy="912"/>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89" name="Line 21"/>
            <p:cNvSpPr>
              <a:spLocks noChangeShapeType="1"/>
            </p:cNvSpPr>
            <p:nvPr/>
          </p:nvSpPr>
          <p:spPr bwMode="auto">
            <a:xfrm>
              <a:off x="3648" y="672"/>
              <a:ext cx="816" cy="864"/>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90" name="Line 22"/>
            <p:cNvSpPr>
              <a:spLocks noChangeShapeType="1"/>
            </p:cNvSpPr>
            <p:nvPr/>
          </p:nvSpPr>
          <p:spPr bwMode="auto">
            <a:xfrm>
              <a:off x="3648" y="672"/>
              <a:ext cx="912" cy="864"/>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91" name="Line 23"/>
            <p:cNvSpPr>
              <a:spLocks noChangeShapeType="1"/>
            </p:cNvSpPr>
            <p:nvPr/>
          </p:nvSpPr>
          <p:spPr bwMode="auto">
            <a:xfrm>
              <a:off x="3648" y="672"/>
              <a:ext cx="1104" cy="912"/>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7202" name="Group 34"/>
          <p:cNvGrpSpPr>
            <a:grpSpLocks/>
          </p:cNvGrpSpPr>
          <p:nvPr/>
        </p:nvGrpSpPr>
        <p:grpSpPr bwMode="auto">
          <a:xfrm>
            <a:off x="2209800" y="2362200"/>
            <a:ext cx="6934200" cy="3657600"/>
            <a:chOff x="1392" y="1488"/>
            <a:chExt cx="4368" cy="2304"/>
          </a:xfrm>
        </p:grpSpPr>
        <p:sp>
          <p:nvSpPr>
            <p:cNvPr id="7194" name="Line 26"/>
            <p:cNvSpPr>
              <a:spLocks noChangeShapeType="1"/>
            </p:cNvSpPr>
            <p:nvPr/>
          </p:nvSpPr>
          <p:spPr bwMode="auto">
            <a:xfrm flipV="1">
              <a:off x="1392" y="2688"/>
              <a:ext cx="768" cy="72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95" name="Line 27"/>
            <p:cNvSpPr>
              <a:spLocks noChangeShapeType="1"/>
            </p:cNvSpPr>
            <p:nvPr/>
          </p:nvSpPr>
          <p:spPr bwMode="auto">
            <a:xfrm flipV="1">
              <a:off x="1392" y="3072"/>
              <a:ext cx="1440" cy="336"/>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96" name="Line 28"/>
            <p:cNvSpPr>
              <a:spLocks noChangeShapeType="1"/>
            </p:cNvSpPr>
            <p:nvPr/>
          </p:nvSpPr>
          <p:spPr bwMode="auto">
            <a:xfrm flipH="1" flipV="1">
              <a:off x="3600" y="1488"/>
              <a:ext cx="2160" cy="336"/>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97" name="Line 29"/>
            <p:cNvSpPr>
              <a:spLocks noChangeShapeType="1"/>
            </p:cNvSpPr>
            <p:nvPr/>
          </p:nvSpPr>
          <p:spPr bwMode="auto">
            <a:xfrm flipH="1">
              <a:off x="4560" y="1824"/>
              <a:ext cx="1200" cy="72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98" name="Line 30"/>
            <p:cNvSpPr>
              <a:spLocks noChangeShapeType="1"/>
            </p:cNvSpPr>
            <p:nvPr/>
          </p:nvSpPr>
          <p:spPr bwMode="auto">
            <a:xfrm flipH="1" flipV="1">
              <a:off x="3504" y="2976"/>
              <a:ext cx="528" cy="816"/>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99" name="Line 31"/>
            <p:cNvSpPr>
              <a:spLocks noChangeShapeType="1"/>
            </p:cNvSpPr>
            <p:nvPr/>
          </p:nvSpPr>
          <p:spPr bwMode="auto">
            <a:xfrm flipH="1" flipV="1">
              <a:off x="3888" y="2832"/>
              <a:ext cx="144" cy="96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00" name="Line 32"/>
            <p:cNvSpPr>
              <a:spLocks noChangeShapeType="1"/>
            </p:cNvSpPr>
            <p:nvPr/>
          </p:nvSpPr>
          <p:spPr bwMode="auto">
            <a:xfrm flipV="1">
              <a:off x="4032" y="2640"/>
              <a:ext cx="144" cy="1152"/>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01" name="Line 33"/>
            <p:cNvSpPr>
              <a:spLocks noChangeShapeType="1"/>
            </p:cNvSpPr>
            <p:nvPr/>
          </p:nvSpPr>
          <p:spPr bwMode="auto">
            <a:xfrm flipV="1">
              <a:off x="4032" y="2640"/>
              <a:ext cx="240" cy="1152"/>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7206" name="Group 38"/>
          <p:cNvGrpSpPr>
            <a:grpSpLocks/>
          </p:cNvGrpSpPr>
          <p:nvPr/>
        </p:nvGrpSpPr>
        <p:grpSpPr bwMode="auto">
          <a:xfrm>
            <a:off x="323850" y="3276600"/>
            <a:ext cx="8537575" cy="3371850"/>
            <a:chOff x="204" y="2064"/>
            <a:chExt cx="5378" cy="2124"/>
          </a:xfrm>
        </p:grpSpPr>
        <p:pic>
          <p:nvPicPr>
            <p:cNvPr id="7203" name="Picture 35" descr="ARTH004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6" y="2064"/>
              <a:ext cx="1196" cy="21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05" name="Picture 37" descr="exoskeleton"/>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4" y="3385"/>
              <a:ext cx="1542" cy="778"/>
            </a:xfrm>
            <a:prstGeom prst="rect">
              <a:avLst/>
            </a:prstGeom>
            <a:noFill/>
            <a:extLst>
              <a:ext uri="{909E8E84-426E-40DD-AFC4-6F175D3DCCD1}">
                <a14:hiddenFill xmlns:a14="http://schemas.microsoft.com/office/drawing/2010/main">
                  <a:solidFill>
                    <a:srgbClr val="FFFFFF"/>
                  </a:solidFill>
                </a14:hiddenFill>
              </a:ext>
            </a:extLst>
          </p:spPr>
        </p:pic>
      </p:grpSp>
      <p:sp>
        <p:nvSpPr>
          <p:cNvPr id="7207" name="Text Box 39"/>
          <p:cNvSpPr txBox="1">
            <a:spLocks noChangeArrowheads="1"/>
          </p:cNvSpPr>
          <p:nvPr/>
        </p:nvSpPr>
        <p:spPr bwMode="auto">
          <a:xfrm>
            <a:off x="6430963" y="268288"/>
            <a:ext cx="2532062" cy="792162"/>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i="1"/>
              <a:t>Arthro</a:t>
            </a:r>
            <a:r>
              <a:rPr lang="fr-FR"/>
              <a:t> = articulation</a:t>
            </a:r>
          </a:p>
          <a:p>
            <a:r>
              <a:rPr lang="fr-FR" i="1"/>
              <a:t>Pode</a:t>
            </a:r>
            <a:r>
              <a:rPr lang="fr-FR"/>
              <a:t> = pied, patte</a:t>
            </a:r>
          </a:p>
        </p:txBody>
      </p:sp>
    </p:spTree>
    <p:extLst>
      <p:ext uri="{BB962C8B-B14F-4D97-AF65-F5344CB8AC3E}">
        <p14:creationId xmlns:p14="http://schemas.microsoft.com/office/powerpoint/2010/main" val="2791621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7193"/>
                                        </p:tgtEl>
                                        <p:attrNameLst>
                                          <p:attrName>style.visibility</p:attrName>
                                        </p:attrNameLst>
                                      </p:cBhvr>
                                      <p:to>
                                        <p:strVal val="visible"/>
                                      </p:to>
                                    </p:set>
                                    <p:animEffect transition="in" filter="wipe(up)">
                                      <p:cBhvr>
                                        <p:cTn id="13" dur="500"/>
                                        <p:tgtEl>
                                          <p:spTgt spid="7193"/>
                                        </p:tgtEl>
                                      </p:cBhvr>
                                    </p:animEffect>
                                  </p:childTnLst>
                                  <p:subTnLst>
                                    <p:set>
                                      <p:cBhvr override="childStyle">
                                        <p:cTn dur="1" fill="hold" display="0" masterRel="nextClick" afterEffect="1"/>
                                        <p:tgtEl>
                                          <p:spTgt spid="7193"/>
                                        </p:tgtEl>
                                        <p:attrNameLst>
                                          <p:attrName>style.visibility</p:attrName>
                                        </p:attrNameLst>
                                      </p:cBhvr>
                                      <p:to>
                                        <p:strVal val="hidden"/>
                                      </p:to>
                                    </p:set>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172"/>
                                        </p:tgtEl>
                                        <p:attrNameLst>
                                          <p:attrName>style.visibility</p:attrName>
                                        </p:attrNameLst>
                                      </p:cBhvr>
                                      <p:to>
                                        <p:strVal val="visible"/>
                                      </p:to>
                                    </p:set>
                                    <p:anim calcmode="lin" valueType="num">
                                      <p:cBhvr additive="base">
                                        <p:cTn id="18" dur="500" fill="hold"/>
                                        <p:tgtEl>
                                          <p:spTgt spid="7172"/>
                                        </p:tgtEl>
                                        <p:attrNameLst>
                                          <p:attrName>ppt_x</p:attrName>
                                        </p:attrNameLst>
                                      </p:cBhvr>
                                      <p:tavLst>
                                        <p:tav tm="0">
                                          <p:val>
                                            <p:strVal val="0-#ppt_w/2"/>
                                          </p:val>
                                        </p:tav>
                                        <p:tav tm="100000">
                                          <p:val>
                                            <p:strVal val="#ppt_x"/>
                                          </p:val>
                                        </p:tav>
                                      </p:tavLst>
                                    </p:anim>
                                    <p:anim calcmode="lin" valueType="num">
                                      <p:cBhvr additive="base">
                                        <p:cTn id="19" dur="500" fill="hold"/>
                                        <p:tgtEl>
                                          <p:spTgt spid="717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7202"/>
                                        </p:tgtEl>
                                        <p:attrNameLst>
                                          <p:attrName>style.visibility</p:attrName>
                                        </p:attrNameLst>
                                      </p:cBhvr>
                                      <p:to>
                                        <p:strVal val="visible"/>
                                      </p:to>
                                    </p:set>
                                    <p:animEffect transition="in" filter="blinds(horizontal)">
                                      <p:cBhvr>
                                        <p:cTn id="24" dur="500"/>
                                        <p:tgtEl>
                                          <p:spTgt spid="7202"/>
                                        </p:tgtEl>
                                      </p:cBhvr>
                                    </p:animEffect>
                                  </p:childTnLst>
                                  <p:subTnLst>
                                    <p:set>
                                      <p:cBhvr override="childStyle">
                                        <p:cTn dur="1" fill="hold" display="0" masterRel="nextClick" afterEffect="1"/>
                                        <p:tgtEl>
                                          <p:spTgt spid="7202"/>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173"/>
                                        </p:tgtEl>
                                        <p:attrNameLst>
                                          <p:attrName>style.visibility</p:attrName>
                                        </p:attrNameLst>
                                      </p:cBhvr>
                                      <p:to>
                                        <p:strVal val="visible"/>
                                      </p:to>
                                    </p:set>
                                    <p:anim calcmode="lin" valueType="num">
                                      <p:cBhvr additive="base">
                                        <p:cTn id="29" dur="500" fill="hold"/>
                                        <p:tgtEl>
                                          <p:spTgt spid="7173"/>
                                        </p:tgtEl>
                                        <p:attrNameLst>
                                          <p:attrName>ppt_x</p:attrName>
                                        </p:attrNameLst>
                                      </p:cBhvr>
                                      <p:tavLst>
                                        <p:tav tm="0">
                                          <p:val>
                                            <p:strVal val="0-#ppt_w/2"/>
                                          </p:val>
                                        </p:tav>
                                        <p:tav tm="100000">
                                          <p:val>
                                            <p:strVal val="#ppt_x"/>
                                          </p:val>
                                        </p:tav>
                                      </p:tavLst>
                                    </p:anim>
                                    <p:anim calcmode="lin" valueType="num">
                                      <p:cBhvr additive="base">
                                        <p:cTn id="30" dur="500" fill="hold"/>
                                        <p:tgtEl>
                                          <p:spTgt spid="717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183"/>
                                        </p:tgtEl>
                                        <p:attrNameLst>
                                          <p:attrName>style.visibility</p:attrName>
                                        </p:attrNameLst>
                                      </p:cBhvr>
                                      <p:to>
                                        <p:strVal val="visible"/>
                                      </p:to>
                                    </p:set>
                                    <p:anim calcmode="lin" valueType="num">
                                      <p:cBhvr additive="base">
                                        <p:cTn id="35" dur="500" fill="hold"/>
                                        <p:tgtEl>
                                          <p:spTgt spid="7183"/>
                                        </p:tgtEl>
                                        <p:attrNameLst>
                                          <p:attrName>ppt_x</p:attrName>
                                        </p:attrNameLst>
                                      </p:cBhvr>
                                      <p:tavLst>
                                        <p:tav tm="0">
                                          <p:val>
                                            <p:strVal val="0-#ppt_w/2"/>
                                          </p:val>
                                        </p:tav>
                                        <p:tav tm="100000">
                                          <p:val>
                                            <p:strVal val="#ppt_x"/>
                                          </p:val>
                                        </p:tav>
                                      </p:tavLst>
                                    </p:anim>
                                    <p:anim calcmode="lin" valueType="num">
                                      <p:cBhvr additive="base">
                                        <p:cTn id="36" dur="500" fill="hold"/>
                                        <p:tgtEl>
                                          <p:spTgt spid="7183"/>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nodeType="clickEffect">
                                  <p:stCondLst>
                                    <p:cond delay="0"/>
                                  </p:stCondLst>
                                  <p:childTnLst>
                                    <p:set>
                                      <p:cBhvr>
                                        <p:cTn id="40" dur="1" fill="hold">
                                          <p:stCondLst>
                                            <p:cond delay="0"/>
                                          </p:stCondLst>
                                        </p:cTn>
                                        <p:tgtEl>
                                          <p:spTgt spid="7206"/>
                                        </p:tgtEl>
                                        <p:attrNameLst>
                                          <p:attrName>style.visibility</p:attrName>
                                        </p:attrNameLst>
                                      </p:cBhvr>
                                      <p:to>
                                        <p:strVal val="visible"/>
                                      </p:to>
                                    </p:set>
                                    <p:animEffect transition="in" filter="checkerboard(across)">
                                      <p:cBhvr>
                                        <p:cTn id="41" dur="500"/>
                                        <p:tgtEl>
                                          <p:spTgt spid="7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P spid="7172" grpId="0" autoUpdateAnimBg="0"/>
      <p:bldP spid="7173" grpId="0" autoUpdateAnimBg="0"/>
      <p:bldP spid="7183"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Text Box 4"/>
          <p:cNvSpPr txBox="1">
            <a:spLocks noChangeArrowheads="1"/>
          </p:cNvSpPr>
          <p:nvPr/>
        </p:nvSpPr>
        <p:spPr bwMode="auto">
          <a:xfrm>
            <a:off x="684213" y="620713"/>
            <a:ext cx="7343775"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2400" b="0">
                <a:solidFill>
                  <a:srgbClr val="CC3300"/>
                </a:solidFill>
              </a:rPr>
              <a:t>Croissance limitée</a:t>
            </a:r>
            <a:r>
              <a:rPr lang="fr-FR" sz="2400" b="0"/>
              <a:t> par l’exosquelette rigide. </a:t>
            </a:r>
            <a:br>
              <a:rPr lang="fr-FR" sz="2400" b="0"/>
            </a:br>
            <a:r>
              <a:rPr lang="fr-FR" sz="2000"/>
              <a:t>L’animal, enfermé dans son squelette, ne peut pas accroître sa taille.</a:t>
            </a:r>
          </a:p>
        </p:txBody>
      </p:sp>
      <p:sp>
        <p:nvSpPr>
          <p:cNvPr id="53253" name="Text Box 5"/>
          <p:cNvSpPr txBox="1">
            <a:spLocks noChangeArrowheads="1"/>
          </p:cNvSpPr>
          <p:nvPr/>
        </p:nvSpPr>
        <p:spPr bwMode="auto">
          <a:xfrm>
            <a:off x="673100" y="1879600"/>
            <a:ext cx="4392613" cy="155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2400" b="0">
                <a:solidFill>
                  <a:srgbClr val="CC3300"/>
                </a:solidFill>
              </a:rPr>
              <a:t>Solution</a:t>
            </a:r>
            <a:r>
              <a:rPr lang="fr-FR" sz="2400" b="0"/>
              <a:t> : changer d’exosquelette au fur et à mesure de la croissance </a:t>
            </a:r>
            <a:br>
              <a:rPr lang="fr-FR" sz="2400" b="0"/>
            </a:br>
            <a:r>
              <a:rPr lang="fr-FR" sz="2400" b="0"/>
              <a:t>= </a:t>
            </a:r>
            <a:r>
              <a:rPr lang="fr-FR" sz="2400" b="0">
                <a:solidFill>
                  <a:srgbClr val="CC3300"/>
                </a:solidFill>
              </a:rPr>
              <a:t>mues successives</a:t>
            </a:r>
          </a:p>
        </p:txBody>
      </p:sp>
      <p:pic>
        <p:nvPicPr>
          <p:cNvPr id="53254" name="Picture 6" descr="chitin-cutic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163" y="1773238"/>
            <a:ext cx="3532187" cy="4608512"/>
          </a:xfrm>
          <a:prstGeom prst="rect">
            <a:avLst/>
          </a:prstGeom>
          <a:noFill/>
          <a:extLst>
            <a:ext uri="{909E8E84-426E-40DD-AFC4-6F175D3DCCD1}">
              <a14:hiddenFill xmlns:a14="http://schemas.microsoft.com/office/drawing/2010/main">
                <a:solidFill>
                  <a:srgbClr val="FFFFFF"/>
                </a:solidFill>
              </a14:hiddenFill>
            </a:ext>
          </a:extLst>
        </p:spPr>
      </p:pic>
      <p:pic>
        <p:nvPicPr>
          <p:cNvPr id="53255" name="Picture 7" descr="mwb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0" y="3487738"/>
            <a:ext cx="3984625" cy="2316162"/>
          </a:xfrm>
          <a:prstGeom prst="rect">
            <a:avLst/>
          </a:prstGeom>
          <a:noFill/>
          <a:extLst>
            <a:ext uri="{909E8E84-426E-40DD-AFC4-6F175D3DCCD1}">
              <a14:hiddenFill xmlns:a14="http://schemas.microsoft.com/office/drawing/2010/main">
                <a:solidFill>
                  <a:srgbClr val="FFFFFF"/>
                </a:solidFill>
              </a14:hiddenFill>
            </a:ext>
          </a:extLst>
        </p:spPr>
      </p:pic>
      <p:sp>
        <p:nvSpPr>
          <p:cNvPr id="53256" name="Text Box 8"/>
          <p:cNvSpPr txBox="1">
            <a:spLocks noChangeArrowheads="1"/>
          </p:cNvSpPr>
          <p:nvPr/>
        </p:nvSpPr>
        <p:spPr bwMode="auto">
          <a:xfrm>
            <a:off x="2263775" y="6199188"/>
            <a:ext cx="9302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400" b="0"/>
              <a:t>Mues</a:t>
            </a:r>
          </a:p>
        </p:txBody>
      </p:sp>
      <p:sp>
        <p:nvSpPr>
          <p:cNvPr id="53257" name="Line 9"/>
          <p:cNvSpPr>
            <a:spLocks noChangeShapeType="1"/>
          </p:cNvSpPr>
          <p:nvPr/>
        </p:nvSpPr>
        <p:spPr bwMode="auto">
          <a:xfrm flipH="1" flipV="1">
            <a:off x="1327150" y="4975225"/>
            <a:ext cx="1439863" cy="129540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3258" name="Line 10"/>
          <p:cNvSpPr>
            <a:spLocks noChangeShapeType="1"/>
          </p:cNvSpPr>
          <p:nvPr/>
        </p:nvSpPr>
        <p:spPr bwMode="auto">
          <a:xfrm flipH="1" flipV="1">
            <a:off x="1831975" y="5046663"/>
            <a:ext cx="935038" cy="1223962"/>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3259" name="Line 11"/>
          <p:cNvSpPr>
            <a:spLocks noChangeShapeType="1"/>
          </p:cNvSpPr>
          <p:nvPr/>
        </p:nvSpPr>
        <p:spPr bwMode="auto">
          <a:xfrm flipH="1" flipV="1">
            <a:off x="2551113" y="5118100"/>
            <a:ext cx="215900" cy="1152525"/>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3260" name="Line 12"/>
          <p:cNvSpPr>
            <a:spLocks noChangeShapeType="1"/>
          </p:cNvSpPr>
          <p:nvPr/>
        </p:nvSpPr>
        <p:spPr bwMode="auto">
          <a:xfrm flipV="1">
            <a:off x="2767013" y="5334000"/>
            <a:ext cx="649287" cy="936625"/>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Tree>
    <p:extLst>
      <p:ext uri="{BB962C8B-B14F-4D97-AF65-F5344CB8AC3E}">
        <p14:creationId xmlns:p14="http://schemas.microsoft.com/office/powerpoint/2010/main" val="37192476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81000" y="152400"/>
            <a:ext cx="4303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fr-CA" sz="2400" b="0"/>
              <a:t>Tube digestif (bouche et anus)</a:t>
            </a:r>
          </a:p>
        </p:txBody>
      </p:sp>
      <p:sp>
        <p:nvSpPr>
          <p:cNvPr id="10252" name="Text Box 12"/>
          <p:cNvSpPr txBox="1">
            <a:spLocks noChangeArrowheads="1"/>
          </p:cNvSpPr>
          <p:nvPr/>
        </p:nvSpPr>
        <p:spPr bwMode="auto">
          <a:xfrm>
            <a:off x="1355725" y="4765675"/>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pPr>
            <a:endParaRPr lang="fr-FR" sz="2400" b="0">
              <a:latin typeface="Times New Roman" charset="0"/>
            </a:endParaRPr>
          </a:p>
        </p:txBody>
      </p:sp>
      <p:sp>
        <p:nvSpPr>
          <p:cNvPr id="10253" name="Text Box 13"/>
          <p:cNvSpPr txBox="1">
            <a:spLocks noChangeArrowheads="1"/>
          </p:cNvSpPr>
          <p:nvPr/>
        </p:nvSpPr>
        <p:spPr bwMode="auto">
          <a:xfrm>
            <a:off x="381000" y="708025"/>
            <a:ext cx="541020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A" sz="2400" b="0"/>
              <a:t>Ganglion nerveux dans la tête et chaîne de ganglions ventrale</a:t>
            </a:r>
          </a:p>
        </p:txBody>
      </p:sp>
      <p:sp>
        <p:nvSpPr>
          <p:cNvPr id="10254" name="Text Box 14"/>
          <p:cNvSpPr txBox="1">
            <a:spLocks noChangeArrowheads="1"/>
          </p:cNvSpPr>
          <p:nvPr/>
        </p:nvSpPr>
        <p:spPr bwMode="auto">
          <a:xfrm>
            <a:off x="381000" y="2743200"/>
            <a:ext cx="211613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A" sz="2400" b="0"/>
              <a:t>Muscles striés</a:t>
            </a:r>
          </a:p>
        </p:txBody>
      </p:sp>
      <p:sp>
        <p:nvSpPr>
          <p:cNvPr id="10255" name="Text Box 15"/>
          <p:cNvSpPr txBox="1">
            <a:spLocks noChangeArrowheads="1"/>
          </p:cNvSpPr>
          <p:nvPr/>
        </p:nvSpPr>
        <p:spPr bwMode="auto">
          <a:xfrm>
            <a:off x="381000" y="1630363"/>
            <a:ext cx="5867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A" sz="2400" b="0"/>
              <a:t>Tubes de Malpighi (système excréteur)</a:t>
            </a:r>
          </a:p>
        </p:txBody>
      </p:sp>
      <p:sp>
        <p:nvSpPr>
          <p:cNvPr id="10256" name="Text Box 16"/>
          <p:cNvSpPr txBox="1">
            <a:spLocks noChangeArrowheads="1"/>
          </p:cNvSpPr>
          <p:nvPr/>
        </p:nvSpPr>
        <p:spPr bwMode="auto">
          <a:xfrm>
            <a:off x="381000" y="2185988"/>
            <a:ext cx="220186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A" sz="2400" b="0"/>
              <a:t>Sexes séparés</a:t>
            </a:r>
          </a:p>
        </p:txBody>
      </p:sp>
      <p:pic>
        <p:nvPicPr>
          <p:cNvPr id="10257" name="Picture 17" descr="142005_Insectapt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3657600"/>
            <a:ext cx="7483475" cy="2924175"/>
          </a:xfrm>
          <a:prstGeom prst="rect">
            <a:avLst/>
          </a:prstGeom>
          <a:noFill/>
          <a:extLst>
            <a:ext uri="{909E8E84-426E-40DD-AFC4-6F175D3DCCD1}">
              <a14:hiddenFill xmlns:a14="http://schemas.microsoft.com/office/drawing/2010/main">
                <a:solidFill>
                  <a:srgbClr val="FFFFFF"/>
                </a:solidFill>
              </a14:hiddenFill>
            </a:ext>
          </a:extLst>
        </p:spPr>
      </p:pic>
      <p:grpSp>
        <p:nvGrpSpPr>
          <p:cNvPr id="10265" name="Group 25"/>
          <p:cNvGrpSpPr>
            <a:grpSpLocks/>
          </p:cNvGrpSpPr>
          <p:nvPr/>
        </p:nvGrpSpPr>
        <p:grpSpPr bwMode="auto">
          <a:xfrm>
            <a:off x="609600" y="4267200"/>
            <a:ext cx="5410200" cy="2133600"/>
            <a:chOff x="384" y="2688"/>
            <a:chExt cx="3408" cy="1344"/>
          </a:xfrm>
        </p:grpSpPr>
        <p:sp>
          <p:nvSpPr>
            <p:cNvPr id="10247" name="Line 7"/>
            <p:cNvSpPr>
              <a:spLocks noChangeShapeType="1"/>
            </p:cNvSpPr>
            <p:nvPr/>
          </p:nvSpPr>
          <p:spPr bwMode="auto">
            <a:xfrm flipV="1">
              <a:off x="3600" y="3312"/>
              <a:ext cx="192" cy="720"/>
            </a:xfrm>
            <a:prstGeom prst="line">
              <a:avLst/>
            </a:prstGeom>
            <a:noFill/>
            <a:ln w="57150">
              <a:solidFill>
                <a:srgbClr val="FF33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fr-FR"/>
            </a:p>
          </p:txBody>
        </p:sp>
        <p:sp>
          <p:nvSpPr>
            <p:cNvPr id="10248" name="Line 8"/>
            <p:cNvSpPr>
              <a:spLocks noChangeShapeType="1"/>
            </p:cNvSpPr>
            <p:nvPr/>
          </p:nvSpPr>
          <p:spPr bwMode="auto">
            <a:xfrm>
              <a:off x="384" y="2688"/>
              <a:ext cx="864" cy="144"/>
            </a:xfrm>
            <a:prstGeom prst="line">
              <a:avLst/>
            </a:prstGeom>
            <a:noFill/>
            <a:ln w="57150">
              <a:solidFill>
                <a:srgbClr val="FF33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fr-FR"/>
            </a:p>
          </p:txBody>
        </p:sp>
      </p:grpSp>
      <p:grpSp>
        <p:nvGrpSpPr>
          <p:cNvPr id="10262" name="Group 22"/>
          <p:cNvGrpSpPr>
            <a:grpSpLocks/>
          </p:cNvGrpSpPr>
          <p:nvPr/>
        </p:nvGrpSpPr>
        <p:grpSpPr bwMode="auto">
          <a:xfrm>
            <a:off x="3810000" y="3352800"/>
            <a:ext cx="2514600" cy="3200400"/>
            <a:chOff x="2400" y="2112"/>
            <a:chExt cx="1584" cy="2016"/>
          </a:xfrm>
        </p:grpSpPr>
        <p:sp>
          <p:nvSpPr>
            <p:cNvPr id="10258" name="Line 18"/>
            <p:cNvSpPr>
              <a:spLocks noChangeShapeType="1"/>
            </p:cNvSpPr>
            <p:nvPr/>
          </p:nvSpPr>
          <p:spPr bwMode="auto">
            <a:xfrm>
              <a:off x="3888" y="2112"/>
              <a:ext cx="96" cy="672"/>
            </a:xfrm>
            <a:prstGeom prst="line">
              <a:avLst/>
            </a:prstGeom>
            <a:noFill/>
            <a:ln w="38100">
              <a:solidFill>
                <a:srgbClr val="FF33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spAutoFit/>
            </a:bodyPr>
            <a:lstStyle/>
            <a:p>
              <a:endParaRPr lang="fr-FR"/>
            </a:p>
          </p:txBody>
        </p:sp>
        <p:sp>
          <p:nvSpPr>
            <p:cNvPr id="10259" name="Line 19"/>
            <p:cNvSpPr>
              <a:spLocks noChangeShapeType="1"/>
            </p:cNvSpPr>
            <p:nvPr/>
          </p:nvSpPr>
          <p:spPr bwMode="auto">
            <a:xfrm flipH="1" flipV="1">
              <a:off x="2400" y="3360"/>
              <a:ext cx="96" cy="768"/>
            </a:xfrm>
            <a:prstGeom prst="line">
              <a:avLst/>
            </a:prstGeom>
            <a:noFill/>
            <a:ln w="38100">
              <a:solidFill>
                <a:srgbClr val="FF33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spAutoFit/>
            </a:bodyPr>
            <a:lstStyle/>
            <a:p>
              <a:endParaRPr lang="fr-FR"/>
            </a:p>
          </p:txBody>
        </p:sp>
        <p:sp>
          <p:nvSpPr>
            <p:cNvPr id="10260" name="Line 20"/>
            <p:cNvSpPr>
              <a:spLocks noChangeShapeType="1"/>
            </p:cNvSpPr>
            <p:nvPr/>
          </p:nvSpPr>
          <p:spPr bwMode="auto">
            <a:xfrm flipV="1">
              <a:off x="2496" y="3360"/>
              <a:ext cx="480" cy="768"/>
            </a:xfrm>
            <a:prstGeom prst="line">
              <a:avLst/>
            </a:prstGeom>
            <a:noFill/>
            <a:ln w="38100">
              <a:solidFill>
                <a:srgbClr val="FF33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spAutoFit/>
            </a:bodyPr>
            <a:lstStyle/>
            <a:p>
              <a:endParaRPr lang="fr-FR"/>
            </a:p>
          </p:txBody>
        </p:sp>
        <p:sp>
          <p:nvSpPr>
            <p:cNvPr id="10261" name="Line 21"/>
            <p:cNvSpPr>
              <a:spLocks noChangeShapeType="1"/>
            </p:cNvSpPr>
            <p:nvPr/>
          </p:nvSpPr>
          <p:spPr bwMode="auto">
            <a:xfrm flipV="1">
              <a:off x="2496" y="3312"/>
              <a:ext cx="960" cy="816"/>
            </a:xfrm>
            <a:prstGeom prst="line">
              <a:avLst/>
            </a:prstGeom>
            <a:noFill/>
            <a:ln w="38100">
              <a:solidFill>
                <a:srgbClr val="FF33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spAutoFit/>
            </a:bodyPr>
            <a:lstStyle/>
            <a:p>
              <a:endParaRPr lang="fr-FR"/>
            </a:p>
          </p:txBody>
        </p:sp>
      </p:grpSp>
      <p:grpSp>
        <p:nvGrpSpPr>
          <p:cNvPr id="10267" name="Group 27"/>
          <p:cNvGrpSpPr>
            <a:grpSpLocks/>
          </p:cNvGrpSpPr>
          <p:nvPr/>
        </p:nvGrpSpPr>
        <p:grpSpPr bwMode="auto">
          <a:xfrm>
            <a:off x="1676400" y="228600"/>
            <a:ext cx="7258050" cy="6248400"/>
            <a:chOff x="1056" y="144"/>
            <a:chExt cx="4572" cy="3936"/>
          </a:xfrm>
        </p:grpSpPr>
        <p:sp>
          <p:nvSpPr>
            <p:cNvPr id="10264" name="Line 24"/>
            <p:cNvSpPr>
              <a:spLocks noChangeShapeType="1"/>
            </p:cNvSpPr>
            <p:nvPr/>
          </p:nvSpPr>
          <p:spPr bwMode="auto">
            <a:xfrm flipV="1">
              <a:off x="1056" y="3840"/>
              <a:ext cx="768" cy="240"/>
            </a:xfrm>
            <a:prstGeom prst="line">
              <a:avLst/>
            </a:prstGeom>
            <a:noFill/>
            <a:ln w="38100">
              <a:solidFill>
                <a:srgbClr val="FF33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spAutoFit/>
            </a:bodyPr>
            <a:lstStyle/>
            <a:p>
              <a:endParaRPr lang="fr-FR"/>
            </a:p>
          </p:txBody>
        </p:sp>
        <p:pic>
          <p:nvPicPr>
            <p:cNvPr id="10266" name="Picture 26" descr="malpighi"/>
            <p:cNvPicPr>
              <a:picLocks noChangeAspect="1" noChangeArrowheads="1"/>
            </p:cNvPicPr>
            <p:nvPr/>
          </p:nvPicPr>
          <p:blipFill>
            <a:blip r:embed="rId4" cstate="print">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a:stretch>
              <a:fillRect/>
            </a:stretch>
          </p:blipFill>
          <p:spPr bwMode="auto">
            <a:xfrm>
              <a:off x="2832" y="144"/>
              <a:ext cx="2796" cy="22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87115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0-#ppt_w/2"/>
                                          </p:val>
                                        </p:tav>
                                        <p:tav tm="100000">
                                          <p:val>
                                            <p:strVal val="#ppt_x"/>
                                          </p:val>
                                        </p:tav>
                                      </p:tavLst>
                                    </p:anim>
                                    <p:anim calcmode="lin" valueType="num">
                                      <p:cBhvr additive="base">
                                        <p:cTn id="8" dur="500" fill="hold"/>
                                        <p:tgtEl>
                                          <p:spTgt spid="102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10265"/>
                                        </p:tgtEl>
                                        <p:attrNameLst>
                                          <p:attrName>style.visibility</p:attrName>
                                        </p:attrNameLst>
                                      </p:cBhvr>
                                      <p:to>
                                        <p:strVal val="visible"/>
                                      </p:to>
                                    </p:set>
                                    <p:animEffect transition="in" filter="blinds(horizontal)">
                                      <p:cBhvr>
                                        <p:cTn id="13" dur="500"/>
                                        <p:tgtEl>
                                          <p:spTgt spid="10265"/>
                                        </p:tgtEl>
                                      </p:cBhvr>
                                    </p:animEffect>
                                  </p:childTnLst>
                                  <p:subTnLst>
                                    <p:set>
                                      <p:cBhvr override="childStyle">
                                        <p:cTn dur="1" fill="hold" display="0" masterRel="nextClick" afterEffect="1"/>
                                        <p:tgtEl>
                                          <p:spTgt spid="10265"/>
                                        </p:tgtEl>
                                        <p:attrNameLst>
                                          <p:attrName>style.visibility</p:attrName>
                                        </p:attrNameLst>
                                      </p:cBhvr>
                                      <p:to>
                                        <p:strVal val="hidden"/>
                                      </p:to>
                                    </p:set>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253"/>
                                        </p:tgtEl>
                                        <p:attrNameLst>
                                          <p:attrName>style.visibility</p:attrName>
                                        </p:attrNameLst>
                                      </p:cBhvr>
                                      <p:to>
                                        <p:strVal val="visible"/>
                                      </p:to>
                                    </p:set>
                                    <p:anim calcmode="lin" valueType="num">
                                      <p:cBhvr additive="base">
                                        <p:cTn id="18" dur="500" fill="hold"/>
                                        <p:tgtEl>
                                          <p:spTgt spid="10253"/>
                                        </p:tgtEl>
                                        <p:attrNameLst>
                                          <p:attrName>ppt_x</p:attrName>
                                        </p:attrNameLst>
                                      </p:cBhvr>
                                      <p:tavLst>
                                        <p:tav tm="0">
                                          <p:val>
                                            <p:strVal val="0-#ppt_w/2"/>
                                          </p:val>
                                        </p:tav>
                                        <p:tav tm="100000">
                                          <p:val>
                                            <p:strVal val="#ppt_x"/>
                                          </p:val>
                                        </p:tav>
                                      </p:tavLst>
                                    </p:anim>
                                    <p:anim calcmode="lin" valueType="num">
                                      <p:cBhvr additive="base">
                                        <p:cTn id="19" dur="500" fill="hold"/>
                                        <p:tgtEl>
                                          <p:spTgt spid="1025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10262"/>
                                        </p:tgtEl>
                                        <p:attrNameLst>
                                          <p:attrName>style.visibility</p:attrName>
                                        </p:attrNameLst>
                                      </p:cBhvr>
                                      <p:to>
                                        <p:strVal val="visible"/>
                                      </p:to>
                                    </p:set>
                                    <p:animEffect transition="in" filter="checkerboard(across)">
                                      <p:cBhvr>
                                        <p:cTn id="24" dur="500"/>
                                        <p:tgtEl>
                                          <p:spTgt spid="10262"/>
                                        </p:tgtEl>
                                      </p:cBhvr>
                                    </p:animEffect>
                                  </p:childTnLst>
                                  <p:subTnLst>
                                    <p:set>
                                      <p:cBhvr override="childStyle">
                                        <p:cTn dur="1" fill="hold" display="0" masterRel="nextClick" afterEffect="1"/>
                                        <p:tgtEl>
                                          <p:spTgt spid="10262"/>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0255"/>
                                        </p:tgtEl>
                                        <p:attrNameLst>
                                          <p:attrName>style.visibility</p:attrName>
                                        </p:attrNameLst>
                                      </p:cBhvr>
                                      <p:to>
                                        <p:strVal val="visible"/>
                                      </p:to>
                                    </p:set>
                                    <p:anim calcmode="lin" valueType="num">
                                      <p:cBhvr additive="base">
                                        <p:cTn id="29" dur="500" fill="hold"/>
                                        <p:tgtEl>
                                          <p:spTgt spid="10255"/>
                                        </p:tgtEl>
                                        <p:attrNameLst>
                                          <p:attrName>ppt_x</p:attrName>
                                        </p:attrNameLst>
                                      </p:cBhvr>
                                      <p:tavLst>
                                        <p:tav tm="0">
                                          <p:val>
                                            <p:strVal val="0-#ppt_w/2"/>
                                          </p:val>
                                        </p:tav>
                                        <p:tav tm="100000">
                                          <p:val>
                                            <p:strVal val="#ppt_x"/>
                                          </p:val>
                                        </p:tav>
                                      </p:tavLst>
                                    </p:anim>
                                    <p:anim calcmode="lin" valueType="num">
                                      <p:cBhvr additive="base">
                                        <p:cTn id="30" dur="500" fill="hold"/>
                                        <p:tgtEl>
                                          <p:spTgt spid="10255"/>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10267"/>
                                        </p:tgtEl>
                                        <p:attrNameLst>
                                          <p:attrName>style.visibility</p:attrName>
                                        </p:attrNameLst>
                                      </p:cBhvr>
                                      <p:to>
                                        <p:strVal val="visible"/>
                                      </p:to>
                                    </p:set>
                                    <p:animEffect transition="in" filter="blinds(horizontal)">
                                      <p:cBhvr>
                                        <p:cTn id="35" dur="500"/>
                                        <p:tgtEl>
                                          <p:spTgt spid="10267"/>
                                        </p:tgtEl>
                                      </p:cBhvr>
                                    </p:animEffect>
                                  </p:childTnLst>
                                  <p:subTnLst>
                                    <p:set>
                                      <p:cBhvr override="childStyle">
                                        <p:cTn dur="1" fill="hold" display="0" masterRel="nextClick" afterEffect="1"/>
                                        <p:tgtEl>
                                          <p:spTgt spid="10267"/>
                                        </p:tgtEl>
                                        <p:attrNameLst>
                                          <p:attrName>style.visibility</p:attrName>
                                        </p:attrNameLst>
                                      </p:cBhvr>
                                      <p:to>
                                        <p:strVal val="hidden"/>
                                      </p:to>
                                    </p:set>
                                  </p:sub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0256"/>
                                        </p:tgtEl>
                                        <p:attrNameLst>
                                          <p:attrName>style.visibility</p:attrName>
                                        </p:attrNameLst>
                                      </p:cBhvr>
                                      <p:to>
                                        <p:strVal val="visible"/>
                                      </p:to>
                                    </p:set>
                                    <p:anim calcmode="lin" valueType="num">
                                      <p:cBhvr additive="base">
                                        <p:cTn id="40" dur="500" fill="hold"/>
                                        <p:tgtEl>
                                          <p:spTgt spid="10256"/>
                                        </p:tgtEl>
                                        <p:attrNameLst>
                                          <p:attrName>ppt_x</p:attrName>
                                        </p:attrNameLst>
                                      </p:cBhvr>
                                      <p:tavLst>
                                        <p:tav tm="0">
                                          <p:val>
                                            <p:strVal val="0-#ppt_w/2"/>
                                          </p:val>
                                        </p:tav>
                                        <p:tav tm="100000">
                                          <p:val>
                                            <p:strVal val="#ppt_x"/>
                                          </p:val>
                                        </p:tav>
                                      </p:tavLst>
                                    </p:anim>
                                    <p:anim calcmode="lin" valueType="num">
                                      <p:cBhvr additive="base">
                                        <p:cTn id="41" dur="500" fill="hold"/>
                                        <p:tgtEl>
                                          <p:spTgt spid="10256"/>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0254"/>
                                        </p:tgtEl>
                                        <p:attrNameLst>
                                          <p:attrName>style.visibility</p:attrName>
                                        </p:attrNameLst>
                                      </p:cBhvr>
                                      <p:to>
                                        <p:strVal val="visible"/>
                                      </p:to>
                                    </p:set>
                                    <p:anim calcmode="lin" valueType="num">
                                      <p:cBhvr additive="base">
                                        <p:cTn id="46" dur="500" fill="hold"/>
                                        <p:tgtEl>
                                          <p:spTgt spid="10254"/>
                                        </p:tgtEl>
                                        <p:attrNameLst>
                                          <p:attrName>ppt_x</p:attrName>
                                        </p:attrNameLst>
                                      </p:cBhvr>
                                      <p:tavLst>
                                        <p:tav tm="0">
                                          <p:val>
                                            <p:strVal val="0-#ppt_w/2"/>
                                          </p:val>
                                        </p:tav>
                                        <p:tav tm="100000">
                                          <p:val>
                                            <p:strVal val="#ppt_x"/>
                                          </p:val>
                                        </p:tav>
                                      </p:tavLst>
                                    </p:anim>
                                    <p:anim calcmode="lin" valueType="num">
                                      <p:cBhvr additive="base">
                                        <p:cTn id="47" dur="500" fill="hold"/>
                                        <p:tgtEl>
                                          <p:spTgt spid="102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utoUpdateAnimBg="0"/>
      <p:bldP spid="10253" grpId="0" autoUpdateAnimBg="0"/>
      <p:bldP spid="10254" grpId="0" autoUpdateAnimBg="0"/>
      <p:bldP spid="10255" grpId="0" autoUpdateAnimBg="0"/>
      <p:bldP spid="10256"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15900" y="423863"/>
            <a:ext cx="418306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pPr>
            <a:r>
              <a:rPr lang="fr-CA" sz="2400">
                <a:solidFill>
                  <a:srgbClr val="CC3300"/>
                </a:solidFill>
              </a:rPr>
              <a:t>Système circulatoire ouvert</a:t>
            </a:r>
          </a:p>
        </p:txBody>
      </p:sp>
      <p:sp>
        <p:nvSpPr>
          <p:cNvPr id="8195" name="Text Box 3"/>
          <p:cNvSpPr txBox="1">
            <a:spLocks noChangeArrowheads="1"/>
          </p:cNvSpPr>
          <p:nvPr/>
        </p:nvSpPr>
        <p:spPr bwMode="auto">
          <a:xfrm>
            <a:off x="206375" y="1030288"/>
            <a:ext cx="4195763" cy="399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fr-CA" sz="2400" b="0"/>
              <a:t>Les organes sont dans une cavité, </a:t>
            </a:r>
            <a:r>
              <a:rPr lang="fr-CA" sz="2400" b="0">
                <a:solidFill>
                  <a:srgbClr val="CC3300"/>
                </a:solidFill>
              </a:rPr>
              <a:t>l’hémocoele</a:t>
            </a:r>
            <a:r>
              <a:rPr lang="fr-CA" sz="2400" b="0"/>
              <a:t>, et baignent dans un liquide, </a:t>
            </a:r>
            <a:r>
              <a:rPr lang="fr-CA" sz="2400" b="0">
                <a:solidFill>
                  <a:srgbClr val="CC3300"/>
                </a:solidFill>
              </a:rPr>
              <a:t>l’hémolymphe.</a:t>
            </a:r>
          </a:p>
          <a:p>
            <a:pPr>
              <a:spcBef>
                <a:spcPct val="0"/>
              </a:spcBef>
            </a:pPr>
            <a:r>
              <a:rPr lang="fr-CA" sz="2000"/>
              <a:t>L’hémolymphe est mise en circulation par un gros vaisseau dorsal dont certaines parties élargies peuvent se contracter. L’hémolymphe pénètre par des ouvertures dans ces élargissements et est ensuite pompées vers la tête.</a:t>
            </a:r>
          </a:p>
        </p:txBody>
      </p:sp>
      <p:pic>
        <p:nvPicPr>
          <p:cNvPr id="8196" name="Picture 4" descr="Circouv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76738" y="304800"/>
            <a:ext cx="4492625"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descr="26203_est_bi_1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0588" y="5346700"/>
            <a:ext cx="4648200" cy="1322388"/>
          </a:xfrm>
          <a:prstGeom prst="rect">
            <a:avLst/>
          </a:prstGeom>
          <a:noFill/>
          <a:extLst>
            <a:ext uri="{909E8E84-426E-40DD-AFC4-6F175D3DCCD1}">
              <a14:hiddenFill xmlns:a14="http://schemas.microsoft.com/office/drawing/2010/main">
                <a:solidFill>
                  <a:srgbClr val="FFFFFF"/>
                </a:solidFill>
              </a14:hiddenFill>
            </a:ext>
          </a:extLst>
        </p:spPr>
      </p:pic>
      <p:sp>
        <p:nvSpPr>
          <p:cNvPr id="8198" name="Rectangle 6"/>
          <p:cNvSpPr>
            <a:spLocks noChangeArrowheads="1"/>
          </p:cNvSpPr>
          <p:nvPr/>
        </p:nvSpPr>
        <p:spPr bwMode="auto">
          <a:xfrm>
            <a:off x="4495800" y="2719388"/>
            <a:ext cx="4268788" cy="232886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Tree>
    <p:extLst>
      <p:ext uri="{BB962C8B-B14F-4D97-AF65-F5344CB8AC3E}">
        <p14:creationId xmlns:p14="http://schemas.microsoft.com/office/powerpoint/2010/main" val="95868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44624"/>
            <a:ext cx="8856984" cy="3503523"/>
          </a:xfrm>
          <a:prstGeom prst="rect">
            <a:avLst/>
          </a:prstGeom>
          <a:solidFill>
            <a:schemeClr val="bg2">
              <a:lumMod val="10000"/>
            </a:schemeClr>
          </a:solidFill>
        </p:spPr>
        <p:txBody>
          <a:bodyPr wrap="square">
            <a:spAutoFit/>
          </a:bodyPr>
          <a:lstStyle/>
          <a:p>
            <a:pPr>
              <a:lnSpc>
                <a:spcPct val="150000"/>
              </a:lnSpc>
              <a:spcBef>
                <a:spcPts val="1200"/>
              </a:spcBef>
              <a:spcAft>
                <a:spcPts val="200"/>
              </a:spcAft>
            </a:pPr>
            <a:r>
              <a:rPr lang="fr-FR" sz="2000" b="1"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t>2. Analyse de la Forme de la Végétation</a:t>
            </a:r>
            <a:endParaRPr lang="en-US" dirty="0">
              <a:solidFill>
                <a:srgbClr val="FFFF00"/>
              </a:solidFill>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Bef>
                <a:spcPts val="1200"/>
              </a:spcBef>
              <a:spcAft>
                <a:spcPts val="0"/>
              </a:spcAft>
              <a:buSzPts val="1000"/>
              <a:buFont typeface="Symbol" panose="05050102010706020507" pitchFamily="18" charset="2"/>
              <a:buChar char=""/>
              <a:tabLst>
                <a:tab pos="457200" algn="l"/>
              </a:tabLst>
            </a:pPr>
            <a:r>
              <a:rPr lang="fr-FR" sz="2000" b="1"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t>Morphologie :</a:t>
            </a:r>
            <a:br>
              <a:rPr lang="fr-FR" sz="2000" b="1"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br>
            <a:r>
              <a:rPr lang="fr-FR" sz="2000"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t>Observation des formes et des types de feuilles (par ex., feuilles larges, aiguës, succulentes).</a:t>
            </a:r>
            <a:endParaRPr lang="en-US" dirty="0">
              <a:solidFill>
                <a:srgbClr val="FFFF00"/>
              </a:solidFill>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Aft>
                <a:spcPts val="1200"/>
              </a:spcAft>
              <a:buSzPts val="1000"/>
              <a:buFont typeface="Symbol" panose="05050102010706020507" pitchFamily="18" charset="2"/>
              <a:buChar char=""/>
              <a:tabLst>
                <a:tab pos="457200" algn="l"/>
              </a:tabLst>
            </a:pPr>
            <a:r>
              <a:rPr lang="fr-FR" sz="2000" b="1"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t>Type de Croissance :</a:t>
            </a:r>
            <a:br>
              <a:rPr lang="fr-FR" sz="2000" b="1"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br>
            <a:r>
              <a:rPr lang="fr-FR" sz="2000"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t>Classification selon les types de croissance des plantes (plantes herbacées, ligneuses, grimpantes).</a:t>
            </a:r>
            <a:endParaRPr lang="en-US"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237837" y="3717032"/>
            <a:ext cx="8892480" cy="3041858"/>
          </a:xfrm>
          <a:prstGeom prst="rect">
            <a:avLst/>
          </a:prstGeom>
          <a:solidFill>
            <a:schemeClr val="bg2">
              <a:lumMod val="10000"/>
            </a:schemeClr>
          </a:solidFill>
        </p:spPr>
        <p:txBody>
          <a:bodyPr wrap="square">
            <a:spAutoFit/>
          </a:bodyPr>
          <a:lstStyle/>
          <a:p>
            <a:pPr>
              <a:lnSpc>
                <a:spcPct val="150000"/>
              </a:lnSpc>
              <a:spcBef>
                <a:spcPts val="1200"/>
              </a:spcBef>
              <a:spcAft>
                <a:spcPts val="200"/>
              </a:spcAft>
            </a:pPr>
            <a:r>
              <a:rPr lang="en-US" sz="2000" b="1"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t>Indices </a:t>
            </a:r>
            <a:r>
              <a:rPr lang="en-US" sz="2000" b="1" dirty="0" err="1">
                <a:solidFill>
                  <a:srgbClr val="FFFF00"/>
                </a:solidFill>
                <a:latin typeface="Times New Roman" panose="02020603050405020304" pitchFamily="18" charset="0"/>
                <a:ea typeface="Times New Roman" panose="02020603050405020304" pitchFamily="18" charset="0"/>
                <a:cs typeface="Arial" panose="020B0604020202020204" pitchFamily="34" charset="0"/>
              </a:rPr>
              <a:t>Physionomiques</a:t>
            </a:r>
            <a:endParaRPr lang="en-US" dirty="0">
              <a:solidFill>
                <a:srgbClr val="FFFF00"/>
              </a:solidFill>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Bef>
                <a:spcPts val="1200"/>
              </a:spcBef>
              <a:spcAft>
                <a:spcPts val="0"/>
              </a:spcAft>
              <a:buSzPts val="1000"/>
              <a:buFont typeface="Symbol" panose="05050102010706020507" pitchFamily="18" charset="2"/>
              <a:buChar char=""/>
              <a:tabLst>
                <a:tab pos="457200" algn="l"/>
              </a:tabLst>
            </a:pPr>
            <a:r>
              <a:rPr lang="fr-FR" sz="2000" b="1"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t>Index de Couverture Végétale :</a:t>
            </a:r>
            <a:br>
              <a:rPr lang="fr-FR" sz="2000" b="1"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br>
            <a:r>
              <a:rPr lang="fr-FR" sz="2000"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t>Estimation de la couverture totale par les différentes couches de végétation dans une zone.</a:t>
            </a:r>
            <a:endParaRPr lang="en-US" dirty="0">
              <a:solidFill>
                <a:srgbClr val="FFFF00"/>
              </a:solidFill>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Aft>
                <a:spcPts val="1200"/>
              </a:spcAft>
              <a:buSzPts val="1000"/>
              <a:buFont typeface="Symbol" panose="05050102010706020507" pitchFamily="18" charset="2"/>
              <a:buChar char=""/>
              <a:tabLst>
                <a:tab pos="457200" algn="l"/>
              </a:tabLst>
            </a:pPr>
            <a:r>
              <a:rPr lang="fr-FR" sz="2000" b="1"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t>Indices de Dominance :</a:t>
            </a:r>
            <a:br>
              <a:rPr lang="fr-FR" sz="2000" b="1"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br>
            <a:r>
              <a:rPr lang="fr-FR" sz="2000"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t>Identification des espèces dominantes basées sur leur taille et leur couverture.</a:t>
            </a:r>
            <a:endParaRPr lang="en-US"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4981883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381000" y="457200"/>
            <a:ext cx="5181600" cy="210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68338" indent="-284163">
              <a:spcBef>
                <a:spcPct val="0"/>
              </a:spcBef>
              <a:defRPr sz="2400">
                <a:solidFill>
                  <a:schemeClr val="tx1"/>
                </a:solidFill>
                <a:latin typeface="Times New Roman" charset="0"/>
              </a:defRPr>
            </a:lvl1pPr>
            <a:lvl2pPr marL="858838">
              <a:spcBef>
                <a:spcPct val="0"/>
              </a:spcBef>
              <a:defRPr sz="2400">
                <a:solidFill>
                  <a:schemeClr val="tx1"/>
                </a:solidFill>
                <a:latin typeface="Times New Roman" charset="0"/>
              </a:defRPr>
            </a:lvl2pPr>
            <a:lvl3pPr marL="1049338">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spcBef>
                <a:spcPct val="50000"/>
              </a:spcBef>
            </a:pPr>
            <a:r>
              <a:rPr lang="fr-CA" b="0">
                <a:latin typeface="Arial Unicode MS" pitchFamily="34" charset="-128"/>
              </a:rPr>
              <a:t>Respiration par :</a:t>
            </a:r>
          </a:p>
          <a:p>
            <a:pPr>
              <a:spcBef>
                <a:spcPct val="50000"/>
              </a:spcBef>
              <a:buFontTx/>
              <a:buChar char="•"/>
            </a:pPr>
            <a:r>
              <a:rPr lang="fr-CA" b="0">
                <a:latin typeface="Arial Unicode MS" pitchFamily="34" charset="-128"/>
              </a:rPr>
              <a:t>Branchies</a:t>
            </a:r>
          </a:p>
          <a:p>
            <a:pPr>
              <a:spcBef>
                <a:spcPct val="50000"/>
              </a:spcBef>
              <a:buFontTx/>
              <a:buChar char="•"/>
            </a:pPr>
            <a:r>
              <a:rPr lang="fr-CA" b="0">
                <a:latin typeface="Arial Unicode MS" pitchFamily="34" charset="-128"/>
              </a:rPr>
              <a:t>Poumons</a:t>
            </a:r>
          </a:p>
          <a:p>
            <a:pPr>
              <a:spcBef>
                <a:spcPct val="50000"/>
              </a:spcBef>
              <a:buFontTx/>
              <a:buChar char="•"/>
            </a:pPr>
            <a:r>
              <a:rPr lang="fr-CA" b="0">
                <a:solidFill>
                  <a:srgbClr val="CC3300"/>
                </a:solidFill>
                <a:latin typeface="Arial Unicode MS" pitchFamily="34" charset="-128"/>
              </a:rPr>
              <a:t>Trachées</a:t>
            </a:r>
          </a:p>
        </p:txBody>
      </p:sp>
      <p:pic>
        <p:nvPicPr>
          <p:cNvPr id="9220" name="Picture 4" descr="copepo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3175" y="228600"/>
            <a:ext cx="2427288" cy="3505200"/>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insectexchf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4800" y="4997450"/>
            <a:ext cx="3254375" cy="167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4" name="Picture 8" descr="Insectestrach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000" y="1295400"/>
            <a:ext cx="2713038" cy="2895600"/>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descr="Insectestrach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4267200"/>
            <a:ext cx="3733800" cy="2439988"/>
          </a:xfrm>
          <a:prstGeom prst="rect">
            <a:avLst/>
          </a:prstGeom>
          <a:noFill/>
          <a:extLst>
            <a:ext uri="{909E8E84-426E-40DD-AFC4-6F175D3DCCD1}">
              <a14:hiddenFill xmlns:a14="http://schemas.microsoft.com/office/drawing/2010/main">
                <a:solidFill>
                  <a:srgbClr val="FFFFFF"/>
                </a:solidFill>
              </a14:hiddenFill>
            </a:ext>
          </a:extLst>
        </p:spPr>
      </p:pic>
      <p:sp>
        <p:nvSpPr>
          <p:cNvPr id="9226" name="Line 10"/>
          <p:cNvSpPr>
            <a:spLocks noChangeShapeType="1"/>
          </p:cNvSpPr>
          <p:nvPr/>
        </p:nvSpPr>
        <p:spPr bwMode="auto">
          <a:xfrm>
            <a:off x="2667000" y="1219200"/>
            <a:ext cx="4038600" cy="0"/>
          </a:xfrm>
          <a:prstGeom prst="line">
            <a:avLst/>
          </a:prstGeom>
          <a:noFill/>
          <a:ln w="38100">
            <a:solidFill>
              <a:srgbClr val="FF33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spAutoFit/>
          </a:bodyPr>
          <a:lstStyle/>
          <a:p>
            <a:endParaRPr lang="fr-FR"/>
          </a:p>
        </p:txBody>
      </p:sp>
      <p:grpSp>
        <p:nvGrpSpPr>
          <p:cNvPr id="9230" name="Group 14"/>
          <p:cNvGrpSpPr>
            <a:grpSpLocks/>
          </p:cNvGrpSpPr>
          <p:nvPr/>
        </p:nvGrpSpPr>
        <p:grpSpPr bwMode="auto">
          <a:xfrm>
            <a:off x="2590800" y="2362200"/>
            <a:ext cx="3505200" cy="2590800"/>
            <a:chOff x="1632" y="1488"/>
            <a:chExt cx="2208" cy="1632"/>
          </a:xfrm>
        </p:grpSpPr>
        <p:sp>
          <p:nvSpPr>
            <p:cNvPr id="9227" name="Line 11"/>
            <p:cNvSpPr>
              <a:spLocks noChangeShapeType="1"/>
            </p:cNvSpPr>
            <p:nvPr/>
          </p:nvSpPr>
          <p:spPr bwMode="auto">
            <a:xfrm>
              <a:off x="1632" y="1488"/>
              <a:ext cx="480" cy="0"/>
            </a:xfrm>
            <a:prstGeom prst="line">
              <a:avLst/>
            </a:prstGeom>
            <a:noFill/>
            <a:ln w="38100">
              <a:solidFill>
                <a:srgbClr val="FF33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spAutoFit/>
            </a:bodyPr>
            <a:lstStyle/>
            <a:p>
              <a:endParaRPr lang="fr-FR"/>
            </a:p>
          </p:txBody>
        </p:sp>
        <p:sp>
          <p:nvSpPr>
            <p:cNvPr id="9228" name="Line 12"/>
            <p:cNvSpPr>
              <a:spLocks noChangeShapeType="1"/>
            </p:cNvSpPr>
            <p:nvPr/>
          </p:nvSpPr>
          <p:spPr bwMode="auto">
            <a:xfrm>
              <a:off x="1632" y="1488"/>
              <a:ext cx="2208" cy="1632"/>
            </a:xfrm>
            <a:prstGeom prst="line">
              <a:avLst/>
            </a:prstGeom>
            <a:noFill/>
            <a:ln w="38100">
              <a:solidFill>
                <a:srgbClr val="FF33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spAutoFit/>
            </a:bodyPr>
            <a:lstStyle/>
            <a:p>
              <a:endParaRPr lang="fr-FR"/>
            </a:p>
          </p:txBody>
        </p:sp>
        <p:sp>
          <p:nvSpPr>
            <p:cNvPr id="9229" name="Line 13"/>
            <p:cNvSpPr>
              <a:spLocks noChangeShapeType="1"/>
            </p:cNvSpPr>
            <p:nvPr/>
          </p:nvSpPr>
          <p:spPr bwMode="auto">
            <a:xfrm>
              <a:off x="1632" y="1488"/>
              <a:ext cx="0" cy="912"/>
            </a:xfrm>
            <a:prstGeom prst="line">
              <a:avLst/>
            </a:prstGeom>
            <a:noFill/>
            <a:ln w="38100">
              <a:solidFill>
                <a:srgbClr val="FF33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spAutoFit/>
            </a:bodyPr>
            <a:lstStyle/>
            <a:p>
              <a:endParaRPr lang="fr-FR"/>
            </a:p>
          </p:txBody>
        </p:sp>
      </p:grpSp>
    </p:spTree>
    <p:extLst>
      <p:ext uri="{BB962C8B-B14F-4D97-AF65-F5344CB8AC3E}">
        <p14:creationId xmlns:p14="http://schemas.microsoft.com/office/powerpoint/2010/main" val="2410072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6"/>
                                        </p:tgtEl>
                                        <p:attrNameLst>
                                          <p:attrName>style.visibility</p:attrName>
                                        </p:attrNameLst>
                                      </p:cBhvr>
                                      <p:to>
                                        <p:strVal val="visible"/>
                                      </p:to>
                                    </p:set>
                                    <p:animEffect transition="in" filter="wipe(left)">
                                      <p:cBhvr>
                                        <p:cTn id="7" dur="500"/>
                                        <p:tgtEl>
                                          <p:spTgt spid="92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230"/>
                                        </p:tgtEl>
                                        <p:attrNameLst>
                                          <p:attrName>style.visibility</p:attrName>
                                        </p:attrNameLst>
                                      </p:cBhvr>
                                      <p:to>
                                        <p:strVal val="visible"/>
                                      </p:to>
                                    </p:set>
                                    <p:animEffect transition="in" filter="wipe(up)">
                                      <p:cBhvr>
                                        <p:cTn id="12" dur="500"/>
                                        <p:tgtEl>
                                          <p:spTgt spid="9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700808"/>
            <a:ext cx="1863011" cy="400110"/>
          </a:xfrm>
          <a:prstGeom prst="rect">
            <a:avLst/>
          </a:prstGeom>
          <a:solidFill>
            <a:schemeClr val="tx2"/>
          </a:solidFill>
        </p:spPr>
        <p:txBody>
          <a:bodyPr wrap="none">
            <a:spAutoFit/>
          </a:bodyPr>
          <a:lstStyle/>
          <a:p>
            <a:r>
              <a:rPr lang="fr-FR" sz="2000" b="1" u="sng" dirty="0">
                <a:solidFill>
                  <a:schemeClr val="bg1"/>
                </a:solidFill>
              </a:rPr>
              <a:t> les insectes :</a:t>
            </a:r>
          </a:p>
        </p:txBody>
      </p:sp>
      <p:sp>
        <p:nvSpPr>
          <p:cNvPr id="5" name="Rectangle 4"/>
          <p:cNvSpPr/>
          <p:nvPr/>
        </p:nvSpPr>
        <p:spPr>
          <a:xfrm>
            <a:off x="179512" y="151472"/>
            <a:ext cx="8712968" cy="1477328"/>
          </a:xfrm>
          <a:prstGeom prst="rect">
            <a:avLst/>
          </a:prstGeom>
          <a:solidFill>
            <a:schemeClr val="tx1"/>
          </a:solidFill>
        </p:spPr>
        <p:txBody>
          <a:bodyPr wrap="square">
            <a:spAutoFit/>
          </a:bodyPr>
          <a:lstStyle/>
          <a:p>
            <a:pPr algn="just"/>
            <a:r>
              <a:rPr lang="fr-FR" b="1" dirty="0">
                <a:solidFill>
                  <a:schemeClr val="bg1"/>
                </a:solidFill>
              </a:rPr>
              <a:t> </a:t>
            </a:r>
            <a:r>
              <a:rPr lang="fr-FR" b="1" u="sng" dirty="0">
                <a:solidFill>
                  <a:srgbClr val="FFFF00"/>
                </a:solidFill>
              </a:rPr>
              <a:t>Embranchement des Arthropodes :</a:t>
            </a:r>
            <a:endParaRPr lang="fr-FR" u="sng" dirty="0">
              <a:solidFill>
                <a:srgbClr val="FFFF00"/>
              </a:solidFill>
            </a:endParaRPr>
          </a:p>
          <a:p>
            <a:pPr algn="just"/>
            <a:r>
              <a:rPr lang="fr-FR" dirty="0">
                <a:solidFill>
                  <a:schemeClr val="bg1"/>
                </a:solidFill>
              </a:rPr>
              <a:t>Ils sont caractérisés par un squelette externe chitineux (dur), un corps divisé en anneaux et des membres formés de segments mobiles grâce à la présence d’articulations. Trois classes importantes  constituent cet embranchement : </a:t>
            </a:r>
            <a:r>
              <a:rPr lang="fr-FR" b="1" dirty="0">
                <a:solidFill>
                  <a:srgbClr val="FFFF00"/>
                </a:solidFill>
              </a:rPr>
              <a:t>les insectes, les myriapodes et les arachnides</a:t>
            </a:r>
          </a:p>
        </p:txBody>
      </p:sp>
      <p:sp>
        <p:nvSpPr>
          <p:cNvPr id="6" name="Rectangle 5"/>
          <p:cNvSpPr/>
          <p:nvPr/>
        </p:nvSpPr>
        <p:spPr>
          <a:xfrm>
            <a:off x="2428122" y="5805264"/>
            <a:ext cx="6444208" cy="461665"/>
          </a:xfrm>
          <a:prstGeom prst="rect">
            <a:avLst/>
          </a:prstGeom>
          <a:solidFill>
            <a:schemeClr val="accent6">
              <a:lumMod val="50000"/>
            </a:schemeClr>
          </a:solidFill>
        </p:spPr>
        <p:txBody>
          <a:bodyPr wrap="square">
            <a:spAutoFit/>
          </a:bodyPr>
          <a:lstStyle/>
          <a:p>
            <a:pPr marL="285750" indent="-285750" algn="just">
              <a:buFont typeface="Arial" pitchFamily="34" charset="0"/>
              <a:buChar char="•"/>
            </a:pPr>
            <a:r>
              <a:rPr lang="fr-FR" sz="2400" dirty="0">
                <a:solidFill>
                  <a:schemeClr val="bg1"/>
                </a:solidFill>
              </a:rPr>
              <a:t>Abdomen segmenté et sans pattes. </a:t>
            </a:r>
          </a:p>
        </p:txBody>
      </p:sp>
      <p:sp>
        <p:nvSpPr>
          <p:cNvPr id="7" name="Rectangle 6"/>
          <p:cNvSpPr/>
          <p:nvPr/>
        </p:nvSpPr>
        <p:spPr>
          <a:xfrm>
            <a:off x="2428122" y="2462348"/>
            <a:ext cx="6374684" cy="1107996"/>
          </a:xfrm>
          <a:prstGeom prst="rect">
            <a:avLst/>
          </a:prstGeom>
          <a:solidFill>
            <a:schemeClr val="accent6">
              <a:lumMod val="50000"/>
            </a:schemeClr>
          </a:solidFill>
        </p:spPr>
        <p:txBody>
          <a:bodyPr wrap="square">
            <a:spAutoFit/>
          </a:bodyPr>
          <a:lstStyle/>
          <a:p>
            <a:r>
              <a:rPr lang="fr-FR" sz="2200" dirty="0">
                <a:solidFill>
                  <a:schemeClr val="bg1"/>
                </a:solidFill>
              </a:rPr>
              <a:t>Constitués par un corps en trois parties : la tête, le thorax et l’abdomen Constitués par un corps en trois parties : la tête, le thorax et l’abdomen</a:t>
            </a:r>
            <a:endParaRPr lang="fr-FR" sz="2200" dirty="0"/>
          </a:p>
        </p:txBody>
      </p:sp>
      <p:sp>
        <p:nvSpPr>
          <p:cNvPr id="8" name="Rectangle 7"/>
          <p:cNvSpPr/>
          <p:nvPr/>
        </p:nvSpPr>
        <p:spPr>
          <a:xfrm>
            <a:off x="2428122" y="3752166"/>
            <a:ext cx="6374684" cy="830997"/>
          </a:xfrm>
          <a:prstGeom prst="rect">
            <a:avLst/>
          </a:prstGeom>
          <a:solidFill>
            <a:schemeClr val="accent6">
              <a:lumMod val="50000"/>
            </a:schemeClr>
          </a:solidFill>
        </p:spPr>
        <p:txBody>
          <a:bodyPr wrap="square">
            <a:spAutoFit/>
          </a:bodyPr>
          <a:lstStyle/>
          <a:p>
            <a:pPr marL="285750" indent="-285750" algn="just">
              <a:buFont typeface="Arial" pitchFamily="34" charset="0"/>
              <a:buChar char="•"/>
            </a:pPr>
            <a:r>
              <a:rPr lang="fr-FR" sz="2400" dirty="0">
                <a:solidFill>
                  <a:schemeClr val="bg1"/>
                </a:solidFill>
              </a:rPr>
              <a:t>La tête supporte une paires d’antennes et les pièces buccales ; </a:t>
            </a:r>
          </a:p>
        </p:txBody>
      </p:sp>
      <p:sp>
        <p:nvSpPr>
          <p:cNvPr id="9" name="Rectangle 8"/>
          <p:cNvSpPr/>
          <p:nvPr/>
        </p:nvSpPr>
        <p:spPr>
          <a:xfrm>
            <a:off x="2452684" y="4725144"/>
            <a:ext cx="6419646" cy="830997"/>
          </a:xfrm>
          <a:prstGeom prst="rect">
            <a:avLst/>
          </a:prstGeom>
          <a:solidFill>
            <a:schemeClr val="accent6">
              <a:lumMod val="50000"/>
            </a:schemeClr>
          </a:solidFill>
        </p:spPr>
        <p:txBody>
          <a:bodyPr wrap="square">
            <a:spAutoFit/>
          </a:bodyPr>
          <a:lstStyle/>
          <a:p>
            <a:pPr marL="285750" indent="-285750" algn="just">
              <a:buFont typeface="Arial" pitchFamily="34" charset="0"/>
              <a:buChar char="•"/>
            </a:pPr>
            <a:r>
              <a:rPr lang="fr-FR" sz="2400" dirty="0">
                <a:solidFill>
                  <a:schemeClr val="bg1"/>
                </a:solidFill>
              </a:rPr>
              <a:t>Le thorax trois paires de pattes et souvent une ou deux paires d’ailes, </a:t>
            </a:r>
          </a:p>
        </p:txBody>
      </p:sp>
      <p:sp>
        <p:nvSpPr>
          <p:cNvPr id="10" name="Flèche droite rayée 9"/>
          <p:cNvSpPr/>
          <p:nvPr/>
        </p:nvSpPr>
        <p:spPr>
          <a:xfrm>
            <a:off x="922404" y="2648436"/>
            <a:ext cx="1008112" cy="735820"/>
          </a:xfrm>
          <a:prstGeom prst="striped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11" name="Flèche droite rayée 10"/>
          <p:cNvSpPr/>
          <p:nvPr/>
        </p:nvSpPr>
        <p:spPr>
          <a:xfrm>
            <a:off x="877180" y="3845308"/>
            <a:ext cx="1008112" cy="735820"/>
          </a:xfrm>
          <a:prstGeom prst="striped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12" name="Flèche droite rayée 11"/>
          <p:cNvSpPr/>
          <p:nvPr/>
        </p:nvSpPr>
        <p:spPr>
          <a:xfrm>
            <a:off x="899592" y="4853420"/>
            <a:ext cx="1008112" cy="735820"/>
          </a:xfrm>
          <a:prstGeom prst="striped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13" name="Flèche droite rayée 12"/>
          <p:cNvSpPr/>
          <p:nvPr/>
        </p:nvSpPr>
        <p:spPr>
          <a:xfrm>
            <a:off x="922404" y="5645508"/>
            <a:ext cx="1008112" cy="735820"/>
          </a:xfrm>
          <a:prstGeom prst="striped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14" name="Rectangle 13"/>
          <p:cNvSpPr/>
          <p:nvPr/>
        </p:nvSpPr>
        <p:spPr>
          <a:xfrm>
            <a:off x="2483768" y="1815207"/>
            <a:ext cx="6247030" cy="461665"/>
          </a:xfrm>
          <a:prstGeom prst="rect">
            <a:avLst/>
          </a:prstGeom>
          <a:solidFill>
            <a:schemeClr val="accent6">
              <a:lumMod val="50000"/>
            </a:schemeClr>
          </a:solidFill>
        </p:spPr>
        <p:txBody>
          <a:bodyPr wrap="square">
            <a:spAutoFit/>
          </a:bodyPr>
          <a:lstStyle/>
          <a:p>
            <a:r>
              <a:rPr lang="fr-FR" sz="2400" dirty="0">
                <a:solidFill>
                  <a:schemeClr val="bg1"/>
                </a:solidFill>
              </a:rPr>
              <a:t>Ils sont recouverts de peau dure.</a:t>
            </a:r>
          </a:p>
        </p:txBody>
      </p:sp>
    </p:spTree>
    <p:extLst>
      <p:ext uri="{BB962C8B-B14F-4D97-AF65-F5344CB8AC3E}">
        <p14:creationId xmlns:p14="http://schemas.microsoft.com/office/powerpoint/2010/main" val="37913672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5" name="Picture 15" descr="insectanatom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8175" y="1196975"/>
            <a:ext cx="6370638" cy="4791075"/>
          </a:xfrm>
          <a:prstGeom prst="rect">
            <a:avLst/>
          </a:prstGeom>
          <a:noFill/>
          <a:extLst>
            <a:ext uri="{909E8E84-426E-40DD-AFC4-6F175D3DCCD1}">
              <a14:hiddenFill xmlns:a14="http://schemas.microsoft.com/office/drawing/2010/main">
                <a:solidFill>
                  <a:srgbClr val="FFFFFF"/>
                </a:solidFill>
              </a14:hiddenFill>
            </a:ext>
          </a:extLst>
        </p:spPr>
      </p:pic>
      <p:sp>
        <p:nvSpPr>
          <p:cNvPr id="51205" name="Text Box 5"/>
          <p:cNvSpPr txBox="1">
            <a:spLocks noChangeArrowheads="1"/>
          </p:cNvSpPr>
          <p:nvPr/>
        </p:nvSpPr>
        <p:spPr bwMode="auto">
          <a:xfrm>
            <a:off x="1044575" y="331788"/>
            <a:ext cx="39766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400">
                <a:solidFill>
                  <a:srgbClr val="CC3300"/>
                </a:solidFill>
              </a:rPr>
              <a:t>Corps divisé en 3 parties :</a:t>
            </a:r>
          </a:p>
        </p:txBody>
      </p:sp>
      <p:sp>
        <p:nvSpPr>
          <p:cNvPr id="51207" name="Text Box 7"/>
          <p:cNvSpPr txBox="1">
            <a:spLocks noChangeArrowheads="1"/>
          </p:cNvSpPr>
          <p:nvPr/>
        </p:nvSpPr>
        <p:spPr bwMode="auto">
          <a:xfrm>
            <a:off x="3205163" y="2563813"/>
            <a:ext cx="879475" cy="355600"/>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600"/>
              <a:t>Thorax</a:t>
            </a:r>
          </a:p>
        </p:txBody>
      </p:sp>
      <p:sp>
        <p:nvSpPr>
          <p:cNvPr id="51208" name="Text Box 8"/>
          <p:cNvSpPr txBox="1">
            <a:spLocks noChangeArrowheads="1"/>
          </p:cNvSpPr>
          <p:nvPr/>
        </p:nvSpPr>
        <p:spPr bwMode="auto">
          <a:xfrm>
            <a:off x="2557463" y="2347913"/>
            <a:ext cx="620712" cy="355600"/>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600"/>
              <a:t>Tête</a:t>
            </a:r>
          </a:p>
        </p:txBody>
      </p:sp>
      <p:sp>
        <p:nvSpPr>
          <p:cNvPr id="51209" name="Text Box 9"/>
          <p:cNvSpPr txBox="1">
            <a:spLocks noChangeArrowheads="1"/>
          </p:cNvSpPr>
          <p:nvPr/>
        </p:nvSpPr>
        <p:spPr bwMode="auto">
          <a:xfrm>
            <a:off x="6373813" y="2995613"/>
            <a:ext cx="1139825" cy="355600"/>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600"/>
              <a:t>Abdomen</a:t>
            </a:r>
          </a:p>
        </p:txBody>
      </p:sp>
      <p:sp>
        <p:nvSpPr>
          <p:cNvPr id="51216" name="Text Box 16"/>
          <p:cNvSpPr txBox="1">
            <a:spLocks noChangeArrowheads="1"/>
          </p:cNvSpPr>
          <p:nvPr/>
        </p:nvSpPr>
        <p:spPr bwMode="auto">
          <a:xfrm>
            <a:off x="5292725" y="1268413"/>
            <a:ext cx="1662113" cy="355600"/>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600"/>
              <a:t>2 paires d’ailes</a:t>
            </a:r>
          </a:p>
        </p:txBody>
      </p:sp>
      <p:grpSp>
        <p:nvGrpSpPr>
          <p:cNvPr id="51221" name="Group 21"/>
          <p:cNvGrpSpPr>
            <a:grpSpLocks/>
          </p:cNvGrpSpPr>
          <p:nvPr/>
        </p:nvGrpSpPr>
        <p:grpSpPr bwMode="auto">
          <a:xfrm>
            <a:off x="3205163" y="5661025"/>
            <a:ext cx="3024187" cy="1003300"/>
            <a:chOff x="2019" y="3566"/>
            <a:chExt cx="1905" cy="632"/>
          </a:xfrm>
        </p:grpSpPr>
        <p:sp>
          <p:nvSpPr>
            <p:cNvPr id="51212" name="Text Box 12"/>
            <p:cNvSpPr txBox="1">
              <a:spLocks noChangeArrowheads="1"/>
            </p:cNvSpPr>
            <p:nvPr/>
          </p:nvSpPr>
          <p:spPr bwMode="auto">
            <a:xfrm>
              <a:off x="2563" y="3974"/>
              <a:ext cx="1210" cy="224"/>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600"/>
                <a:t>3 paires de pattes</a:t>
              </a:r>
            </a:p>
          </p:txBody>
        </p:sp>
        <p:sp>
          <p:nvSpPr>
            <p:cNvPr id="51217" name="Line 17"/>
            <p:cNvSpPr>
              <a:spLocks noChangeShapeType="1"/>
            </p:cNvSpPr>
            <p:nvPr/>
          </p:nvSpPr>
          <p:spPr bwMode="auto">
            <a:xfrm flipH="1" flipV="1">
              <a:off x="2019" y="3566"/>
              <a:ext cx="1134" cy="408"/>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218" name="Line 18"/>
            <p:cNvSpPr>
              <a:spLocks noChangeShapeType="1"/>
            </p:cNvSpPr>
            <p:nvPr/>
          </p:nvSpPr>
          <p:spPr bwMode="auto">
            <a:xfrm flipV="1">
              <a:off x="3153" y="3657"/>
              <a:ext cx="45" cy="317"/>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1219" name="Line 19"/>
            <p:cNvSpPr>
              <a:spLocks noChangeShapeType="1"/>
            </p:cNvSpPr>
            <p:nvPr/>
          </p:nvSpPr>
          <p:spPr bwMode="auto">
            <a:xfrm flipV="1">
              <a:off x="3153" y="3566"/>
              <a:ext cx="771" cy="408"/>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51220" name="Text Box 20"/>
          <p:cNvSpPr txBox="1">
            <a:spLocks noChangeArrowheads="1"/>
          </p:cNvSpPr>
          <p:nvPr/>
        </p:nvSpPr>
        <p:spPr bwMode="auto">
          <a:xfrm>
            <a:off x="649288" y="3571875"/>
            <a:ext cx="1987550" cy="355600"/>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600"/>
              <a:t>1 paire d’antennes</a:t>
            </a:r>
          </a:p>
        </p:txBody>
      </p:sp>
    </p:spTree>
    <p:extLst>
      <p:ext uri="{BB962C8B-B14F-4D97-AF65-F5344CB8AC3E}">
        <p14:creationId xmlns:p14="http://schemas.microsoft.com/office/powerpoint/2010/main" val="4098552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216"/>
                                        </p:tgtEl>
                                        <p:attrNameLst>
                                          <p:attrName>style.visibility</p:attrName>
                                        </p:attrNameLst>
                                      </p:cBhvr>
                                      <p:to>
                                        <p:strVal val="visible"/>
                                      </p:to>
                                    </p:set>
                                    <p:animEffect transition="in" filter="wipe(down)">
                                      <p:cBhvr>
                                        <p:cTn id="7" dur="500"/>
                                        <p:tgtEl>
                                          <p:spTgt spid="512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1221"/>
                                        </p:tgtEl>
                                        <p:attrNameLst>
                                          <p:attrName>style.visibility</p:attrName>
                                        </p:attrNameLst>
                                      </p:cBhvr>
                                      <p:to>
                                        <p:strVal val="visible"/>
                                      </p:to>
                                    </p:set>
                                    <p:animEffect transition="in" filter="wipe(down)">
                                      <p:cBhvr>
                                        <p:cTn id="12" dur="500"/>
                                        <p:tgtEl>
                                          <p:spTgt spid="512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1220"/>
                                        </p:tgtEl>
                                        <p:attrNameLst>
                                          <p:attrName>style.visibility</p:attrName>
                                        </p:attrNameLst>
                                      </p:cBhvr>
                                      <p:to>
                                        <p:strVal val="visible"/>
                                      </p:to>
                                    </p:set>
                                    <p:animEffect transition="in" filter="wipe(down)">
                                      <p:cBhvr>
                                        <p:cTn id="17" dur="500"/>
                                        <p:tgtEl>
                                          <p:spTgt spid="51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6" grpId="0" animBg="1"/>
      <p:bldP spid="51220"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2" name="Rectangle 6"/>
          <p:cNvSpPr>
            <a:spLocks noChangeArrowheads="1"/>
          </p:cNvSpPr>
          <p:nvPr/>
        </p:nvSpPr>
        <p:spPr bwMode="auto">
          <a:xfrm>
            <a:off x="558800" y="260350"/>
            <a:ext cx="4059238" cy="57943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Lst>
        </p:spPr>
        <p:txBody>
          <a:bodyPr wrap="none">
            <a:spAutoFit/>
          </a:bodyPr>
          <a:lstStyle/>
          <a:p>
            <a:r>
              <a:rPr lang="fr-FR" sz="3200">
                <a:solidFill>
                  <a:srgbClr val="CC3300"/>
                </a:solidFill>
              </a:rPr>
              <a:t>Classe des Insectes</a:t>
            </a:r>
          </a:p>
        </p:txBody>
      </p:sp>
      <p:graphicFrame>
        <p:nvGraphicFramePr>
          <p:cNvPr id="50185" name="Object 9"/>
          <p:cNvGraphicFramePr>
            <a:graphicFrameLocks noChangeAspect="1"/>
          </p:cNvGraphicFramePr>
          <p:nvPr/>
        </p:nvGraphicFramePr>
        <p:xfrm>
          <a:off x="1019175" y="1022350"/>
          <a:ext cx="7173913" cy="4264025"/>
        </p:xfrm>
        <a:graphic>
          <a:graphicData uri="http://schemas.openxmlformats.org/presentationml/2006/ole">
            <mc:AlternateContent xmlns:mc="http://schemas.openxmlformats.org/markup-compatibility/2006">
              <mc:Choice xmlns:v="urn:schemas-microsoft-com:vml" Requires="v">
                <p:oleObj name="Graphique" r:id="rId3" imgW="8381955" imgH="4981543" progId="Excel.Sheet.8">
                  <p:embed/>
                </p:oleObj>
              </mc:Choice>
              <mc:Fallback>
                <p:oleObj name="Graphique" r:id="rId3" imgW="8381955" imgH="4981543" progId="Excel.Sheet.8">
                  <p:embed/>
                  <p:pic>
                    <p:nvPicPr>
                      <p:cNvPr id="0" name="Picture 1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75" y="1022350"/>
                        <a:ext cx="7173913"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184" name="Rectangle 8"/>
          <p:cNvSpPr>
            <a:spLocks noChangeArrowheads="1"/>
          </p:cNvSpPr>
          <p:nvPr/>
        </p:nvSpPr>
        <p:spPr bwMode="auto">
          <a:xfrm>
            <a:off x="985838" y="3683000"/>
            <a:ext cx="1409700" cy="617538"/>
          </a:xfrm>
          <a:prstGeom prst="rect">
            <a:avLst/>
          </a:prstGeom>
          <a:noFill/>
          <a:ln w="38100">
            <a:solidFill>
              <a:srgbClr val="CC3300"/>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anchor="ctr">
            <a:spAutoFit/>
          </a:bodyPr>
          <a:lstStyle/>
          <a:p>
            <a:endParaRPr lang="fr-FR"/>
          </a:p>
        </p:txBody>
      </p:sp>
      <p:sp>
        <p:nvSpPr>
          <p:cNvPr id="50186" name="Text Box 10"/>
          <p:cNvSpPr txBox="1">
            <a:spLocks noChangeArrowheads="1"/>
          </p:cNvSpPr>
          <p:nvPr/>
        </p:nvSpPr>
        <p:spPr bwMode="auto">
          <a:xfrm>
            <a:off x="625475" y="5480050"/>
            <a:ext cx="6353021"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dirty="0"/>
              <a:t>950 000 espèces décrites il en existe peut-être 10 fois plus.</a:t>
            </a:r>
          </a:p>
          <a:p>
            <a:r>
              <a:rPr lang="fr-FR" dirty="0"/>
              <a:t>25 000 à 30 000 espèces répertoriées au Québec.</a:t>
            </a:r>
          </a:p>
          <a:p>
            <a:pPr algn="ctr"/>
            <a:r>
              <a:rPr lang="fr-FR" b="1" dirty="0"/>
              <a:t>Il y aurait 1 milliard d’insectes pour chaque être humain</a:t>
            </a:r>
            <a:r>
              <a:rPr lang="fr-FR" dirty="0"/>
              <a:t>.</a:t>
            </a:r>
          </a:p>
        </p:txBody>
      </p:sp>
      <p:sp>
        <p:nvSpPr>
          <p:cNvPr id="50187" name="Line 11"/>
          <p:cNvSpPr>
            <a:spLocks noChangeShapeType="1"/>
          </p:cNvSpPr>
          <p:nvPr/>
        </p:nvSpPr>
        <p:spPr bwMode="auto">
          <a:xfrm>
            <a:off x="1673225" y="4332288"/>
            <a:ext cx="1588" cy="1108075"/>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50188" name="Text Box 12"/>
          <p:cNvSpPr txBox="1">
            <a:spLocks noChangeArrowheads="1"/>
          </p:cNvSpPr>
          <p:nvPr/>
        </p:nvSpPr>
        <p:spPr bwMode="auto">
          <a:xfrm>
            <a:off x="2519363" y="4781550"/>
            <a:ext cx="387508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600"/>
              <a:t>% des espèces vivantes connues</a:t>
            </a:r>
          </a:p>
        </p:txBody>
      </p:sp>
      <p:pic>
        <p:nvPicPr>
          <p:cNvPr id="50189" name="Picture 13" descr="BIBIT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363" y="455613"/>
            <a:ext cx="336550" cy="23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53518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3768" y="44624"/>
            <a:ext cx="3456384" cy="646331"/>
          </a:xfrm>
          <a:prstGeom prst="rect">
            <a:avLst/>
          </a:prstGeom>
          <a:solidFill>
            <a:schemeClr val="accent6">
              <a:lumMod val="50000"/>
            </a:schemeClr>
          </a:solidFill>
        </p:spPr>
        <p:txBody>
          <a:bodyPr wrap="square">
            <a:spAutoFit/>
          </a:bodyPr>
          <a:lstStyle/>
          <a:p>
            <a:pPr algn="ctr"/>
            <a:r>
              <a:rPr lang="fr-FR" b="1" u="sng" dirty="0">
                <a:solidFill>
                  <a:schemeClr val="bg1"/>
                </a:solidFill>
              </a:rPr>
              <a:t>Classification des insectes</a:t>
            </a:r>
            <a:r>
              <a:rPr lang="fr-FR" dirty="0">
                <a:solidFill>
                  <a:schemeClr val="bg1"/>
                </a:solidFill>
              </a:rPr>
              <a:t> :</a:t>
            </a:r>
            <a:br>
              <a:rPr lang="fr-FR" dirty="0">
                <a:solidFill>
                  <a:schemeClr val="bg1"/>
                </a:solidFill>
              </a:rPr>
            </a:br>
            <a:endParaRPr lang="fr-FR" dirty="0">
              <a:solidFill>
                <a:schemeClr val="bg1"/>
              </a:solidFill>
            </a:endParaRPr>
          </a:p>
        </p:txBody>
      </p:sp>
      <p:sp>
        <p:nvSpPr>
          <p:cNvPr id="4" name="Rectangle 3"/>
          <p:cNvSpPr/>
          <p:nvPr/>
        </p:nvSpPr>
        <p:spPr>
          <a:xfrm>
            <a:off x="35496" y="692696"/>
            <a:ext cx="2897344" cy="1138773"/>
          </a:xfrm>
          <a:prstGeom prst="rect">
            <a:avLst/>
          </a:prstGeom>
          <a:solidFill>
            <a:schemeClr val="accent6">
              <a:lumMod val="50000"/>
            </a:schemeClr>
          </a:solidFill>
        </p:spPr>
        <p:txBody>
          <a:bodyPr wrap="square">
            <a:spAutoFit/>
          </a:bodyPr>
          <a:lstStyle/>
          <a:p>
            <a:pPr algn="ctr"/>
            <a:r>
              <a:rPr lang="fr-FR" sz="2400" b="1" dirty="0" err="1">
                <a:solidFill>
                  <a:srgbClr val="FFFF00"/>
                </a:solidFill>
              </a:rPr>
              <a:t>Exoptérygotes</a:t>
            </a:r>
            <a:r>
              <a:rPr lang="fr-FR" sz="2400" dirty="0">
                <a:solidFill>
                  <a:schemeClr val="bg1"/>
                </a:solidFill>
              </a:rPr>
              <a:t>: </a:t>
            </a:r>
            <a:r>
              <a:rPr lang="fr-FR" sz="2200" dirty="0">
                <a:solidFill>
                  <a:schemeClr val="bg1"/>
                </a:solidFill>
              </a:rPr>
              <a:t>Métamorphose incomplète</a:t>
            </a:r>
          </a:p>
        </p:txBody>
      </p:sp>
      <p:sp>
        <p:nvSpPr>
          <p:cNvPr id="5" name="Rectangle 4"/>
          <p:cNvSpPr/>
          <p:nvPr/>
        </p:nvSpPr>
        <p:spPr>
          <a:xfrm>
            <a:off x="5940152" y="548680"/>
            <a:ext cx="2880320" cy="1138773"/>
          </a:xfrm>
          <a:prstGeom prst="rect">
            <a:avLst/>
          </a:prstGeom>
          <a:solidFill>
            <a:schemeClr val="accent6">
              <a:lumMod val="50000"/>
            </a:schemeClr>
          </a:solidFill>
        </p:spPr>
        <p:txBody>
          <a:bodyPr wrap="square">
            <a:spAutoFit/>
          </a:bodyPr>
          <a:lstStyle/>
          <a:p>
            <a:pPr algn="ctr"/>
            <a:r>
              <a:rPr lang="fr-FR" sz="2400" b="1" dirty="0" err="1">
                <a:solidFill>
                  <a:srgbClr val="FFFF00"/>
                </a:solidFill>
              </a:rPr>
              <a:t>Endoptérygotes</a:t>
            </a:r>
            <a:r>
              <a:rPr lang="fr-FR" sz="2400" dirty="0">
                <a:solidFill>
                  <a:schemeClr val="bg1"/>
                </a:solidFill>
              </a:rPr>
              <a:t>: </a:t>
            </a:r>
            <a:r>
              <a:rPr lang="fr-FR" sz="2200" dirty="0">
                <a:solidFill>
                  <a:schemeClr val="bg1"/>
                </a:solidFill>
              </a:rPr>
              <a:t>Métamorphose complète</a:t>
            </a:r>
          </a:p>
        </p:txBody>
      </p:sp>
      <p:sp>
        <p:nvSpPr>
          <p:cNvPr id="6" name="Flèche à trois pointes 5"/>
          <p:cNvSpPr/>
          <p:nvPr/>
        </p:nvSpPr>
        <p:spPr>
          <a:xfrm>
            <a:off x="3419872" y="836712"/>
            <a:ext cx="1789410" cy="864096"/>
          </a:xfrm>
          <a:prstGeom prst="leftRigh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79512" y="1916832"/>
            <a:ext cx="2963118" cy="4801314"/>
          </a:xfrm>
          <a:prstGeom prst="rect">
            <a:avLst/>
          </a:prstGeom>
          <a:solidFill>
            <a:schemeClr val="accent6">
              <a:lumMod val="50000"/>
            </a:schemeClr>
          </a:solidFill>
        </p:spPr>
        <p:txBody>
          <a:bodyPr wrap="square">
            <a:spAutoFit/>
          </a:bodyPr>
          <a:lstStyle/>
          <a:p>
            <a:pPr marL="457200" indent="-457200">
              <a:buFont typeface="+mj-lt"/>
              <a:buAutoNum type="arabicPeriod"/>
            </a:pPr>
            <a:r>
              <a:rPr lang="fr-FR" sz="2400" dirty="0">
                <a:solidFill>
                  <a:schemeClr val="bg1"/>
                </a:solidFill>
              </a:rPr>
              <a:t>Homoptères : </a:t>
            </a:r>
            <a:r>
              <a:rPr lang="fr-FR" dirty="0">
                <a:solidFill>
                  <a:schemeClr val="bg1"/>
                </a:solidFill>
              </a:rPr>
              <a:t>Pucerons , cochenilles</a:t>
            </a:r>
          </a:p>
          <a:p>
            <a:pPr marL="457200" indent="-457200">
              <a:buFont typeface="+mj-lt"/>
              <a:buAutoNum type="arabicPeriod"/>
            </a:pPr>
            <a:endParaRPr lang="fr-FR" sz="2400" dirty="0">
              <a:solidFill>
                <a:schemeClr val="bg1"/>
              </a:solidFill>
            </a:endParaRPr>
          </a:p>
          <a:p>
            <a:pPr marL="457200" indent="-457200">
              <a:buFont typeface="+mj-lt"/>
              <a:buAutoNum type="arabicPeriod"/>
            </a:pPr>
            <a:r>
              <a:rPr lang="fr-FR" sz="2400" dirty="0">
                <a:solidFill>
                  <a:schemeClr val="bg1"/>
                </a:solidFill>
              </a:rPr>
              <a:t>Hétéroptères: </a:t>
            </a:r>
            <a:r>
              <a:rPr lang="fr-FR" dirty="0">
                <a:solidFill>
                  <a:schemeClr val="bg1"/>
                </a:solidFill>
              </a:rPr>
              <a:t>punaises</a:t>
            </a:r>
            <a:r>
              <a:rPr lang="fr-FR" sz="2400" dirty="0">
                <a:solidFill>
                  <a:schemeClr val="bg1"/>
                </a:solidFill>
              </a:rPr>
              <a:t> </a:t>
            </a:r>
          </a:p>
          <a:p>
            <a:pPr marL="457200" indent="-457200">
              <a:buFont typeface="+mj-lt"/>
              <a:buAutoNum type="arabicPeriod"/>
            </a:pPr>
            <a:endParaRPr lang="fr-FR" sz="2400" dirty="0">
              <a:solidFill>
                <a:schemeClr val="bg1"/>
              </a:solidFill>
            </a:endParaRPr>
          </a:p>
          <a:p>
            <a:pPr marL="457200" indent="-457200">
              <a:buFont typeface="+mj-lt"/>
              <a:buAutoNum type="arabicPeriod"/>
            </a:pPr>
            <a:r>
              <a:rPr lang="fr-FR" sz="2400" dirty="0">
                <a:solidFill>
                  <a:schemeClr val="bg1"/>
                </a:solidFill>
              </a:rPr>
              <a:t>Thysanoptères: </a:t>
            </a:r>
            <a:r>
              <a:rPr lang="fr-FR" dirty="0">
                <a:solidFill>
                  <a:schemeClr val="bg1"/>
                </a:solidFill>
              </a:rPr>
              <a:t>Thrips</a:t>
            </a:r>
            <a:r>
              <a:rPr lang="fr-FR" sz="2400" dirty="0">
                <a:solidFill>
                  <a:schemeClr val="bg1"/>
                </a:solidFill>
              </a:rPr>
              <a:t> </a:t>
            </a:r>
          </a:p>
          <a:p>
            <a:pPr marL="457200" indent="-457200">
              <a:buFont typeface="+mj-lt"/>
              <a:buAutoNum type="arabicPeriod"/>
            </a:pPr>
            <a:endParaRPr lang="fr-FR" sz="2400" dirty="0">
              <a:solidFill>
                <a:schemeClr val="bg1"/>
              </a:solidFill>
            </a:endParaRPr>
          </a:p>
          <a:p>
            <a:pPr marL="457200" indent="-457200">
              <a:buFont typeface="+mj-lt"/>
              <a:buAutoNum type="arabicPeriod"/>
            </a:pPr>
            <a:r>
              <a:rPr lang="fr-FR" sz="2400" dirty="0">
                <a:solidFill>
                  <a:schemeClr val="bg1"/>
                </a:solidFill>
              </a:rPr>
              <a:t>Orthoptères: </a:t>
            </a:r>
            <a:r>
              <a:rPr lang="fr-FR" dirty="0">
                <a:solidFill>
                  <a:schemeClr val="bg1"/>
                </a:solidFill>
              </a:rPr>
              <a:t>Criquet</a:t>
            </a:r>
            <a:r>
              <a:rPr lang="fr-FR" sz="2400" dirty="0">
                <a:solidFill>
                  <a:schemeClr val="bg1"/>
                </a:solidFill>
              </a:rPr>
              <a:t> </a:t>
            </a:r>
          </a:p>
          <a:p>
            <a:pPr marL="457200" indent="-457200">
              <a:buFont typeface="+mj-lt"/>
              <a:buAutoNum type="arabicPeriod"/>
            </a:pPr>
            <a:endParaRPr lang="fr-FR" sz="2400" dirty="0">
              <a:solidFill>
                <a:schemeClr val="bg1"/>
              </a:solidFill>
            </a:endParaRPr>
          </a:p>
          <a:p>
            <a:pPr marL="457200" indent="-457200">
              <a:buFont typeface="+mj-lt"/>
              <a:buAutoNum type="arabicPeriod"/>
            </a:pPr>
            <a:endParaRPr lang="fr-FR" sz="2400" dirty="0">
              <a:solidFill>
                <a:schemeClr val="bg1"/>
              </a:solidFill>
            </a:endParaRPr>
          </a:p>
        </p:txBody>
      </p:sp>
      <p:sp>
        <p:nvSpPr>
          <p:cNvPr id="8" name="Rectangle 7"/>
          <p:cNvSpPr/>
          <p:nvPr/>
        </p:nvSpPr>
        <p:spPr>
          <a:xfrm>
            <a:off x="5940152" y="1766421"/>
            <a:ext cx="3024336" cy="4893647"/>
          </a:xfrm>
          <a:prstGeom prst="rect">
            <a:avLst/>
          </a:prstGeom>
          <a:solidFill>
            <a:schemeClr val="accent6">
              <a:lumMod val="50000"/>
            </a:schemeClr>
          </a:solidFill>
        </p:spPr>
        <p:txBody>
          <a:bodyPr wrap="square">
            <a:spAutoFit/>
          </a:bodyPr>
          <a:lstStyle/>
          <a:p>
            <a:pPr marL="457200" indent="-457200">
              <a:buFont typeface="+mj-lt"/>
              <a:buAutoNum type="arabicPeriod"/>
            </a:pPr>
            <a:r>
              <a:rPr lang="fr-FR" sz="2400" dirty="0">
                <a:solidFill>
                  <a:schemeClr val="bg1"/>
                </a:solidFill>
              </a:rPr>
              <a:t>Coléoptères: hannetons</a:t>
            </a:r>
          </a:p>
          <a:p>
            <a:pPr marL="457200" indent="-457200">
              <a:buFont typeface="+mj-lt"/>
              <a:buAutoNum type="arabicPeriod"/>
            </a:pPr>
            <a:endParaRPr lang="fr-FR" sz="2400" dirty="0">
              <a:solidFill>
                <a:schemeClr val="bg1"/>
              </a:solidFill>
            </a:endParaRPr>
          </a:p>
          <a:p>
            <a:pPr marL="457200" indent="-457200">
              <a:buFont typeface="+mj-lt"/>
              <a:buAutoNum type="arabicPeriod"/>
            </a:pPr>
            <a:r>
              <a:rPr lang="fr-FR" sz="2400" dirty="0">
                <a:solidFill>
                  <a:schemeClr val="bg1"/>
                </a:solidFill>
              </a:rPr>
              <a:t>Diptères: mouche et moustique</a:t>
            </a:r>
          </a:p>
          <a:p>
            <a:pPr marL="457200" indent="-457200">
              <a:buFont typeface="+mj-lt"/>
              <a:buAutoNum type="arabicPeriod"/>
            </a:pPr>
            <a:endParaRPr lang="fr-FR" sz="2400" dirty="0">
              <a:solidFill>
                <a:schemeClr val="bg1"/>
              </a:solidFill>
            </a:endParaRPr>
          </a:p>
          <a:p>
            <a:pPr marL="457200" indent="-457200">
              <a:buFont typeface="+mj-lt"/>
              <a:buAutoNum type="arabicPeriod"/>
            </a:pPr>
            <a:r>
              <a:rPr lang="fr-FR" sz="2400" dirty="0">
                <a:solidFill>
                  <a:schemeClr val="bg1"/>
                </a:solidFill>
              </a:rPr>
              <a:t>Lépidoptères: papillons</a:t>
            </a:r>
          </a:p>
          <a:p>
            <a:pPr marL="457200" indent="-457200">
              <a:buFont typeface="+mj-lt"/>
              <a:buAutoNum type="arabicPeriod"/>
            </a:pPr>
            <a:endParaRPr lang="fr-FR" sz="2400" dirty="0">
              <a:solidFill>
                <a:schemeClr val="bg1"/>
              </a:solidFill>
            </a:endParaRPr>
          </a:p>
          <a:p>
            <a:pPr marL="457200" indent="-457200">
              <a:buFont typeface="+mj-lt"/>
              <a:buAutoNum type="arabicPeriod"/>
            </a:pPr>
            <a:r>
              <a:rPr lang="fr-FR" sz="2400" dirty="0">
                <a:solidFill>
                  <a:schemeClr val="bg1"/>
                </a:solidFill>
              </a:rPr>
              <a:t>Hyménoptères: ailes transparent</a:t>
            </a:r>
          </a:p>
          <a:p>
            <a:pPr marL="457200" indent="-457200">
              <a:buFont typeface="+mj-lt"/>
              <a:buAutoNum type="arabicPeriod"/>
            </a:pPr>
            <a:endParaRPr lang="fr-FR" sz="2400" dirty="0">
              <a:solidFill>
                <a:schemeClr val="bg1"/>
              </a:solidFill>
            </a:endParaRPr>
          </a:p>
        </p:txBody>
      </p:sp>
    </p:spTree>
    <p:extLst>
      <p:ext uri="{BB962C8B-B14F-4D97-AF65-F5344CB8AC3E}">
        <p14:creationId xmlns:p14="http://schemas.microsoft.com/office/powerpoint/2010/main" val="19357548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rcRect/>
          <a:stretch>
            <a:fillRect/>
          </a:stretch>
        </p:blipFill>
        <p:spPr bwMode="auto">
          <a:xfrm>
            <a:off x="0" y="141665"/>
            <a:ext cx="9144000" cy="6599703"/>
          </a:xfrm>
          <a:prstGeom prst="rect">
            <a:avLst/>
          </a:prstGeom>
          <a:noFill/>
          <a:ln w="31750" cmpd="thickThin">
            <a:solidFill>
              <a:schemeClr val="tx1"/>
            </a:solidFill>
            <a:miter lim="800000"/>
            <a:headEnd/>
            <a:tailEnd/>
          </a:ln>
        </p:spPr>
      </p:pic>
    </p:spTree>
    <p:extLst>
      <p:ext uri="{BB962C8B-B14F-4D97-AF65-F5344CB8AC3E}">
        <p14:creationId xmlns:p14="http://schemas.microsoft.com/office/powerpoint/2010/main" val="19752363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19143" y="2679284"/>
            <a:ext cx="3672407" cy="2308324"/>
          </a:xfrm>
          <a:prstGeom prst="rect">
            <a:avLst/>
          </a:prstGeom>
          <a:solidFill>
            <a:schemeClr val="tx1"/>
          </a:solidFill>
        </p:spPr>
        <p:txBody>
          <a:bodyPr wrap="square">
            <a:spAutoFit/>
          </a:bodyPr>
          <a:lstStyle/>
          <a:p>
            <a:pPr algn="just"/>
            <a:r>
              <a:rPr lang="fr-FR" b="1" u="sng" dirty="0">
                <a:solidFill>
                  <a:srgbClr val="FFFF00"/>
                </a:solidFill>
              </a:rPr>
              <a:t>Méthodes d’échantillonnage relatives</a:t>
            </a:r>
            <a:r>
              <a:rPr lang="fr-FR" b="1" dirty="0">
                <a:solidFill>
                  <a:schemeClr val="bg1"/>
                </a:solidFill>
              </a:rPr>
              <a:t> : </a:t>
            </a:r>
            <a:r>
              <a:rPr lang="fr-FR" dirty="0">
                <a:solidFill>
                  <a:schemeClr val="bg1"/>
                </a:solidFill>
              </a:rPr>
              <a:t>renseignent sur la </a:t>
            </a:r>
            <a:r>
              <a:rPr lang="fr-FR" b="1" dirty="0">
                <a:solidFill>
                  <a:srgbClr val="FFFF00"/>
                </a:solidFill>
              </a:rPr>
              <a:t>présence ou l’absence </a:t>
            </a:r>
            <a:r>
              <a:rPr lang="fr-FR" dirty="0">
                <a:solidFill>
                  <a:schemeClr val="bg1"/>
                </a:solidFill>
              </a:rPr>
              <a:t>d’une espèce, indiquent l’abondance d’une espèce par rapport à une autre et n’indiquent pas la surface échantillonnée ou le milieu précis échantillonné.</a:t>
            </a:r>
          </a:p>
        </p:txBody>
      </p:sp>
      <p:sp>
        <p:nvSpPr>
          <p:cNvPr id="5" name="Rectangle 4"/>
          <p:cNvSpPr/>
          <p:nvPr/>
        </p:nvSpPr>
        <p:spPr>
          <a:xfrm>
            <a:off x="251520" y="2647945"/>
            <a:ext cx="3962780" cy="2862322"/>
          </a:xfrm>
          <a:prstGeom prst="rect">
            <a:avLst/>
          </a:prstGeom>
          <a:solidFill>
            <a:schemeClr val="tx1"/>
          </a:solidFill>
        </p:spPr>
        <p:txBody>
          <a:bodyPr wrap="square">
            <a:spAutoFit/>
          </a:bodyPr>
          <a:lstStyle/>
          <a:p>
            <a:pPr algn="just"/>
            <a:r>
              <a:rPr lang="fr-FR" b="1" u="sng" dirty="0">
                <a:solidFill>
                  <a:srgbClr val="FFFF00"/>
                </a:solidFill>
              </a:rPr>
              <a:t>Méthodes d’échantillonnage absolues </a:t>
            </a:r>
            <a:r>
              <a:rPr lang="fr-FR" b="1" dirty="0">
                <a:solidFill>
                  <a:schemeClr val="bg1"/>
                </a:solidFill>
              </a:rPr>
              <a:t>:</a:t>
            </a:r>
            <a:r>
              <a:rPr lang="fr-FR" dirty="0">
                <a:solidFill>
                  <a:schemeClr val="bg1"/>
                </a:solidFill>
              </a:rPr>
              <a:t> permettent de calculer la </a:t>
            </a:r>
            <a:r>
              <a:rPr lang="fr-FR" b="1" dirty="0">
                <a:solidFill>
                  <a:srgbClr val="FFFF00"/>
                </a:solidFill>
              </a:rPr>
              <a:t>densité</a:t>
            </a:r>
            <a:r>
              <a:rPr lang="fr-FR" dirty="0">
                <a:solidFill>
                  <a:schemeClr val="bg1"/>
                </a:solidFill>
              </a:rPr>
              <a:t> d’une espèce (nombre d’individus par unité de surface, n par m2, par exemple), nécessitent l’échantillonnage complet d’une surface ou volume donnée et il faut souvent combiner plusieurs méthodes d’échantillonnage pour obtenir des résultats absolus.</a:t>
            </a:r>
          </a:p>
        </p:txBody>
      </p:sp>
      <p:sp>
        <p:nvSpPr>
          <p:cNvPr id="6" name="Rectangle 5"/>
          <p:cNvSpPr/>
          <p:nvPr/>
        </p:nvSpPr>
        <p:spPr>
          <a:xfrm>
            <a:off x="2342403" y="692696"/>
            <a:ext cx="4572000" cy="830997"/>
          </a:xfrm>
          <a:prstGeom prst="rect">
            <a:avLst/>
          </a:prstGeom>
          <a:solidFill>
            <a:schemeClr val="tx1"/>
          </a:solidFill>
        </p:spPr>
        <p:txBody>
          <a:bodyPr>
            <a:spAutoFit/>
          </a:bodyPr>
          <a:lstStyle/>
          <a:p>
            <a:pPr algn="ctr"/>
            <a:r>
              <a:rPr lang="fr-FR" sz="2400" b="1" dirty="0">
                <a:solidFill>
                  <a:schemeClr val="bg1"/>
                </a:solidFill>
              </a:rPr>
              <a:t>Principe général de l’échantillonnage en écologie</a:t>
            </a:r>
            <a:endParaRPr lang="fr-FR" sz="2400" dirty="0">
              <a:solidFill>
                <a:schemeClr val="bg1"/>
              </a:solidFill>
            </a:endParaRPr>
          </a:p>
        </p:txBody>
      </p:sp>
      <p:sp>
        <p:nvSpPr>
          <p:cNvPr id="7" name="Flèche droite rayée 6"/>
          <p:cNvSpPr/>
          <p:nvPr/>
        </p:nvSpPr>
        <p:spPr>
          <a:xfrm rot="7123353">
            <a:off x="3505315" y="1897914"/>
            <a:ext cx="1076525" cy="50405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rayée 7"/>
          <p:cNvSpPr/>
          <p:nvPr/>
        </p:nvSpPr>
        <p:spPr>
          <a:xfrm rot="3003713">
            <a:off x="4689222" y="1940453"/>
            <a:ext cx="1112907" cy="50405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6916868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513248"/>
            <a:ext cx="8352928" cy="5940088"/>
          </a:xfrm>
          <a:prstGeom prst="rect">
            <a:avLst/>
          </a:prstGeom>
        </p:spPr>
        <p:txBody>
          <a:bodyPr wrap="square">
            <a:spAutoFit/>
          </a:bodyPr>
          <a:lstStyle/>
          <a:p>
            <a:pPr lvl="0" algn="just"/>
            <a:r>
              <a:rPr lang="fr-FR" sz="2000" b="1" dirty="0"/>
              <a:t>Matériel de récolte et d’observation.</a:t>
            </a:r>
          </a:p>
          <a:p>
            <a:pPr lvl="0" algn="just"/>
            <a:endParaRPr lang="fr-FR" sz="2000" dirty="0"/>
          </a:p>
          <a:p>
            <a:pPr algn="just"/>
            <a:r>
              <a:rPr lang="fr-FR" sz="2000" b="1" dirty="0"/>
              <a:t>Parapluie Japonais : </a:t>
            </a:r>
            <a:r>
              <a:rPr lang="fr-FR" sz="2000" dirty="0"/>
              <a:t>utilisé pour la récolte des arthropodes vivant sur les arbres.</a:t>
            </a:r>
          </a:p>
          <a:p>
            <a:pPr algn="just"/>
            <a:r>
              <a:rPr lang="fr-FR" sz="2000" b="1" dirty="0"/>
              <a:t>Sachets en plastiques et papiers : </a:t>
            </a:r>
            <a:r>
              <a:rPr lang="fr-FR" sz="2000" dirty="0"/>
              <a:t>pour la récolte des insectes, des fruits, des feuilles et des rameaux.</a:t>
            </a:r>
          </a:p>
          <a:p>
            <a:pPr algn="just"/>
            <a:r>
              <a:rPr lang="fr-FR" sz="2000" b="1" dirty="0"/>
              <a:t>Petits flacons : </a:t>
            </a:r>
            <a:r>
              <a:rPr lang="fr-FR" sz="2000" dirty="0"/>
              <a:t>pour conserver les arthropodes ailes lors de la capture.</a:t>
            </a:r>
          </a:p>
          <a:p>
            <a:pPr algn="just"/>
            <a:r>
              <a:rPr lang="fr-FR" sz="2000" b="1" dirty="0"/>
              <a:t>Petit piochon : </a:t>
            </a:r>
            <a:r>
              <a:rPr lang="fr-FR" sz="2000" dirty="0"/>
              <a:t>cet instrument permet de creuser la terre pour rechercher des insectes tout adultes que sous forme de larves.</a:t>
            </a:r>
          </a:p>
          <a:p>
            <a:pPr algn="just"/>
            <a:r>
              <a:rPr lang="fr-FR" sz="2000" b="1" dirty="0"/>
              <a:t>Filets : </a:t>
            </a:r>
            <a:r>
              <a:rPr lang="fr-FR" sz="2000" dirty="0"/>
              <a:t>accessoire principal, pour capturer  d’un certain nombre d’insecte : Orthoptères, Diptères, Hyménoptères,… </a:t>
            </a:r>
          </a:p>
          <a:p>
            <a:pPr algn="just"/>
            <a:r>
              <a:rPr lang="fr-FR" sz="2000" b="1" dirty="0"/>
              <a:t>Sécateur : </a:t>
            </a:r>
            <a:r>
              <a:rPr lang="fr-FR" sz="2000" dirty="0"/>
              <a:t>utiliser pour sectionner les rameaux pendant le suivi hivernal.</a:t>
            </a:r>
          </a:p>
          <a:p>
            <a:pPr algn="just"/>
            <a:r>
              <a:rPr lang="fr-FR" sz="2000" b="1" dirty="0"/>
              <a:t>Loupe à main : </a:t>
            </a:r>
            <a:r>
              <a:rPr lang="fr-FR" sz="2000" dirty="0"/>
              <a:t>permis d’observer les insectes minuscules sur les organes végétaux.</a:t>
            </a:r>
          </a:p>
          <a:p>
            <a:pPr algn="just"/>
            <a:r>
              <a:rPr lang="fr-FR" sz="2000" b="1" dirty="0"/>
              <a:t>Boites de pétrie en plastiques : </a:t>
            </a:r>
            <a:r>
              <a:rPr lang="fr-FR" sz="2000" dirty="0"/>
              <a:t>permettent de conserver les arthropodes sur des couches de coton portant tous les renseignements nécessaires tels que la date, le lieu et la strate de récolte.</a:t>
            </a:r>
          </a:p>
          <a:p>
            <a:pPr algn="just"/>
            <a:r>
              <a:rPr lang="fr-FR" sz="2000" b="1" dirty="0"/>
              <a:t>Insecticide (Flytoxe) : </a:t>
            </a:r>
            <a:r>
              <a:rPr lang="fr-FR" sz="2000" dirty="0"/>
              <a:t>produits toxique ayant la propriété de tuer les insectes.</a:t>
            </a:r>
          </a:p>
        </p:txBody>
      </p:sp>
    </p:spTree>
    <p:extLst>
      <p:ext uri="{BB962C8B-B14F-4D97-AF65-F5344CB8AC3E}">
        <p14:creationId xmlns:p14="http://schemas.microsoft.com/office/powerpoint/2010/main" val="2155355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7340" y="1539376"/>
            <a:ext cx="4724739" cy="1323439"/>
          </a:xfrm>
          <a:prstGeom prst="rect">
            <a:avLst/>
          </a:prstGeom>
        </p:spPr>
        <p:txBody>
          <a:bodyPr wrap="square">
            <a:spAutoFit/>
          </a:bodyPr>
          <a:lstStyle/>
          <a:p>
            <a:r>
              <a:rPr lang="fr-FR" sz="2000" b="1" dirty="0">
                <a:latin typeface="Times New Roman" pitchFamily="18" charset="0"/>
                <a:cs typeface="Times New Roman" pitchFamily="18" charset="0"/>
              </a:rPr>
              <a:t>1. Dénombrements indirects :</a:t>
            </a:r>
          </a:p>
          <a:p>
            <a:pPr marL="285750" indent="-285750">
              <a:buFont typeface="Arial" pitchFamily="34" charset="0"/>
              <a:buChar char="•"/>
            </a:pPr>
            <a:r>
              <a:rPr lang="fr-FR" sz="2000" dirty="0">
                <a:latin typeface="Times New Roman" pitchFamily="18" charset="0"/>
                <a:cs typeface="Times New Roman" pitchFamily="18" charset="0"/>
              </a:rPr>
              <a:t>Par les dégâts sur les plantes</a:t>
            </a:r>
          </a:p>
          <a:p>
            <a:pPr marL="285750" indent="-285750">
              <a:buFont typeface="Arial" pitchFamily="34" charset="0"/>
              <a:buChar char="•"/>
            </a:pPr>
            <a:r>
              <a:rPr lang="fr-FR" sz="2000" dirty="0">
                <a:latin typeface="Times New Roman" pitchFamily="18" charset="0"/>
                <a:cs typeface="Times New Roman" pitchFamily="18" charset="0"/>
              </a:rPr>
              <a:t>Par d'autres effets (excréments, exuvies)</a:t>
            </a:r>
          </a:p>
          <a:p>
            <a:pPr marL="285750" indent="-285750">
              <a:buFont typeface="Arial" pitchFamily="34" charset="0"/>
              <a:buChar char="•"/>
            </a:pPr>
            <a:r>
              <a:rPr lang="fr-FR" sz="2000" dirty="0">
                <a:latin typeface="Times New Roman" pitchFamily="18" charset="0"/>
                <a:cs typeface="Times New Roman" pitchFamily="18" charset="0"/>
              </a:rPr>
              <a:t>Par récolte des parasites</a:t>
            </a:r>
            <a:endParaRPr lang="fr-FR" sz="2000" b="1" dirty="0">
              <a:latin typeface="Times New Roman" pitchFamily="18" charset="0"/>
              <a:cs typeface="Times New Roman" pitchFamily="18" charset="0"/>
            </a:endParaRPr>
          </a:p>
        </p:txBody>
      </p:sp>
      <p:sp>
        <p:nvSpPr>
          <p:cNvPr id="5" name="Rectangle 4"/>
          <p:cNvSpPr/>
          <p:nvPr/>
        </p:nvSpPr>
        <p:spPr>
          <a:xfrm>
            <a:off x="1115616" y="548680"/>
            <a:ext cx="7604967" cy="523220"/>
          </a:xfrm>
          <a:prstGeom prst="rect">
            <a:avLst/>
          </a:prstGeom>
          <a:solidFill>
            <a:schemeClr val="tx1"/>
          </a:solidFill>
        </p:spPr>
        <p:txBody>
          <a:bodyPr wrap="none">
            <a:spAutoFit/>
          </a:bodyPr>
          <a:lstStyle/>
          <a:p>
            <a:r>
              <a:rPr lang="fr-FR" sz="2800" dirty="0">
                <a:solidFill>
                  <a:srgbClr val="FFFF00"/>
                </a:solidFill>
              </a:rPr>
              <a:t>Méthodes d’échantillonnage chez les insectes </a:t>
            </a:r>
          </a:p>
        </p:txBody>
      </p:sp>
      <p:sp>
        <p:nvSpPr>
          <p:cNvPr id="6" name="Rectangle 5"/>
          <p:cNvSpPr/>
          <p:nvPr/>
        </p:nvSpPr>
        <p:spPr>
          <a:xfrm>
            <a:off x="473406" y="3573016"/>
            <a:ext cx="4508350" cy="2554545"/>
          </a:xfrm>
          <a:prstGeom prst="rect">
            <a:avLst/>
          </a:prstGeom>
        </p:spPr>
        <p:txBody>
          <a:bodyPr wrap="none">
            <a:spAutoFit/>
          </a:bodyPr>
          <a:lstStyle/>
          <a:p>
            <a:r>
              <a:rPr lang="fr-FR" sz="2000" b="1" dirty="0">
                <a:latin typeface="Times New Roman" pitchFamily="18" charset="0"/>
                <a:cs typeface="Times New Roman" pitchFamily="18" charset="0"/>
              </a:rPr>
              <a:t>2. Systèmes de capture à effet prolongé:</a:t>
            </a:r>
          </a:p>
          <a:p>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TrAppcs</a:t>
            </a:r>
            <a:r>
              <a:rPr lang="fr-FR" sz="2000" dirty="0">
                <a:latin typeface="Times New Roman" pitchFamily="18" charset="0"/>
                <a:cs typeface="Times New Roman" pitchFamily="18" charset="0"/>
              </a:rPr>
              <a:t> sans appâts</a:t>
            </a:r>
          </a:p>
          <a:p>
            <a:r>
              <a:rPr lang="fr-FR" sz="2000" dirty="0">
                <a:latin typeface="Times New Roman" pitchFamily="18" charset="0"/>
                <a:cs typeface="Times New Roman" pitchFamily="18" charset="0"/>
              </a:rPr>
              <a:t> Pièges adhésifs (glue ou collants)</a:t>
            </a:r>
          </a:p>
          <a:p>
            <a:r>
              <a:rPr lang="fr-FR" sz="2000" dirty="0">
                <a:latin typeface="Times New Roman" pitchFamily="18" charset="0"/>
                <a:cs typeface="Times New Roman" pitchFamily="18" charset="0"/>
              </a:rPr>
              <a:t> Pièges à succion (aspirateurs)</a:t>
            </a:r>
          </a:p>
          <a:p>
            <a:r>
              <a:rPr lang="fr-FR" sz="2000" dirty="0">
                <a:latin typeface="Times New Roman" pitchFamily="18" charset="0"/>
                <a:cs typeface="Times New Roman" pitchFamily="18" charset="0"/>
              </a:rPr>
              <a:t> Pièges à stimuli visuels</a:t>
            </a:r>
          </a:p>
          <a:p>
            <a:r>
              <a:rPr lang="fr-FR" sz="2000" dirty="0">
                <a:latin typeface="Times New Roman" pitchFamily="18" charset="0"/>
                <a:cs typeface="Times New Roman" pitchFamily="18" charset="0"/>
              </a:rPr>
              <a:t>1. Pièges lumineux</a:t>
            </a:r>
          </a:p>
          <a:p>
            <a:r>
              <a:rPr lang="fr-FR" sz="2000" dirty="0">
                <a:latin typeface="Times New Roman" pitchFamily="18" charset="0"/>
                <a:cs typeface="Times New Roman" pitchFamily="18" charset="0"/>
              </a:rPr>
              <a:t>2. Autres pièges visuels</a:t>
            </a:r>
          </a:p>
          <a:p>
            <a:r>
              <a:rPr lang="fr-FR" sz="2000" dirty="0">
                <a:latin typeface="Times New Roman" pitchFamily="18" charset="0"/>
                <a:cs typeface="Times New Roman" pitchFamily="18" charset="0"/>
              </a:rPr>
              <a:t> Autres pièges attractifs</a:t>
            </a:r>
          </a:p>
        </p:txBody>
      </p:sp>
      <p:sp>
        <p:nvSpPr>
          <p:cNvPr id="2" name="Rectangle à coins arrondis 1"/>
          <p:cNvSpPr/>
          <p:nvPr/>
        </p:nvSpPr>
        <p:spPr>
          <a:xfrm>
            <a:off x="885944" y="1484784"/>
            <a:ext cx="3109992" cy="4320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à coins arrondis 6"/>
          <p:cNvSpPr/>
          <p:nvPr/>
        </p:nvSpPr>
        <p:spPr>
          <a:xfrm>
            <a:off x="796519" y="3545720"/>
            <a:ext cx="4162523" cy="4320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p:cNvCxnSpPr/>
          <p:nvPr/>
        </p:nvCxnSpPr>
        <p:spPr>
          <a:xfrm>
            <a:off x="885944" y="2173800"/>
            <a:ext cx="3109992" cy="0"/>
          </a:xfrm>
          <a:prstGeom prst="line">
            <a:avLst/>
          </a:prstGeom>
          <a:ln w="22225" cmpd="thinThick">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746720" y="5445224"/>
            <a:ext cx="4262120" cy="0"/>
          </a:xfrm>
          <a:prstGeom prst="line">
            <a:avLst/>
          </a:prstGeom>
          <a:ln w="22225" cmpd="thinThick">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796519" y="2843875"/>
            <a:ext cx="3109992" cy="0"/>
          </a:xfrm>
          <a:prstGeom prst="line">
            <a:avLst/>
          </a:prstGeom>
          <a:ln w="22225" cmpd="thinThick">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567340" y="5157192"/>
            <a:ext cx="3109992" cy="0"/>
          </a:xfrm>
          <a:prstGeom prst="line">
            <a:avLst/>
          </a:prstGeom>
          <a:ln w="22225" cmpd="thinThick">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1190744" y="2478600"/>
            <a:ext cx="3109992" cy="0"/>
          </a:xfrm>
          <a:prstGeom prst="line">
            <a:avLst/>
          </a:prstGeom>
          <a:ln w="22225" cmpd="thinThick">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796519" y="5733256"/>
            <a:ext cx="3109992" cy="0"/>
          </a:xfrm>
          <a:prstGeom prst="line">
            <a:avLst/>
          </a:prstGeom>
          <a:ln w="22225" cmpd="thinThick">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567340" y="6154113"/>
            <a:ext cx="3109992" cy="0"/>
          </a:xfrm>
          <a:prstGeom prst="line">
            <a:avLst/>
          </a:prstGeom>
          <a:ln w="22225" cmpd="thinThick">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567340" y="4856369"/>
            <a:ext cx="3109992" cy="0"/>
          </a:xfrm>
          <a:prstGeom prst="line">
            <a:avLst/>
          </a:prstGeom>
          <a:ln w="22225" cmpd="thinThick">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1190744" y="2478600"/>
            <a:ext cx="3109992" cy="0"/>
          </a:xfrm>
          <a:prstGeom prst="line">
            <a:avLst/>
          </a:prstGeom>
          <a:ln w="22225" cmpd="thinThick">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567340" y="4581128"/>
            <a:ext cx="3109992" cy="0"/>
          </a:xfrm>
          <a:prstGeom prst="line">
            <a:avLst/>
          </a:prstGeom>
          <a:ln w="22225" cmpd="thinThick">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567340" y="4221088"/>
            <a:ext cx="3109992" cy="0"/>
          </a:xfrm>
          <a:prstGeom prst="line">
            <a:avLst/>
          </a:prstGeom>
          <a:ln w="22225" cmpd="thinThick">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998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692696"/>
            <a:ext cx="5328592" cy="4708981"/>
          </a:xfrm>
          <a:prstGeom prst="rect">
            <a:avLst/>
          </a:prstGeom>
        </p:spPr>
        <p:txBody>
          <a:bodyPr wrap="square">
            <a:spAutoFit/>
          </a:bodyPr>
          <a:lstStyle/>
          <a:p>
            <a:r>
              <a:rPr lang="fr-FR" sz="2000" b="1" dirty="0">
                <a:latin typeface="Times New Roman" pitchFamily="18" charset="0"/>
                <a:cs typeface="Times New Roman" pitchFamily="18" charset="0"/>
              </a:rPr>
              <a:t>3.Systèmes d ' échantillonnages instantanés </a:t>
            </a:r>
          </a:p>
          <a:p>
            <a:r>
              <a:rPr lang="fr-FR" sz="2000" dirty="0">
                <a:latin typeface="Times New Roman" pitchFamily="18" charset="0"/>
                <a:cs typeface="Times New Roman" pitchFamily="18" charset="0"/>
              </a:rPr>
              <a:t>1. Comptage à vue</a:t>
            </a:r>
          </a:p>
          <a:p>
            <a:r>
              <a:rPr lang="fr-FR" sz="2000" dirty="0">
                <a:latin typeface="Times New Roman" pitchFamily="18" charset="0"/>
                <a:cs typeface="Times New Roman" pitchFamily="18" charset="0"/>
              </a:rPr>
              <a:t>2. Espèces ou stades peu mobiles ou immobiles</a:t>
            </a:r>
          </a:p>
          <a:p>
            <a:r>
              <a:rPr lang="fr-FR" sz="2000" dirty="0">
                <a:latin typeface="Times New Roman" pitchFamily="18" charset="0"/>
                <a:cs typeface="Times New Roman" pitchFamily="18" charset="0"/>
              </a:rPr>
              <a:t>2.1. Récolte par battage ou brossage (par brosse) </a:t>
            </a:r>
          </a:p>
          <a:p>
            <a:r>
              <a:rPr lang="fr-FR" sz="2000" dirty="0">
                <a:latin typeface="Times New Roman" pitchFamily="18" charset="0"/>
                <a:cs typeface="Times New Roman" pitchFamily="18" charset="0"/>
              </a:rPr>
              <a:t>2.2. Récolte des endogés et endophytes</a:t>
            </a:r>
          </a:p>
          <a:p>
            <a:r>
              <a:rPr lang="fr-FR" sz="2000" dirty="0">
                <a:latin typeface="Times New Roman" pitchFamily="18" charset="0"/>
                <a:cs typeface="Times New Roman" pitchFamily="18" charset="0"/>
              </a:rPr>
              <a:t>2.2.1. Les endogés</a:t>
            </a:r>
          </a:p>
          <a:p>
            <a:r>
              <a:rPr lang="fr-FR" sz="2000" dirty="0">
                <a:latin typeface="Times New Roman" pitchFamily="18" charset="0"/>
                <a:cs typeface="Times New Roman" pitchFamily="18" charset="0"/>
              </a:rPr>
              <a:t>2.2.2. Les endophytes</a:t>
            </a:r>
          </a:p>
          <a:p>
            <a:r>
              <a:rPr lang="fr-FR" sz="2000" dirty="0">
                <a:latin typeface="Times New Roman" pitchFamily="18" charset="0"/>
                <a:cs typeface="Times New Roman" pitchFamily="18" charset="0"/>
              </a:rPr>
              <a:t>2.3. Insectes parasites d'animaux</a:t>
            </a:r>
          </a:p>
          <a:p>
            <a:r>
              <a:rPr lang="fr-FR" sz="2000" dirty="0">
                <a:latin typeface="Times New Roman" pitchFamily="18" charset="0"/>
                <a:cs typeface="Times New Roman" pitchFamily="18" charset="0"/>
              </a:rPr>
              <a:t>2.4. Récolte des </a:t>
            </a:r>
            <a:r>
              <a:rPr lang="fr-FR" sz="2000" dirty="0" err="1">
                <a:latin typeface="Times New Roman" pitchFamily="18" charset="0"/>
                <a:cs typeface="Times New Roman" pitchFamily="18" charset="0"/>
              </a:rPr>
              <a:t>oeufs</a:t>
            </a:r>
            <a:endParaRPr lang="fr-FR" sz="2000" dirty="0">
              <a:latin typeface="Times New Roman" pitchFamily="18" charset="0"/>
              <a:cs typeface="Times New Roman" pitchFamily="18" charset="0"/>
            </a:endParaRPr>
          </a:p>
          <a:p>
            <a:r>
              <a:rPr lang="fr-FR" sz="2000" dirty="0">
                <a:latin typeface="Times New Roman" pitchFamily="18" charset="0"/>
                <a:cs typeface="Times New Roman" pitchFamily="18" charset="0"/>
              </a:rPr>
              <a:t>3. Récolte par emprisonnement</a:t>
            </a:r>
          </a:p>
          <a:p>
            <a:r>
              <a:rPr lang="fr-FR" sz="2000" dirty="0">
                <a:latin typeface="Times New Roman" pitchFamily="18" charset="0"/>
                <a:cs typeface="Times New Roman" pitchFamily="18" charset="0"/>
              </a:rPr>
              <a:t>3.1. Le filet </a:t>
            </a:r>
            <a:r>
              <a:rPr lang="fr-FR" sz="2000" dirty="0" err="1">
                <a:latin typeface="Times New Roman" pitchFamily="18" charset="0"/>
                <a:cs typeface="Times New Roman" pitchFamily="18" charset="0"/>
              </a:rPr>
              <a:t>fauchoir</a:t>
            </a:r>
            <a:endParaRPr lang="fr-FR" sz="2000" dirty="0">
              <a:latin typeface="Times New Roman" pitchFamily="18" charset="0"/>
              <a:cs typeface="Times New Roman" pitchFamily="18" charset="0"/>
            </a:endParaRPr>
          </a:p>
          <a:p>
            <a:r>
              <a:rPr lang="fr-FR" sz="2000" dirty="0">
                <a:latin typeface="Times New Roman" pitchFamily="18" charset="0"/>
                <a:cs typeface="Times New Roman" pitchFamily="18" charset="0"/>
              </a:rPr>
              <a:t>3.2. Le sélecteur</a:t>
            </a:r>
          </a:p>
          <a:p>
            <a:r>
              <a:rPr lang="fr-FR" sz="2000" dirty="0">
                <a:latin typeface="Times New Roman" pitchFamily="18" charset="0"/>
                <a:cs typeface="Times New Roman" pitchFamily="18" charset="0"/>
              </a:rPr>
              <a:t>3.3. Les carrés de ramassage</a:t>
            </a:r>
          </a:p>
          <a:p>
            <a:r>
              <a:rPr lang="fr-FR" sz="2000" dirty="0">
                <a:latin typeface="Times New Roman" pitchFamily="18" charset="0"/>
                <a:cs typeface="Times New Roman" pitchFamily="18" charset="0"/>
              </a:rPr>
              <a:t>3.4. Les cages et bof tes sans fond</a:t>
            </a:r>
          </a:p>
          <a:p>
            <a:r>
              <a:rPr lang="fr-FR" sz="2000" dirty="0">
                <a:latin typeface="Times New Roman" pitchFamily="18" charset="0"/>
                <a:cs typeface="Times New Roman" pitchFamily="18" charset="0"/>
              </a:rPr>
              <a:t>3.5. Application aux petits arbres</a:t>
            </a:r>
          </a:p>
        </p:txBody>
      </p:sp>
      <p:sp>
        <p:nvSpPr>
          <p:cNvPr id="5" name="Rectangle 4"/>
          <p:cNvSpPr/>
          <p:nvPr/>
        </p:nvSpPr>
        <p:spPr>
          <a:xfrm>
            <a:off x="284407" y="5845334"/>
            <a:ext cx="3705630" cy="400110"/>
          </a:xfrm>
          <a:prstGeom prst="rect">
            <a:avLst/>
          </a:prstGeom>
        </p:spPr>
        <p:txBody>
          <a:bodyPr wrap="none">
            <a:spAutoFit/>
          </a:bodyPr>
          <a:lstStyle/>
          <a:p>
            <a:r>
              <a:rPr lang="fr-FR" sz="2000" b="1" dirty="0">
                <a:latin typeface="Times New Roman" pitchFamily="18" charset="0"/>
                <a:cs typeface="Times New Roman" pitchFamily="18" charset="0"/>
              </a:rPr>
              <a:t>4. Capture marquage recapture </a:t>
            </a:r>
          </a:p>
        </p:txBody>
      </p:sp>
      <p:cxnSp>
        <p:nvCxnSpPr>
          <p:cNvPr id="6" name="Connecteur droit 5"/>
          <p:cNvCxnSpPr/>
          <p:nvPr/>
        </p:nvCxnSpPr>
        <p:spPr>
          <a:xfrm>
            <a:off x="643018" y="1340768"/>
            <a:ext cx="3109992" cy="0"/>
          </a:xfrm>
          <a:prstGeom prst="line">
            <a:avLst/>
          </a:prstGeom>
          <a:ln w="22225" cmpd="thinThick">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643018" y="1673512"/>
            <a:ext cx="4793078" cy="0"/>
          </a:xfrm>
          <a:prstGeom prst="line">
            <a:avLst/>
          </a:prstGeom>
          <a:ln w="22225" cmpd="thinThick">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942808" y="1998648"/>
            <a:ext cx="4397752" cy="0"/>
          </a:xfrm>
          <a:prstGeom prst="line">
            <a:avLst/>
          </a:prstGeom>
          <a:ln w="22225" cmpd="thinThick">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à coins arrondis 9"/>
          <p:cNvSpPr/>
          <p:nvPr/>
        </p:nvSpPr>
        <p:spPr>
          <a:xfrm>
            <a:off x="683962" y="703522"/>
            <a:ext cx="4697542" cy="4320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7198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 y="-243408"/>
            <a:ext cx="8784976" cy="4909036"/>
          </a:xfrm>
          <a:prstGeom prst="rect">
            <a:avLst/>
          </a:prstGeom>
          <a:ln>
            <a:solidFill>
              <a:srgbClr val="C00000"/>
            </a:solidFill>
          </a:ln>
        </p:spPr>
        <p:txBody>
          <a:bodyPr wrap="square">
            <a:spAutoFit/>
          </a:bodyPr>
          <a:lstStyle/>
          <a:p>
            <a:pPr>
              <a:lnSpc>
                <a:spcPct val="150000"/>
              </a:lnSpc>
              <a:spcBef>
                <a:spcPts val="1400"/>
              </a:spcBef>
              <a:spcAft>
                <a:spcPts val="400"/>
              </a:spcAf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3. Applications des Méthodes Physionomiques</a:t>
            </a:r>
            <a:endParaRPr lang="en-US" sz="2000" dirty="0">
              <a:latin typeface="Calibri" panose="020F0502020204030204" pitchFamily="34" charset="0"/>
              <a:ea typeface="Calibri" panose="020F0502020204030204" pitchFamily="34" charset="0"/>
              <a:cs typeface="Arial" panose="020B0604020202020204" pitchFamily="34" charset="0"/>
            </a:endParaRPr>
          </a:p>
          <a:p>
            <a:pPr>
              <a:lnSpc>
                <a:spcPct val="150000"/>
              </a:lnSpc>
              <a:spcBef>
                <a:spcPts val="1200"/>
              </a:spcBef>
              <a:spcAft>
                <a:spcPts val="200"/>
              </a:spcAf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3.1. Classification des Écosystèmes</a:t>
            </a:r>
            <a:endParaRPr lang="en-US" sz="2000" dirty="0">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Bef>
                <a:spcPts val="1200"/>
              </a:spcBef>
              <a:spcAft>
                <a:spcPts val="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Types de Végétation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Classification des écosystèmes (</a:t>
            </a:r>
            <a:r>
              <a:rPr lang="fr-FR" sz="2400" b="1" u="sng"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forêts, prairies, savanes</a:t>
            </a: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selon leur physiognomonie.</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Aft>
                <a:spcPts val="120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Cartographie des Habitats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Utilisation des données physionomiques pour créer des cartes des types de végétation et des habitats.</a:t>
            </a:r>
            <a:endParaRPr lang="en-US" sz="2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3074" name="Picture 2" descr="La forêt française continue sa croissance, mais sa dégradation augmen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4691451"/>
            <a:ext cx="2952328" cy="19828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rairies et forêts-parcs – Nature Destinations / Destinations Na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4692122"/>
            <a:ext cx="2952328" cy="21130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a savane : l'écosystème des grands prédateurs - Conservation Na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156176" y="4691451"/>
            <a:ext cx="3072529" cy="1944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2252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764704"/>
            <a:ext cx="7128792" cy="2246769"/>
          </a:xfrm>
          <a:prstGeom prst="rect">
            <a:avLst/>
          </a:prstGeom>
        </p:spPr>
        <p:txBody>
          <a:bodyPr wrap="square">
            <a:spAutoFit/>
          </a:bodyPr>
          <a:lstStyle/>
          <a:p>
            <a:pPr lvl="1" algn="just"/>
            <a:r>
              <a:rPr lang="fr-FR" sz="2000" b="1" dirty="0">
                <a:latin typeface="Times New Roman" pitchFamily="18" charset="0"/>
                <a:cs typeface="Times New Roman" pitchFamily="18" charset="0"/>
              </a:rPr>
              <a:t>1.Par les dégâts sur les plantes : Cette</a:t>
            </a:r>
            <a:r>
              <a:rPr lang="fr-FR" sz="2000" dirty="0">
                <a:latin typeface="Times New Roman" pitchFamily="18" charset="0"/>
                <a:cs typeface="Times New Roman" pitchFamily="18" charset="0"/>
              </a:rPr>
              <a:t> méthode peut devenir utile lorsque les dégâts peuvent être rapportés à un seul individu : </a:t>
            </a:r>
            <a:r>
              <a:rPr lang="fr-FR" sz="2000" u="sng" dirty="0">
                <a:latin typeface="Times New Roman" pitchFamily="18" charset="0"/>
                <a:cs typeface="Times New Roman" pitchFamily="18" charset="0"/>
              </a:rPr>
              <a:t>galeries de chenilles</a:t>
            </a:r>
            <a:r>
              <a:rPr lang="fr-FR" sz="2000" dirty="0">
                <a:latin typeface="Times New Roman" pitchFamily="18" charset="0"/>
                <a:cs typeface="Times New Roman" pitchFamily="18" charset="0"/>
              </a:rPr>
              <a:t>, </a:t>
            </a:r>
            <a:r>
              <a:rPr lang="fr-FR" sz="2000" u="sng" dirty="0">
                <a:latin typeface="Times New Roman" pitchFamily="18" charset="0"/>
                <a:cs typeface="Times New Roman" pitchFamily="18" charset="0"/>
              </a:rPr>
              <a:t>mineuses de feuilles</a:t>
            </a:r>
            <a:r>
              <a:rPr lang="fr-FR" sz="2000" dirty="0">
                <a:latin typeface="Times New Roman" pitchFamily="18" charset="0"/>
                <a:cs typeface="Times New Roman" pitchFamily="18" charset="0"/>
              </a:rPr>
              <a:t> ou de </a:t>
            </a:r>
            <a:r>
              <a:rPr lang="fr-FR" sz="2000" u="sng" dirty="0">
                <a:latin typeface="Times New Roman" pitchFamily="18" charset="0"/>
                <a:cs typeface="Times New Roman" pitchFamily="18" charset="0"/>
              </a:rPr>
              <a:t>coléoptères</a:t>
            </a:r>
            <a:r>
              <a:rPr lang="fr-FR" sz="2000" dirty="0">
                <a:latin typeface="Times New Roman" pitchFamily="18" charset="0"/>
                <a:cs typeface="Times New Roman" pitchFamily="18" charset="0"/>
              </a:rPr>
              <a:t> corticoles, </a:t>
            </a:r>
            <a:r>
              <a:rPr lang="fr-FR" sz="2000" u="sng" dirty="0">
                <a:latin typeface="Times New Roman" pitchFamily="18" charset="0"/>
                <a:cs typeface="Times New Roman" pitchFamily="18" charset="0"/>
              </a:rPr>
              <a:t>trous de sortie d'adultes </a:t>
            </a:r>
            <a:r>
              <a:rPr lang="fr-FR" sz="2000" dirty="0">
                <a:latin typeface="Times New Roman" pitchFamily="18" charset="0"/>
                <a:cs typeface="Times New Roman" pitchFamily="18" charset="0"/>
              </a:rPr>
              <a:t>de forme caractéristique. Ainsi, peut suivre  à partir des </a:t>
            </a:r>
            <a:r>
              <a:rPr lang="fr-FR" sz="2000" u="sng" dirty="0">
                <a:latin typeface="Times New Roman" pitchFamily="18" charset="0"/>
                <a:cs typeface="Times New Roman" pitchFamily="18" charset="0"/>
              </a:rPr>
              <a:t>traces laissées sous l'écorce</a:t>
            </a:r>
            <a:r>
              <a:rPr lang="fr-FR" sz="2000" dirty="0">
                <a:latin typeface="Times New Roman" pitchFamily="18" charset="0"/>
                <a:cs typeface="Times New Roman" pitchFamily="18" charset="0"/>
              </a:rPr>
              <a:t> de grumes  le nombre et la destinée de tous les individus, de l'œuf à la sortie de l'adulte.</a:t>
            </a:r>
          </a:p>
        </p:txBody>
      </p:sp>
      <p:sp>
        <p:nvSpPr>
          <p:cNvPr id="5" name="Rectangle 4"/>
          <p:cNvSpPr/>
          <p:nvPr/>
        </p:nvSpPr>
        <p:spPr>
          <a:xfrm>
            <a:off x="179512" y="260648"/>
            <a:ext cx="3405484" cy="400110"/>
          </a:xfrm>
          <a:prstGeom prst="rect">
            <a:avLst/>
          </a:prstGeom>
          <a:solidFill>
            <a:schemeClr val="tx1"/>
          </a:solidFill>
        </p:spPr>
        <p:txBody>
          <a:bodyPr wrap="none">
            <a:spAutoFit/>
          </a:bodyPr>
          <a:lstStyle/>
          <a:p>
            <a:r>
              <a:rPr lang="fr-FR" sz="2000" b="1" dirty="0">
                <a:solidFill>
                  <a:srgbClr val="FFFF00"/>
                </a:solidFill>
                <a:latin typeface="Times New Roman" pitchFamily="18" charset="0"/>
                <a:cs typeface="Times New Roman" pitchFamily="18" charset="0"/>
              </a:rPr>
              <a:t>1. Dénombrements indirects :</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996952"/>
            <a:ext cx="3528392"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2852936"/>
            <a:ext cx="3275409"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778844" y="4518766"/>
            <a:ext cx="2987377" cy="4320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i="1" dirty="0" err="1">
                <a:latin typeface="Times New Roman" pitchFamily="18" charset="0"/>
                <a:cs typeface="Times New Roman" pitchFamily="18" charset="0"/>
              </a:rPr>
              <a:t>Tuta</a:t>
            </a:r>
            <a:r>
              <a:rPr lang="fr-FR" sz="2000" b="1" dirty="0">
                <a:latin typeface="Times New Roman" pitchFamily="18" charset="0"/>
                <a:cs typeface="Times New Roman" pitchFamily="18" charset="0"/>
              </a:rPr>
              <a:t> </a:t>
            </a:r>
            <a:r>
              <a:rPr lang="fr-FR" sz="2000" b="1" i="1" dirty="0" err="1">
                <a:latin typeface="Times New Roman" pitchFamily="18" charset="0"/>
                <a:cs typeface="Times New Roman" pitchFamily="18" charset="0"/>
              </a:rPr>
              <a:t>absoluta</a:t>
            </a:r>
            <a:r>
              <a:rPr lang="fr-FR" sz="2000" b="1" dirty="0">
                <a:latin typeface="Times New Roman" pitchFamily="18" charset="0"/>
                <a:cs typeface="Times New Roman" pitchFamily="18" charset="0"/>
              </a:rPr>
              <a:t> (imago)</a:t>
            </a:r>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4869160"/>
            <a:ext cx="4651169" cy="190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50621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836712"/>
            <a:ext cx="7132662" cy="1323439"/>
          </a:xfrm>
          <a:prstGeom prst="rect">
            <a:avLst/>
          </a:prstGeom>
        </p:spPr>
        <p:txBody>
          <a:bodyPr wrap="square">
            <a:spAutoFit/>
          </a:bodyPr>
          <a:lstStyle/>
          <a:p>
            <a:pPr lvl="1" algn="just"/>
            <a:r>
              <a:rPr lang="fr-FR" sz="2000" b="1" dirty="0">
                <a:latin typeface="Times New Roman" pitchFamily="18" charset="0"/>
                <a:cs typeface="Times New Roman" pitchFamily="18" charset="0"/>
              </a:rPr>
              <a:t> 2. Par d'autres effets (excréments, exuvies, nids) : </a:t>
            </a:r>
            <a:r>
              <a:rPr lang="fr-FR" sz="2000" dirty="0">
                <a:latin typeface="Times New Roman" pitchFamily="18" charset="0"/>
                <a:cs typeface="Times New Roman" pitchFamily="18" charset="0"/>
              </a:rPr>
              <a:t>dont la récolte des excréments  qui tombent des arbres  (chenilles), récoltes des exuvies de libellules dans la végétation au bord des eaux, dénombrement des galeries d’émergences ….</a:t>
            </a:r>
          </a:p>
        </p:txBody>
      </p:sp>
      <p:pic>
        <p:nvPicPr>
          <p:cNvPr id="5" name="Picture 6" descr="chitin-cutic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2492896"/>
            <a:ext cx="2520280"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9095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3608" y="548680"/>
            <a:ext cx="7416824" cy="1323439"/>
          </a:xfrm>
          <a:prstGeom prst="rect">
            <a:avLst/>
          </a:prstGeom>
        </p:spPr>
        <p:txBody>
          <a:bodyPr wrap="square">
            <a:spAutoFit/>
          </a:bodyPr>
          <a:lstStyle/>
          <a:p>
            <a:pPr lvl="1" algn="just"/>
            <a:r>
              <a:rPr lang="fr-FR" sz="2000" b="1" dirty="0">
                <a:latin typeface="Times New Roman" pitchFamily="18" charset="0"/>
                <a:cs typeface="Times New Roman" pitchFamily="18" charset="0"/>
              </a:rPr>
              <a:t>3. Par récolte des parasites : </a:t>
            </a:r>
            <a:r>
              <a:rPr lang="fr-FR" sz="2000" dirty="0">
                <a:latin typeface="Times New Roman" pitchFamily="18" charset="0"/>
                <a:cs typeface="Times New Roman" pitchFamily="18" charset="0"/>
              </a:rPr>
              <a:t>Les chenilles qui restent dans les arbres pour </a:t>
            </a:r>
            <a:r>
              <a:rPr lang="fr-FR" sz="2000" dirty="0" err="1">
                <a:latin typeface="Times New Roman" pitchFamily="18" charset="0"/>
                <a:cs typeface="Times New Roman" pitchFamily="18" charset="0"/>
              </a:rPr>
              <a:t>chrysalider</a:t>
            </a:r>
            <a:r>
              <a:rPr lang="fr-FR" sz="2000" dirty="0">
                <a:latin typeface="Times New Roman" pitchFamily="18" charset="0"/>
                <a:cs typeface="Times New Roman" pitchFamily="18" charset="0"/>
              </a:rPr>
              <a:t> peuvent être  indirectement échantillonnées en récoltant les larves des Diptères qui les parasitent au moment où elles se laisser tomber au sol pour </a:t>
            </a:r>
            <a:r>
              <a:rPr lang="fr-FR" sz="2000" dirty="0" err="1">
                <a:latin typeface="Times New Roman" pitchFamily="18" charset="0"/>
                <a:cs typeface="Times New Roman" pitchFamily="18" charset="0"/>
              </a:rPr>
              <a:t>puper</a:t>
            </a:r>
            <a:r>
              <a:rPr lang="fr-FR" sz="2000" dirty="0">
                <a:latin typeface="Times New Roman" pitchFamily="18" charset="0"/>
                <a:cs typeface="Times New Roman" pitchFamily="18" charset="0"/>
              </a:rPr>
              <a:t>.</a:t>
            </a:r>
          </a:p>
        </p:txBody>
      </p:sp>
      <p:sp>
        <p:nvSpPr>
          <p:cNvPr id="6" name="Rectangle 830"/>
          <p:cNvSpPr>
            <a:spLocks noChangeArrowheads="1"/>
          </p:cNvSpPr>
          <p:nvPr/>
        </p:nvSpPr>
        <p:spPr bwMode="auto">
          <a:xfrm>
            <a:off x="270962" y="5562362"/>
            <a:ext cx="63552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hangingPunct="0"/>
            <a:r>
              <a:rPr lang="de-DE" b="1" i="1" dirty="0" err="1">
                <a:latin typeface="Times New Roman" pitchFamily="18" charset="0"/>
                <a:cs typeface="Times New Roman" pitchFamily="18" charset="0"/>
              </a:rPr>
              <a:t>Neuroterus</a:t>
            </a:r>
            <a:r>
              <a:rPr lang="de-DE" b="1" i="1" dirty="0">
                <a:latin typeface="Times New Roman" pitchFamily="18" charset="0"/>
                <a:cs typeface="Times New Roman" pitchFamily="18" charset="0"/>
              </a:rPr>
              <a:t> </a:t>
            </a:r>
            <a:r>
              <a:rPr lang="de-DE" b="1" i="1" dirty="0" err="1">
                <a:latin typeface="Times New Roman" pitchFamily="18" charset="0"/>
                <a:cs typeface="Times New Roman" pitchFamily="18" charset="0"/>
              </a:rPr>
              <a:t>saltans</a:t>
            </a:r>
            <a:r>
              <a:rPr lang="de-DE" b="1" i="1" dirty="0">
                <a:latin typeface="Times New Roman" pitchFamily="18" charset="0"/>
                <a:cs typeface="Times New Roman" pitchFamily="18" charset="0"/>
              </a:rPr>
              <a:t> (</a:t>
            </a:r>
            <a:r>
              <a:rPr lang="fr-FR" b="1" dirty="0">
                <a:effectLst>
                  <a:outerShdw blurRad="38100" dist="38100" dir="2700000" algn="tl">
                    <a:srgbClr val="FFFFFF"/>
                  </a:outerShdw>
                </a:effectLst>
                <a:latin typeface="Times New Roman" pitchFamily="18" charset="0"/>
                <a:cs typeface="Times New Roman" pitchFamily="18" charset="0"/>
              </a:rPr>
              <a:t>Les galles de chêne-liège ; adulte et larve)</a:t>
            </a:r>
            <a:r>
              <a:rPr lang="de-DE" b="1" dirty="0">
                <a:latin typeface="Times New Roman" pitchFamily="18" charset="0"/>
                <a:cs typeface="Times New Roman" pitchFamily="18" charset="0"/>
              </a:rPr>
              <a:t>   </a:t>
            </a:r>
          </a:p>
        </p:txBody>
      </p:sp>
      <p:pic>
        <p:nvPicPr>
          <p:cNvPr id="7" name="Image 5"/>
          <p:cNvPicPr>
            <a:picLocks noChangeAspect="1" noChangeArrowheads="1"/>
          </p:cNvPicPr>
          <p:nvPr/>
        </p:nvPicPr>
        <p:blipFill>
          <a:blip r:embed="rId2" cstate="print">
            <a:lum bright="14000" contrast="20000"/>
            <a:extLst>
              <a:ext uri="{28A0092B-C50C-407E-A947-70E740481C1C}">
                <a14:useLocalDpi xmlns:a14="http://schemas.microsoft.com/office/drawing/2010/main" val="0"/>
              </a:ext>
            </a:extLst>
          </a:blip>
          <a:srcRect/>
          <a:stretch>
            <a:fillRect/>
          </a:stretch>
        </p:blipFill>
        <p:spPr bwMode="auto">
          <a:xfrm>
            <a:off x="794055" y="2348880"/>
            <a:ext cx="2735262" cy="2952328"/>
          </a:xfrm>
          <a:prstGeom prst="rect">
            <a:avLst/>
          </a:prstGeom>
          <a:noFill/>
          <a:ln w="28575">
            <a:solidFill>
              <a:srgbClr val="FF99CC"/>
            </a:solidFill>
            <a:miter lim="800000"/>
            <a:headEnd/>
            <a:tailEnd/>
          </a:ln>
          <a:extLst>
            <a:ext uri="{909E8E84-426E-40DD-AFC4-6F175D3DCCD1}">
              <a14:hiddenFill xmlns:a14="http://schemas.microsoft.com/office/drawing/2010/main">
                <a:solidFill>
                  <a:srgbClr val="FFFFFF"/>
                </a:solidFill>
              </a14:hiddenFill>
            </a:ext>
          </a:extLst>
        </p:spPr>
      </p:pic>
      <p:pic>
        <p:nvPicPr>
          <p:cNvPr id="9" name="Image 1" descr="C:\Users\HP\Desktop\Rym galle\DSC015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2348880"/>
            <a:ext cx="2079625" cy="1440160"/>
          </a:xfrm>
          <a:prstGeom prst="rect">
            <a:avLst/>
          </a:prstGeom>
          <a:noFill/>
          <a:ln w="28575">
            <a:solidFill>
              <a:srgbClr val="FF99CC"/>
            </a:solidFill>
            <a:miter lim="800000"/>
            <a:headEnd/>
            <a:tailEnd/>
          </a:ln>
          <a:extLst>
            <a:ext uri="{909E8E84-426E-40DD-AFC4-6F175D3DCCD1}">
              <a14:hiddenFill xmlns:a14="http://schemas.microsoft.com/office/drawing/2010/main">
                <a:solidFill>
                  <a:srgbClr val="FFFFFF"/>
                </a:solidFill>
              </a14:hiddenFill>
            </a:ext>
          </a:extLst>
        </p:spPr>
      </p:pic>
      <p:pic>
        <p:nvPicPr>
          <p:cNvPr id="10" name="Image 10" descr="D:\ghanem\Rym photos\102MSDCF\DSC003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3901992"/>
            <a:ext cx="2088232" cy="1368152"/>
          </a:xfrm>
          <a:prstGeom prst="rect">
            <a:avLst/>
          </a:prstGeom>
          <a:noFill/>
          <a:ln w="38100">
            <a:solidFill>
              <a:srgbClr val="FF99CC"/>
            </a:solidFill>
            <a:miter lim="800000"/>
            <a:headEnd/>
            <a:tailEnd/>
          </a:ln>
          <a:extLst>
            <a:ext uri="{909E8E84-426E-40DD-AFC4-6F175D3DCCD1}">
              <a14:hiddenFill xmlns:a14="http://schemas.microsoft.com/office/drawing/2010/main">
                <a:solidFill>
                  <a:srgbClr val="FFFFFF"/>
                </a:solidFill>
              </a14:hiddenFill>
            </a:ext>
          </a:extLst>
        </p:spPr>
      </p:pic>
      <p:pic>
        <p:nvPicPr>
          <p:cNvPr id="11" name="Image 4" descr="C:\Users\acer\Documents\ghanem\photo galle brabtia\IMG_579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2200" y="2276872"/>
            <a:ext cx="2232248" cy="2808312"/>
          </a:xfrm>
          <a:prstGeom prst="rect">
            <a:avLst/>
          </a:prstGeom>
          <a:noFill/>
          <a:ln w="28575">
            <a:solidFill>
              <a:srgbClr val="FF99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36075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659702"/>
            <a:ext cx="5760640" cy="461665"/>
          </a:xfrm>
          <a:prstGeom prst="rect">
            <a:avLst/>
          </a:prstGeom>
          <a:solidFill>
            <a:schemeClr val="tx1"/>
          </a:solidFill>
        </p:spPr>
        <p:txBody>
          <a:bodyPr wrap="square">
            <a:spAutoFit/>
          </a:bodyPr>
          <a:lstStyle/>
          <a:p>
            <a:pPr lvl="0"/>
            <a:r>
              <a:rPr lang="fr-FR" sz="2400" b="1" u="sng" dirty="0">
                <a:solidFill>
                  <a:srgbClr val="FFFF00"/>
                </a:solidFill>
                <a:latin typeface="Times New Roman" pitchFamily="18" charset="0"/>
                <a:cs typeface="Times New Roman" pitchFamily="18" charset="0"/>
              </a:rPr>
              <a:t>2. Systèmes de capture à effet prolongé : </a:t>
            </a:r>
            <a:endParaRPr lang="fr-FR" sz="2400" dirty="0">
              <a:solidFill>
                <a:srgbClr val="FFFF00"/>
              </a:solidFill>
              <a:latin typeface="Times New Roman" pitchFamily="18" charset="0"/>
              <a:cs typeface="Times New Roman" pitchFamily="18" charset="0"/>
            </a:endParaRPr>
          </a:p>
        </p:txBody>
      </p:sp>
      <p:sp>
        <p:nvSpPr>
          <p:cNvPr id="5" name="Rectangle 4"/>
          <p:cNvSpPr/>
          <p:nvPr/>
        </p:nvSpPr>
        <p:spPr>
          <a:xfrm>
            <a:off x="179512" y="1253732"/>
            <a:ext cx="3328540" cy="400110"/>
          </a:xfrm>
          <a:prstGeom prst="rect">
            <a:avLst/>
          </a:prstGeom>
        </p:spPr>
        <p:txBody>
          <a:bodyPr wrap="none">
            <a:spAutoFit/>
          </a:bodyPr>
          <a:lstStyle/>
          <a:p>
            <a:pPr lvl="1"/>
            <a:r>
              <a:rPr lang="fr-FR" sz="2000" b="1" dirty="0">
                <a:latin typeface="Times New Roman" pitchFamily="18" charset="0"/>
                <a:cs typeface="Times New Roman" pitchFamily="18" charset="0"/>
              </a:rPr>
              <a:t>1. Trappes sans appâts : </a:t>
            </a:r>
            <a:endParaRPr lang="fr-FR" sz="2000" dirty="0">
              <a:latin typeface="Times New Roman" pitchFamily="18" charset="0"/>
              <a:cs typeface="Times New Roman" pitchFamily="18" charset="0"/>
            </a:endParaRPr>
          </a:p>
        </p:txBody>
      </p:sp>
      <p:sp>
        <p:nvSpPr>
          <p:cNvPr id="6" name="Rectangle 5"/>
          <p:cNvSpPr/>
          <p:nvPr/>
        </p:nvSpPr>
        <p:spPr>
          <a:xfrm>
            <a:off x="539552" y="1628800"/>
            <a:ext cx="8136904" cy="2031325"/>
          </a:xfrm>
          <a:prstGeom prst="rect">
            <a:avLst/>
          </a:prstGeom>
        </p:spPr>
        <p:txBody>
          <a:bodyPr wrap="square">
            <a:spAutoFit/>
          </a:bodyPr>
          <a:lstStyle/>
          <a:p>
            <a:pPr algn="just"/>
            <a:r>
              <a:rPr lang="fr-FR" dirty="0"/>
              <a:t>Les trappes enterrées sont constituées par de simples pots enfouis dans le sol jusqu'à l'ouverture et généralement remplis au tiers avec de l'alcool à 50°. Elles servent à l'échantillonnage de la faune qui court sur le sol. Les Araignées vagabondes y sont recueillies de même que des </a:t>
            </a:r>
            <a:r>
              <a:rPr lang="fr-FR" i="1" dirty="0"/>
              <a:t>Collemboles</a:t>
            </a:r>
            <a:r>
              <a:rPr lang="fr-FR" dirty="0"/>
              <a:t> et </a:t>
            </a:r>
            <a:r>
              <a:rPr lang="fr-FR" i="1" dirty="0"/>
              <a:t>Acariens</a:t>
            </a:r>
            <a:r>
              <a:rPr lang="fr-FR" dirty="0"/>
              <a:t>. Il est possible, dans certains cas, d'utiliser ce système pour faire du marquage-recapture à condition, bien entendu, de ne mettre aucun liquide dans les pots. C'est ainsi, avec 80 pots de 60 mm de diamètre répartis sur 400 m2.</a:t>
            </a:r>
          </a:p>
        </p:txBody>
      </p:sp>
      <p:pic>
        <p:nvPicPr>
          <p:cNvPr id="7" name="Image 6"/>
          <p:cNvPicPr/>
          <p:nvPr/>
        </p:nvPicPr>
        <p:blipFill>
          <a:blip r:embed="rId2" cstate="print"/>
          <a:stretch>
            <a:fillRect/>
          </a:stretch>
        </p:blipFill>
        <p:spPr>
          <a:xfrm>
            <a:off x="2123728" y="3660124"/>
            <a:ext cx="4320480" cy="2362905"/>
          </a:xfrm>
          <a:prstGeom prst="rect">
            <a:avLst/>
          </a:prstGeom>
        </p:spPr>
      </p:pic>
      <p:sp>
        <p:nvSpPr>
          <p:cNvPr id="8" name="Rectangle 7"/>
          <p:cNvSpPr/>
          <p:nvPr/>
        </p:nvSpPr>
        <p:spPr>
          <a:xfrm>
            <a:off x="683568" y="6023029"/>
            <a:ext cx="8136904" cy="584775"/>
          </a:xfrm>
          <a:prstGeom prst="rect">
            <a:avLst/>
          </a:prstGeom>
        </p:spPr>
        <p:txBody>
          <a:bodyPr wrap="square">
            <a:spAutoFit/>
          </a:bodyPr>
          <a:lstStyle/>
          <a:p>
            <a:pPr algn="ctr"/>
            <a:r>
              <a:rPr lang="fr-FR" sz="1600" b="1" dirty="0">
                <a:latin typeface="Times New Roman" pitchFamily="18" charset="0"/>
                <a:cs typeface="Times New Roman" pitchFamily="18" charset="0"/>
              </a:rPr>
              <a:t>Trappe enterrée avec double fond perforé pour drainer l'eau de pluie/et système collecteur amovible.</a:t>
            </a:r>
          </a:p>
        </p:txBody>
      </p:sp>
    </p:spTree>
    <p:extLst>
      <p:ext uri="{BB962C8B-B14F-4D97-AF65-F5344CB8AC3E}">
        <p14:creationId xmlns:p14="http://schemas.microsoft.com/office/powerpoint/2010/main" val="167793023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008" y="188640"/>
            <a:ext cx="8964488" cy="4247317"/>
          </a:xfrm>
          <a:prstGeom prst="rect">
            <a:avLst/>
          </a:prstGeom>
        </p:spPr>
        <p:txBody>
          <a:bodyPr wrap="square">
            <a:spAutoFit/>
          </a:bodyPr>
          <a:lstStyle/>
          <a:p>
            <a:pPr algn="just"/>
            <a:r>
              <a:rPr lang="fr-FR" dirty="0"/>
              <a:t> </a:t>
            </a:r>
          </a:p>
          <a:p>
            <a:pPr lvl="1" algn="just"/>
            <a:r>
              <a:rPr lang="fr-FR" b="1" dirty="0"/>
              <a:t>2. Pièges adhésifs  (matières collantes) : </a:t>
            </a:r>
            <a:endParaRPr lang="fr-FR" sz="1400" dirty="0"/>
          </a:p>
          <a:p>
            <a:pPr algn="just"/>
            <a:r>
              <a:rPr lang="fr-FR" dirty="0"/>
              <a:t>    Les pièges adhésifs sont constitués par des surfaces badigeonnées de glue ou de graisse. La récupération des insectes est pénible dans le premier cas, plus aisée dans le second. Le  </a:t>
            </a:r>
            <a:r>
              <a:rPr lang="fr-FR" dirty="0" err="1"/>
              <a:t>tricflDréthylènc</a:t>
            </a:r>
            <a:r>
              <a:rPr lang="fr-FR" dirty="0"/>
              <a:t> est généralement employé pour solubiliser la glue, et l'alcool-</a:t>
            </a:r>
            <a:r>
              <a:rPr lang="fr-FR" dirty="0" err="1"/>
              <a:t>isopropyl</a:t>
            </a:r>
            <a:r>
              <a:rPr lang="fr-FR" dirty="0"/>
              <a:t> benzène pour la graisse. Celle-ci ne convient pas pour les insectes trop vigoureux.</a:t>
            </a:r>
            <a:endParaRPr lang="fr-FR" sz="1400" dirty="0"/>
          </a:p>
          <a:p>
            <a:pPr algn="just"/>
            <a:r>
              <a:rPr lang="fr-FR" dirty="0"/>
              <a:t>Bien Que les réactions des insectes aux constituants des substances adhésives soient inconnues, on considère généralement qu'ils ne sont ni attirés ni repoussés par ces pièges.</a:t>
            </a:r>
            <a:endParaRPr lang="fr-FR" sz="1400" dirty="0"/>
          </a:p>
          <a:p>
            <a:pPr algn="just"/>
            <a:r>
              <a:rPr lang="fr-FR" dirty="0"/>
              <a:t>L'orientation relative du vent et de la surface adhésive a évidemment une grande influence sur les captures. Pour que les conditions soient à peu près toujours semblables de ce point</a:t>
            </a:r>
            <a:endParaRPr lang="fr-FR" sz="1400" dirty="0"/>
          </a:p>
          <a:p>
            <a:pPr algn="just"/>
            <a:r>
              <a:rPr lang="fr-FR" dirty="0"/>
              <a:t>de vue, on peut préparer une surface adhésive verticale cylindrique ou deux surfaces planes se croisant à 90°</a:t>
            </a:r>
            <a:r>
              <a:rPr lang="fr-FR" sz="1000" dirty="0"/>
              <a:t>.</a:t>
            </a:r>
            <a:endParaRPr lang="fr-FR" sz="1400" dirty="0"/>
          </a:p>
        </p:txBody>
      </p:sp>
    </p:spTree>
    <p:extLst>
      <p:ext uri="{BB962C8B-B14F-4D97-AF65-F5344CB8AC3E}">
        <p14:creationId xmlns:p14="http://schemas.microsoft.com/office/powerpoint/2010/main" val="30573464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404664"/>
            <a:ext cx="8064896" cy="2308324"/>
          </a:xfrm>
          <a:prstGeom prst="rect">
            <a:avLst/>
          </a:prstGeom>
        </p:spPr>
        <p:txBody>
          <a:bodyPr wrap="square">
            <a:spAutoFit/>
          </a:bodyPr>
          <a:lstStyle/>
          <a:p>
            <a:pPr lvl="1" algn="just"/>
            <a:r>
              <a:rPr lang="fr-FR" b="1" dirty="0"/>
              <a:t>3. Pièges à succion  (aspirateur) :</a:t>
            </a:r>
            <a:endParaRPr lang="fr-FR" sz="1400" dirty="0"/>
          </a:p>
          <a:p>
            <a:pPr algn="just"/>
            <a:r>
              <a:rPr lang="fr-FR" dirty="0"/>
              <a:t> Les pièges à succion ont été étudiés en détail pour en obtenir des données quantitatives. Le principe de la conversion des captures en densités aériens  est simple, c'est le nombre d'insectes aspirés divisé par le volume d'air qui traverse l'appareil pendant le temps de la récolte. Des facteurs de correction ont été calculés suivant la taille des individus et la </a:t>
            </a:r>
            <a:r>
              <a:rPr lang="fr-FR" dirty="0" err="1"/>
              <a:t>vitasse</a:t>
            </a:r>
            <a:r>
              <a:rPr lang="fr-FR" dirty="0"/>
              <a:t> du vent (Taylor, 1962a), mais non, à notre connaissance, suivant la mobilité propre des insectes.</a:t>
            </a:r>
            <a:endParaRPr lang="fr-FR" sz="1600" dirty="0"/>
          </a:p>
        </p:txBody>
      </p:sp>
      <p:pic>
        <p:nvPicPr>
          <p:cNvPr id="5" name="Image 4"/>
          <p:cNvPicPr/>
          <p:nvPr/>
        </p:nvPicPr>
        <p:blipFill>
          <a:blip r:embed="rId2" cstate="print">
            <a:lum bright="-31000"/>
          </a:blip>
          <a:srcRect/>
          <a:stretch>
            <a:fillRect/>
          </a:stretch>
        </p:blipFill>
        <p:spPr bwMode="auto">
          <a:xfrm>
            <a:off x="1475656" y="2849091"/>
            <a:ext cx="6048672" cy="3676253"/>
          </a:xfrm>
          <a:prstGeom prst="rect">
            <a:avLst/>
          </a:prstGeom>
          <a:noFill/>
          <a:ln w="9525" cmpd="tri">
            <a:solidFill>
              <a:schemeClr val="tx1"/>
            </a:solidFill>
            <a:miter lim="800000"/>
            <a:headEnd/>
            <a:tailEnd/>
          </a:ln>
        </p:spPr>
      </p:pic>
    </p:spTree>
    <p:extLst>
      <p:ext uri="{BB962C8B-B14F-4D97-AF65-F5344CB8AC3E}">
        <p14:creationId xmlns:p14="http://schemas.microsoft.com/office/powerpoint/2010/main" val="31475523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052736"/>
            <a:ext cx="8136904" cy="2246769"/>
          </a:xfrm>
          <a:prstGeom prst="rect">
            <a:avLst/>
          </a:prstGeom>
          <a:solidFill>
            <a:schemeClr val="bg1"/>
          </a:solidFill>
        </p:spPr>
        <p:txBody>
          <a:bodyPr wrap="square">
            <a:spAutoFit/>
          </a:bodyPr>
          <a:lstStyle/>
          <a:p>
            <a:pPr lvl="1" algn="just"/>
            <a:r>
              <a:rPr lang="fr-FR" sz="2800" b="1" dirty="0">
                <a:latin typeface="Times New Roman" pitchFamily="18" charset="0"/>
                <a:cs typeface="Times New Roman" pitchFamily="18" charset="0"/>
              </a:rPr>
              <a:t>2.4. Pièges à stimuli visuels.</a:t>
            </a:r>
            <a:endParaRPr lang="fr-FR" sz="2800" dirty="0">
              <a:latin typeface="Times New Roman" pitchFamily="18" charset="0"/>
              <a:cs typeface="Times New Roman" pitchFamily="18" charset="0"/>
            </a:endParaRPr>
          </a:p>
          <a:p>
            <a:pPr algn="just"/>
            <a:r>
              <a:rPr lang="fr-FR" sz="2800" dirty="0">
                <a:latin typeface="Times New Roman" pitchFamily="18" charset="0"/>
                <a:cs typeface="Times New Roman" pitchFamily="18" charset="0"/>
              </a:rPr>
              <a:t>    Parmi les pièges agissant par stimuli visuels, Il faut distinguer </a:t>
            </a:r>
            <a:r>
              <a:rPr lang="fr-FR" sz="2800" u="sng" dirty="0">
                <a:latin typeface="Times New Roman" pitchFamily="18" charset="0"/>
                <a:cs typeface="Times New Roman" pitchFamily="18" charset="0"/>
              </a:rPr>
              <a:t>les pièges lumineux et les autres</a:t>
            </a:r>
            <a:r>
              <a:rPr lang="fr-FR" sz="2800" dirty="0">
                <a:latin typeface="Times New Roman" pitchFamily="18" charset="0"/>
                <a:cs typeface="Times New Roman" pitchFamily="18" charset="0"/>
              </a:rPr>
              <a:t>. Les premiers peuvent attirer les insectes </a:t>
            </a:r>
            <a:r>
              <a:rPr lang="fr-FR" sz="2800" u="sng" dirty="0">
                <a:latin typeface="Times New Roman" pitchFamily="18" charset="0"/>
                <a:cs typeface="Times New Roman" pitchFamily="18" charset="0"/>
              </a:rPr>
              <a:t>de très loin</a:t>
            </a:r>
            <a:r>
              <a:rPr lang="fr-FR" sz="2800" dirty="0">
                <a:latin typeface="Times New Roman" pitchFamily="18" charset="0"/>
                <a:cs typeface="Times New Roman" pitchFamily="18" charset="0"/>
              </a:rPr>
              <a:t>, </a:t>
            </a:r>
            <a:r>
              <a:rPr lang="fr-FR" sz="2800" u="sng" dirty="0">
                <a:latin typeface="Times New Roman" pitchFamily="18" charset="0"/>
                <a:cs typeface="Times New Roman" pitchFamily="18" charset="0"/>
              </a:rPr>
              <a:t>les autres ont une action plus locale</a:t>
            </a:r>
            <a:r>
              <a:rPr lang="fr-FR" sz="2800" dirty="0">
                <a:latin typeface="Times New Roman" pitchFamily="18" charset="0"/>
                <a:cs typeface="Times New Roman" pitchFamily="18" charset="0"/>
              </a:rPr>
              <a:t>. </a:t>
            </a:r>
          </a:p>
        </p:txBody>
      </p:sp>
      <p:pic>
        <p:nvPicPr>
          <p:cNvPr id="5" name="Picture 2" descr="Nasutitermes_vs_Fourmis_1.jpg                                  00038791Maindisk                       BC2D9FB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9" y="3404723"/>
            <a:ext cx="4968552" cy="324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3160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634618"/>
            <a:ext cx="5400600" cy="5170646"/>
          </a:xfrm>
          <a:prstGeom prst="rect">
            <a:avLst/>
          </a:prstGeom>
        </p:spPr>
        <p:txBody>
          <a:bodyPr wrap="square">
            <a:spAutoFit/>
          </a:bodyPr>
          <a:lstStyle/>
          <a:p>
            <a:pPr algn="just"/>
            <a:r>
              <a:rPr lang="fr-FR" sz="2200" b="1" dirty="0">
                <a:latin typeface="Times New Roman" pitchFamily="18" charset="0"/>
                <a:cs typeface="Times New Roman" pitchFamily="18" charset="0"/>
              </a:rPr>
              <a:t> 2.4.1. Pièges lumineux : </a:t>
            </a:r>
            <a:endParaRPr lang="fr-FR" sz="2200" dirty="0">
              <a:latin typeface="Times New Roman" pitchFamily="18" charset="0"/>
              <a:cs typeface="Times New Roman" pitchFamily="18" charset="0"/>
            </a:endParaRPr>
          </a:p>
          <a:p>
            <a:pPr algn="just"/>
            <a:r>
              <a:rPr lang="fr-FR" sz="2200" dirty="0">
                <a:latin typeface="Times New Roman" pitchFamily="18" charset="0"/>
                <a:cs typeface="Times New Roman" pitchFamily="18" charset="0"/>
              </a:rPr>
              <a:t>     Ils sont peuvent être utilisé pour connaitre approximativement l’abondance d’une espèce, très souvent les males sont plus facilement attirés par la lumière que les femelles. Ils nous permettent d’étudier l’abondance des différentes espèces d’une même récolte, ou l’abondance d’une même famille, la  sensibilité des différentes familles vers la lumière est différente  dont la couleur et Suivant le spectre de longueur d'onde de la lumière utilisée joue un rôle dans la récolte des individus. Remarque une plus grande sensibilité de la majorité des insectes à la lumière noire, entre 3.000 et 3.800 Angströms.</a:t>
            </a:r>
          </a:p>
        </p:txBody>
      </p:sp>
      <p:pic>
        <p:nvPicPr>
          <p:cNvPr id="5" name="Picture 5" descr="fig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124744"/>
            <a:ext cx="2952328" cy="3744416"/>
          </a:xfrm>
          <a:prstGeom prst="rect">
            <a:avLst/>
          </a:prstGeom>
          <a:noFill/>
          <a:ln>
            <a:noFill/>
          </a:ln>
        </p:spPr>
      </p:pic>
    </p:spTree>
    <p:extLst>
      <p:ext uri="{BB962C8B-B14F-4D97-AF65-F5344CB8AC3E}">
        <p14:creationId xmlns:p14="http://schemas.microsoft.com/office/powerpoint/2010/main" val="32731588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476672"/>
            <a:ext cx="8568952" cy="2246769"/>
          </a:xfrm>
          <a:prstGeom prst="rect">
            <a:avLst/>
          </a:prstGeom>
        </p:spPr>
        <p:txBody>
          <a:bodyPr wrap="square">
            <a:spAutoFit/>
          </a:bodyPr>
          <a:lstStyle/>
          <a:p>
            <a:pPr lvl="2"/>
            <a:r>
              <a:rPr lang="fr-FR" sz="2000" b="1" dirty="0">
                <a:latin typeface="Times New Roman" pitchFamily="18" charset="0"/>
                <a:cs typeface="Times New Roman" pitchFamily="18" charset="0"/>
              </a:rPr>
              <a:t>4.2.2. Autres pièges visuels : </a:t>
            </a:r>
            <a:endParaRPr lang="fr-FR" sz="2000" dirty="0">
              <a:latin typeface="Times New Roman" pitchFamily="18" charset="0"/>
              <a:cs typeface="Times New Roman" pitchFamily="18" charset="0"/>
            </a:endParaRPr>
          </a:p>
          <a:p>
            <a:r>
              <a:rPr lang="fr-FR" sz="2000" dirty="0">
                <a:latin typeface="Times New Roman" pitchFamily="18" charset="0"/>
                <a:cs typeface="Times New Roman" pitchFamily="18" charset="0"/>
              </a:rPr>
              <a:t> </a:t>
            </a:r>
          </a:p>
          <a:p>
            <a:r>
              <a:rPr lang="fr-FR" sz="2000" dirty="0">
                <a:latin typeface="Times New Roman" pitchFamily="18" charset="0"/>
                <a:cs typeface="Times New Roman" pitchFamily="18" charset="0"/>
              </a:rPr>
              <a:t>Les autres pièges visuels fonctionnent de jour</a:t>
            </a:r>
            <a:r>
              <a:rPr lang="fr-FR" sz="2000" b="1" dirty="0">
                <a:latin typeface="Times New Roman" pitchFamily="18" charset="0"/>
                <a:cs typeface="Times New Roman" pitchFamily="18" charset="0"/>
              </a:rPr>
              <a:t>. </a:t>
            </a:r>
            <a:r>
              <a:rPr lang="fr-FR" sz="2000" b="1" u="sng" dirty="0">
                <a:latin typeface="Times New Roman" pitchFamily="18" charset="0"/>
                <a:cs typeface="Times New Roman" pitchFamily="18" charset="0"/>
              </a:rPr>
              <a:t>Le piège Manitoba</a:t>
            </a:r>
            <a:r>
              <a:rPr lang="fr-FR" sz="2000" dirty="0">
                <a:latin typeface="Times New Roman" pitchFamily="18" charset="0"/>
                <a:cs typeface="Times New Roman" pitchFamily="18" charset="0"/>
              </a:rPr>
              <a:t>, qui sert à la capture de beaucoup de </a:t>
            </a:r>
            <a:r>
              <a:rPr lang="fr-FR" sz="2000" b="1" dirty="0">
                <a:latin typeface="Times New Roman" pitchFamily="18" charset="0"/>
                <a:cs typeface="Times New Roman" pitchFamily="18" charset="0"/>
              </a:rPr>
              <a:t>Diptères</a:t>
            </a:r>
            <a:r>
              <a:rPr lang="fr-FR" sz="2000" dirty="0">
                <a:latin typeface="Times New Roman" pitchFamily="18" charset="0"/>
                <a:cs typeface="Times New Roman" pitchFamily="18" charset="0"/>
              </a:rPr>
              <a:t> </a:t>
            </a:r>
            <a:r>
              <a:rPr lang="fr-FR" sz="2000" u="sng" dirty="0">
                <a:latin typeface="Times New Roman" pitchFamily="18" charset="0"/>
                <a:cs typeface="Times New Roman" pitchFamily="18" charset="0"/>
              </a:rPr>
              <a:t>Brachycères piqueurs</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Tabanides</a:t>
            </a:r>
            <a:r>
              <a:rPr lang="fr-FR" sz="2000" dirty="0">
                <a:latin typeface="Times New Roman" pitchFamily="18" charset="0"/>
                <a:cs typeface="Times New Roman" pitchFamily="18" charset="0"/>
              </a:rPr>
              <a:t> et </a:t>
            </a:r>
            <a:r>
              <a:rPr lang="fr-FR" sz="2000" dirty="0" err="1">
                <a:latin typeface="Times New Roman" pitchFamily="18" charset="0"/>
                <a:cs typeface="Times New Roman" pitchFamily="18" charset="0"/>
              </a:rPr>
              <a:t>Stomoxydes</a:t>
            </a:r>
            <a:r>
              <a:rPr lang="fr-FR" sz="2000" dirty="0">
                <a:latin typeface="Times New Roman" pitchFamily="18" charset="0"/>
                <a:cs typeface="Times New Roman" pitchFamily="18" charset="0"/>
              </a:rPr>
              <a:t>  essentiellement, est constitué par une boule noire ou rouge suspendue, à un mètre du sol environ, sous un cône transparent dont le sommet est prolongé par un bocal collecteur qui fait nasse (</a:t>
            </a:r>
            <a:r>
              <a:rPr lang="fr-FR" sz="2000" dirty="0" err="1">
                <a:latin typeface="Times New Roman" pitchFamily="18" charset="0"/>
                <a:cs typeface="Times New Roman" pitchFamily="18" charset="0"/>
              </a:rPr>
              <a:t>Thorsteinson</a:t>
            </a:r>
            <a:r>
              <a:rPr lang="fr-FR" sz="2000" dirty="0">
                <a:latin typeface="Times New Roman" pitchFamily="18" charset="0"/>
                <a:cs typeface="Times New Roman" pitchFamily="18" charset="0"/>
              </a:rPr>
              <a:t>, </a:t>
            </a:r>
            <a:r>
              <a:rPr lang="fr-FR" sz="2000" dirty="0" err="1">
                <a:latin typeface="Times New Roman" pitchFamily="18" charset="0"/>
                <a:cs typeface="Times New Roman" pitchFamily="18" charset="0"/>
              </a:rPr>
              <a:t>Bracken</a:t>
            </a:r>
            <a:r>
              <a:rPr lang="fr-FR" sz="2000" dirty="0">
                <a:latin typeface="Times New Roman" pitchFamily="18" charset="0"/>
                <a:cs typeface="Times New Roman" pitchFamily="18" charset="0"/>
              </a:rPr>
              <a:t> &amp; </a:t>
            </a:r>
            <a:r>
              <a:rPr lang="fr-FR" sz="2000" dirty="0" err="1">
                <a:latin typeface="Times New Roman" pitchFamily="18" charset="0"/>
                <a:cs typeface="Times New Roman" pitchFamily="18" charset="0"/>
              </a:rPr>
              <a:t>Ranec</a:t>
            </a:r>
            <a:r>
              <a:rPr lang="fr-FR" sz="2000" dirty="0">
                <a:latin typeface="Times New Roman" pitchFamily="18" charset="0"/>
                <a:cs typeface="Times New Roman" pitchFamily="18" charset="0"/>
              </a:rPr>
              <a:t>, 1965)</a:t>
            </a:r>
          </a:p>
        </p:txBody>
      </p:sp>
      <p:pic>
        <p:nvPicPr>
          <p:cNvPr id="5" name="Image 4"/>
          <p:cNvPicPr/>
          <p:nvPr/>
        </p:nvPicPr>
        <p:blipFill>
          <a:blip r:embed="rId2" cstate="print"/>
          <a:stretch>
            <a:fillRect/>
          </a:stretch>
        </p:blipFill>
        <p:spPr>
          <a:xfrm>
            <a:off x="1403648" y="2852936"/>
            <a:ext cx="6840760" cy="3744415"/>
          </a:xfrm>
          <a:prstGeom prst="rect">
            <a:avLst/>
          </a:prstGeom>
        </p:spPr>
      </p:pic>
    </p:spTree>
    <p:extLst>
      <p:ext uri="{BB962C8B-B14F-4D97-AF65-F5344CB8AC3E}">
        <p14:creationId xmlns:p14="http://schemas.microsoft.com/office/powerpoint/2010/main" val="272518148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620688"/>
            <a:ext cx="8208912" cy="2246769"/>
          </a:xfrm>
          <a:prstGeom prst="rect">
            <a:avLst/>
          </a:prstGeom>
        </p:spPr>
        <p:txBody>
          <a:bodyPr wrap="square">
            <a:spAutoFit/>
          </a:bodyPr>
          <a:lstStyle/>
          <a:p>
            <a:pPr algn="just"/>
            <a:r>
              <a:rPr lang="fr-FR" sz="2000" dirty="0">
                <a:latin typeface="Times New Roman" pitchFamily="18" charset="0"/>
                <a:cs typeface="Times New Roman" pitchFamily="18" charset="0"/>
              </a:rPr>
              <a:t>Un autre type de piège est  le </a:t>
            </a:r>
            <a:r>
              <a:rPr lang="fr-FR" sz="2000" b="1" dirty="0">
                <a:latin typeface="Times New Roman" pitchFamily="18" charset="0"/>
                <a:cs typeface="Times New Roman" pitchFamily="18" charset="0"/>
              </a:rPr>
              <a:t>piège de Morris (</a:t>
            </a:r>
            <a:r>
              <a:rPr lang="fr-FR" sz="2000" b="1" u="sng" dirty="0" err="1">
                <a:latin typeface="Times New Roman" pitchFamily="18" charset="0"/>
                <a:cs typeface="Times New Roman" pitchFamily="18" charset="0"/>
              </a:rPr>
              <a:t>Moericke</a:t>
            </a:r>
            <a:r>
              <a:rPr lang="fr-FR" sz="2000" dirty="0">
                <a:latin typeface="Times New Roman" pitchFamily="18" charset="0"/>
                <a:cs typeface="Times New Roman" pitchFamily="18" charset="0"/>
              </a:rPr>
              <a:t>) qui a grossièrement la forme d'un quadrupède de surmonté par un système de nasses avec une ouverture à la place de l’abdomen, capture sélectivement les glossines </a:t>
            </a:r>
            <a:r>
              <a:rPr lang="fr-FR" sz="2000" u="sng" dirty="0">
                <a:latin typeface="Times New Roman" pitchFamily="18" charset="0"/>
                <a:cs typeface="Times New Roman" pitchFamily="18" charset="0"/>
              </a:rPr>
              <a:t>(mouche tsé-tsé)</a:t>
            </a:r>
            <a:r>
              <a:rPr lang="fr-FR" sz="2000" dirty="0">
                <a:latin typeface="Times New Roman" pitchFamily="18" charset="0"/>
                <a:cs typeface="Times New Roman" pitchFamily="18" charset="0"/>
              </a:rPr>
              <a:t>. </a:t>
            </a:r>
          </a:p>
          <a:p>
            <a:pPr algn="just"/>
            <a:r>
              <a:rPr lang="fr-FR" sz="2000" dirty="0">
                <a:latin typeface="Times New Roman" pitchFamily="18" charset="0"/>
                <a:cs typeface="Times New Roman" pitchFamily="18" charset="0"/>
              </a:rPr>
              <a:t>Les pièges dits "plat eaux colorés I1 sont constitués par des récipients de couleur remplis d'eau additionnée d'un mouillant, détersif ménager par exemple.</a:t>
            </a:r>
          </a:p>
        </p:txBody>
      </p:sp>
      <p:pic>
        <p:nvPicPr>
          <p:cNvPr id="5" name="Image 4"/>
          <p:cNvPicPr/>
          <p:nvPr/>
        </p:nvPicPr>
        <p:blipFill>
          <a:blip r:embed="rId2" cstate="print"/>
          <a:stretch>
            <a:fillRect/>
          </a:stretch>
        </p:blipFill>
        <p:spPr>
          <a:xfrm>
            <a:off x="1043608" y="2867456"/>
            <a:ext cx="6984775" cy="3585879"/>
          </a:xfrm>
          <a:prstGeom prst="rect">
            <a:avLst/>
          </a:prstGeom>
        </p:spPr>
      </p:pic>
    </p:spTree>
    <p:extLst>
      <p:ext uri="{BB962C8B-B14F-4D97-AF65-F5344CB8AC3E}">
        <p14:creationId xmlns:p14="http://schemas.microsoft.com/office/powerpoint/2010/main" val="1663237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16632"/>
            <a:ext cx="8640960" cy="6571030"/>
          </a:xfrm>
          <a:prstGeom prst="rect">
            <a:avLst/>
          </a:prstGeom>
          <a:ln>
            <a:solidFill>
              <a:srgbClr val="C00000"/>
            </a:solidFill>
          </a:ln>
        </p:spPr>
        <p:txBody>
          <a:bodyPr wrap="square">
            <a:spAutoFit/>
          </a:bodyPr>
          <a:lstStyle/>
          <a:p>
            <a:pPr>
              <a:lnSpc>
                <a:spcPct val="150000"/>
              </a:lnSpc>
              <a:spcBef>
                <a:spcPts val="1400"/>
              </a:spcBef>
              <a:spcAft>
                <a:spcPts val="400"/>
              </a:spcAf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Avantages et Limites des Méthodes Physionomiques</a:t>
            </a:r>
            <a:endParaRPr lang="en-US" sz="2000" dirty="0">
              <a:latin typeface="Calibri" panose="020F0502020204030204" pitchFamily="34" charset="0"/>
              <a:ea typeface="Calibri" panose="020F0502020204030204" pitchFamily="34" charset="0"/>
              <a:cs typeface="Arial" panose="020B0604020202020204" pitchFamily="34" charset="0"/>
            </a:endParaRPr>
          </a:p>
          <a:p>
            <a:pPr>
              <a:lnSpc>
                <a:spcPct val="150000"/>
              </a:lnSpc>
              <a:spcBef>
                <a:spcPts val="1200"/>
              </a:spcBef>
              <a:spcAft>
                <a:spcPts val="200"/>
              </a:spcAft>
            </a:pPr>
            <a:r>
              <a:rPr lang="en-US"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4.1. </a:t>
            </a:r>
            <a:r>
              <a:rPr lang="en-US" sz="2400" b="1"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Avantages</a:t>
            </a:r>
            <a:endParaRPr lang="en-US" sz="2000" dirty="0">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Bef>
                <a:spcPts val="1200"/>
              </a:spcBef>
              <a:spcAft>
                <a:spcPts val="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Simplicité et Rapidité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Facilité d’application sur le terrain, sans besoin d’une expertise botanique approfondie.</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Aft>
                <a:spcPts val="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Approche Visuelle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Permet une évaluation rapide de la santé et de la structure des écosystèmes.</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Aft>
                <a:spcPts val="120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Utilisation dans Divers Contextes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Adaptabilité aux différentes échelles d’étude, allant des petits sites aux grandes régions.</a:t>
            </a:r>
            <a:endParaRPr lang="en-US" sz="2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556615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692696"/>
            <a:ext cx="8712968" cy="1938992"/>
          </a:xfrm>
          <a:prstGeom prst="rect">
            <a:avLst/>
          </a:prstGeom>
        </p:spPr>
        <p:txBody>
          <a:bodyPr wrap="square">
            <a:spAutoFit/>
          </a:bodyPr>
          <a:lstStyle/>
          <a:p>
            <a:pPr algn="just"/>
            <a:r>
              <a:rPr lang="fr-FR" sz="2000" b="1" dirty="0">
                <a:latin typeface="Times New Roman" pitchFamily="18" charset="0"/>
                <a:cs typeface="Times New Roman" pitchFamily="18" charset="0"/>
              </a:rPr>
              <a:t>Les pièges lumineux avec drap bl</a:t>
            </a:r>
            <a:r>
              <a:rPr lang="fr-FR" sz="2000" dirty="0">
                <a:latin typeface="Times New Roman" pitchFamily="18" charset="0"/>
                <a:cs typeface="Times New Roman" pitchFamily="18" charset="0"/>
              </a:rPr>
              <a:t>anc dont une lampe est placée sur un drap blanc étendu sur le sol, au-dessus de se drap, ou alors elle peut être suspendue devant un drap placé à la verticale ; cette dernière position donne des résultats meilleurs, car tendu verticalement entre deux piquets, ou fixé à un mur ou à une clôture, le drap fait office de réflecteur. Les insectes se posent sur le drap où il est aisé de les récupérer directement avec le bocal de chasse, avec la pince souple selon le cas.</a:t>
            </a:r>
          </a:p>
        </p:txBody>
      </p:sp>
      <p:pic>
        <p:nvPicPr>
          <p:cNvPr id="5" name="Image 4"/>
          <p:cNvPicPr/>
          <p:nvPr/>
        </p:nvPicPr>
        <p:blipFill>
          <a:blip r:embed="rId2" cstate="print"/>
          <a:srcRect/>
          <a:stretch>
            <a:fillRect/>
          </a:stretch>
        </p:blipFill>
        <p:spPr bwMode="auto">
          <a:xfrm>
            <a:off x="1295636" y="2924944"/>
            <a:ext cx="6624736" cy="3672408"/>
          </a:xfrm>
          <a:prstGeom prst="rect">
            <a:avLst/>
          </a:prstGeom>
          <a:noFill/>
          <a:ln w="9525">
            <a:noFill/>
            <a:miter lim="800000"/>
            <a:headEnd/>
            <a:tailEnd/>
          </a:ln>
        </p:spPr>
      </p:pic>
    </p:spTree>
    <p:extLst>
      <p:ext uri="{BB962C8B-B14F-4D97-AF65-F5344CB8AC3E}">
        <p14:creationId xmlns:p14="http://schemas.microsoft.com/office/powerpoint/2010/main" val="216222417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897" y="620688"/>
            <a:ext cx="8928599" cy="4493538"/>
          </a:xfrm>
          <a:prstGeom prst="rect">
            <a:avLst/>
          </a:prstGeom>
        </p:spPr>
        <p:txBody>
          <a:bodyPr wrap="square">
            <a:spAutoFit/>
          </a:bodyPr>
          <a:lstStyle/>
          <a:p>
            <a:pPr lvl="1" algn="just"/>
            <a:r>
              <a:rPr lang="fr-FR" sz="2200" b="1" dirty="0">
                <a:latin typeface="Times New Roman" pitchFamily="18" charset="0"/>
                <a:cs typeface="Times New Roman" pitchFamily="18" charset="0"/>
              </a:rPr>
              <a:t>2.5. Pièges attractifs : </a:t>
            </a:r>
            <a:endParaRPr lang="fr-FR" sz="2200" dirty="0">
              <a:latin typeface="Times New Roman" pitchFamily="18" charset="0"/>
              <a:cs typeface="Times New Roman" pitchFamily="18" charset="0"/>
            </a:endParaRPr>
          </a:p>
          <a:p>
            <a:pPr algn="just"/>
            <a:r>
              <a:rPr lang="fr-FR" sz="2200" dirty="0">
                <a:latin typeface="Times New Roman" pitchFamily="18" charset="0"/>
                <a:cs typeface="Times New Roman" pitchFamily="18" charset="0"/>
              </a:rPr>
              <a:t>    Ils sont très rarement utilisés pour des études </a:t>
            </a:r>
            <a:r>
              <a:rPr lang="fr-FR" sz="2200" b="1" dirty="0">
                <a:latin typeface="Times New Roman" pitchFamily="18" charset="0"/>
                <a:cs typeface="Times New Roman" pitchFamily="18" charset="0"/>
              </a:rPr>
              <a:t>quantitatives</a:t>
            </a:r>
            <a:r>
              <a:rPr lang="fr-FR" sz="2200" dirty="0">
                <a:latin typeface="Times New Roman" pitchFamily="18" charset="0"/>
                <a:cs typeface="Times New Roman" pitchFamily="18" charset="0"/>
              </a:rPr>
              <a:t>. Il existe des procédés plus sélectifs faisant appel au  comportement naturel des insectes. Dans </a:t>
            </a:r>
            <a:r>
              <a:rPr lang="fr-FR" sz="2200" u="sng" dirty="0">
                <a:latin typeface="Times New Roman" pitchFamily="18" charset="0"/>
                <a:cs typeface="Times New Roman" pitchFamily="18" charset="0"/>
              </a:rPr>
              <a:t>leur recherche de la nourriture, du partenaire sexuel ou du lieu de ponte par exemple</a:t>
            </a:r>
            <a:r>
              <a:rPr lang="fr-FR" sz="2200" dirty="0">
                <a:latin typeface="Times New Roman" pitchFamily="18" charset="0"/>
                <a:cs typeface="Times New Roman" pitchFamily="18" charset="0"/>
              </a:rPr>
              <a:t>, les insectes répondent à des stimuli très variés qu'il faut savoir utiliser pour confectionner de nouveaux pièges.</a:t>
            </a:r>
          </a:p>
          <a:p>
            <a:pPr algn="just"/>
            <a:r>
              <a:rPr lang="fr-FR" sz="2200" dirty="0">
                <a:latin typeface="Times New Roman" pitchFamily="18" charset="0"/>
                <a:cs typeface="Times New Roman" pitchFamily="18" charset="0"/>
              </a:rPr>
              <a:t>      Les </a:t>
            </a:r>
            <a:r>
              <a:rPr lang="fr-FR" sz="2200" u="sng" dirty="0">
                <a:latin typeface="Times New Roman" pitchFamily="18" charset="0"/>
                <a:cs typeface="Times New Roman" pitchFamily="18" charset="0"/>
              </a:rPr>
              <a:t>appâts olfactifs </a:t>
            </a:r>
            <a:r>
              <a:rPr lang="fr-FR" sz="2200" dirty="0">
                <a:latin typeface="Times New Roman" pitchFamily="18" charset="0"/>
                <a:cs typeface="Times New Roman" pitchFamily="18" charset="0"/>
              </a:rPr>
              <a:t>en relation avec la nourriture habituelle des insectes sont les plus fréquemment utilisés. Pour une étude quantitative il faut se méfier que leur état s'altère rapidement avec le temps, leur action n'est donc pas comparable d'un moment à l'autre. Le piège lui-même est confectionné suivant un système de nasse quelconque. Les pièges olfactifs sexuels conviennent surtout aux adultes d'un petit nombre d'espèces de </a:t>
            </a:r>
            <a:r>
              <a:rPr lang="fr-FR" sz="2200" b="1" dirty="0">
                <a:latin typeface="Times New Roman" pitchFamily="18" charset="0"/>
                <a:cs typeface="Times New Roman" pitchFamily="18" charset="0"/>
              </a:rPr>
              <a:t>Lépidoptères nocturnes</a:t>
            </a:r>
            <a:r>
              <a:rPr lang="fr-FR" sz="2200" dirty="0">
                <a:latin typeface="Times New Roman" pitchFamily="18" charset="0"/>
                <a:cs typeface="Times New Roman" pitchFamily="18" charset="0"/>
              </a:rPr>
              <a:t>.</a:t>
            </a:r>
          </a:p>
        </p:txBody>
      </p:sp>
    </p:spTree>
    <p:extLst>
      <p:ext uri="{BB962C8B-B14F-4D97-AF65-F5344CB8AC3E}">
        <p14:creationId xmlns:p14="http://schemas.microsoft.com/office/powerpoint/2010/main" val="8427305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484784"/>
            <a:ext cx="8208912" cy="2308324"/>
          </a:xfrm>
          <a:prstGeom prst="rect">
            <a:avLst/>
          </a:prstGeom>
        </p:spPr>
        <p:txBody>
          <a:bodyPr wrap="square">
            <a:spAutoFit/>
          </a:bodyPr>
          <a:lstStyle/>
          <a:p>
            <a:pPr lvl="0" algn="just"/>
            <a:r>
              <a:rPr lang="fr-FR" sz="2400" b="1" dirty="0">
                <a:latin typeface="Times New Roman" pitchFamily="18" charset="0"/>
                <a:cs typeface="Times New Roman" pitchFamily="18" charset="0"/>
              </a:rPr>
              <a:t>3. Systèmes d'échantillonnage instantanés :</a:t>
            </a:r>
            <a:endParaRPr lang="fr-FR" sz="2400" dirty="0">
              <a:latin typeface="Times New Roman" pitchFamily="18" charset="0"/>
              <a:cs typeface="Times New Roman" pitchFamily="18" charset="0"/>
            </a:endParaRPr>
          </a:p>
          <a:p>
            <a:pPr algn="just"/>
            <a:r>
              <a:rPr lang="fr-FR" sz="2400" b="1" dirty="0">
                <a:latin typeface="Times New Roman" pitchFamily="18" charset="0"/>
                <a:cs typeface="Times New Roman" pitchFamily="18" charset="0"/>
              </a:rPr>
              <a:t> </a:t>
            </a:r>
            <a:r>
              <a:rPr lang="fr-FR" sz="2400" dirty="0">
                <a:latin typeface="Times New Roman" pitchFamily="18" charset="0"/>
                <a:cs typeface="Times New Roman" pitchFamily="18" charset="0"/>
              </a:rPr>
              <a:t>       C’est une technique qui caractérise le peuplement à un instant donnée , certaines populations seront dénombrables directement par comptage dans la nature, mais le plus souvent il faudra isoler, dans un premier temps , une fraction du milieu et recueillir les insectes dans un second.</a:t>
            </a:r>
          </a:p>
        </p:txBody>
      </p:sp>
      <p:pic>
        <p:nvPicPr>
          <p:cNvPr id="5" name="Picture 5" descr="&#10;Vers_Soie.jpg                                                  0003A4A2Maindisk                       BC2D9FBB:"/>
          <p:cNvPicPr>
            <a:picLocks noChangeAspect="1" noChangeArrowheads="1"/>
          </p:cNvPicPr>
          <p:nvPr/>
        </p:nvPicPr>
        <p:blipFill>
          <a:blip r:embed="rId2" cstate="print">
            <a:extLst>
              <a:ext uri="{28A0092B-C50C-407E-A947-70E740481C1C}">
                <a14:useLocalDpi xmlns:a14="http://schemas.microsoft.com/office/drawing/2010/main" val="0"/>
              </a:ext>
            </a:extLst>
          </a:blip>
          <a:srcRect t="2248" b="456"/>
          <a:stretch>
            <a:fillRect/>
          </a:stretch>
        </p:blipFill>
        <p:spPr bwMode="auto">
          <a:xfrm>
            <a:off x="2843808" y="3996775"/>
            <a:ext cx="4104456" cy="2679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1606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592" y="188640"/>
            <a:ext cx="8280920" cy="5170646"/>
          </a:xfrm>
          <a:prstGeom prst="rect">
            <a:avLst/>
          </a:prstGeom>
        </p:spPr>
        <p:txBody>
          <a:bodyPr wrap="square">
            <a:spAutoFit/>
          </a:bodyPr>
          <a:lstStyle/>
          <a:p>
            <a:pPr lvl="1" algn="just"/>
            <a:r>
              <a:rPr lang="fr-FR" sz="2200" b="1" dirty="0">
                <a:latin typeface="Times New Roman" pitchFamily="18" charset="0"/>
                <a:cs typeface="Times New Roman" pitchFamily="18" charset="0"/>
              </a:rPr>
              <a:t>3.1. Comptage a vue : </a:t>
            </a:r>
            <a:endParaRPr lang="fr-FR" sz="2200" dirty="0">
              <a:latin typeface="Times New Roman" pitchFamily="18" charset="0"/>
              <a:cs typeface="Times New Roman" pitchFamily="18" charset="0"/>
            </a:endParaRPr>
          </a:p>
          <a:p>
            <a:pPr algn="just"/>
            <a:r>
              <a:rPr lang="fr-FR" sz="2200" dirty="0">
                <a:latin typeface="Times New Roman" pitchFamily="18" charset="0"/>
                <a:cs typeface="Times New Roman" pitchFamily="18" charset="0"/>
              </a:rPr>
              <a:t>          Il n'est praticable que dans certains cas particuliers; lorsque les individus sont </a:t>
            </a:r>
            <a:r>
              <a:rPr lang="fr-FR" sz="2200" b="1" dirty="0">
                <a:latin typeface="Times New Roman" pitchFamily="18" charset="0"/>
                <a:cs typeface="Times New Roman" pitchFamily="18" charset="0"/>
              </a:rPr>
              <a:t>peu mobiles </a:t>
            </a:r>
            <a:r>
              <a:rPr lang="fr-FR" sz="2200" dirty="0">
                <a:latin typeface="Times New Roman" pitchFamily="18" charset="0"/>
                <a:cs typeface="Times New Roman" pitchFamily="18" charset="0"/>
              </a:rPr>
              <a:t>ou </a:t>
            </a:r>
            <a:r>
              <a:rPr lang="fr-FR" sz="2200" b="1" dirty="0">
                <a:latin typeface="Times New Roman" pitchFamily="18" charset="0"/>
                <a:cs typeface="Times New Roman" pitchFamily="18" charset="0"/>
              </a:rPr>
              <a:t>très visibles</a:t>
            </a:r>
            <a:r>
              <a:rPr lang="fr-FR" sz="2200" dirty="0">
                <a:latin typeface="Times New Roman" pitchFamily="18" charset="0"/>
                <a:cs typeface="Times New Roman" pitchFamily="18" charset="0"/>
              </a:rPr>
              <a:t>. Lorsque les insectes sont </a:t>
            </a:r>
            <a:r>
              <a:rPr lang="fr-FR" sz="2200" b="1" dirty="0">
                <a:latin typeface="Times New Roman" pitchFamily="18" charset="0"/>
                <a:cs typeface="Times New Roman" pitchFamily="18" charset="0"/>
              </a:rPr>
              <a:t>immobiles</a:t>
            </a:r>
            <a:r>
              <a:rPr lang="fr-FR" sz="2200" dirty="0">
                <a:latin typeface="Times New Roman" pitchFamily="18" charset="0"/>
                <a:cs typeface="Times New Roman" pitchFamily="18" charset="0"/>
              </a:rPr>
              <a:t> ou presque, le comptage est grandement facilité, encore faut-il qu'ils soient </a:t>
            </a:r>
            <a:r>
              <a:rPr lang="fr-FR" sz="2200" b="1" dirty="0">
                <a:latin typeface="Times New Roman" pitchFamily="18" charset="0"/>
                <a:cs typeface="Times New Roman" pitchFamily="18" charset="0"/>
              </a:rPr>
              <a:t>aisément repérables</a:t>
            </a:r>
            <a:r>
              <a:rPr lang="fr-FR" sz="2200" dirty="0">
                <a:latin typeface="Times New Roman" pitchFamily="18" charset="0"/>
                <a:cs typeface="Times New Roman" pitchFamily="18" charset="0"/>
              </a:rPr>
              <a:t>. Les insectes adultes sont rarement immobiles. Real (1959) dénombre des milliers de </a:t>
            </a:r>
            <a:r>
              <a:rPr lang="fr-FR" sz="2200" b="1" u="sng" dirty="0">
                <a:latin typeface="Times New Roman" pitchFamily="18" charset="0"/>
                <a:cs typeface="Times New Roman" pitchFamily="18" charset="0"/>
              </a:rPr>
              <a:t>cochenilles</a:t>
            </a:r>
            <a:r>
              <a:rPr lang="fr-FR" sz="2200" u="sng" dirty="0">
                <a:latin typeface="Times New Roman" pitchFamily="18" charset="0"/>
                <a:cs typeface="Times New Roman" pitchFamily="18" charset="0"/>
              </a:rPr>
              <a:t> femelles</a:t>
            </a:r>
            <a:r>
              <a:rPr lang="fr-FR" sz="2200" dirty="0">
                <a:latin typeface="Times New Roman" pitchFamily="18" charset="0"/>
                <a:cs typeface="Times New Roman" pitchFamily="18" charset="0"/>
              </a:rPr>
              <a:t> sur les </a:t>
            </a:r>
            <a:r>
              <a:rPr lang="fr-FR" sz="2200" b="1" dirty="0">
                <a:latin typeface="Times New Roman" pitchFamily="18" charset="0"/>
                <a:cs typeface="Times New Roman" pitchFamily="18" charset="0"/>
              </a:rPr>
              <a:t>feuilles d'ananas</a:t>
            </a:r>
            <a:r>
              <a:rPr lang="fr-FR" sz="2200" dirty="0">
                <a:latin typeface="Times New Roman" pitchFamily="18" charset="0"/>
                <a:cs typeface="Times New Roman" pitchFamily="18" charset="0"/>
              </a:rPr>
              <a:t>. Chez les insectes </a:t>
            </a:r>
            <a:r>
              <a:rPr lang="fr-FR" sz="2200" b="1" dirty="0">
                <a:latin typeface="Times New Roman" pitchFamily="18" charset="0"/>
                <a:cs typeface="Times New Roman" pitchFamily="18" charset="0"/>
              </a:rPr>
              <a:t>Holométaboles</a:t>
            </a:r>
            <a:r>
              <a:rPr lang="fr-FR" sz="2200" dirty="0">
                <a:latin typeface="Times New Roman" pitchFamily="18" charset="0"/>
                <a:cs typeface="Times New Roman" pitchFamily="18" charset="0"/>
              </a:rPr>
              <a:t>, ce sont le plus souvent les stades jeunes qui servent à ce type de recensement.  On utilise aussi le comptage à vue, avec ou sans l'aide d'une </a:t>
            </a:r>
            <a:r>
              <a:rPr lang="fr-FR" sz="2200" b="1" dirty="0">
                <a:latin typeface="Times New Roman" pitchFamily="18" charset="0"/>
                <a:cs typeface="Times New Roman" pitchFamily="18" charset="0"/>
              </a:rPr>
              <a:t>paire de jumelles </a:t>
            </a:r>
            <a:r>
              <a:rPr lang="fr-FR" sz="2200" dirty="0">
                <a:latin typeface="Times New Roman" pitchFamily="18" charset="0"/>
                <a:cs typeface="Times New Roman" pitchFamily="18" charset="0"/>
              </a:rPr>
              <a:t>suivant les espèces. Il faut prendre par considération la surface échantillonné pour avoir des résultats lié à la dynamique et la répartition spatiale (</a:t>
            </a:r>
            <a:r>
              <a:rPr lang="fr-FR" sz="2200" b="1" dirty="0">
                <a:latin typeface="Times New Roman" pitchFamily="18" charset="0"/>
                <a:cs typeface="Times New Roman" pitchFamily="18" charset="0"/>
              </a:rPr>
              <a:t>ex</a:t>
            </a:r>
            <a:r>
              <a:rPr lang="fr-FR" sz="2200" dirty="0">
                <a:latin typeface="Times New Roman" pitchFamily="18" charset="0"/>
                <a:cs typeface="Times New Roman" pitchFamily="18" charset="0"/>
              </a:rPr>
              <a:t> : Il apparait que, pour les adultes, 200 pas sont nécessaire pour obtenir l'équivalent de 100 m2 si la </a:t>
            </a:r>
            <a:r>
              <a:rPr lang="fr-FR" sz="2200" u="sng" dirty="0">
                <a:latin typeface="Times New Roman" pitchFamily="18" charset="0"/>
                <a:cs typeface="Times New Roman" pitchFamily="18" charset="0"/>
              </a:rPr>
              <a:t>végétation est clairsemée</a:t>
            </a:r>
            <a:r>
              <a:rPr lang="fr-FR" sz="2200" dirty="0">
                <a:latin typeface="Times New Roman" pitchFamily="18" charset="0"/>
                <a:cs typeface="Times New Roman" pitchFamily="18" charset="0"/>
              </a:rPr>
              <a:t> et plus de 300 pas si la végétation recouvre </a:t>
            </a:r>
            <a:r>
              <a:rPr lang="fr-FR" sz="2200" u="sng" dirty="0">
                <a:latin typeface="Times New Roman" pitchFamily="18" charset="0"/>
                <a:cs typeface="Times New Roman" pitchFamily="18" charset="0"/>
              </a:rPr>
              <a:t>entièrement le sol</a:t>
            </a:r>
            <a:r>
              <a:rPr lang="fr-FR" sz="2200" dirty="0">
                <a:latin typeface="Times New Roman" pitchFamily="18" charset="0"/>
                <a:cs typeface="Times New Roman" pitchFamily="18" charset="0"/>
              </a:rPr>
              <a:t>)</a:t>
            </a:r>
          </a:p>
        </p:txBody>
      </p:sp>
      <p:pic>
        <p:nvPicPr>
          <p:cNvPr id="5" name="Picture 6" descr="Dendroctonus_Larve_Attaque.jpg                                 00038791Maindisk                       BC2D9FBB:"/>
          <p:cNvPicPr>
            <a:picLocks noChangeAspect="1" noChangeArrowheads="1"/>
          </p:cNvPicPr>
          <p:nvPr/>
        </p:nvPicPr>
        <p:blipFill>
          <a:blip r:embed="rId2" cstate="print">
            <a:extLst>
              <a:ext uri="{28A0092B-C50C-407E-A947-70E740481C1C}">
                <a14:useLocalDpi xmlns:a14="http://schemas.microsoft.com/office/drawing/2010/main" val="0"/>
              </a:ext>
            </a:extLst>
          </a:blip>
          <a:srcRect l="1418"/>
          <a:stretch>
            <a:fillRect/>
          </a:stretch>
        </p:blipFill>
        <p:spPr bwMode="auto">
          <a:xfrm>
            <a:off x="5292080" y="4916498"/>
            <a:ext cx="3096344" cy="18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46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8493824" presetClass="entr" presetSubtype="13089032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tretch>
            <a:fillRect/>
          </a:stretch>
        </p:blipFill>
        <p:spPr>
          <a:xfrm>
            <a:off x="107504" y="404664"/>
            <a:ext cx="8784976" cy="4464496"/>
          </a:xfrm>
          <a:prstGeom prst="rect">
            <a:avLst/>
          </a:prstGeom>
        </p:spPr>
      </p:pic>
      <p:sp>
        <p:nvSpPr>
          <p:cNvPr id="5" name="Rectangle 4"/>
          <p:cNvSpPr/>
          <p:nvPr/>
        </p:nvSpPr>
        <p:spPr>
          <a:xfrm>
            <a:off x="323528" y="5108991"/>
            <a:ext cx="8568952" cy="1323439"/>
          </a:xfrm>
          <a:prstGeom prst="rect">
            <a:avLst/>
          </a:prstGeom>
        </p:spPr>
        <p:txBody>
          <a:bodyPr wrap="square">
            <a:spAutoFit/>
          </a:bodyPr>
          <a:lstStyle/>
          <a:p>
            <a:pPr algn="just"/>
            <a:r>
              <a:rPr lang="fr-FR" sz="2000" dirty="0">
                <a:latin typeface="Times New Roman" pitchFamily="18" charset="0"/>
                <a:cs typeface="Times New Roman" pitchFamily="18" charset="0"/>
              </a:rPr>
              <a:t>par </a:t>
            </a:r>
            <a:r>
              <a:rPr lang="fr-FR" sz="2000" b="1" dirty="0">
                <a:latin typeface="Times New Roman" pitchFamily="18" charset="0"/>
                <a:cs typeface="Times New Roman" pitchFamily="18" charset="0"/>
              </a:rPr>
              <a:t>la méthode du cheminement en ligne droite</a:t>
            </a:r>
            <a:r>
              <a:rPr lang="fr-FR" sz="2000" dirty="0">
                <a:latin typeface="Times New Roman" pitchFamily="18" charset="0"/>
                <a:cs typeface="Times New Roman" pitchFamily="18" charset="0"/>
              </a:rPr>
              <a:t> à vitesse constante, il est possible de connaitre la densité de peuplement par la formule </a:t>
            </a:r>
            <a:r>
              <a:rPr lang="fr-FR" sz="2000" b="1" dirty="0">
                <a:latin typeface="Times New Roman" pitchFamily="18" charset="0"/>
                <a:cs typeface="Times New Roman" pitchFamily="18" charset="0"/>
              </a:rPr>
              <a:t>D = Z/ 2 RV</a:t>
            </a:r>
            <a:r>
              <a:rPr lang="fr-FR" sz="2000" dirty="0">
                <a:latin typeface="Times New Roman" pitchFamily="18" charset="0"/>
                <a:cs typeface="Times New Roman" pitchFamily="18" charset="0"/>
              </a:rPr>
              <a:t>   (z : nombre d’individus , R le rayon d’observation et V vitesse moyenne l’observateur et de l’insecte ).</a:t>
            </a:r>
          </a:p>
        </p:txBody>
      </p:sp>
    </p:spTree>
    <p:extLst>
      <p:ext uri="{BB962C8B-B14F-4D97-AF65-F5344CB8AC3E}">
        <p14:creationId xmlns:p14="http://schemas.microsoft.com/office/powerpoint/2010/main" val="34579059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496" y="-57001"/>
            <a:ext cx="7920880" cy="461665"/>
          </a:xfrm>
          <a:prstGeom prst="rect">
            <a:avLst/>
          </a:prstGeom>
          <a:solidFill>
            <a:schemeClr val="tx1"/>
          </a:solidFill>
        </p:spPr>
        <p:txBody>
          <a:bodyPr wrap="square">
            <a:spAutoFit/>
          </a:bodyPr>
          <a:lstStyle/>
          <a:p>
            <a:r>
              <a:rPr lang="fr-FR" sz="2400" b="1" dirty="0">
                <a:solidFill>
                  <a:schemeClr val="bg1"/>
                </a:solidFill>
              </a:rPr>
              <a:t>3.2.Espèces ou stades peu mobiles ou immobiles : </a:t>
            </a:r>
          </a:p>
        </p:txBody>
      </p:sp>
      <p:sp>
        <p:nvSpPr>
          <p:cNvPr id="5" name="Rectangle 4"/>
          <p:cNvSpPr/>
          <p:nvPr/>
        </p:nvSpPr>
        <p:spPr>
          <a:xfrm>
            <a:off x="-36512" y="709528"/>
            <a:ext cx="6840760" cy="6247864"/>
          </a:xfrm>
          <a:prstGeom prst="rect">
            <a:avLst/>
          </a:prstGeom>
        </p:spPr>
        <p:txBody>
          <a:bodyPr wrap="square">
            <a:spAutoFit/>
          </a:bodyPr>
          <a:lstStyle/>
          <a:p>
            <a:pPr algn="just"/>
            <a:r>
              <a:rPr lang="fr-FR" sz="2000" b="1" dirty="0">
                <a:latin typeface="Times New Roman" pitchFamily="18" charset="0"/>
                <a:cs typeface="Times New Roman" pitchFamily="18" charset="0"/>
              </a:rPr>
              <a:t> </a:t>
            </a:r>
            <a:r>
              <a:rPr lang="fr-FR" sz="2000" dirty="0">
                <a:latin typeface="Times New Roman" pitchFamily="18" charset="0"/>
                <a:cs typeface="Times New Roman" pitchFamily="18" charset="0"/>
              </a:rPr>
              <a:t>        Le brossage des </a:t>
            </a:r>
            <a:r>
              <a:rPr lang="fr-FR" sz="2000" b="1" dirty="0">
                <a:latin typeface="Times New Roman" pitchFamily="18" charset="0"/>
                <a:cs typeface="Times New Roman" pitchFamily="18" charset="0"/>
              </a:rPr>
              <a:t>troncs</a:t>
            </a:r>
            <a:r>
              <a:rPr lang="fr-FR" sz="2000" dirty="0">
                <a:latin typeface="Times New Roman" pitchFamily="18" charset="0"/>
                <a:cs typeface="Times New Roman" pitchFamily="18" charset="0"/>
              </a:rPr>
              <a:t>, qui semble ne donner que peu de résultats en forêt tropicale (</a:t>
            </a:r>
            <a:r>
              <a:rPr lang="fr-FR" sz="2000" dirty="0" err="1">
                <a:latin typeface="Times New Roman" pitchFamily="18" charset="0"/>
                <a:cs typeface="Times New Roman" pitchFamily="18" charset="0"/>
              </a:rPr>
              <a:t>Paulian</a:t>
            </a:r>
            <a:r>
              <a:rPr lang="fr-FR" sz="2000" dirty="0">
                <a:latin typeface="Times New Roman" pitchFamily="18" charset="0"/>
                <a:cs typeface="Times New Roman" pitchFamily="18" charset="0"/>
              </a:rPr>
              <a:t>, 1947) et le battage des branches au-dessus d'une toile blanche ne permettent de récolter que les insectes qui veulent bien </a:t>
            </a:r>
            <a:r>
              <a:rPr lang="fr-FR" sz="2000" u="sng" dirty="0">
                <a:latin typeface="Times New Roman" pitchFamily="18" charset="0"/>
                <a:cs typeface="Times New Roman" pitchFamily="18" charset="0"/>
              </a:rPr>
              <a:t>se laisser choir</a:t>
            </a:r>
            <a:r>
              <a:rPr lang="fr-FR" sz="2000" dirty="0">
                <a:latin typeface="Times New Roman" pitchFamily="18" charset="0"/>
                <a:cs typeface="Times New Roman" pitchFamily="18" charset="0"/>
              </a:rPr>
              <a:t>, par </a:t>
            </a:r>
            <a:r>
              <a:rPr lang="fr-FR" sz="2000" u="sng" dirty="0">
                <a:latin typeface="Times New Roman" pitchFamily="18" charset="0"/>
                <a:cs typeface="Times New Roman" pitchFamily="18" charset="0"/>
              </a:rPr>
              <a:t>immobilisation</a:t>
            </a:r>
            <a:r>
              <a:rPr lang="fr-FR" sz="2000" dirty="0">
                <a:latin typeface="Times New Roman" pitchFamily="18" charset="0"/>
                <a:cs typeface="Times New Roman" pitchFamily="18" charset="0"/>
              </a:rPr>
              <a:t> réflexe ou par </a:t>
            </a:r>
            <a:r>
              <a:rPr lang="fr-FR" sz="2000" u="sng" dirty="0">
                <a:latin typeface="Times New Roman" pitchFamily="18" charset="0"/>
                <a:cs typeface="Times New Roman" pitchFamily="18" charset="0"/>
              </a:rPr>
              <a:t>L’incapacité é de fuir</a:t>
            </a:r>
            <a:r>
              <a:rPr lang="fr-FR" sz="2000" dirty="0">
                <a:latin typeface="Times New Roman" pitchFamily="18" charset="0"/>
                <a:cs typeface="Times New Roman" pitchFamily="18" charset="0"/>
              </a:rPr>
              <a:t>. Le plus grand nombre s'envole, d'autres restent solidement fixés à leur support et parmi ceux qui sont tombés sur la toile, beaucoup cherchent aussitôt à s'échapper. </a:t>
            </a:r>
            <a:r>
              <a:rPr lang="fr-FR" sz="2000" u="sng" dirty="0">
                <a:latin typeface="Times New Roman" pitchFamily="18" charset="0"/>
                <a:cs typeface="Times New Roman" pitchFamily="18" charset="0"/>
              </a:rPr>
              <a:t>Pour limiter les pertes</a:t>
            </a:r>
            <a:r>
              <a:rPr lang="fr-FR" sz="2000" dirty="0">
                <a:latin typeface="Times New Roman" pitchFamily="18" charset="0"/>
                <a:cs typeface="Times New Roman" pitchFamily="18" charset="0"/>
              </a:rPr>
              <a:t>, la toile a pu être remplacée par un vaste entonnoir s'ouvrant, à sa partie- inférieure.</a:t>
            </a:r>
          </a:p>
          <a:p>
            <a:pPr algn="just"/>
            <a:r>
              <a:rPr lang="fr-FR" sz="2000" dirty="0">
                <a:latin typeface="Times New Roman" pitchFamily="18" charset="0"/>
                <a:cs typeface="Times New Roman" pitchFamily="18" charset="0"/>
              </a:rPr>
              <a:t>     Cette méthode peut donner par contre de bons résultats dans l'étude d'espèces particulières, </a:t>
            </a:r>
            <a:r>
              <a:rPr lang="fr-FR" sz="2000" u="sng" dirty="0">
                <a:latin typeface="Times New Roman" pitchFamily="18" charset="0"/>
                <a:cs typeface="Times New Roman" pitchFamily="18" charset="0"/>
              </a:rPr>
              <a:t>populations de chenilles</a:t>
            </a:r>
            <a:r>
              <a:rPr lang="fr-FR" sz="2000" dirty="0">
                <a:latin typeface="Times New Roman" pitchFamily="18" charset="0"/>
                <a:cs typeface="Times New Roman" pitchFamily="18" charset="0"/>
              </a:rPr>
              <a:t> par exemple, mais l'appréciation de la quantité de feuillage échantillonné n'est jamais très précise car l'ébranlement déterminé par les coups se propage de proche en proche. En Afrique, le collecteur sera souvent importuné par les </a:t>
            </a:r>
            <a:r>
              <a:rPr lang="fr-FR" sz="2000" u="sng" dirty="0">
                <a:latin typeface="Times New Roman" pitchFamily="18" charset="0"/>
                <a:cs typeface="Times New Roman" pitchFamily="18" charset="0"/>
              </a:rPr>
              <a:t>fourmis arboricoles</a:t>
            </a:r>
            <a:r>
              <a:rPr lang="fr-FR" sz="2000" dirty="0">
                <a:latin typeface="Times New Roman" pitchFamily="18" charset="0"/>
                <a:cs typeface="Times New Roman" pitchFamily="18" charset="0"/>
              </a:rPr>
              <a:t>.</a:t>
            </a:r>
          </a:p>
          <a:p>
            <a:pPr algn="just"/>
            <a:r>
              <a:rPr lang="fr-FR" sz="2000" dirty="0">
                <a:latin typeface="Times New Roman" pitchFamily="18" charset="0"/>
                <a:cs typeface="Times New Roman" pitchFamily="18" charset="0"/>
              </a:rPr>
              <a:t>      Le battage s'effectue à quatre niveaux à la fois sur des petites lames de verre de 13 mm sur 127 mm enduites de </a:t>
            </a:r>
            <a:r>
              <a:rPr lang="fr-FR" sz="2000" b="1" dirty="0">
                <a:latin typeface="Times New Roman" pitchFamily="18" charset="0"/>
                <a:cs typeface="Times New Roman" pitchFamily="18" charset="0"/>
              </a:rPr>
              <a:t>glue</a:t>
            </a:r>
            <a:r>
              <a:rPr lang="fr-FR" sz="2000" dirty="0">
                <a:latin typeface="Times New Roman" pitchFamily="18" charset="0"/>
                <a:cs typeface="Times New Roman" pitchFamily="18" charset="0"/>
              </a:rPr>
              <a:t>. Cet outil permet surtout </a:t>
            </a:r>
            <a:r>
              <a:rPr lang="fr-FR" sz="2000" b="1" dirty="0">
                <a:latin typeface="Times New Roman" pitchFamily="18" charset="0"/>
                <a:cs typeface="Times New Roman" pitchFamily="18" charset="0"/>
              </a:rPr>
              <a:t>l'échantillonnage des </a:t>
            </a:r>
            <a:r>
              <a:rPr lang="fr-FR" sz="2000" b="1" u="sng" dirty="0">
                <a:latin typeface="Times New Roman" pitchFamily="18" charset="0"/>
                <a:cs typeface="Times New Roman" pitchFamily="18" charset="0"/>
              </a:rPr>
              <a:t>pucerons</a:t>
            </a:r>
            <a:r>
              <a:rPr lang="fr-FR" sz="2000" b="1" dirty="0">
                <a:latin typeface="Times New Roman" pitchFamily="18" charset="0"/>
                <a:cs typeface="Times New Roman" pitchFamily="18" charset="0"/>
              </a:rPr>
              <a:t>.</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1052736"/>
            <a:ext cx="2339752" cy="273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10;Doryphore.jpg                                                  00038791Maindisk                       BC2D9FB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149078"/>
            <a:ext cx="2160240" cy="23042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67544" y="404664"/>
            <a:ext cx="6120680" cy="400110"/>
          </a:xfrm>
          <a:prstGeom prst="rect">
            <a:avLst/>
          </a:prstGeom>
          <a:solidFill>
            <a:srgbClr val="FFC000"/>
          </a:solidFill>
        </p:spPr>
        <p:txBody>
          <a:bodyPr wrap="square">
            <a:spAutoFit/>
          </a:bodyPr>
          <a:lstStyle/>
          <a:p>
            <a:pPr lvl="2" algn="just"/>
            <a:r>
              <a:rPr lang="fr-FR" sz="2000" b="1" dirty="0">
                <a:latin typeface="Times New Roman" pitchFamily="18" charset="0"/>
                <a:cs typeface="Times New Roman" pitchFamily="18" charset="0"/>
              </a:rPr>
              <a:t>3.2.1. Récolte par battage ou brossage :</a:t>
            </a:r>
            <a:endParaRPr lang="fr-FR" sz="2000" dirty="0">
              <a:latin typeface="Times New Roman" pitchFamily="18" charset="0"/>
              <a:cs typeface="Times New Roman" pitchFamily="18" charset="0"/>
            </a:endParaRPr>
          </a:p>
        </p:txBody>
      </p:sp>
    </p:spTree>
    <p:extLst>
      <p:ext uri="{BB962C8B-B14F-4D97-AF65-F5344CB8AC3E}">
        <p14:creationId xmlns:p14="http://schemas.microsoft.com/office/powerpoint/2010/main" val="36666808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8560" y="332656"/>
            <a:ext cx="8856984" cy="400110"/>
          </a:xfrm>
          <a:prstGeom prst="rect">
            <a:avLst/>
          </a:prstGeom>
        </p:spPr>
        <p:txBody>
          <a:bodyPr wrap="square">
            <a:spAutoFit/>
          </a:bodyPr>
          <a:lstStyle/>
          <a:p>
            <a:pPr lvl="3"/>
            <a:r>
              <a:rPr lang="fr-FR" sz="2000" b="1" dirty="0">
                <a:latin typeface="Times New Roman" pitchFamily="18" charset="0"/>
                <a:cs typeface="Times New Roman" pitchFamily="18" charset="0"/>
              </a:rPr>
              <a:t>3.2.1.1. Récolte des endogés (sous sol) et endophytes (sous bois) : </a:t>
            </a:r>
            <a:endParaRPr lang="fr-FR" sz="2000" dirty="0">
              <a:latin typeface="Times New Roman" pitchFamily="18" charset="0"/>
              <a:cs typeface="Times New Roman" pitchFamily="18" charset="0"/>
            </a:endParaRPr>
          </a:p>
        </p:txBody>
      </p:sp>
      <p:sp>
        <p:nvSpPr>
          <p:cNvPr id="5" name="Rectangle 4"/>
          <p:cNvSpPr/>
          <p:nvPr/>
        </p:nvSpPr>
        <p:spPr>
          <a:xfrm>
            <a:off x="395536" y="836712"/>
            <a:ext cx="8640960" cy="646331"/>
          </a:xfrm>
          <a:prstGeom prst="rect">
            <a:avLst/>
          </a:prstGeom>
          <a:solidFill>
            <a:schemeClr val="tx1"/>
          </a:solidFill>
        </p:spPr>
        <p:txBody>
          <a:bodyPr wrap="square">
            <a:spAutoFit/>
          </a:bodyPr>
          <a:lstStyle/>
          <a:p>
            <a:pPr algn="just"/>
            <a:r>
              <a:rPr lang="fr-FR" dirty="0">
                <a:solidFill>
                  <a:schemeClr val="bg1"/>
                </a:solidFill>
                <a:latin typeface="Times New Roman" pitchFamily="18" charset="0"/>
                <a:cs typeface="Times New Roman" pitchFamily="18" charset="0"/>
              </a:rPr>
              <a:t> Les insectes endogés ou endophytes (qui vivent à l’intérieur du substrat bois ou sol par exemple) compris les xylophages (se nourris le bois),</a:t>
            </a:r>
          </a:p>
        </p:txBody>
      </p:sp>
      <p:sp>
        <p:nvSpPr>
          <p:cNvPr id="6" name="Rectangle 5"/>
          <p:cNvSpPr/>
          <p:nvPr/>
        </p:nvSpPr>
        <p:spPr>
          <a:xfrm>
            <a:off x="395536" y="1628800"/>
            <a:ext cx="8640960" cy="646331"/>
          </a:xfrm>
          <a:prstGeom prst="rect">
            <a:avLst/>
          </a:prstGeom>
          <a:solidFill>
            <a:schemeClr val="tx1"/>
          </a:solidFill>
        </p:spPr>
        <p:txBody>
          <a:bodyPr wrap="square">
            <a:spAutoFit/>
          </a:bodyPr>
          <a:lstStyle/>
          <a:p>
            <a:pPr algn="just"/>
            <a:r>
              <a:rPr lang="fr-FR" dirty="0">
                <a:solidFill>
                  <a:schemeClr val="bg1"/>
                </a:solidFill>
                <a:latin typeface="Times New Roman" pitchFamily="18" charset="0"/>
                <a:cs typeface="Times New Roman" pitchFamily="18" charset="0"/>
              </a:rPr>
              <a:t>Les problèmes d'échantillonnages consistent principalement </a:t>
            </a:r>
            <a:r>
              <a:rPr lang="fr-FR" u="sng" dirty="0">
                <a:solidFill>
                  <a:schemeClr val="bg1"/>
                </a:solidFill>
                <a:latin typeface="Times New Roman" pitchFamily="18" charset="0"/>
                <a:cs typeface="Times New Roman" pitchFamily="18" charset="0"/>
              </a:rPr>
              <a:t>à trouver des méthodes de séparation de la faune et du substrat.</a:t>
            </a:r>
            <a:endParaRPr lang="fr-FR" dirty="0">
              <a:solidFill>
                <a:schemeClr val="bg1"/>
              </a:solidFill>
              <a:latin typeface="Times New Roman" pitchFamily="18" charset="0"/>
              <a:cs typeface="Times New Roman" pitchFamily="18" charset="0"/>
            </a:endParaRPr>
          </a:p>
        </p:txBody>
      </p:sp>
      <p:sp>
        <p:nvSpPr>
          <p:cNvPr id="7" name="Rectangle 6"/>
          <p:cNvSpPr/>
          <p:nvPr/>
        </p:nvSpPr>
        <p:spPr>
          <a:xfrm>
            <a:off x="395536" y="2492896"/>
            <a:ext cx="2044149" cy="369332"/>
          </a:xfrm>
          <a:prstGeom prst="rect">
            <a:avLst/>
          </a:prstGeom>
          <a:solidFill>
            <a:srgbClr val="FFC000"/>
          </a:solidFill>
        </p:spPr>
        <p:txBody>
          <a:bodyPr wrap="none">
            <a:spAutoFit/>
          </a:bodyPr>
          <a:lstStyle/>
          <a:p>
            <a:r>
              <a:rPr lang="fr-FR" b="1" dirty="0"/>
              <a:t>A- Les endogés :</a:t>
            </a:r>
            <a:endParaRPr lang="fr-FR" dirty="0"/>
          </a:p>
        </p:txBody>
      </p:sp>
      <p:sp>
        <p:nvSpPr>
          <p:cNvPr id="8" name="Rectangle 7"/>
          <p:cNvSpPr/>
          <p:nvPr/>
        </p:nvSpPr>
        <p:spPr>
          <a:xfrm>
            <a:off x="2511693" y="2420888"/>
            <a:ext cx="6596811" cy="646331"/>
          </a:xfrm>
          <a:prstGeom prst="rect">
            <a:avLst/>
          </a:prstGeom>
          <a:solidFill>
            <a:schemeClr val="tx1"/>
          </a:solidFill>
        </p:spPr>
        <p:txBody>
          <a:bodyPr wrap="square">
            <a:spAutoFit/>
          </a:bodyPr>
          <a:lstStyle/>
          <a:p>
            <a:pPr algn="just"/>
            <a:r>
              <a:rPr lang="fr-FR" dirty="0">
                <a:solidFill>
                  <a:schemeClr val="bg1"/>
                </a:solidFill>
                <a:latin typeface="Times New Roman" pitchFamily="18" charset="0"/>
                <a:cs typeface="Times New Roman" pitchFamily="18" charset="0"/>
              </a:rPr>
              <a:t>la microfaune, la prise d'échantillon se fait généralement par carottage (échantillon de sol et dépouiller) dans le sol</a:t>
            </a:r>
          </a:p>
        </p:txBody>
      </p:sp>
      <p:sp>
        <p:nvSpPr>
          <p:cNvPr id="9" name="Rectangle 8"/>
          <p:cNvSpPr/>
          <p:nvPr/>
        </p:nvSpPr>
        <p:spPr>
          <a:xfrm>
            <a:off x="2510264" y="3140968"/>
            <a:ext cx="6598240" cy="923330"/>
          </a:xfrm>
          <a:prstGeom prst="rect">
            <a:avLst/>
          </a:prstGeom>
          <a:solidFill>
            <a:schemeClr val="tx1"/>
          </a:solidFill>
        </p:spPr>
        <p:txBody>
          <a:bodyPr wrap="square">
            <a:spAutoFit/>
          </a:bodyPr>
          <a:lstStyle/>
          <a:p>
            <a:pPr algn="just"/>
            <a:r>
              <a:rPr lang="fr-FR" dirty="0">
                <a:solidFill>
                  <a:schemeClr val="bg1"/>
                </a:solidFill>
                <a:latin typeface="Times New Roman" pitchFamily="18" charset="0"/>
                <a:cs typeface="Times New Roman" pitchFamily="18" charset="0"/>
              </a:rPr>
              <a:t>Pour séparer les insectes du substrat on utilise des technique </a:t>
            </a:r>
          </a:p>
          <a:p>
            <a:pPr algn="just"/>
            <a:r>
              <a:rPr lang="fr-FR" b="1" dirty="0">
                <a:solidFill>
                  <a:schemeClr val="bg1"/>
                </a:solidFill>
                <a:latin typeface="Times New Roman" pitchFamily="18" charset="0"/>
                <a:cs typeface="Times New Roman" pitchFamily="18" charset="0"/>
              </a:rPr>
              <a:t>Mécanique</a:t>
            </a:r>
            <a:r>
              <a:rPr lang="fr-FR" dirty="0">
                <a:solidFill>
                  <a:schemeClr val="bg1"/>
                </a:solidFill>
                <a:latin typeface="Times New Roman" pitchFamily="18" charset="0"/>
                <a:cs typeface="Times New Roman" pitchFamily="18" charset="0"/>
              </a:rPr>
              <a:t> ou </a:t>
            </a:r>
            <a:r>
              <a:rPr lang="fr-FR" u="sng" dirty="0">
                <a:solidFill>
                  <a:schemeClr val="bg1"/>
                </a:solidFill>
                <a:latin typeface="Times New Roman" pitchFamily="18" charset="0"/>
                <a:cs typeface="Times New Roman" pitchFamily="18" charset="0"/>
              </a:rPr>
              <a:t>Le </a:t>
            </a:r>
            <a:r>
              <a:rPr lang="fr-FR" b="1" u="sng" dirty="0">
                <a:solidFill>
                  <a:schemeClr val="bg1"/>
                </a:solidFill>
                <a:latin typeface="Times New Roman" pitchFamily="18" charset="0"/>
                <a:cs typeface="Times New Roman" pitchFamily="18" charset="0"/>
              </a:rPr>
              <a:t>tamisage</a:t>
            </a:r>
            <a:r>
              <a:rPr lang="fr-FR" dirty="0">
                <a:solidFill>
                  <a:schemeClr val="bg1"/>
                </a:solidFill>
                <a:latin typeface="Times New Roman" pitchFamily="18" charset="0"/>
                <a:cs typeface="Times New Roman" pitchFamily="18" charset="0"/>
              </a:rPr>
              <a:t> (à sec ou sous courant d'eau) , </a:t>
            </a:r>
            <a:r>
              <a:rPr lang="fr-FR" u="sng" dirty="0">
                <a:solidFill>
                  <a:schemeClr val="bg1"/>
                </a:solidFill>
                <a:latin typeface="Times New Roman" pitchFamily="18" charset="0"/>
                <a:cs typeface="Times New Roman" pitchFamily="18" charset="0"/>
              </a:rPr>
              <a:t>La </a:t>
            </a:r>
            <a:r>
              <a:rPr lang="fr-FR" b="1" u="sng" dirty="0">
                <a:solidFill>
                  <a:schemeClr val="bg1"/>
                </a:solidFill>
                <a:latin typeface="Times New Roman" pitchFamily="18" charset="0"/>
                <a:cs typeface="Times New Roman" pitchFamily="18" charset="0"/>
              </a:rPr>
              <a:t>flottation</a:t>
            </a:r>
            <a:r>
              <a:rPr lang="fr-FR" dirty="0">
                <a:solidFill>
                  <a:schemeClr val="bg1"/>
                </a:solidFill>
                <a:latin typeface="Times New Roman" pitchFamily="18" charset="0"/>
                <a:cs typeface="Times New Roman" pitchFamily="18" charset="0"/>
              </a:rPr>
              <a:t> </a:t>
            </a:r>
          </a:p>
        </p:txBody>
      </p:sp>
      <p:sp>
        <p:nvSpPr>
          <p:cNvPr id="10" name="Rectangle 9"/>
          <p:cNvSpPr/>
          <p:nvPr/>
        </p:nvSpPr>
        <p:spPr>
          <a:xfrm>
            <a:off x="107504" y="4077072"/>
            <a:ext cx="2313454" cy="369332"/>
          </a:xfrm>
          <a:prstGeom prst="rect">
            <a:avLst/>
          </a:prstGeom>
          <a:solidFill>
            <a:srgbClr val="FFC000"/>
          </a:solidFill>
        </p:spPr>
        <p:txBody>
          <a:bodyPr wrap="none">
            <a:spAutoFit/>
          </a:bodyPr>
          <a:lstStyle/>
          <a:p>
            <a:r>
              <a:rPr lang="fr-FR" b="1" dirty="0"/>
              <a:t>B- Les endophytes </a:t>
            </a:r>
            <a:endParaRPr lang="fr-FR" dirty="0"/>
          </a:p>
        </p:txBody>
      </p:sp>
      <p:sp>
        <p:nvSpPr>
          <p:cNvPr id="11" name="Rectangle 10"/>
          <p:cNvSpPr/>
          <p:nvPr/>
        </p:nvSpPr>
        <p:spPr>
          <a:xfrm>
            <a:off x="2483768" y="4149080"/>
            <a:ext cx="6596811" cy="646331"/>
          </a:xfrm>
          <a:prstGeom prst="rect">
            <a:avLst/>
          </a:prstGeom>
          <a:solidFill>
            <a:schemeClr val="tx1"/>
          </a:solidFill>
        </p:spPr>
        <p:txBody>
          <a:bodyPr wrap="square">
            <a:spAutoFit/>
          </a:bodyPr>
          <a:lstStyle/>
          <a:p>
            <a:pPr algn="just"/>
            <a:r>
              <a:rPr lang="fr-FR" dirty="0">
                <a:solidFill>
                  <a:schemeClr val="bg1"/>
                </a:solidFill>
                <a:latin typeface="Times New Roman" pitchFamily="18" charset="0"/>
                <a:cs typeface="Times New Roman" pitchFamily="18" charset="0"/>
              </a:rPr>
              <a:t>Les insectes qui vivent au sein des </a:t>
            </a:r>
            <a:r>
              <a:rPr lang="fr-FR" b="1" dirty="0">
                <a:solidFill>
                  <a:schemeClr val="bg1"/>
                </a:solidFill>
                <a:latin typeface="Times New Roman" pitchFamily="18" charset="0"/>
                <a:cs typeface="Times New Roman" pitchFamily="18" charset="0"/>
              </a:rPr>
              <a:t>végétaux</a:t>
            </a:r>
            <a:r>
              <a:rPr lang="fr-FR" dirty="0">
                <a:solidFill>
                  <a:schemeClr val="bg1"/>
                </a:solidFill>
                <a:latin typeface="Times New Roman" pitchFamily="18" charset="0"/>
                <a:cs typeface="Times New Roman" pitchFamily="18" charset="0"/>
              </a:rPr>
              <a:t>, </a:t>
            </a:r>
            <a:r>
              <a:rPr lang="fr-FR" b="1" dirty="0">
                <a:solidFill>
                  <a:schemeClr val="bg1"/>
                </a:solidFill>
                <a:latin typeface="Times New Roman" pitchFamily="18" charset="0"/>
                <a:cs typeface="Times New Roman" pitchFamily="18" charset="0"/>
              </a:rPr>
              <a:t>mineurs de feuilles</a:t>
            </a:r>
            <a:r>
              <a:rPr lang="fr-FR" dirty="0">
                <a:solidFill>
                  <a:schemeClr val="bg1"/>
                </a:solidFill>
                <a:latin typeface="Times New Roman" pitchFamily="18" charset="0"/>
                <a:cs typeface="Times New Roman" pitchFamily="18" charset="0"/>
              </a:rPr>
              <a:t>, </a:t>
            </a:r>
            <a:r>
              <a:rPr lang="fr-FR" b="1" dirty="0">
                <a:solidFill>
                  <a:schemeClr val="bg1"/>
                </a:solidFill>
                <a:latin typeface="Times New Roman" pitchFamily="18" charset="0"/>
                <a:cs typeface="Times New Roman" pitchFamily="18" charset="0"/>
              </a:rPr>
              <a:t>xylophages, gallicoles </a:t>
            </a:r>
          </a:p>
        </p:txBody>
      </p:sp>
      <p:sp>
        <p:nvSpPr>
          <p:cNvPr id="12" name="Rectangle 11"/>
          <p:cNvSpPr/>
          <p:nvPr/>
        </p:nvSpPr>
        <p:spPr>
          <a:xfrm>
            <a:off x="2555776" y="4869160"/>
            <a:ext cx="6552728" cy="369332"/>
          </a:xfrm>
          <a:prstGeom prst="rect">
            <a:avLst/>
          </a:prstGeom>
          <a:solidFill>
            <a:schemeClr val="tx1"/>
          </a:solidFill>
        </p:spPr>
        <p:txBody>
          <a:bodyPr wrap="square">
            <a:spAutoFit/>
          </a:bodyPr>
          <a:lstStyle/>
          <a:p>
            <a:pPr algn="just"/>
            <a:r>
              <a:rPr lang="fr-FR" dirty="0">
                <a:solidFill>
                  <a:schemeClr val="bg1"/>
                </a:solidFill>
                <a:latin typeface="Times New Roman" pitchFamily="18" charset="0"/>
                <a:cs typeface="Times New Roman" pitchFamily="18" charset="0"/>
              </a:rPr>
              <a:t>A la recherche directe des insectes, par </a:t>
            </a:r>
            <a:r>
              <a:rPr lang="fr-FR" b="1" dirty="0">
                <a:solidFill>
                  <a:schemeClr val="bg1"/>
                </a:solidFill>
                <a:latin typeface="Times New Roman" pitchFamily="18" charset="0"/>
                <a:cs typeface="Times New Roman" pitchFamily="18" charset="0"/>
              </a:rPr>
              <a:t>dilacération</a:t>
            </a:r>
            <a:r>
              <a:rPr lang="fr-FR" dirty="0">
                <a:solidFill>
                  <a:schemeClr val="bg1"/>
                </a:solidFill>
                <a:latin typeface="Times New Roman" pitchFamily="18" charset="0"/>
                <a:cs typeface="Times New Roman" pitchFamily="18" charset="0"/>
              </a:rPr>
              <a:t> du végétal,</a:t>
            </a:r>
          </a:p>
        </p:txBody>
      </p:sp>
      <p:sp>
        <p:nvSpPr>
          <p:cNvPr id="13" name="Rectangle 12"/>
          <p:cNvSpPr/>
          <p:nvPr/>
        </p:nvSpPr>
        <p:spPr>
          <a:xfrm>
            <a:off x="2555776" y="5291916"/>
            <a:ext cx="6552728" cy="369332"/>
          </a:xfrm>
          <a:prstGeom prst="rect">
            <a:avLst/>
          </a:prstGeom>
          <a:solidFill>
            <a:schemeClr val="tx1"/>
          </a:solidFill>
        </p:spPr>
        <p:txBody>
          <a:bodyPr wrap="square">
            <a:spAutoFit/>
          </a:bodyPr>
          <a:lstStyle/>
          <a:p>
            <a:pPr algn="just"/>
            <a:r>
              <a:rPr lang="fr-FR" dirty="0">
                <a:solidFill>
                  <a:schemeClr val="bg1"/>
                </a:solidFill>
                <a:latin typeface="Times New Roman" pitchFamily="18" charset="0"/>
                <a:cs typeface="Times New Roman" pitchFamily="18" charset="0"/>
              </a:rPr>
              <a:t>récolter les insectes au moment de leur sortie </a:t>
            </a:r>
          </a:p>
        </p:txBody>
      </p:sp>
      <p:sp>
        <p:nvSpPr>
          <p:cNvPr id="14" name="Rectangle 13"/>
          <p:cNvSpPr/>
          <p:nvPr/>
        </p:nvSpPr>
        <p:spPr>
          <a:xfrm>
            <a:off x="179512" y="5818038"/>
            <a:ext cx="8928992" cy="923330"/>
          </a:xfrm>
          <a:prstGeom prst="rect">
            <a:avLst/>
          </a:prstGeom>
          <a:solidFill>
            <a:schemeClr val="tx1"/>
          </a:solidFill>
        </p:spPr>
        <p:txBody>
          <a:bodyPr wrap="square">
            <a:spAutoFit/>
          </a:bodyPr>
          <a:lstStyle/>
          <a:p>
            <a:pPr algn="just"/>
            <a:r>
              <a:rPr lang="fr-FR" dirty="0">
                <a:solidFill>
                  <a:schemeClr val="bg1"/>
                </a:solidFill>
                <a:latin typeface="Times New Roman" pitchFamily="18" charset="0"/>
                <a:cs typeface="Times New Roman" pitchFamily="18" charset="0"/>
              </a:rPr>
              <a:t>L'isolement d'un morceau de bois mort pose peu de problèmes mais celui d'organes vivants doit respecter le fonctionnement normal de la plante. Le plus simple est de fixer des manchons de toile fine in situ autour des organes dont on veut étudier les hôtes.</a:t>
            </a:r>
          </a:p>
        </p:txBody>
      </p:sp>
    </p:spTree>
    <p:extLst>
      <p:ext uri="{BB962C8B-B14F-4D97-AF65-F5344CB8AC3E}">
        <p14:creationId xmlns:p14="http://schemas.microsoft.com/office/powerpoint/2010/main" val="29173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ppt_x"/>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531986"/>
            <a:ext cx="4097597" cy="400110"/>
          </a:xfrm>
          <a:prstGeom prst="rect">
            <a:avLst/>
          </a:prstGeom>
          <a:solidFill>
            <a:srgbClr val="FFC000"/>
          </a:solidFill>
        </p:spPr>
        <p:txBody>
          <a:bodyPr wrap="none">
            <a:spAutoFit/>
          </a:bodyPr>
          <a:lstStyle/>
          <a:p>
            <a:r>
              <a:rPr lang="fr-FR" sz="2000" b="1" dirty="0"/>
              <a:t>3.2.2. Les parasites d’animaux:  </a:t>
            </a:r>
            <a:endParaRPr lang="fr-FR" sz="2000" dirty="0"/>
          </a:p>
        </p:txBody>
      </p:sp>
      <p:sp>
        <p:nvSpPr>
          <p:cNvPr id="5" name="Rectangle 4"/>
          <p:cNvSpPr/>
          <p:nvPr/>
        </p:nvSpPr>
        <p:spPr>
          <a:xfrm>
            <a:off x="818617" y="1052736"/>
            <a:ext cx="8208912" cy="1015663"/>
          </a:xfrm>
          <a:prstGeom prst="rect">
            <a:avLst/>
          </a:prstGeom>
          <a:solidFill>
            <a:schemeClr val="tx1"/>
          </a:solidFill>
        </p:spPr>
        <p:txBody>
          <a:bodyPr wrap="square">
            <a:spAutoFit/>
          </a:bodyPr>
          <a:lstStyle/>
          <a:p>
            <a:pPr algn="just"/>
            <a:r>
              <a:rPr lang="fr-FR" sz="2000" dirty="0">
                <a:solidFill>
                  <a:schemeClr val="bg1"/>
                </a:solidFill>
                <a:latin typeface="Times New Roman" pitchFamily="18" charset="0"/>
                <a:cs typeface="Times New Roman" pitchFamily="18" charset="0"/>
              </a:rPr>
              <a:t>Dans le cas d'insectes parasites internes d'animaux, </a:t>
            </a:r>
            <a:r>
              <a:rPr lang="fr-FR" sz="2000" b="1" dirty="0">
                <a:solidFill>
                  <a:schemeClr val="bg1"/>
                </a:solidFill>
                <a:latin typeface="Times New Roman" pitchFamily="18" charset="0"/>
                <a:cs typeface="Times New Roman" pitchFamily="18" charset="0"/>
              </a:rPr>
              <a:t>entomophages</a:t>
            </a:r>
            <a:r>
              <a:rPr lang="fr-FR" sz="2000" dirty="0">
                <a:solidFill>
                  <a:schemeClr val="bg1"/>
                </a:solidFill>
                <a:latin typeface="Times New Roman" pitchFamily="18" charset="0"/>
                <a:cs typeface="Times New Roman" pitchFamily="18" charset="0"/>
              </a:rPr>
              <a:t> très généralement, la méthode attentiste n'est applicable qu'aux animaux faciles à élever; sinon il faut opérer par </a:t>
            </a:r>
            <a:r>
              <a:rPr lang="fr-FR" sz="2000" u="sng" dirty="0">
                <a:solidFill>
                  <a:schemeClr val="bg1"/>
                </a:solidFill>
                <a:latin typeface="Times New Roman" pitchFamily="18" charset="0"/>
                <a:cs typeface="Times New Roman" pitchFamily="18" charset="0"/>
              </a:rPr>
              <a:t>dissection</a:t>
            </a:r>
            <a:r>
              <a:rPr lang="fr-FR" sz="2000" dirty="0">
                <a:solidFill>
                  <a:schemeClr val="bg1"/>
                </a:solidFill>
                <a:latin typeface="Times New Roman" pitchFamily="18" charset="0"/>
                <a:cs typeface="Times New Roman" pitchFamily="18" charset="0"/>
              </a:rPr>
              <a:t> </a:t>
            </a:r>
            <a:r>
              <a:rPr lang="fr-FR" sz="2000" u="sng" dirty="0">
                <a:solidFill>
                  <a:schemeClr val="bg1"/>
                </a:solidFill>
                <a:latin typeface="Times New Roman" pitchFamily="18" charset="0"/>
                <a:cs typeface="Times New Roman" pitchFamily="18" charset="0"/>
              </a:rPr>
              <a:t>dans un liquide physiologique</a:t>
            </a:r>
            <a:endParaRPr lang="fr-FR" sz="2000" dirty="0">
              <a:solidFill>
                <a:schemeClr val="bg1"/>
              </a:solidFill>
              <a:latin typeface="Times New Roman" pitchFamily="18" charset="0"/>
              <a:cs typeface="Times New Roman" pitchFamily="18" charset="0"/>
            </a:endParaRPr>
          </a:p>
        </p:txBody>
      </p:sp>
      <p:sp>
        <p:nvSpPr>
          <p:cNvPr id="6" name="Rectangle 5"/>
          <p:cNvSpPr/>
          <p:nvPr/>
        </p:nvSpPr>
        <p:spPr>
          <a:xfrm>
            <a:off x="818617" y="2413338"/>
            <a:ext cx="8208912" cy="1323439"/>
          </a:xfrm>
          <a:prstGeom prst="rect">
            <a:avLst/>
          </a:prstGeom>
          <a:solidFill>
            <a:schemeClr val="tx1"/>
          </a:solidFill>
        </p:spPr>
        <p:txBody>
          <a:bodyPr wrap="square">
            <a:spAutoFit/>
          </a:bodyPr>
          <a:lstStyle/>
          <a:p>
            <a:pPr algn="just"/>
            <a:r>
              <a:rPr lang="fr-FR" sz="2000" dirty="0">
                <a:solidFill>
                  <a:schemeClr val="bg1"/>
                </a:solidFill>
                <a:latin typeface="Times New Roman" pitchFamily="18" charset="0"/>
                <a:cs typeface="Times New Roman" pitchFamily="18" charset="0"/>
              </a:rPr>
              <a:t>Les parasites externes, qui se trouvent plus généralement sur les vertébrés, quittent naturellement leur hôte lorsqu'il meurt. Il suffit donc de déposer le cadavre dans une boîte sur une grille à travers laquelle les parasites se laissent choir dans un récipient de collecte</a:t>
            </a:r>
          </a:p>
        </p:txBody>
      </p:sp>
      <p:sp>
        <p:nvSpPr>
          <p:cNvPr id="7" name="Rectangle à coins arrondis 6"/>
          <p:cNvSpPr/>
          <p:nvPr/>
        </p:nvSpPr>
        <p:spPr>
          <a:xfrm>
            <a:off x="5624575" y="5589240"/>
            <a:ext cx="3519425"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Times New Roman" pitchFamily="18" charset="0"/>
                <a:cs typeface="Times New Roman" pitchFamily="18" charset="0"/>
              </a:rPr>
              <a:t>Ectoparasite de chien (</a:t>
            </a:r>
            <a:r>
              <a:rPr lang="fr-FR" sz="1400" b="1" dirty="0" err="1">
                <a:solidFill>
                  <a:schemeClr val="tx1"/>
                </a:solidFill>
                <a:latin typeface="Times New Roman" pitchFamily="18" charset="0"/>
                <a:cs typeface="Times New Roman" pitchFamily="18" charset="0"/>
              </a:rPr>
              <a:t>Elassafiya</a:t>
            </a:r>
            <a:r>
              <a:rPr lang="fr-FR" sz="1400" b="1" dirty="0">
                <a:solidFill>
                  <a:schemeClr val="tx1"/>
                </a:solidFill>
                <a:latin typeface="Times New Roman" pitchFamily="18" charset="0"/>
                <a:cs typeface="Times New Roman" pitchFamily="18" charset="0"/>
              </a:rPr>
              <a:t> 2012)</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4077072"/>
            <a:ext cx="1913751"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7299" y="3961952"/>
            <a:ext cx="2227200" cy="16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à coins arrondis 10"/>
          <p:cNvSpPr/>
          <p:nvPr/>
        </p:nvSpPr>
        <p:spPr>
          <a:xfrm>
            <a:off x="621186" y="5836289"/>
            <a:ext cx="3519425"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Times New Roman" pitchFamily="18" charset="0"/>
                <a:cs typeface="Times New Roman" pitchFamily="18" charset="0"/>
              </a:rPr>
              <a:t>Dépouillement des plumes (</a:t>
            </a:r>
            <a:r>
              <a:rPr lang="fr-FR" sz="1400" b="1" dirty="0" err="1">
                <a:solidFill>
                  <a:schemeClr val="tx1"/>
                </a:solidFill>
                <a:latin typeface="Times New Roman" pitchFamily="18" charset="0"/>
                <a:cs typeface="Times New Roman" pitchFamily="18" charset="0"/>
              </a:rPr>
              <a:t>Elassafiya</a:t>
            </a:r>
            <a:r>
              <a:rPr lang="fr-FR" sz="1400" b="1" dirty="0">
                <a:solidFill>
                  <a:schemeClr val="tx1"/>
                </a:solidFill>
                <a:latin typeface="Times New Roman" pitchFamily="18" charset="0"/>
                <a:cs typeface="Times New Roman" pitchFamily="18" charset="0"/>
              </a:rPr>
              <a:t> 2012)</a:t>
            </a:r>
          </a:p>
        </p:txBody>
      </p:sp>
    </p:spTree>
    <p:extLst>
      <p:ext uri="{BB962C8B-B14F-4D97-AF65-F5344CB8AC3E}">
        <p14:creationId xmlns:p14="http://schemas.microsoft.com/office/powerpoint/2010/main" val="304402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fade">
                                      <p:cBhvr>
                                        <p:cTn id="28" dur="1000"/>
                                        <p:tgtEl>
                                          <p:spTgt spid="3076"/>
                                        </p:tgtEl>
                                      </p:cBhvr>
                                    </p:animEffect>
                                    <p:anim calcmode="lin" valueType="num">
                                      <p:cBhvr>
                                        <p:cTn id="29" dur="1000" fill="hold"/>
                                        <p:tgtEl>
                                          <p:spTgt spid="3076"/>
                                        </p:tgtEl>
                                        <p:attrNameLst>
                                          <p:attrName>ppt_x</p:attrName>
                                        </p:attrNameLst>
                                      </p:cBhvr>
                                      <p:tavLst>
                                        <p:tav tm="0">
                                          <p:val>
                                            <p:strVal val="#ppt_x"/>
                                          </p:val>
                                        </p:tav>
                                        <p:tav tm="100000">
                                          <p:val>
                                            <p:strVal val="#ppt_x"/>
                                          </p:val>
                                        </p:tav>
                                      </p:tavLst>
                                    </p:anim>
                                    <p:anim calcmode="lin" valueType="num">
                                      <p:cBhvr>
                                        <p:cTn id="30"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075"/>
                                        </p:tgtEl>
                                        <p:attrNameLst>
                                          <p:attrName>style.visibility</p:attrName>
                                        </p:attrNameLst>
                                      </p:cBhvr>
                                      <p:to>
                                        <p:strVal val="visible"/>
                                      </p:to>
                                    </p:set>
                                    <p:animEffect transition="in" filter="fade">
                                      <p:cBhvr>
                                        <p:cTn id="42" dur="1000"/>
                                        <p:tgtEl>
                                          <p:spTgt spid="3075"/>
                                        </p:tgtEl>
                                      </p:cBhvr>
                                    </p:animEffect>
                                    <p:anim calcmode="lin" valueType="num">
                                      <p:cBhvr>
                                        <p:cTn id="43" dur="1000" fill="hold"/>
                                        <p:tgtEl>
                                          <p:spTgt spid="3075"/>
                                        </p:tgtEl>
                                        <p:attrNameLst>
                                          <p:attrName>ppt_x</p:attrName>
                                        </p:attrNameLst>
                                      </p:cBhvr>
                                      <p:tavLst>
                                        <p:tav tm="0">
                                          <p:val>
                                            <p:strVal val="#ppt_x"/>
                                          </p:val>
                                        </p:tav>
                                        <p:tav tm="100000">
                                          <p:val>
                                            <p:strVal val="#ppt_x"/>
                                          </p:val>
                                        </p:tav>
                                      </p:tavLst>
                                    </p:anim>
                                    <p:anim calcmode="lin" valueType="num">
                                      <p:cBhvr>
                                        <p:cTn id="44"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1819" y="548680"/>
            <a:ext cx="2954655" cy="369332"/>
          </a:xfrm>
          <a:prstGeom prst="rect">
            <a:avLst/>
          </a:prstGeom>
          <a:solidFill>
            <a:srgbClr val="FFC000"/>
          </a:solidFill>
        </p:spPr>
        <p:txBody>
          <a:bodyPr wrap="none">
            <a:spAutoFit/>
          </a:bodyPr>
          <a:lstStyle/>
          <a:p>
            <a:r>
              <a:rPr lang="fr-FR" b="1" dirty="0"/>
              <a:t>3.2.3. Récolte des œufs : </a:t>
            </a:r>
            <a:endParaRPr lang="fr-FR" dirty="0"/>
          </a:p>
        </p:txBody>
      </p:sp>
      <p:sp>
        <p:nvSpPr>
          <p:cNvPr id="5" name="Rectangle 4"/>
          <p:cNvSpPr/>
          <p:nvPr/>
        </p:nvSpPr>
        <p:spPr>
          <a:xfrm>
            <a:off x="611560" y="998726"/>
            <a:ext cx="8280920" cy="3170099"/>
          </a:xfrm>
          <a:prstGeom prst="rect">
            <a:avLst/>
          </a:prstGeom>
          <a:solidFill>
            <a:schemeClr val="tx1"/>
          </a:solidFill>
        </p:spPr>
        <p:txBody>
          <a:bodyPr wrap="square">
            <a:spAutoFit/>
          </a:bodyPr>
          <a:lstStyle/>
          <a:p>
            <a:pPr algn="just"/>
            <a:r>
              <a:rPr lang="fr-FR" sz="2000" dirty="0">
                <a:solidFill>
                  <a:schemeClr val="bg1"/>
                </a:solidFill>
                <a:latin typeface="Times New Roman" pitchFamily="18" charset="0"/>
                <a:cs typeface="Times New Roman" pitchFamily="18" charset="0"/>
              </a:rPr>
              <a:t>L'échantillonnage des populations par comptage </a:t>
            </a:r>
            <a:r>
              <a:rPr lang="fr-FR" sz="2000" b="1" dirty="0">
                <a:solidFill>
                  <a:schemeClr val="bg1"/>
                </a:solidFill>
                <a:latin typeface="Times New Roman" pitchFamily="18" charset="0"/>
                <a:cs typeface="Times New Roman" pitchFamily="18" charset="0"/>
              </a:rPr>
              <a:t>des œufs </a:t>
            </a:r>
            <a:r>
              <a:rPr lang="fr-FR" sz="2000" dirty="0">
                <a:solidFill>
                  <a:schemeClr val="bg1"/>
                </a:solidFill>
                <a:latin typeface="Times New Roman" pitchFamily="18" charset="0"/>
                <a:cs typeface="Times New Roman" pitchFamily="18" charset="0"/>
              </a:rPr>
              <a:t>n'est guère applicable qu'à des espèces </a:t>
            </a:r>
            <a:r>
              <a:rPr lang="fr-FR" sz="2000" u="sng" dirty="0">
                <a:solidFill>
                  <a:schemeClr val="bg1"/>
                </a:solidFill>
                <a:latin typeface="Times New Roman" pitchFamily="18" charset="0"/>
                <a:cs typeface="Times New Roman" pitchFamily="18" charset="0"/>
              </a:rPr>
              <a:t>très </a:t>
            </a:r>
            <a:r>
              <a:rPr lang="fr-FR" sz="2000" b="1" u="sng" dirty="0">
                <a:solidFill>
                  <a:schemeClr val="bg1"/>
                </a:solidFill>
                <a:latin typeface="Times New Roman" pitchFamily="18" charset="0"/>
                <a:cs typeface="Times New Roman" pitchFamily="18" charset="0"/>
              </a:rPr>
              <a:t>abondantes</a:t>
            </a:r>
            <a:r>
              <a:rPr lang="fr-FR" sz="2000" dirty="0">
                <a:solidFill>
                  <a:schemeClr val="bg1"/>
                </a:solidFill>
                <a:latin typeface="Times New Roman" pitchFamily="18" charset="0"/>
                <a:cs typeface="Times New Roman" pitchFamily="18" charset="0"/>
              </a:rPr>
              <a:t> dont </a:t>
            </a:r>
            <a:r>
              <a:rPr lang="fr-FR" sz="2000" b="1" dirty="0">
                <a:solidFill>
                  <a:schemeClr val="bg1"/>
                </a:solidFill>
                <a:latin typeface="Times New Roman" pitchFamily="18" charset="0"/>
                <a:cs typeface="Times New Roman" pitchFamily="18" charset="0"/>
              </a:rPr>
              <a:t>les pontes sont </a:t>
            </a:r>
            <a:r>
              <a:rPr lang="fr-FR" sz="2000" b="1" u="sng" dirty="0">
                <a:solidFill>
                  <a:schemeClr val="bg1"/>
                </a:solidFill>
                <a:latin typeface="Times New Roman" pitchFamily="18" charset="0"/>
                <a:cs typeface="Times New Roman" pitchFamily="18" charset="0"/>
              </a:rPr>
              <a:t>bien visibles</a:t>
            </a:r>
            <a:r>
              <a:rPr lang="fr-FR" sz="2000" u="sng" dirty="0">
                <a:solidFill>
                  <a:schemeClr val="bg1"/>
                </a:solidFill>
                <a:latin typeface="Times New Roman" pitchFamily="18" charset="0"/>
                <a:cs typeface="Times New Roman" pitchFamily="18" charset="0"/>
              </a:rPr>
              <a:t>.</a:t>
            </a:r>
            <a:r>
              <a:rPr lang="fr-FR" sz="2000" dirty="0">
                <a:solidFill>
                  <a:schemeClr val="bg1"/>
                </a:solidFill>
                <a:latin typeface="Times New Roman" pitchFamily="18" charset="0"/>
                <a:cs typeface="Times New Roman" pitchFamily="18" charset="0"/>
              </a:rPr>
              <a:t> Il est facilité lorsque les pontes </a:t>
            </a:r>
            <a:r>
              <a:rPr lang="fr-FR" sz="2000" u="sng" dirty="0">
                <a:solidFill>
                  <a:schemeClr val="bg1"/>
                </a:solidFill>
                <a:latin typeface="Times New Roman" pitchFamily="18" charset="0"/>
                <a:cs typeface="Times New Roman" pitchFamily="18" charset="0"/>
              </a:rPr>
              <a:t>sont localisées</a:t>
            </a:r>
            <a:r>
              <a:rPr lang="fr-FR" sz="2000" dirty="0">
                <a:solidFill>
                  <a:schemeClr val="bg1"/>
                </a:solidFill>
                <a:latin typeface="Times New Roman" pitchFamily="18" charset="0"/>
                <a:cs typeface="Times New Roman" pitchFamily="18" charset="0"/>
              </a:rPr>
              <a:t>, par exemple sur un organe </a:t>
            </a:r>
            <a:r>
              <a:rPr lang="fr-FR" sz="2000" b="1" dirty="0">
                <a:solidFill>
                  <a:schemeClr val="bg1"/>
                </a:solidFill>
                <a:latin typeface="Times New Roman" pitchFamily="18" charset="0"/>
                <a:cs typeface="Times New Roman" pitchFamily="18" charset="0"/>
              </a:rPr>
              <a:t>particulier </a:t>
            </a:r>
            <a:r>
              <a:rPr lang="fr-FR" sz="2000" b="1" u="sng" dirty="0">
                <a:solidFill>
                  <a:schemeClr val="bg1"/>
                </a:solidFill>
                <a:latin typeface="Times New Roman" pitchFamily="18" charset="0"/>
                <a:cs typeface="Times New Roman" pitchFamily="18" charset="0"/>
              </a:rPr>
              <a:t>d'une plante</a:t>
            </a:r>
            <a:r>
              <a:rPr lang="fr-FR" sz="2000" b="1" dirty="0">
                <a:solidFill>
                  <a:schemeClr val="bg1"/>
                </a:solidFill>
                <a:latin typeface="Times New Roman" pitchFamily="18" charset="0"/>
                <a:cs typeface="Times New Roman" pitchFamily="18" charset="0"/>
              </a:rPr>
              <a:t> </a:t>
            </a:r>
            <a:r>
              <a:rPr lang="fr-FR" sz="2000" dirty="0">
                <a:solidFill>
                  <a:schemeClr val="bg1"/>
                </a:solidFill>
                <a:latin typeface="Times New Roman" pitchFamily="18" charset="0"/>
                <a:cs typeface="Times New Roman" pitchFamily="18" charset="0"/>
              </a:rPr>
              <a:t>. Il est pratique de rapporter les échantillons à </a:t>
            </a:r>
            <a:r>
              <a:rPr lang="fr-FR" sz="2000" u="sng" dirty="0">
                <a:solidFill>
                  <a:schemeClr val="bg1"/>
                </a:solidFill>
                <a:latin typeface="Times New Roman" pitchFamily="18" charset="0"/>
                <a:cs typeface="Times New Roman" pitchFamily="18" charset="0"/>
              </a:rPr>
              <a:t>la surface foliaire.</a:t>
            </a:r>
            <a:endParaRPr lang="fr-FR" sz="2000" dirty="0">
              <a:solidFill>
                <a:schemeClr val="bg1"/>
              </a:solidFill>
              <a:latin typeface="Times New Roman" pitchFamily="18" charset="0"/>
              <a:cs typeface="Times New Roman" pitchFamily="18" charset="0"/>
            </a:endParaRPr>
          </a:p>
          <a:p>
            <a:pPr algn="just"/>
            <a:r>
              <a:rPr lang="fr-FR" sz="2000" dirty="0">
                <a:solidFill>
                  <a:schemeClr val="bg1"/>
                </a:solidFill>
                <a:latin typeface="Times New Roman" pitchFamily="18" charset="0"/>
                <a:cs typeface="Times New Roman" pitchFamily="18" charset="0"/>
              </a:rPr>
              <a:t>Le comptage direct nécessite évidemment </a:t>
            </a:r>
            <a:r>
              <a:rPr lang="fr-FR" sz="2000" b="1" u="sng" dirty="0">
                <a:solidFill>
                  <a:schemeClr val="bg1"/>
                </a:solidFill>
                <a:latin typeface="Times New Roman" pitchFamily="18" charset="0"/>
                <a:cs typeface="Times New Roman" pitchFamily="18" charset="0"/>
              </a:rPr>
              <a:t>beaucoup de soin et d'attention</a:t>
            </a:r>
            <a:r>
              <a:rPr lang="fr-FR" sz="2000" dirty="0">
                <a:solidFill>
                  <a:schemeClr val="bg1"/>
                </a:solidFill>
                <a:latin typeface="Times New Roman" pitchFamily="18" charset="0"/>
                <a:cs typeface="Times New Roman" pitchFamily="18" charset="0"/>
              </a:rPr>
              <a:t>. Pour faciliter le comptage il faut </a:t>
            </a:r>
            <a:r>
              <a:rPr lang="fr-FR" sz="2000" b="1" u="sng" dirty="0">
                <a:solidFill>
                  <a:schemeClr val="bg1"/>
                </a:solidFill>
                <a:latin typeface="Times New Roman" pitchFamily="18" charset="0"/>
                <a:cs typeface="Times New Roman" pitchFamily="18" charset="0"/>
              </a:rPr>
              <a:t>diviser l'échantillon en petits éléments</a:t>
            </a:r>
            <a:r>
              <a:rPr lang="fr-FR" sz="2000" dirty="0">
                <a:solidFill>
                  <a:schemeClr val="bg1"/>
                </a:solidFill>
                <a:latin typeface="Times New Roman" pitchFamily="18" charset="0"/>
                <a:cs typeface="Times New Roman" pitchFamily="18" charset="0"/>
              </a:rPr>
              <a:t>. Il est souvent plus pratique, plus rapide et plus efficace de séparer les œufs de leur support par des solvants appropriés ; </a:t>
            </a:r>
            <a:r>
              <a:rPr lang="fr-FR" sz="2000" b="1" dirty="0">
                <a:solidFill>
                  <a:schemeClr val="bg1"/>
                </a:solidFill>
                <a:latin typeface="Times New Roman" pitchFamily="18" charset="0"/>
                <a:cs typeface="Times New Roman" pitchFamily="18" charset="0"/>
              </a:rPr>
              <a:t>xylène, KOH ou </a:t>
            </a:r>
            <a:r>
              <a:rPr lang="fr-FR" sz="2000" b="1" dirty="0" err="1">
                <a:solidFill>
                  <a:schemeClr val="bg1"/>
                </a:solidFill>
                <a:latin typeface="Times New Roman" pitchFamily="18" charset="0"/>
                <a:cs typeface="Times New Roman" pitchFamily="18" charset="0"/>
              </a:rPr>
              <a:t>NaOH</a:t>
            </a:r>
            <a:r>
              <a:rPr lang="fr-FR" sz="2000" b="1" dirty="0">
                <a:solidFill>
                  <a:schemeClr val="bg1"/>
                </a:solidFill>
                <a:latin typeface="Times New Roman" pitchFamily="18" charset="0"/>
                <a:cs typeface="Times New Roman" pitchFamily="18" charset="0"/>
              </a:rPr>
              <a:t> dilué suivant les cas. </a:t>
            </a:r>
          </a:p>
        </p:txBody>
      </p:sp>
      <p:pic>
        <p:nvPicPr>
          <p:cNvPr id="4099" name="Picture 3" descr="D:\les Culicidés.Mimoire\Doctorat docs\espéces photos\c-pipiens\Clxpipi egg (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365104"/>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les Culicidés.Mimoire\Doctorat docs\espéces photos\c-pipiens\Clxpipi egg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9678" y="4365104"/>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07904" y="5301208"/>
            <a:ext cx="2069766" cy="5760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solidFill>
                  <a:schemeClr val="bg1"/>
                </a:solidFill>
                <a:latin typeface="Times New Roman" pitchFamily="18" charset="0"/>
                <a:cs typeface="Times New Roman" pitchFamily="18" charset="0"/>
              </a:rPr>
              <a:t>Eggs</a:t>
            </a:r>
            <a:r>
              <a:rPr lang="fr-FR" sz="2000" b="1" dirty="0">
                <a:solidFill>
                  <a:schemeClr val="bg1"/>
                </a:solidFill>
                <a:latin typeface="Times New Roman" pitchFamily="18" charset="0"/>
                <a:cs typeface="Times New Roman" pitchFamily="18" charset="0"/>
              </a:rPr>
              <a:t> Mosquitos</a:t>
            </a:r>
          </a:p>
        </p:txBody>
      </p:sp>
    </p:spTree>
    <p:extLst>
      <p:ext uri="{BB962C8B-B14F-4D97-AF65-F5344CB8AC3E}">
        <p14:creationId xmlns:p14="http://schemas.microsoft.com/office/powerpoint/2010/main" val="51709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barn(inVertic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barn(inVertical)">
                                      <p:cBhvr>
                                        <p:cTn id="22" dur="5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980728"/>
            <a:ext cx="8568952" cy="1200329"/>
          </a:xfrm>
          <a:prstGeom prst="rect">
            <a:avLst/>
          </a:prstGeom>
        </p:spPr>
        <p:txBody>
          <a:bodyPr wrap="square">
            <a:spAutoFit/>
          </a:bodyPr>
          <a:lstStyle/>
          <a:p>
            <a:pPr algn="just"/>
            <a:r>
              <a:rPr lang="fr-FR" dirty="0">
                <a:latin typeface="Times New Roman" pitchFamily="18" charset="0"/>
                <a:cs typeface="Times New Roman" pitchFamily="18" charset="0"/>
              </a:rPr>
              <a:t>Pour récolter tous les insectes d'une zone délimitée d'un milieu, </a:t>
            </a:r>
            <a:r>
              <a:rPr lang="fr-FR" b="1" dirty="0">
                <a:latin typeface="Times New Roman" pitchFamily="18" charset="0"/>
                <a:cs typeface="Times New Roman" pitchFamily="18" charset="0"/>
              </a:rPr>
              <a:t>il faut empêcher les plus mobiles de fuir</a:t>
            </a:r>
            <a:r>
              <a:rPr lang="fr-FR" dirty="0">
                <a:latin typeface="Times New Roman" pitchFamily="18" charset="0"/>
                <a:cs typeface="Times New Roman" pitchFamily="18" charset="0"/>
              </a:rPr>
              <a:t>. Pour cela, on cherche à </a:t>
            </a:r>
            <a:r>
              <a:rPr lang="fr-FR" b="1" dirty="0">
                <a:latin typeface="Times New Roman" pitchFamily="18" charset="0"/>
                <a:cs typeface="Times New Roman" pitchFamily="18" charset="0"/>
              </a:rPr>
              <a:t>les emprisonner</a:t>
            </a:r>
            <a:r>
              <a:rPr lang="fr-FR" dirty="0">
                <a:latin typeface="Times New Roman" pitchFamily="18" charset="0"/>
                <a:cs typeface="Times New Roman" pitchFamily="18" charset="0"/>
              </a:rPr>
              <a:t>, au moins partiellement, dans</a:t>
            </a:r>
          </a:p>
          <a:p>
            <a:pPr algn="just"/>
            <a:r>
              <a:rPr lang="fr-FR" dirty="0">
                <a:latin typeface="Times New Roman" pitchFamily="18" charset="0"/>
                <a:cs typeface="Times New Roman" pitchFamily="18" charset="0"/>
              </a:rPr>
              <a:t>une enceinte. Le filet </a:t>
            </a:r>
            <a:r>
              <a:rPr lang="fr-FR" dirty="0" err="1">
                <a:latin typeface="Times New Roman" pitchFamily="18" charset="0"/>
                <a:cs typeface="Times New Roman" pitchFamily="18" charset="0"/>
              </a:rPr>
              <a:t>fauchoir</a:t>
            </a:r>
            <a:r>
              <a:rPr lang="fr-FR" dirty="0">
                <a:latin typeface="Times New Roman" pitchFamily="18" charset="0"/>
                <a:cs typeface="Times New Roman" pitchFamily="18" charset="0"/>
              </a:rPr>
              <a:t>  peut être considéré comme une des formes les moins élaborées de ce principe d'échantillonnage.</a:t>
            </a:r>
          </a:p>
        </p:txBody>
      </p:sp>
      <p:sp>
        <p:nvSpPr>
          <p:cNvPr id="6" name="Rectangle 5"/>
          <p:cNvSpPr/>
          <p:nvPr/>
        </p:nvSpPr>
        <p:spPr>
          <a:xfrm>
            <a:off x="343285" y="548680"/>
            <a:ext cx="4070345" cy="369332"/>
          </a:xfrm>
          <a:prstGeom prst="rect">
            <a:avLst/>
          </a:prstGeom>
          <a:solidFill>
            <a:srgbClr val="FFC000"/>
          </a:solidFill>
        </p:spPr>
        <p:txBody>
          <a:bodyPr wrap="none">
            <a:spAutoFit/>
          </a:bodyPr>
          <a:lstStyle/>
          <a:p>
            <a:r>
              <a:rPr lang="fr-FR" b="1" dirty="0"/>
              <a:t>3.2.4. Récolte par emprisonnement </a:t>
            </a:r>
            <a:endParaRPr lang="fr-FR" dirty="0"/>
          </a:p>
        </p:txBody>
      </p:sp>
      <p:pic>
        <p:nvPicPr>
          <p:cNvPr id="7" name="Image 6"/>
          <p:cNvPicPr/>
          <p:nvPr/>
        </p:nvPicPr>
        <p:blipFill>
          <a:blip r:embed="rId2" cstate="print"/>
          <a:srcRect/>
          <a:stretch>
            <a:fillRect/>
          </a:stretch>
        </p:blipFill>
        <p:spPr bwMode="auto">
          <a:xfrm>
            <a:off x="5304212" y="2276872"/>
            <a:ext cx="3587750" cy="1905000"/>
          </a:xfrm>
          <a:prstGeom prst="rect">
            <a:avLst/>
          </a:prstGeom>
          <a:noFill/>
          <a:ln w="9525" cmpd="thinThick">
            <a:solidFill>
              <a:schemeClr val="tx1"/>
            </a:solidFill>
            <a:miter lim="800000"/>
            <a:headEnd/>
            <a:tailEnd/>
          </a:ln>
        </p:spPr>
      </p:pic>
      <p:sp>
        <p:nvSpPr>
          <p:cNvPr id="8" name="Rectangle 7"/>
          <p:cNvSpPr/>
          <p:nvPr/>
        </p:nvSpPr>
        <p:spPr>
          <a:xfrm>
            <a:off x="411252" y="2204864"/>
            <a:ext cx="2877711" cy="369332"/>
          </a:xfrm>
          <a:prstGeom prst="rect">
            <a:avLst/>
          </a:prstGeom>
        </p:spPr>
        <p:txBody>
          <a:bodyPr wrap="none">
            <a:spAutoFit/>
          </a:bodyPr>
          <a:lstStyle/>
          <a:p>
            <a:r>
              <a:rPr lang="fr-FR" b="1" dirty="0"/>
              <a:t>3.2.4.1. Le filet </a:t>
            </a:r>
            <a:r>
              <a:rPr lang="fr-FR" b="1" dirty="0" err="1"/>
              <a:t>fauchoir</a:t>
            </a:r>
            <a:r>
              <a:rPr lang="fr-FR" b="1" dirty="0"/>
              <a:t>: </a:t>
            </a:r>
            <a:endParaRPr lang="fr-FR" dirty="0"/>
          </a:p>
        </p:txBody>
      </p:sp>
      <p:sp>
        <p:nvSpPr>
          <p:cNvPr id="9" name="Rectangle 8"/>
          <p:cNvSpPr/>
          <p:nvPr/>
        </p:nvSpPr>
        <p:spPr>
          <a:xfrm>
            <a:off x="179512" y="2668352"/>
            <a:ext cx="5040559" cy="707886"/>
          </a:xfrm>
          <a:prstGeom prst="rect">
            <a:avLst/>
          </a:prstGeom>
          <a:solidFill>
            <a:schemeClr val="tx1"/>
          </a:solidFill>
        </p:spPr>
        <p:txBody>
          <a:bodyPr wrap="square">
            <a:spAutoFit/>
          </a:bodyPr>
          <a:lstStyle/>
          <a:p>
            <a:pPr algn="just"/>
            <a:r>
              <a:rPr lang="fr-FR" sz="2000" dirty="0">
                <a:solidFill>
                  <a:schemeClr val="bg1"/>
                </a:solidFill>
                <a:latin typeface="Times New Roman" pitchFamily="18" charset="0"/>
                <a:cs typeface="Times New Roman" pitchFamily="18" charset="0"/>
              </a:rPr>
              <a:t>Récolter les insectes peu mobiles dans les </a:t>
            </a:r>
          </a:p>
          <a:p>
            <a:pPr algn="just"/>
            <a:r>
              <a:rPr lang="fr-FR" sz="2000" dirty="0">
                <a:solidFill>
                  <a:schemeClr val="bg1"/>
                </a:solidFill>
                <a:latin typeface="Times New Roman" pitchFamily="18" charset="0"/>
                <a:cs typeface="Times New Roman" pitchFamily="18" charset="0"/>
              </a:rPr>
              <a:t>herbes ou buissons</a:t>
            </a:r>
          </a:p>
        </p:txBody>
      </p:sp>
      <p:sp>
        <p:nvSpPr>
          <p:cNvPr id="10" name="Rectangle 9"/>
          <p:cNvSpPr/>
          <p:nvPr/>
        </p:nvSpPr>
        <p:spPr>
          <a:xfrm>
            <a:off x="179511" y="3534573"/>
            <a:ext cx="5040559" cy="646331"/>
          </a:xfrm>
          <a:prstGeom prst="rect">
            <a:avLst/>
          </a:prstGeom>
          <a:solidFill>
            <a:schemeClr val="tx1"/>
          </a:solidFill>
        </p:spPr>
        <p:txBody>
          <a:bodyPr wrap="square">
            <a:spAutoFit/>
          </a:bodyPr>
          <a:lstStyle/>
          <a:p>
            <a:pPr algn="just"/>
            <a:r>
              <a:rPr lang="fr-FR" dirty="0">
                <a:solidFill>
                  <a:schemeClr val="bg1"/>
                </a:solidFill>
                <a:latin typeface="Times New Roman" pitchFamily="18" charset="0"/>
                <a:cs typeface="Times New Roman" pitchFamily="18" charset="0"/>
              </a:rPr>
              <a:t>la forme triangulaire est préférable à la forme circulaire </a:t>
            </a:r>
          </a:p>
        </p:txBody>
      </p:sp>
      <p:sp>
        <p:nvSpPr>
          <p:cNvPr id="11" name="Rectangle 10"/>
          <p:cNvSpPr/>
          <p:nvPr/>
        </p:nvSpPr>
        <p:spPr>
          <a:xfrm>
            <a:off x="179510" y="4231885"/>
            <a:ext cx="8712451" cy="923330"/>
          </a:xfrm>
          <a:prstGeom prst="rect">
            <a:avLst/>
          </a:prstGeom>
          <a:solidFill>
            <a:schemeClr val="tx1"/>
          </a:solidFill>
        </p:spPr>
        <p:txBody>
          <a:bodyPr wrap="square">
            <a:spAutoFit/>
          </a:bodyPr>
          <a:lstStyle/>
          <a:p>
            <a:pPr algn="just"/>
            <a:r>
              <a:rPr lang="fr-FR" dirty="0">
                <a:solidFill>
                  <a:schemeClr val="bg1"/>
                </a:solidFill>
                <a:latin typeface="Times New Roman" pitchFamily="18" charset="0"/>
                <a:cs typeface="Times New Roman" pitchFamily="18" charset="0"/>
              </a:rPr>
              <a:t>Le cercle aura le même diamètre et sera formé de fer rond de 3 à 4 mm de section. La profondeur du sac pour la majorité des auteurs, varie entre 40 et 50 cm, environ 70 jusqu’à 1, 60 m.</a:t>
            </a:r>
          </a:p>
        </p:txBody>
      </p:sp>
      <p:sp>
        <p:nvSpPr>
          <p:cNvPr id="12" name="Rectangle 11"/>
          <p:cNvSpPr/>
          <p:nvPr/>
        </p:nvSpPr>
        <p:spPr>
          <a:xfrm>
            <a:off x="179512" y="5229200"/>
            <a:ext cx="8750269" cy="1200329"/>
          </a:xfrm>
          <a:prstGeom prst="rect">
            <a:avLst/>
          </a:prstGeom>
          <a:solidFill>
            <a:schemeClr val="tx1"/>
          </a:solidFill>
        </p:spPr>
        <p:txBody>
          <a:bodyPr wrap="square">
            <a:spAutoFit/>
          </a:bodyPr>
          <a:lstStyle/>
          <a:p>
            <a:pPr algn="just"/>
            <a:r>
              <a:rPr lang="fr-FR" dirty="0">
                <a:solidFill>
                  <a:schemeClr val="bg1"/>
                </a:solidFill>
                <a:latin typeface="Times New Roman" pitchFamily="18" charset="0"/>
                <a:cs typeface="Times New Roman" pitchFamily="18" charset="0"/>
              </a:rPr>
              <a:t>La méthode de fauchage dans la végétation, sans toutefois la couper, est tout simplement une chasse dite au «  hasard ». déloger les insectes des végétaux, ceux se trouvant sur la </a:t>
            </a:r>
            <a:r>
              <a:rPr lang="fr-FR" b="1" dirty="0">
                <a:solidFill>
                  <a:schemeClr val="bg1"/>
                </a:solidFill>
                <a:latin typeface="Times New Roman" pitchFamily="18" charset="0"/>
                <a:cs typeface="Times New Roman" pitchFamily="18" charset="0"/>
              </a:rPr>
              <a:t>cime</a:t>
            </a:r>
            <a:r>
              <a:rPr lang="fr-FR" dirty="0">
                <a:solidFill>
                  <a:schemeClr val="bg1"/>
                </a:solidFill>
                <a:latin typeface="Times New Roman" pitchFamily="18" charset="0"/>
                <a:cs typeface="Times New Roman" pitchFamily="18" charset="0"/>
              </a:rPr>
              <a:t> des herbes. C’est pourquoi il est nécessaire de faucher partout : </a:t>
            </a:r>
            <a:r>
              <a:rPr lang="fr-FR" b="1" u="sng" dirty="0">
                <a:solidFill>
                  <a:schemeClr val="bg1"/>
                </a:solidFill>
                <a:latin typeface="Times New Roman" pitchFamily="18" charset="0"/>
                <a:cs typeface="Times New Roman" pitchFamily="18" charset="0"/>
              </a:rPr>
              <a:t>plantes basses, buissons, arbustes etc.…</a:t>
            </a:r>
          </a:p>
        </p:txBody>
      </p:sp>
    </p:spTree>
    <p:extLst>
      <p:ext uri="{BB962C8B-B14F-4D97-AF65-F5344CB8AC3E}">
        <p14:creationId xmlns:p14="http://schemas.microsoft.com/office/powerpoint/2010/main" val="937315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332656"/>
            <a:ext cx="8496944" cy="5811847"/>
          </a:xfrm>
          <a:prstGeom prst="rect">
            <a:avLst/>
          </a:prstGeom>
          <a:ln>
            <a:solidFill>
              <a:srgbClr val="C00000"/>
            </a:solidFill>
          </a:ln>
        </p:spPr>
        <p:txBody>
          <a:bodyPr wrap="square">
            <a:spAutoFit/>
          </a:bodyPr>
          <a:lstStyle/>
          <a:p>
            <a:pPr>
              <a:lnSpc>
                <a:spcPct val="150000"/>
              </a:lnSpc>
              <a:spcBef>
                <a:spcPts val="1200"/>
              </a:spcBef>
              <a:spcAft>
                <a:spcPts val="200"/>
              </a:spcAft>
            </a:pPr>
            <a:r>
              <a:rPr lang="en-US" sz="2400" b="1"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Limites</a:t>
            </a:r>
            <a:endParaRPr lang="en-US" sz="2000" dirty="0">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Bef>
                <a:spcPts val="1200"/>
              </a:spcBef>
              <a:spcAft>
                <a:spcPts val="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Simplicité des Informations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Ne prend pas en compte la diversité spécifique et peut masquer des variations importantes.</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Aft>
                <a:spcPts val="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Biais Subjectif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Risque de subjectivité dans l’évaluation visuelle, pouvant entraîner des interprétations biaisées.</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Aft>
                <a:spcPts val="120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Manque de Détails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Peut ne pas fournir suffisamment d’informations pour des analyses écologiques approfondies.</a:t>
            </a:r>
            <a:endParaRPr lang="en-US" sz="2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6320528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476672"/>
            <a:ext cx="2967479" cy="369332"/>
          </a:xfrm>
          <a:prstGeom prst="rect">
            <a:avLst/>
          </a:prstGeom>
        </p:spPr>
        <p:txBody>
          <a:bodyPr wrap="none">
            <a:spAutoFit/>
          </a:bodyPr>
          <a:lstStyle/>
          <a:p>
            <a:r>
              <a:rPr lang="fr-FR" b="1" dirty="0"/>
              <a:t>3.2.4.2. Le filet à papillon </a:t>
            </a:r>
            <a:endParaRPr lang="fr-FR" dirty="0"/>
          </a:p>
        </p:txBody>
      </p:sp>
      <p:pic>
        <p:nvPicPr>
          <p:cNvPr id="5" name="Image 4"/>
          <p:cNvPicPr/>
          <p:nvPr/>
        </p:nvPicPr>
        <p:blipFill>
          <a:blip r:embed="rId2" cstate="print"/>
          <a:srcRect/>
          <a:stretch>
            <a:fillRect/>
          </a:stretch>
        </p:blipFill>
        <p:spPr bwMode="auto">
          <a:xfrm>
            <a:off x="5724128" y="476672"/>
            <a:ext cx="3300730" cy="2114550"/>
          </a:xfrm>
          <a:prstGeom prst="rect">
            <a:avLst/>
          </a:prstGeom>
          <a:noFill/>
          <a:ln w="9525" cmpd="thinThick">
            <a:solidFill>
              <a:schemeClr val="tx1"/>
            </a:solidFill>
            <a:miter lim="800000"/>
            <a:headEnd/>
            <a:tailEnd/>
          </a:ln>
        </p:spPr>
      </p:pic>
    </p:spTree>
    <p:extLst>
      <p:ext uri="{BB962C8B-B14F-4D97-AF65-F5344CB8AC3E}">
        <p14:creationId xmlns:p14="http://schemas.microsoft.com/office/powerpoint/2010/main" val="10136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000" y="692696"/>
            <a:ext cx="9001000" cy="3970318"/>
          </a:xfrm>
          <a:prstGeom prst="rect">
            <a:avLst/>
          </a:prstGeom>
          <a:solidFill>
            <a:schemeClr val="bg2">
              <a:lumMod val="10000"/>
            </a:schemeClr>
          </a:solidFill>
        </p:spPr>
        <p:txBody>
          <a:bodyPr wrap="square">
            <a:spAutoFit/>
          </a:bodyPr>
          <a:lstStyle/>
          <a:p>
            <a:pPr algn="just">
              <a:lnSpc>
                <a:spcPct val="150000"/>
              </a:lnSpc>
              <a:spcBef>
                <a:spcPts val="1200"/>
              </a:spcBef>
              <a:spcAft>
                <a:spcPts val="1200"/>
              </a:spcAft>
            </a:pPr>
            <a:r>
              <a:rPr lang="fr-FR" sz="2400" b="1"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t>La phytosociologie est une branche de l'écologie qui étudie les communautés végétales et leur structure. Elle vise à comprendre la diversité, la distribution et les relations entre les différentes espèces au sein d'un écosystème. Les méthodes </a:t>
            </a:r>
            <a:r>
              <a:rPr lang="fr-FR" sz="2400" b="1" dirty="0" err="1">
                <a:solidFill>
                  <a:srgbClr val="FFFF00"/>
                </a:solidFill>
                <a:latin typeface="Times New Roman" panose="02020603050405020304" pitchFamily="18" charset="0"/>
                <a:ea typeface="Times New Roman" panose="02020603050405020304" pitchFamily="18" charset="0"/>
                <a:cs typeface="Arial" panose="020B0604020202020204" pitchFamily="34" charset="0"/>
              </a:rPr>
              <a:t>phytosociologiques</a:t>
            </a:r>
            <a:r>
              <a:rPr lang="fr-FR" sz="2400" b="1"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t> se concentrent sur la classification et l'analyse des communautés végétales en utilisant des approches floristiques et </a:t>
            </a:r>
            <a:r>
              <a:rPr lang="fr-FR" sz="2400" b="1" dirty="0" err="1">
                <a:solidFill>
                  <a:srgbClr val="FFFF00"/>
                </a:solidFill>
                <a:latin typeface="Times New Roman" panose="02020603050405020304" pitchFamily="18" charset="0"/>
                <a:ea typeface="Times New Roman" panose="02020603050405020304" pitchFamily="18" charset="0"/>
                <a:cs typeface="Arial" panose="020B0604020202020204" pitchFamily="34" charset="0"/>
              </a:rPr>
              <a:t>physiognomiques</a:t>
            </a:r>
            <a:r>
              <a:rPr lang="fr-FR" sz="2400" b="1" dirty="0">
                <a:solidFill>
                  <a:srgbClr val="FFFF00"/>
                </a:solidFill>
                <a:latin typeface="Times New Roman" panose="02020603050405020304" pitchFamily="18" charset="0"/>
                <a:ea typeface="Times New Roman" panose="02020603050405020304" pitchFamily="18" charset="0"/>
                <a:cs typeface="Arial" panose="020B0604020202020204" pitchFamily="34" charset="0"/>
              </a:rPr>
              <a:t>.</a:t>
            </a:r>
            <a:endParaRPr lang="en-US" sz="2000" b="1"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2218090" y="-182484"/>
            <a:ext cx="4039888" cy="587148"/>
          </a:xfrm>
          <a:prstGeom prst="rect">
            <a:avLst/>
          </a:prstGeom>
          <a:ln>
            <a:solidFill>
              <a:srgbClr val="C00000"/>
            </a:solidFill>
          </a:ln>
        </p:spPr>
        <p:txBody>
          <a:bodyPr wrap="none">
            <a:spAutoFit/>
          </a:bodyPr>
          <a:lstStyle/>
          <a:p>
            <a:pPr algn="just">
              <a:lnSpc>
                <a:spcPct val="150000"/>
              </a:lnSpc>
              <a:spcBef>
                <a:spcPts val="1200"/>
              </a:spcBef>
              <a:spcAft>
                <a:spcPts val="1200"/>
              </a:spcAft>
            </a:pPr>
            <a:r>
              <a:rPr lang="fr-FR" sz="2400" b="1" u="sng"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Méthodes </a:t>
            </a:r>
            <a:r>
              <a:rPr lang="fr-FR" sz="2400" b="1" u="sng"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Phytosociologiques</a:t>
            </a:r>
            <a:endParaRPr lang="en-US" sz="2000" u="sng"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76575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 phytosociologie phyto : végétal socio : communauté logos : étude étudie  les communautés végétales peut s'appuyer sur approches physionomiques,  climatiques, - ppt téléchar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784976" cy="6471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968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63" y="-315416"/>
            <a:ext cx="9145016" cy="7309693"/>
          </a:xfrm>
          <a:prstGeom prst="rect">
            <a:avLst/>
          </a:prstGeom>
          <a:ln>
            <a:solidFill>
              <a:srgbClr val="C00000"/>
            </a:solidFill>
          </a:ln>
        </p:spPr>
        <p:txBody>
          <a:bodyPr wrap="square">
            <a:spAutoFit/>
          </a:bodyPr>
          <a:lstStyle/>
          <a:p>
            <a:pPr algn="ctr">
              <a:lnSpc>
                <a:spcPct val="150000"/>
              </a:lnSpc>
              <a:spcBef>
                <a:spcPts val="1400"/>
              </a:spcBef>
              <a:spcAft>
                <a:spcPts val="400"/>
              </a:spcAft>
            </a:pPr>
            <a:r>
              <a:rPr lang="fr-FR" sz="2400" b="1" u="sng"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Méthodes d’Étude en Phytosociologie</a:t>
            </a:r>
            <a:endParaRPr lang="en-US" sz="2000"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Bef>
                <a:spcPts val="1200"/>
              </a:spcBef>
              <a:spcAft>
                <a:spcPts val="200"/>
              </a:spcAf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2.1. Relevés </a:t>
            </a:r>
            <a:r>
              <a:rPr lang="fr-FR" sz="2400" b="1"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Phytosociologiques</a:t>
            </a:r>
            <a:endParaRPr lang="en-US" sz="2000" dirty="0">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Bef>
                <a:spcPts val="1200"/>
              </a:spcBef>
              <a:spcAft>
                <a:spcPts val="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Principe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Réalisation de relevés de terrain pour inventorier les espèces présentes dans une zone déterminée.</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Aft>
                <a:spcPts val="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Objectif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Établir la composition floristique et déterminer la structure des communautés.</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42950" lvl="1" indent="-285750" fontAlgn="base">
              <a:lnSpc>
                <a:spcPct val="150000"/>
              </a:lnSpc>
              <a:spcAft>
                <a:spcPts val="0"/>
              </a:spcAft>
              <a:buSzPts val="1000"/>
              <a:buFont typeface="Courier New" panose="02070309020205020404" pitchFamily="49" charset="0"/>
              <a:buChar char="o"/>
              <a:tabLst>
                <a:tab pos="914400" algn="l"/>
              </a:tabLst>
            </a:pPr>
            <a:r>
              <a:rPr lang="fr-FR"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Relevés Complète :</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Identification et mesure de toutes les espèces dans une parcelle.</a:t>
            </a:r>
          </a:p>
          <a:p>
            <a:endParaRPr lang="en-US" dirty="0"/>
          </a:p>
          <a:p>
            <a:pPr marL="742950" lvl="1" indent="-285750" fontAlgn="base">
              <a:buFont typeface="Arial" panose="020B0604020202020204" pitchFamily="34" charset="0"/>
              <a:buChar char="•"/>
            </a:pPr>
            <a:r>
              <a:rPr lang="fr-FR" b="1" dirty="0"/>
              <a:t>Relevés Partiels :</a:t>
            </a:r>
            <a:r>
              <a:rPr lang="fr-FR" dirty="0"/>
              <a:t> Observation d’un échantillon représentatif d’une communauté.</a:t>
            </a:r>
            <a:endParaRPr lang="en-US" sz="1600" dirty="0"/>
          </a:p>
          <a:p>
            <a:pPr marL="742950" lvl="1" indent="-285750" fontAlgn="base">
              <a:lnSpc>
                <a:spcPct val="150000"/>
              </a:lnSpc>
              <a:spcAft>
                <a:spcPts val="0"/>
              </a:spcAft>
              <a:buSzPts val="1000"/>
              <a:buFont typeface="Courier New" panose="02070309020205020404" pitchFamily="49" charset="0"/>
              <a:buChar char="o"/>
              <a:tabLst>
                <a:tab pos="914400" algn="l"/>
              </a:tabLst>
            </a:pP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2831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6632"/>
            <a:ext cx="8424936" cy="6919843"/>
          </a:xfrm>
          <a:prstGeom prst="rect">
            <a:avLst/>
          </a:prstGeom>
          <a:ln>
            <a:solidFill>
              <a:srgbClr val="C00000"/>
            </a:solidFill>
          </a:ln>
        </p:spPr>
        <p:txBody>
          <a:bodyPr wrap="square">
            <a:spAutoFit/>
          </a:bodyPr>
          <a:lstStyle/>
          <a:p>
            <a:pPr>
              <a:lnSpc>
                <a:spcPct val="150000"/>
              </a:lnSpc>
              <a:spcBef>
                <a:spcPts val="1200"/>
              </a:spcBef>
              <a:spcAft>
                <a:spcPts val="200"/>
              </a:spcAft>
            </a:pPr>
            <a:r>
              <a:rPr lang="en-US"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Méthode</a:t>
            </a:r>
            <a:r>
              <a:rPr lang="en-US"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de Braun-</a:t>
            </a:r>
            <a:r>
              <a:rPr lang="en-US" sz="2400" b="1"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Blanquet</a:t>
            </a:r>
            <a:endParaRPr lang="en-US" sz="2000" dirty="0">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Bef>
                <a:spcPts val="1200"/>
              </a:spcBef>
              <a:spcAft>
                <a:spcPts val="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Principe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Méthode qualitative d'évaluation de la couverture des espèces, fondée sur l'idée que chaque espèce a un rôle dans la communauté.</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Aft>
                <a:spcPts val="0"/>
              </a:spcAft>
              <a:buSzPts val="1000"/>
              <a:buFont typeface="Symbol" panose="05050102010706020507" pitchFamily="18" charset="2"/>
              <a:buChar char=""/>
              <a:tabLst>
                <a:tab pos="457200" algn="l"/>
              </a:tabLst>
            </a:pPr>
            <a:r>
              <a:rPr lang="en-US" sz="2400" b="1"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Utilisation</a:t>
            </a:r>
            <a:r>
              <a:rPr lang="en-US"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42950" lvl="1" indent="-285750" fontAlgn="base">
              <a:lnSpc>
                <a:spcPct val="150000"/>
              </a:lnSpc>
              <a:spcAft>
                <a:spcPts val="0"/>
              </a:spcAft>
              <a:buSzPts val="1000"/>
              <a:buFont typeface="Courier New" panose="02070309020205020404" pitchFamily="49" charset="0"/>
              <a:buChar char="o"/>
              <a:tabLst>
                <a:tab pos="914400" algn="l"/>
              </a:tabLst>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Notation de la couverture (%) de chaque espèce selon des classes définies (par exemple, 1-5, où 1 correspond à une couverture très faible et 5 à une couverture très élevée).</a:t>
            </a:r>
            <a:endPar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50000"/>
              </a:lnSpc>
              <a:spcAft>
                <a:spcPts val="120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Analyse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Utilisation des données pour établir des associations </a:t>
            </a:r>
            <a:r>
              <a:rPr lang="fr-FR" sz="2400"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phytosociologiques</a:t>
            </a: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t>
            </a:r>
            <a:endParaRPr lang="en-US" sz="2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94814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FR" sz="3200" b="1" u="sng" dirty="0"/>
              <a:t>Méthodes de </a:t>
            </a:r>
            <a:r>
              <a:rPr lang="fr-FR" sz="2800" b="1" u="sng" dirty="0"/>
              <a:t>classification</a:t>
            </a:r>
            <a:r>
              <a:rPr lang="fr-FR" sz="3200" b="1" u="sng" dirty="0"/>
              <a:t> de la végétation</a:t>
            </a:r>
            <a:endParaRPr lang="en-US" sz="3200" u="sng" dirty="0"/>
          </a:p>
        </p:txBody>
      </p:sp>
      <p:sp>
        <p:nvSpPr>
          <p:cNvPr id="4" name="Rectangle 3"/>
          <p:cNvSpPr/>
          <p:nvPr/>
        </p:nvSpPr>
        <p:spPr>
          <a:xfrm>
            <a:off x="539552" y="1523292"/>
            <a:ext cx="7848872" cy="4401205"/>
          </a:xfrm>
          <a:prstGeom prst="rect">
            <a:avLst/>
          </a:prstGeom>
          <a:ln>
            <a:solidFill>
              <a:schemeClr val="accent1"/>
            </a:solidFill>
          </a:ln>
        </p:spPr>
        <p:txBody>
          <a:bodyPr wrap="square">
            <a:spAutoFit/>
          </a:bodyPr>
          <a:lstStyle/>
          <a:p>
            <a:pPr algn="just"/>
            <a:r>
              <a:rPr lang="fr-FR" sz="2800" dirty="0"/>
              <a:t>La </a:t>
            </a:r>
            <a:r>
              <a:rPr lang="fr-FR" sz="2800" b="1" dirty="0"/>
              <a:t>classification de la végétation</a:t>
            </a:r>
            <a:r>
              <a:rPr lang="fr-FR" sz="2800" dirty="0"/>
              <a:t> est une méthode scientifique qui consiste à </a:t>
            </a:r>
            <a:r>
              <a:rPr lang="fr-FR" sz="2800" b="1" dirty="0"/>
              <a:t>regrouper les types de végétation</a:t>
            </a:r>
            <a:r>
              <a:rPr lang="fr-FR" sz="2800" dirty="0"/>
              <a:t> en catégories homogènes selon certains critères tels que la </a:t>
            </a:r>
            <a:r>
              <a:rPr lang="fr-FR" sz="2800" b="1" dirty="0"/>
              <a:t>composition floristique</a:t>
            </a:r>
            <a:r>
              <a:rPr lang="fr-FR" sz="2800" dirty="0"/>
              <a:t>, la </a:t>
            </a:r>
            <a:r>
              <a:rPr lang="fr-FR" sz="2800" b="1" dirty="0"/>
              <a:t>structure</a:t>
            </a:r>
            <a:r>
              <a:rPr lang="fr-FR" sz="2800" dirty="0"/>
              <a:t>, les </a:t>
            </a:r>
            <a:r>
              <a:rPr lang="fr-FR" sz="2800" b="1" dirty="0"/>
              <a:t>conditions écologiques</a:t>
            </a:r>
            <a:r>
              <a:rPr lang="fr-FR" sz="2800" dirty="0"/>
              <a:t>, ou encore l’</a:t>
            </a:r>
            <a:r>
              <a:rPr lang="fr-FR" sz="2800" b="1" dirty="0"/>
              <a:t>apparence </a:t>
            </a:r>
            <a:r>
              <a:rPr lang="fr-FR" sz="2800" b="1" dirty="0" err="1"/>
              <a:t>physiognomique</a:t>
            </a:r>
            <a:r>
              <a:rPr lang="fr-FR" sz="2800" dirty="0"/>
              <a:t> des plantes.</a:t>
            </a:r>
            <a:br>
              <a:rPr lang="fr-FR" sz="2800" dirty="0"/>
            </a:br>
            <a:r>
              <a:rPr lang="fr-FR" sz="2800" dirty="0"/>
              <a:t>Elle permet de mieux comprendre, décrire et cartographier les formations végétales d’un territoire donné.</a:t>
            </a:r>
            <a:endParaRPr lang="en-US" sz="2800" dirty="0"/>
          </a:p>
        </p:txBody>
      </p:sp>
    </p:spTree>
    <p:extLst>
      <p:ext uri="{BB962C8B-B14F-4D97-AF65-F5344CB8AC3E}">
        <p14:creationId xmlns:p14="http://schemas.microsoft.com/office/powerpoint/2010/main" val="66173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88640"/>
            <a:ext cx="7506072" cy="6088846"/>
          </a:xfrm>
          <a:prstGeom prst="rect">
            <a:avLst/>
          </a:prstGeom>
          <a:ln>
            <a:solidFill>
              <a:srgbClr val="C00000"/>
            </a:solidFill>
          </a:ln>
        </p:spPr>
        <p:txBody>
          <a:bodyPr wrap="square">
            <a:spAutoFit/>
          </a:bodyPr>
          <a:lstStyle/>
          <a:p>
            <a:pPr>
              <a:lnSpc>
                <a:spcPct val="150000"/>
              </a:lnSpc>
              <a:spcBef>
                <a:spcPts val="1200"/>
              </a:spcBef>
              <a:spcAft>
                <a:spcPts val="200"/>
              </a:spcAft>
            </a:pPr>
            <a:r>
              <a:rPr lang="en-US" sz="2800" b="1"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Méthode</a:t>
            </a:r>
            <a:r>
              <a:rPr lang="en-US" sz="28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de </a:t>
            </a:r>
            <a:r>
              <a:rPr lang="en-US" sz="2800" b="1"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l'Indice</a:t>
            </a:r>
            <a:r>
              <a:rPr lang="en-US" sz="28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de </a:t>
            </a:r>
            <a:r>
              <a:rPr lang="en-US" sz="2800" b="1"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Diversité</a:t>
            </a:r>
            <a:endParaRPr lang="en-US" sz="2400" dirty="0">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Bef>
                <a:spcPts val="1200"/>
              </a:spcBef>
              <a:spcAft>
                <a:spcPts val="0"/>
              </a:spcAft>
              <a:buSzPts val="1000"/>
              <a:buFont typeface="Symbol" panose="05050102010706020507" pitchFamily="18" charset="2"/>
              <a:buChar char=""/>
              <a:tabLst>
                <a:tab pos="457200" algn="l"/>
              </a:tabLst>
            </a:pPr>
            <a:r>
              <a:rPr lang="fr-FR" sz="28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Principe :</a:t>
            </a:r>
            <a:br>
              <a:rPr lang="fr-FR" sz="28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Utilisation d'indices pour quantifier la diversité et l'équilibre des espèces dans une communauté (par exemple, l’indice de Shannon ou l’indice de Simpson).</a:t>
            </a:r>
            <a:endParaRPr lang="en-US" sz="24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Aft>
                <a:spcPts val="1200"/>
              </a:spcAft>
              <a:buSzPts val="1000"/>
              <a:buFont typeface="Symbol" panose="05050102010706020507" pitchFamily="18" charset="2"/>
              <a:buChar char=""/>
              <a:tabLst>
                <a:tab pos="457200" algn="l"/>
              </a:tabLst>
            </a:pPr>
            <a:r>
              <a:rPr lang="fr-FR" sz="28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Objectif :</a:t>
            </a:r>
            <a:br>
              <a:rPr lang="fr-FR" sz="28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Comparer la diversité des communautés et évaluer la santé des écosystèmes.</a:t>
            </a:r>
            <a:endParaRPr lang="en-US" sz="24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80788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74236"/>
            <a:ext cx="8640960" cy="6571030"/>
          </a:xfrm>
          <a:prstGeom prst="rect">
            <a:avLst/>
          </a:prstGeom>
          <a:ln>
            <a:solidFill>
              <a:srgbClr val="C00000"/>
            </a:solidFill>
          </a:ln>
        </p:spPr>
        <p:txBody>
          <a:bodyPr wrap="square">
            <a:spAutoFit/>
          </a:bodyPr>
          <a:lstStyle/>
          <a:p>
            <a:pPr>
              <a:lnSpc>
                <a:spcPct val="150000"/>
              </a:lnSpc>
              <a:spcBef>
                <a:spcPts val="1400"/>
              </a:spcBef>
              <a:spcAft>
                <a:spcPts val="400"/>
              </a:spcAf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Avantages et Limites des Méthodes </a:t>
            </a:r>
            <a:r>
              <a:rPr lang="fr-FR" sz="2400" b="1"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Phytosociologiques</a:t>
            </a:r>
            <a:endParaRPr lang="en-US" sz="2000" dirty="0">
              <a:latin typeface="Calibri" panose="020F0502020204030204" pitchFamily="34" charset="0"/>
              <a:ea typeface="Calibri" panose="020F0502020204030204" pitchFamily="34" charset="0"/>
              <a:cs typeface="Arial" panose="020B0604020202020204" pitchFamily="34" charset="0"/>
            </a:endParaRPr>
          </a:p>
          <a:p>
            <a:pPr>
              <a:lnSpc>
                <a:spcPct val="150000"/>
              </a:lnSpc>
              <a:spcBef>
                <a:spcPts val="1200"/>
              </a:spcBef>
              <a:spcAft>
                <a:spcPts val="200"/>
              </a:spcAft>
            </a:pPr>
            <a:r>
              <a:rPr lang="en-US"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5.1. </a:t>
            </a:r>
            <a:r>
              <a:rPr lang="en-US" sz="2400" b="1"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Avantages</a:t>
            </a:r>
            <a:endParaRPr lang="en-US" sz="2000" dirty="0">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Bef>
                <a:spcPts val="1200"/>
              </a:spcBef>
              <a:spcAft>
                <a:spcPts val="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Approche Intégrative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Permet de prendre en compte les interactions entre espèces et leur environnement.</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Aft>
                <a:spcPts val="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Identification des Changements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Utile pour détecter les changements dans la composition des communautés au fil du temps.</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Aft>
                <a:spcPts val="120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Contribution à la Conservation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Apporte des informations précieuses pour les efforts de conservation et de gestion des ressources.</a:t>
            </a:r>
            <a:endParaRPr lang="en-US" sz="2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21680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692696"/>
            <a:ext cx="8640960" cy="5786199"/>
          </a:xfrm>
          <a:prstGeom prst="rect">
            <a:avLst/>
          </a:prstGeom>
          <a:ln>
            <a:solidFill>
              <a:srgbClr val="C00000"/>
            </a:solidFill>
          </a:ln>
        </p:spPr>
        <p:txBody>
          <a:bodyPr wrap="square">
            <a:spAutoFit/>
          </a:bodyPr>
          <a:lstStyle/>
          <a:p>
            <a:pPr lvl="0" fontAlgn="base">
              <a:lnSpc>
                <a:spcPct val="150000"/>
              </a:lnSpc>
              <a:spcBef>
                <a:spcPts val="1200"/>
              </a:spcBef>
              <a:spcAft>
                <a:spcPts val="0"/>
              </a:spcAft>
              <a:buSzPts val="1000"/>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5-2. Les </a:t>
            </a:r>
            <a:r>
              <a:rPr lang="fr-FR" sz="2400" b="1"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inconvinients</a:t>
            </a: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p>
          <a:p>
            <a:pPr marL="342900" lvl="0" indent="-342900" fontAlgn="base">
              <a:lnSpc>
                <a:spcPct val="150000"/>
              </a:lnSpc>
              <a:spcBef>
                <a:spcPts val="1200"/>
              </a:spcBef>
              <a:spcAft>
                <a:spcPts val="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Dépendance aux Échantillons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Les résultats peuvent être influencés par le choix des sites d’échantillonnage.</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Aft>
                <a:spcPts val="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Complexité d’Analyse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Peut nécessiter des compétences statistiques avancées pour l’analyse des données.</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50000"/>
              </a:lnSpc>
              <a:spcAft>
                <a:spcPts val="120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Biais Potentiels :</a:t>
            </a:r>
            <a:b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b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Risque de biais dans l’évaluation des communautés, notamment si les relevés ne sont pas représentatifs.</a:t>
            </a:r>
            <a:endParaRPr lang="en-US" sz="2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43415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764704"/>
            <a:ext cx="8280920" cy="5632311"/>
          </a:xfrm>
          <a:prstGeom prst="rect">
            <a:avLst/>
          </a:prstGeom>
          <a:ln>
            <a:solidFill>
              <a:schemeClr val="accent1"/>
            </a:solidFill>
          </a:ln>
        </p:spPr>
        <p:txBody>
          <a:bodyPr wrap="square">
            <a:spAutoFit/>
          </a:bodyPr>
          <a:lstStyle/>
          <a:p>
            <a:pPr algn="ctr"/>
            <a:r>
              <a:rPr lang="fr-FR" sz="2400" b="1" dirty="0">
                <a:solidFill>
                  <a:srgbClr val="FF0000"/>
                </a:solidFill>
              </a:rPr>
              <a:t>🌿 Exercice : Étude de la végétation dans une zone steppique</a:t>
            </a:r>
          </a:p>
          <a:p>
            <a:pPr algn="ctr"/>
            <a:r>
              <a:rPr lang="fr-FR" sz="2400" b="1" dirty="0">
                <a:solidFill>
                  <a:srgbClr val="FF0000"/>
                </a:solidFill>
              </a:rPr>
              <a:t>Contexte </a:t>
            </a:r>
            <a:r>
              <a:rPr lang="fr-FR" sz="2400" b="1" dirty="0"/>
              <a:t>:</a:t>
            </a:r>
            <a:br>
              <a:rPr lang="fr-FR" sz="2400" dirty="0"/>
            </a:br>
            <a:r>
              <a:rPr lang="fr-FR" sz="2400" dirty="0"/>
              <a:t>Une équipe d’écologues souhaite étudier la diversité et l’abondance des espèces végétales dans une zone steppique de 10 hectares. L’objectif est de déterminer la richesse floristique et l'abondance relative des espèces dans cette zone.</a:t>
            </a:r>
          </a:p>
          <a:p>
            <a:pPr algn="just"/>
            <a:r>
              <a:rPr lang="fr-FR" sz="2400" b="1" dirty="0"/>
              <a:t>Méthodologie proposée :</a:t>
            </a:r>
            <a:endParaRPr lang="fr-FR" sz="2400" dirty="0"/>
          </a:p>
          <a:p>
            <a:pPr algn="just">
              <a:buFont typeface="Arial" panose="020B0604020202020204" pitchFamily="34" charset="0"/>
              <a:buChar char="•"/>
            </a:pPr>
            <a:r>
              <a:rPr lang="fr-FR" sz="2400" dirty="0"/>
              <a:t>La zone est subdivisée en 100 </a:t>
            </a:r>
            <a:r>
              <a:rPr lang="fr-FR" sz="2400" dirty="0" err="1"/>
              <a:t>quadrats</a:t>
            </a:r>
            <a:r>
              <a:rPr lang="fr-FR" sz="2400" dirty="0"/>
              <a:t> de 10 × 10 m.</a:t>
            </a:r>
          </a:p>
          <a:p>
            <a:pPr algn="just">
              <a:buFont typeface="Arial" panose="020B0604020202020204" pitchFamily="34" charset="0"/>
              <a:buChar char="•"/>
            </a:pPr>
            <a:r>
              <a:rPr lang="fr-FR" sz="2400" dirty="0"/>
              <a:t>10 </a:t>
            </a:r>
            <a:r>
              <a:rPr lang="fr-FR" sz="2400" dirty="0" err="1"/>
              <a:t>quadrats</a:t>
            </a:r>
            <a:r>
              <a:rPr lang="fr-FR" sz="2400" dirty="0"/>
              <a:t> sont choisis aléatoirement pour l’échantillonnage (méthode probabiliste : échantillonnage aléatoire simple).</a:t>
            </a:r>
          </a:p>
          <a:p>
            <a:pPr algn="just">
              <a:buFont typeface="Arial" panose="020B0604020202020204" pitchFamily="34" charset="0"/>
              <a:buChar char="•"/>
            </a:pPr>
            <a:r>
              <a:rPr lang="fr-FR" sz="2400" dirty="0"/>
              <a:t>Dans chaque </a:t>
            </a:r>
            <a:r>
              <a:rPr lang="fr-FR" sz="2400" dirty="0" err="1"/>
              <a:t>quadrat</a:t>
            </a:r>
            <a:r>
              <a:rPr lang="fr-FR" sz="2400" dirty="0"/>
              <a:t>, les espèces végétales sont recensées et leur abondance (nombre de pieds) est notée.</a:t>
            </a:r>
          </a:p>
        </p:txBody>
      </p:sp>
    </p:spTree>
    <p:extLst>
      <p:ext uri="{BB962C8B-B14F-4D97-AF65-F5344CB8AC3E}">
        <p14:creationId xmlns:p14="http://schemas.microsoft.com/office/powerpoint/2010/main" val="755003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68764673"/>
              </p:ext>
            </p:extLst>
          </p:nvPr>
        </p:nvGraphicFramePr>
        <p:xfrm>
          <a:off x="395536" y="47110"/>
          <a:ext cx="8229600" cy="2616364"/>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441558">
                <a:tc>
                  <a:txBody>
                    <a:bodyPr/>
                    <a:lstStyle/>
                    <a:p>
                      <a:pPr algn="ctr"/>
                      <a:r>
                        <a:rPr lang="en-US" sz="2000" b="1" dirty="0" err="1"/>
                        <a:t>Espèce</a:t>
                      </a:r>
                      <a:endParaRPr lang="en-US" sz="2000" b="1" dirty="0"/>
                    </a:p>
                  </a:txBody>
                  <a:tcPr anchor="ctr">
                    <a:lnL>
                      <a:noFill/>
                    </a:lnL>
                    <a:lnR>
                      <a:noFill/>
                    </a:lnR>
                    <a:lnT>
                      <a:noFill/>
                    </a:lnT>
                    <a:lnB>
                      <a:noFill/>
                    </a:lnB>
                    <a:solidFill>
                      <a:schemeClr val="accent2"/>
                    </a:solidFill>
                  </a:tcPr>
                </a:tc>
                <a:tc>
                  <a:txBody>
                    <a:bodyPr/>
                    <a:lstStyle/>
                    <a:p>
                      <a:pPr algn="ctr"/>
                      <a:r>
                        <a:rPr lang="en-US" sz="2000" b="1"/>
                        <a:t>Quadrat 1</a:t>
                      </a:r>
                    </a:p>
                  </a:txBody>
                  <a:tcPr anchor="ctr">
                    <a:lnL>
                      <a:noFill/>
                    </a:lnL>
                    <a:lnR>
                      <a:noFill/>
                    </a:lnR>
                    <a:lnT>
                      <a:noFill/>
                    </a:lnT>
                    <a:lnB>
                      <a:noFill/>
                    </a:lnB>
                    <a:solidFill>
                      <a:schemeClr val="accent2"/>
                    </a:solidFill>
                  </a:tcPr>
                </a:tc>
                <a:tc>
                  <a:txBody>
                    <a:bodyPr/>
                    <a:lstStyle/>
                    <a:p>
                      <a:pPr algn="ctr"/>
                      <a:r>
                        <a:rPr lang="en-US" sz="2000" b="1"/>
                        <a:t>Quadrat 2</a:t>
                      </a:r>
                    </a:p>
                  </a:txBody>
                  <a:tcPr anchor="ctr">
                    <a:lnL>
                      <a:noFill/>
                    </a:lnL>
                    <a:lnR>
                      <a:noFill/>
                    </a:lnR>
                    <a:lnT>
                      <a:noFill/>
                    </a:lnT>
                    <a:lnB>
                      <a:noFill/>
                    </a:lnB>
                    <a:solidFill>
                      <a:schemeClr val="accent2"/>
                    </a:solidFill>
                  </a:tcPr>
                </a:tc>
                <a:tc>
                  <a:txBody>
                    <a:bodyPr/>
                    <a:lstStyle/>
                    <a:p>
                      <a:pPr algn="ctr"/>
                      <a:r>
                        <a:rPr lang="en-US" sz="2000" b="1"/>
                        <a:t>Quadrat 3</a:t>
                      </a:r>
                    </a:p>
                  </a:txBody>
                  <a:tcPr anchor="ctr">
                    <a:lnL>
                      <a:noFill/>
                    </a:lnL>
                    <a:lnR>
                      <a:noFill/>
                    </a:lnR>
                    <a:lnT>
                      <a:noFill/>
                    </a:lnT>
                    <a:lnB>
                      <a:noFill/>
                    </a:lnB>
                    <a:solidFill>
                      <a:schemeClr val="accent2"/>
                    </a:solidFill>
                  </a:tcPr>
                </a:tc>
                <a:extLst>
                  <a:ext uri="{0D108BD9-81ED-4DB2-BD59-A6C34878D82A}">
                    <a16:rowId xmlns:a16="http://schemas.microsoft.com/office/drawing/2014/main" val="10000"/>
                  </a:ext>
                </a:extLst>
              </a:tr>
              <a:tr h="772726">
                <a:tc>
                  <a:txBody>
                    <a:bodyPr/>
                    <a:lstStyle/>
                    <a:p>
                      <a:pPr algn="ctr"/>
                      <a:r>
                        <a:rPr lang="en-US" sz="2000" b="1"/>
                        <a:t>Artemisia herba-alba</a:t>
                      </a:r>
                    </a:p>
                  </a:txBody>
                  <a:tcPr anchor="ctr">
                    <a:lnL>
                      <a:noFill/>
                    </a:lnL>
                    <a:lnR>
                      <a:noFill/>
                    </a:lnR>
                    <a:lnT>
                      <a:noFill/>
                    </a:lnT>
                    <a:lnB>
                      <a:noFill/>
                    </a:lnB>
                    <a:solidFill>
                      <a:schemeClr val="accent2"/>
                    </a:solidFill>
                  </a:tcPr>
                </a:tc>
                <a:tc>
                  <a:txBody>
                    <a:bodyPr/>
                    <a:lstStyle/>
                    <a:p>
                      <a:pPr algn="ctr"/>
                      <a:r>
                        <a:rPr lang="en-US" sz="2000" b="1" dirty="0"/>
                        <a:t>12</a:t>
                      </a:r>
                    </a:p>
                  </a:txBody>
                  <a:tcPr anchor="ctr">
                    <a:lnL>
                      <a:noFill/>
                    </a:lnL>
                    <a:lnR>
                      <a:noFill/>
                    </a:lnR>
                    <a:lnT>
                      <a:noFill/>
                    </a:lnT>
                    <a:lnB>
                      <a:noFill/>
                    </a:lnB>
                    <a:solidFill>
                      <a:schemeClr val="accent2"/>
                    </a:solidFill>
                  </a:tcPr>
                </a:tc>
                <a:tc>
                  <a:txBody>
                    <a:bodyPr/>
                    <a:lstStyle/>
                    <a:p>
                      <a:pPr algn="ctr"/>
                      <a:r>
                        <a:rPr lang="en-US" sz="2000" b="1"/>
                        <a:t>15</a:t>
                      </a:r>
                    </a:p>
                  </a:txBody>
                  <a:tcPr anchor="ctr">
                    <a:lnL>
                      <a:noFill/>
                    </a:lnL>
                    <a:lnR>
                      <a:noFill/>
                    </a:lnR>
                    <a:lnT>
                      <a:noFill/>
                    </a:lnT>
                    <a:lnB>
                      <a:noFill/>
                    </a:lnB>
                    <a:solidFill>
                      <a:schemeClr val="accent2"/>
                    </a:solidFill>
                  </a:tcPr>
                </a:tc>
                <a:tc>
                  <a:txBody>
                    <a:bodyPr/>
                    <a:lstStyle/>
                    <a:p>
                      <a:pPr algn="ctr"/>
                      <a:r>
                        <a:rPr lang="en-US" sz="2000" b="1"/>
                        <a:t>9</a:t>
                      </a:r>
                    </a:p>
                  </a:txBody>
                  <a:tcPr anchor="ctr">
                    <a:lnL>
                      <a:noFill/>
                    </a:lnL>
                    <a:lnR>
                      <a:noFill/>
                    </a:lnR>
                    <a:lnT>
                      <a:noFill/>
                    </a:lnT>
                    <a:lnB>
                      <a:noFill/>
                    </a:lnB>
                    <a:solidFill>
                      <a:schemeClr val="accent2"/>
                    </a:solidFill>
                  </a:tcPr>
                </a:tc>
                <a:extLst>
                  <a:ext uri="{0D108BD9-81ED-4DB2-BD59-A6C34878D82A}">
                    <a16:rowId xmlns:a16="http://schemas.microsoft.com/office/drawing/2014/main" val="10001"/>
                  </a:ext>
                </a:extLst>
              </a:tr>
              <a:tr h="441558">
                <a:tc>
                  <a:txBody>
                    <a:bodyPr/>
                    <a:lstStyle/>
                    <a:p>
                      <a:pPr algn="ctr"/>
                      <a:r>
                        <a:rPr lang="en-US" sz="2000" b="1"/>
                        <a:t>Stipa tenacissima</a:t>
                      </a:r>
                    </a:p>
                  </a:txBody>
                  <a:tcPr anchor="ctr">
                    <a:lnL>
                      <a:noFill/>
                    </a:lnL>
                    <a:lnR>
                      <a:noFill/>
                    </a:lnR>
                    <a:lnT>
                      <a:noFill/>
                    </a:lnT>
                    <a:lnB>
                      <a:noFill/>
                    </a:lnB>
                    <a:solidFill>
                      <a:schemeClr val="accent2"/>
                    </a:solidFill>
                  </a:tcPr>
                </a:tc>
                <a:tc>
                  <a:txBody>
                    <a:bodyPr/>
                    <a:lstStyle/>
                    <a:p>
                      <a:pPr algn="ctr"/>
                      <a:r>
                        <a:rPr lang="en-US" sz="2000" b="1"/>
                        <a:t>7</a:t>
                      </a:r>
                    </a:p>
                  </a:txBody>
                  <a:tcPr anchor="ctr">
                    <a:lnL>
                      <a:noFill/>
                    </a:lnL>
                    <a:lnR>
                      <a:noFill/>
                    </a:lnR>
                    <a:lnT>
                      <a:noFill/>
                    </a:lnT>
                    <a:lnB>
                      <a:noFill/>
                    </a:lnB>
                    <a:solidFill>
                      <a:schemeClr val="accent2"/>
                    </a:solidFill>
                  </a:tcPr>
                </a:tc>
                <a:tc>
                  <a:txBody>
                    <a:bodyPr/>
                    <a:lstStyle/>
                    <a:p>
                      <a:pPr algn="ctr"/>
                      <a:r>
                        <a:rPr lang="en-US" sz="2000" b="1" dirty="0"/>
                        <a:t>5</a:t>
                      </a:r>
                    </a:p>
                  </a:txBody>
                  <a:tcPr anchor="ctr">
                    <a:lnL>
                      <a:noFill/>
                    </a:lnL>
                    <a:lnR>
                      <a:noFill/>
                    </a:lnR>
                    <a:lnT>
                      <a:noFill/>
                    </a:lnT>
                    <a:lnB>
                      <a:noFill/>
                    </a:lnB>
                    <a:solidFill>
                      <a:schemeClr val="accent2"/>
                    </a:solidFill>
                  </a:tcPr>
                </a:tc>
                <a:tc>
                  <a:txBody>
                    <a:bodyPr/>
                    <a:lstStyle/>
                    <a:p>
                      <a:pPr algn="ctr"/>
                      <a:r>
                        <a:rPr lang="en-US" sz="2000" b="1"/>
                        <a:t>6</a:t>
                      </a:r>
                    </a:p>
                  </a:txBody>
                  <a:tcPr anchor="ctr">
                    <a:lnL>
                      <a:noFill/>
                    </a:lnL>
                    <a:lnR>
                      <a:noFill/>
                    </a:lnR>
                    <a:lnT>
                      <a:noFill/>
                    </a:lnT>
                    <a:lnB>
                      <a:noFill/>
                    </a:lnB>
                    <a:solidFill>
                      <a:schemeClr val="accent2"/>
                    </a:solidFill>
                  </a:tcPr>
                </a:tc>
                <a:extLst>
                  <a:ext uri="{0D108BD9-81ED-4DB2-BD59-A6C34878D82A}">
                    <a16:rowId xmlns:a16="http://schemas.microsoft.com/office/drawing/2014/main" val="10002"/>
                  </a:ext>
                </a:extLst>
              </a:tr>
              <a:tr h="441558">
                <a:tc>
                  <a:txBody>
                    <a:bodyPr/>
                    <a:lstStyle/>
                    <a:p>
                      <a:pPr algn="ctr"/>
                      <a:r>
                        <a:rPr lang="en-US" sz="2000" b="1"/>
                        <a:t>Atriplex halimus</a:t>
                      </a:r>
                    </a:p>
                  </a:txBody>
                  <a:tcPr anchor="ctr">
                    <a:lnL>
                      <a:noFill/>
                    </a:lnL>
                    <a:lnR>
                      <a:noFill/>
                    </a:lnR>
                    <a:lnT>
                      <a:noFill/>
                    </a:lnT>
                    <a:lnB>
                      <a:noFill/>
                    </a:lnB>
                    <a:solidFill>
                      <a:schemeClr val="accent2"/>
                    </a:solidFill>
                  </a:tcPr>
                </a:tc>
                <a:tc>
                  <a:txBody>
                    <a:bodyPr/>
                    <a:lstStyle/>
                    <a:p>
                      <a:pPr algn="ctr"/>
                      <a:r>
                        <a:rPr lang="en-US" sz="2000" b="1"/>
                        <a:t>4</a:t>
                      </a:r>
                    </a:p>
                  </a:txBody>
                  <a:tcPr anchor="ctr">
                    <a:lnL>
                      <a:noFill/>
                    </a:lnL>
                    <a:lnR>
                      <a:noFill/>
                    </a:lnR>
                    <a:lnT>
                      <a:noFill/>
                    </a:lnT>
                    <a:lnB>
                      <a:noFill/>
                    </a:lnB>
                    <a:solidFill>
                      <a:schemeClr val="accent2"/>
                    </a:solidFill>
                  </a:tcPr>
                </a:tc>
                <a:tc>
                  <a:txBody>
                    <a:bodyPr/>
                    <a:lstStyle/>
                    <a:p>
                      <a:pPr algn="ctr"/>
                      <a:r>
                        <a:rPr lang="en-US" sz="2000" b="1"/>
                        <a:t>3</a:t>
                      </a:r>
                    </a:p>
                  </a:txBody>
                  <a:tcPr anchor="ctr">
                    <a:lnL>
                      <a:noFill/>
                    </a:lnL>
                    <a:lnR>
                      <a:noFill/>
                    </a:lnR>
                    <a:lnT>
                      <a:noFill/>
                    </a:lnT>
                    <a:lnB>
                      <a:noFill/>
                    </a:lnB>
                    <a:solidFill>
                      <a:schemeClr val="accent2"/>
                    </a:solidFill>
                  </a:tcPr>
                </a:tc>
                <a:tc>
                  <a:txBody>
                    <a:bodyPr/>
                    <a:lstStyle/>
                    <a:p>
                      <a:pPr algn="ctr"/>
                      <a:r>
                        <a:rPr lang="en-US" sz="2000" b="1" dirty="0"/>
                        <a:t>2</a:t>
                      </a:r>
                    </a:p>
                  </a:txBody>
                  <a:tcPr anchor="ctr">
                    <a:lnL>
                      <a:noFill/>
                    </a:lnL>
                    <a:lnR>
                      <a:noFill/>
                    </a:lnR>
                    <a:lnT>
                      <a:noFill/>
                    </a:lnT>
                    <a:lnB>
                      <a:noFill/>
                    </a:lnB>
                    <a:solidFill>
                      <a:schemeClr val="accent2"/>
                    </a:solidFill>
                  </a:tcPr>
                </a:tc>
                <a:extLst>
                  <a:ext uri="{0D108BD9-81ED-4DB2-BD59-A6C34878D82A}">
                    <a16:rowId xmlns:a16="http://schemas.microsoft.com/office/drawing/2014/main" val="10003"/>
                  </a:ext>
                </a:extLst>
              </a:tr>
            </a:tbl>
          </a:graphicData>
        </a:graphic>
      </p:graphicFrame>
      <p:sp>
        <p:nvSpPr>
          <p:cNvPr id="5" name="Rectangle 4"/>
          <p:cNvSpPr/>
          <p:nvPr/>
        </p:nvSpPr>
        <p:spPr>
          <a:xfrm>
            <a:off x="140680" y="3037130"/>
            <a:ext cx="8892480" cy="3785652"/>
          </a:xfrm>
          <a:prstGeom prst="rect">
            <a:avLst/>
          </a:prstGeom>
          <a:ln>
            <a:solidFill>
              <a:schemeClr val="accent1"/>
            </a:solidFill>
          </a:ln>
        </p:spPr>
        <p:txBody>
          <a:bodyPr wrap="square">
            <a:spAutoFit/>
          </a:bodyPr>
          <a:lstStyle/>
          <a:p>
            <a:pPr algn="just"/>
            <a:r>
              <a:rPr lang="fr-FR" sz="2400" b="1" dirty="0">
                <a:solidFill>
                  <a:srgbClr val="FF0000"/>
                </a:solidFill>
              </a:rPr>
              <a:t>✅ Questions :</a:t>
            </a:r>
          </a:p>
          <a:p>
            <a:pPr algn="just"/>
            <a:endParaRPr lang="fr-FR" sz="2400" b="1" dirty="0">
              <a:solidFill>
                <a:srgbClr val="FF0000"/>
              </a:solidFill>
            </a:endParaRPr>
          </a:p>
          <a:p>
            <a:pPr marL="457200" indent="-457200" algn="just">
              <a:buFont typeface="+mj-lt"/>
              <a:buAutoNum type="arabicPeriod"/>
            </a:pPr>
            <a:r>
              <a:rPr lang="fr-FR" sz="2400" b="1" dirty="0"/>
              <a:t>Quel est le type d’échantillonnage utilisé ? Justifiez.</a:t>
            </a:r>
            <a:endParaRPr lang="fr-FR" sz="2400" dirty="0"/>
          </a:p>
          <a:p>
            <a:pPr marL="457200" indent="-457200" algn="just">
              <a:buFont typeface="+mj-lt"/>
              <a:buAutoNum type="arabicPeriod"/>
            </a:pPr>
            <a:r>
              <a:rPr lang="fr-FR" sz="2400" b="1" dirty="0"/>
              <a:t>Calculez la fréquence de présence de chaque espèce dans les 3 </a:t>
            </a:r>
            <a:r>
              <a:rPr lang="fr-FR" sz="2400" b="1" dirty="0" err="1"/>
              <a:t>quadrats</a:t>
            </a:r>
            <a:r>
              <a:rPr lang="fr-FR" sz="2400" b="1" dirty="0"/>
              <a:t>.</a:t>
            </a:r>
            <a:endParaRPr lang="fr-FR" sz="2400" dirty="0"/>
          </a:p>
          <a:p>
            <a:pPr marL="457200" indent="-457200" algn="just">
              <a:buFont typeface="+mj-lt"/>
              <a:buAutoNum type="arabicPeriod"/>
            </a:pPr>
            <a:r>
              <a:rPr lang="fr-FR" sz="2400" b="1" dirty="0"/>
              <a:t>Calculez l’abondance moyenne de chaque espèce.</a:t>
            </a:r>
            <a:endParaRPr lang="fr-FR" sz="2400" dirty="0"/>
          </a:p>
          <a:p>
            <a:pPr marL="457200" indent="-457200" algn="just">
              <a:buFont typeface="+mj-lt"/>
              <a:buAutoNum type="arabicPeriod"/>
            </a:pPr>
            <a:r>
              <a:rPr lang="fr-FR" sz="2400" b="1" dirty="0"/>
              <a:t>Quelle espèce est dominante ? Justifiez par les résultats.</a:t>
            </a:r>
            <a:endParaRPr lang="fr-FR" sz="2400" dirty="0"/>
          </a:p>
          <a:p>
            <a:pPr marL="457200" indent="-457200" algn="just">
              <a:buFont typeface="+mj-lt"/>
              <a:buAutoNum type="arabicPeriod"/>
            </a:pPr>
            <a:r>
              <a:rPr lang="fr-FR" sz="2400" b="1" dirty="0"/>
              <a:t>Proposez un autre type d’échantillonnage qui pourrait être utilisé dans un terrain hétérogène.</a:t>
            </a:r>
            <a:endParaRPr lang="fr-FR" sz="2400" dirty="0"/>
          </a:p>
        </p:txBody>
      </p:sp>
    </p:spTree>
    <p:extLst>
      <p:ext uri="{BB962C8B-B14F-4D97-AF65-F5344CB8AC3E}">
        <p14:creationId xmlns:p14="http://schemas.microsoft.com/office/powerpoint/2010/main" val="2849344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404664"/>
            <a:ext cx="8424936" cy="1938992"/>
          </a:xfrm>
          <a:prstGeom prst="rect">
            <a:avLst/>
          </a:prstGeom>
          <a:ln>
            <a:solidFill>
              <a:srgbClr val="C00000"/>
            </a:solidFill>
          </a:ln>
        </p:spPr>
        <p:txBody>
          <a:bodyPr wrap="square">
            <a:spAutoFit/>
          </a:bodyPr>
          <a:lstStyle/>
          <a:p>
            <a:r>
              <a:rPr lang="fr-FR" sz="2000" b="1" dirty="0"/>
              <a:t>1. Quel est le type d’échantillonnage utilisé ? Justifiez.</a:t>
            </a:r>
          </a:p>
          <a:p>
            <a:r>
              <a:rPr lang="fr-FR" sz="2000" dirty="0"/>
              <a:t>➡ </a:t>
            </a:r>
            <a:r>
              <a:rPr lang="fr-FR" sz="2000" b="1" dirty="0"/>
              <a:t>Réponse :</a:t>
            </a:r>
            <a:br>
              <a:rPr lang="fr-FR" sz="2000" dirty="0"/>
            </a:br>
            <a:r>
              <a:rPr lang="fr-FR" sz="2000" dirty="0"/>
              <a:t>Il s'agit d'un </a:t>
            </a:r>
            <a:r>
              <a:rPr lang="fr-FR" sz="2000" b="1" dirty="0"/>
              <a:t>échantillonnage aléatoire simple</a:t>
            </a:r>
            <a:r>
              <a:rPr lang="fr-FR" sz="2000" dirty="0"/>
              <a:t>, car les 10 </a:t>
            </a:r>
            <a:r>
              <a:rPr lang="fr-FR" sz="2000" dirty="0" err="1"/>
              <a:t>quadrats</a:t>
            </a:r>
            <a:r>
              <a:rPr lang="fr-FR" sz="2000" dirty="0"/>
              <a:t> sont choisis </a:t>
            </a:r>
            <a:r>
              <a:rPr lang="fr-FR" sz="2000" b="1" dirty="0"/>
              <a:t>au hasard</a:t>
            </a:r>
            <a:r>
              <a:rPr lang="fr-FR" sz="2000" dirty="0"/>
              <a:t> parmi les 100 disponibles, et chaque unité a la même probabilité d’être sélectionnée. Cela permet d’éviter les biais liés à la répartition non homogène des espèces.</a:t>
            </a:r>
          </a:p>
        </p:txBody>
      </p:sp>
      <p:sp>
        <p:nvSpPr>
          <p:cNvPr id="8" name="Rectangle 7"/>
          <p:cNvSpPr/>
          <p:nvPr/>
        </p:nvSpPr>
        <p:spPr>
          <a:xfrm>
            <a:off x="395536" y="2564904"/>
            <a:ext cx="8712968" cy="1200329"/>
          </a:xfrm>
          <a:prstGeom prst="rect">
            <a:avLst/>
          </a:prstGeom>
          <a:ln>
            <a:solidFill>
              <a:srgbClr val="C00000"/>
            </a:solidFill>
          </a:ln>
        </p:spPr>
        <p:txBody>
          <a:bodyPr wrap="square">
            <a:spAutoFit/>
          </a:bodyPr>
          <a:lstStyle/>
          <a:p>
            <a:r>
              <a:rPr lang="fr-FR" b="1" dirty="0"/>
              <a:t>2. Calculez la fréquence de présence de chaque espèce dans les 3 </a:t>
            </a:r>
            <a:r>
              <a:rPr lang="fr-FR" b="1" dirty="0" err="1"/>
              <a:t>quadrats</a:t>
            </a:r>
            <a:r>
              <a:rPr lang="fr-FR" b="1" dirty="0"/>
              <a:t>.</a:t>
            </a:r>
          </a:p>
          <a:p>
            <a:r>
              <a:rPr lang="fr-FR" dirty="0"/>
              <a:t>➡ </a:t>
            </a:r>
            <a:r>
              <a:rPr lang="fr-FR" b="1" dirty="0"/>
              <a:t>Formule :</a:t>
            </a:r>
            <a:br>
              <a:rPr lang="fr-FR" dirty="0"/>
            </a:br>
            <a:r>
              <a:rPr lang="fr-FR" dirty="0"/>
              <a:t>Fréquence (%) = (Nombre de </a:t>
            </a:r>
            <a:r>
              <a:rPr lang="fr-FR" dirty="0" err="1"/>
              <a:t>quadrats</a:t>
            </a:r>
            <a:r>
              <a:rPr lang="fr-FR" dirty="0"/>
              <a:t> où l'espèce est présente / Nombre total de </a:t>
            </a:r>
            <a:r>
              <a:rPr lang="fr-FR" dirty="0" err="1"/>
              <a:t>quadrats</a:t>
            </a:r>
            <a:r>
              <a:rPr lang="fr-FR" dirty="0"/>
              <a:t>) × 100</a:t>
            </a:r>
          </a:p>
        </p:txBody>
      </p:sp>
      <p:graphicFrame>
        <p:nvGraphicFramePr>
          <p:cNvPr id="10" name="Table 9"/>
          <p:cNvGraphicFramePr>
            <a:graphicFrameLocks noGrp="1"/>
          </p:cNvGraphicFramePr>
          <p:nvPr>
            <p:extLst>
              <p:ext uri="{D42A27DB-BD31-4B8C-83A1-F6EECF244321}">
                <p14:modId xmlns:p14="http://schemas.microsoft.com/office/powerpoint/2010/main" val="547360057"/>
              </p:ext>
            </p:extLst>
          </p:nvPr>
        </p:nvGraphicFramePr>
        <p:xfrm>
          <a:off x="503547" y="4077072"/>
          <a:ext cx="8496945" cy="2194560"/>
        </p:xfrm>
        <a:graphic>
          <a:graphicData uri="http://schemas.openxmlformats.org/drawingml/2006/table">
            <a:tbl>
              <a:tblPr/>
              <a:tblGrid>
                <a:gridCol w="2832315">
                  <a:extLst>
                    <a:ext uri="{9D8B030D-6E8A-4147-A177-3AD203B41FA5}">
                      <a16:colId xmlns:a16="http://schemas.microsoft.com/office/drawing/2014/main" val="20000"/>
                    </a:ext>
                  </a:extLst>
                </a:gridCol>
                <a:gridCol w="2832315">
                  <a:extLst>
                    <a:ext uri="{9D8B030D-6E8A-4147-A177-3AD203B41FA5}">
                      <a16:colId xmlns:a16="http://schemas.microsoft.com/office/drawing/2014/main" val="20001"/>
                    </a:ext>
                  </a:extLst>
                </a:gridCol>
                <a:gridCol w="2832315">
                  <a:extLst>
                    <a:ext uri="{9D8B030D-6E8A-4147-A177-3AD203B41FA5}">
                      <a16:colId xmlns:a16="http://schemas.microsoft.com/office/drawing/2014/main" val="20002"/>
                    </a:ext>
                  </a:extLst>
                </a:gridCol>
              </a:tblGrid>
              <a:tr h="0">
                <a:tc>
                  <a:txBody>
                    <a:bodyPr/>
                    <a:lstStyle/>
                    <a:p>
                      <a:r>
                        <a:rPr lang="en-US" sz="2400" b="1"/>
                        <a:t>Espèce</a:t>
                      </a:r>
                    </a:p>
                  </a:txBody>
                  <a:tcPr anchor="ctr">
                    <a:lnL>
                      <a:noFill/>
                    </a:lnL>
                    <a:lnR>
                      <a:noFill/>
                    </a:lnR>
                    <a:lnT>
                      <a:noFill/>
                    </a:lnT>
                    <a:lnB>
                      <a:noFill/>
                    </a:lnB>
                    <a:solidFill>
                      <a:schemeClr val="tx1">
                        <a:lumMod val="50000"/>
                        <a:lumOff val="50000"/>
                      </a:schemeClr>
                    </a:solidFill>
                  </a:tcPr>
                </a:tc>
                <a:tc>
                  <a:txBody>
                    <a:bodyPr/>
                    <a:lstStyle/>
                    <a:p>
                      <a:r>
                        <a:rPr lang="en-US" sz="2400" b="1"/>
                        <a:t>Présence dans quadrats</a:t>
                      </a:r>
                    </a:p>
                  </a:txBody>
                  <a:tcPr anchor="ctr">
                    <a:lnL>
                      <a:noFill/>
                    </a:lnL>
                    <a:lnR>
                      <a:noFill/>
                    </a:lnR>
                    <a:lnT>
                      <a:noFill/>
                    </a:lnT>
                    <a:lnB>
                      <a:noFill/>
                    </a:lnB>
                    <a:solidFill>
                      <a:schemeClr val="tx1">
                        <a:lumMod val="50000"/>
                        <a:lumOff val="50000"/>
                      </a:schemeClr>
                    </a:solidFill>
                  </a:tcPr>
                </a:tc>
                <a:tc>
                  <a:txBody>
                    <a:bodyPr/>
                    <a:lstStyle/>
                    <a:p>
                      <a:r>
                        <a:rPr lang="en-US" sz="2400" b="1"/>
                        <a:t>Fréquence (%)</a:t>
                      </a:r>
                    </a:p>
                  </a:txBody>
                  <a:tcPr anchor="ctr">
                    <a:lnL>
                      <a:noFill/>
                    </a:lnL>
                    <a:lnR>
                      <a:noFill/>
                    </a:lnR>
                    <a:lnT>
                      <a:noFill/>
                    </a:lnT>
                    <a:lnB>
                      <a:noFill/>
                    </a:lnB>
                    <a:solidFill>
                      <a:schemeClr val="tx1">
                        <a:lumMod val="50000"/>
                        <a:lumOff val="50000"/>
                      </a:schemeClr>
                    </a:solidFill>
                  </a:tcPr>
                </a:tc>
                <a:extLst>
                  <a:ext uri="{0D108BD9-81ED-4DB2-BD59-A6C34878D82A}">
                    <a16:rowId xmlns:a16="http://schemas.microsoft.com/office/drawing/2014/main" val="10000"/>
                  </a:ext>
                </a:extLst>
              </a:tr>
              <a:tr h="0">
                <a:tc>
                  <a:txBody>
                    <a:bodyPr/>
                    <a:lstStyle/>
                    <a:p>
                      <a:r>
                        <a:rPr lang="en-US" sz="2400" b="1" i="1"/>
                        <a:t>Artemisia h.-a.</a:t>
                      </a:r>
                      <a:endParaRPr lang="en-US" sz="2400" b="1"/>
                    </a:p>
                  </a:txBody>
                  <a:tcPr anchor="ctr">
                    <a:lnL>
                      <a:noFill/>
                    </a:lnL>
                    <a:lnR>
                      <a:noFill/>
                    </a:lnR>
                    <a:lnT>
                      <a:noFill/>
                    </a:lnT>
                    <a:lnB>
                      <a:noFill/>
                    </a:lnB>
                    <a:solidFill>
                      <a:schemeClr val="tx1">
                        <a:lumMod val="50000"/>
                        <a:lumOff val="50000"/>
                      </a:schemeClr>
                    </a:solidFill>
                  </a:tcPr>
                </a:tc>
                <a:tc>
                  <a:txBody>
                    <a:bodyPr/>
                    <a:lstStyle/>
                    <a:p>
                      <a:r>
                        <a:rPr lang="en-US" sz="2400" b="1"/>
                        <a:t>3/3</a:t>
                      </a:r>
                    </a:p>
                  </a:txBody>
                  <a:tcPr anchor="ctr">
                    <a:lnL>
                      <a:noFill/>
                    </a:lnL>
                    <a:lnR>
                      <a:noFill/>
                    </a:lnR>
                    <a:lnT>
                      <a:noFill/>
                    </a:lnT>
                    <a:lnB>
                      <a:noFill/>
                    </a:lnB>
                    <a:solidFill>
                      <a:schemeClr val="tx1">
                        <a:lumMod val="50000"/>
                        <a:lumOff val="50000"/>
                      </a:schemeClr>
                    </a:solidFill>
                  </a:tcPr>
                </a:tc>
                <a:tc>
                  <a:txBody>
                    <a:bodyPr/>
                    <a:lstStyle/>
                    <a:p>
                      <a:r>
                        <a:rPr lang="en-US" sz="2400" b="1"/>
                        <a:t>(3/3) × 100 = 100%</a:t>
                      </a:r>
                    </a:p>
                  </a:txBody>
                  <a:tcPr anchor="ctr">
                    <a:lnL>
                      <a:noFill/>
                    </a:lnL>
                    <a:lnR>
                      <a:noFill/>
                    </a:lnR>
                    <a:lnT>
                      <a:noFill/>
                    </a:lnT>
                    <a:lnB>
                      <a:noFill/>
                    </a:lnB>
                    <a:solidFill>
                      <a:schemeClr val="tx1">
                        <a:lumMod val="50000"/>
                        <a:lumOff val="50000"/>
                      </a:schemeClr>
                    </a:solidFill>
                  </a:tcPr>
                </a:tc>
                <a:extLst>
                  <a:ext uri="{0D108BD9-81ED-4DB2-BD59-A6C34878D82A}">
                    <a16:rowId xmlns:a16="http://schemas.microsoft.com/office/drawing/2014/main" val="10001"/>
                  </a:ext>
                </a:extLst>
              </a:tr>
              <a:tr h="0">
                <a:tc>
                  <a:txBody>
                    <a:bodyPr/>
                    <a:lstStyle/>
                    <a:p>
                      <a:r>
                        <a:rPr lang="en-US" sz="2400" b="1" i="1"/>
                        <a:t>Stipa tenacissima</a:t>
                      </a:r>
                      <a:endParaRPr lang="en-US" sz="2400" b="1"/>
                    </a:p>
                  </a:txBody>
                  <a:tcPr anchor="ctr">
                    <a:lnL>
                      <a:noFill/>
                    </a:lnL>
                    <a:lnR>
                      <a:noFill/>
                    </a:lnR>
                    <a:lnT>
                      <a:noFill/>
                    </a:lnT>
                    <a:lnB>
                      <a:noFill/>
                    </a:lnB>
                    <a:solidFill>
                      <a:schemeClr val="tx1">
                        <a:lumMod val="50000"/>
                        <a:lumOff val="50000"/>
                      </a:schemeClr>
                    </a:solidFill>
                  </a:tcPr>
                </a:tc>
                <a:tc>
                  <a:txBody>
                    <a:bodyPr/>
                    <a:lstStyle/>
                    <a:p>
                      <a:r>
                        <a:rPr lang="en-US" sz="2400" b="1"/>
                        <a:t>3/3</a:t>
                      </a:r>
                    </a:p>
                  </a:txBody>
                  <a:tcPr anchor="ctr">
                    <a:lnL>
                      <a:noFill/>
                    </a:lnL>
                    <a:lnR>
                      <a:noFill/>
                    </a:lnR>
                    <a:lnT>
                      <a:noFill/>
                    </a:lnT>
                    <a:lnB>
                      <a:noFill/>
                    </a:lnB>
                    <a:solidFill>
                      <a:schemeClr val="tx1">
                        <a:lumMod val="50000"/>
                        <a:lumOff val="50000"/>
                      </a:schemeClr>
                    </a:solidFill>
                  </a:tcPr>
                </a:tc>
                <a:tc>
                  <a:txBody>
                    <a:bodyPr/>
                    <a:lstStyle/>
                    <a:p>
                      <a:r>
                        <a:rPr lang="en-US" sz="2400" b="1"/>
                        <a:t>100%</a:t>
                      </a:r>
                    </a:p>
                  </a:txBody>
                  <a:tcPr anchor="ctr">
                    <a:lnL>
                      <a:noFill/>
                    </a:lnL>
                    <a:lnR>
                      <a:noFill/>
                    </a:lnR>
                    <a:lnT>
                      <a:noFill/>
                    </a:lnT>
                    <a:lnB>
                      <a:noFill/>
                    </a:lnB>
                    <a:solidFill>
                      <a:schemeClr val="tx1">
                        <a:lumMod val="50000"/>
                        <a:lumOff val="50000"/>
                      </a:schemeClr>
                    </a:solidFill>
                  </a:tcPr>
                </a:tc>
                <a:extLst>
                  <a:ext uri="{0D108BD9-81ED-4DB2-BD59-A6C34878D82A}">
                    <a16:rowId xmlns:a16="http://schemas.microsoft.com/office/drawing/2014/main" val="10002"/>
                  </a:ext>
                </a:extLst>
              </a:tr>
              <a:tr h="0">
                <a:tc>
                  <a:txBody>
                    <a:bodyPr/>
                    <a:lstStyle/>
                    <a:p>
                      <a:r>
                        <a:rPr lang="en-US" sz="2400" b="1" i="1"/>
                        <a:t>Atriplex halimus</a:t>
                      </a:r>
                      <a:endParaRPr lang="en-US" sz="2400" b="1"/>
                    </a:p>
                  </a:txBody>
                  <a:tcPr anchor="ctr">
                    <a:lnL>
                      <a:noFill/>
                    </a:lnL>
                    <a:lnR>
                      <a:noFill/>
                    </a:lnR>
                    <a:lnT>
                      <a:noFill/>
                    </a:lnT>
                    <a:lnB>
                      <a:noFill/>
                    </a:lnB>
                    <a:solidFill>
                      <a:schemeClr val="tx1">
                        <a:lumMod val="50000"/>
                        <a:lumOff val="50000"/>
                      </a:schemeClr>
                    </a:solidFill>
                  </a:tcPr>
                </a:tc>
                <a:tc>
                  <a:txBody>
                    <a:bodyPr/>
                    <a:lstStyle/>
                    <a:p>
                      <a:r>
                        <a:rPr lang="en-US" sz="2400" b="1"/>
                        <a:t>3/3</a:t>
                      </a:r>
                    </a:p>
                  </a:txBody>
                  <a:tcPr anchor="ctr">
                    <a:lnL>
                      <a:noFill/>
                    </a:lnL>
                    <a:lnR>
                      <a:noFill/>
                    </a:lnR>
                    <a:lnT>
                      <a:noFill/>
                    </a:lnT>
                    <a:lnB>
                      <a:noFill/>
                    </a:lnB>
                    <a:solidFill>
                      <a:schemeClr val="tx1">
                        <a:lumMod val="50000"/>
                        <a:lumOff val="50000"/>
                      </a:schemeClr>
                    </a:solidFill>
                  </a:tcPr>
                </a:tc>
                <a:tc>
                  <a:txBody>
                    <a:bodyPr/>
                    <a:lstStyle/>
                    <a:p>
                      <a:r>
                        <a:rPr lang="en-US" sz="2400" b="1" dirty="0"/>
                        <a:t>100%</a:t>
                      </a:r>
                    </a:p>
                  </a:txBody>
                  <a:tcPr anchor="ctr">
                    <a:lnL>
                      <a:noFill/>
                    </a:lnL>
                    <a:lnR>
                      <a:noFill/>
                    </a:lnR>
                    <a:lnT>
                      <a:noFill/>
                    </a:lnT>
                    <a:lnB>
                      <a:noFill/>
                    </a:lnB>
                    <a:solidFill>
                      <a:schemeClr val="tx1">
                        <a:lumMod val="50000"/>
                        <a:lumOff val="5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81848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980728"/>
            <a:ext cx="8923462" cy="4680520"/>
          </a:xfrm>
          <a:prstGeom prst="rect">
            <a:avLst/>
          </a:prstGeom>
          <a:ln>
            <a:solidFill>
              <a:srgbClr val="C00000"/>
            </a:solidFill>
          </a:ln>
        </p:spPr>
      </p:pic>
    </p:spTree>
    <p:extLst>
      <p:ext uri="{BB962C8B-B14F-4D97-AF65-F5344CB8AC3E}">
        <p14:creationId xmlns:p14="http://schemas.microsoft.com/office/powerpoint/2010/main" val="683271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332656"/>
            <a:ext cx="8748464" cy="4392488"/>
          </a:xfrm>
          <a:prstGeom prst="rect">
            <a:avLst/>
          </a:prstGeom>
          <a:ln>
            <a:solidFill>
              <a:srgbClr val="C00000"/>
            </a:solidFill>
          </a:ln>
        </p:spPr>
      </p:pic>
    </p:spTree>
    <p:extLst>
      <p:ext uri="{BB962C8B-B14F-4D97-AF65-F5344CB8AC3E}">
        <p14:creationId xmlns:p14="http://schemas.microsoft.com/office/powerpoint/2010/main" val="466451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8560" y="476672"/>
            <a:ext cx="9829600" cy="4104456"/>
          </a:xfrm>
          <a:prstGeom prst="rect">
            <a:avLst/>
          </a:prstGeom>
          <a:ln>
            <a:solidFill>
              <a:srgbClr val="C00000"/>
            </a:solidFill>
          </a:ln>
        </p:spPr>
      </p:pic>
    </p:spTree>
    <p:extLst>
      <p:ext uri="{BB962C8B-B14F-4D97-AF65-F5344CB8AC3E}">
        <p14:creationId xmlns:p14="http://schemas.microsoft.com/office/powerpoint/2010/main" val="3223708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5310776"/>
              </p:ext>
            </p:extLst>
          </p:nvPr>
        </p:nvGraphicFramePr>
        <p:xfrm>
          <a:off x="251520" y="1052736"/>
          <a:ext cx="8229600" cy="3222064"/>
        </p:xfrm>
        <a:graphic>
          <a:graphicData uri="http://schemas.openxmlformats.org/drawingml/2006/table">
            <a:tbl>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492494">
                <a:tc>
                  <a:txBody>
                    <a:bodyPr/>
                    <a:lstStyle/>
                    <a:p>
                      <a:r>
                        <a:rPr lang="en-US" sz="2000" b="1" dirty="0" err="1"/>
                        <a:t>Espèce</a:t>
                      </a:r>
                      <a:endParaRPr lang="en-US" sz="2000" b="1" dirty="0"/>
                    </a:p>
                  </a:txBody>
                  <a:tcPr anchor="ctr">
                    <a:lnL>
                      <a:noFill/>
                    </a:lnL>
                    <a:lnR>
                      <a:noFill/>
                    </a:lnR>
                    <a:lnT>
                      <a:noFill/>
                    </a:lnT>
                    <a:lnB>
                      <a:noFill/>
                    </a:lnB>
                  </a:tcPr>
                </a:tc>
                <a:tc>
                  <a:txBody>
                    <a:bodyPr/>
                    <a:lstStyle/>
                    <a:p>
                      <a:r>
                        <a:rPr lang="en-US" sz="2000" b="1"/>
                        <a:t>Quadrat 1</a:t>
                      </a:r>
                    </a:p>
                  </a:txBody>
                  <a:tcPr anchor="ctr">
                    <a:lnL>
                      <a:noFill/>
                    </a:lnL>
                    <a:lnR>
                      <a:noFill/>
                    </a:lnR>
                    <a:lnT>
                      <a:noFill/>
                    </a:lnT>
                    <a:lnB>
                      <a:noFill/>
                    </a:lnB>
                  </a:tcPr>
                </a:tc>
                <a:tc>
                  <a:txBody>
                    <a:bodyPr/>
                    <a:lstStyle/>
                    <a:p>
                      <a:r>
                        <a:rPr lang="en-US" sz="2000" b="1"/>
                        <a:t>Quadrat 2</a:t>
                      </a:r>
                    </a:p>
                  </a:txBody>
                  <a:tcPr anchor="ctr">
                    <a:lnL>
                      <a:noFill/>
                    </a:lnL>
                    <a:lnR>
                      <a:noFill/>
                    </a:lnR>
                    <a:lnT>
                      <a:noFill/>
                    </a:lnT>
                    <a:lnB>
                      <a:noFill/>
                    </a:lnB>
                  </a:tcPr>
                </a:tc>
                <a:tc>
                  <a:txBody>
                    <a:bodyPr/>
                    <a:lstStyle/>
                    <a:p>
                      <a:r>
                        <a:rPr lang="en-US" sz="2000" b="1" dirty="0"/>
                        <a:t>Quadrat 3</a:t>
                      </a:r>
                    </a:p>
                  </a:txBody>
                  <a:tcPr anchor="ctr">
                    <a:lnL>
                      <a:noFill/>
                    </a:lnL>
                    <a:lnR>
                      <a:noFill/>
                    </a:lnR>
                    <a:lnT>
                      <a:noFill/>
                    </a:lnT>
                    <a:lnB>
                      <a:noFill/>
                    </a:lnB>
                  </a:tcPr>
                </a:tc>
                <a:tc>
                  <a:txBody>
                    <a:bodyPr/>
                    <a:lstStyle/>
                    <a:p>
                      <a:r>
                        <a:rPr lang="en-US" sz="2000" b="1"/>
                        <a:t>Quadrat 4</a:t>
                      </a:r>
                    </a:p>
                  </a:txBody>
                  <a:tcPr anchor="ctr">
                    <a:lnL>
                      <a:noFill/>
                    </a:lnL>
                    <a:lnR>
                      <a:noFill/>
                    </a:lnR>
                    <a:lnT>
                      <a:noFill/>
                    </a:lnT>
                    <a:lnB>
                      <a:noFill/>
                    </a:lnB>
                  </a:tcPr>
                </a:tc>
                <a:tc>
                  <a:txBody>
                    <a:bodyPr/>
                    <a:lstStyle/>
                    <a:p>
                      <a:r>
                        <a:rPr lang="en-US" sz="2000" b="1"/>
                        <a:t>Quadrat 5</a:t>
                      </a:r>
                    </a:p>
                  </a:txBody>
                  <a:tcPr anchor="ctr">
                    <a:lnL>
                      <a:noFill/>
                    </a:lnL>
                    <a:lnR>
                      <a:noFill/>
                    </a:lnR>
                    <a:lnT>
                      <a:noFill/>
                    </a:lnT>
                    <a:lnB>
                      <a:noFill/>
                    </a:lnB>
                  </a:tcPr>
                </a:tc>
                <a:extLst>
                  <a:ext uri="{0D108BD9-81ED-4DB2-BD59-A6C34878D82A}">
                    <a16:rowId xmlns:a16="http://schemas.microsoft.com/office/drawing/2014/main" val="10000"/>
                  </a:ext>
                </a:extLst>
              </a:tr>
              <a:tr h="861865">
                <a:tc>
                  <a:txBody>
                    <a:bodyPr/>
                    <a:lstStyle/>
                    <a:p>
                      <a:r>
                        <a:rPr lang="en-US" sz="2000" b="1" i="1"/>
                        <a:t>Thymus vulgaris</a:t>
                      </a:r>
                      <a:endParaRPr lang="en-US" sz="2000" b="1"/>
                    </a:p>
                  </a:txBody>
                  <a:tcPr anchor="ctr">
                    <a:lnL>
                      <a:noFill/>
                    </a:lnL>
                    <a:lnR>
                      <a:noFill/>
                    </a:lnR>
                    <a:lnT>
                      <a:noFill/>
                    </a:lnT>
                    <a:lnB>
                      <a:noFill/>
                    </a:lnB>
                  </a:tcPr>
                </a:tc>
                <a:tc>
                  <a:txBody>
                    <a:bodyPr/>
                    <a:lstStyle/>
                    <a:p>
                      <a:r>
                        <a:rPr lang="en-US" sz="2000" b="1"/>
                        <a:t>5</a:t>
                      </a:r>
                    </a:p>
                  </a:txBody>
                  <a:tcPr anchor="ctr">
                    <a:lnL>
                      <a:noFill/>
                    </a:lnL>
                    <a:lnR>
                      <a:noFill/>
                    </a:lnR>
                    <a:lnT>
                      <a:noFill/>
                    </a:lnT>
                    <a:lnB>
                      <a:noFill/>
                    </a:lnB>
                  </a:tcPr>
                </a:tc>
                <a:tc>
                  <a:txBody>
                    <a:bodyPr/>
                    <a:lstStyle/>
                    <a:p>
                      <a:r>
                        <a:rPr lang="en-US" sz="2000" b="1"/>
                        <a:t>4</a:t>
                      </a:r>
                    </a:p>
                  </a:txBody>
                  <a:tcPr anchor="ctr">
                    <a:lnL>
                      <a:noFill/>
                    </a:lnL>
                    <a:lnR>
                      <a:noFill/>
                    </a:lnR>
                    <a:lnT>
                      <a:noFill/>
                    </a:lnT>
                    <a:lnB>
                      <a:noFill/>
                    </a:lnB>
                  </a:tcPr>
                </a:tc>
                <a:tc>
                  <a:txBody>
                    <a:bodyPr/>
                    <a:lstStyle/>
                    <a:p>
                      <a:r>
                        <a:rPr lang="en-US" sz="2000" b="1"/>
                        <a:t>0</a:t>
                      </a:r>
                    </a:p>
                  </a:txBody>
                  <a:tcPr anchor="ctr">
                    <a:lnL>
                      <a:noFill/>
                    </a:lnL>
                    <a:lnR>
                      <a:noFill/>
                    </a:lnR>
                    <a:lnT>
                      <a:noFill/>
                    </a:lnT>
                    <a:lnB>
                      <a:noFill/>
                    </a:lnB>
                  </a:tcPr>
                </a:tc>
                <a:tc>
                  <a:txBody>
                    <a:bodyPr/>
                    <a:lstStyle/>
                    <a:p>
                      <a:r>
                        <a:rPr lang="en-US" sz="2000" b="1"/>
                        <a:t>3</a:t>
                      </a:r>
                    </a:p>
                  </a:txBody>
                  <a:tcPr anchor="ctr">
                    <a:lnL>
                      <a:noFill/>
                    </a:lnL>
                    <a:lnR>
                      <a:noFill/>
                    </a:lnR>
                    <a:lnT>
                      <a:noFill/>
                    </a:lnT>
                    <a:lnB>
                      <a:noFill/>
                    </a:lnB>
                  </a:tcPr>
                </a:tc>
                <a:tc>
                  <a:txBody>
                    <a:bodyPr/>
                    <a:lstStyle/>
                    <a:p>
                      <a:r>
                        <a:rPr lang="en-US" sz="2000" b="1"/>
                        <a:t>0</a:t>
                      </a:r>
                    </a:p>
                  </a:txBody>
                  <a:tcPr anchor="ctr">
                    <a:lnL>
                      <a:noFill/>
                    </a:lnL>
                    <a:lnR>
                      <a:noFill/>
                    </a:lnR>
                    <a:lnT>
                      <a:noFill/>
                    </a:lnT>
                    <a:lnB>
                      <a:noFill/>
                    </a:lnB>
                  </a:tcPr>
                </a:tc>
                <a:extLst>
                  <a:ext uri="{0D108BD9-81ED-4DB2-BD59-A6C34878D82A}">
                    <a16:rowId xmlns:a16="http://schemas.microsoft.com/office/drawing/2014/main" val="10001"/>
                  </a:ext>
                </a:extLst>
              </a:tr>
              <a:tr h="861865">
                <a:tc>
                  <a:txBody>
                    <a:bodyPr/>
                    <a:lstStyle/>
                    <a:p>
                      <a:r>
                        <a:rPr lang="en-US" sz="2000" b="1" i="1"/>
                        <a:t>Pistacia lentiscus</a:t>
                      </a:r>
                      <a:endParaRPr lang="en-US" sz="2000" b="1"/>
                    </a:p>
                  </a:txBody>
                  <a:tcPr anchor="ctr">
                    <a:lnL>
                      <a:noFill/>
                    </a:lnL>
                    <a:lnR>
                      <a:noFill/>
                    </a:lnR>
                    <a:lnT>
                      <a:noFill/>
                    </a:lnT>
                    <a:lnB>
                      <a:noFill/>
                    </a:lnB>
                  </a:tcPr>
                </a:tc>
                <a:tc>
                  <a:txBody>
                    <a:bodyPr/>
                    <a:lstStyle/>
                    <a:p>
                      <a:r>
                        <a:rPr lang="en-US" sz="2000" b="1"/>
                        <a:t>2</a:t>
                      </a:r>
                    </a:p>
                  </a:txBody>
                  <a:tcPr anchor="ctr">
                    <a:lnL>
                      <a:noFill/>
                    </a:lnL>
                    <a:lnR>
                      <a:noFill/>
                    </a:lnR>
                    <a:lnT>
                      <a:noFill/>
                    </a:lnT>
                    <a:lnB>
                      <a:noFill/>
                    </a:lnB>
                  </a:tcPr>
                </a:tc>
                <a:tc>
                  <a:txBody>
                    <a:bodyPr/>
                    <a:lstStyle/>
                    <a:p>
                      <a:r>
                        <a:rPr lang="en-US" sz="2000" b="1" dirty="0"/>
                        <a:t>0</a:t>
                      </a:r>
                    </a:p>
                  </a:txBody>
                  <a:tcPr anchor="ctr">
                    <a:lnL>
                      <a:noFill/>
                    </a:lnL>
                    <a:lnR>
                      <a:noFill/>
                    </a:lnR>
                    <a:lnT>
                      <a:noFill/>
                    </a:lnT>
                    <a:lnB>
                      <a:noFill/>
                    </a:lnB>
                  </a:tcPr>
                </a:tc>
                <a:tc>
                  <a:txBody>
                    <a:bodyPr/>
                    <a:lstStyle/>
                    <a:p>
                      <a:r>
                        <a:rPr lang="en-US" sz="2000" b="1"/>
                        <a:t>0</a:t>
                      </a:r>
                    </a:p>
                  </a:txBody>
                  <a:tcPr anchor="ctr">
                    <a:lnL>
                      <a:noFill/>
                    </a:lnL>
                    <a:lnR>
                      <a:noFill/>
                    </a:lnR>
                    <a:lnT>
                      <a:noFill/>
                    </a:lnT>
                    <a:lnB>
                      <a:noFill/>
                    </a:lnB>
                  </a:tcPr>
                </a:tc>
                <a:tc>
                  <a:txBody>
                    <a:bodyPr/>
                    <a:lstStyle/>
                    <a:p>
                      <a:r>
                        <a:rPr lang="en-US" sz="2000" b="1"/>
                        <a:t>1</a:t>
                      </a:r>
                    </a:p>
                  </a:txBody>
                  <a:tcPr anchor="ctr">
                    <a:lnL>
                      <a:noFill/>
                    </a:lnL>
                    <a:lnR>
                      <a:noFill/>
                    </a:lnR>
                    <a:lnT>
                      <a:noFill/>
                    </a:lnT>
                    <a:lnB>
                      <a:noFill/>
                    </a:lnB>
                  </a:tcPr>
                </a:tc>
                <a:tc>
                  <a:txBody>
                    <a:bodyPr/>
                    <a:lstStyle/>
                    <a:p>
                      <a:r>
                        <a:rPr lang="en-US" sz="2000" b="1"/>
                        <a:t>1</a:t>
                      </a:r>
                    </a:p>
                  </a:txBody>
                  <a:tcPr anchor="ctr">
                    <a:lnL>
                      <a:noFill/>
                    </a:lnL>
                    <a:lnR>
                      <a:noFill/>
                    </a:lnR>
                    <a:lnT>
                      <a:noFill/>
                    </a:lnT>
                    <a:lnB>
                      <a:noFill/>
                    </a:lnB>
                  </a:tcPr>
                </a:tc>
                <a:extLst>
                  <a:ext uri="{0D108BD9-81ED-4DB2-BD59-A6C34878D82A}">
                    <a16:rowId xmlns:a16="http://schemas.microsoft.com/office/drawing/2014/main" val="10002"/>
                  </a:ext>
                </a:extLst>
              </a:tr>
              <a:tr h="861865">
                <a:tc>
                  <a:txBody>
                    <a:bodyPr/>
                    <a:lstStyle/>
                    <a:p>
                      <a:r>
                        <a:rPr lang="en-US" sz="2000" b="1" i="1"/>
                        <a:t>Artemisia herba-alba</a:t>
                      </a:r>
                      <a:endParaRPr lang="en-US" sz="2000" b="1"/>
                    </a:p>
                  </a:txBody>
                  <a:tcPr anchor="ctr">
                    <a:lnL>
                      <a:noFill/>
                    </a:lnL>
                    <a:lnR>
                      <a:noFill/>
                    </a:lnR>
                    <a:lnT>
                      <a:noFill/>
                    </a:lnT>
                    <a:lnB>
                      <a:noFill/>
                    </a:lnB>
                  </a:tcPr>
                </a:tc>
                <a:tc>
                  <a:txBody>
                    <a:bodyPr/>
                    <a:lstStyle/>
                    <a:p>
                      <a:r>
                        <a:rPr lang="en-US" sz="2000" b="1"/>
                        <a:t>3</a:t>
                      </a:r>
                    </a:p>
                  </a:txBody>
                  <a:tcPr anchor="ctr">
                    <a:lnL>
                      <a:noFill/>
                    </a:lnL>
                    <a:lnR>
                      <a:noFill/>
                    </a:lnR>
                    <a:lnT>
                      <a:noFill/>
                    </a:lnT>
                    <a:lnB>
                      <a:noFill/>
                    </a:lnB>
                  </a:tcPr>
                </a:tc>
                <a:tc>
                  <a:txBody>
                    <a:bodyPr/>
                    <a:lstStyle/>
                    <a:p>
                      <a:r>
                        <a:rPr lang="en-US" sz="2000" b="1"/>
                        <a:t>2</a:t>
                      </a:r>
                    </a:p>
                  </a:txBody>
                  <a:tcPr anchor="ctr">
                    <a:lnL>
                      <a:noFill/>
                    </a:lnL>
                    <a:lnR>
                      <a:noFill/>
                    </a:lnR>
                    <a:lnT>
                      <a:noFill/>
                    </a:lnT>
                    <a:lnB>
                      <a:noFill/>
                    </a:lnB>
                  </a:tcPr>
                </a:tc>
                <a:tc>
                  <a:txBody>
                    <a:bodyPr/>
                    <a:lstStyle/>
                    <a:p>
                      <a:r>
                        <a:rPr lang="en-US" sz="2000" b="1"/>
                        <a:t>1</a:t>
                      </a:r>
                    </a:p>
                  </a:txBody>
                  <a:tcPr anchor="ctr">
                    <a:lnL>
                      <a:noFill/>
                    </a:lnL>
                    <a:lnR>
                      <a:noFill/>
                    </a:lnR>
                    <a:lnT>
                      <a:noFill/>
                    </a:lnT>
                    <a:lnB>
                      <a:noFill/>
                    </a:lnB>
                  </a:tcPr>
                </a:tc>
                <a:tc>
                  <a:txBody>
                    <a:bodyPr/>
                    <a:lstStyle/>
                    <a:p>
                      <a:r>
                        <a:rPr lang="en-US" sz="2000" b="1"/>
                        <a:t>2</a:t>
                      </a:r>
                    </a:p>
                  </a:txBody>
                  <a:tcPr anchor="ctr">
                    <a:lnL>
                      <a:noFill/>
                    </a:lnL>
                    <a:lnR>
                      <a:noFill/>
                    </a:lnR>
                    <a:lnT>
                      <a:noFill/>
                    </a:lnT>
                    <a:lnB>
                      <a:noFill/>
                    </a:lnB>
                  </a:tcPr>
                </a:tc>
                <a:tc>
                  <a:txBody>
                    <a:bodyPr/>
                    <a:lstStyle/>
                    <a:p>
                      <a:r>
                        <a:rPr lang="en-US" sz="2000" b="1" dirty="0"/>
                        <a:t>3</a:t>
                      </a:r>
                    </a:p>
                  </a:txBody>
                  <a:tcPr anchor="ctr">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6" name="Rectangle 5"/>
          <p:cNvSpPr/>
          <p:nvPr/>
        </p:nvSpPr>
        <p:spPr>
          <a:xfrm>
            <a:off x="251520" y="44624"/>
            <a:ext cx="8856984" cy="1015663"/>
          </a:xfrm>
          <a:prstGeom prst="rect">
            <a:avLst/>
          </a:prstGeom>
        </p:spPr>
        <p:txBody>
          <a:bodyPr wrap="square">
            <a:spAutoFit/>
          </a:bodyPr>
          <a:lstStyle/>
          <a:p>
            <a:pPr algn="just"/>
            <a:r>
              <a:rPr lang="fr-FR" sz="2000" dirty="0">
                <a:solidFill>
                  <a:srgbClr val="FF0000"/>
                </a:solidFill>
              </a:rPr>
              <a:t>Exercice : </a:t>
            </a:r>
            <a:r>
              <a:rPr lang="fr-FR" sz="2000" dirty="0"/>
              <a:t>Analyse des indices écologiques d’une communauté végétale</a:t>
            </a:r>
          </a:p>
          <a:p>
            <a:pPr algn="just"/>
            <a:r>
              <a:rPr lang="fr-FR" sz="2000" dirty="0"/>
              <a:t>Un botaniste a étudié une communauté végétale à l’aide de 5 </a:t>
            </a:r>
            <a:r>
              <a:rPr lang="fr-FR" sz="2000" dirty="0" err="1"/>
              <a:t>quadrats</a:t>
            </a:r>
            <a:r>
              <a:rPr lang="fr-FR" sz="2000" dirty="0"/>
              <a:t> de 1 m² chacun. Il a relevé les données suivantes :</a:t>
            </a:r>
          </a:p>
        </p:txBody>
      </p:sp>
      <p:sp>
        <p:nvSpPr>
          <p:cNvPr id="7" name="Rectangle 6"/>
          <p:cNvSpPr/>
          <p:nvPr/>
        </p:nvSpPr>
        <p:spPr>
          <a:xfrm>
            <a:off x="272516" y="4437112"/>
            <a:ext cx="8640960" cy="2062103"/>
          </a:xfrm>
          <a:prstGeom prst="rect">
            <a:avLst/>
          </a:prstGeom>
        </p:spPr>
        <p:txBody>
          <a:bodyPr wrap="square">
            <a:spAutoFit/>
          </a:bodyPr>
          <a:lstStyle/>
          <a:p>
            <a:pPr algn="just"/>
            <a:r>
              <a:rPr lang="fr-FR" sz="2000" b="1" dirty="0"/>
              <a:t>Questions :</a:t>
            </a:r>
          </a:p>
          <a:p>
            <a:pPr algn="just">
              <a:buFont typeface="+mj-lt"/>
              <a:buAutoNum type="arabicPeriod"/>
            </a:pPr>
            <a:r>
              <a:rPr lang="fr-FR" sz="2000" dirty="0"/>
              <a:t>Calculez la </a:t>
            </a:r>
            <a:r>
              <a:rPr lang="fr-FR" sz="2000" b="1" dirty="0"/>
              <a:t>fréquence (%)</a:t>
            </a:r>
            <a:r>
              <a:rPr lang="fr-FR" sz="2000" dirty="0"/>
              <a:t> de chaque espèce.</a:t>
            </a:r>
          </a:p>
          <a:p>
            <a:pPr algn="just">
              <a:buFont typeface="+mj-lt"/>
              <a:buAutoNum type="arabicPeriod"/>
            </a:pPr>
            <a:r>
              <a:rPr lang="fr-FR" sz="2000" dirty="0"/>
              <a:t>Calculez la </a:t>
            </a:r>
            <a:r>
              <a:rPr lang="fr-FR" sz="2000" b="1" dirty="0"/>
              <a:t>densité (</a:t>
            </a:r>
            <a:r>
              <a:rPr lang="fr-FR" sz="2000" b="1" dirty="0" err="1"/>
              <a:t>ind</a:t>
            </a:r>
            <a:r>
              <a:rPr lang="fr-FR" sz="2000" b="1" dirty="0"/>
              <a:t>/m²)</a:t>
            </a:r>
            <a:r>
              <a:rPr lang="fr-FR" sz="2000" dirty="0"/>
              <a:t> de chaque espèce.</a:t>
            </a:r>
          </a:p>
          <a:p>
            <a:pPr algn="just">
              <a:buFont typeface="+mj-lt"/>
              <a:buAutoNum type="arabicPeriod"/>
            </a:pPr>
            <a:r>
              <a:rPr lang="fr-FR" sz="2000" dirty="0"/>
              <a:t>Calculez la </a:t>
            </a:r>
            <a:r>
              <a:rPr lang="fr-FR" sz="2400" b="1" dirty="0"/>
              <a:t>dominance relative</a:t>
            </a:r>
            <a:r>
              <a:rPr lang="fr-FR" sz="2400" dirty="0"/>
              <a:t> (%).</a:t>
            </a:r>
          </a:p>
          <a:p>
            <a:pPr algn="just">
              <a:buFont typeface="+mj-lt"/>
              <a:buAutoNum type="arabicPeriod"/>
            </a:pPr>
            <a:r>
              <a:rPr lang="fr-FR" sz="2400" dirty="0"/>
              <a:t>Calculez l’</a:t>
            </a:r>
            <a:r>
              <a:rPr lang="fr-FR" sz="2400" b="1" dirty="0"/>
              <a:t>Indice de V</a:t>
            </a:r>
            <a:r>
              <a:rPr lang="fr-FR" sz="2000" b="1" dirty="0"/>
              <a:t>aleur d’Importance (IVI)</a:t>
            </a:r>
            <a:r>
              <a:rPr lang="fr-FR" sz="2000" dirty="0"/>
              <a:t> de chaque espèce.</a:t>
            </a:r>
          </a:p>
          <a:p>
            <a:pPr algn="just">
              <a:buFont typeface="+mj-lt"/>
              <a:buAutoNum type="arabicPeriod"/>
            </a:pPr>
            <a:r>
              <a:rPr lang="fr-FR" sz="2000" dirty="0"/>
              <a:t>Quelle espèce est la plus dominante dans cette station ? Justifiez.</a:t>
            </a:r>
          </a:p>
        </p:txBody>
      </p:sp>
    </p:spTree>
    <p:extLst>
      <p:ext uri="{BB962C8B-B14F-4D97-AF65-F5344CB8AC3E}">
        <p14:creationId xmlns:p14="http://schemas.microsoft.com/office/powerpoint/2010/main" val="2289029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44624"/>
            <a:ext cx="8064896" cy="2246769"/>
          </a:xfrm>
          <a:prstGeom prst="rect">
            <a:avLst/>
          </a:prstGeom>
          <a:ln>
            <a:solidFill>
              <a:schemeClr val="accent1"/>
            </a:solidFill>
          </a:ln>
        </p:spPr>
        <p:txBody>
          <a:bodyPr wrap="square">
            <a:spAutoFit/>
          </a:bodyPr>
          <a:lstStyle/>
          <a:p>
            <a:r>
              <a:rPr lang="fr-FR" sz="2800" b="1" dirty="0"/>
              <a:t>🌿 2. Objectifs de la classification</a:t>
            </a:r>
          </a:p>
          <a:p>
            <a:pPr marL="457200" indent="-457200">
              <a:buFont typeface="Wingdings" panose="05000000000000000000" pitchFamily="2" charset="2"/>
              <a:buChar char="ü"/>
            </a:pPr>
            <a:r>
              <a:rPr lang="fr-FR" sz="2800" dirty="0"/>
              <a:t>Décrire et comprendre la composition floristique</a:t>
            </a:r>
          </a:p>
          <a:p>
            <a:pPr marL="457200" indent="-457200">
              <a:buFont typeface="Wingdings" panose="05000000000000000000" pitchFamily="2" charset="2"/>
              <a:buChar char="ü"/>
            </a:pPr>
            <a:r>
              <a:rPr lang="fr-FR" sz="2800" dirty="0"/>
              <a:t>Évaluer la biodiversité</a:t>
            </a:r>
          </a:p>
          <a:p>
            <a:pPr marL="457200" indent="-457200">
              <a:buFont typeface="Wingdings" panose="05000000000000000000" pitchFamily="2" charset="2"/>
              <a:buChar char="ü"/>
            </a:pPr>
            <a:r>
              <a:rPr lang="fr-FR" sz="2800" dirty="0"/>
              <a:t>Suivre les changements environnementaux</a:t>
            </a:r>
          </a:p>
        </p:txBody>
      </p:sp>
      <p:sp>
        <p:nvSpPr>
          <p:cNvPr id="5" name="Rectangle 4"/>
          <p:cNvSpPr/>
          <p:nvPr/>
        </p:nvSpPr>
        <p:spPr>
          <a:xfrm>
            <a:off x="539552" y="2564904"/>
            <a:ext cx="8491754" cy="3785652"/>
          </a:xfrm>
          <a:prstGeom prst="rect">
            <a:avLst/>
          </a:prstGeom>
          <a:ln>
            <a:solidFill>
              <a:schemeClr val="accent1"/>
            </a:solidFill>
          </a:ln>
        </p:spPr>
        <p:txBody>
          <a:bodyPr wrap="square">
            <a:spAutoFit/>
          </a:bodyPr>
          <a:lstStyle/>
          <a:p>
            <a:pPr algn="ctr"/>
            <a:r>
              <a:rPr lang="fr-FR" sz="2400" b="1" dirty="0">
                <a:solidFill>
                  <a:srgbClr val="FF0000"/>
                </a:solidFill>
              </a:rPr>
              <a:t>3. Principales méthodes de classification</a:t>
            </a:r>
          </a:p>
          <a:p>
            <a:r>
              <a:rPr lang="fr-FR" sz="2400" b="1" dirty="0"/>
              <a:t>➤ a. Classification floristique</a:t>
            </a:r>
          </a:p>
          <a:p>
            <a:pPr>
              <a:buFont typeface="Arial" panose="020B0604020202020204" pitchFamily="34" charset="0"/>
              <a:buChar char="•"/>
            </a:pPr>
            <a:r>
              <a:rPr lang="fr-FR" sz="2400" dirty="0"/>
              <a:t>Basée sur les espèces présentes</a:t>
            </a:r>
          </a:p>
          <a:p>
            <a:pPr>
              <a:buFont typeface="Arial" panose="020B0604020202020204" pitchFamily="34" charset="0"/>
              <a:buChar char="•"/>
            </a:pPr>
            <a:r>
              <a:rPr lang="fr-FR" sz="2400" dirty="0"/>
              <a:t>Utilisation de relevés floristiques</a:t>
            </a:r>
          </a:p>
          <a:p>
            <a:pPr>
              <a:buFont typeface="Arial" panose="020B0604020202020204" pitchFamily="34" charset="0"/>
              <a:buChar char="•"/>
            </a:pPr>
            <a:r>
              <a:rPr lang="fr-FR" sz="2400" dirty="0"/>
              <a:t>Exemple : méthode de Braun-Blanquet</a:t>
            </a:r>
          </a:p>
          <a:p>
            <a:r>
              <a:rPr lang="fr-FR" sz="2400" b="1" dirty="0"/>
              <a:t>➤ b. Classification écologique</a:t>
            </a:r>
          </a:p>
          <a:p>
            <a:pPr>
              <a:buFont typeface="Arial" panose="020B0604020202020204" pitchFamily="34" charset="0"/>
              <a:buChar char="•"/>
            </a:pPr>
            <a:r>
              <a:rPr lang="fr-FR" sz="2400" dirty="0"/>
              <a:t>Tient compte des facteurs environnementaux (climat, sol, hydrologie)</a:t>
            </a:r>
          </a:p>
          <a:p>
            <a:pPr>
              <a:buFont typeface="Arial" panose="020B0604020202020204" pitchFamily="34" charset="0"/>
              <a:buChar char="•"/>
            </a:pPr>
            <a:r>
              <a:rPr lang="fr-FR" sz="2400" dirty="0"/>
              <a:t>Association des types de végétation avec les conditions écologiques</a:t>
            </a:r>
          </a:p>
        </p:txBody>
      </p:sp>
    </p:spTree>
    <p:extLst>
      <p:ext uri="{BB962C8B-B14F-4D97-AF65-F5344CB8AC3E}">
        <p14:creationId xmlns:p14="http://schemas.microsoft.com/office/powerpoint/2010/main" val="1661107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260648"/>
            <a:ext cx="8208912" cy="707886"/>
          </a:xfrm>
          <a:prstGeom prst="rect">
            <a:avLst/>
          </a:prstGeom>
          <a:ln>
            <a:solidFill>
              <a:srgbClr val="C00000"/>
            </a:solidFill>
          </a:ln>
        </p:spPr>
        <p:txBody>
          <a:bodyPr wrap="square">
            <a:spAutoFit/>
          </a:bodyPr>
          <a:lstStyle/>
          <a:p>
            <a:r>
              <a:rPr lang="fr-FR" sz="2000" b="1" dirty="0"/>
              <a:t>1. Fréquence (%)</a:t>
            </a:r>
          </a:p>
          <a:p>
            <a:r>
              <a:rPr lang="fr-FR" sz="2000" dirty="0"/>
              <a:t>Nombre de </a:t>
            </a:r>
            <a:r>
              <a:rPr lang="fr-FR" sz="2000" dirty="0" err="1"/>
              <a:t>quadrats</a:t>
            </a:r>
            <a:r>
              <a:rPr lang="fr-FR" sz="2000" dirty="0"/>
              <a:t> où l'espèce est présente / Total </a:t>
            </a:r>
            <a:r>
              <a:rPr lang="fr-FR" sz="2000" dirty="0" err="1"/>
              <a:t>quadrats</a:t>
            </a:r>
            <a:r>
              <a:rPr lang="fr-FR" sz="2000" dirty="0"/>
              <a:t> × 100</a:t>
            </a:r>
          </a:p>
        </p:txBody>
      </p:sp>
      <p:graphicFrame>
        <p:nvGraphicFramePr>
          <p:cNvPr id="5" name="Table 4"/>
          <p:cNvGraphicFramePr>
            <a:graphicFrameLocks noGrp="1"/>
          </p:cNvGraphicFramePr>
          <p:nvPr>
            <p:extLst>
              <p:ext uri="{D42A27DB-BD31-4B8C-83A1-F6EECF244321}">
                <p14:modId xmlns:p14="http://schemas.microsoft.com/office/powerpoint/2010/main" val="3146581993"/>
              </p:ext>
            </p:extLst>
          </p:nvPr>
        </p:nvGraphicFramePr>
        <p:xfrm>
          <a:off x="179512" y="1124744"/>
          <a:ext cx="8229600" cy="1584960"/>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0">
                <a:tc>
                  <a:txBody>
                    <a:bodyPr/>
                    <a:lstStyle/>
                    <a:p>
                      <a:r>
                        <a:rPr lang="en-US" sz="2000"/>
                        <a:t>Espèce</a:t>
                      </a:r>
                    </a:p>
                  </a:txBody>
                  <a:tcPr anchor="ctr">
                    <a:lnL>
                      <a:noFill/>
                    </a:lnL>
                    <a:lnR>
                      <a:noFill/>
                    </a:lnR>
                    <a:lnT>
                      <a:noFill/>
                    </a:lnT>
                    <a:lnB>
                      <a:noFill/>
                    </a:lnB>
                  </a:tcPr>
                </a:tc>
                <a:tc>
                  <a:txBody>
                    <a:bodyPr/>
                    <a:lstStyle/>
                    <a:p>
                      <a:r>
                        <a:rPr lang="en-US" sz="2000"/>
                        <a:t>Nbr quadrats présents</a:t>
                      </a:r>
                    </a:p>
                  </a:txBody>
                  <a:tcPr anchor="ctr">
                    <a:lnL>
                      <a:noFill/>
                    </a:lnL>
                    <a:lnR>
                      <a:noFill/>
                    </a:lnR>
                    <a:lnT>
                      <a:noFill/>
                    </a:lnT>
                    <a:lnB>
                      <a:noFill/>
                    </a:lnB>
                  </a:tcPr>
                </a:tc>
                <a:tc>
                  <a:txBody>
                    <a:bodyPr/>
                    <a:lstStyle/>
                    <a:p>
                      <a:r>
                        <a:rPr lang="en-US" sz="2000"/>
                        <a:t>Fréquence (%)</a:t>
                      </a:r>
                    </a:p>
                  </a:txBody>
                  <a:tcPr anchor="ctr">
                    <a:lnL>
                      <a:noFill/>
                    </a:lnL>
                    <a:lnR>
                      <a:noFill/>
                    </a:lnR>
                    <a:lnT>
                      <a:noFill/>
                    </a:lnT>
                    <a:lnB>
                      <a:noFill/>
                    </a:lnB>
                  </a:tcPr>
                </a:tc>
                <a:extLst>
                  <a:ext uri="{0D108BD9-81ED-4DB2-BD59-A6C34878D82A}">
                    <a16:rowId xmlns:a16="http://schemas.microsoft.com/office/drawing/2014/main" val="10000"/>
                  </a:ext>
                </a:extLst>
              </a:tr>
              <a:tr h="0">
                <a:tc>
                  <a:txBody>
                    <a:bodyPr/>
                    <a:lstStyle/>
                    <a:p>
                      <a:r>
                        <a:rPr lang="en-US" sz="2000" i="1"/>
                        <a:t>Thymus vulgaris</a:t>
                      </a:r>
                      <a:endParaRPr lang="en-US" sz="2000"/>
                    </a:p>
                  </a:txBody>
                  <a:tcPr anchor="ctr">
                    <a:lnL>
                      <a:noFill/>
                    </a:lnL>
                    <a:lnR>
                      <a:noFill/>
                    </a:lnR>
                    <a:lnT>
                      <a:noFill/>
                    </a:lnT>
                    <a:lnB>
                      <a:noFill/>
                    </a:lnB>
                  </a:tcPr>
                </a:tc>
                <a:tc>
                  <a:txBody>
                    <a:bodyPr/>
                    <a:lstStyle/>
                    <a:p>
                      <a:r>
                        <a:rPr lang="en-US" sz="2000"/>
                        <a:t>3</a:t>
                      </a:r>
                    </a:p>
                  </a:txBody>
                  <a:tcPr anchor="ctr">
                    <a:lnL>
                      <a:noFill/>
                    </a:lnL>
                    <a:lnR>
                      <a:noFill/>
                    </a:lnR>
                    <a:lnT>
                      <a:noFill/>
                    </a:lnT>
                    <a:lnB>
                      <a:noFill/>
                    </a:lnB>
                  </a:tcPr>
                </a:tc>
                <a:tc>
                  <a:txBody>
                    <a:bodyPr/>
                    <a:lstStyle/>
                    <a:p>
                      <a:r>
                        <a:rPr lang="en-US" sz="2000"/>
                        <a:t>(3/5)×100 = </a:t>
                      </a:r>
                      <a:r>
                        <a:rPr lang="en-US" sz="2000" b="1"/>
                        <a:t>60%</a:t>
                      </a:r>
                      <a:endParaRPr lang="en-US" sz="2000"/>
                    </a:p>
                  </a:txBody>
                  <a:tcPr anchor="ctr">
                    <a:lnL>
                      <a:noFill/>
                    </a:lnL>
                    <a:lnR>
                      <a:noFill/>
                    </a:lnR>
                    <a:lnT>
                      <a:noFill/>
                    </a:lnT>
                    <a:lnB>
                      <a:noFill/>
                    </a:lnB>
                  </a:tcPr>
                </a:tc>
                <a:extLst>
                  <a:ext uri="{0D108BD9-81ED-4DB2-BD59-A6C34878D82A}">
                    <a16:rowId xmlns:a16="http://schemas.microsoft.com/office/drawing/2014/main" val="10001"/>
                  </a:ext>
                </a:extLst>
              </a:tr>
              <a:tr h="0">
                <a:tc>
                  <a:txBody>
                    <a:bodyPr/>
                    <a:lstStyle/>
                    <a:p>
                      <a:r>
                        <a:rPr lang="en-US" sz="2000" i="1"/>
                        <a:t>Pistacia lentiscus</a:t>
                      </a:r>
                      <a:endParaRPr lang="en-US" sz="2000"/>
                    </a:p>
                  </a:txBody>
                  <a:tcPr anchor="ctr">
                    <a:lnL>
                      <a:noFill/>
                    </a:lnL>
                    <a:lnR>
                      <a:noFill/>
                    </a:lnR>
                    <a:lnT>
                      <a:noFill/>
                    </a:lnT>
                    <a:lnB>
                      <a:noFill/>
                    </a:lnB>
                  </a:tcPr>
                </a:tc>
                <a:tc>
                  <a:txBody>
                    <a:bodyPr/>
                    <a:lstStyle/>
                    <a:p>
                      <a:r>
                        <a:rPr lang="en-US" sz="2000"/>
                        <a:t>3</a:t>
                      </a:r>
                    </a:p>
                  </a:txBody>
                  <a:tcPr anchor="ctr">
                    <a:lnL>
                      <a:noFill/>
                    </a:lnL>
                    <a:lnR>
                      <a:noFill/>
                    </a:lnR>
                    <a:lnT>
                      <a:noFill/>
                    </a:lnT>
                    <a:lnB>
                      <a:noFill/>
                    </a:lnB>
                  </a:tcPr>
                </a:tc>
                <a:tc>
                  <a:txBody>
                    <a:bodyPr/>
                    <a:lstStyle/>
                    <a:p>
                      <a:r>
                        <a:rPr lang="en-US" sz="2000" b="1"/>
                        <a:t>60%</a:t>
                      </a:r>
                      <a:endParaRPr lang="en-US" sz="2000"/>
                    </a:p>
                  </a:txBody>
                  <a:tcPr anchor="ctr">
                    <a:lnL>
                      <a:noFill/>
                    </a:lnL>
                    <a:lnR>
                      <a:noFill/>
                    </a:lnR>
                    <a:lnT>
                      <a:noFill/>
                    </a:lnT>
                    <a:lnB>
                      <a:noFill/>
                    </a:lnB>
                  </a:tcPr>
                </a:tc>
                <a:extLst>
                  <a:ext uri="{0D108BD9-81ED-4DB2-BD59-A6C34878D82A}">
                    <a16:rowId xmlns:a16="http://schemas.microsoft.com/office/drawing/2014/main" val="10002"/>
                  </a:ext>
                </a:extLst>
              </a:tr>
              <a:tr h="0">
                <a:tc>
                  <a:txBody>
                    <a:bodyPr/>
                    <a:lstStyle/>
                    <a:p>
                      <a:r>
                        <a:rPr lang="en-US" sz="2000" i="1"/>
                        <a:t>Artemisia h.-a.</a:t>
                      </a:r>
                      <a:endParaRPr lang="en-US" sz="2000"/>
                    </a:p>
                  </a:txBody>
                  <a:tcPr anchor="ctr">
                    <a:lnL>
                      <a:noFill/>
                    </a:lnL>
                    <a:lnR>
                      <a:noFill/>
                    </a:lnR>
                    <a:lnT>
                      <a:noFill/>
                    </a:lnT>
                    <a:lnB>
                      <a:noFill/>
                    </a:lnB>
                  </a:tcPr>
                </a:tc>
                <a:tc>
                  <a:txBody>
                    <a:bodyPr/>
                    <a:lstStyle/>
                    <a:p>
                      <a:r>
                        <a:rPr lang="en-US" sz="2000"/>
                        <a:t>5</a:t>
                      </a:r>
                    </a:p>
                  </a:txBody>
                  <a:tcPr anchor="ctr">
                    <a:lnL>
                      <a:noFill/>
                    </a:lnL>
                    <a:lnR>
                      <a:noFill/>
                    </a:lnR>
                    <a:lnT>
                      <a:noFill/>
                    </a:lnT>
                    <a:lnB>
                      <a:noFill/>
                    </a:lnB>
                  </a:tcPr>
                </a:tc>
                <a:tc>
                  <a:txBody>
                    <a:bodyPr/>
                    <a:lstStyle/>
                    <a:p>
                      <a:r>
                        <a:rPr lang="en-US" sz="2000" b="1" dirty="0"/>
                        <a:t>100%</a:t>
                      </a:r>
                      <a:endParaRPr lang="en-US" sz="2000" dirty="0"/>
                    </a:p>
                  </a:txBody>
                  <a:tcPr anchor="ctr">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6" name="Rectangle 5"/>
          <p:cNvSpPr/>
          <p:nvPr/>
        </p:nvSpPr>
        <p:spPr>
          <a:xfrm>
            <a:off x="251520" y="2967335"/>
            <a:ext cx="6606480" cy="707886"/>
          </a:xfrm>
          <a:prstGeom prst="rect">
            <a:avLst/>
          </a:prstGeom>
          <a:ln>
            <a:solidFill>
              <a:srgbClr val="C00000"/>
            </a:solidFill>
          </a:ln>
        </p:spPr>
        <p:txBody>
          <a:bodyPr wrap="square">
            <a:spAutoFit/>
          </a:bodyPr>
          <a:lstStyle/>
          <a:p>
            <a:r>
              <a:rPr lang="fr-FR" sz="2000" b="1" dirty="0"/>
              <a:t>2. Densité (individus / m²)</a:t>
            </a:r>
          </a:p>
          <a:p>
            <a:r>
              <a:rPr lang="fr-FR" sz="2000" dirty="0"/>
              <a:t>Total des individus / Nombre total de </a:t>
            </a:r>
            <a:r>
              <a:rPr lang="fr-FR" sz="2000" dirty="0" err="1"/>
              <a:t>quadrats</a:t>
            </a:r>
            <a:endParaRPr lang="fr-FR" sz="2000" dirty="0"/>
          </a:p>
        </p:txBody>
      </p:sp>
      <p:graphicFrame>
        <p:nvGraphicFramePr>
          <p:cNvPr id="8" name="Table 7"/>
          <p:cNvGraphicFramePr>
            <a:graphicFrameLocks noGrp="1"/>
          </p:cNvGraphicFramePr>
          <p:nvPr>
            <p:extLst>
              <p:ext uri="{D42A27DB-BD31-4B8C-83A1-F6EECF244321}">
                <p14:modId xmlns:p14="http://schemas.microsoft.com/office/powerpoint/2010/main" val="3222960774"/>
              </p:ext>
            </p:extLst>
          </p:nvPr>
        </p:nvGraphicFramePr>
        <p:xfrm>
          <a:off x="251520" y="3933056"/>
          <a:ext cx="8229600" cy="1828800"/>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0">
                <a:tc>
                  <a:txBody>
                    <a:bodyPr/>
                    <a:lstStyle/>
                    <a:p>
                      <a:r>
                        <a:rPr lang="en-US" sz="2400"/>
                        <a:t>Espèce</a:t>
                      </a:r>
                    </a:p>
                  </a:txBody>
                  <a:tcPr anchor="ctr">
                    <a:lnL>
                      <a:noFill/>
                    </a:lnL>
                    <a:lnR>
                      <a:noFill/>
                    </a:lnR>
                    <a:lnT>
                      <a:noFill/>
                    </a:lnT>
                    <a:lnB>
                      <a:noFill/>
                    </a:lnB>
                  </a:tcPr>
                </a:tc>
                <a:tc>
                  <a:txBody>
                    <a:bodyPr/>
                    <a:lstStyle/>
                    <a:p>
                      <a:r>
                        <a:rPr lang="en-US" sz="2400"/>
                        <a:t>Total individus</a:t>
                      </a:r>
                    </a:p>
                  </a:txBody>
                  <a:tcPr anchor="ctr">
                    <a:lnL>
                      <a:noFill/>
                    </a:lnL>
                    <a:lnR>
                      <a:noFill/>
                    </a:lnR>
                    <a:lnT>
                      <a:noFill/>
                    </a:lnT>
                    <a:lnB>
                      <a:noFill/>
                    </a:lnB>
                  </a:tcPr>
                </a:tc>
                <a:tc>
                  <a:txBody>
                    <a:bodyPr/>
                    <a:lstStyle/>
                    <a:p>
                      <a:r>
                        <a:rPr lang="en-US" sz="2400"/>
                        <a:t>Densité (ind/m²)</a:t>
                      </a:r>
                    </a:p>
                  </a:txBody>
                  <a:tcPr anchor="ctr">
                    <a:lnL>
                      <a:noFill/>
                    </a:lnL>
                    <a:lnR>
                      <a:noFill/>
                    </a:lnR>
                    <a:lnT>
                      <a:noFill/>
                    </a:lnT>
                    <a:lnB>
                      <a:noFill/>
                    </a:lnB>
                  </a:tcPr>
                </a:tc>
                <a:extLst>
                  <a:ext uri="{0D108BD9-81ED-4DB2-BD59-A6C34878D82A}">
                    <a16:rowId xmlns:a16="http://schemas.microsoft.com/office/drawing/2014/main" val="10000"/>
                  </a:ext>
                </a:extLst>
              </a:tr>
              <a:tr h="0">
                <a:tc>
                  <a:txBody>
                    <a:bodyPr/>
                    <a:lstStyle/>
                    <a:p>
                      <a:r>
                        <a:rPr lang="en-US" sz="2400" i="1"/>
                        <a:t>Thymus vulgaris</a:t>
                      </a:r>
                      <a:endParaRPr lang="en-US" sz="2400"/>
                    </a:p>
                  </a:txBody>
                  <a:tcPr anchor="ctr">
                    <a:lnL>
                      <a:noFill/>
                    </a:lnL>
                    <a:lnR>
                      <a:noFill/>
                    </a:lnR>
                    <a:lnT>
                      <a:noFill/>
                    </a:lnT>
                    <a:lnB>
                      <a:noFill/>
                    </a:lnB>
                  </a:tcPr>
                </a:tc>
                <a:tc>
                  <a:txBody>
                    <a:bodyPr/>
                    <a:lstStyle/>
                    <a:p>
                      <a:r>
                        <a:rPr lang="en-US" sz="2400"/>
                        <a:t>5+4+3 = 12</a:t>
                      </a:r>
                    </a:p>
                  </a:txBody>
                  <a:tcPr anchor="ctr">
                    <a:lnL>
                      <a:noFill/>
                    </a:lnL>
                    <a:lnR>
                      <a:noFill/>
                    </a:lnR>
                    <a:lnT>
                      <a:noFill/>
                    </a:lnT>
                    <a:lnB>
                      <a:noFill/>
                    </a:lnB>
                  </a:tcPr>
                </a:tc>
                <a:tc>
                  <a:txBody>
                    <a:bodyPr/>
                    <a:lstStyle/>
                    <a:p>
                      <a:r>
                        <a:rPr lang="en-US" sz="2400"/>
                        <a:t>12 / 5 = </a:t>
                      </a:r>
                      <a:r>
                        <a:rPr lang="en-US" sz="2400" b="1"/>
                        <a:t>2.4</a:t>
                      </a:r>
                      <a:endParaRPr lang="en-US" sz="2400"/>
                    </a:p>
                  </a:txBody>
                  <a:tcPr anchor="ctr">
                    <a:lnL>
                      <a:noFill/>
                    </a:lnL>
                    <a:lnR>
                      <a:noFill/>
                    </a:lnR>
                    <a:lnT>
                      <a:noFill/>
                    </a:lnT>
                    <a:lnB>
                      <a:noFill/>
                    </a:lnB>
                  </a:tcPr>
                </a:tc>
                <a:extLst>
                  <a:ext uri="{0D108BD9-81ED-4DB2-BD59-A6C34878D82A}">
                    <a16:rowId xmlns:a16="http://schemas.microsoft.com/office/drawing/2014/main" val="10001"/>
                  </a:ext>
                </a:extLst>
              </a:tr>
              <a:tr h="0">
                <a:tc>
                  <a:txBody>
                    <a:bodyPr/>
                    <a:lstStyle/>
                    <a:p>
                      <a:r>
                        <a:rPr lang="en-US" sz="2400" i="1"/>
                        <a:t>Pistacia lentiscus</a:t>
                      </a:r>
                      <a:endParaRPr lang="en-US" sz="2400"/>
                    </a:p>
                  </a:txBody>
                  <a:tcPr anchor="ctr">
                    <a:lnL>
                      <a:noFill/>
                    </a:lnL>
                    <a:lnR>
                      <a:noFill/>
                    </a:lnR>
                    <a:lnT>
                      <a:noFill/>
                    </a:lnT>
                    <a:lnB>
                      <a:noFill/>
                    </a:lnB>
                  </a:tcPr>
                </a:tc>
                <a:tc>
                  <a:txBody>
                    <a:bodyPr/>
                    <a:lstStyle/>
                    <a:p>
                      <a:r>
                        <a:rPr lang="en-US" sz="2400"/>
                        <a:t>2+1+1 = 4</a:t>
                      </a:r>
                    </a:p>
                  </a:txBody>
                  <a:tcPr anchor="ctr">
                    <a:lnL>
                      <a:noFill/>
                    </a:lnL>
                    <a:lnR>
                      <a:noFill/>
                    </a:lnR>
                    <a:lnT>
                      <a:noFill/>
                    </a:lnT>
                    <a:lnB>
                      <a:noFill/>
                    </a:lnB>
                  </a:tcPr>
                </a:tc>
                <a:tc>
                  <a:txBody>
                    <a:bodyPr/>
                    <a:lstStyle/>
                    <a:p>
                      <a:r>
                        <a:rPr lang="en-US" sz="2400"/>
                        <a:t>4 / 5 = </a:t>
                      </a:r>
                      <a:r>
                        <a:rPr lang="en-US" sz="2400" b="1"/>
                        <a:t>0.8</a:t>
                      </a:r>
                      <a:endParaRPr lang="en-US" sz="2400"/>
                    </a:p>
                  </a:txBody>
                  <a:tcPr anchor="ctr">
                    <a:lnL>
                      <a:noFill/>
                    </a:lnL>
                    <a:lnR>
                      <a:noFill/>
                    </a:lnR>
                    <a:lnT>
                      <a:noFill/>
                    </a:lnT>
                    <a:lnB>
                      <a:noFill/>
                    </a:lnB>
                  </a:tcPr>
                </a:tc>
                <a:extLst>
                  <a:ext uri="{0D108BD9-81ED-4DB2-BD59-A6C34878D82A}">
                    <a16:rowId xmlns:a16="http://schemas.microsoft.com/office/drawing/2014/main" val="10002"/>
                  </a:ext>
                </a:extLst>
              </a:tr>
              <a:tr h="0">
                <a:tc>
                  <a:txBody>
                    <a:bodyPr/>
                    <a:lstStyle/>
                    <a:p>
                      <a:r>
                        <a:rPr lang="en-US" sz="2400" i="1"/>
                        <a:t>Artemisia h.-a.</a:t>
                      </a:r>
                      <a:endParaRPr lang="en-US" sz="2400"/>
                    </a:p>
                  </a:txBody>
                  <a:tcPr anchor="ctr">
                    <a:lnL>
                      <a:noFill/>
                    </a:lnL>
                    <a:lnR>
                      <a:noFill/>
                    </a:lnR>
                    <a:lnT>
                      <a:noFill/>
                    </a:lnT>
                    <a:lnB>
                      <a:noFill/>
                    </a:lnB>
                  </a:tcPr>
                </a:tc>
                <a:tc>
                  <a:txBody>
                    <a:bodyPr/>
                    <a:lstStyle/>
                    <a:p>
                      <a:r>
                        <a:rPr lang="en-US" sz="2400"/>
                        <a:t>3+2+1+2+3 = 11</a:t>
                      </a:r>
                    </a:p>
                  </a:txBody>
                  <a:tcPr anchor="ctr">
                    <a:lnL>
                      <a:noFill/>
                    </a:lnL>
                    <a:lnR>
                      <a:noFill/>
                    </a:lnR>
                    <a:lnT>
                      <a:noFill/>
                    </a:lnT>
                    <a:lnB>
                      <a:noFill/>
                    </a:lnB>
                  </a:tcPr>
                </a:tc>
                <a:tc>
                  <a:txBody>
                    <a:bodyPr/>
                    <a:lstStyle/>
                    <a:p>
                      <a:r>
                        <a:rPr lang="en-US" sz="2400" dirty="0"/>
                        <a:t>11 / 5 = </a:t>
                      </a:r>
                      <a:r>
                        <a:rPr lang="en-US" sz="2400" b="1" dirty="0"/>
                        <a:t>2.2</a:t>
                      </a:r>
                      <a:endParaRPr lang="en-US" sz="2400" dirty="0"/>
                    </a:p>
                  </a:txBody>
                  <a:tcPr anchor="ctr">
                    <a:lnL>
                      <a:noFill/>
                    </a:lnL>
                    <a:lnR>
                      <a:noFill/>
                    </a:lnR>
                    <a:lnT>
                      <a:noFill/>
                    </a:lnT>
                    <a:lnB>
                      <a:noFill/>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8153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332656"/>
            <a:ext cx="8280920" cy="4468788"/>
          </a:xfrm>
          <a:prstGeom prst="rect">
            <a:avLst/>
          </a:prstGeom>
        </p:spPr>
      </p:pic>
    </p:spTree>
    <p:extLst>
      <p:ext uri="{BB962C8B-B14F-4D97-AF65-F5344CB8AC3E}">
        <p14:creationId xmlns:p14="http://schemas.microsoft.com/office/powerpoint/2010/main" val="519804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404664"/>
            <a:ext cx="8964488" cy="4248472"/>
          </a:xfrm>
          <a:prstGeom prst="rect">
            <a:avLst/>
          </a:prstGeom>
        </p:spPr>
      </p:pic>
      <p:sp>
        <p:nvSpPr>
          <p:cNvPr id="5" name="Rectangle 4"/>
          <p:cNvSpPr/>
          <p:nvPr/>
        </p:nvSpPr>
        <p:spPr>
          <a:xfrm>
            <a:off x="153471" y="5013176"/>
            <a:ext cx="8424936" cy="1015663"/>
          </a:xfrm>
          <a:prstGeom prst="rect">
            <a:avLst/>
          </a:prstGeom>
          <a:ln>
            <a:solidFill>
              <a:srgbClr val="C00000"/>
            </a:solidFill>
          </a:ln>
        </p:spPr>
        <p:txBody>
          <a:bodyPr wrap="square">
            <a:spAutoFit/>
          </a:bodyPr>
          <a:lstStyle/>
          <a:p>
            <a:r>
              <a:rPr lang="fr-FR" sz="2000" b="1" dirty="0"/>
              <a:t>5. Espèce la plus dominante ?</a:t>
            </a:r>
          </a:p>
          <a:p>
            <a:r>
              <a:rPr lang="fr-FR" sz="2000" dirty="0"/>
              <a:t>➡ </a:t>
            </a:r>
            <a:r>
              <a:rPr lang="fr-FR" sz="2000" b="1" dirty="0" err="1"/>
              <a:t>Artemisia</a:t>
            </a:r>
            <a:r>
              <a:rPr lang="fr-FR" sz="2000" b="1" dirty="0"/>
              <a:t> herba-alba</a:t>
            </a:r>
            <a:r>
              <a:rPr lang="fr-FR" sz="2000" dirty="0"/>
              <a:t> avec </a:t>
            </a:r>
            <a:r>
              <a:rPr lang="fr-FR" sz="2000" b="1" dirty="0"/>
              <a:t>IVI = 126.93%</a:t>
            </a:r>
            <a:r>
              <a:rPr lang="fr-FR" sz="2000" dirty="0"/>
              <a:t> est l’espèce la plus </a:t>
            </a:r>
            <a:r>
              <a:rPr lang="fr-FR" sz="2000" b="1" dirty="0"/>
              <a:t>écologiquement importante</a:t>
            </a:r>
            <a:r>
              <a:rPr lang="fr-FR" sz="2000" dirty="0"/>
              <a:t> dans la station.</a:t>
            </a:r>
          </a:p>
        </p:txBody>
      </p:sp>
    </p:spTree>
    <p:extLst>
      <p:ext uri="{BB962C8B-B14F-4D97-AF65-F5344CB8AC3E}">
        <p14:creationId xmlns:p14="http://schemas.microsoft.com/office/powerpoint/2010/main" val="4017243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B5C32-3565-F674-EE32-3A63A2ACFE19}"/>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0B83A7C-31C9-6D9B-733B-ACD9E1193BEC}"/>
              </a:ext>
            </a:extLst>
          </p:cNvPr>
          <p:cNvGraphicFramePr>
            <a:graphicFrameLocks noGrp="1"/>
          </p:cNvGraphicFramePr>
          <p:nvPr>
            <p:extLst>
              <p:ext uri="{D42A27DB-BD31-4B8C-83A1-F6EECF244321}">
                <p14:modId xmlns:p14="http://schemas.microsoft.com/office/powerpoint/2010/main" val="2912796147"/>
              </p:ext>
            </p:extLst>
          </p:nvPr>
        </p:nvGraphicFramePr>
        <p:xfrm>
          <a:off x="323528" y="1503080"/>
          <a:ext cx="8229600" cy="3222064"/>
        </p:xfrm>
        <a:graphic>
          <a:graphicData uri="http://schemas.openxmlformats.org/drawingml/2006/table">
            <a:tbl>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492494">
                <a:tc>
                  <a:txBody>
                    <a:bodyPr/>
                    <a:lstStyle/>
                    <a:p>
                      <a:r>
                        <a:rPr lang="en-US" sz="2000" b="1" dirty="0" err="1"/>
                        <a:t>Espèce</a:t>
                      </a:r>
                      <a:endParaRPr lang="en-US" sz="2000" b="1" dirty="0"/>
                    </a:p>
                  </a:txBody>
                  <a:tcPr anchor="ctr">
                    <a:lnL>
                      <a:noFill/>
                    </a:lnL>
                    <a:lnR>
                      <a:noFill/>
                    </a:lnR>
                    <a:lnT>
                      <a:noFill/>
                    </a:lnT>
                    <a:lnB>
                      <a:noFill/>
                    </a:lnB>
                    <a:solidFill>
                      <a:srgbClr val="92D050"/>
                    </a:solidFill>
                  </a:tcPr>
                </a:tc>
                <a:tc>
                  <a:txBody>
                    <a:bodyPr/>
                    <a:lstStyle/>
                    <a:p>
                      <a:r>
                        <a:rPr lang="en-US" sz="2000" b="1"/>
                        <a:t>Quadrat 1</a:t>
                      </a:r>
                    </a:p>
                  </a:txBody>
                  <a:tcPr anchor="ctr">
                    <a:lnL>
                      <a:noFill/>
                    </a:lnL>
                    <a:lnR>
                      <a:noFill/>
                    </a:lnR>
                    <a:lnT>
                      <a:noFill/>
                    </a:lnT>
                    <a:lnB>
                      <a:noFill/>
                    </a:lnB>
                    <a:solidFill>
                      <a:srgbClr val="92D050"/>
                    </a:solidFill>
                  </a:tcPr>
                </a:tc>
                <a:tc>
                  <a:txBody>
                    <a:bodyPr/>
                    <a:lstStyle/>
                    <a:p>
                      <a:r>
                        <a:rPr lang="en-US" sz="2000" b="1"/>
                        <a:t>Quadrat 2</a:t>
                      </a:r>
                    </a:p>
                  </a:txBody>
                  <a:tcPr anchor="ctr">
                    <a:lnL>
                      <a:noFill/>
                    </a:lnL>
                    <a:lnR>
                      <a:noFill/>
                    </a:lnR>
                    <a:lnT>
                      <a:noFill/>
                    </a:lnT>
                    <a:lnB>
                      <a:noFill/>
                    </a:lnB>
                    <a:solidFill>
                      <a:srgbClr val="92D050"/>
                    </a:solidFill>
                  </a:tcPr>
                </a:tc>
                <a:tc>
                  <a:txBody>
                    <a:bodyPr/>
                    <a:lstStyle/>
                    <a:p>
                      <a:r>
                        <a:rPr lang="en-US" sz="2000" b="1" dirty="0"/>
                        <a:t>Quadrat 3</a:t>
                      </a:r>
                    </a:p>
                  </a:txBody>
                  <a:tcPr anchor="ctr">
                    <a:lnL>
                      <a:noFill/>
                    </a:lnL>
                    <a:lnR>
                      <a:noFill/>
                    </a:lnR>
                    <a:lnT>
                      <a:noFill/>
                    </a:lnT>
                    <a:lnB>
                      <a:noFill/>
                    </a:lnB>
                    <a:solidFill>
                      <a:srgbClr val="92D050"/>
                    </a:solidFill>
                  </a:tcPr>
                </a:tc>
                <a:tc>
                  <a:txBody>
                    <a:bodyPr/>
                    <a:lstStyle/>
                    <a:p>
                      <a:r>
                        <a:rPr lang="en-US" sz="2000" b="1"/>
                        <a:t>Quadrat 4</a:t>
                      </a:r>
                    </a:p>
                  </a:txBody>
                  <a:tcPr anchor="ctr">
                    <a:lnL>
                      <a:noFill/>
                    </a:lnL>
                    <a:lnR>
                      <a:noFill/>
                    </a:lnR>
                    <a:lnT>
                      <a:noFill/>
                    </a:lnT>
                    <a:lnB>
                      <a:noFill/>
                    </a:lnB>
                    <a:solidFill>
                      <a:srgbClr val="92D050"/>
                    </a:solidFill>
                  </a:tcPr>
                </a:tc>
                <a:tc>
                  <a:txBody>
                    <a:bodyPr/>
                    <a:lstStyle/>
                    <a:p>
                      <a:r>
                        <a:rPr lang="en-US" sz="2000" b="1" dirty="0"/>
                        <a:t>Quadrat 5</a:t>
                      </a:r>
                    </a:p>
                  </a:txBody>
                  <a:tcPr anchor="ctr">
                    <a:lnL>
                      <a:noFill/>
                    </a:lnL>
                    <a:lnR>
                      <a:noFill/>
                    </a:lnR>
                    <a:lnT>
                      <a:noFill/>
                    </a:lnT>
                    <a:lnB>
                      <a:noFill/>
                    </a:lnB>
                    <a:solidFill>
                      <a:srgbClr val="92D050"/>
                    </a:solidFill>
                  </a:tcPr>
                </a:tc>
                <a:extLst>
                  <a:ext uri="{0D108BD9-81ED-4DB2-BD59-A6C34878D82A}">
                    <a16:rowId xmlns:a16="http://schemas.microsoft.com/office/drawing/2014/main" val="10000"/>
                  </a:ext>
                </a:extLst>
              </a:tr>
              <a:tr h="861865">
                <a:tc>
                  <a:txBody>
                    <a:bodyPr/>
                    <a:lstStyle/>
                    <a:p>
                      <a:pPr algn="ctr"/>
                      <a:r>
                        <a:rPr lang="en-US" sz="2000" b="1" i="1" dirty="0"/>
                        <a:t>Pinus </a:t>
                      </a:r>
                      <a:r>
                        <a:rPr lang="en-US" sz="2000" b="1" i="1" dirty="0" err="1"/>
                        <a:t>halpinus</a:t>
                      </a:r>
                      <a:endParaRPr lang="en-US" sz="2000" b="1" dirty="0"/>
                    </a:p>
                  </a:txBody>
                  <a:tcPr anchor="ctr">
                    <a:lnL>
                      <a:noFill/>
                    </a:lnL>
                    <a:lnR>
                      <a:noFill/>
                    </a:lnR>
                    <a:lnT>
                      <a:noFill/>
                    </a:lnT>
                    <a:lnB>
                      <a:noFill/>
                    </a:lnB>
                    <a:solidFill>
                      <a:srgbClr val="92D050"/>
                    </a:solidFill>
                  </a:tcPr>
                </a:tc>
                <a:tc>
                  <a:txBody>
                    <a:bodyPr/>
                    <a:lstStyle/>
                    <a:p>
                      <a:pPr algn="ctr"/>
                      <a:r>
                        <a:rPr lang="en-US" sz="2000" b="1" u="sng" dirty="0">
                          <a:solidFill>
                            <a:srgbClr val="FF0000"/>
                          </a:solidFill>
                        </a:rPr>
                        <a:t>6</a:t>
                      </a:r>
                    </a:p>
                  </a:txBody>
                  <a:tcPr anchor="ctr">
                    <a:lnL>
                      <a:noFill/>
                    </a:lnL>
                    <a:lnR>
                      <a:noFill/>
                    </a:lnR>
                    <a:lnT>
                      <a:noFill/>
                    </a:lnT>
                    <a:lnB>
                      <a:noFill/>
                    </a:lnB>
                    <a:solidFill>
                      <a:srgbClr val="FFC000"/>
                    </a:solidFill>
                  </a:tcPr>
                </a:tc>
                <a:tc>
                  <a:txBody>
                    <a:bodyPr/>
                    <a:lstStyle/>
                    <a:p>
                      <a:pPr algn="ctr"/>
                      <a:r>
                        <a:rPr lang="en-US" sz="2000" b="1" u="sng" dirty="0">
                          <a:solidFill>
                            <a:srgbClr val="FF0000"/>
                          </a:solidFill>
                        </a:rPr>
                        <a:t>4</a:t>
                      </a:r>
                    </a:p>
                  </a:txBody>
                  <a:tcPr anchor="ctr">
                    <a:lnL>
                      <a:noFill/>
                    </a:lnL>
                    <a:lnR>
                      <a:noFill/>
                    </a:lnR>
                    <a:lnT>
                      <a:noFill/>
                    </a:lnT>
                    <a:lnB>
                      <a:noFill/>
                    </a:lnB>
                    <a:solidFill>
                      <a:srgbClr val="FFC000"/>
                    </a:solidFill>
                  </a:tcPr>
                </a:tc>
                <a:tc>
                  <a:txBody>
                    <a:bodyPr/>
                    <a:lstStyle/>
                    <a:p>
                      <a:pPr algn="ctr"/>
                      <a:r>
                        <a:rPr lang="en-US" sz="2000" b="1" u="sng" dirty="0">
                          <a:solidFill>
                            <a:srgbClr val="FF0000"/>
                          </a:solidFill>
                        </a:rPr>
                        <a:t>8</a:t>
                      </a:r>
                    </a:p>
                  </a:txBody>
                  <a:tcPr anchor="ctr">
                    <a:lnL>
                      <a:noFill/>
                    </a:lnL>
                    <a:lnR>
                      <a:noFill/>
                    </a:lnR>
                    <a:lnT>
                      <a:noFill/>
                    </a:lnT>
                    <a:lnB>
                      <a:noFill/>
                    </a:lnB>
                    <a:solidFill>
                      <a:srgbClr val="FFC000"/>
                    </a:solidFill>
                  </a:tcPr>
                </a:tc>
                <a:tc>
                  <a:txBody>
                    <a:bodyPr/>
                    <a:lstStyle/>
                    <a:p>
                      <a:pPr algn="ctr"/>
                      <a:r>
                        <a:rPr lang="en-US" sz="2000" b="1" u="sng" dirty="0">
                          <a:solidFill>
                            <a:srgbClr val="FF0000"/>
                          </a:solidFill>
                        </a:rPr>
                        <a:t>2</a:t>
                      </a:r>
                    </a:p>
                  </a:txBody>
                  <a:tcPr anchor="ctr">
                    <a:lnL>
                      <a:noFill/>
                    </a:lnL>
                    <a:lnR>
                      <a:noFill/>
                    </a:lnR>
                    <a:lnT>
                      <a:noFill/>
                    </a:lnT>
                    <a:lnB>
                      <a:noFill/>
                    </a:lnB>
                    <a:solidFill>
                      <a:srgbClr val="FFC000"/>
                    </a:solidFill>
                  </a:tcPr>
                </a:tc>
                <a:tc>
                  <a:txBody>
                    <a:bodyPr/>
                    <a:lstStyle/>
                    <a:p>
                      <a:pPr algn="ctr"/>
                      <a:r>
                        <a:rPr lang="en-US" sz="2000" b="1" u="sng" dirty="0">
                          <a:solidFill>
                            <a:srgbClr val="FF0000"/>
                          </a:solidFill>
                        </a:rPr>
                        <a:t>1</a:t>
                      </a:r>
                    </a:p>
                  </a:txBody>
                  <a:tcPr anchor="ctr">
                    <a:lnL>
                      <a:noFill/>
                    </a:lnL>
                    <a:lnR>
                      <a:noFill/>
                    </a:lnR>
                    <a:lnT>
                      <a:noFill/>
                    </a:lnT>
                    <a:lnB>
                      <a:noFill/>
                    </a:lnB>
                    <a:solidFill>
                      <a:srgbClr val="FFC000"/>
                    </a:solidFill>
                  </a:tcPr>
                </a:tc>
                <a:extLst>
                  <a:ext uri="{0D108BD9-81ED-4DB2-BD59-A6C34878D82A}">
                    <a16:rowId xmlns:a16="http://schemas.microsoft.com/office/drawing/2014/main" val="10001"/>
                  </a:ext>
                </a:extLst>
              </a:tr>
              <a:tr h="861865">
                <a:tc>
                  <a:txBody>
                    <a:bodyPr/>
                    <a:lstStyle/>
                    <a:p>
                      <a:pPr algn="ctr"/>
                      <a:r>
                        <a:rPr lang="en-US" sz="2000" b="1" i="1" dirty="0"/>
                        <a:t>Pistacia lentiscus</a:t>
                      </a:r>
                      <a:endParaRPr lang="en-US" sz="2000" b="1" dirty="0"/>
                    </a:p>
                  </a:txBody>
                  <a:tcPr anchor="ctr">
                    <a:lnL>
                      <a:noFill/>
                    </a:lnL>
                    <a:lnR>
                      <a:noFill/>
                    </a:lnR>
                    <a:lnT>
                      <a:noFill/>
                    </a:lnT>
                    <a:lnB>
                      <a:noFill/>
                    </a:lnB>
                    <a:solidFill>
                      <a:srgbClr val="92D050"/>
                    </a:solidFill>
                  </a:tcPr>
                </a:tc>
                <a:tc>
                  <a:txBody>
                    <a:bodyPr/>
                    <a:lstStyle/>
                    <a:p>
                      <a:pPr algn="ctr"/>
                      <a:r>
                        <a:rPr lang="en-US" sz="2000" b="1" u="sng" dirty="0">
                          <a:solidFill>
                            <a:srgbClr val="FF0000"/>
                          </a:solidFill>
                        </a:rPr>
                        <a:t>3</a:t>
                      </a:r>
                    </a:p>
                  </a:txBody>
                  <a:tcPr anchor="ctr">
                    <a:lnL>
                      <a:noFill/>
                    </a:lnL>
                    <a:lnR>
                      <a:noFill/>
                    </a:lnR>
                    <a:lnT>
                      <a:noFill/>
                    </a:lnT>
                    <a:lnB>
                      <a:noFill/>
                    </a:lnB>
                    <a:solidFill>
                      <a:srgbClr val="FFC000"/>
                    </a:solidFill>
                  </a:tcPr>
                </a:tc>
                <a:tc>
                  <a:txBody>
                    <a:bodyPr/>
                    <a:lstStyle/>
                    <a:p>
                      <a:pPr algn="ctr"/>
                      <a:r>
                        <a:rPr lang="en-US" sz="2000" b="1" u="sng" dirty="0">
                          <a:solidFill>
                            <a:srgbClr val="FF0000"/>
                          </a:solidFill>
                        </a:rPr>
                        <a:t>1</a:t>
                      </a:r>
                    </a:p>
                  </a:txBody>
                  <a:tcPr anchor="ctr">
                    <a:lnL>
                      <a:noFill/>
                    </a:lnL>
                    <a:lnR>
                      <a:noFill/>
                    </a:lnR>
                    <a:lnT>
                      <a:noFill/>
                    </a:lnT>
                    <a:lnB>
                      <a:noFill/>
                    </a:lnB>
                    <a:solidFill>
                      <a:srgbClr val="FFC000"/>
                    </a:solidFill>
                  </a:tcPr>
                </a:tc>
                <a:tc>
                  <a:txBody>
                    <a:bodyPr/>
                    <a:lstStyle/>
                    <a:p>
                      <a:pPr algn="ctr"/>
                      <a:r>
                        <a:rPr lang="en-US" sz="2000" b="1" u="sng">
                          <a:solidFill>
                            <a:srgbClr val="FF0000"/>
                          </a:solidFill>
                        </a:rPr>
                        <a:t>0</a:t>
                      </a:r>
                    </a:p>
                  </a:txBody>
                  <a:tcPr anchor="ctr">
                    <a:lnL>
                      <a:noFill/>
                    </a:lnL>
                    <a:lnR>
                      <a:noFill/>
                    </a:lnR>
                    <a:lnT>
                      <a:noFill/>
                    </a:lnT>
                    <a:lnB>
                      <a:noFill/>
                    </a:lnB>
                    <a:solidFill>
                      <a:srgbClr val="FFC000"/>
                    </a:solidFill>
                  </a:tcPr>
                </a:tc>
                <a:tc>
                  <a:txBody>
                    <a:bodyPr/>
                    <a:lstStyle/>
                    <a:p>
                      <a:pPr algn="ctr"/>
                      <a:r>
                        <a:rPr lang="en-US" sz="2000" b="1" u="sng" dirty="0">
                          <a:solidFill>
                            <a:srgbClr val="FF0000"/>
                          </a:solidFill>
                        </a:rPr>
                        <a:t>5</a:t>
                      </a:r>
                    </a:p>
                  </a:txBody>
                  <a:tcPr anchor="ctr">
                    <a:lnL>
                      <a:noFill/>
                    </a:lnL>
                    <a:lnR>
                      <a:noFill/>
                    </a:lnR>
                    <a:lnT>
                      <a:noFill/>
                    </a:lnT>
                    <a:lnB>
                      <a:noFill/>
                    </a:lnB>
                    <a:solidFill>
                      <a:srgbClr val="FFC000"/>
                    </a:solidFill>
                  </a:tcPr>
                </a:tc>
                <a:tc>
                  <a:txBody>
                    <a:bodyPr/>
                    <a:lstStyle/>
                    <a:p>
                      <a:pPr algn="ctr"/>
                      <a:r>
                        <a:rPr lang="en-US" sz="2000" b="1" u="sng" dirty="0">
                          <a:solidFill>
                            <a:srgbClr val="FF0000"/>
                          </a:solidFill>
                        </a:rPr>
                        <a:t>2</a:t>
                      </a:r>
                    </a:p>
                  </a:txBody>
                  <a:tcPr anchor="ctr">
                    <a:lnL>
                      <a:noFill/>
                    </a:lnL>
                    <a:lnR>
                      <a:noFill/>
                    </a:lnR>
                    <a:lnT>
                      <a:noFill/>
                    </a:lnT>
                    <a:lnB>
                      <a:noFill/>
                    </a:lnB>
                    <a:solidFill>
                      <a:srgbClr val="FFC000"/>
                    </a:solidFill>
                  </a:tcPr>
                </a:tc>
                <a:extLst>
                  <a:ext uri="{0D108BD9-81ED-4DB2-BD59-A6C34878D82A}">
                    <a16:rowId xmlns:a16="http://schemas.microsoft.com/office/drawing/2014/main" val="10002"/>
                  </a:ext>
                </a:extLst>
              </a:tr>
              <a:tr h="861865">
                <a:tc>
                  <a:txBody>
                    <a:bodyPr/>
                    <a:lstStyle/>
                    <a:p>
                      <a:pPr algn="ctr"/>
                      <a:r>
                        <a:rPr lang="en-US" sz="2000" b="1" i="1" dirty="0"/>
                        <a:t>Artemisia herba-alba</a:t>
                      </a:r>
                      <a:endParaRPr lang="en-US" sz="2000" b="1" dirty="0"/>
                    </a:p>
                  </a:txBody>
                  <a:tcPr anchor="ctr">
                    <a:lnL>
                      <a:noFill/>
                    </a:lnL>
                    <a:lnR>
                      <a:noFill/>
                    </a:lnR>
                    <a:lnT>
                      <a:noFill/>
                    </a:lnT>
                    <a:lnB>
                      <a:noFill/>
                    </a:lnB>
                    <a:solidFill>
                      <a:srgbClr val="92D050"/>
                    </a:solidFill>
                  </a:tcPr>
                </a:tc>
                <a:tc>
                  <a:txBody>
                    <a:bodyPr/>
                    <a:lstStyle/>
                    <a:p>
                      <a:pPr algn="ctr"/>
                      <a:r>
                        <a:rPr lang="en-US" sz="2000" b="1" u="sng" dirty="0">
                          <a:solidFill>
                            <a:srgbClr val="FF0000"/>
                          </a:solidFill>
                        </a:rPr>
                        <a:t>7</a:t>
                      </a:r>
                    </a:p>
                  </a:txBody>
                  <a:tcPr anchor="ctr">
                    <a:lnL>
                      <a:noFill/>
                    </a:lnL>
                    <a:lnR>
                      <a:noFill/>
                    </a:lnR>
                    <a:lnT>
                      <a:noFill/>
                    </a:lnT>
                    <a:lnB>
                      <a:noFill/>
                    </a:lnB>
                    <a:solidFill>
                      <a:srgbClr val="FFC000"/>
                    </a:solidFill>
                  </a:tcPr>
                </a:tc>
                <a:tc>
                  <a:txBody>
                    <a:bodyPr/>
                    <a:lstStyle/>
                    <a:p>
                      <a:pPr algn="ctr"/>
                      <a:r>
                        <a:rPr lang="en-US" sz="2000" b="1" u="sng" dirty="0">
                          <a:solidFill>
                            <a:srgbClr val="FF0000"/>
                          </a:solidFill>
                        </a:rPr>
                        <a:t>8</a:t>
                      </a:r>
                    </a:p>
                  </a:txBody>
                  <a:tcPr anchor="ctr">
                    <a:lnL>
                      <a:noFill/>
                    </a:lnL>
                    <a:lnR>
                      <a:noFill/>
                    </a:lnR>
                    <a:lnT>
                      <a:noFill/>
                    </a:lnT>
                    <a:lnB>
                      <a:noFill/>
                    </a:lnB>
                    <a:solidFill>
                      <a:srgbClr val="FFC000"/>
                    </a:solidFill>
                  </a:tcPr>
                </a:tc>
                <a:tc>
                  <a:txBody>
                    <a:bodyPr/>
                    <a:lstStyle/>
                    <a:p>
                      <a:pPr algn="ctr"/>
                      <a:r>
                        <a:rPr lang="en-US" sz="2000" b="1" u="sng" dirty="0">
                          <a:solidFill>
                            <a:srgbClr val="FF0000"/>
                          </a:solidFill>
                        </a:rPr>
                        <a:t>6</a:t>
                      </a:r>
                    </a:p>
                  </a:txBody>
                  <a:tcPr anchor="ctr">
                    <a:lnL>
                      <a:noFill/>
                    </a:lnL>
                    <a:lnR>
                      <a:noFill/>
                    </a:lnR>
                    <a:lnT>
                      <a:noFill/>
                    </a:lnT>
                    <a:lnB>
                      <a:noFill/>
                    </a:lnB>
                    <a:solidFill>
                      <a:srgbClr val="FFC000"/>
                    </a:solidFill>
                  </a:tcPr>
                </a:tc>
                <a:tc>
                  <a:txBody>
                    <a:bodyPr/>
                    <a:lstStyle/>
                    <a:p>
                      <a:pPr algn="ctr"/>
                      <a:r>
                        <a:rPr lang="en-US" sz="2000" b="1" u="sng" dirty="0">
                          <a:solidFill>
                            <a:srgbClr val="FF0000"/>
                          </a:solidFill>
                        </a:rPr>
                        <a:t>8</a:t>
                      </a:r>
                    </a:p>
                  </a:txBody>
                  <a:tcPr anchor="ctr">
                    <a:lnL>
                      <a:noFill/>
                    </a:lnL>
                    <a:lnR>
                      <a:noFill/>
                    </a:lnR>
                    <a:lnT>
                      <a:noFill/>
                    </a:lnT>
                    <a:lnB>
                      <a:noFill/>
                    </a:lnB>
                    <a:solidFill>
                      <a:srgbClr val="FFC000"/>
                    </a:solidFill>
                  </a:tcPr>
                </a:tc>
                <a:tc>
                  <a:txBody>
                    <a:bodyPr/>
                    <a:lstStyle/>
                    <a:p>
                      <a:pPr algn="ctr"/>
                      <a:r>
                        <a:rPr lang="en-US" sz="2000" b="1" u="sng" dirty="0">
                          <a:solidFill>
                            <a:srgbClr val="FF0000"/>
                          </a:solidFill>
                        </a:rPr>
                        <a:t>7</a:t>
                      </a:r>
                    </a:p>
                  </a:txBody>
                  <a:tcPr anchor="ctr">
                    <a:lnL>
                      <a:noFill/>
                    </a:lnL>
                    <a:lnR>
                      <a:noFill/>
                    </a:lnR>
                    <a:lnT>
                      <a:noFill/>
                    </a:lnT>
                    <a:lnB>
                      <a:noFill/>
                    </a:lnB>
                    <a:solidFill>
                      <a:srgbClr val="FFC000"/>
                    </a:solidFill>
                  </a:tcPr>
                </a:tc>
                <a:extLst>
                  <a:ext uri="{0D108BD9-81ED-4DB2-BD59-A6C34878D82A}">
                    <a16:rowId xmlns:a16="http://schemas.microsoft.com/office/drawing/2014/main" val="10003"/>
                  </a:ext>
                </a:extLst>
              </a:tr>
            </a:tbl>
          </a:graphicData>
        </a:graphic>
      </p:graphicFrame>
      <p:sp>
        <p:nvSpPr>
          <p:cNvPr id="6" name="Rectangle 5">
            <a:extLst>
              <a:ext uri="{FF2B5EF4-FFF2-40B4-BE49-F238E27FC236}">
                <a16:creationId xmlns:a16="http://schemas.microsoft.com/office/drawing/2014/main" id="{126EA643-8818-4E28-49BD-C033B8160974}"/>
              </a:ext>
            </a:extLst>
          </p:cNvPr>
          <p:cNvSpPr/>
          <p:nvPr/>
        </p:nvSpPr>
        <p:spPr>
          <a:xfrm>
            <a:off x="251520" y="89337"/>
            <a:ext cx="8856984" cy="1323439"/>
          </a:xfrm>
          <a:prstGeom prst="rect">
            <a:avLst/>
          </a:prstGeom>
          <a:solidFill>
            <a:srgbClr val="FFFF00"/>
          </a:solidFill>
        </p:spPr>
        <p:txBody>
          <a:bodyPr wrap="square">
            <a:spAutoFit/>
          </a:bodyPr>
          <a:lstStyle/>
          <a:p>
            <a:pPr algn="just"/>
            <a:r>
              <a:rPr lang="fr-FR" sz="2000" b="1" dirty="0">
                <a:solidFill>
                  <a:srgbClr val="FF0000"/>
                </a:solidFill>
              </a:rPr>
              <a:t>Interrogation : </a:t>
            </a:r>
            <a:r>
              <a:rPr lang="fr-FR" sz="2000" b="1" dirty="0"/>
              <a:t>Analyse des indices écologiques d’une communauté végétale</a:t>
            </a:r>
          </a:p>
          <a:p>
            <a:pPr algn="just"/>
            <a:r>
              <a:rPr lang="fr-FR" sz="2000" b="1" dirty="0"/>
              <a:t>Un botaniste a étudié une communauté végétale à l’aide de 4 quadrats de 1 m² chacun. Il a relevé les données suivantes :</a:t>
            </a:r>
          </a:p>
        </p:txBody>
      </p:sp>
      <p:sp>
        <p:nvSpPr>
          <p:cNvPr id="7" name="Rectangle 6">
            <a:extLst>
              <a:ext uri="{FF2B5EF4-FFF2-40B4-BE49-F238E27FC236}">
                <a16:creationId xmlns:a16="http://schemas.microsoft.com/office/drawing/2014/main" id="{5810BA7B-8247-C514-5659-B5ABB1169B49}"/>
              </a:ext>
            </a:extLst>
          </p:cNvPr>
          <p:cNvSpPr/>
          <p:nvPr/>
        </p:nvSpPr>
        <p:spPr>
          <a:xfrm>
            <a:off x="272516" y="4751273"/>
            <a:ext cx="8640960" cy="2062103"/>
          </a:xfrm>
          <a:prstGeom prst="rect">
            <a:avLst/>
          </a:prstGeom>
        </p:spPr>
        <p:txBody>
          <a:bodyPr wrap="square">
            <a:spAutoFit/>
          </a:bodyPr>
          <a:lstStyle/>
          <a:p>
            <a:pPr algn="just"/>
            <a:r>
              <a:rPr lang="fr-FR" sz="2000" b="1" dirty="0"/>
              <a:t>Questions :</a:t>
            </a:r>
          </a:p>
          <a:p>
            <a:pPr algn="just">
              <a:buFont typeface="+mj-lt"/>
              <a:buAutoNum type="arabicPeriod"/>
            </a:pPr>
            <a:r>
              <a:rPr lang="fr-FR" sz="2000" dirty="0"/>
              <a:t>Calculez la </a:t>
            </a:r>
            <a:r>
              <a:rPr lang="fr-FR" sz="2000" b="1" dirty="0"/>
              <a:t>fréquence (%)</a:t>
            </a:r>
            <a:r>
              <a:rPr lang="fr-FR" sz="2000" dirty="0"/>
              <a:t> de chaque espèce.</a:t>
            </a:r>
          </a:p>
          <a:p>
            <a:pPr algn="just">
              <a:buFont typeface="+mj-lt"/>
              <a:buAutoNum type="arabicPeriod"/>
            </a:pPr>
            <a:r>
              <a:rPr lang="fr-FR" sz="2000" dirty="0"/>
              <a:t>Calculez la </a:t>
            </a:r>
            <a:r>
              <a:rPr lang="fr-FR" sz="2000" b="1" dirty="0"/>
              <a:t>densité (</a:t>
            </a:r>
            <a:r>
              <a:rPr lang="fr-FR" sz="2000" b="1" dirty="0" err="1"/>
              <a:t>ind</a:t>
            </a:r>
            <a:r>
              <a:rPr lang="fr-FR" sz="2000" b="1" dirty="0"/>
              <a:t>/m²)</a:t>
            </a:r>
            <a:r>
              <a:rPr lang="fr-FR" sz="2000" dirty="0"/>
              <a:t> de chaque espèce.</a:t>
            </a:r>
          </a:p>
          <a:p>
            <a:pPr algn="just">
              <a:buFont typeface="+mj-lt"/>
              <a:buAutoNum type="arabicPeriod"/>
            </a:pPr>
            <a:r>
              <a:rPr lang="fr-FR" sz="2000" dirty="0"/>
              <a:t>Calculez la </a:t>
            </a:r>
            <a:r>
              <a:rPr lang="fr-FR" sz="2400" b="1" dirty="0"/>
              <a:t>dominance relative</a:t>
            </a:r>
            <a:r>
              <a:rPr lang="fr-FR" sz="2400" dirty="0"/>
              <a:t> (%).</a:t>
            </a:r>
          </a:p>
          <a:p>
            <a:pPr algn="just">
              <a:buFont typeface="+mj-lt"/>
              <a:buAutoNum type="arabicPeriod"/>
            </a:pPr>
            <a:r>
              <a:rPr lang="fr-FR" sz="2400" dirty="0"/>
              <a:t>Calculez l’</a:t>
            </a:r>
            <a:r>
              <a:rPr lang="fr-FR" sz="2400" b="1" dirty="0"/>
              <a:t>Indice de V</a:t>
            </a:r>
            <a:r>
              <a:rPr lang="fr-FR" sz="2000" b="1" dirty="0"/>
              <a:t>aleur d’Importance (IVI)</a:t>
            </a:r>
            <a:r>
              <a:rPr lang="fr-FR" sz="2000" dirty="0"/>
              <a:t> de chaque espèce.</a:t>
            </a:r>
          </a:p>
          <a:p>
            <a:pPr algn="just">
              <a:buFont typeface="+mj-lt"/>
              <a:buAutoNum type="arabicPeriod"/>
            </a:pPr>
            <a:r>
              <a:rPr lang="fr-FR" sz="2000" dirty="0"/>
              <a:t>Quelle espèce est la plus dominante dans cette station ? Justifiez.</a:t>
            </a:r>
          </a:p>
        </p:txBody>
      </p:sp>
    </p:spTree>
    <p:extLst>
      <p:ext uri="{BB962C8B-B14F-4D97-AF65-F5344CB8AC3E}">
        <p14:creationId xmlns:p14="http://schemas.microsoft.com/office/powerpoint/2010/main" val="3734845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encrypted-tbn2.gstatic.com/images?q=tbn:ANd9GcQmnYhV2qv9yXrGkc78Nh3d6uzlXmOaXNNa0imH71DsuenYL1dh3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4653136"/>
            <a:ext cx="3261715" cy="20882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ncrypted-tbn2.gstatic.com/images?q=tbn:ANd9GcS2PeJKOmvwwIuQtkA8bq_FaqrdaY9RrxU2_GDPwAaxkruEvKc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1995" y="1969454"/>
            <a:ext cx="4020444" cy="24482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4059" y="952724"/>
            <a:ext cx="8646425" cy="58477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fr-FR" sz="3200" b="1" dirty="0"/>
              <a:t>Méthodes d'Échantillonnage de la Faune</a:t>
            </a:r>
            <a:endParaRPr lang="fr-FR" sz="3200" b="1" u="sng"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916832"/>
            <a:ext cx="3672408" cy="219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3242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7664" y="384525"/>
            <a:ext cx="5461373" cy="369332"/>
          </a:xfrm>
          <a:prstGeom prst="rect">
            <a:avLst/>
          </a:prstGeom>
          <a:solidFill>
            <a:srgbClr val="FFFF00"/>
          </a:solidFill>
        </p:spPr>
        <p:txBody>
          <a:bodyPr wrap="square">
            <a:spAutoFit/>
          </a:bodyPr>
          <a:lstStyle/>
          <a:p>
            <a:r>
              <a:rPr lang="fr-FR" b="1" u="sng" dirty="0">
                <a:latin typeface="Times New Roman" pitchFamily="18" charset="0"/>
                <a:cs typeface="Times New Roman" pitchFamily="18" charset="0"/>
              </a:rPr>
              <a:t>L’ECHANTILLONNAGE : Concepts et Notions </a:t>
            </a:r>
            <a:endParaRPr lang="ar-DZ" b="1" u="sng" dirty="0">
              <a:latin typeface="Times New Roman" pitchFamily="18" charset="0"/>
              <a:cs typeface="Times New Roman" pitchFamily="18" charset="0"/>
            </a:endParaRPr>
          </a:p>
        </p:txBody>
      </p:sp>
      <p:sp>
        <p:nvSpPr>
          <p:cNvPr id="5" name="Rectangle 4"/>
          <p:cNvSpPr/>
          <p:nvPr/>
        </p:nvSpPr>
        <p:spPr>
          <a:xfrm>
            <a:off x="395536" y="978981"/>
            <a:ext cx="8568952" cy="3170099"/>
          </a:xfrm>
          <a:prstGeom prst="rect">
            <a:avLst/>
          </a:prstGeom>
        </p:spPr>
        <p:txBody>
          <a:bodyPr wrap="square">
            <a:spAutoFit/>
          </a:bodyPr>
          <a:lstStyle/>
          <a:p>
            <a:pPr lvl="0" algn="just"/>
            <a:r>
              <a:rPr lang="fr-FR" sz="2000" b="1" dirty="0"/>
              <a:t>1. Pourquoi échantillonner? </a:t>
            </a:r>
            <a:endParaRPr lang="en-US" sz="2000" b="1" dirty="0"/>
          </a:p>
          <a:p>
            <a:pPr algn="just"/>
            <a:r>
              <a:rPr lang="fr-FR" sz="2000" dirty="0">
                <a:latin typeface="Times New Roman" pitchFamily="18" charset="0"/>
                <a:cs typeface="Times New Roman" pitchFamily="18" charset="0"/>
              </a:rPr>
              <a:t>En </a:t>
            </a:r>
            <a:r>
              <a:rPr lang="fr-FR" sz="2000" b="1" dirty="0">
                <a:latin typeface="Times New Roman" pitchFamily="18" charset="0"/>
                <a:cs typeface="Times New Roman" pitchFamily="18" charset="0"/>
              </a:rPr>
              <a:t>écologie</a:t>
            </a:r>
            <a:r>
              <a:rPr lang="fr-FR" sz="2000" dirty="0">
                <a:latin typeface="Times New Roman" pitchFamily="18" charset="0"/>
                <a:cs typeface="Times New Roman" pitchFamily="18" charset="0"/>
              </a:rPr>
              <a:t>, il est généralement impossible de mesurer une ou des caractéristiques sur l’ensemble des unités d’un groupe d’intérêt a cause de : </a:t>
            </a:r>
          </a:p>
          <a:p>
            <a:pPr algn="just"/>
            <a:endParaRPr lang="fr-FR" sz="2000" dirty="0">
              <a:latin typeface="Times New Roman" pitchFamily="18" charset="0"/>
              <a:cs typeface="Times New Roman" pitchFamily="18" charset="0"/>
            </a:endParaRPr>
          </a:p>
          <a:p>
            <a:pPr marL="285750" indent="-285750" algn="just">
              <a:buFont typeface="Wingdings" pitchFamily="2" charset="2"/>
              <a:buChar char="ü"/>
            </a:pPr>
            <a:r>
              <a:rPr lang="fr-FR" sz="2000" dirty="0">
                <a:latin typeface="Times New Roman" pitchFamily="18" charset="0"/>
                <a:cs typeface="Times New Roman" pitchFamily="18" charset="0"/>
              </a:rPr>
              <a:t>Des contraintes de </a:t>
            </a:r>
            <a:r>
              <a:rPr lang="fr-FR" sz="2000" b="1" dirty="0">
                <a:latin typeface="Times New Roman" pitchFamily="18" charset="0"/>
                <a:cs typeface="Times New Roman" pitchFamily="18" charset="0"/>
              </a:rPr>
              <a:t>temps</a:t>
            </a:r>
            <a:r>
              <a:rPr lang="fr-FR" sz="2000" dirty="0">
                <a:latin typeface="Times New Roman" pitchFamily="18" charset="0"/>
                <a:cs typeface="Times New Roman" pitchFamily="18" charset="0"/>
              </a:rPr>
              <a:t>, </a:t>
            </a:r>
            <a:r>
              <a:rPr lang="fr-FR" sz="2000" b="1" dirty="0">
                <a:latin typeface="Times New Roman" pitchFamily="18" charset="0"/>
                <a:cs typeface="Times New Roman" pitchFamily="18" charset="0"/>
              </a:rPr>
              <a:t>d’argent</a:t>
            </a:r>
            <a:r>
              <a:rPr lang="fr-FR" sz="2000" dirty="0">
                <a:latin typeface="Times New Roman" pitchFamily="18" charset="0"/>
                <a:cs typeface="Times New Roman" pitchFamily="18" charset="0"/>
              </a:rPr>
              <a:t> ou un </a:t>
            </a:r>
            <a:r>
              <a:rPr lang="fr-FR" sz="2000" b="1" dirty="0">
                <a:latin typeface="Times New Roman" pitchFamily="18" charset="0"/>
                <a:cs typeface="Times New Roman" pitchFamily="18" charset="0"/>
              </a:rPr>
              <a:t>manque de personnel qualifié</a:t>
            </a:r>
            <a:r>
              <a:rPr lang="fr-FR" sz="2000" dirty="0">
                <a:latin typeface="Times New Roman" pitchFamily="18" charset="0"/>
                <a:cs typeface="Times New Roman" pitchFamily="18" charset="0"/>
              </a:rPr>
              <a:t>. </a:t>
            </a:r>
          </a:p>
          <a:p>
            <a:pPr algn="just"/>
            <a:endParaRPr lang="fr-FR" sz="2000" dirty="0">
              <a:latin typeface="Times New Roman" pitchFamily="18" charset="0"/>
              <a:cs typeface="Times New Roman" pitchFamily="18" charset="0"/>
            </a:endParaRPr>
          </a:p>
          <a:p>
            <a:pPr marL="285750" indent="-285750" algn="just">
              <a:buFont typeface="Wingdings" pitchFamily="2" charset="2"/>
              <a:buChar char="ü"/>
            </a:pPr>
            <a:r>
              <a:rPr lang="fr-FR" sz="2000" dirty="0">
                <a:latin typeface="Times New Roman" pitchFamily="18" charset="0"/>
                <a:cs typeface="Times New Roman" pitchFamily="18" charset="0"/>
              </a:rPr>
              <a:t>Il est impossible de mettre la main sur l’ensemble des individus d’une population. De fait, il est probablement impossible de </a:t>
            </a:r>
            <a:r>
              <a:rPr lang="fr-FR" sz="2000" u="sng" dirty="0">
                <a:latin typeface="Times New Roman" pitchFamily="18" charset="0"/>
                <a:cs typeface="Times New Roman" pitchFamily="18" charset="0"/>
              </a:rPr>
              <a:t>mesurer la hauteur de tous les arbres d’une forêt de plusieurs milliers</a:t>
            </a:r>
            <a:r>
              <a:rPr lang="fr-FR" sz="2000" dirty="0">
                <a:latin typeface="Times New Roman" pitchFamily="18" charset="0"/>
                <a:cs typeface="Times New Roman" pitchFamily="18" charset="0"/>
              </a:rPr>
              <a:t> , </a:t>
            </a:r>
            <a:r>
              <a:rPr lang="fr-FR" sz="2000" u="sng" dirty="0">
                <a:latin typeface="Times New Roman" pitchFamily="18" charset="0"/>
                <a:cs typeface="Times New Roman" pitchFamily="18" charset="0"/>
              </a:rPr>
              <a:t>visiter tous les lacs d’une région de plusieurs milliers de km</a:t>
            </a:r>
            <a:r>
              <a:rPr lang="fr-FR" sz="2000" u="sng" baseline="30000" dirty="0">
                <a:latin typeface="Times New Roman" pitchFamily="18" charset="0"/>
                <a:cs typeface="Times New Roman" pitchFamily="18" charset="0"/>
              </a:rPr>
              <a:t>2</a:t>
            </a:r>
            <a:endParaRPr lang="fr-FR" sz="2000" u="sng" dirty="0">
              <a:latin typeface="Times New Roman" pitchFamily="18" charset="0"/>
              <a:cs typeface="Times New Roman" pitchFamily="18" charset="0"/>
            </a:endParaRPr>
          </a:p>
        </p:txBody>
      </p:sp>
      <p:sp>
        <p:nvSpPr>
          <p:cNvPr id="6" name="Flèche droite rayée 5"/>
          <p:cNvSpPr/>
          <p:nvPr/>
        </p:nvSpPr>
        <p:spPr>
          <a:xfrm>
            <a:off x="361882" y="4581128"/>
            <a:ext cx="864096" cy="432048"/>
          </a:xfrm>
          <a:prstGeom prst="striped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7" name="Rectangle 6"/>
          <p:cNvSpPr/>
          <p:nvPr/>
        </p:nvSpPr>
        <p:spPr>
          <a:xfrm>
            <a:off x="1259632" y="4606096"/>
            <a:ext cx="7344815" cy="1631216"/>
          </a:xfrm>
          <a:prstGeom prst="rect">
            <a:avLst/>
          </a:prstGeom>
        </p:spPr>
        <p:txBody>
          <a:bodyPr wrap="square">
            <a:spAutoFit/>
          </a:bodyPr>
          <a:lstStyle/>
          <a:p>
            <a:pPr algn="just"/>
            <a:r>
              <a:rPr lang="fr-FR" sz="2000" b="1" dirty="0">
                <a:latin typeface="Times New Roman" pitchFamily="18" charset="0"/>
                <a:cs typeface="Times New Roman" pitchFamily="18" charset="0"/>
              </a:rPr>
              <a:t>L’échantillonnage</a:t>
            </a:r>
            <a:r>
              <a:rPr lang="fr-FR" sz="2000" dirty="0">
                <a:latin typeface="Times New Roman" pitchFamily="18" charset="0"/>
                <a:cs typeface="Times New Roman" pitchFamily="18" charset="0"/>
              </a:rPr>
              <a:t>, donc permet de mesurer des caractéristiques sur un </a:t>
            </a:r>
            <a:r>
              <a:rPr lang="fr-FR" sz="2000" u="sng" dirty="0">
                <a:effectLst>
                  <a:outerShdw blurRad="38100" dist="38100" dir="2700000" algn="tl">
                    <a:srgbClr val="000000">
                      <a:alpha val="43137"/>
                    </a:srgbClr>
                  </a:outerShdw>
                </a:effectLst>
                <a:latin typeface="Times New Roman" pitchFamily="18" charset="0"/>
                <a:cs typeface="Times New Roman" pitchFamily="18" charset="0"/>
              </a:rPr>
              <a:t>nombre restreint </a:t>
            </a:r>
            <a:r>
              <a:rPr lang="fr-FR" sz="2000" dirty="0">
                <a:latin typeface="Times New Roman" pitchFamily="18" charset="0"/>
                <a:cs typeface="Times New Roman" pitchFamily="18" charset="0"/>
              </a:rPr>
              <a:t>d’unités du groupe d’intérêt et d’arriver à une estimation des paramètres à l’étude qui sera non seulement précise et exempte de biais, mais aussi </a:t>
            </a:r>
            <a:r>
              <a:rPr lang="fr-FR" sz="2000" u="sng" dirty="0">
                <a:effectLst>
                  <a:outerShdw blurRad="38100" dist="38100" dir="2700000" algn="tl">
                    <a:srgbClr val="000000">
                      <a:alpha val="43137"/>
                    </a:srgbClr>
                  </a:outerShdw>
                </a:effectLst>
                <a:latin typeface="Times New Roman" pitchFamily="18" charset="0"/>
                <a:cs typeface="Times New Roman" pitchFamily="18" charset="0"/>
              </a:rPr>
              <a:t>représentative</a:t>
            </a:r>
            <a:r>
              <a:rPr lang="fr-FR" sz="2000" dirty="0">
                <a:latin typeface="Times New Roman" pitchFamily="18" charset="0"/>
                <a:cs typeface="Times New Roman" pitchFamily="18" charset="0"/>
              </a:rPr>
              <a:t> de l’ensemble </a:t>
            </a:r>
            <a:r>
              <a:rPr lang="fr-FR" sz="2000" u="sng" dirty="0">
                <a:effectLst>
                  <a:outerShdw blurRad="38100" dist="38100" dir="2700000" algn="tl">
                    <a:srgbClr val="000000">
                      <a:alpha val="43137"/>
                    </a:srgbClr>
                  </a:outerShdw>
                </a:effectLst>
                <a:latin typeface="Times New Roman" pitchFamily="18" charset="0"/>
                <a:cs typeface="Times New Roman" pitchFamily="18" charset="0"/>
              </a:rPr>
              <a:t>des unités du groupe</a:t>
            </a:r>
            <a:endParaRPr lang="ar-DZ" sz="2000" u="sng"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813583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902" y="404664"/>
            <a:ext cx="8064895" cy="646331"/>
          </a:xfrm>
          <a:prstGeom prst="rect">
            <a:avLst/>
          </a:prstGeom>
        </p:spPr>
        <p:txBody>
          <a:bodyPr wrap="square">
            <a:spAutoFit/>
          </a:bodyPr>
          <a:lstStyle/>
          <a:p>
            <a:pPr algn="ctr"/>
            <a:r>
              <a:rPr lang="fr-FR" b="1" dirty="0"/>
              <a:t>Exemple</a:t>
            </a:r>
            <a:r>
              <a:rPr lang="fr-FR" dirty="0"/>
              <a:t> : une biologiste estimera la densité de Grenouille léopard (</a:t>
            </a:r>
            <a:r>
              <a:rPr lang="fr-FR" i="1" dirty="0" err="1">
                <a:effectLst>
                  <a:outerShdw blurRad="38100" dist="38100" dir="2700000" algn="tl">
                    <a:srgbClr val="000000">
                      <a:alpha val="43137"/>
                    </a:srgbClr>
                  </a:outerShdw>
                </a:effectLst>
              </a:rPr>
              <a:t>Rana</a:t>
            </a:r>
            <a:r>
              <a:rPr lang="fr-FR" i="1" dirty="0">
                <a:effectLst>
                  <a:outerShdw blurRad="38100" dist="38100" dir="2700000" algn="tl">
                    <a:srgbClr val="000000">
                      <a:alpha val="43137"/>
                    </a:srgbClr>
                  </a:outerShdw>
                </a:effectLst>
              </a:rPr>
              <a:t> </a:t>
            </a:r>
            <a:r>
              <a:rPr lang="fr-FR" i="1" dirty="0" err="1">
                <a:effectLst>
                  <a:outerShdw blurRad="38100" dist="38100" dir="2700000" algn="tl">
                    <a:srgbClr val="000000">
                      <a:alpha val="43137"/>
                    </a:srgbClr>
                  </a:outerShdw>
                </a:effectLst>
              </a:rPr>
              <a:t>pipiens</a:t>
            </a:r>
            <a:r>
              <a:rPr lang="fr-FR" dirty="0"/>
              <a:t>).</a:t>
            </a:r>
            <a:endParaRPr lang="ar-DZ" dirty="0"/>
          </a:p>
        </p:txBody>
      </p:sp>
      <p:sp>
        <p:nvSpPr>
          <p:cNvPr id="6" name="Rectangle 5"/>
          <p:cNvSpPr/>
          <p:nvPr/>
        </p:nvSpPr>
        <p:spPr>
          <a:xfrm>
            <a:off x="0" y="1018471"/>
            <a:ext cx="6084168" cy="2554545"/>
          </a:xfrm>
          <a:prstGeom prst="rect">
            <a:avLst/>
          </a:prstGeom>
        </p:spPr>
        <p:txBody>
          <a:bodyPr wrap="square">
            <a:spAutoFit/>
          </a:bodyPr>
          <a:lstStyle/>
          <a:p>
            <a:pPr marL="342900" indent="-342900" algn="just">
              <a:buFont typeface="Wingdings" pitchFamily="2" charset="2"/>
              <a:buChar char="ü"/>
            </a:pPr>
            <a:r>
              <a:rPr lang="fr-FR" sz="2000" dirty="0">
                <a:latin typeface="Times New Roman" pitchFamily="18" charset="0"/>
                <a:cs typeface="Times New Roman" pitchFamily="18" charset="0"/>
              </a:rPr>
              <a:t>En ne choisissant que quelques étangs et/ou encore, en n’évaluant la densité que sur une portion de chaque étang. </a:t>
            </a:r>
          </a:p>
          <a:p>
            <a:pPr marL="342900" indent="-342900" algn="just">
              <a:buFont typeface="Wingdings" pitchFamily="2" charset="2"/>
              <a:buChar char="ü"/>
            </a:pPr>
            <a:r>
              <a:rPr lang="fr-FR" sz="2000" dirty="0">
                <a:latin typeface="Times New Roman" pitchFamily="18" charset="0"/>
                <a:cs typeface="Times New Roman" pitchFamily="18" charset="0"/>
              </a:rPr>
              <a:t>Mais combien et quels étangs choisir?</a:t>
            </a:r>
          </a:p>
          <a:p>
            <a:pPr marL="342900" indent="-342900" algn="just">
              <a:buFont typeface="Wingdings" pitchFamily="2" charset="2"/>
              <a:buChar char="ü"/>
            </a:pPr>
            <a:r>
              <a:rPr lang="fr-FR" sz="2000" dirty="0">
                <a:latin typeface="Times New Roman" pitchFamily="18" charset="0"/>
                <a:cs typeface="Times New Roman" pitchFamily="18" charset="0"/>
              </a:rPr>
              <a:t> Quelle portion des étangs devrait être échantillonnée? </a:t>
            </a:r>
          </a:p>
          <a:p>
            <a:pPr marL="342900" indent="-342900" algn="just">
              <a:buFont typeface="Wingdings" pitchFamily="2" charset="2"/>
              <a:buChar char="ü"/>
            </a:pPr>
            <a:r>
              <a:rPr lang="fr-FR" sz="2000" dirty="0">
                <a:latin typeface="Times New Roman" pitchFamily="18" charset="0"/>
                <a:cs typeface="Times New Roman" pitchFamily="18" charset="0"/>
              </a:rPr>
              <a:t>La densité des grenouilles varie-t-elle selon la taille des étangs? Diffère-t-elle selon que nous sommes en marge ou au centre de l’étang?</a:t>
            </a:r>
          </a:p>
        </p:txBody>
      </p:sp>
      <p:pic>
        <p:nvPicPr>
          <p:cNvPr id="5" name="Image 4" descr="http://www.cslaval.qc.ca/fablesdelafontaine/images/leopar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1095375"/>
            <a:ext cx="2875012" cy="2045593"/>
          </a:xfrm>
          <a:prstGeom prst="rect">
            <a:avLst/>
          </a:prstGeom>
          <a:noFill/>
          <a:ln>
            <a:noFill/>
          </a:ln>
        </p:spPr>
      </p:pic>
      <p:sp>
        <p:nvSpPr>
          <p:cNvPr id="7" name="Rectangle 6"/>
          <p:cNvSpPr/>
          <p:nvPr/>
        </p:nvSpPr>
        <p:spPr>
          <a:xfrm>
            <a:off x="107504" y="3754775"/>
            <a:ext cx="8851676" cy="2554545"/>
          </a:xfrm>
          <a:prstGeom prst="rect">
            <a:avLst/>
          </a:prstGeom>
          <a:noFill/>
        </p:spPr>
        <p:txBody>
          <a:bodyPr wrap="square">
            <a:spAutoFit/>
          </a:bodyPr>
          <a:lstStyle/>
          <a:p>
            <a:pPr marL="342900" indent="-342900" algn="just">
              <a:buFont typeface="Wingdings" pitchFamily="2" charset="2"/>
              <a:buChar char="ü"/>
            </a:pPr>
            <a:r>
              <a:rPr lang="fr-FR" sz="2000" dirty="0">
                <a:latin typeface="Times New Roman" pitchFamily="18" charset="0"/>
                <a:cs typeface="Times New Roman" pitchFamily="18" charset="0"/>
              </a:rPr>
              <a:t>Est-ce que la probabilité que l’on observe ou capture les grenouilles varie en fonction de ces mêmes facteurs? </a:t>
            </a:r>
          </a:p>
          <a:p>
            <a:pPr marL="342900" indent="-342900" algn="just">
              <a:buFont typeface="Wingdings" pitchFamily="2" charset="2"/>
              <a:buChar char="ü"/>
            </a:pPr>
            <a:r>
              <a:rPr lang="fr-FR" sz="2000" dirty="0">
                <a:latin typeface="Times New Roman" pitchFamily="18" charset="0"/>
                <a:cs typeface="Times New Roman" pitchFamily="18" charset="0"/>
              </a:rPr>
              <a:t>Et si cela variait aussi en fonction des observateurs?  </a:t>
            </a:r>
          </a:p>
          <a:p>
            <a:pPr marL="342900" indent="-342900" algn="just">
              <a:buFont typeface="Wingdings" pitchFamily="2" charset="2"/>
              <a:buChar char="ü"/>
            </a:pPr>
            <a:r>
              <a:rPr lang="fr-FR" sz="2000" dirty="0">
                <a:latin typeface="Times New Roman" pitchFamily="18" charset="0"/>
                <a:cs typeface="Times New Roman" pitchFamily="18" charset="0"/>
              </a:rPr>
              <a:t>Et ensuite, quels étangs sélectionner pour estimer le niveau de corrélation qu’il peut y avoir entre la densité de grenouilles et le pH des étangs? Est-il pertinent de choisir des étangs ayant différentes tailles pour répondre à cette question? </a:t>
            </a:r>
          </a:p>
          <a:p>
            <a:pPr marL="342900" indent="-342900" algn="just">
              <a:buFont typeface="Wingdings" pitchFamily="2" charset="2"/>
              <a:buChar char="ü"/>
            </a:pPr>
            <a:r>
              <a:rPr lang="fr-FR" sz="2000" dirty="0">
                <a:effectLst>
                  <a:outerShdw blurRad="38100" dist="38100" dir="2700000" algn="tl">
                    <a:srgbClr val="000000">
                      <a:alpha val="43137"/>
                    </a:srgbClr>
                  </a:outerShdw>
                </a:effectLst>
                <a:latin typeface="Times New Roman" pitchFamily="18" charset="0"/>
                <a:cs typeface="Times New Roman" pitchFamily="18" charset="0"/>
              </a:rPr>
              <a:t>Voilà bien des questions à prendre en compte avant même de pouvoir estimer une simple densité de grenouilles</a:t>
            </a:r>
            <a:endParaRPr lang="ar-DZ" sz="2000" dirty="0">
              <a:latin typeface="Times New Roman" pitchFamily="18" charset="0"/>
              <a:cs typeface="Times New Roman" pitchFamily="18" charset="0"/>
            </a:endParaRPr>
          </a:p>
        </p:txBody>
      </p:sp>
    </p:spTree>
    <p:extLst>
      <p:ext uri="{BB962C8B-B14F-4D97-AF65-F5344CB8AC3E}">
        <p14:creationId xmlns:p14="http://schemas.microsoft.com/office/powerpoint/2010/main" val="1129986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3414" y="1412776"/>
            <a:ext cx="8352928" cy="2246769"/>
          </a:xfrm>
          <a:prstGeom prst="rect">
            <a:avLst/>
          </a:prstGeom>
          <a:solidFill>
            <a:srgbClr val="FFC000"/>
          </a:solidFill>
        </p:spPr>
        <p:txBody>
          <a:bodyPr wrap="square">
            <a:spAutoFit/>
          </a:bodyPr>
          <a:lstStyle/>
          <a:p>
            <a:pPr algn="just"/>
            <a:r>
              <a:rPr lang="fr-FR" sz="2000" dirty="0">
                <a:latin typeface="Times New Roman" pitchFamily="18" charset="0"/>
                <a:cs typeface="Times New Roman" pitchFamily="18" charset="0"/>
              </a:rPr>
              <a:t>	Avant de définir une méthode d’échantillonnage. Doit-on obtenir une estimation de: </a:t>
            </a:r>
          </a:p>
          <a:p>
            <a:pPr marL="342900" indent="-342900" algn="just">
              <a:buFont typeface="Arial" pitchFamily="34" charset="0"/>
              <a:buChar char="•"/>
            </a:pPr>
            <a:r>
              <a:rPr lang="fr-FR" sz="2000" dirty="0">
                <a:latin typeface="Times New Roman" pitchFamily="18" charset="0"/>
                <a:cs typeface="Times New Roman" pitchFamily="18" charset="0"/>
              </a:rPr>
              <a:t> </a:t>
            </a:r>
            <a:r>
              <a:rPr lang="fr-FR" sz="2000" u="sng" dirty="0">
                <a:latin typeface="Times New Roman" pitchFamily="18" charset="0"/>
                <a:cs typeface="Times New Roman" pitchFamily="18" charset="0"/>
              </a:rPr>
              <a:t>La distribution spatiale</a:t>
            </a:r>
            <a:r>
              <a:rPr lang="fr-FR" sz="2000" dirty="0">
                <a:latin typeface="Times New Roman" pitchFamily="18" charset="0"/>
                <a:cs typeface="Times New Roman" pitchFamily="18" charset="0"/>
              </a:rPr>
              <a:t>, de la </a:t>
            </a:r>
            <a:r>
              <a:rPr lang="fr-FR" sz="2000" u="sng" dirty="0">
                <a:latin typeface="Times New Roman" pitchFamily="18" charset="0"/>
                <a:cs typeface="Times New Roman" pitchFamily="18" charset="0"/>
              </a:rPr>
              <a:t>probabilité d’occurrence (présence)</a:t>
            </a:r>
            <a:r>
              <a:rPr lang="fr-FR" sz="2000" dirty="0">
                <a:latin typeface="Times New Roman" pitchFamily="18" charset="0"/>
                <a:cs typeface="Times New Roman" pitchFamily="18" charset="0"/>
              </a:rPr>
              <a:t>.</a:t>
            </a:r>
          </a:p>
          <a:p>
            <a:pPr marL="342900" indent="-342900" algn="just">
              <a:buFont typeface="Arial" pitchFamily="34" charset="0"/>
              <a:buChar char="•"/>
            </a:pPr>
            <a:r>
              <a:rPr lang="fr-FR" sz="2000" dirty="0">
                <a:latin typeface="Times New Roman" pitchFamily="18" charset="0"/>
                <a:cs typeface="Times New Roman" pitchFamily="18" charset="0"/>
              </a:rPr>
              <a:t>De la </a:t>
            </a:r>
            <a:r>
              <a:rPr lang="fr-FR" sz="2000" u="sng" dirty="0">
                <a:latin typeface="Times New Roman" pitchFamily="18" charset="0"/>
                <a:cs typeface="Times New Roman" pitchFamily="18" charset="0"/>
              </a:rPr>
              <a:t>densité des individus</a:t>
            </a:r>
            <a:r>
              <a:rPr lang="fr-FR" sz="2000" dirty="0">
                <a:latin typeface="Times New Roman" pitchFamily="18" charset="0"/>
                <a:cs typeface="Times New Roman" pitchFamily="18" charset="0"/>
              </a:rPr>
              <a:t>, de </a:t>
            </a:r>
            <a:r>
              <a:rPr lang="fr-FR" sz="2000" u="sng" dirty="0">
                <a:latin typeface="Times New Roman" pitchFamily="18" charset="0"/>
                <a:cs typeface="Times New Roman" pitchFamily="18" charset="0"/>
              </a:rPr>
              <a:t>la taille de la population</a:t>
            </a:r>
            <a:r>
              <a:rPr lang="fr-FR" sz="2000" dirty="0">
                <a:latin typeface="Times New Roman" pitchFamily="18" charset="0"/>
                <a:cs typeface="Times New Roman" pitchFamily="18" charset="0"/>
              </a:rPr>
              <a:t>, </a:t>
            </a:r>
          </a:p>
          <a:p>
            <a:pPr marL="342900" indent="-342900" algn="just">
              <a:buFont typeface="Arial" pitchFamily="34" charset="0"/>
              <a:buChar char="•"/>
            </a:pPr>
            <a:r>
              <a:rPr lang="fr-FR" sz="2000" dirty="0">
                <a:latin typeface="Times New Roman" pitchFamily="18" charset="0"/>
                <a:cs typeface="Times New Roman" pitchFamily="18" charset="0"/>
              </a:rPr>
              <a:t>Du </a:t>
            </a:r>
            <a:r>
              <a:rPr lang="fr-FR" sz="2000" u="sng" dirty="0">
                <a:latin typeface="Times New Roman" pitchFamily="18" charset="0"/>
                <a:cs typeface="Times New Roman" pitchFamily="18" charset="0"/>
              </a:rPr>
              <a:t>sexe ratio</a:t>
            </a:r>
            <a:r>
              <a:rPr lang="fr-FR" sz="2000" dirty="0">
                <a:latin typeface="Times New Roman" pitchFamily="18" charset="0"/>
                <a:cs typeface="Times New Roman" pitchFamily="18" charset="0"/>
              </a:rPr>
              <a:t>, de la </a:t>
            </a:r>
            <a:r>
              <a:rPr lang="fr-FR" sz="2000" u="sng" dirty="0">
                <a:latin typeface="Times New Roman" pitchFamily="18" charset="0"/>
                <a:cs typeface="Times New Roman" pitchFamily="18" charset="0"/>
              </a:rPr>
              <a:t>structure d’âge</a:t>
            </a:r>
            <a:r>
              <a:rPr lang="fr-FR" sz="2000" dirty="0">
                <a:latin typeface="Times New Roman" pitchFamily="18" charset="0"/>
                <a:cs typeface="Times New Roman" pitchFamily="18" charset="0"/>
              </a:rPr>
              <a:t>, </a:t>
            </a:r>
            <a:r>
              <a:rPr lang="fr-FR" sz="2000" u="sng" dirty="0">
                <a:latin typeface="Times New Roman" pitchFamily="18" charset="0"/>
                <a:cs typeface="Times New Roman" pitchFamily="18" charset="0"/>
              </a:rPr>
              <a:t>des taux de natalité ou de mortalité.</a:t>
            </a:r>
          </a:p>
          <a:p>
            <a:pPr marL="342900" indent="-342900" algn="just">
              <a:buFont typeface="Arial" pitchFamily="34" charset="0"/>
              <a:buChar char="•"/>
            </a:pPr>
            <a:r>
              <a:rPr lang="fr-FR" sz="2000" u="sng" dirty="0">
                <a:latin typeface="Times New Roman" pitchFamily="18" charset="0"/>
                <a:cs typeface="Times New Roman" pitchFamily="18" charset="0"/>
              </a:rPr>
              <a:t>Des taux d’immigration et d’émigration</a:t>
            </a:r>
            <a:r>
              <a:rPr lang="fr-FR" sz="2000" dirty="0">
                <a:latin typeface="Times New Roman" pitchFamily="18" charset="0"/>
                <a:cs typeface="Times New Roman" pitchFamily="18" charset="0"/>
              </a:rPr>
              <a:t>, et/ou encore, de </a:t>
            </a:r>
            <a:r>
              <a:rPr lang="fr-FR" sz="2000" u="sng" dirty="0">
                <a:latin typeface="Times New Roman" pitchFamily="18" charset="0"/>
                <a:cs typeface="Times New Roman" pitchFamily="18" charset="0"/>
              </a:rPr>
              <a:t>l’influence de certains facteurs environnementaux sur ces quantités</a:t>
            </a:r>
            <a:r>
              <a:rPr lang="fr-FR" sz="2000" dirty="0">
                <a:latin typeface="Times New Roman" pitchFamily="18" charset="0"/>
                <a:cs typeface="Times New Roman" pitchFamily="18" charset="0"/>
              </a:rPr>
              <a:t>.</a:t>
            </a:r>
            <a:endParaRPr lang="ar-DZ" sz="2000" dirty="0">
              <a:latin typeface="Times New Roman" pitchFamily="18" charset="0"/>
              <a:cs typeface="Times New Roman" pitchFamily="18" charset="0"/>
            </a:endParaRPr>
          </a:p>
        </p:txBody>
      </p:sp>
      <p:sp>
        <p:nvSpPr>
          <p:cNvPr id="5" name="Rectangle 4"/>
          <p:cNvSpPr/>
          <p:nvPr/>
        </p:nvSpPr>
        <p:spPr>
          <a:xfrm>
            <a:off x="467544" y="4221088"/>
            <a:ext cx="8352928" cy="1015663"/>
          </a:xfrm>
          <a:prstGeom prst="rect">
            <a:avLst/>
          </a:prstGeom>
          <a:solidFill>
            <a:srgbClr val="FFC000"/>
          </a:solidFill>
        </p:spPr>
        <p:txBody>
          <a:bodyPr wrap="square">
            <a:spAutoFit/>
          </a:bodyPr>
          <a:lstStyle/>
          <a:p>
            <a:pPr algn="just"/>
            <a:r>
              <a:rPr lang="fr-FR" sz="2000" dirty="0"/>
              <a:t>Certaines méthodes permettent d’estimer un seul paramètre, alors que d’autres permettent d’en estimer plusieurs, mais parfois avec des niveaux de biais et de précision variables.</a:t>
            </a:r>
            <a:endParaRPr lang="ar-DZ" sz="2000" dirty="0"/>
          </a:p>
        </p:txBody>
      </p:sp>
    </p:spTree>
    <p:extLst>
      <p:ext uri="{BB962C8B-B14F-4D97-AF65-F5344CB8AC3E}">
        <p14:creationId xmlns:p14="http://schemas.microsoft.com/office/powerpoint/2010/main" val="1557570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tretch>
            <a:fillRect/>
          </a:stretch>
        </p:blipFill>
        <p:spPr>
          <a:xfrm>
            <a:off x="539552" y="764704"/>
            <a:ext cx="8244408" cy="3024336"/>
          </a:xfrm>
          <a:prstGeom prst="rect">
            <a:avLst/>
          </a:prstGeom>
        </p:spPr>
      </p:pic>
      <p:pic>
        <p:nvPicPr>
          <p:cNvPr id="5" name="Image 4"/>
          <p:cNvPicPr/>
          <p:nvPr/>
        </p:nvPicPr>
        <p:blipFill>
          <a:blip r:embed="rId3" cstate="print"/>
          <a:stretch>
            <a:fillRect/>
          </a:stretch>
        </p:blipFill>
        <p:spPr>
          <a:xfrm>
            <a:off x="707154" y="3429000"/>
            <a:ext cx="4584926" cy="3096344"/>
          </a:xfrm>
          <a:prstGeom prst="rect">
            <a:avLst/>
          </a:prstGeom>
        </p:spPr>
      </p:pic>
      <p:pic>
        <p:nvPicPr>
          <p:cNvPr id="3074" name="Picture 2" descr="http://ask.blogs.lalibre.be/media/00/02/5212264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2183" y="3789040"/>
            <a:ext cx="3203848"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65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692696"/>
            <a:ext cx="3300904" cy="369332"/>
          </a:xfrm>
          <a:prstGeom prst="rect">
            <a:avLst/>
          </a:prstGeom>
          <a:solidFill>
            <a:srgbClr val="FFC000"/>
          </a:solidFill>
        </p:spPr>
        <p:txBody>
          <a:bodyPr wrap="none">
            <a:spAutoFit/>
          </a:bodyPr>
          <a:lstStyle/>
          <a:p>
            <a:pPr lvl="0"/>
            <a:r>
              <a:rPr lang="fr-FR" b="1" dirty="0"/>
              <a:t>2. Sélection d’un échantillon</a:t>
            </a:r>
            <a:endParaRPr lang="en-US" b="1" dirty="0"/>
          </a:p>
        </p:txBody>
      </p:sp>
      <p:sp>
        <p:nvSpPr>
          <p:cNvPr id="5" name="Rectangle 4"/>
          <p:cNvSpPr/>
          <p:nvPr/>
        </p:nvSpPr>
        <p:spPr>
          <a:xfrm>
            <a:off x="35496" y="1272546"/>
            <a:ext cx="9036496" cy="2246769"/>
          </a:xfrm>
          <a:prstGeom prst="rect">
            <a:avLst/>
          </a:prstGeom>
          <a:solidFill>
            <a:srgbClr val="FFFF00"/>
          </a:solidFill>
        </p:spPr>
        <p:txBody>
          <a:bodyPr wrap="square">
            <a:spAutoFit/>
          </a:bodyPr>
          <a:lstStyle/>
          <a:p>
            <a:pPr algn="just"/>
            <a:r>
              <a:rPr lang="fr-FR" sz="2000" dirty="0">
                <a:effectLst>
                  <a:outerShdw blurRad="38100" dist="38100" dir="2700000" algn="tl">
                    <a:srgbClr val="000000">
                      <a:alpha val="43137"/>
                    </a:srgbClr>
                  </a:outerShdw>
                </a:effectLst>
                <a:latin typeface="+mj-lt"/>
                <a:cs typeface="Times New Roman" pitchFamily="18" charset="0"/>
              </a:rPr>
              <a:t>L’échantillonnage</a:t>
            </a:r>
            <a:r>
              <a:rPr lang="fr-FR" sz="2000" dirty="0">
                <a:latin typeface="+mj-lt"/>
                <a:cs typeface="Times New Roman" pitchFamily="18" charset="0"/>
              </a:rPr>
              <a:t> permet aux écologistes de tirer des conclusions au sujet d’</a:t>
            </a:r>
            <a:r>
              <a:rPr lang="fr-FR" sz="2000" u="sng" dirty="0">
                <a:latin typeface="+mj-lt"/>
                <a:cs typeface="Times New Roman" pitchFamily="18" charset="0"/>
              </a:rPr>
              <a:t>un tout</a:t>
            </a:r>
            <a:r>
              <a:rPr lang="fr-FR" sz="2000" dirty="0">
                <a:latin typeface="+mj-lt"/>
                <a:cs typeface="Times New Roman" pitchFamily="18" charset="0"/>
              </a:rPr>
              <a:t> en y examinant </a:t>
            </a:r>
            <a:r>
              <a:rPr lang="fr-FR" sz="2000" u="sng" dirty="0">
                <a:latin typeface="+mj-lt"/>
                <a:cs typeface="Times New Roman" pitchFamily="18" charset="0"/>
              </a:rPr>
              <a:t>une partie</a:t>
            </a:r>
            <a:r>
              <a:rPr lang="fr-FR" sz="2000" dirty="0">
                <a:latin typeface="+mj-lt"/>
                <a:cs typeface="Times New Roman" pitchFamily="18" charset="0"/>
              </a:rPr>
              <a:t>. Il nous permet d’estimer des </a:t>
            </a:r>
            <a:r>
              <a:rPr lang="fr-FR" sz="2000" u="sng" dirty="0">
                <a:latin typeface="+mj-lt"/>
                <a:cs typeface="Times New Roman" pitchFamily="18" charset="0"/>
              </a:rPr>
              <a:t>caractéristiques d’une population </a:t>
            </a:r>
            <a:r>
              <a:rPr lang="fr-FR" sz="2000" dirty="0">
                <a:latin typeface="+mj-lt"/>
                <a:cs typeface="Times New Roman" pitchFamily="18" charset="0"/>
              </a:rPr>
              <a:t>en observant directement </a:t>
            </a:r>
            <a:r>
              <a:rPr lang="fr-FR" sz="2000" u="sng" dirty="0">
                <a:latin typeface="+mj-lt"/>
                <a:cs typeface="Times New Roman" pitchFamily="18" charset="0"/>
              </a:rPr>
              <a:t>une partie de l’ensemble de la population</a:t>
            </a:r>
            <a:r>
              <a:rPr lang="fr-FR" sz="2000" dirty="0">
                <a:latin typeface="+mj-lt"/>
                <a:cs typeface="Times New Roman" pitchFamily="18" charset="0"/>
              </a:rPr>
              <a:t>. Les chercheurs ne s’intéressent pas à </a:t>
            </a:r>
            <a:r>
              <a:rPr lang="fr-FR" sz="2000" dirty="0">
                <a:effectLst>
                  <a:outerShdw blurRad="38100" dist="38100" dir="2700000" algn="tl">
                    <a:srgbClr val="000000">
                      <a:alpha val="43137"/>
                    </a:srgbClr>
                  </a:outerShdw>
                </a:effectLst>
                <a:latin typeface="+mj-lt"/>
                <a:cs typeface="Times New Roman" pitchFamily="18" charset="0"/>
              </a:rPr>
              <a:t>l’échantillon</a:t>
            </a:r>
            <a:r>
              <a:rPr lang="fr-FR" sz="2000" dirty="0">
                <a:latin typeface="+mj-lt"/>
                <a:cs typeface="Times New Roman" pitchFamily="18" charset="0"/>
              </a:rPr>
              <a:t> lui-même, mais à ce qu’il est possible d’apprendre à partir de l’enquête et à la façon dont on peut appliquer cette information à </a:t>
            </a:r>
            <a:r>
              <a:rPr lang="fr-FR" sz="2000" dirty="0">
                <a:effectLst>
                  <a:outerShdw blurRad="38100" dist="38100" dir="2700000" algn="tl">
                    <a:srgbClr val="000000">
                      <a:alpha val="43137"/>
                    </a:srgbClr>
                  </a:outerShdw>
                </a:effectLst>
                <a:latin typeface="+mj-lt"/>
                <a:cs typeface="Times New Roman" pitchFamily="18" charset="0"/>
              </a:rPr>
              <a:t>l’ensemble de la population.</a:t>
            </a:r>
            <a:endParaRPr lang="en-US" sz="2000" dirty="0">
              <a:effectLst>
                <a:outerShdw blurRad="38100" dist="38100" dir="2700000" algn="tl">
                  <a:srgbClr val="000000">
                    <a:alpha val="43137"/>
                  </a:srgbClr>
                </a:outerShdw>
              </a:effectLst>
              <a:latin typeface="+mj-lt"/>
              <a:cs typeface="Times New Roman" pitchFamily="18" charset="0"/>
            </a:endParaRPr>
          </a:p>
        </p:txBody>
      </p:sp>
      <p:pic>
        <p:nvPicPr>
          <p:cNvPr id="4098" name="Picture 2" descr="https://encrypted-tbn3.gstatic.com/images?q=tbn:ANd9GcRGmG90u3MhC4nGpdaGm6k2yhqyAU5bVJoq9fIQGrZ2wzNWOb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2012" y="3717032"/>
            <a:ext cx="2237980" cy="185554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l-amik.ca/CLIENTS/1-lamikca/images/upload/sys_small/amik_echantillon_zostere_mar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168" y="3789040"/>
            <a:ext cx="1863836" cy="13733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thumbs.dreamstime.com/x/%E7%BE%9A%E7%BE%8A%E7%89%A7%E7%BE%A4pronghorn-191765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3744" y="3758234"/>
            <a:ext cx="4338736" cy="2808312"/>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
        <p:nvSpPr>
          <p:cNvPr id="6" name="Ellipse 5"/>
          <p:cNvSpPr/>
          <p:nvPr/>
        </p:nvSpPr>
        <p:spPr>
          <a:xfrm>
            <a:off x="4860032" y="4960506"/>
            <a:ext cx="1440160" cy="122413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Tree>
    <p:extLst>
      <p:ext uri="{BB962C8B-B14F-4D97-AF65-F5344CB8AC3E}">
        <p14:creationId xmlns:p14="http://schemas.microsoft.com/office/powerpoint/2010/main" val="392494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indefinite" fill="hold" grpId="0" nodeType="clickEffect">
                                  <p:stCondLst>
                                    <p:cond delay="0"/>
                                  </p:stCondLst>
                                  <p:endCondLst>
                                    <p:cond evt="onNext" delay="0">
                                      <p:tgtEl>
                                        <p:sldTgt/>
                                      </p:tgtEl>
                                    </p:cond>
                                  </p:end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692696"/>
            <a:ext cx="8208912" cy="3539430"/>
          </a:xfrm>
          <a:prstGeom prst="rect">
            <a:avLst/>
          </a:prstGeom>
          <a:ln>
            <a:solidFill>
              <a:schemeClr val="accent1"/>
            </a:solidFill>
          </a:ln>
        </p:spPr>
        <p:txBody>
          <a:bodyPr wrap="square">
            <a:spAutoFit/>
          </a:bodyPr>
          <a:lstStyle/>
          <a:p>
            <a:r>
              <a:rPr lang="fr-FR" sz="2800" b="1" dirty="0"/>
              <a:t>➤ c. Classification </a:t>
            </a:r>
            <a:r>
              <a:rPr lang="fr-FR" sz="2800" b="1" dirty="0" err="1"/>
              <a:t>physiognomique</a:t>
            </a:r>
            <a:endParaRPr lang="fr-FR" sz="2800" b="1" dirty="0"/>
          </a:p>
          <a:p>
            <a:pPr>
              <a:buFont typeface="Arial" panose="020B0604020202020204" pitchFamily="34" charset="0"/>
              <a:buChar char="•"/>
            </a:pPr>
            <a:r>
              <a:rPr lang="fr-FR" sz="2800" dirty="0"/>
              <a:t>Basée sur l’aspect général des végétaux (taille, forme, structure)</a:t>
            </a:r>
          </a:p>
          <a:p>
            <a:pPr>
              <a:buFont typeface="Arial" panose="020B0604020202020204" pitchFamily="34" charset="0"/>
              <a:buChar char="•"/>
            </a:pPr>
            <a:r>
              <a:rPr lang="fr-FR" sz="2800" dirty="0"/>
              <a:t>Utilisée en télédétection et cartographie</a:t>
            </a:r>
          </a:p>
          <a:p>
            <a:r>
              <a:rPr lang="fr-FR" sz="2800" b="1" dirty="0"/>
              <a:t>➤ d. Classification structurale</a:t>
            </a:r>
          </a:p>
          <a:p>
            <a:pPr>
              <a:buFont typeface="Arial" panose="020B0604020202020204" pitchFamily="34" charset="0"/>
              <a:buChar char="•"/>
            </a:pPr>
            <a:r>
              <a:rPr lang="fr-FR" sz="2800" dirty="0"/>
              <a:t>Repose sur l’architecture des formations végétales (strates)</a:t>
            </a:r>
          </a:p>
          <a:p>
            <a:pPr>
              <a:buFont typeface="Arial" panose="020B0604020202020204" pitchFamily="34" charset="0"/>
              <a:buChar char="•"/>
            </a:pPr>
            <a:r>
              <a:rPr lang="fr-FR" sz="2800" dirty="0"/>
              <a:t>Exemple : forêt dense, savane, steppe</a:t>
            </a:r>
          </a:p>
        </p:txBody>
      </p:sp>
    </p:spTree>
    <p:extLst>
      <p:ext uri="{BB962C8B-B14F-4D97-AF65-F5344CB8AC3E}">
        <p14:creationId xmlns:p14="http://schemas.microsoft.com/office/powerpoint/2010/main" val="3656686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2086095" y="116632"/>
            <a:ext cx="4623400" cy="1200329"/>
          </a:xfrm>
          <a:prstGeom prst="rect">
            <a:avLst/>
          </a:prstGeom>
          <a:solidFill>
            <a:srgbClr val="FFFF00"/>
          </a:solidFill>
        </p:spPr>
        <p:txBody>
          <a:bodyPr wrap="square">
            <a:spAutoFit/>
          </a:bodyPr>
          <a:lstStyle/>
          <a:p>
            <a:pPr lvl="0"/>
            <a:r>
              <a:rPr lang="fr-FR" b="1" dirty="0">
                <a:latin typeface="Times New Roman" pitchFamily="18" charset="0"/>
                <a:cs typeface="Times New Roman" pitchFamily="18" charset="0"/>
              </a:rPr>
              <a:t>1.Établir les objectifs de l’enquête : </a:t>
            </a:r>
          </a:p>
          <a:p>
            <a:pPr lvl="0" algn="ctr"/>
            <a:r>
              <a:rPr lang="fr-FR" dirty="0">
                <a:latin typeface="Times New Roman" pitchFamily="18" charset="0"/>
                <a:cs typeface="Times New Roman" pitchFamily="18" charset="0"/>
              </a:rPr>
              <a:t>les objectifs, succès de l’enquête,</a:t>
            </a:r>
          </a:p>
          <a:p>
            <a:pPr lvl="0" algn="ctr"/>
            <a:r>
              <a:rPr lang="fr-FR" dirty="0">
                <a:latin typeface="Times New Roman" pitchFamily="18" charset="0"/>
                <a:cs typeface="Times New Roman" pitchFamily="18" charset="0"/>
              </a:rPr>
              <a:t>évaluer les avantages et les inconvénients,</a:t>
            </a:r>
          </a:p>
          <a:p>
            <a:pPr lvl="0" algn="ctr"/>
            <a:r>
              <a:rPr lang="fr-FR" dirty="0">
                <a:latin typeface="Times New Roman" pitchFamily="18" charset="0"/>
                <a:cs typeface="Times New Roman" pitchFamily="18" charset="0"/>
              </a:rPr>
              <a:t>Recensement</a:t>
            </a:r>
            <a:r>
              <a:rPr lang="fr-FR" b="1" dirty="0">
                <a:latin typeface="Times New Roman" pitchFamily="18" charset="0"/>
                <a:cs typeface="Times New Roman" pitchFamily="18" charset="0"/>
              </a:rPr>
              <a:t>, </a:t>
            </a:r>
            <a:r>
              <a:rPr lang="fr-FR" dirty="0">
                <a:latin typeface="Times New Roman" pitchFamily="18" charset="0"/>
                <a:cs typeface="Times New Roman" pitchFamily="18" charset="0"/>
              </a:rPr>
              <a:t>sondage</a:t>
            </a:r>
            <a:r>
              <a:rPr lang="fr-FR" b="1" dirty="0">
                <a:latin typeface="Times New Roman" pitchFamily="18" charset="0"/>
                <a:cs typeface="Times New Roman" pitchFamily="18" charset="0"/>
              </a:rPr>
              <a:t> ..</a:t>
            </a:r>
            <a:endParaRPr lang="en-US" b="1" dirty="0">
              <a:latin typeface="Times New Roman" pitchFamily="18" charset="0"/>
              <a:cs typeface="Times New Roman" pitchFamily="18" charset="0"/>
            </a:endParaRPr>
          </a:p>
        </p:txBody>
      </p:sp>
      <p:sp>
        <p:nvSpPr>
          <p:cNvPr id="6" name="Rectangle 5"/>
          <p:cNvSpPr/>
          <p:nvPr/>
        </p:nvSpPr>
        <p:spPr>
          <a:xfrm>
            <a:off x="5556192" y="1580599"/>
            <a:ext cx="3480304" cy="1200329"/>
          </a:xfrm>
          <a:prstGeom prst="rect">
            <a:avLst/>
          </a:prstGeom>
          <a:solidFill>
            <a:srgbClr val="FFFF00"/>
          </a:solidFill>
        </p:spPr>
        <p:txBody>
          <a:bodyPr wrap="square">
            <a:spAutoFit/>
          </a:bodyPr>
          <a:lstStyle/>
          <a:p>
            <a:pPr lvl="0"/>
            <a:r>
              <a:rPr lang="fr-FR" b="1" dirty="0">
                <a:latin typeface="Times New Roman" pitchFamily="18" charset="0"/>
                <a:cs typeface="Times New Roman" pitchFamily="18" charset="0"/>
              </a:rPr>
              <a:t>2. Définir la population cible: </a:t>
            </a:r>
          </a:p>
          <a:p>
            <a:pPr lvl="0"/>
            <a:r>
              <a:rPr lang="fr-FR" dirty="0">
                <a:latin typeface="Times New Roman" pitchFamily="18" charset="0"/>
                <a:cs typeface="Times New Roman" pitchFamily="18" charset="0"/>
              </a:rPr>
              <a:t>La nature des données, L’emplacement </a:t>
            </a:r>
          </a:p>
          <a:p>
            <a:pPr lvl="0"/>
            <a:r>
              <a:rPr lang="fr-FR" dirty="0">
                <a:latin typeface="Times New Roman" pitchFamily="18" charset="0"/>
                <a:cs typeface="Times New Roman" pitchFamily="18" charset="0"/>
              </a:rPr>
              <a:t>Géographique, La période  d’étude  </a:t>
            </a:r>
            <a:r>
              <a:rPr lang="fr-FR" b="1" dirty="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7" name="Rectangle 6"/>
          <p:cNvSpPr/>
          <p:nvPr/>
        </p:nvSpPr>
        <p:spPr>
          <a:xfrm>
            <a:off x="4683420" y="4077072"/>
            <a:ext cx="4425084" cy="1200329"/>
          </a:xfrm>
          <a:prstGeom prst="rect">
            <a:avLst/>
          </a:prstGeom>
          <a:solidFill>
            <a:srgbClr val="FFFF00"/>
          </a:solidFill>
        </p:spPr>
        <p:txBody>
          <a:bodyPr wrap="square">
            <a:spAutoFit/>
          </a:bodyPr>
          <a:lstStyle/>
          <a:p>
            <a:pPr lvl="0" algn="just"/>
            <a:r>
              <a:rPr lang="fr-FR" b="1" dirty="0">
                <a:latin typeface="Times New Roman" pitchFamily="18" charset="0"/>
                <a:cs typeface="Times New Roman" pitchFamily="18" charset="0"/>
              </a:rPr>
              <a:t>3. Le plan d’échantillonnage:</a:t>
            </a:r>
          </a:p>
          <a:p>
            <a:pPr algn="just"/>
            <a:r>
              <a:rPr lang="fr-FR" dirty="0">
                <a:latin typeface="Times New Roman" pitchFamily="18" charset="0"/>
                <a:cs typeface="Times New Roman" pitchFamily="18" charset="0"/>
              </a:rPr>
              <a:t>la façon et la technique de prélèvement, le délai d’exécution, Sélectionner une méthode d’échantillonnage  </a:t>
            </a:r>
            <a:endParaRPr lang="en-US" dirty="0">
              <a:latin typeface="Times New Roman" pitchFamily="18" charset="0"/>
              <a:cs typeface="Times New Roman" pitchFamily="18" charset="0"/>
            </a:endParaRPr>
          </a:p>
        </p:txBody>
      </p:sp>
      <p:sp>
        <p:nvSpPr>
          <p:cNvPr id="8" name="Rectangle 7"/>
          <p:cNvSpPr/>
          <p:nvPr/>
        </p:nvSpPr>
        <p:spPr>
          <a:xfrm>
            <a:off x="2351122" y="5445224"/>
            <a:ext cx="4873803" cy="1200329"/>
          </a:xfrm>
          <a:prstGeom prst="rect">
            <a:avLst/>
          </a:prstGeom>
          <a:solidFill>
            <a:srgbClr val="FFFF00"/>
          </a:solidFill>
        </p:spPr>
        <p:txBody>
          <a:bodyPr wrap="square">
            <a:spAutoFit/>
          </a:bodyPr>
          <a:lstStyle/>
          <a:p>
            <a:pPr lvl="0"/>
            <a:r>
              <a:rPr lang="fr-FR" b="1" dirty="0">
                <a:latin typeface="Times New Roman" pitchFamily="18" charset="0"/>
                <a:cs typeface="Times New Roman" pitchFamily="18" charset="0"/>
              </a:rPr>
              <a:t>4. La population observée: </a:t>
            </a:r>
            <a:r>
              <a:rPr lang="fr-FR" dirty="0">
                <a:latin typeface="Times New Roman" pitchFamily="18" charset="0"/>
                <a:cs typeface="Times New Roman" pitchFamily="18" charset="0"/>
              </a:rPr>
              <a:t>La population cible est la population que nous </a:t>
            </a:r>
            <a:r>
              <a:rPr lang="fr-FR" b="1" dirty="0">
                <a:latin typeface="Times New Roman" pitchFamily="18" charset="0"/>
                <a:cs typeface="Times New Roman" pitchFamily="18" charset="0"/>
              </a:rPr>
              <a:t>voulons observer</a:t>
            </a:r>
            <a:r>
              <a:rPr lang="fr-FR" dirty="0">
                <a:latin typeface="Times New Roman" pitchFamily="18" charset="0"/>
                <a:cs typeface="Times New Roman" pitchFamily="18" charset="0"/>
              </a:rPr>
              <a:t>, tandis que la population observée est la population que nous </a:t>
            </a:r>
            <a:r>
              <a:rPr lang="fr-FR" b="1" dirty="0">
                <a:latin typeface="Times New Roman" pitchFamily="18" charset="0"/>
                <a:cs typeface="Times New Roman" pitchFamily="18" charset="0"/>
              </a:rPr>
              <a:t>pouvons observer</a:t>
            </a:r>
            <a:endParaRPr lang="en-US" b="1" dirty="0">
              <a:latin typeface="Times New Roman" pitchFamily="18" charset="0"/>
              <a:cs typeface="Times New Roman" pitchFamily="18" charset="0"/>
            </a:endParaRPr>
          </a:p>
        </p:txBody>
      </p:sp>
      <p:sp>
        <p:nvSpPr>
          <p:cNvPr id="9" name="Rectangle 8"/>
          <p:cNvSpPr/>
          <p:nvPr/>
        </p:nvSpPr>
        <p:spPr>
          <a:xfrm>
            <a:off x="-13254" y="4077072"/>
            <a:ext cx="4097311" cy="1200329"/>
          </a:xfrm>
          <a:prstGeom prst="rect">
            <a:avLst/>
          </a:prstGeom>
          <a:solidFill>
            <a:srgbClr val="FFFF00"/>
          </a:solidFill>
        </p:spPr>
        <p:txBody>
          <a:bodyPr wrap="square">
            <a:spAutoFit/>
          </a:bodyPr>
          <a:lstStyle/>
          <a:p>
            <a:pPr lvl="0" algn="just"/>
            <a:r>
              <a:rPr lang="fr-FR" b="1" dirty="0"/>
              <a:t>5. La taille de l’échantillon selon:</a:t>
            </a:r>
          </a:p>
          <a:p>
            <a:pPr marL="285750" lvl="0" indent="-285750" algn="just">
              <a:buFont typeface="Arial" pitchFamily="34" charset="0"/>
              <a:buChar char="•"/>
            </a:pPr>
            <a:r>
              <a:rPr lang="fr-FR" dirty="0"/>
              <a:t>La variabilité des caractéristiques</a:t>
            </a:r>
          </a:p>
          <a:p>
            <a:pPr marL="285750" lvl="0" indent="-285750" algn="just">
              <a:buFont typeface="Arial" pitchFamily="34" charset="0"/>
              <a:buChar char="•"/>
            </a:pPr>
            <a:r>
              <a:rPr lang="fr-FR" dirty="0"/>
              <a:t>le budget , les contraintes et le temps  disponibles  </a:t>
            </a:r>
            <a:endParaRPr lang="en-US" dirty="0"/>
          </a:p>
        </p:txBody>
      </p:sp>
      <p:sp>
        <p:nvSpPr>
          <p:cNvPr id="10" name="Rectangle 9"/>
          <p:cNvSpPr/>
          <p:nvPr/>
        </p:nvSpPr>
        <p:spPr>
          <a:xfrm>
            <a:off x="142097" y="1503007"/>
            <a:ext cx="3563888" cy="1477328"/>
          </a:xfrm>
          <a:prstGeom prst="rect">
            <a:avLst/>
          </a:prstGeom>
          <a:solidFill>
            <a:srgbClr val="FFFF00"/>
          </a:solidFill>
        </p:spPr>
        <p:txBody>
          <a:bodyPr wrap="square">
            <a:spAutoFit/>
          </a:bodyPr>
          <a:lstStyle/>
          <a:p>
            <a:r>
              <a:rPr lang="fr-FR" b="1" dirty="0">
                <a:latin typeface="Times New Roman" pitchFamily="18" charset="0"/>
                <a:cs typeface="Times New Roman" pitchFamily="18" charset="0"/>
              </a:rPr>
              <a:t>6. Les méthodes d'échantillonnage </a:t>
            </a:r>
          </a:p>
          <a:p>
            <a:pPr algn="just"/>
            <a:r>
              <a:rPr lang="fr-FR" b="1" dirty="0">
                <a:latin typeface="Times New Roman" pitchFamily="18" charset="0"/>
                <a:cs typeface="Times New Roman" pitchFamily="18" charset="0"/>
              </a:rPr>
              <a:t>et d'estimation : </a:t>
            </a:r>
            <a:r>
              <a:rPr lang="fr-FR" dirty="0">
                <a:latin typeface="Times New Roman" pitchFamily="18" charset="0"/>
                <a:cs typeface="Times New Roman" pitchFamily="18" charset="0"/>
              </a:rPr>
              <a:t> Vous aurez besoin d'un échantillon plus grand si votre méthode d'échantillonnage n'est pas la technique la plus efficace. </a:t>
            </a:r>
            <a:endParaRPr lang="ar-DZ" dirty="0">
              <a:latin typeface="Times New Roman" pitchFamily="18" charset="0"/>
              <a:cs typeface="Times New Roman" pitchFamily="18" charset="0"/>
            </a:endParaRPr>
          </a:p>
        </p:txBody>
      </p:sp>
      <p:sp>
        <p:nvSpPr>
          <p:cNvPr id="12" name="Rectangle à coins arrondis 11"/>
          <p:cNvSpPr/>
          <p:nvPr/>
        </p:nvSpPr>
        <p:spPr>
          <a:xfrm>
            <a:off x="2905151" y="2980335"/>
            <a:ext cx="3765743" cy="921117"/>
          </a:xfrm>
          <a:prstGeom prst="round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r-FR" sz="2000" b="1" dirty="0">
              <a:solidFill>
                <a:srgbClr val="FFFF00"/>
              </a:solidFill>
            </a:endParaRPr>
          </a:p>
          <a:p>
            <a:pPr algn="ctr"/>
            <a:r>
              <a:rPr lang="fr-FR" sz="2000" b="1" dirty="0">
                <a:solidFill>
                  <a:srgbClr val="FFFF00"/>
                </a:solidFill>
              </a:rPr>
              <a:t>les étapes à suivre pour sélectionner un échantillon</a:t>
            </a:r>
            <a:endParaRPr lang="en-US" sz="2000" b="1" dirty="0">
              <a:solidFill>
                <a:srgbClr val="FFFF00"/>
              </a:solidFill>
            </a:endParaRPr>
          </a:p>
          <a:p>
            <a:pPr algn="ctr"/>
            <a:endParaRPr lang="ar-DZ" sz="2000" dirty="0"/>
          </a:p>
        </p:txBody>
      </p:sp>
      <p:sp>
        <p:nvSpPr>
          <p:cNvPr id="13" name="AutoShape 2" descr="hd wallpapers of nature 25892 - HD Wallpapers Of Nature Free Download"/>
          <p:cNvSpPr>
            <a:spLocks noChangeAspect="1" noChangeArrowheads="1"/>
          </p:cNvSpPr>
          <p:nvPr/>
        </p:nvSpPr>
        <p:spPr bwMode="auto">
          <a:xfrm>
            <a:off x="8228013" y="-1646238"/>
            <a:ext cx="6096000" cy="3429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DZ"/>
          </a:p>
        </p:txBody>
      </p:sp>
      <p:sp>
        <p:nvSpPr>
          <p:cNvPr id="14" name="AutoShape 4" descr="hd wallpapers of nature 25892 - HD Wallpapers Of Nature Free Download"/>
          <p:cNvSpPr>
            <a:spLocks noChangeAspect="1" noChangeArrowheads="1"/>
          </p:cNvSpPr>
          <p:nvPr/>
        </p:nvSpPr>
        <p:spPr bwMode="auto">
          <a:xfrm>
            <a:off x="8380413" y="-1493838"/>
            <a:ext cx="6096000" cy="3429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DZ"/>
          </a:p>
        </p:txBody>
      </p:sp>
      <p:sp>
        <p:nvSpPr>
          <p:cNvPr id="15" name="AutoShape 6" descr="hd wallpapers of nature 25892 - HD Wallpapers Of Nature Free Download"/>
          <p:cNvSpPr>
            <a:spLocks noChangeAspect="1" noChangeArrowheads="1"/>
          </p:cNvSpPr>
          <p:nvPr/>
        </p:nvSpPr>
        <p:spPr bwMode="auto">
          <a:xfrm>
            <a:off x="8532813" y="-1341438"/>
            <a:ext cx="6096000" cy="3429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DZ"/>
          </a:p>
        </p:txBody>
      </p:sp>
      <p:sp>
        <p:nvSpPr>
          <p:cNvPr id="17" name="Flèche à quatre pointes 16"/>
          <p:cNvSpPr/>
          <p:nvPr/>
        </p:nvSpPr>
        <p:spPr>
          <a:xfrm>
            <a:off x="3851921" y="1503007"/>
            <a:ext cx="1512167" cy="1268200"/>
          </a:xfrm>
          <a:prstGeom prst="quad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8" name="Flèche droite rayée 17"/>
          <p:cNvSpPr/>
          <p:nvPr/>
        </p:nvSpPr>
        <p:spPr>
          <a:xfrm rot="1518388">
            <a:off x="6789372" y="3284626"/>
            <a:ext cx="720080" cy="432048"/>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9" name="Flèche droite rayée 18"/>
          <p:cNvSpPr/>
          <p:nvPr/>
        </p:nvSpPr>
        <p:spPr>
          <a:xfrm rot="8695167">
            <a:off x="2038464" y="3477340"/>
            <a:ext cx="720080" cy="432048"/>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20" name="Flèche droite rayée 19"/>
          <p:cNvSpPr/>
          <p:nvPr/>
        </p:nvSpPr>
        <p:spPr>
          <a:xfrm rot="5400000">
            <a:off x="3856554" y="4427530"/>
            <a:ext cx="1027275" cy="432048"/>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Tree>
    <p:extLst>
      <p:ext uri="{BB962C8B-B14F-4D97-AF65-F5344CB8AC3E}">
        <p14:creationId xmlns:p14="http://schemas.microsoft.com/office/powerpoint/2010/main" val="233682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t>Les méthodes d’échantillonnage :</a:t>
            </a:r>
            <a:r>
              <a:rPr lang="fr-FR" dirty="0"/>
              <a:t> </a:t>
            </a:r>
            <a:br>
              <a:rPr lang="en-US" dirty="0"/>
            </a:br>
            <a:endParaRPr lang="ar-DZ" dirty="0"/>
          </a:p>
        </p:txBody>
      </p:sp>
      <p:sp>
        <p:nvSpPr>
          <p:cNvPr id="6" name="Rectangle 5"/>
          <p:cNvSpPr/>
          <p:nvPr/>
        </p:nvSpPr>
        <p:spPr>
          <a:xfrm>
            <a:off x="251520" y="1340768"/>
            <a:ext cx="8496944" cy="1200329"/>
          </a:xfrm>
          <a:prstGeom prst="rect">
            <a:avLst/>
          </a:prstGeom>
          <a:solidFill>
            <a:schemeClr val="bg1">
              <a:lumMod val="85000"/>
            </a:schemeClr>
          </a:solidFill>
        </p:spPr>
        <p:txBody>
          <a:bodyPr wrap="square">
            <a:spAutoFit/>
          </a:bodyPr>
          <a:lstStyle/>
          <a:p>
            <a:pPr lvl="0" algn="ctr"/>
            <a:r>
              <a:rPr lang="fr-FR" b="1" dirty="0"/>
              <a:t>Échantillonnage aléatoire simple ou échantillonnage aléatoire sans </a:t>
            </a:r>
          </a:p>
          <a:p>
            <a:pPr lvl="0" algn="ctr"/>
            <a:r>
              <a:rPr lang="fr-FR" b="1" dirty="0"/>
              <a:t>remise </a:t>
            </a:r>
            <a:r>
              <a:rPr lang="fr-FR" b="1" dirty="0">
                <a:solidFill>
                  <a:srgbClr val="FF0000"/>
                </a:solidFill>
              </a:rPr>
              <a:t>(EAS): </a:t>
            </a:r>
            <a:r>
              <a:rPr lang="fr-FR" dirty="0"/>
              <a:t>Une méthode qui consiste à prélever au hasard (donc par tirage aléatoire!) et de façon indépendante </a:t>
            </a:r>
            <a:r>
              <a:rPr lang="fr-FR" i="1" dirty="0"/>
              <a:t>n </a:t>
            </a:r>
            <a:r>
              <a:rPr lang="fr-FR" dirty="0"/>
              <a:t>éléments d'une population statistique de </a:t>
            </a:r>
            <a:r>
              <a:rPr lang="fr-FR" i="1" dirty="0"/>
              <a:t>N </a:t>
            </a:r>
            <a:r>
              <a:rPr lang="fr-FR" dirty="0"/>
              <a:t>éléments</a:t>
            </a:r>
            <a:endParaRPr lang="en-US" b="1" dirty="0">
              <a:solidFill>
                <a:srgbClr val="FF0000"/>
              </a:solidFill>
            </a:endParaRPr>
          </a:p>
        </p:txBody>
      </p:sp>
      <p:sp>
        <p:nvSpPr>
          <p:cNvPr id="7" name="Rectangle 6"/>
          <p:cNvSpPr/>
          <p:nvPr/>
        </p:nvSpPr>
        <p:spPr>
          <a:xfrm>
            <a:off x="395536" y="2777713"/>
            <a:ext cx="8352928" cy="1200329"/>
          </a:xfrm>
          <a:prstGeom prst="rect">
            <a:avLst/>
          </a:prstGeom>
          <a:solidFill>
            <a:schemeClr val="bg1">
              <a:lumMod val="85000"/>
            </a:schemeClr>
          </a:solidFill>
        </p:spPr>
        <p:txBody>
          <a:bodyPr wrap="square">
            <a:spAutoFit/>
          </a:bodyPr>
          <a:lstStyle/>
          <a:p>
            <a:pPr lvl="0" algn="ctr"/>
            <a:r>
              <a:rPr lang="fr-FR" b="1" dirty="0"/>
              <a:t>Échantillonnage systématique </a:t>
            </a:r>
            <a:r>
              <a:rPr lang="fr-FR" b="1" dirty="0">
                <a:solidFill>
                  <a:srgbClr val="FF0000"/>
                </a:solidFill>
              </a:rPr>
              <a:t>(</a:t>
            </a:r>
            <a:r>
              <a:rPr lang="fr-FR" b="1" dirty="0" err="1">
                <a:solidFill>
                  <a:srgbClr val="FF0000"/>
                </a:solidFill>
              </a:rPr>
              <a:t>E.Sys</a:t>
            </a:r>
            <a:r>
              <a:rPr lang="fr-FR" b="1" dirty="0">
                <a:solidFill>
                  <a:srgbClr val="FF0000"/>
                </a:solidFill>
              </a:rPr>
              <a:t>): </a:t>
            </a:r>
            <a:r>
              <a:rPr lang="fr-FR" dirty="0"/>
              <a:t>ce plan lorsque les éléments de la population statistique sont ordonnés en une dimension (exemple : au cours du temps) ou en deux dimensions (</a:t>
            </a:r>
            <a:r>
              <a:rPr lang="fr-FR" dirty="0" err="1"/>
              <a:t>e.g</a:t>
            </a:r>
            <a:r>
              <a:rPr lang="fr-FR" dirty="0"/>
              <a:t>., sur une carte géographique) et sont en nombre connu (</a:t>
            </a:r>
            <a:r>
              <a:rPr lang="fr-FR" i="1" dirty="0"/>
              <a:t>N</a:t>
            </a:r>
            <a:r>
              <a:rPr lang="fr-FR" dirty="0"/>
              <a:t>).</a:t>
            </a:r>
            <a:endParaRPr lang="en-US" dirty="0">
              <a:solidFill>
                <a:srgbClr val="FF0000"/>
              </a:solidFill>
            </a:endParaRPr>
          </a:p>
        </p:txBody>
      </p:sp>
      <p:sp>
        <p:nvSpPr>
          <p:cNvPr id="8" name="Rectangle 7"/>
          <p:cNvSpPr/>
          <p:nvPr/>
        </p:nvSpPr>
        <p:spPr>
          <a:xfrm>
            <a:off x="683568" y="4293096"/>
            <a:ext cx="7920880" cy="923330"/>
          </a:xfrm>
          <a:prstGeom prst="rect">
            <a:avLst/>
          </a:prstGeom>
          <a:solidFill>
            <a:schemeClr val="bg1">
              <a:lumMod val="85000"/>
            </a:schemeClr>
          </a:solidFill>
        </p:spPr>
        <p:txBody>
          <a:bodyPr wrap="square">
            <a:spAutoFit/>
          </a:bodyPr>
          <a:lstStyle/>
          <a:p>
            <a:pPr lvl="0" algn="ctr"/>
            <a:r>
              <a:rPr lang="fr-FR" b="1" dirty="0"/>
              <a:t>Échantillonnage stratifié </a:t>
            </a:r>
            <a:r>
              <a:rPr lang="fr-FR" b="1" dirty="0">
                <a:solidFill>
                  <a:srgbClr val="FF0000"/>
                </a:solidFill>
              </a:rPr>
              <a:t>(E. </a:t>
            </a:r>
            <a:r>
              <a:rPr lang="fr-FR" b="1" dirty="0" err="1">
                <a:solidFill>
                  <a:srgbClr val="FF0000"/>
                </a:solidFill>
              </a:rPr>
              <a:t>Str</a:t>
            </a:r>
            <a:r>
              <a:rPr lang="fr-FR" b="1" dirty="0">
                <a:solidFill>
                  <a:srgbClr val="FF0000"/>
                </a:solidFill>
              </a:rPr>
              <a:t>): </a:t>
            </a:r>
            <a:r>
              <a:rPr lang="fr-FR" dirty="0"/>
              <a:t>Une méthode qui consiste à subdiviser une population hétérogène en sous-populations (strates) plus homogènes, mutuellement exclusives et collectivement exhaustives. </a:t>
            </a:r>
            <a:endParaRPr lang="en-US" dirty="0">
              <a:solidFill>
                <a:srgbClr val="FF0000"/>
              </a:solidFill>
            </a:endParaRPr>
          </a:p>
        </p:txBody>
      </p:sp>
      <p:sp>
        <p:nvSpPr>
          <p:cNvPr id="9" name="Rectangle 8"/>
          <p:cNvSpPr/>
          <p:nvPr/>
        </p:nvSpPr>
        <p:spPr>
          <a:xfrm>
            <a:off x="467544" y="5373216"/>
            <a:ext cx="8280920" cy="1200329"/>
          </a:xfrm>
          <a:prstGeom prst="rect">
            <a:avLst/>
          </a:prstGeom>
          <a:solidFill>
            <a:schemeClr val="tx2">
              <a:lumMod val="40000"/>
              <a:lumOff val="60000"/>
            </a:schemeClr>
          </a:solidFill>
        </p:spPr>
        <p:txBody>
          <a:bodyPr wrap="square">
            <a:spAutoFit/>
          </a:bodyPr>
          <a:lstStyle/>
          <a:p>
            <a:r>
              <a:rPr lang="fr-FR" b="1" dirty="0"/>
              <a:t>Autres types d’échantillonnage :</a:t>
            </a:r>
          </a:p>
          <a:p>
            <a:pPr marL="285750" lvl="0" indent="-285750">
              <a:buFont typeface="Wingdings" pitchFamily="2" charset="2"/>
              <a:buChar char="ü"/>
            </a:pPr>
            <a:r>
              <a:rPr lang="fr-FR" dirty="0"/>
              <a:t>Échantillonnage en grappes </a:t>
            </a:r>
          </a:p>
          <a:p>
            <a:pPr marL="285750" indent="-285750">
              <a:buFont typeface="Wingdings" pitchFamily="2" charset="2"/>
              <a:buChar char="ü"/>
            </a:pPr>
            <a:r>
              <a:rPr lang="fr-FR" dirty="0"/>
              <a:t>Échantillonnage à plusieurs degrés </a:t>
            </a:r>
          </a:p>
          <a:p>
            <a:pPr marL="285750" lvl="0" indent="-285750">
              <a:buFont typeface="Wingdings" pitchFamily="2" charset="2"/>
              <a:buChar char="ü"/>
            </a:pPr>
            <a:r>
              <a:rPr lang="fr-FR" dirty="0"/>
              <a:t>Échantillonnage à plusieurs phases </a:t>
            </a:r>
            <a:endParaRPr lang="en-US" dirty="0"/>
          </a:p>
        </p:txBody>
      </p:sp>
    </p:spTree>
    <p:extLst>
      <p:ext uri="{BB962C8B-B14F-4D97-AF65-F5344CB8AC3E}">
        <p14:creationId xmlns:p14="http://schemas.microsoft.com/office/powerpoint/2010/main" val="679448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tretch>
            <a:fillRect/>
          </a:stretch>
        </p:blipFill>
        <p:spPr>
          <a:xfrm>
            <a:off x="1043608" y="764704"/>
            <a:ext cx="6768752" cy="5760640"/>
          </a:xfrm>
          <a:prstGeom prst="rect">
            <a:avLst/>
          </a:prstGeom>
        </p:spPr>
      </p:pic>
    </p:spTree>
    <p:extLst>
      <p:ext uri="{BB962C8B-B14F-4D97-AF65-F5344CB8AC3E}">
        <p14:creationId xmlns:p14="http://schemas.microsoft.com/office/powerpoint/2010/main" val="33747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2771800" y="1268760"/>
            <a:ext cx="3024336" cy="463406"/>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2" name="Titre 1"/>
          <p:cNvSpPr>
            <a:spLocks noGrp="1"/>
          </p:cNvSpPr>
          <p:nvPr>
            <p:ph type="title"/>
          </p:nvPr>
        </p:nvSpPr>
        <p:spPr>
          <a:xfrm>
            <a:off x="457200" y="533400"/>
            <a:ext cx="8229600" cy="591344"/>
          </a:xfrm>
          <a:solidFill>
            <a:schemeClr val="tx2">
              <a:lumMod val="40000"/>
              <a:lumOff val="60000"/>
            </a:schemeClr>
          </a:solidFill>
        </p:spPr>
        <p:txBody>
          <a:bodyPr>
            <a:normAutofit/>
          </a:bodyPr>
          <a:lstStyle/>
          <a:p>
            <a:pPr algn="ctr"/>
            <a:r>
              <a:rPr lang="fr-FR" sz="2000" b="1" dirty="0">
                <a:solidFill>
                  <a:schemeClr val="accent3">
                    <a:lumMod val="75000"/>
                  </a:schemeClr>
                </a:solidFill>
              </a:rPr>
              <a:t>COLLECTES ET ANNALYSES DES DONNEES FAUNISTIQUES</a:t>
            </a:r>
            <a:endParaRPr lang="ar-DZ" sz="2000" dirty="0">
              <a:solidFill>
                <a:schemeClr val="accent3">
                  <a:lumMod val="75000"/>
                </a:schemeClr>
              </a:solidFill>
            </a:endParaRPr>
          </a:p>
        </p:txBody>
      </p:sp>
      <p:sp>
        <p:nvSpPr>
          <p:cNvPr id="4" name="Rectangle 3"/>
          <p:cNvSpPr/>
          <p:nvPr/>
        </p:nvSpPr>
        <p:spPr>
          <a:xfrm>
            <a:off x="2771800" y="1268760"/>
            <a:ext cx="3057247" cy="369332"/>
          </a:xfrm>
          <a:prstGeom prst="rect">
            <a:avLst/>
          </a:prstGeom>
        </p:spPr>
        <p:txBody>
          <a:bodyPr wrap="none">
            <a:spAutoFit/>
          </a:bodyPr>
          <a:lstStyle/>
          <a:p>
            <a:r>
              <a:rPr lang="fr-FR" b="1" dirty="0"/>
              <a:t>Présentation des données</a:t>
            </a:r>
            <a:endParaRPr lang="ar-DZ" dirty="0"/>
          </a:p>
        </p:txBody>
      </p:sp>
      <p:sp>
        <p:nvSpPr>
          <p:cNvPr id="6" name="Rectangle 5"/>
          <p:cNvSpPr/>
          <p:nvPr/>
        </p:nvSpPr>
        <p:spPr>
          <a:xfrm>
            <a:off x="54342" y="2399704"/>
            <a:ext cx="4572000" cy="923330"/>
          </a:xfrm>
          <a:prstGeom prst="rect">
            <a:avLst/>
          </a:prstGeom>
          <a:solidFill>
            <a:schemeClr val="bg2">
              <a:lumMod val="75000"/>
            </a:schemeClr>
          </a:solidFill>
        </p:spPr>
        <p:txBody>
          <a:bodyPr>
            <a:spAutoFit/>
          </a:bodyPr>
          <a:lstStyle/>
          <a:p>
            <a:pPr algn="ctr"/>
            <a:r>
              <a:rPr lang="fr-FR" dirty="0"/>
              <a:t>Regrouper les données dans des tableaux de distribution de fréquences, faire des représentations graphiques.</a:t>
            </a:r>
            <a:endParaRPr lang="en-US" dirty="0"/>
          </a:p>
        </p:txBody>
      </p:sp>
      <p:sp>
        <p:nvSpPr>
          <p:cNvPr id="7" name="Rectangle 6"/>
          <p:cNvSpPr/>
          <p:nvPr/>
        </p:nvSpPr>
        <p:spPr>
          <a:xfrm>
            <a:off x="4788024" y="2372408"/>
            <a:ext cx="4248472" cy="1477328"/>
          </a:xfrm>
          <a:prstGeom prst="rect">
            <a:avLst/>
          </a:prstGeom>
          <a:solidFill>
            <a:schemeClr val="bg2">
              <a:lumMod val="75000"/>
            </a:schemeClr>
          </a:solidFill>
        </p:spPr>
        <p:txBody>
          <a:bodyPr wrap="square">
            <a:spAutoFit/>
          </a:bodyPr>
          <a:lstStyle/>
          <a:p>
            <a:r>
              <a:rPr lang="fr-FR" dirty="0"/>
              <a:t>les séries statistiques sont </a:t>
            </a:r>
            <a:r>
              <a:rPr lang="fr-FR" b="1" u="sng" dirty="0"/>
              <a:t>simples</a:t>
            </a:r>
            <a:r>
              <a:rPr lang="fr-FR" u="sng" dirty="0"/>
              <a:t> (</a:t>
            </a:r>
            <a:r>
              <a:rPr lang="fr-FR" dirty="0"/>
              <a:t>une seule variable observée pour un ensemble d’éléments),  et </a:t>
            </a:r>
            <a:r>
              <a:rPr lang="fr-FR" b="1" u="sng" dirty="0"/>
              <a:t>doubles</a:t>
            </a:r>
            <a:r>
              <a:rPr lang="fr-FR" dirty="0"/>
              <a:t> (un ensemble d’éléments pour lesquels on a observé deux variables)</a:t>
            </a:r>
            <a:endParaRPr lang="en-US" dirty="0"/>
          </a:p>
        </p:txBody>
      </p:sp>
      <p:sp>
        <p:nvSpPr>
          <p:cNvPr id="8" name="Flèche droite rayée 7"/>
          <p:cNvSpPr/>
          <p:nvPr/>
        </p:nvSpPr>
        <p:spPr>
          <a:xfrm rot="5400000">
            <a:off x="2742327" y="1856816"/>
            <a:ext cx="599137" cy="432048"/>
          </a:xfrm>
          <a:prstGeom prst="strip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0" name="Flèche droite rayée 9"/>
          <p:cNvSpPr/>
          <p:nvPr/>
        </p:nvSpPr>
        <p:spPr>
          <a:xfrm rot="5400000">
            <a:off x="5300935" y="1836263"/>
            <a:ext cx="558354" cy="432048"/>
          </a:xfrm>
          <a:prstGeom prst="strip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1" name="Rectangle 10"/>
          <p:cNvSpPr/>
          <p:nvPr/>
        </p:nvSpPr>
        <p:spPr>
          <a:xfrm>
            <a:off x="2771800" y="4005064"/>
            <a:ext cx="3147015" cy="369332"/>
          </a:xfrm>
          <a:prstGeom prst="rect">
            <a:avLst/>
          </a:prstGeom>
          <a:solidFill>
            <a:schemeClr val="accent4">
              <a:lumMod val="40000"/>
              <a:lumOff val="60000"/>
            </a:schemeClr>
          </a:solidFill>
        </p:spPr>
        <p:txBody>
          <a:bodyPr wrap="none">
            <a:spAutoFit/>
          </a:bodyPr>
          <a:lstStyle/>
          <a:p>
            <a:r>
              <a:rPr lang="fr-FR" b="1" dirty="0"/>
              <a:t>Séries statistiques simples</a:t>
            </a:r>
            <a:endParaRPr lang="ar-DZ" dirty="0"/>
          </a:p>
        </p:txBody>
      </p:sp>
      <p:sp>
        <p:nvSpPr>
          <p:cNvPr id="12" name="Rectangle 11"/>
          <p:cNvSpPr/>
          <p:nvPr/>
        </p:nvSpPr>
        <p:spPr>
          <a:xfrm>
            <a:off x="4427984" y="5251304"/>
            <a:ext cx="4500500" cy="1477328"/>
          </a:xfrm>
          <a:prstGeom prst="rect">
            <a:avLst/>
          </a:prstGeom>
          <a:solidFill>
            <a:schemeClr val="tx1">
              <a:lumMod val="50000"/>
              <a:lumOff val="50000"/>
            </a:schemeClr>
          </a:solidFill>
        </p:spPr>
        <p:txBody>
          <a:bodyPr wrap="square">
            <a:spAutoFit/>
          </a:bodyPr>
          <a:lstStyle/>
          <a:p>
            <a:pPr algn="just"/>
            <a:r>
              <a:rPr lang="fr-FR" b="1" dirty="0">
                <a:solidFill>
                  <a:srgbClr val="FFFF00"/>
                </a:solidFill>
              </a:rPr>
              <a:t>Variable qualitative</a:t>
            </a:r>
            <a:r>
              <a:rPr lang="fr-FR" dirty="0">
                <a:solidFill>
                  <a:srgbClr val="FFFF00"/>
                </a:solidFill>
              </a:rPr>
              <a:t> (ou variable semi-quantitative </a:t>
            </a:r>
            <a:r>
              <a:rPr lang="fr-FR" u="sng" dirty="0">
                <a:solidFill>
                  <a:srgbClr val="FFFF00"/>
                </a:solidFill>
              </a:rPr>
              <a:t>comportant un petit nombre de classes</a:t>
            </a:r>
            <a:r>
              <a:rPr lang="fr-FR" dirty="0">
                <a:solidFill>
                  <a:srgbClr val="FFFF00"/>
                </a:solidFill>
              </a:rPr>
              <a:t>): chaque catégorie d’observations forme une classe. On dénombre les éléments de chaque classe</a:t>
            </a:r>
            <a:endParaRPr lang="ar-DZ" dirty="0">
              <a:solidFill>
                <a:srgbClr val="FFFF00"/>
              </a:solidFill>
            </a:endParaRPr>
          </a:p>
        </p:txBody>
      </p:sp>
      <p:sp>
        <p:nvSpPr>
          <p:cNvPr id="13" name="Rectangle 12"/>
          <p:cNvSpPr/>
          <p:nvPr/>
        </p:nvSpPr>
        <p:spPr>
          <a:xfrm>
            <a:off x="296740" y="5395320"/>
            <a:ext cx="3976387" cy="1200329"/>
          </a:xfrm>
          <a:prstGeom prst="rect">
            <a:avLst/>
          </a:prstGeom>
          <a:solidFill>
            <a:schemeClr val="tx1">
              <a:lumMod val="50000"/>
              <a:lumOff val="50000"/>
            </a:schemeClr>
          </a:solidFill>
        </p:spPr>
        <p:txBody>
          <a:bodyPr wrap="square">
            <a:spAutoFit/>
          </a:bodyPr>
          <a:lstStyle/>
          <a:p>
            <a:pPr algn="ctr"/>
            <a:r>
              <a:rPr lang="fr-FR" b="1" dirty="0">
                <a:solidFill>
                  <a:srgbClr val="FFFF00"/>
                </a:solidFill>
              </a:rPr>
              <a:t>Variable quantitative</a:t>
            </a:r>
            <a:r>
              <a:rPr lang="fr-FR" dirty="0">
                <a:solidFill>
                  <a:srgbClr val="FFFF00"/>
                </a:solidFill>
              </a:rPr>
              <a:t> (</a:t>
            </a:r>
            <a:r>
              <a:rPr lang="fr-FR" u="sng" dirty="0">
                <a:solidFill>
                  <a:srgbClr val="FFFF00"/>
                </a:solidFill>
              </a:rPr>
              <a:t>comportant un grand nombre de classes</a:t>
            </a:r>
            <a:r>
              <a:rPr lang="fr-FR" dirty="0">
                <a:solidFill>
                  <a:srgbClr val="FFFF00"/>
                </a:solidFill>
              </a:rPr>
              <a:t>): on regroupe les observations en classes. </a:t>
            </a:r>
            <a:endParaRPr lang="ar-DZ" dirty="0">
              <a:solidFill>
                <a:srgbClr val="FFFF00"/>
              </a:solidFill>
            </a:endParaRPr>
          </a:p>
        </p:txBody>
      </p:sp>
      <p:sp>
        <p:nvSpPr>
          <p:cNvPr id="14" name="Flèche droite rayée 13"/>
          <p:cNvSpPr/>
          <p:nvPr/>
        </p:nvSpPr>
        <p:spPr>
          <a:xfrm rot="5400000">
            <a:off x="5496388" y="4625755"/>
            <a:ext cx="665318" cy="432048"/>
          </a:xfrm>
          <a:prstGeom prst="strip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
        <p:nvSpPr>
          <p:cNvPr id="15" name="Flèche droite rayée 14"/>
          <p:cNvSpPr/>
          <p:nvPr/>
        </p:nvSpPr>
        <p:spPr>
          <a:xfrm rot="5400000">
            <a:off x="2874783" y="4687171"/>
            <a:ext cx="788150" cy="432048"/>
          </a:xfrm>
          <a:prstGeom prst="strip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DZ"/>
          </a:p>
        </p:txBody>
      </p:sp>
    </p:spTree>
    <p:extLst>
      <p:ext uri="{BB962C8B-B14F-4D97-AF65-F5344CB8AC3E}">
        <p14:creationId xmlns:p14="http://schemas.microsoft.com/office/powerpoint/2010/main" val="29900894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solidFill>
            <a:schemeClr val="bg1">
              <a:lumMod val="85000"/>
            </a:schemeClr>
          </a:solidFill>
        </p:spPr>
        <p:txBody>
          <a:bodyPr/>
          <a:lstStyle/>
          <a:p>
            <a:pPr algn="ctr"/>
            <a:r>
              <a:rPr lang="fr-FR" sz="3200" b="1" dirty="0"/>
              <a:t>Chapitre III : méthodes d’études de la faune</a:t>
            </a:r>
            <a:br>
              <a:rPr lang="fr-FR" sz="3200" dirty="0"/>
            </a:br>
            <a:endParaRPr lang="fr-FR" sz="3200" dirty="0"/>
          </a:p>
        </p:txBody>
      </p:sp>
    </p:spTree>
    <p:extLst>
      <p:ext uri="{BB962C8B-B14F-4D97-AF65-F5344CB8AC3E}">
        <p14:creationId xmlns:p14="http://schemas.microsoft.com/office/powerpoint/2010/main" val="1082217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70000"/>
                    </a14:imgEffect>
                    <a14:imgEffect>
                      <a14:brightnessContrast contrast="36000"/>
                    </a14:imgEffect>
                  </a14:imgLayer>
                </a14:imgProps>
              </a:ext>
              <a:ext uri="{28A0092B-C50C-407E-A947-70E740481C1C}">
                <a14:useLocalDpi xmlns:a14="http://schemas.microsoft.com/office/drawing/2010/main" val="0"/>
              </a:ext>
            </a:extLst>
          </a:blip>
          <a:srcRect/>
          <a:stretch>
            <a:fillRect/>
          </a:stretch>
        </p:blipFill>
        <p:spPr bwMode="auto">
          <a:xfrm rot="21369127">
            <a:off x="7495419" y="5571969"/>
            <a:ext cx="1433215" cy="120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3528" y="476672"/>
            <a:ext cx="8568952" cy="5016758"/>
          </a:xfrm>
          <a:prstGeom prst="rect">
            <a:avLst/>
          </a:prstGeom>
          <a:solidFill>
            <a:schemeClr val="accent4">
              <a:lumMod val="20000"/>
              <a:lumOff val="80000"/>
            </a:schemeClr>
          </a:solidFill>
        </p:spPr>
        <p:txBody>
          <a:bodyPr wrap="square">
            <a:spAutoFit/>
          </a:bodyPr>
          <a:lstStyle/>
          <a:p>
            <a:pPr algn="just"/>
            <a:r>
              <a:rPr lang="fr-FR" sz="2000" b="1" dirty="0">
                <a:solidFill>
                  <a:srgbClr val="00B0F0"/>
                </a:solidFill>
              </a:rPr>
              <a:t>INTRODUCTION</a:t>
            </a:r>
          </a:p>
          <a:p>
            <a:pPr algn="just"/>
            <a:r>
              <a:rPr lang="fr-FR" sz="2000" dirty="0"/>
              <a:t>Avec le développement des études biocénotiques, les écologistes ont cherché, par la systématisation de procédés anciens, ou par l'invention de nouveaux, à s'armer de techniques d'échantillonnage satisfaisant aux exigences d'études quantitatives.</a:t>
            </a:r>
          </a:p>
          <a:p>
            <a:pPr algn="just"/>
            <a:r>
              <a:rPr lang="fr-FR" sz="2000" dirty="0"/>
              <a:t>   Une technique idéale d'échantillonnage quantitatif consisterait à dénombrer, sans le modifier  tout le peuplement présent, à un instant donné, dans une unité de milieu mesurable. A chaque répétition les résultats devraient représenter une fraction constante du peuplement étudié.</a:t>
            </a:r>
          </a:p>
          <a:p>
            <a:pPr algn="just"/>
            <a:r>
              <a:rPr lang="fr-FR" sz="2000" dirty="0"/>
              <a:t>    La grande mobilité qui caractérise le comportement de la plupart des animaux, au moins à l'état adulte, est mise à profit par certaines méthodes de capture, soit en </a:t>
            </a:r>
            <a:r>
              <a:rPr lang="fr-FR" sz="2000" dirty="0">
                <a:solidFill>
                  <a:srgbClr val="FF0000"/>
                </a:solidFill>
              </a:rPr>
              <a:t>piégeant  passivement </a:t>
            </a:r>
            <a:r>
              <a:rPr lang="fr-FR" sz="2000" dirty="0"/>
              <a:t>les individus au cours de leurs déplacements, soit en </a:t>
            </a:r>
            <a:r>
              <a:rPr lang="fr-FR" sz="2000" dirty="0">
                <a:solidFill>
                  <a:srgbClr val="FF0000"/>
                </a:solidFill>
              </a:rPr>
              <a:t>les attirant par des stimuli appropriés</a:t>
            </a:r>
            <a:r>
              <a:rPr lang="fr-FR" sz="2000" dirty="0"/>
              <a:t>.</a:t>
            </a:r>
          </a:p>
          <a:p>
            <a:pPr algn="just"/>
            <a:r>
              <a:rPr lang="fr-FR" sz="2000" dirty="0"/>
              <a:t>   Cette mobilité doit par contre être annihilée lorsqu'on cherche à délimiter une fraction de l'écosystème pour en connaitre le peuplement.</a:t>
            </a:r>
          </a:p>
        </p:txBody>
      </p:sp>
    </p:spTree>
    <p:extLst>
      <p:ext uri="{BB962C8B-B14F-4D97-AF65-F5344CB8AC3E}">
        <p14:creationId xmlns:p14="http://schemas.microsoft.com/office/powerpoint/2010/main" val="1131611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idx="1"/>
          </p:nvPr>
        </p:nvPicPr>
        <p:blipFill>
          <a:blip r:embed="rId2" cstate="print"/>
          <a:stretch>
            <a:fillRect/>
          </a:stretch>
        </p:blipFill>
        <p:spPr>
          <a:xfrm>
            <a:off x="1259632" y="566568"/>
            <a:ext cx="6264696" cy="6048672"/>
          </a:xfrm>
          <a:prstGeom prst="rect">
            <a:avLst/>
          </a:prstGeom>
          <a:ln w="15875" cmpd="thickThin">
            <a:solidFill>
              <a:schemeClr val="tx1"/>
            </a:solidFill>
          </a:ln>
        </p:spPr>
      </p:pic>
    </p:spTree>
    <p:extLst>
      <p:ext uri="{BB962C8B-B14F-4D97-AF65-F5344CB8AC3E}">
        <p14:creationId xmlns:p14="http://schemas.microsoft.com/office/powerpoint/2010/main" val="2418296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3757171"/>
            <a:ext cx="3600400" cy="205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ctrTitle"/>
          </p:nvPr>
        </p:nvSpPr>
        <p:spPr>
          <a:xfrm>
            <a:off x="477975" y="1316180"/>
            <a:ext cx="7848600" cy="1927225"/>
          </a:xfrm>
        </p:spPr>
        <p:txBody>
          <a:bodyPr/>
          <a:lstStyle/>
          <a:p>
            <a:r>
              <a:rPr lang="fr-FR" sz="4800" b="1" dirty="0">
                <a:latin typeface="Arial Black" pitchFamily="34" charset="0"/>
              </a:rPr>
              <a:t>Classification des animaux</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4910" y="2348880"/>
            <a:ext cx="3019577"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030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592" y="2780928"/>
            <a:ext cx="7722760" cy="923330"/>
          </a:xfrm>
          <a:prstGeom prst="rect">
            <a:avLst/>
          </a:prstGeom>
          <a:solidFill>
            <a:schemeClr val="tx1">
              <a:lumMod val="75000"/>
              <a:lumOff val="25000"/>
            </a:schemeClr>
          </a:solidFill>
        </p:spPr>
        <p:txBody>
          <a:bodyPr wrap="square">
            <a:spAutoFit/>
          </a:bodyPr>
          <a:lstStyle/>
          <a:p>
            <a:r>
              <a:rPr lang="fr-FR" b="1" dirty="0">
                <a:solidFill>
                  <a:schemeClr val="bg1"/>
                </a:solidFill>
              </a:rPr>
              <a:t>Ensuite, pour classer les animaux en "familles",</a:t>
            </a:r>
            <a:br>
              <a:rPr lang="fr-FR" b="1" dirty="0">
                <a:solidFill>
                  <a:schemeClr val="bg1"/>
                </a:solidFill>
              </a:rPr>
            </a:br>
            <a:r>
              <a:rPr lang="fr-FR" b="1" dirty="0">
                <a:solidFill>
                  <a:schemeClr val="bg1"/>
                </a:solidFill>
              </a:rPr>
              <a:t>on doit prendre en compte plusieurs critères : </a:t>
            </a:r>
            <a:r>
              <a:rPr lang="fr-FR" dirty="0">
                <a:solidFill>
                  <a:srgbClr val="FFC000"/>
                </a:solidFill>
              </a:rPr>
              <a:t>Ces critères permettent de classer les animaux en plusieurs grandes familles.</a:t>
            </a:r>
            <a:endParaRPr lang="fr-FR" b="1" dirty="0">
              <a:solidFill>
                <a:srgbClr val="FFC000"/>
              </a:solidFill>
            </a:endParaRPr>
          </a:p>
        </p:txBody>
      </p:sp>
      <p:sp>
        <p:nvSpPr>
          <p:cNvPr id="5" name="Rectangle 4"/>
          <p:cNvSpPr/>
          <p:nvPr/>
        </p:nvSpPr>
        <p:spPr>
          <a:xfrm>
            <a:off x="2843808" y="764704"/>
            <a:ext cx="3417923" cy="584775"/>
          </a:xfrm>
          <a:prstGeom prst="rect">
            <a:avLst/>
          </a:prstGeom>
          <a:solidFill>
            <a:schemeClr val="accent2"/>
          </a:solidFill>
        </p:spPr>
        <p:txBody>
          <a:bodyPr wrap="none">
            <a:spAutoFit/>
          </a:bodyPr>
          <a:lstStyle/>
          <a:p>
            <a:pPr algn="ctr"/>
            <a:r>
              <a:rPr lang="fr-FR" sz="3200" b="1" dirty="0"/>
              <a:t>Le règne animal </a:t>
            </a:r>
          </a:p>
        </p:txBody>
      </p:sp>
      <p:sp>
        <p:nvSpPr>
          <p:cNvPr id="6" name="Rectangle 5"/>
          <p:cNvSpPr/>
          <p:nvPr/>
        </p:nvSpPr>
        <p:spPr>
          <a:xfrm>
            <a:off x="5441081" y="2105051"/>
            <a:ext cx="3181271" cy="646331"/>
          </a:xfrm>
          <a:prstGeom prst="rect">
            <a:avLst/>
          </a:prstGeom>
          <a:solidFill>
            <a:schemeClr val="accent2"/>
          </a:solidFill>
        </p:spPr>
        <p:txBody>
          <a:bodyPr wrap="square">
            <a:spAutoFit/>
          </a:bodyPr>
          <a:lstStyle/>
          <a:p>
            <a:pPr algn="ctr"/>
            <a:r>
              <a:rPr lang="fr-FR" dirty="0"/>
              <a:t>les </a:t>
            </a:r>
            <a:r>
              <a:rPr lang="fr-FR" b="1" u="sng" dirty="0"/>
              <a:t>invertébrés</a:t>
            </a:r>
            <a:r>
              <a:rPr lang="fr-FR" dirty="0"/>
              <a:t> (qui ne possèdent pas de squelette).</a:t>
            </a:r>
          </a:p>
        </p:txBody>
      </p:sp>
      <p:sp>
        <p:nvSpPr>
          <p:cNvPr id="7" name="Rectangle 6"/>
          <p:cNvSpPr/>
          <p:nvPr/>
        </p:nvSpPr>
        <p:spPr>
          <a:xfrm>
            <a:off x="346657" y="2124467"/>
            <a:ext cx="3096344" cy="646331"/>
          </a:xfrm>
          <a:prstGeom prst="rect">
            <a:avLst/>
          </a:prstGeom>
          <a:solidFill>
            <a:schemeClr val="accent2"/>
          </a:solidFill>
        </p:spPr>
        <p:txBody>
          <a:bodyPr wrap="square">
            <a:spAutoFit/>
          </a:bodyPr>
          <a:lstStyle/>
          <a:p>
            <a:pPr algn="ctr"/>
            <a:r>
              <a:rPr lang="fr-FR" dirty="0"/>
              <a:t>les </a:t>
            </a:r>
            <a:r>
              <a:rPr lang="fr-FR" b="1" u="sng" dirty="0"/>
              <a:t>vertébrés</a:t>
            </a:r>
            <a:r>
              <a:rPr lang="fr-FR" dirty="0"/>
              <a:t> (animaux qui possèdent un squelette)</a:t>
            </a:r>
          </a:p>
        </p:txBody>
      </p:sp>
      <p:sp>
        <p:nvSpPr>
          <p:cNvPr id="8" name="Rectangle 7"/>
          <p:cNvSpPr/>
          <p:nvPr/>
        </p:nvSpPr>
        <p:spPr>
          <a:xfrm>
            <a:off x="110840" y="4005064"/>
            <a:ext cx="2411760" cy="1200329"/>
          </a:xfrm>
          <a:prstGeom prst="rect">
            <a:avLst/>
          </a:prstGeom>
          <a:solidFill>
            <a:schemeClr val="tx1">
              <a:lumMod val="25000"/>
              <a:lumOff val="75000"/>
            </a:schemeClr>
          </a:solidFill>
        </p:spPr>
        <p:txBody>
          <a:bodyPr wrap="square">
            <a:spAutoFit/>
          </a:bodyPr>
          <a:lstStyle/>
          <a:p>
            <a:pPr algn="ctr"/>
            <a:r>
              <a:rPr lang="fr-FR" b="1" u="sng" dirty="0"/>
              <a:t>Par quoi la peau est-elle recouverte</a:t>
            </a:r>
            <a:r>
              <a:rPr lang="fr-FR" b="1" dirty="0"/>
              <a:t> </a:t>
            </a:r>
            <a:r>
              <a:rPr lang="fr-FR" dirty="0"/>
              <a:t>? </a:t>
            </a:r>
          </a:p>
          <a:p>
            <a:pPr algn="ctr"/>
            <a:r>
              <a:rPr lang="fr-FR" dirty="0"/>
              <a:t>poils, plumes, écailles ou rien.</a:t>
            </a:r>
          </a:p>
        </p:txBody>
      </p:sp>
      <p:sp>
        <p:nvSpPr>
          <p:cNvPr id="9" name="Rectangle 8"/>
          <p:cNvSpPr/>
          <p:nvPr/>
        </p:nvSpPr>
        <p:spPr>
          <a:xfrm>
            <a:off x="3054027" y="3832054"/>
            <a:ext cx="2615061" cy="646331"/>
          </a:xfrm>
          <a:prstGeom prst="rect">
            <a:avLst/>
          </a:prstGeom>
          <a:solidFill>
            <a:schemeClr val="tx1">
              <a:lumMod val="25000"/>
              <a:lumOff val="75000"/>
            </a:schemeClr>
          </a:solidFill>
        </p:spPr>
        <p:txBody>
          <a:bodyPr wrap="square">
            <a:spAutoFit/>
          </a:bodyPr>
          <a:lstStyle/>
          <a:p>
            <a:pPr algn="ctr"/>
            <a:r>
              <a:rPr lang="fr-FR" b="1" u="sng" dirty="0"/>
              <a:t>Le nombre de pattes</a:t>
            </a:r>
            <a:r>
              <a:rPr lang="fr-FR" b="1" dirty="0"/>
              <a:t> : </a:t>
            </a:r>
          </a:p>
          <a:p>
            <a:pPr algn="ctr"/>
            <a:r>
              <a:rPr lang="fr-FR" dirty="0"/>
              <a:t>2, 4, 6, 8, 10 ou aucune</a:t>
            </a:r>
          </a:p>
        </p:txBody>
      </p:sp>
      <p:sp>
        <p:nvSpPr>
          <p:cNvPr id="10" name="Rectangle 9"/>
          <p:cNvSpPr/>
          <p:nvPr/>
        </p:nvSpPr>
        <p:spPr>
          <a:xfrm>
            <a:off x="5988126" y="4005064"/>
            <a:ext cx="3055985" cy="1754326"/>
          </a:xfrm>
          <a:prstGeom prst="rect">
            <a:avLst/>
          </a:prstGeom>
          <a:solidFill>
            <a:schemeClr val="tx1">
              <a:lumMod val="25000"/>
              <a:lumOff val="75000"/>
            </a:schemeClr>
          </a:solidFill>
        </p:spPr>
        <p:txBody>
          <a:bodyPr wrap="square">
            <a:spAutoFit/>
          </a:bodyPr>
          <a:lstStyle/>
          <a:p>
            <a:pPr algn="ctr"/>
            <a:r>
              <a:rPr lang="fr-FR" b="1" u="sng" dirty="0"/>
              <a:t>La façon de respirer</a:t>
            </a:r>
            <a:r>
              <a:rPr lang="fr-FR" b="1" dirty="0"/>
              <a:t> : </a:t>
            </a:r>
          </a:p>
          <a:p>
            <a:pPr algn="ctr"/>
            <a:r>
              <a:rPr lang="fr-FR" dirty="0"/>
              <a:t>avec des poumons (respiration aérienne)</a:t>
            </a:r>
            <a:br>
              <a:rPr lang="fr-FR" dirty="0"/>
            </a:br>
            <a:r>
              <a:rPr lang="fr-FR" dirty="0"/>
              <a:t>avec des branchies (respiration aquatique)</a:t>
            </a:r>
            <a:br>
              <a:rPr lang="fr-FR" dirty="0"/>
            </a:br>
            <a:r>
              <a:rPr lang="fr-FR" dirty="0"/>
              <a:t>avec les deux (amphibie)</a:t>
            </a:r>
          </a:p>
        </p:txBody>
      </p:sp>
      <p:sp>
        <p:nvSpPr>
          <p:cNvPr id="11" name="Rectangle 10"/>
          <p:cNvSpPr/>
          <p:nvPr/>
        </p:nvSpPr>
        <p:spPr>
          <a:xfrm>
            <a:off x="2855120" y="5302378"/>
            <a:ext cx="2910943" cy="1477328"/>
          </a:xfrm>
          <a:prstGeom prst="rect">
            <a:avLst/>
          </a:prstGeom>
          <a:solidFill>
            <a:schemeClr val="tx1">
              <a:lumMod val="25000"/>
              <a:lumOff val="75000"/>
            </a:schemeClr>
          </a:solidFill>
        </p:spPr>
        <p:txBody>
          <a:bodyPr wrap="square">
            <a:spAutoFit/>
          </a:bodyPr>
          <a:lstStyle/>
          <a:p>
            <a:pPr algn="ctr"/>
            <a:r>
              <a:rPr lang="fr-FR" b="1" u="sng" dirty="0"/>
              <a:t>La façon dont naissent les petits</a:t>
            </a:r>
            <a:r>
              <a:rPr lang="fr-FR" b="1" dirty="0"/>
              <a:t> : </a:t>
            </a:r>
          </a:p>
          <a:p>
            <a:pPr algn="ctr"/>
            <a:r>
              <a:rPr lang="fr-FR" dirty="0"/>
              <a:t>dans le ventre de la maman (vivipare)</a:t>
            </a:r>
            <a:br>
              <a:rPr lang="fr-FR" dirty="0"/>
            </a:br>
            <a:r>
              <a:rPr lang="fr-FR" dirty="0"/>
              <a:t>dans un œuf (ovipare)</a:t>
            </a:r>
          </a:p>
        </p:txBody>
      </p:sp>
      <p:sp>
        <p:nvSpPr>
          <p:cNvPr id="12" name="Flèche à quatre pointes 11"/>
          <p:cNvSpPr/>
          <p:nvPr/>
        </p:nvSpPr>
        <p:spPr>
          <a:xfrm>
            <a:off x="3819644" y="4519950"/>
            <a:ext cx="1004384" cy="727008"/>
          </a:xfrm>
          <a:prstGeom prst="quadArrow">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à trois pointes 12"/>
          <p:cNvSpPr/>
          <p:nvPr/>
        </p:nvSpPr>
        <p:spPr>
          <a:xfrm>
            <a:off x="3541312" y="1354201"/>
            <a:ext cx="1561047" cy="1152128"/>
          </a:xfrm>
          <a:prstGeom prst="leftRigh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836528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709" y="59251"/>
            <a:ext cx="3898776" cy="404937"/>
          </a:xfrm>
          <a:solidFill>
            <a:schemeClr val="tx2">
              <a:lumMod val="40000"/>
              <a:lumOff val="60000"/>
            </a:schemeClr>
          </a:solidFill>
        </p:spPr>
        <p:txBody>
          <a:bodyPr>
            <a:normAutofit fontScale="90000"/>
          </a:bodyPr>
          <a:lstStyle/>
          <a:p>
            <a:pPr marL="742950" indent="-742950">
              <a:buFont typeface="+mj-lt"/>
              <a:buAutoNum type="arabicPeriod"/>
            </a:pPr>
            <a:r>
              <a:rPr lang="fr-FR" sz="3200" b="1" u="sng" dirty="0"/>
              <a:t>LES VERTEBRES</a:t>
            </a:r>
            <a:endParaRPr lang="fr-FR" sz="3200" dirty="0"/>
          </a:p>
        </p:txBody>
      </p:sp>
      <p:sp>
        <p:nvSpPr>
          <p:cNvPr id="4" name="Rectangle 3"/>
          <p:cNvSpPr/>
          <p:nvPr/>
        </p:nvSpPr>
        <p:spPr>
          <a:xfrm>
            <a:off x="71879" y="548680"/>
            <a:ext cx="2016224" cy="4247317"/>
          </a:xfrm>
          <a:prstGeom prst="rect">
            <a:avLst/>
          </a:prstGeom>
          <a:solidFill>
            <a:schemeClr val="bg1">
              <a:lumMod val="85000"/>
            </a:schemeClr>
          </a:solidFill>
        </p:spPr>
        <p:txBody>
          <a:bodyPr wrap="square">
            <a:spAutoFit/>
          </a:bodyPr>
          <a:lstStyle/>
          <a:p>
            <a:pPr marL="342900" indent="-342900">
              <a:buAutoNum type="alphaLcParenR"/>
            </a:pPr>
            <a:r>
              <a:rPr lang="fr-FR" b="1" u="sng" dirty="0"/>
              <a:t>Les mammifères</a:t>
            </a:r>
            <a:r>
              <a:rPr lang="fr-FR" dirty="0"/>
              <a:t>:</a:t>
            </a:r>
          </a:p>
          <a:p>
            <a:pPr algn="just"/>
            <a:r>
              <a:rPr lang="fr-FR" dirty="0"/>
              <a:t>Vertébrés à sang chaud nourrissant leurs petits avec le lait de leurs mamelles et en général couverts de poils. Cette classe comprend notamment les êtres humains. </a:t>
            </a:r>
            <a:r>
              <a:rPr lang="fr-FR" b="1" dirty="0"/>
              <a:t>Il existe 21 ordres chez les mammifères.</a:t>
            </a:r>
          </a:p>
        </p:txBody>
      </p:sp>
      <p:sp>
        <p:nvSpPr>
          <p:cNvPr id="5" name="Rectangle 4"/>
          <p:cNvSpPr/>
          <p:nvPr/>
        </p:nvSpPr>
        <p:spPr>
          <a:xfrm>
            <a:off x="35496" y="5027692"/>
            <a:ext cx="4796874" cy="1569660"/>
          </a:xfrm>
          <a:prstGeom prst="rect">
            <a:avLst/>
          </a:prstGeom>
          <a:solidFill>
            <a:schemeClr val="bg1">
              <a:lumMod val="85000"/>
            </a:schemeClr>
          </a:solidFill>
        </p:spPr>
        <p:txBody>
          <a:bodyPr wrap="square">
            <a:spAutoFit/>
          </a:bodyPr>
          <a:lstStyle/>
          <a:p>
            <a:pPr algn="just"/>
            <a:r>
              <a:rPr lang="fr-FR" sz="1600" b="1" dirty="0"/>
              <a:t>b) </a:t>
            </a:r>
            <a:r>
              <a:rPr lang="fr-FR" sz="1600" b="1" u="sng" dirty="0"/>
              <a:t>Les </a:t>
            </a:r>
            <a:r>
              <a:rPr lang="fr-FR" sz="1600" b="1" u="sng" dirty="0" err="1"/>
              <a:t>oiseaux</a:t>
            </a:r>
            <a:r>
              <a:rPr lang="fr-FR" sz="1600" b="1" dirty="0" err="1"/>
              <a:t>:</a:t>
            </a:r>
            <a:r>
              <a:rPr lang="fr-FR" sz="1600" dirty="0" err="1"/>
              <a:t>Vertébrés</a:t>
            </a:r>
            <a:r>
              <a:rPr lang="fr-FR" sz="1600" dirty="0"/>
              <a:t> à plumes dont les membres antérieurs sont transformés en ailes. Les oiseaux sont des animaux à sang chaud, qui partagent une même forme générale due à leur faculté de voler. Il existe 29 ordres chez les oiseaux.</a:t>
            </a:r>
            <a:endParaRPr lang="fr-FR" sz="1600" b="1" dirty="0"/>
          </a:p>
        </p:txBody>
      </p:sp>
      <p:sp>
        <p:nvSpPr>
          <p:cNvPr id="6" name="Rectangle 5"/>
          <p:cNvSpPr/>
          <p:nvPr/>
        </p:nvSpPr>
        <p:spPr>
          <a:xfrm>
            <a:off x="5235729" y="476672"/>
            <a:ext cx="3888431" cy="3323987"/>
          </a:xfrm>
          <a:prstGeom prst="rect">
            <a:avLst/>
          </a:prstGeom>
          <a:solidFill>
            <a:schemeClr val="bg1">
              <a:lumMod val="85000"/>
            </a:schemeClr>
          </a:solidFill>
        </p:spPr>
        <p:txBody>
          <a:bodyPr wrap="square">
            <a:spAutoFit/>
          </a:bodyPr>
          <a:lstStyle/>
          <a:p>
            <a:pPr algn="just"/>
            <a:r>
              <a:rPr lang="fr-FR" sz="1400" b="1" dirty="0"/>
              <a:t>c) </a:t>
            </a:r>
            <a:r>
              <a:rPr lang="fr-FR" sz="1400" b="1" u="sng" dirty="0"/>
              <a:t>Les reptiles</a:t>
            </a:r>
            <a:r>
              <a:rPr lang="fr-FR" sz="1400" b="1" dirty="0"/>
              <a:t> :</a:t>
            </a:r>
            <a:r>
              <a:rPr lang="fr-FR" sz="1400" dirty="0"/>
              <a:t> comprenant les serpents, les lézards, les tortues, les crocodiles et de nombreuses espèces fossiles éteintes, tels les dinosaures. On rencontre des reptiles dans toutes les régions tempérées et tropicales du monde, mais, animaux «à sang froid», ou poïkilothermes (c’est-à-dire dont la température corporelle dépend de la température de leur environnement), ils ne peuvent vivre dans les régions trop froides du globe — parmi les serpents, seule la vipère péliade se rencontre au-delà du cercle polaire arctique. Les oiseaux et les mammifères sont considérés comme les descendants des reptiles. Il existe 4 ordres chez les reptiles.</a:t>
            </a:r>
            <a:endParaRPr lang="fr-FR" sz="1400" b="1" dirty="0"/>
          </a:p>
        </p:txBody>
      </p:sp>
      <p:sp>
        <p:nvSpPr>
          <p:cNvPr id="7" name="Rectangle 6"/>
          <p:cNvSpPr/>
          <p:nvPr/>
        </p:nvSpPr>
        <p:spPr>
          <a:xfrm>
            <a:off x="4860032" y="4077072"/>
            <a:ext cx="4320480" cy="2677656"/>
          </a:xfrm>
          <a:prstGeom prst="rect">
            <a:avLst/>
          </a:prstGeom>
          <a:solidFill>
            <a:schemeClr val="bg1">
              <a:lumMod val="85000"/>
            </a:schemeClr>
          </a:solidFill>
        </p:spPr>
        <p:txBody>
          <a:bodyPr wrap="square">
            <a:spAutoFit/>
          </a:bodyPr>
          <a:lstStyle/>
          <a:p>
            <a:pPr algn="just"/>
            <a:r>
              <a:rPr lang="fr-FR" sz="1400" b="1" dirty="0"/>
              <a:t>d) </a:t>
            </a:r>
            <a:r>
              <a:rPr lang="fr-FR" sz="1400" b="1" u="sng" dirty="0"/>
              <a:t>Les amphibiens</a:t>
            </a:r>
            <a:r>
              <a:rPr lang="fr-FR" sz="1400" b="1" dirty="0"/>
              <a:t> : </a:t>
            </a:r>
            <a:r>
              <a:rPr lang="fr-FR" sz="1400" dirty="0"/>
              <a:t>Petits vertébrés tétrapodes à sang froid et à peau nue, généralement aquatiques. Les amphibiens qui ne vivent pas en eau douce fréquentent des milieux très humides. Les téguments doivent en effet toujours être humidifiés : la déshydratation serait mortelle. Pour cela, des cellules spéciales de la peau sécrètent un mucus qui maintient l'humidité. Même chez les espèces terrestres ou arboricoles, une partie du cycle de vie est aquatique. Il existe cependant quelques espèces strictement terrestres. Il existe 3 ordres chez les amphibiens.</a:t>
            </a:r>
            <a:endParaRPr lang="fr-FR" sz="1400" b="1" dirty="0"/>
          </a:p>
        </p:txBody>
      </p:sp>
      <p:sp>
        <p:nvSpPr>
          <p:cNvPr id="8" name="Rectangle 7"/>
          <p:cNvSpPr/>
          <p:nvPr/>
        </p:nvSpPr>
        <p:spPr>
          <a:xfrm>
            <a:off x="2123728" y="620688"/>
            <a:ext cx="3024335" cy="3293209"/>
          </a:xfrm>
          <a:prstGeom prst="rect">
            <a:avLst/>
          </a:prstGeom>
          <a:solidFill>
            <a:schemeClr val="bg1">
              <a:lumMod val="85000"/>
            </a:schemeClr>
          </a:solidFill>
        </p:spPr>
        <p:txBody>
          <a:bodyPr wrap="square">
            <a:spAutoFit/>
          </a:bodyPr>
          <a:lstStyle/>
          <a:p>
            <a:pPr algn="just"/>
            <a:r>
              <a:rPr lang="fr-FR" sz="1600" b="1" dirty="0"/>
              <a:t>e) </a:t>
            </a:r>
            <a:r>
              <a:rPr lang="fr-FR" sz="1600" b="1" u="sng" dirty="0"/>
              <a:t>Les poissons</a:t>
            </a:r>
            <a:r>
              <a:rPr lang="fr-FR" sz="1600" b="1" dirty="0"/>
              <a:t> :</a:t>
            </a:r>
            <a:r>
              <a:rPr lang="fr-FR" sz="1600" dirty="0"/>
              <a:t>Animaux vertébrés aquatiques possédant des nageoires et respirant par des branchies. Le vaste ensemble des poissons englobe les vertébrés sans mâchoires, ou agnathes, ainsi que les poissons cartilagineux et les poissons osseux, très nombreux et très variés, qui comprennent les formes les plus typiques de poissons.</a:t>
            </a:r>
            <a:br>
              <a:rPr lang="fr-FR" sz="1600" b="1" u="sng" dirty="0"/>
            </a:br>
            <a:endParaRPr lang="fr-FR" sz="1600" b="1"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0550" y="3949522"/>
            <a:ext cx="2709482" cy="1027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0315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6632"/>
            <a:ext cx="8784976" cy="6391493"/>
          </a:xfrm>
          <a:prstGeom prst="rect">
            <a:avLst/>
          </a:prstGeom>
          <a:ln>
            <a:solidFill>
              <a:srgbClr val="C00000"/>
            </a:solidFill>
          </a:ln>
        </p:spPr>
        <p:txBody>
          <a:bodyPr wrap="square">
            <a:spAutoFit/>
          </a:bodyPr>
          <a:lstStyle/>
          <a:p>
            <a:pPr algn="just">
              <a:lnSpc>
                <a:spcPct val="150000"/>
              </a:lnSpc>
              <a:spcBef>
                <a:spcPts val="1400"/>
              </a:spcBef>
              <a:spcAft>
                <a:spcPts val="400"/>
              </a:spcAf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3. Indicateurs et paramètres clés pour l’étude de la végétation</a:t>
            </a:r>
            <a:endParaRPr lang="en-US" sz="2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fontAlgn="base">
              <a:lnSpc>
                <a:spcPct val="150000"/>
              </a:lnSpc>
              <a:spcBef>
                <a:spcPts val="1200"/>
              </a:spcBef>
              <a:spcAft>
                <a:spcPts val="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Densité :</a:t>
            </a: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Nombre d’individus </a:t>
            </a: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d’une espèce par </a:t>
            </a: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unité de surface</a:t>
            </a: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fontAlgn="base">
              <a:lnSpc>
                <a:spcPct val="150000"/>
              </a:lnSpc>
              <a:spcAft>
                <a:spcPts val="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Fréquence :</a:t>
            </a: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Proportion</a:t>
            </a: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de </a:t>
            </a:r>
            <a:r>
              <a:rPr lang="fr-FR" sz="2400"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quadrats</a:t>
            </a: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contenant une espèce donnée.</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fontAlgn="base">
              <a:lnSpc>
                <a:spcPct val="150000"/>
              </a:lnSpc>
              <a:spcAft>
                <a:spcPts val="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Couverture :</a:t>
            </a: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Pourcentage</a:t>
            </a: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de la surface occupée par une espèce ou un groupe d’espèces.</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fontAlgn="base">
              <a:lnSpc>
                <a:spcPct val="150000"/>
              </a:lnSpc>
              <a:spcAft>
                <a:spcPts val="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Dominance :</a:t>
            </a: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Importance relative </a:t>
            </a: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d’une espèce dans une communauté, souvent basée sur sa biomasse.</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fontAlgn="base">
              <a:lnSpc>
                <a:spcPct val="150000"/>
              </a:lnSpc>
              <a:spcAft>
                <a:spcPts val="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Richesse spécifique :</a:t>
            </a: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Nombre total d’espèces </a:t>
            </a: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dans une zone donnée.</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fontAlgn="base">
              <a:lnSpc>
                <a:spcPct val="150000"/>
              </a:lnSpc>
              <a:spcAft>
                <a:spcPts val="1200"/>
              </a:spcAft>
              <a:buSzPts val="1000"/>
              <a:buFont typeface="Symbol" panose="05050102010706020507" pitchFamily="18" charset="2"/>
              <a:buChar char=""/>
              <a:tabLst>
                <a:tab pos="457200" algn="l"/>
              </a:tabLs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Diversité :</a:t>
            </a: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Utilisation </a:t>
            </a: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d’indices tels que Shannon ou Simpson </a:t>
            </a:r>
            <a:r>
              <a:rPr lang="fr-FR" sz="24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pour évaluer la diversité des espèces.</a:t>
            </a:r>
            <a:endParaRPr lang="en-US" sz="2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191369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856" y="579960"/>
            <a:ext cx="4258119" cy="2862322"/>
          </a:xfrm>
          <a:prstGeom prst="rect">
            <a:avLst/>
          </a:prstGeom>
          <a:solidFill>
            <a:schemeClr val="bg2">
              <a:lumMod val="75000"/>
            </a:schemeClr>
          </a:solidFill>
        </p:spPr>
        <p:txBody>
          <a:bodyPr wrap="square">
            <a:spAutoFit/>
          </a:bodyPr>
          <a:lstStyle/>
          <a:p>
            <a:pPr algn="just"/>
            <a:r>
              <a:rPr lang="fr-FR" b="1" u="sng" dirty="0"/>
              <a:t>Caractéristiques communes</a:t>
            </a:r>
            <a:br>
              <a:rPr lang="fr-FR" b="1" u="sng" dirty="0"/>
            </a:br>
            <a:r>
              <a:rPr lang="fr-FR" b="1" u="sng" dirty="0"/>
              <a:t>de tous les mammifères</a:t>
            </a:r>
            <a:r>
              <a:rPr lang="fr-FR" dirty="0"/>
              <a:t> :</a:t>
            </a:r>
            <a:br>
              <a:rPr lang="fr-FR" dirty="0"/>
            </a:br>
            <a:br>
              <a:rPr lang="fr-FR" dirty="0"/>
            </a:br>
            <a:r>
              <a:rPr lang="fr-FR" b="1" dirty="0"/>
              <a:t>Ils sont couverts de poils (sauf les mammifères marins). </a:t>
            </a:r>
          </a:p>
          <a:p>
            <a:pPr algn="just"/>
            <a:r>
              <a:rPr lang="fr-FR" b="1" dirty="0"/>
              <a:t>ils ont une température constante. </a:t>
            </a:r>
          </a:p>
          <a:p>
            <a:pPr algn="just"/>
            <a:r>
              <a:rPr lang="fr-FR" b="1" dirty="0"/>
              <a:t>Ils possèdent 4 pattes (sauf les mammifères marins). </a:t>
            </a:r>
          </a:p>
          <a:p>
            <a:pPr algn="just"/>
            <a:r>
              <a:rPr lang="fr-FR" b="1" dirty="0"/>
              <a:t>Ils respirent par des poumons. </a:t>
            </a:r>
          </a:p>
          <a:p>
            <a:pPr algn="just"/>
            <a:r>
              <a:rPr lang="fr-FR" b="1" dirty="0"/>
              <a:t>La femelle allaite ses petits</a:t>
            </a:r>
            <a:r>
              <a:rPr lang="fr-FR" dirty="0"/>
              <a:t>. </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88" y="3501008"/>
            <a:ext cx="3899148"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95536" y="146417"/>
            <a:ext cx="2659702" cy="400110"/>
          </a:xfrm>
          <a:prstGeom prst="rect">
            <a:avLst/>
          </a:prstGeom>
          <a:solidFill>
            <a:schemeClr val="tx2">
              <a:lumMod val="40000"/>
              <a:lumOff val="60000"/>
            </a:schemeClr>
          </a:solidFill>
        </p:spPr>
        <p:txBody>
          <a:bodyPr wrap="none">
            <a:spAutoFit/>
          </a:bodyPr>
          <a:lstStyle/>
          <a:p>
            <a:r>
              <a:rPr lang="fr-FR" sz="2000" b="1" dirty="0"/>
              <a:t>a) </a:t>
            </a:r>
            <a:r>
              <a:rPr lang="fr-FR" sz="2000" b="1" u="sng" dirty="0"/>
              <a:t>Les mammifères</a:t>
            </a:r>
            <a:r>
              <a:rPr lang="fr-FR" sz="2000" b="1" dirty="0"/>
              <a:t> :</a:t>
            </a: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79960"/>
            <a:ext cx="4359771" cy="536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67851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F2EE8FB-C856-8A63-AFD2-B95CB074D4F8}"/>
              </a:ext>
            </a:extLst>
          </p:cNvPr>
          <p:cNvGraphicFramePr>
            <a:graphicFrameLocks noGrp="1"/>
          </p:cNvGraphicFramePr>
          <p:nvPr>
            <p:extLst>
              <p:ext uri="{D42A27DB-BD31-4B8C-83A1-F6EECF244321}">
                <p14:modId xmlns:p14="http://schemas.microsoft.com/office/powerpoint/2010/main" val="532763037"/>
              </p:ext>
            </p:extLst>
          </p:nvPr>
        </p:nvGraphicFramePr>
        <p:xfrm>
          <a:off x="105922" y="-27384"/>
          <a:ext cx="8932155" cy="7083978"/>
        </p:xfrm>
        <a:graphic>
          <a:graphicData uri="http://schemas.openxmlformats.org/drawingml/2006/table">
            <a:tbl>
              <a:tblPr/>
              <a:tblGrid>
                <a:gridCol w="1786431">
                  <a:extLst>
                    <a:ext uri="{9D8B030D-6E8A-4147-A177-3AD203B41FA5}">
                      <a16:colId xmlns:a16="http://schemas.microsoft.com/office/drawing/2014/main" val="2050207750"/>
                    </a:ext>
                  </a:extLst>
                </a:gridCol>
                <a:gridCol w="1786431">
                  <a:extLst>
                    <a:ext uri="{9D8B030D-6E8A-4147-A177-3AD203B41FA5}">
                      <a16:colId xmlns:a16="http://schemas.microsoft.com/office/drawing/2014/main" val="1406574959"/>
                    </a:ext>
                  </a:extLst>
                </a:gridCol>
                <a:gridCol w="1786431">
                  <a:extLst>
                    <a:ext uri="{9D8B030D-6E8A-4147-A177-3AD203B41FA5}">
                      <a16:colId xmlns:a16="http://schemas.microsoft.com/office/drawing/2014/main" val="3172132265"/>
                    </a:ext>
                  </a:extLst>
                </a:gridCol>
                <a:gridCol w="1786431">
                  <a:extLst>
                    <a:ext uri="{9D8B030D-6E8A-4147-A177-3AD203B41FA5}">
                      <a16:colId xmlns:a16="http://schemas.microsoft.com/office/drawing/2014/main" val="3627556045"/>
                    </a:ext>
                  </a:extLst>
                </a:gridCol>
                <a:gridCol w="1786431">
                  <a:extLst>
                    <a:ext uri="{9D8B030D-6E8A-4147-A177-3AD203B41FA5}">
                      <a16:colId xmlns:a16="http://schemas.microsoft.com/office/drawing/2014/main" val="3592060636"/>
                    </a:ext>
                  </a:extLst>
                </a:gridCol>
              </a:tblGrid>
              <a:tr h="259481">
                <a:tc>
                  <a:txBody>
                    <a:bodyPr/>
                    <a:lstStyle/>
                    <a:p>
                      <a:pPr algn="ctr"/>
                      <a:r>
                        <a:rPr lang="fr-FR" sz="1400" b="1"/>
                        <a:t>Méthode</a:t>
                      </a:r>
                    </a:p>
                  </a:txBody>
                  <a:tcPr marL="34103" marR="34103" marT="17052" marB="17052" anchor="ctr">
                    <a:lnL>
                      <a:noFill/>
                    </a:lnL>
                    <a:lnR>
                      <a:noFill/>
                    </a:lnR>
                    <a:lnT>
                      <a:noFill/>
                    </a:lnT>
                    <a:lnB>
                      <a:noFill/>
                    </a:lnB>
                    <a:solidFill>
                      <a:srgbClr val="92D050"/>
                    </a:solidFill>
                  </a:tcPr>
                </a:tc>
                <a:tc>
                  <a:txBody>
                    <a:bodyPr/>
                    <a:lstStyle/>
                    <a:p>
                      <a:pPr algn="ctr"/>
                      <a:r>
                        <a:rPr lang="fr-FR" sz="1400" b="1"/>
                        <a:t>Principe</a:t>
                      </a:r>
                    </a:p>
                  </a:txBody>
                  <a:tcPr marL="34103" marR="34103" marT="17052" marB="17052" anchor="ctr">
                    <a:lnL>
                      <a:noFill/>
                    </a:lnL>
                    <a:lnR>
                      <a:noFill/>
                    </a:lnR>
                    <a:lnT>
                      <a:noFill/>
                    </a:lnT>
                    <a:lnB>
                      <a:noFill/>
                    </a:lnB>
                    <a:solidFill>
                      <a:srgbClr val="92D050"/>
                    </a:solidFill>
                  </a:tcPr>
                </a:tc>
                <a:tc>
                  <a:txBody>
                    <a:bodyPr/>
                    <a:lstStyle/>
                    <a:p>
                      <a:pPr algn="ctr"/>
                      <a:r>
                        <a:rPr lang="fr-FR" sz="1400" b="1"/>
                        <a:t>Utilisation / Cible</a:t>
                      </a:r>
                    </a:p>
                  </a:txBody>
                  <a:tcPr marL="34103" marR="34103" marT="17052" marB="17052" anchor="ctr">
                    <a:lnL>
                      <a:noFill/>
                    </a:lnL>
                    <a:lnR>
                      <a:noFill/>
                    </a:lnR>
                    <a:lnT>
                      <a:noFill/>
                    </a:lnT>
                    <a:lnB>
                      <a:noFill/>
                    </a:lnB>
                    <a:solidFill>
                      <a:srgbClr val="92D050"/>
                    </a:solidFill>
                  </a:tcPr>
                </a:tc>
                <a:tc>
                  <a:txBody>
                    <a:bodyPr/>
                    <a:lstStyle/>
                    <a:p>
                      <a:pPr algn="ctr"/>
                      <a:r>
                        <a:rPr lang="fr-FR" sz="1400" b="1"/>
                        <a:t>Avantages</a:t>
                      </a:r>
                    </a:p>
                  </a:txBody>
                  <a:tcPr marL="34103" marR="34103" marT="17052" marB="17052" anchor="ctr">
                    <a:lnL>
                      <a:noFill/>
                    </a:lnL>
                    <a:lnR>
                      <a:noFill/>
                    </a:lnR>
                    <a:lnT>
                      <a:noFill/>
                    </a:lnT>
                    <a:lnB>
                      <a:noFill/>
                    </a:lnB>
                    <a:solidFill>
                      <a:srgbClr val="92D050"/>
                    </a:solidFill>
                  </a:tcPr>
                </a:tc>
                <a:tc>
                  <a:txBody>
                    <a:bodyPr/>
                    <a:lstStyle/>
                    <a:p>
                      <a:pPr algn="ctr"/>
                      <a:r>
                        <a:rPr lang="fr-FR" sz="1400" b="1"/>
                        <a:t>Inconvénients</a:t>
                      </a:r>
                    </a:p>
                  </a:txBody>
                  <a:tcPr marL="34103" marR="34103" marT="17052" marB="17052" anchor="ctr">
                    <a:lnL>
                      <a:noFill/>
                    </a:lnL>
                    <a:lnR>
                      <a:noFill/>
                    </a:lnR>
                    <a:lnT>
                      <a:noFill/>
                    </a:lnT>
                    <a:lnB>
                      <a:noFill/>
                    </a:lnB>
                    <a:solidFill>
                      <a:srgbClr val="92D050"/>
                    </a:solidFill>
                  </a:tcPr>
                </a:tc>
                <a:extLst>
                  <a:ext uri="{0D108BD9-81ED-4DB2-BD59-A6C34878D82A}">
                    <a16:rowId xmlns:a16="http://schemas.microsoft.com/office/drawing/2014/main" val="1615064293"/>
                  </a:ext>
                </a:extLst>
              </a:tr>
              <a:tr h="942408">
                <a:tc>
                  <a:txBody>
                    <a:bodyPr/>
                    <a:lstStyle/>
                    <a:p>
                      <a:pPr algn="ctr"/>
                      <a:r>
                        <a:rPr lang="fr-FR" sz="1400" b="1"/>
                        <a:t>Piégeage (cages, pièges)</a:t>
                      </a:r>
                    </a:p>
                  </a:txBody>
                  <a:tcPr marL="34103" marR="34103" marT="17052" marB="17052" anchor="ctr">
                    <a:lnL>
                      <a:noFill/>
                    </a:lnL>
                    <a:lnR>
                      <a:noFill/>
                    </a:lnR>
                    <a:lnT>
                      <a:noFill/>
                    </a:lnT>
                    <a:lnB>
                      <a:noFill/>
                    </a:lnB>
                    <a:solidFill>
                      <a:srgbClr val="92D050"/>
                    </a:solidFill>
                  </a:tcPr>
                </a:tc>
                <a:tc>
                  <a:txBody>
                    <a:bodyPr/>
                    <a:lstStyle/>
                    <a:p>
                      <a:pPr algn="ctr"/>
                      <a:r>
                        <a:rPr lang="fr-FR" sz="1400" b="1"/>
                        <a:t>Capturer les individus vivants (pièges Sherman, Tomahawk, etc.)</a:t>
                      </a:r>
                    </a:p>
                  </a:txBody>
                  <a:tcPr marL="34103" marR="34103" marT="17052" marB="17052" anchor="ctr">
                    <a:lnL>
                      <a:noFill/>
                    </a:lnL>
                    <a:lnR>
                      <a:noFill/>
                    </a:lnR>
                    <a:lnT>
                      <a:noFill/>
                    </a:lnT>
                    <a:lnB>
                      <a:noFill/>
                    </a:lnB>
                    <a:solidFill>
                      <a:srgbClr val="92D050"/>
                    </a:solidFill>
                  </a:tcPr>
                </a:tc>
                <a:tc>
                  <a:txBody>
                    <a:bodyPr/>
                    <a:lstStyle/>
                    <a:p>
                      <a:pPr algn="ctr"/>
                      <a:r>
                        <a:rPr lang="fr-FR" sz="1400" b="1"/>
                        <a:t>Petits et moyens mammifères (rongeurs, insectivores)</a:t>
                      </a:r>
                    </a:p>
                  </a:txBody>
                  <a:tcPr marL="34103" marR="34103" marT="17052" marB="17052" anchor="ctr">
                    <a:lnL>
                      <a:noFill/>
                    </a:lnL>
                    <a:lnR>
                      <a:noFill/>
                    </a:lnR>
                    <a:lnT>
                      <a:noFill/>
                    </a:lnT>
                    <a:lnB>
                      <a:noFill/>
                    </a:lnB>
                    <a:solidFill>
                      <a:srgbClr val="92D050"/>
                    </a:solidFill>
                  </a:tcPr>
                </a:tc>
                <a:tc>
                  <a:txBody>
                    <a:bodyPr/>
                    <a:lstStyle/>
                    <a:p>
                      <a:pPr algn="ctr"/>
                      <a:r>
                        <a:rPr lang="fr-FR" sz="1400" b="1"/>
                        <a:t>Donne des données précises (poids, sexe, etc.)</a:t>
                      </a:r>
                    </a:p>
                  </a:txBody>
                  <a:tcPr marL="34103" marR="34103" marT="17052" marB="17052" anchor="ctr">
                    <a:lnL>
                      <a:noFill/>
                    </a:lnL>
                    <a:lnR>
                      <a:noFill/>
                    </a:lnR>
                    <a:lnT>
                      <a:noFill/>
                    </a:lnT>
                    <a:lnB>
                      <a:noFill/>
                    </a:lnB>
                    <a:solidFill>
                      <a:srgbClr val="92D050"/>
                    </a:solidFill>
                  </a:tcPr>
                </a:tc>
                <a:tc>
                  <a:txBody>
                    <a:bodyPr/>
                    <a:lstStyle/>
                    <a:p>
                      <a:pPr algn="ctr"/>
                      <a:r>
                        <a:rPr lang="fr-FR" sz="1400" b="1"/>
                        <a:t>Risque de stress pour les animaux, nécessite surveillance</a:t>
                      </a:r>
                    </a:p>
                  </a:txBody>
                  <a:tcPr marL="34103" marR="34103" marT="17052" marB="17052" anchor="ctr">
                    <a:lnL>
                      <a:noFill/>
                    </a:lnL>
                    <a:lnR>
                      <a:noFill/>
                    </a:lnR>
                    <a:lnT>
                      <a:noFill/>
                    </a:lnT>
                    <a:lnB>
                      <a:noFill/>
                    </a:lnB>
                    <a:solidFill>
                      <a:srgbClr val="92D050"/>
                    </a:solidFill>
                  </a:tcPr>
                </a:tc>
                <a:extLst>
                  <a:ext uri="{0D108BD9-81ED-4DB2-BD59-A6C34878D82A}">
                    <a16:rowId xmlns:a16="http://schemas.microsoft.com/office/drawing/2014/main" val="3760544316"/>
                  </a:ext>
                </a:extLst>
              </a:tr>
              <a:tr h="942408">
                <a:tc>
                  <a:txBody>
                    <a:bodyPr/>
                    <a:lstStyle/>
                    <a:p>
                      <a:pPr algn="ctr"/>
                      <a:r>
                        <a:rPr lang="fr-FR" sz="1400" b="1"/>
                        <a:t>Observation directe</a:t>
                      </a:r>
                    </a:p>
                  </a:txBody>
                  <a:tcPr marL="34103" marR="34103" marT="17052" marB="17052" anchor="ctr">
                    <a:lnL>
                      <a:noFill/>
                    </a:lnL>
                    <a:lnR>
                      <a:noFill/>
                    </a:lnR>
                    <a:lnT>
                      <a:noFill/>
                    </a:lnT>
                    <a:lnB>
                      <a:noFill/>
                    </a:lnB>
                    <a:solidFill>
                      <a:srgbClr val="92D050"/>
                    </a:solidFill>
                  </a:tcPr>
                </a:tc>
                <a:tc>
                  <a:txBody>
                    <a:bodyPr/>
                    <a:lstStyle/>
                    <a:p>
                      <a:pPr algn="ctr"/>
                      <a:r>
                        <a:rPr lang="fr-FR" sz="1400" b="1"/>
                        <a:t>Observer les individus à l’œil nu ou avec des jumelles</a:t>
                      </a:r>
                    </a:p>
                  </a:txBody>
                  <a:tcPr marL="34103" marR="34103" marT="17052" marB="17052" anchor="ctr">
                    <a:lnL>
                      <a:noFill/>
                    </a:lnL>
                    <a:lnR>
                      <a:noFill/>
                    </a:lnR>
                    <a:lnT>
                      <a:noFill/>
                    </a:lnT>
                    <a:lnB>
                      <a:noFill/>
                    </a:lnB>
                    <a:solidFill>
                      <a:srgbClr val="92D050"/>
                    </a:solidFill>
                  </a:tcPr>
                </a:tc>
                <a:tc>
                  <a:txBody>
                    <a:bodyPr/>
                    <a:lstStyle/>
                    <a:p>
                      <a:pPr algn="ctr"/>
                      <a:r>
                        <a:rPr lang="fr-FR" sz="1400" b="1"/>
                        <a:t>Grands mammifères diurnes (cerfs, singes…)</a:t>
                      </a:r>
                    </a:p>
                  </a:txBody>
                  <a:tcPr marL="34103" marR="34103" marT="17052" marB="17052" anchor="ctr">
                    <a:lnL>
                      <a:noFill/>
                    </a:lnL>
                    <a:lnR>
                      <a:noFill/>
                    </a:lnR>
                    <a:lnT>
                      <a:noFill/>
                    </a:lnT>
                    <a:lnB>
                      <a:noFill/>
                    </a:lnB>
                    <a:solidFill>
                      <a:srgbClr val="92D050"/>
                    </a:solidFill>
                  </a:tcPr>
                </a:tc>
                <a:tc>
                  <a:txBody>
                    <a:bodyPr/>
                    <a:lstStyle/>
                    <a:p>
                      <a:pPr algn="ctr"/>
                      <a:r>
                        <a:rPr lang="fr-FR" sz="1400" b="1"/>
                        <a:t>Non invasif, facile à mettre en œuvre</a:t>
                      </a:r>
                    </a:p>
                  </a:txBody>
                  <a:tcPr marL="34103" marR="34103" marT="17052" marB="17052" anchor="ctr">
                    <a:lnL>
                      <a:noFill/>
                    </a:lnL>
                    <a:lnR>
                      <a:noFill/>
                    </a:lnR>
                    <a:lnT>
                      <a:noFill/>
                    </a:lnT>
                    <a:lnB>
                      <a:noFill/>
                    </a:lnB>
                    <a:solidFill>
                      <a:srgbClr val="92D050"/>
                    </a:solidFill>
                  </a:tcPr>
                </a:tc>
                <a:tc>
                  <a:txBody>
                    <a:bodyPr/>
                    <a:lstStyle/>
                    <a:p>
                      <a:pPr algn="ctr"/>
                      <a:r>
                        <a:rPr lang="fr-FR" sz="1400" b="1"/>
                        <a:t>Difficulté avec les espèces nocturnes ou discrètes</a:t>
                      </a:r>
                    </a:p>
                  </a:txBody>
                  <a:tcPr marL="34103" marR="34103" marT="17052" marB="17052" anchor="ctr">
                    <a:lnL>
                      <a:noFill/>
                    </a:lnL>
                    <a:lnR>
                      <a:noFill/>
                    </a:lnR>
                    <a:lnT>
                      <a:noFill/>
                    </a:lnT>
                    <a:lnB>
                      <a:noFill/>
                    </a:lnB>
                    <a:solidFill>
                      <a:srgbClr val="92D050"/>
                    </a:solidFill>
                  </a:tcPr>
                </a:tc>
                <a:extLst>
                  <a:ext uri="{0D108BD9-81ED-4DB2-BD59-A6C34878D82A}">
                    <a16:rowId xmlns:a16="http://schemas.microsoft.com/office/drawing/2014/main" val="2659931671"/>
                  </a:ext>
                </a:extLst>
              </a:tr>
              <a:tr h="942408">
                <a:tc>
                  <a:txBody>
                    <a:bodyPr/>
                    <a:lstStyle/>
                    <a:p>
                      <a:pPr algn="ctr"/>
                      <a:r>
                        <a:rPr lang="fr-FR" sz="1400" b="1"/>
                        <a:t>Caméras pièges (photopièges)</a:t>
                      </a:r>
                    </a:p>
                  </a:txBody>
                  <a:tcPr marL="34103" marR="34103" marT="17052" marB="17052" anchor="ctr">
                    <a:lnL>
                      <a:noFill/>
                    </a:lnL>
                    <a:lnR>
                      <a:noFill/>
                    </a:lnR>
                    <a:lnT>
                      <a:noFill/>
                    </a:lnT>
                    <a:lnB>
                      <a:noFill/>
                    </a:lnB>
                    <a:solidFill>
                      <a:srgbClr val="92D050"/>
                    </a:solidFill>
                  </a:tcPr>
                </a:tc>
                <a:tc>
                  <a:txBody>
                    <a:bodyPr/>
                    <a:lstStyle/>
                    <a:p>
                      <a:pPr algn="ctr"/>
                      <a:r>
                        <a:rPr lang="fr-FR" sz="1400" b="1"/>
                        <a:t>Appareils déclenchés par mouvement ou chaleur</a:t>
                      </a:r>
                    </a:p>
                  </a:txBody>
                  <a:tcPr marL="34103" marR="34103" marT="17052" marB="17052" anchor="ctr">
                    <a:lnL>
                      <a:noFill/>
                    </a:lnL>
                    <a:lnR>
                      <a:noFill/>
                    </a:lnR>
                    <a:lnT>
                      <a:noFill/>
                    </a:lnT>
                    <a:lnB>
                      <a:noFill/>
                    </a:lnB>
                    <a:solidFill>
                      <a:srgbClr val="92D050"/>
                    </a:solidFill>
                  </a:tcPr>
                </a:tc>
                <a:tc>
                  <a:txBody>
                    <a:bodyPr/>
                    <a:lstStyle/>
                    <a:p>
                      <a:pPr algn="ctr"/>
                      <a:r>
                        <a:rPr lang="fr-FR" sz="1400" b="1"/>
                        <a:t>Mammifères discrets ou nocturnes</a:t>
                      </a:r>
                    </a:p>
                  </a:txBody>
                  <a:tcPr marL="34103" marR="34103" marT="17052" marB="17052" anchor="ctr">
                    <a:lnL>
                      <a:noFill/>
                    </a:lnL>
                    <a:lnR>
                      <a:noFill/>
                    </a:lnR>
                    <a:lnT>
                      <a:noFill/>
                    </a:lnT>
                    <a:lnB>
                      <a:noFill/>
                    </a:lnB>
                    <a:solidFill>
                      <a:srgbClr val="92D050"/>
                    </a:solidFill>
                  </a:tcPr>
                </a:tc>
                <a:tc>
                  <a:txBody>
                    <a:bodyPr/>
                    <a:lstStyle/>
                    <a:p>
                      <a:pPr algn="ctr"/>
                      <a:r>
                        <a:rPr lang="fr-FR" sz="1400" b="1"/>
                        <a:t>Fonctionne 24h/24, non intrusif</a:t>
                      </a:r>
                    </a:p>
                  </a:txBody>
                  <a:tcPr marL="34103" marR="34103" marT="17052" marB="17052" anchor="ctr">
                    <a:lnL>
                      <a:noFill/>
                    </a:lnL>
                    <a:lnR>
                      <a:noFill/>
                    </a:lnR>
                    <a:lnT>
                      <a:noFill/>
                    </a:lnT>
                    <a:lnB>
                      <a:noFill/>
                    </a:lnB>
                    <a:solidFill>
                      <a:srgbClr val="92D050"/>
                    </a:solidFill>
                  </a:tcPr>
                </a:tc>
                <a:tc>
                  <a:txBody>
                    <a:bodyPr/>
                    <a:lstStyle/>
                    <a:p>
                      <a:pPr algn="ctr"/>
                      <a:r>
                        <a:rPr lang="fr-FR" sz="1400" b="1"/>
                        <a:t>Nécessite analyse d’images et batteries</a:t>
                      </a:r>
                    </a:p>
                  </a:txBody>
                  <a:tcPr marL="34103" marR="34103" marT="17052" marB="17052" anchor="ctr">
                    <a:lnL>
                      <a:noFill/>
                    </a:lnL>
                    <a:lnR>
                      <a:noFill/>
                    </a:lnR>
                    <a:lnT>
                      <a:noFill/>
                    </a:lnT>
                    <a:lnB>
                      <a:noFill/>
                    </a:lnB>
                    <a:solidFill>
                      <a:srgbClr val="92D050"/>
                    </a:solidFill>
                  </a:tcPr>
                </a:tc>
                <a:extLst>
                  <a:ext uri="{0D108BD9-81ED-4DB2-BD59-A6C34878D82A}">
                    <a16:rowId xmlns:a16="http://schemas.microsoft.com/office/drawing/2014/main" val="471250613"/>
                  </a:ext>
                </a:extLst>
              </a:tr>
              <a:tr h="942408">
                <a:tc>
                  <a:txBody>
                    <a:bodyPr/>
                    <a:lstStyle/>
                    <a:p>
                      <a:pPr algn="ctr"/>
                      <a:r>
                        <a:rPr lang="fr-FR" sz="1400" b="1"/>
                        <a:t>Indices de présence</a:t>
                      </a:r>
                    </a:p>
                  </a:txBody>
                  <a:tcPr marL="34103" marR="34103" marT="17052" marB="17052" anchor="ctr">
                    <a:lnL>
                      <a:noFill/>
                    </a:lnL>
                    <a:lnR>
                      <a:noFill/>
                    </a:lnR>
                    <a:lnT>
                      <a:noFill/>
                    </a:lnT>
                    <a:lnB>
                      <a:noFill/>
                    </a:lnB>
                    <a:solidFill>
                      <a:srgbClr val="92D050"/>
                    </a:solidFill>
                  </a:tcPr>
                </a:tc>
                <a:tc>
                  <a:txBody>
                    <a:bodyPr/>
                    <a:lstStyle/>
                    <a:p>
                      <a:pPr algn="ctr"/>
                      <a:r>
                        <a:rPr lang="fr-FR" sz="1400" b="1"/>
                        <a:t>Recherche de traces : empreintes, crottes, terriers, poils…</a:t>
                      </a:r>
                    </a:p>
                  </a:txBody>
                  <a:tcPr marL="34103" marR="34103" marT="17052" marB="17052" anchor="ctr">
                    <a:lnL>
                      <a:noFill/>
                    </a:lnL>
                    <a:lnR>
                      <a:noFill/>
                    </a:lnR>
                    <a:lnT>
                      <a:noFill/>
                    </a:lnT>
                    <a:lnB>
                      <a:noFill/>
                    </a:lnB>
                    <a:solidFill>
                      <a:srgbClr val="92D050"/>
                    </a:solidFill>
                  </a:tcPr>
                </a:tc>
                <a:tc>
                  <a:txBody>
                    <a:bodyPr/>
                    <a:lstStyle/>
                    <a:p>
                      <a:pPr algn="ctr"/>
                      <a:r>
                        <a:rPr lang="fr-FR" sz="1400" b="1" dirty="0"/>
                        <a:t>Tous types de mammifères</a:t>
                      </a:r>
                    </a:p>
                  </a:txBody>
                  <a:tcPr marL="34103" marR="34103" marT="17052" marB="17052" anchor="ctr">
                    <a:lnL>
                      <a:noFill/>
                    </a:lnL>
                    <a:lnR>
                      <a:noFill/>
                    </a:lnR>
                    <a:lnT>
                      <a:noFill/>
                    </a:lnT>
                    <a:lnB>
                      <a:noFill/>
                    </a:lnB>
                    <a:solidFill>
                      <a:srgbClr val="92D050"/>
                    </a:solidFill>
                  </a:tcPr>
                </a:tc>
                <a:tc>
                  <a:txBody>
                    <a:bodyPr/>
                    <a:lstStyle/>
                    <a:p>
                      <a:pPr algn="ctr"/>
                      <a:r>
                        <a:rPr lang="fr-FR" sz="1400" b="1"/>
                        <a:t>Peu coûteux, utile dans zones difficiles</a:t>
                      </a:r>
                    </a:p>
                  </a:txBody>
                  <a:tcPr marL="34103" marR="34103" marT="17052" marB="17052" anchor="ctr">
                    <a:lnL>
                      <a:noFill/>
                    </a:lnL>
                    <a:lnR>
                      <a:noFill/>
                    </a:lnR>
                    <a:lnT>
                      <a:noFill/>
                    </a:lnT>
                    <a:lnB>
                      <a:noFill/>
                    </a:lnB>
                    <a:solidFill>
                      <a:srgbClr val="92D050"/>
                    </a:solidFill>
                  </a:tcPr>
                </a:tc>
                <a:tc>
                  <a:txBody>
                    <a:bodyPr/>
                    <a:lstStyle/>
                    <a:p>
                      <a:pPr algn="ctr"/>
                      <a:r>
                        <a:rPr lang="fr-FR" sz="1400" b="1"/>
                        <a:t>Moins précis (espèce parfois difficile à identifier)</a:t>
                      </a:r>
                    </a:p>
                  </a:txBody>
                  <a:tcPr marL="34103" marR="34103" marT="17052" marB="17052" anchor="ctr">
                    <a:lnL>
                      <a:noFill/>
                    </a:lnL>
                    <a:lnR>
                      <a:noFill/>
                    </a:lnR>
                    <a:lnT>
                      <a:noFill/>
                    </a:lnT>
                    <a:lnB>
                      <a:noFill/>
                    </a:lnB>
                    <a:solidFill>
                      <a:srgbClr val="92D050"/>
                    </a:solidFill>
                  </a:tcPr>
                </a:tc>
                <a:extLst>
                  <a:ext uri="{0D108BD9-81ED-4DB2-BD59-A6C34878D82A}">
                    <a16:rowId xmlns:a16="http://schemas.microsoft.com/office/drawing/2014/main" val="4050196747"/>
                  </a:ext>
                </a:extLst>
              </a:tr>
              <a:tr h="1397692">
                <a:tc>
                  <a:txBody>
                    <a:bodyPr/>
                    <a:lstStyle/>
                    <a:p>
                      <a:pPr algn="ctr"/>
                      <a:r>
                        <a:rPr lang="fr-FR" sz="1400" b="1"/>
                        <a:t>Filets de capture</a:t>
                      </a:r>
                    </a:p>
                  </a:txBody>
                  <a:tcPr marL="34103" marR="34103" marT="17052" marB="17052" anchor="ctr">
                    <a:lnL>
                      <a:noFill/>
                    </a:lnL>
                    <a:lnR>
                      <a:noFill/>
                    </a:lnR>
                    <a:lnT>
                      <a:noFill/>
                    </a:lnT>
                    <a:lnB>
                      <a:noFill/>
                    </a:lnB>
                    <a:solidFill>
                      <a:srgbClr val="92D050"/>
                    </a:solidFill>
                  </a:tcPr>
                </a:tc>
                <a:tc>
                  <a:txBody>
                    <a:bodyPr/>
                    <a:lstStyle/>
                    <a:p>
                      <a:pPr algn="ctr"/>
                      <a:r>
                        <a:rPr lang="fr-FR" sz="1400" b="1"/>
                        <a:t>Utilisation de filets pour capturer certains mammifères volants (chauves-souris)</a:t>
                      </a:r>
                    </a:p>
                  </a:txBody>
                  <a:tcPr marL="34103" marR="34103" marT="17052" marB="17052" anchor="ctr">
                    <a:lnL>
                      <a:noFill/>
                    </a:lnL>
                    <a:lnR>
                      <a:noFill/>
                    </a:lnR>
                    <a:lnT>
                      <a:noFill/>
                    </a:lnT>
                    <a:lnB>
                      <a:noFill/>
                    </a:lnB>
                    <a:solidFill>
                      <a:srgbClr val="92D050"/>
                    </a:solidFill>
                  </a:tcPr>
                </a:tc>
                <a:tc>
                  <a:txBody>
                    <a:bodyPr/>
                    <a:lstStyle/>
                    <a:p>
                      <a:pPr algn="ctr"/>
                      <a:r>
                        <a:rPr lang="fr-FR" sz="1400" b="1"/>
                        <a:t>Chiroptères (chauves-souris)</a:t>
                      </a:r>
                    </a:p>
                  </a:txBody>
                  <a:tcPr marL="34103" marR="34103" marT="17052" marB="17052" anchor="ctr">
                    <a:lnL>
                      <a:noFill/>
                    </a:lnL>
                    <a:lnR>
                      <a:noFill/>
                    </a:lnR>
                    <a:lnT>
                      <a:noFill/>
                    </a:lnT>
                    <a:lnB>
                      <a:noFill/>
                    </a:lnB>
                    <a:solidFill>
                      <a:srgbClr val="92D050"/>
                    </a:solidFill>
                  </a:tcPr>
                </a:tc>
                <a:tc>
                  <a:txBody>
                    <a:bodyPr/>
                    <a:lstStyle/>
                    <a:p>
                      <a:pPr algn="ctr"/>
                      <a:r>
                        <a:rPr lang="fr-FR" sz="1400" b="1"/>
                        <a:t>Permet examen sanitaire ou génétique</a:t>
                      </a:r>
                    </a:p>
                  </a:txBody>
                  <a:tcPr marL="34103" marR="34103" marT="17052" marB="17052" anchor="ctr">
                    <a:lnL>
                      <a:noFill/>
                    </a:lnL>
                    <a:lnR>
                      <a:noFill/>
                    </a:lnR>
                    <a:lnT>
                      <a:noFill/>
                    </a:lnT>
                    <a:lnB>
                      <a:noFill/>
                    </a:lnB>
                    <a:solidFill>
                      <a:srgbClr val="92D050"/>
                    </a:solidFill>
                  </a:tcPr>
                </a:tc>
                <a:tc>
                  <a:txBody>
                    <a:bodyPr/>
                    <a:lstStyle/>
                    <a:p>
                      <a:pPr algn="ctr"/>
                      <a:r>
                        <a:rPr lang="fr-FR" sz="1400" b="1"/>
                        <a:t>Doit être fait par des experts, stress potentiel</a:t>
                      </a:r>
                    </a:p>
                  </a:txBody>
                  <a:tcPr marL="34103" marR="34103" marT="17052" marB="17052" anchor="ctr">
                    <a:lnL>
                      <a:noFill/>
                    </a:lnL>
                    <a:lnR>
                      <a:noFill/>
                    </a:lnR>
                    <a:lnT>
                      <a:noFill/>
                    </a:lnT>
                    <a:lnB>
                      <a:noFill/>
                    </a:lnB>
                    <a:solidFill>
                      <a:srgbClr val="92D050"/>
                    </a:solidFill>
                  </a:tcPr>
                </a:tc>
                <a:extLst>
                  <a:ext uri="{0D108BD9-81ED-4DB2-BD59-A6C34878D82A}">
                    <a16:rowId xmlns:a16="http://schemas.microsoft.com/office/drawing/2014/main" val="3082892301"/>
                  </a:ext>
                </a:extLst>
              </a:tr>
              <a:tr h="942408">
                <a:tc>
                  <a:txBody>
                    <a:bodyPr/>
                    <a:lstStyle/>
                    <a:p>
                      <a:pPr algn="ctr"/>
                      <a:r>
                        <a:rPr lang="fr-FR" sz="1400" b="1"/>
                        <a:t>Échantillonnage acoustique</a:t>
                      </a:r>
                    </a:p>
                  </a:txBody>
                  <a:tcPr marL="34103" marR="34103" marT="17052" marB="17052" anchor="ctr">
                    <a:lnL>
                      <a:noFill/>
                    </a:lnL>
                    <a:lnR>
                      <a:noFill/>
                    </a:lnR>
                    <a:lnT>
                      <a:noFill/>
                    </a:lnT>
                    <a:lnB>
                      <a:noFill/>
                    </a:lnB>
                    <a:solidFill>
                      <a:srgbClr val="92D050"/>
                    </a:solidFill>
                  </a:tcPr>
                </a:tc>
                <a:tc>
                  <a:txBody>
                    <a:bodyPr/>
                    <a:lstStyle/>
                    <a:p>
                      <a:pPr algn="ctr"/>
                      <a:r>
                        <a:rPr lang="fr-FR" sz="1400" b="1"/>
                        <a:t>Enregistrement des sons émis (ultrasons chez les chauves-souris)</a:t>
                      </a:r>
                    </a:p>
                  </a:txBody>
                  <a:tcPr marL="34103" marR="34103" marT="17052" marB="17052" anchor="ctr">
                    <a:lnL>
                      <a:noFill/>
                    </a:lnL>
                    <a:lnR>
                      <a:noFill/>
                    </a:lnR>
                    <a:lnT>
                      <a:noFill/>
                    </a:lnT>
                    <a:lnB>
                      <a:noFill/>
                    </a:lnB>
                    <a:solidFill>
                      <a:srgbClr val="92D050"/>
                    </a:solidFill>
                  </a:tcPr>
                </a:tc>
                <a:tc>
                  <a:txBody>
                    <a:bodyPr/>
                    <a:lstStyle/>
                    <a:p>
                      <a:pPr algn="ctr"/>
                      <a:r>
                        <a:rPr lang="fr-FR" sz="1400" b="1"/>
                        <a:t>Chauves-souris et mammifères vocaux</a:t>
                      </a:r>
                    </a:p>
                  </a:txBody>
                  <a:tcPr marL="34103" marR="34103" marT="17052" marB="17052" anchor="ctr">
                    <a:lnL>
                      <a:noFill/>
                    </a:lnL>
                    <a:lnR>
                      <a:noFill/>
                    </a:lnR>
                    <a:lnT>
                      <a:noFill/>
                    </a:lnT>
                    <a:lnB>
                      <a:noFill/>
                    </a:lnB>
                    <a:solidFill>
                      <a:srgbClr val="92D050"/>
                    </a:solidFill>
                  </a:tcPr>
                </a:tc>
                <a:tc>
                  <a:txBody>
                    <a:bodyPr/>
                    <a:lstStyle/>
                    <a:p>
                      <a:pPr algn="ctr"/>
                      <a:r>
                        <a:rPr lang="fr-FR" sz="1400" b="1"/>
                        <a:t>Non invasif, utile pour les espèces volantes</a:t>
                      </a:r>
                    </a:p>
                  </a:txBody>
                  <a:tcPr marL="34103" marR="34103" marT="17052" marB="17052" anchor="ctr">
                    <a:lnL>
                      <a:noFill/>
                    </a:lnL>
                    <a:lnR>
                      <a:noFill/>
                    </a:lnR>
                    <a:lnT>
                      <a:noFill/>
                    </a:lnT>
                    <a:lnB>
                      <a:noFill/>
                    </a:lnB>
                    <a:solidFill>
                      <a:srgbClr val="92D050"/>
                    </a:solidFill>
                  </a:tcPr>
                </a:tc>
                <a:tc>
                  <a:txBody>
                    <a:bodyPr/>
                    <a:lstStyle/>
                    <a:p>
                      <a:pPr algn="ctr"/>
                      <a:r>
                        <a:rPr lang="fr-FR" sz="1400" b="1"/>
                        <a:t>Nécessite matériel et logiciel spécialisés</a:t>
                      </a:r>
                    </a:p>
                  </a:txBody>
                  <a:tcPr marL="34103" marR="34103" marT="17052" marB="17052" anchor="ctr">
                    <a:lnL>
                      <a:noFill/>
                    </a:lnL>
                    <a:lnR>
                      <a:noFill/>
                    </a:lnR>
                    <a:lnT>
                      <a:noFill/>
                    </a:lnT>
                    <a:lnB>
                      <a:noFill/>
                    </a:lnB>
                    <a:solidFill>
                      <a:srgbClr val="92D050"/>
                    </a:solidFill>
                  </a:tcPr>
                </a:tc>
                <a:extLst>
                  <a:ext uri="{0D108BD9-81ED-4DB2-BD59-A6C34878D82A}">
                    <a16:rowId xmlns:a16="http://schemas.microsoft.com/office/drawing/2014/main" val="2806577391"/>
                  </a:ext>
                </a:extLst>
              </a:tr>
              <a:tr h="714765">
                <a:tc>
                  <a:txBody>
                    <a:bodyPr/>
                    <a:lstStyle/>
                    <a:p>
                      <a:pPr algn="ctr"/>
                      <a:r>
                        <a:rPr lang="fr-FR" sz="1400" b="1"/>
                        <a:t>Radiopistage / GPS</a:t>
                      </a:r>
                    </a:p>
                  </a:txBody>
                  <a:tcPr marL="34103" marR="34103" marT="17052" marB="17052" anchor="ctr">
                    <a:lnL>
                      <a:noFill/>
                    </a:lnL>
                    <a:lnR>
                      <a:noFill/>
                    </a:lnR>
                    <a:lnT>
                      <a:noFill/>
                    </a:lnT>
                    <a:lnB>
                      <a:noFill/>
                    </a:lnB>
                    <a:solidFill>
                      <a:srgbClr val="92D050"/>
                    </a:solidFill>
                  </a:tcPr>
                </a:tc>
                <a:tc>
                  <a:txBody>
                    <a:bodyPr/>
                    <a:lstStyle/>
                    <a:p>
                      <a:pPr algn="ctr"/>
                      <a:r>
                        <a:rPr lang="fr-FR" sz="1400" b="1"/>
                        <a:t>Suivi d’individus équipés de colliers émetteurs</a:t>
                      </a:r>
                    </a:p>
                  </a:txBody>
                  <a:tcPr marL="34103" marR="34103" marT="17052" marB="17052" anchor="ctr">
                    <a:lnL>
                      <a:noFill/>
                    </a:lnL>
                    <a:lnR>
                      <a:noFill/>
                    </a:lnR>
                    <a:lnT>
                      <a:noFill/>
                    </a:lnT>
                    <a:lnB>
                      <a:noFill/>
                    </a:lnB>
                    <a:solidFill>
                      <a:srgbClr val="92D050"/>
                    </a:solidFill>
                  </a:tcPr>
                </a:tc>
                <a:tc>
                  <a:txBody>
                    <a:bodyPr/>
                    <a:lstStyle/>
                    <a:p>
                      <a:pPr algn="ctr"/>
                      <a:r>
                        <a:rPr lang="fr-FR" sz="1400" b="1"/>
                        <a:t>Étude de déplacements de grands mammifères</a:t>
                      </a:r>
                    </a:p>
                  </a:txBody>
                  <a:tcPr marL="34103" marR="34103" marT="17052" marB="17052" anchor="ctr">
                    <a:lnL>
                      <a:noFill/>
                    </a:lnL>
                    <a:lnR>
                      <a:noFill/>
                    </a:lnR>
                    <a:lnT>
                      <a:noFill/>
                    </a:lnT>
                    <a:lnB>
                      <a:noFill/>
                    </a:lnB>
                    <a:solidFill>
                      <a:srgbClr val="92D050"/>
                    </a:solidFill>
                  </a:tcPr>
                </a:tc>
                <a:tc>
                  <a:txBody>
                    <a:bodyPr/>
                    <a:lstStyle/>
                    <a:p>
                      <a:pPr algn="ctr"/>
                      <a:r>
                        <a:rPr lang="fr-FR" sz="1400" b="1"/>
                        <a:t>Donne des données comportementales fines</a:t>
                      </a:r>
                    </a:p>
                  </a:txBody>
                  <a:tcPr marL="34103" marR="34103" marT="17052" marB="17052" anchor="ctr">
                    <a:lnL>
                      <a:noFill/>
                    </a:lnL>
                    <a:lnR>
                      <a:noFill/>
                    </a:lnR>
                    <a:lnT>
                      <a:noFill/>
                    </a:lnT>
                    <a:lnB>
                      <a:noFill/>
                    </a:lnB>
                    <a:solidFill>
                      <a:srgbClr val="92D050"/>
                    </a:solidFill>
                  </a:tcPr>
                </a:tc>
                <a:tc>
                  <a:txBody>
                    <a:bodyPr/>
                    <a:lstStyle/>
                    <a:p>
                      <a:pPr algn="ctr"/>
                      <a:r>
                        <a:rPr lang="fr-FR" sz="1400" b="1" dirty="0"/>
                        <a:t>Coût élevé, manipulation des animaux nécessaire</a:t>
                      </a:r>
                    </a:p>
                  </a:txBody>
                  <a:tcPr marL="34103" marR="34103" marT="17052" marB="17052" anchor="ctr">
                    <a:lnL>
                      <a:noFill/>
                    </a:lnL>
                    <a:lnR>
                      <a:noFill/>
                    </a:lnR>
                    <a:lnT>
                      <a:noFill/>
                    </a:lnT>
                    <a:lnB>
                      <a:noFill/>
                    </a:lnB>
                    <a:solidFill>
                      <a:srgbClr val="92D050"/>
                    </a:solidFill>
                  </a:tcPr>
                </a:tc>
                <a:extLst>
                  <a:ext uri="{0D108BD9-81ED-4DB2-BD59-A6C34878D82A}">
                    <a16:rowId xmlns:a16="http://schemas.microsoft.com/office/drawing/2014/main" val="3958484137"/>
                  </a:ext>
                </a:extLst>
              </a:tr>
            </a:tbl>
          </a:graphicData>
        </a:graphic>
      </p:graphicFrame>
    </p:spTree>
    <p:extLst>
      <p:ext uri="{BB962C8B-B14F-4D97-AF65-F5344CB8AC3E}">
        <p14:creationId xmlns:p14="http://schemas.microsoft.com/office/powerpoint/2010/main" val="2342295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5496" y="-147107"/>
            <a:ext cx="8964488" cy="7152214"/>
          </a:xfrm>
          <a:prstGeom prst="rect">
            <a:avLst/>
          </a:prstGeom>
          <a:solidFill>
            <a:schemeClr val="tx2">
              <a:lumMod val="60000"/>
              <a:lumOff val="40000"/>
            </a:schemeClr>
          </a:solidFill>
          <a:ln>
            <a:noFill/>
          </a:ln>
          <a:effec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1" fontAlgn="base" latinLnBrk="0" hangingPunct="1">
              <a:lnSpc>
                <a:spcPct val="150000"/>
              </a:lnSpc>
              <a:spcBef>
                <a:spcPct val="0"/>
              </a:spcBef>
              <a:spcAft>
                <a:spcPct val="0"/>
              </a:spcAft>
              <a:buClrTx/>
              <a:buSzTx/>
              <a:buFont typeface="Wingdings" panose="05000000000000000000" pitchFamily="2" charset="2"/>
              <a:buChar char="ü"/>
              <a:tabLst/>
            </a:pPr>
            <a:r>
              <a:rPr kumimoji="0" lang="fr-FR" sz="2000" b="1" i="0" u="none" strike="noStrike" cap="none" normalizeH="0" baseline="0" dirty="0">
                <a:ln>
                  <a:noFill/>
                </a:ln>
                <a:solidFill>
                  <a:schemeClr val="tx1"/>
                </a:solidFill>
                <a:effectLst/>
                <a:latin typeface="Times New Roman" pitchFamily="18" charset="0"/>
                <a:cs typeface="Times New Roman" pitchFamily="18" charset="0"/>
              </a:rPr>
              <a:t>les mammifères </a:t>
            </a:r>
            <a:r>
              <a:rPr kumimoji="0" lang="fr-FR" b="1" i="0" u="none" strike="noStrike" cap="none" normalizeH="0" baseline="0" dirty="0">
                <a:ln>
                  <a:noFill/>
                </a:ln>
                <a:solidFill>
                  <a:schemeClr val="tx1"/>
                </a:solidFill>
                <a:effectLst/>
                <a:latin typeface="Times New Roman" pitchFamily="18" charset="0"/>
                <a:cs typeface="Times New Roman" pitchFamily="18" charset="0"/>
              </a:rPr>
              <a:t>sont des </a:t>
            </a:r>
            <a:r>
              <a:rPr kumimoji="0" lang="fr-FR" b="1" i="0" u="none" strike="noStrike" cap="none" normalizeH="0" baseline="0" dirty="0">
                <a:ln>
                  <a:noFill/>
                </a:ln>
                <a:solidFill>
                  <a:schemeClr val="tx1"/>
                </a:solidFill>
                <a:effectLst/>
                <a:latin typeface="Times New Roman" pitchFamily="18" charset="0"/>
                <a:cs typeface="Times New Roman" pitchFamily="18" charset="0"/>
                <a:hlinkClick r:id="rId2"/>
              </a:rPr>
              <a:t>animaux</a:t>
            </a:r>
            <a:r>
              <a:rPr kumimoji="0" lang="fr-FR" b="1" i="0" u="none" strike="noStrike" cap="none" normalizeH="0" baseline="0" dirty="0">
                <a:ln>
                  <a:noFill/>
                </a:ln>
                <a:solidFill>
                  <a:schemeClr val="tx1"/>
                </a:solidFill>
                <a:effectLst/>
                <a:latin typeface="Times New Roman" pitchFamily="18" charset="0"/>
                <a:cs typeface="Times New Roman" pitchFamily="18" charset="0"/>
              </a:rPr>
              <a:t> </a:t>
            </a:r>
            <a:r>
              <a:rPr kumimoji="0" lang="fr-FR" b="1" i="0" u="none" strike="noStrike" cap="none" normalizeH="0" baseline="0" dirty="0">
                <a:ln>
                  <a:noFill/>
                </a:ln>
                <a:solidFill>
                  <a:schemeClr val="tx1"/>
                </a:solidFill>
                <a:effectLst/>
                <a:latin typeface="Times New Roman" pitchFamily="18" charset="0"/>
                <a:cs typeface="Times New Roman" pitchFamily="18" charset="0"/>
                <a:hlinkClick r:id="rId3"/>
              </a:rPr>
              <a:t>vertébrés</a:t>
            </a:r>
            <a:r>
              <a:rPr kumimoji="0" lang="fr-FR" b="1" i="0" u="none" strike="noStrike" cap="none" normalizeH="0" baseline="0" dirty="0">
                <a:ln>
                  <a:noFill/>
                </a:ln>
                <a:solidFill>
                  <a:schemeClr val="tx1"/>
                </a:solidFill>
                <a:effectLst/>
                <a:latin typeface="Times New Roman" pitchFamily="18" charset="0"/>
                <a:cs typeface="Times New Roman" pitchFamily="18" charset="0"/>
              </a:rPr>
              <a:t>, ils ont donc un squelette et ils sont à </a:t>
            </a:r>
            <a:r>
              <a:rPr kumimoji="0" lang="fr-FR" b="1" i="0" u="none" strike="noStrike" cap="none" normalizeH="0" baseline="0" dirty="0">
                <a:ln>
                  <a:noFill/>
                </a:ln>
                <a:solidFill>
                  <a:schemeClr val="tx1"/>
                </a:solidFill>
                <a:effectLst/>
                <a:latin typeface="Times New Roman" pitchFamily="18" charset="0"/>
                <a:cs typeface="Times New Roman" pitchFamily="18" charset="0"/>
                <a:hlinkClick r:id="rId4"/>
              </a:rPr>
              <a:t>sang chaud</a:t>
            </a:r>
            <a:r>
              <a:rPr kumimoji="0" lang="fr-FR" b="1" i="0" u="none" strike="noStrike" cap="none" normalizeH="0" baseline="0" dirty="0">
                <a:ln>
                  <a:noFill/>
                </a:ln>
                <a:solidFill>
                  <a:schemeClr val="tx1"/>
                </a:solidFill>
                <a:effectLst/>
                <a:latin typeface="Times New Roman" pitchFamily="18" charset="0"/>
                <a:cs typeface="Times New Roman" pitchFamily="18" charset="0"/>
              </a:rPr>
              <a:t>. Ils doivent donc conserver une température du corps assez stable pour survivre, contrairement à </a:t>
            </a:r>
            <a:r>
              <a:rPr kumimoji="0" lang="fr-FR" b="1" i="0" u="none" strike="noStrike" cap="none" normalizeH="0" baseline="0" dirty="0">
                <a:ln>
                  <a:noFill/>
                </a:ln>
                <a:solidFill>
                  <a:schemeClr val="tx1"/>
                </a:solidFill>
                <a:effectLst/>
                <a:latin typeface="Times New Roman" pitchFamily="18" charset="0"/>
                <a:cs typeface="Times New Roman" pitchFamily="18" charset="0"/>
                <a:hlinkClick r:id="rId5"/>
              </a:rPr>
              <a:t>la grenouille</a:t>
            </a:r>
            <a:r>
              <a:rPr kumimoji="0" lang="fr-FR" b="1" i="0" u="none" strike="noStrike" cap="none" normalizeH="0" baseline="0" dirty="0">
                <a:ln>
                  <a:noFill/>
                </a:ln>
                <a:solidFill>
                  <a:schemeClr val="tx1"/>
                </a:solidFill>
                <a:effectLst/>
                <a:latin typeface="Times New Roman" pitchFamily="18" charset="0"/>
                <a:cs typeface="Times New Roman" pitchFamily="18" charset="0"/>
              </a:rPr>
              <a:t> qui est un animal à sang-froid.</a:t>
            </a:r>
          </a:p>
          <a:p>
            <a:pPr marL="285750" marR="0" lvl="0" indent="-285750" algn="just"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lang="fr-FR" b="1" dirty="0">
                <a:latin typeface="Times New Roman" pitchFamily="18" charset="0"/>
                <a:cs typeface="Times New Roman" pitchFamily="18" charset="0"/>
              </a:rPr>
              <a:t>Ils </a:t>
            </a:r>
            <a:r>
              <a:rPr kumimoji="0" lang="fr-FR" b="1" i="0" u="none" strike="noStrike" cap="none" normalizeH="0" baseline="0" dirty="0">
                <a:ln>
                  <a:noFill/>
                </a:ln>
                <a:solidFill>
                  <a:schemeClr val="tx1"/>
                </a:solidFill>
                <a:effectLst/>
                <a:latin typeface="Times New Roman" pitchFamily="18" charset="0"/>
                <a:cs typeface="Times New Roman" pitchFamily="18" charset="0"/>
              </a:rPr>
              <a:t>sont habituellement couverts de </a:t>
            </a:r>
            <a:r>
              <a:rPr kumimoji="0" lang="fr-FR" b="1" i="0" u="sng" strike="noStrike" cap="none" normalizeH="0" baseline="0" dirty="0">
                <a:ln>
                  <a:noFill/>
                </a:ln>
                <a:solidFill>
                  <a:schemeClr val="tx1"/>
                </a:solidFill>
                <a:effectLst/>
                <a:latin typeface="Times New Roman" pitchFamily="18" charset="0"/>
                <a:cs typeface="Times New Roman" pitchFamily="18" charset="0"/>
              </a:rPr>
              <a:t>poils</a:t>
            </a:r>
            <a:r>
              <a:rPr kumimoji="0" lang="fr-FR" b="1" i="0" u="none" strike="noStrike" cap="none" normalizeH="0" baseline="0" dirty="0">
                <a:ln>
                  <a:noFill/>
                </a:ln>
                <a:solidFill>
                  <a:schemeClr val="tx1"/>
                </a:solidFill>
                <a:effectLst/>
                <a:latin typeface="Times New Roman" pitchFamily="18" charset="0"/>
                <a:cs typeface="Times New Roman" pitchFamily="18" charset="0"/>
              </a:rPr>
              <a:t>, complètement ou partiellement. </a:t>
            </a:r>
            <a:r>
              <a:rPr kumimoji="0" lang="fr-FR" b="1" i="0" u="sng" strike="noStrike" cap="none" normalizeH="0" baseline="0" dirty="0">
                <a:ln>
                  <a:noFill/>
                </a:ln>
                <a:solidFill>
                  <a:schemeClr val="tx1"/>
                </a:solidFill>
                <a:effectLst/>
                <a:latin typeface="Times New Roman" pitchFamily="18" charset="0"/>
                <a:cs typeface="Times New Roman" pitchFamily="18" charset="0"/>
              </a:rPr>
              <a:t>Ils ne pondent pas d'</a:t>
            </a:r>
            <a:r>
              <a:rPr kumimoji="0" lang="fr-FR" b="1" i="0" u="sng" strike="noStrike" cap="none" normalizeH="0" baseline="0" dirty="0" err="1">
                <a:ln>
                  <a:noFill/>
                </a:ln>
                <a:solidFill>
                  <a:schemeClr val="tx1"/>
                </a:solidFill>
                <a:effectLst/>
                <a:latin typeface="Times New Roman" pitchFamily="18" charset="0"/>
                <a:cs typeface="Times New Roman" pitchFamily="18" charset="0"/>
              </a:rPr>
              <a:t>oeufs</a:t>
            </a:r>
            <a:r>
              <a:rPr kumimoji="0" lang="fr-FR" b="1" i="0" u="none" strike="noStrike" cap="none" normalizeH="0" baseline="0" dirty="0">
                <a:ln>
                  <a:noFill/>
                </a:ln>
                <a:solidFill>
                  <a:schemeClr val="tx1"/>
                </a:solidFill>
                <a:effectLst/>
                <a:latin typeface="Times New Roman" pitchFamily="18" charset="0"/>
                <a:cs typeface="Times New Roman" pitchFamily="18" charset="0"/>
              </a:rPr>
              <a:t>, sauf </a:t>
            </a:r>
            <a:r>
              <a:rPr kumimoji="0" lang="fr-FR" b="1" i="0" u="sng" strike="noStrike" cap="none" normalizeH="0" baseline="0" dirty="0">
                <a:ln>
                  <a:noFill/>
                </a:ln>
                <a:solidFill>
                  <a:schemeClr val="tx1"/>
                </a:solidFill>
                <a:effectLst/>
                <a:latin typeface="Times New Roman" pitchFamily="18" charset="0"/>
                <a:cs typeface="Times New Roman" pitchFamily="18" charset="0"/>
              </a:rPr>
              <a:t>l'ornithorynque</a:t>
            </a:r>
            <a:r>
              <a:rPr kumimoji="0" lang="fr-FR" b="1" i="0" u="none" strike="noStrike" cap="none" normalizeH="0" baseline="0" dirty="0">
                <a:ln>
                  <a:noFill/>
                </a:ln>
                <a:solidFill>
                  <a:schemeClr val="tx1"/>
                </a:solidFill>
                <a:effectLst/>
                <a:latin typeface="Times New Roman" pitchFamily="18" charset="0"/>
                <a:cs typeface="Times New Roman" pitchFamily="18" charset="0"/>
              </a:rPr>
              <a:t>, </a:t>
            </a:r>
          </a:p>
          <a:p>
            <a:pPr marL="285750" marR="0" lvl="0" indent="-285750" algn="just"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kumimoji="0" lang="fr-FR" b="1" i="0" u="none" strike="noStrike" cap="none" normalizeH="0" baseline="0" dirty="0">
                <a:ln>
                  <a:noFill/>
                </a:ln>
                <a:solidFill>
                  <a:schemeClr val="tx1"/>
                </a:solidFill>
                <a:effectLst/>
                <a:latin typeface="Times New Roman" pitchFamily="18" charset="0"/>
                <a:cs typeface="Times New Roman" pitchFamily="18" charset="0"/>
              </a:rPr>
              <a:t>Les mammifères sont </a:t>
            </a:r>
            <a:r>
              <a:rPr kumimoji="0" lang="fr-FR" b="1" i="0" u="none" strike="noStrike" cap="none" normalizeH="0" baseline="0" dirty="0">
                <a:ln>
                  <a:noFill/>
                </a:ln>
                <a:solidFill>
                  <a:schemeClr val="tx1"/>
                </a:solidFill>
                <a:effectLst/>
                <a:latin typeface="Times New Roman" pitchFamily="18" charset="0"/>
                <a:cs typeface="Times New Roman" pitchFamily="18" charset="0"/>
                <a:hlinkClick r:id="rId6"/>
              </a:rPr>
              <a:t>carnivores</a:t>
            </a:r>
            <a:r>
              <a:rPr kumimoji="0" lang="fr-FR" b="1" i="0" u="none" strike="noStrike" cap="none" normalizeH="0" baseline="0" dirty="0">
                <a:ln>
                  <a:noFill/>
                </a:ln>
                <a:solidFill>
                  <a:schemeClr val="tx1"/>
                </a:solidFill>
                <a:effectLst/>
                <a:latin typeface="Times New Roman" pitchFamily="18" charset="0"/>
                <a:cs typeface="Times New Roman" pitchFamily="18" charset="0"/>
              </a:rPr>
              <a:t> si ils mangent des proies seulement, </a:t>
            </a:r>
            <a:r>
              <a:rPr kumimoji="0" lang="fr-FR" b="1" i="0" u="none" strike="noStrike" cap="none" normalizeH="0" baseline="0" dirty="0">
                <a:ln>
                  <a:noFill/>
                </a:ln>
                <a:solidFill>
                  <a:schemeClr val="tx1"/>
                </a:solidFill>
                <a:effectLst/>
                <a:latin typeface="Times New Roman" pitchFamily="18" charset="0"/>
                <a:cs typeface="Times New Roman" pitchFamily="18" charset="0"/>
                <a:hlinkClick r:id="rId7"/>
              </a:rPr>
              <a:t>herbivores</a:t>
            </a:r>
            <a:r>
              <a:rPr kumimoji="0" lang="fr-FR" b="1" i="0" u="none" strike="noStrike" cap="none" normalizeH="0" baseline="0" dirty="0">
                <a:ln>
                  <a:noFill/>
                </a:ln>
                <a:solidFill>
                  <a:schemeClr val="tx1"/>
                </a:solidFill>
                <a:effectLst/>
                <a:latin typeface="Times New Roman" pitchFamily="18" charset="0"/>
                <a:cs typeface="Times New Roman" pitchFamily="18" charset="0"/>
              </a:rPr>
              <a:t> si ils ne mangent que des végétaux ou </a:t>
            </a:r>
            <a:r>
              <a:rPr kumimoji="0" lang="fr-FR" b="1" i="0" u="sng" strike="noStrike" cap="none" normalizeH="0" baseline="0" dirty="0">
                <a:ln>
                  <a:noFill/>
                </a:ln>
                <a:solidFill>
                  <a:srgbClr val="00B0F0"/>
                </a:solidFill>
                <a:effectLst/>
                <a:latin typeface="Times New Roman" pitchFamily="18" charset="0"/>
                <a:cs typeface="Times New Roman" pitchFamily="18" charset="0"/>
              </a:rPr>
              <a:t>omnivores</a:t>
            </a:r>
            <a:r>
              <a:rPr kumimoji="0" lang="fr-FR" b="1" i="0" u="none" strike="noStrike" cap="none" normalizeH="0" baseline="0" dirty="0">
                <a:ln>
                  <a:noFill/>
                </a:ln>
                <a:solidFill>
                  <a:schemeClr val="tx1"/>
                </a:solidFill>
                <a:effectLst/>
                <a:latin typeface="Times New Roman" pitchFamily="18" charset="0"/>
                <a:cs typeface="Times New Roman" pitchFamily="18" charset="0"/>
              </a:rPr>
              <a:t> parce qu'ils mangent de tout. </a:t>
            </a:r>
          </a:p>
          <a:p>
            <a:pPr marL="285750" marR="0" lvl="0" indent="-285750" algn="just"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kumimoji="0" lang="fr-FR" b="1" i="0" u="none" strike="noStrike" cap="none" normalizeH="0" baseline="0" dirty="0">
                <a:ln>
                  <a:noFill/>
                </a:ln>
                <a:solidFill>
                  <a:schemeClr val="tx1"/>
                </a:solidFill>
                <a:effectLst/>
                <a:latin typeface="Times New Roman" pitchFamily="18" charset="0"/>
                <a:cs typeface="Times New Roman" pitchFamily="18" charset="0"/>
              </a:rPr>
              <a:t>Les petits se nourrissent du lait de leur mère, à l'aide de mamelles de celle-ci, jusqu'à ce qu'ils puissent se nourrir par leurs propres moyens.</a:t>
            </a:r>
          </a:p>
          <a:p>
            <a:pPr marL="285750" marR="0" lvl="0" indent="-285750" algn="just"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kumimoji="0" lang="fr-FR" b="1" i="0" u="none" strike="noStrike" cap="none" normalizeH="0" baseline="0" dirty="0">
                <a:ln>
                  <a:noFill/>
                </a:ln>
                <a:solidFill>
                  <a:schemeClr val="tx1"/>
                </a:solidFill>
                <a:effectLst/>
                <a:latin typeface="Times New Roman" pitchFamily="18" charset="0"/>
                <a:cs typeface="Times New Roman" pitchFamily="18" charset="0"/>
              </a:rPr>
              <a:t>Les mammifères terrestres se déplacent en marchant sur deux ou quatre pattes. Seule </a:t>
            </a:r>
            <a:r>
              <a:rPr kumimoji="0" lang="fr-FR" b="1" i="0" u="none" strike="noStrike" cap="none" normalizeH="0" baseline="0" dirty="0">
                <a:ln>
                  <a:noFill/>
                </a:ln>
                <a:solidFill>
                  <a:schemeClr val="tx1"/>
                </a:solidFill>
                <a:effectLst/>
                <a:latin typeface="Times New Roman" pitchFamily="18" charset="0"/>
                <a:cs typeface="Times New Roman" pitchFamily="18" charset="0"/>
                <a:hlinkClick r:id="rId8"/>
              </a:rPr>
              <a:t>la chauve-souris</a:t>
            </a:r>
            <a:r>
              <a:rPr kumimoji="0" lang="fr-FR" b="1" i="0" u="none" strike="noStrike" cap="none" normalizeH="0" baseline="0" dirty="0">
                <a:ln>
                  <a:noFill/>
                </a:ln>
                <a:solidFill>
                  <a:schemeClr val="tx1"/>
                </a:solidFill>
                <a:effectLst/>
                <a:latin typeface="Times New Roman" pitchFamily="18" charset="0"/>
                <a:cs typeface="Times New Roman" pitchFamily="18" charset="0"/>
              </a:rPr>
              <a:t> est un mammifère volant, </a:t>
            </a:r>
            <a:r>
              <a:rPr kumimoji="0" lang="fr-FR" b="1" i="0" u="none" strike="noStrike" cap="none" normalizeH="0" baseline="0" dirty="0">
                <a:ln>
                  <a:noFill/>
                </a:ln>
                <a:solidFill>
                  <a:schemeClr val="tx1"/>
                </a:solidFill>
                <a:effectLst/>
                <a:latin typeface="Times New Roman" pitchFamily="18" charset="0"/>
                <a:cs typeface="Times New Roman" pitchFamily="18" charset="0"/>
                <a:hlinkClick r:id="rId9"/>
              </a:rPr>
              <a:t>l'écureuil</a:t>
            </a:r>
            <a:r>
              <a:rPr kumimoji="0" lang="fr-FR" b="1" i="0" u="none" strike="noStrike" cap="none" normalizeH="0" baseline="0" dirty="0">
                <a:ln>
                  <a:noFill/>
                </a:ln>
                <a:solidFill>
                  <a:schemeClr val="tx1"/>
                </a:solidFill>
                <a:effectLst/>
                <a:latin typeface="Times New Roman" pitchFamily="18" charset="0"/>
                <a:cs typeface="Times New Roman" pitchFamily="18" charset="0"/>
              </a:rPr>
              <a:t> volant ne faisant que planer et non voler. Il y a aussi des </a:t>
            </a:r>
            <a:r>
              <a:rPr kumimoji="0" lang="fr-FR" b="1" i="0" u="none" strike="noStrike" cap="none" normalizeH="0" baseline="0" dirty="0">
                <a:ln>
                  <a:noFill/>
                </a:ln>
                <a:solidFill>
                  <a:schemeClr val="tx1"/>
                </a:solidFill>
                <a:effectLst/>
                <a:latin typeface="Times New Roman" pitchFamily="18" charset="0"/>
                <a:cs typeface="Times New Roman" pitchFamily="18" charset="0"/>
                <a:hlinkClick r:id="rId10"/>
              </a:rPr>
              <a:t>mammifères marins</a:t>
            </a:r>
            <a:r>
              <a:rPr kumimoji="0" lang="fr-FR" b="1" i="0" u="none" strike="noStrike" cap="none" normalizeH="0" baseline="0" dirty="0">
                <a:ln>
                  <a:noFill/>
                </a:ln>
                <a:solidFill>
                  <a:schemeClr val="tx1"/>
                </a:solidFill>
                <a:effectLst/>
                <a:latin typeface="Times New Roman" pitchFamily="18" charset="0"/>
                <a:cs typeface="Times New Roman" pitchFamily="18" charset="0"/>
              </a:rPr>
              <a:t> comme la baleine et le dauphin qui vivent exclusivement dans l'eau.</a:t>
            </a:r>
          </a:p>
          <a:p>
            <a:pPr marL="285750" marR="0" lvl="0" indent="-285750" algn="just"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kumimoji="0" lang="fr-FR" b="1" i="0" u="none" strike="noStrike" cap="none" normalizeH="0" baseline="0" dirty="0">
                <a:ln>
                  <a:noFill/>
                </a:ln>
                <a:solidFill>
                  <a:schemeClr val="tx1"/>
                </a:solidFill>
                <a:effectLst/>
                <a:latin typeface="Times New Roman" pitchFamily="18" charset="0"/>
                <a:cs typeface="Times New Roman" pitchFamily="18" charset="0"/>
              </a:rPr>
              <a:t>Le temps de </a:t>
            </a:r>
            <a:r>
              <a:rPr kumimoji="0" lang="fr-FR" b="1" i="0" u="none" strike="noStrike" cap="none" normalizeH="0" baseline="0" dirty="0">
                <a:ln>
                  <a:noFill/>
                </a:ln>
                <a:solidFill>
                  <a:schemeClr val="tx1"/>
                </a:solidFill>
                <a:effectLst/>
                <a:latin typeface="Times New Roman" pitchFamily="18" charset="0"/>
                <a:cs typeface="Times New Roman" pitchFamily="18" charset="0"/>
                <a:hlinkClick r:id="rId11"/>
              </a:rPr>
              <a:t>reproduction des mammifères</a:t>
            </a:r>
            <a:r>
              <a:rPr kumimoji="0" lang="fr-FR" b="1" i="0" u="none" strike="noStrike" cap="none" normalizeH="0" baseline="0" dirty="0">
                <a:ln>
                  <a:noFill/>
                </a:ln>
                <a:solidFill>
                  <a:schemeClr val="tx1"/>
                </a:solidFill>
                <a:effectLst/>
                <a:latin typeface="Times New Roman" pitchFamily="18" charset="0"/>
                <a:cs typeface="Times New Roman" pitchFamily="18" charset="0"/>
              </a:rPr>
              <a:t> dépend de l'espèce, certains ne se reproduisent qu'à certaines périodes de l'année et d'autres en tout temps. Le temps de gestation, </a:t>
            </a:r>
            <a:r>
              <a:rPr kumimoji="0" lang="fr-FR" b="1" i="0" u="none" strike="noStrike" cap="none" normalizeH="0" baseline="0" dirty="0" err="1">
                <a:ln>
                  <a:noFill/>
                </a:ln>
                <a:solidFill>
                  <a:schemeClr val="tx1"/>
                </a:solidFill>
                <a:effectLst/>
                <a:latin typeface="Times New Roman" pitchFamily="18" charset="0"/>
                <a:cs typeface="Times New Roman" pitchFamily="18" charset="0"/>
              </a:rPr>
              <a:t>l'age</a:t>
            </a:r>
            <a:r>
              <a:rPr kumimoji="0" lang="fr-FR" b="1" i="0" u="none" strike="noStrike" cap="none" normalizeH="0" baseline="0" dirty="0">
                <a:ln>
                  <a:noFill/>
                </a:ln>
                <a:solidFill>
                  <a:schemeClr val="tx1"/>
                </a:solidFill>
                <a:effectLst/>
                <a:latin typeface="Times New Roman" pitchFamily="18" charset="0"/>
                <a:cs typeface="Times New Roman" pitchFamily="18" charset="0"/>
              </a:rPr>
              <a:t> pour devenir adulte et se reproduire, leur anatomie est aussi différente pour chaque espèce. </a:t>
            </a:r>
          </a:p>
        </p:txBody>
      </p:sp>
    </p:spTree>
    <p:extLst>
      <p:ext uri="{BB962C8B-B14F-4D97-AF65-F5344CB8AC3E}">
        <p14:creationId xmlns:p14="http://schemas.microsoft.com/office/powerpoint/2010/main" val="24885800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04664"/>
            <a:ext cx="9144000" cy="645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419872" y="4554"/>
            <a:ext cx="2659702" cy="400110"/>
          </a:xfrm>
          <a:prstGeom prst="rect">
            <a:avLst/>
          </a:prstGeom>
          <a:solidFill>
            <a:schemeClr val="tx2">
              <a:lumMod val="40000"/>
              <a:lumOff val="60000"/>
            </a:schemeClr>
          </a:solidFill>
        </p:spPr>
        <p:txBody>
          <a:bodyPr wrap="none">
            <a:spAutoFit/>
          </a:bodyPr>
          <a:lstStyle/>
          <a:p>
            <a:pPr algn="ctr"/>
            <a:r>
              <a:rPr lang="fr-FR" sz="2000" b="1" dirty="0"/>
              <a:t>a) </a:t>
            </a:r>
            <a:r>
              <a:rPr lang="fr-FR" sz="2000" b="1" u="sng" dirty="0"/>
              <a:t>Les mammifères</a:t>
            </a:r>
            <a:r>
              <a:rPr lang="fr-FR" sz="2000" b="1" dirty="0"/>
              <a:t> :</a:t>
            </a:r>
          </a:p>
        </p:txBody>
      </p:sp>
    </p:spTree>
    <p:extLst>
      <p:ext uri="{BB962C8B-B14F-4D97-AF65-F5344CB8AC3E}">
        <p14:creationId xmlns:p14="http://schemas.microsoft.com/office/powerpoint/2010/main" val="15894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down)">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27784" y="-27384"/>
            <a:ext cx="2659702" cy="400110"/>
          </a:xfrm>
          <a:prstGeom prst="rect">
            <a:avLst/>
          </a:prstGeom>
          <a:solidFill>
            <a:schemeClr val="tx2">
              <a:lumMod val="40000"/>
              <a:lumOff val="60000"/>
            </a:schemeClr>
          </a:solidFill>
        </p:spPr>
        <p:txBody>
          <a:bodyPr wrap="none">
            <a:spAutoFit/>
          </a:bodyPr>
          <a:lstStyle/>
          <a:p>
            <a:pPr algn="ctr"/>
            <a:r>
              <a:rPr lang="fr-FR" sz="2000" b="1" dirty="0"/>
              <a:t>a) </a:t>
            </a:r>
            <a:r>
              <a:rPr lang="fr-FR" sz="2000" b="1" u="sng" dirty="0"/>
              <a:t>Les mammifères</a:t>
            </a:r>
            <a:r>
              <a:rPr lang="fr-FR" sz="2000" b="1" dirty="0"/>
              <a:t> :</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07982"/>
            <a:ext cx="9144000" cy="645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3650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27784" y="-27384"/>
            <a:ext cx="2659702" cy="400110"/>
          </a:xfrm>
          <a:prstGeom prst="rect">
            <a:avLst/>
          </a:prstGeom>
          <a:solidFill>
            <a:schemeClr val="tx2">
              <a:lumMod val="40000"/>
              <a:lumOff val="60000"/>
            </a:schemeClr>
          </a:solidFill>
        </p:spPr>
        <p:txBody>
          <a:bodyPr wrap="none">
            <a:spAutoFit/>
          </a:bodyPr>
          <a:lstStyle/>
          <a:p>
            <a:pPr algn="ctr"/>
            <a:r>
              <a:rPr lang="fr-FR" sz="2000" b="1" dirty="0"/>
              <a:t>a) </a:t>
            </a:r>
            <a:r>
              <a:rPr lang="fr-FR" sz="2000" b="1" u="sng" dirty="0"/>
              <a:t>Les mammifères</a:t>
            </a:r>
            <a:r>
              <a:rPr lang="fr-FR" sz="2000" b="1" dirty="0"/>
              <a:t> :</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672"/>
            <a:ext cx="9144000" cy="63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51650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27784" y="-27384"/>
            <a:ext cx="2659702" cy="400110"/>
          </a:xfrm>
          <a:prstGeom prst="rect">
            <a:avLst/>
          </a:prstGeom>
          <a:solidFill>
            <a:schemeClr val="tx2">
              <a:lumMod val="40000"/>
              <a:lumOff val="60000"/>
            </a:schemeClr>
          </a:solidFill>
        </p:spPr>
        <p:txBody>
          <a:bodyPr wrap="none">
            <a:spAutoFit/>
          </a:bodyPr>
          <a:lstStyle/>
          <a:p>
            <a:pPr algn="ctr"/>
            <a:r>
              <a:rPr lang="fr-FR" sz="2000" b="1" dirty="0"/>
              <a:t>a) </a:t>
            </a:r>
            <a:r>
              <a:rPr lang="fr-FR" sz="2000" b="1" u="sng" dirty="0"/>
              <a:t>Les mammifères</a:t>
            </a:r>
            <a:r>
              <a:rPr lang="fr-FR" sz="2000" b="1" dirty="0"/>
              <a:t> :</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672"/>
            <a:ext cx="9144000"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99483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7114"/>
            <a:ext cx="9144000" cy="635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627784" y="-27384"/>
            <a:ext cx="2659702" cy="400110"/>
          </a:xfrm>
          <a:prstGeom prst="rect">
            <a:avLst/>
          </a:prstGeom>
          <a:solidFill>
            <a:schemeClr val="tx2">
              <a:lumMod val="40000"/>
              <a:lumOff val="60000"/>
            </a:schemeClr>
          </a:solidFill>
        </p:spPr>
        <p:txBody>
          <a:bodyPr wrap="none">
            <a:spAutoFit/>
          </a:bodyPr>
          <a:lstStyle/>
          <a:p>
            <a:pPr algn="ctr"/>
            <a:r>
              <a:rPr lang="fr-FR" sz="2000" b="1" dirty="0"/>
              <a:t>a) </a:t>
            </a:r>
            <a:r>
              <a:rPr lang="fr-FR" sz="2000" b="1" u="sng" dirty="0"/>
              <a:t>Les mammifères</a:t>
            </a:r>
            <a:r>
              <a:rPr lang="fr-FR" sz="2000" b="1" dirty="0"/>
              <a:t> :</a:t>
            </a:r>
          </a:p>
        </p:txBody>
      </p:sp>
    </p:spTree>
    <p:extLst>
      <p:ext uri="{BB962C8B-B14F-4D97-AF65-F5344CB8AC3E}">
        <p14:creationId xmlns:p14="http://schemas.microsoft.com/office/powerpoint/2010/main" val="40356949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6" name="Rectangle 10"/>
          <p:cNvSpPr>
            <a:spLocks noChangeArrowheads="1"/>
          </p:cNvSpPr>
          <p:nvPr/>
        </p:nvSpPr>
        <p:spPr bwMode="auto">
          <a:xfrm>
            <a:off x="0" y="285728"/>
            <a:ext cx="9144000"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914400" marR="0" lvl="2" indent="0" algn="ctr" defTabSz="914400" rtl="0" eaLnBrk="1" fontAlgn="base" latinLnBrk="0" hangingPunct="1">
              <a:lnSpc>
                <a:spcPct val="100000"/>
              </a:lnSpc>
              <a:spcBef>
                <a:spcPct val="0"/>
              </a:spcBef>
              <a:spcAft>
                <a:spcPct val="0"/>
              </a:spcAft>
              <a:buClrTx/>
              <a:buSzTx/>
              <a:buFont typeface="Symbol" pitchFamily="18" charset="2"/>
              <a:buChar char=""/>
              <a:tabLst/>
            </a:pPr>
            <a:r>
              <a:rPr kumimoji="0" lang="fr-FR" sz="20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Méthodes d’étude des Mammifères </a:t>
            </a:r>
          </a:p>
          <a:p>
            <a:pPr marL="914400" marR="0" lvl="2" indent="0" algn="l" defTabSz="914400" rtl="0" eaLnBrk="1" fontAlgn="base" latinLnBrk="0" hangingPunct="1">
              <a:lnSpc>
                <a:spcPct val="100000"/>
              </a:lnSpc>
              <a:spcBef>
                <a:spcPct val="0"/>
              </a:spcBef>
              <a:spcAft>
                <a:spcPct val="0"/>
              </a:spcAft>
              <a:buClrTx/>
              <a:buSzTx/>
              <a:tabLst/>
            </a:pPr>
            <a:endParaRPr kumimoji="0" lang="fr-FR" sz="20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Les techniques d'étude de la répartition des mammifères sont </a:t>
            </a:r>
            <a:r>
              <a:rPr kumimoji="0" lang="fr-FR" sz="20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diverses</a:t>
            </a:r>
            <a:r>
              <a:rPr kumimoji="0" lang="fr-FR" sz="20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et parfois </a:t>
            </a:r>
            <a:r>
              <a:rPr kumimoji="0" lang="fr-FR" sz="20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complexes</a:t>
            </a:r>
            <a:r>
              <a:rPr kumimoji="0" lang="fr-FR" sz="20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Certaines espèces sont facilement observables et identifiables, certaines sont identifiables par leurs indices de présence, d'autres ne peuvent être identifiées qu'à l'aide de la capture de l'étude des pelotes de réjection des rapaces... Chaque groupe d'espèce nécessite des </a:t>
            </a:r>
            <a:r>
              <a:rPr kumimoji="0" lang="fr-FR" sz="20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modalités de prospections adaptées</a:t>
            </a:r>
            <a:r>
              <a:rPr kumimoji="0" lang="fr-FR" sz="20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r>
              <a:rPr kumimoji="0" lang="fr-FR" sz="20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et des protocoles ont déjà été </a:t>
            </a:r>
            <a:r>
              <a:rPr kumimoji="0" lang="fr-FR" sz="20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élaborés</a:t>
            </a:r>
            <a:r>
              <a:rPr kumimoji="0" lang="fr-FR" sz="20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endParaRPr kumimoji="0" lang="fr-FR" sz="20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0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Principaux protocoles de recensement :</a:t>
            </a:r>
            <a:endParaRPr kumimoji="0" lang="fr-FR" sz="20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Pour réaliser un inventaire faunistique, il est généralement possible de se reposer sur quatre types de protocoles </a:t>
            </a:r>
            <a:r>
              <a:rPr kumimoji="0" lang="fr-FR" sz="2000" b="0" i="0"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20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Les observations morphologiques.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20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r-FR" sz="2000" b="1" u="sng" dirty="0">
                <a:latin typeface="Times New Roman" pitchFamily="18" charset="0"/>
                <a:ea typeface="Times New Roman" pitchFamily="18" charset="0"/>
                <a:cs typeface="Times New Roman" pitchFamily="18" charset="0"/>
              </a:rPr>
              <a:t>L</a:t>
            </a:r>
            <a:r>
              <a:rPr kumimoji="0" lang="fr-FR" sz="20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’étude d’ossements ou de cadavres</a:t>
            </a:r>
            <a:r>
              <a:rPr lang="fr-FR" sz="2000" b="1" dirty="0">
                <a:latin typeface="Times New Roman" pitchFamily="18" charset="0"/>
                <a:ea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20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r-FR" sz="2000" b="1" u="sng" dirty="0">
                <a:latin typeface="Times New Roman" pitchFamily="18" charset="0"/>
                <a:ea typeface="Times New Roman" pitchFamily="18" charset="0"/>
                <a:cs typeface="Times New Roman" pitchFamily="18" charset="0"/>
              </a:rPr>
              <a:t>L</a:t>
            </a:r>
            <a:r>
              <a:rPr kumimoji="0" lang="fr-FR" sz="20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’observation d’indices indirects</a:t>
            </a:r>
            <a:r>
              <a:rPr kumimoji="0" lang="fr-FR" sz="20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20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r-FR" sz="2000" b="1" u="sng" dirty="0">
                <a:latin typeface="Times New Roman" pitchFamily="18" charset="0"/>
                <a:ea typeface="Times New Roman" pitchFamily="18" charset="0"/>
                <a:cs typeface="Times New Roman" pitchFamily="18" charset="0"/>
              </a:rPr>
              <a:t>L</a:t>
            </a:r>
            <a:r>
              <a:rPr kumimoji="0" lang="fr-FR" sz="20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’étude génétique</a:t>
            </a:r>
            <a:r>
              <a:rPr kumimoji="0" lang="fr-FR" sz="20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0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Marchesi</a:t>
            </a:r>
            <a:r>
              <a:rPr kumimoji="0" lang="fr-FR" sz="20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&amp;</a:t>
            </a:r>
            <a:r>
              <a:rPr kumimoji="0" lang="fr-FR" sz="20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Blant</a:t>
            </a:r>
            <a:r>
              <a:rPr kumimoji="0" lang="fr-FR" sz="20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2008).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16632"/>
            <a:ext cx="8929718" cy="6740307"/>
          </a:xfrm>
          <a:prstGeom prst="rect">
            <a:avLst/>
          </a:prstGeom>
          <a:ln>
            <a:solidFill>
              <a:srgbClr val="C00000"/>
            </a:solidFill>
          </a:ln>
        </p:spPr>
        <p:txBody>
          <a:bodyPr wrap="square">
            <a:spAutoFit/>
          </a:bodyPr>
          <a:lstStyle/>
          <a:p>
            <a:pPr lvl="1" algn="just" eaLnBrk="0" fontAlgn="base" hangingPunct="0">
              <a:spcBef>
                <a:spcPct val="0"/>
              </a:spcBef>
              <a:spcAft>
                <a:spcPct val="0"/>
              </a:spcAft>
              <a:buFontTx/>
              <a:buAutoNum type="arabicPeriod"/>
            </a:pPr>
            <a:r>
              <a:rPr lang="fr-FR" sz="2400" b="1" dirty="0">
                <a:latin typeface="Times New Roman" pitchFamily="18" charset="0"/>
                <a:ea typeface="Times New Roman" pitchFamily="18" charset="0"/>
                <a:cs typeface="Times New Roman" pitchFamily="18" charset="0"/>
              </a:rPr>
              <a:t>Méthodes directes :</a:t>
            </a:r>
            <a:endParaRPr lang="fr-FR" sz="2400" dirty="0">
              <a:latin typeface="Times New Roman" pitchFamily="18" charset="0"/>
              <a:cs typeface="Times New Roman" pitchFamily="18" charset="0"/>
            </a:endParaRPr>
          </a:p>
          <a:p>
            <a:pPr lvl="0" algn="just" eaLnBrk="0" fontAlgn="base" hangingPunct="0">
              <a:spcBef>
                <a:spcPct val="0"/>
              </a:spcBef>
              <a:spcAft>
                <a:spcPct val="0"/>
              </a:spcAft>
            </a:pPr>
            <a:r>
              <a:rPr lang="fr-FR" sz="2400" dirty="0">
                <a:latin typeface="Times New Roman" pitchFamily="18" charset="0"/>
                <a:ea typeface="Times New Roman" pitchFamily="18" charset="0"/>
                <a:cs typeface="Times New Roman" pitchFamily="18" charset="0"/>
              </a:rPr>
              <a:t>Pour recenser les mammifères présentes dans un milieu, il est </a:t>
            </a:r>
            <a:r>
              <a:rPr lang="fr-FR" sz="2400" dirty="0" err="1">
                <a:latin typeface="Times New Roman" pitchFamily="18" charset="0"/>
                <a:ea typeface="Times New Roman" pitchFamily="18" charset="0"/>
                <a:cs typeface="Times New Roman" pitchFamily="18" charset="0"/>
              </a:rPr>
              <a:t>possibled’employer</a:t>
            </a:r>
            <a:r>
              <a:rPr lang="fr-FR" sz="2400" dirty="0">
                <a:latin typeface="Times New Roman" pitchFamily="18" charset="0"/>
                <a:ea typeface="Times New Roman" pitchFamily="18" charset="0"/>
                <a:cs typeface="Times New Roman" pitchFamily="18" charset="0"/>
              </a:rPr>
              <a:t> trois </a:t>
            </a:r>
            <a:r>
              <a:rPr lang="fr-FR" sz="2400" u="sng" dirty="0">
                <a:latin typeface="Times New Roman" pitchFamily="18" charset="0"/>
                <a:ea typeface="Times New Roman" pitchFamily="18" charset="0"/>
                <a:cs typeface="Times New Roman" pitchFamily="18" charset="0"/>
              </a:rPr>
              <a:t>méthodes dites « directes » dont </a:t>
            </a:r>
            <a:r>
              <a:rPr lang="fr-FR" sz="2400" b="1" u="sng" dirty="0">
                <a:latin typeface="Times New Roman" pitchFamily="18" charset="0"/>
                <a:ea typeface="Times New Roman" pitchFamily="18" charset="0"/>
                <a:cs typeface="Times New Roman" pitchFamily="18" charset="0"/>
              </a:rPr>
              <a:t>la capture</a:t>
            </a:r>
            <a:r>
              <a:rPr lang="fr-FR" sz="2400" dirty="0">
                <a:latin typeface="Times New Roman" pitchFamily="18" charset="0"/>
                <a:ea typeface="Times New Roman" pitchFamily="18" charset="0"/>
                <a:cs typeface="Times New Roman" pitchFamily="18" charset="0"/>
              </a:rPr>
              <a:t>, </a:t>
            </a:r>
            <a:r>
              <a:rPr lang="fr-FR" sz="2400" b="1" u="sng" dirty="0">
                <a:latin typeface="Times New Roman" pitchFamily="18" charset="0"/>
                <a:ea typeface="Times New Roman" pitchFamily="18" charset="0"/>
                <a:cs typeface="Times New Roman" pitchFamily="18" charset="0"/>
              </a:rPr>
              <a:t>l’observation sur le terrain</a:t>
            </a:r>
            <a:r>
              <a:rPr lang="fr-FR" sz="2400" dirty="0">
                <a:latin typeface="Times New Roman" pitchFamily="18" charset="0"/>
                <a:ea typeface="Times New Roman" pitchFamily="18" charset="0"/>
                <a:cs typeface="Times New Roman" pitchFamily="18" charset="0"/>
              </a:rPr>
              <a:t> </a:t>
            </a:r>
            <a:r>
              <a:rPr lang="fr-FR" sz="2400" dirty="0" err="1">
                <a:latin typeface="Times New Roman" pitchFamily="18" charset="0"/>
                <a:ea typeface="Times New Roman" pitchFamily="18" charset="0"/>
                <a:cs typeface="Times New Roman" pitchFamily="18" charset="0"/>
              </a:rPr>
              <a:t>et</a:t>
            </a:r>
            <a:r>
              <a:rPr lang="fr-FR" sz="2400" b="1" u="sng" dirty="0" err="1">
                <a:latin typeface="Times New Roman" pitchFamily="18" charset="0"/>
                <a:ea typeface="Times New Roman" pitchFamily="18" charset="0"/>
                <a:cs typeface="Times New Roman" pitchFamily="18" charset="0"/>
              </a:rPr>
              <a:t>l’analyse</a:t>
            </a:r>
            <a:r>
              <a:rPr lang="fr-FR" sz="2400" b="1" u="sng" dirty="0">
                <a:latin typeface="Times New Roman" pitchFamily="18" charset="0"/>
                <a:ea typeface="Times New Roman" pitchFamily="18" charset="0"/>
                <a:cs typeface="Times New Roman" pitchFamily="18" charset="0"/>
              </a:rPr>
              <a:t> </a:t>
            </a:r>
            <a:r>
              <a:rPr lang="fr-FR" sz="2400" b="1" u="sng" dirty="0" err="1">
                <a:latin typeface="Times New Roman" pitchFamily="18" charset="0"/>
                <a:ea typeface="Times New Roman" pitchFamily="18" charset="0"/>
                <a:cs typeface="Times New Roman" pitchFamily="18" charset="0"/>
              </a:rPr>
              <a:t>biochimique</a:t>
            </a:r>
            <a:r>
              <a:rPr lang="fr-FR" sz="2400" dirty="0" err="1">
                <a:latin typeface="Times New Roman" pitchFamily="18" charset="0"/>
                <a:ea typeface="Times New Roman" pitchFamily="18" charset="0"/>
                <a:cs typeface="Times New Roman" pitchFamily="18" charset="0"/>
              </a:rPr>
              <a:t>.Les</a:t>
            </a:r>
            <a:r>
              <a:rPr lang="fr-FR" sz="2400" dirty="0">
                <a:latin typeface="Times New Roman" pitchFamily="18" charset="0"/>
                <a:ea typeface="Times New Roman" pitchFamily="18" charset="0"/>
                <a:cs typeface="Times New Roman" pitchFamily="18" charset="0"/>
              </a:rPr>
              <a:t> deux premières techniques sont applicables à un grand nombre d’espèces, l’une ou l’autre de ces pratiques étant utilisée selon la </a:t>
            </a:r>
            <a:r>
              <a:rPr lang="fr-FR" sz="2400" u="sng" dirty="0">
                <a:latin typeface="Times New Roman" pitchFamily="18" charset="0"/>
                <a:ea typeface="Times New Roman" pitchFamily="18" charset="0"/>
                <a:cs typeface="Times New Roman" pitchFamily="18" charset="0"/>
              </a:rPr>
              <a:t>difficulté d’identification</a:t>
            </a:r>
            <a:r>
              <a:rPr lang="fr-FR" sz="2400" dirty="0">
                <a:latin typeface="Times New Roman" pitchFamily="18" charset="0"/>
                <a:ea typeface="Times New Roman" pitchFamily="18" charset="0"/>
                <a:cs typeface="Times New Roman" pitchFamily="18" charset="0"/>
              </a:rPr>
              <a:t>. Les </a:t>
            </a:r>
            <a:r>
              <a:rPr lang="fr-FR" sz="2400" dirty="0" err="1">
                <a:latin typeface="Times New Roman" pitchFamily="18" charset="0"/>
                <a:ea typeface="Times New Roman" pitchFamily="18" charset="0"/>
                <a:cs typeface="Times New Roman" pitchFamily="18" charset="0"/>
              </a:rPr>
              <a:t>analysesgénétiques</a:t>
            </a:r>
            <a:r>
              <a:rPr lang="fr-FR" sz="2400" dirty="0">
                <a:latin typeface="Times New Roman" pitchFamily="18" charset="0"/>
                <a:ea typeface="Times New Roman" pitchFamily="18" charset="0"/>
                <a:cs typeface="Times New Roman" pitchFamily="18" charset="0"/>
              </a:rPr>
              <a:t>, quant à elles, s’emploient plus souvent dans </a:t>
            </a:r>
            <a:r>
              <a:rPr lang="fr-FR" sz="2400" u="sng" dirty="0">
                <a:latin typeface="Times New Roman" pitchFamily="18" charset="0"/>
                <a:ea typeface="Times New Roman" pitchFamily="18" charset="0"/>
                <a:cs typeface="Times New Roman" pitchFamily="18" charset="0"/>
              </a:rPr>
              <a:t>le cadre d’études </a:t>
            </a:r>
            <a:r>
              <a:rPr lang="fr-FR" sz="2400" u="sng" dirty="0" err="1">
                <a:latin typeface="Times New Roman" pitchFamily="18" charset="0"/>
                <a:ea typeface="Times New Roman" pitchFamily="18" charset="0"/>
                <a:cs typeface="Times New Roman" pitchFamily="18" charset="0"/>
              </a:rPr>
              <a:t>approfondies</a:t>
            </a:r>
            <a:r>
              <a:rPr lang="fr-FR" sz="2400" dirty="0" err="1">
                <a:latin typeface="Times New Roman" pitchFamily="18" charset="0"/>
                <a:ea typeface="Times New Roman" pitchFamily="18" charset="0"/>
                <a:cs typeface="Times New Roman" pitchFamily="18" charset="0"/>
              </a:rPr>
              <a:t>et</a:t>
            </a:r>
            <a:r>
              <a:rPr lang="fr-FR" sz="2400" dirty="0">
                <a:latin typeface="Times New Roman" pitchFamily="18" charset="0"/>
                <a:ea typeface="Times New Roman" pitchFamily="18" charset="0"/>
                <a:cs typeface="Times New Roman" pitchFamily="18" charset="0"/>
              </a:rPr>
              <a:t> propres à</a:t>
            </a:r>
            <a:r>
              <a:rPr lang="fr-FR" sz="2400" u="sng" dirty="0">
                <a:latin typeface="Times New Roman" pitchFamily="18" charset="0"/>
                <a:ea typeface="Times New Roman" pitchFamily="18" charset="0"/>
                <a:cs typeface="Times New Roman" pitchFamily="18" charset="0"/>
              </a:rPr>
              <a:t> une espèce.</a:t>
            </a:r>
            <a:endParaRPr lang="fr-FR" sz="2400" dirty="0">
              <a:latin typeface="Times New Roman" pitchFamily="18" charset="0"/>
              <a:cs typeface="Times New Roman" pitchFamily="18" charset="0"/>
            </a:endParaRPr>
          </a:p>
          <a:p>
            <a:pPr lvl="2" algn="just" eaLnBrk="0" fontAlgn="base" hangingPunct="0">
              <a:spcBef>
                <a:spcPct val="0"/>
              </a:spcBef>
              <a:spcAft>
                <a:spcPct val="0"/>
              </a:spcAft>
              <a:buFontTx/>
              <a:buAutoNum type="arabicPeriod"/>
            </a:pPr>
            <a:r>
              <a:rPr lang="fr-FR" sz="2400" b="1" dirty="0">
                <a:latin typeface="Times New Roman" pitchFamily="18" charset="0"/>
                <a:ea typeface="Times New Roman" pitchFamily="18" charset="0"/>
                <a:cs typeface="Times New Roman" pitchFamily="18" charset="0"/>
              </a:rPr>
              <a:t>Capture :</a:t>
            </a:r>
            <a:endParaRPr lang="fr-FR" sz="2400" dirty="0">
              <a:latin typeface="Times New Roman" pitchFamily="18" charset="0"/>
              <a:cs typeface="Times New Roman" pitchFamily="18" charset="0"/>
            </a:endParaRPr>
          </a:p>
          <a:p>
            <a:pPr marL="342900" lvl="0" indent="-342900" algn="just" eaLnBrk="0" fontAlgn="base" hangingPunct="0">
              <a:spcBef>
                <a:spcPct val="0"/>
              </a:spcBef>
              <a:spcAft>
                <a:spcPct val="0"/>
              </a:spcAft>
              <a:buFont typeface="Arial" panose="020B0604020202020204" pitchFamily="34" charset="0"/>
              <a:buChar char="•"/>
            </a:pPr>
            <a:r>
              <a:rPr lang="fr-FR" sz="2400" dirty="0">
                <a:latin typeface="Times New Roman" pitchFamily="18" charset="0"/>
                <a:ea typeface="Times New Roman" pitchFamily="18" charset="0"/>
                <a:cs typeface="Times New Roman" pitchFamily="18" charset="0"/>
              </a:rPr>
              <a:t>Pour les organismes de petites tailles et assez similaires morphologiquement, </a:t>
            </a:r>
          </a:p>
          <a:p>
            <a:pPr marL="342900" lvl="0" indent="-342900" algn="just" eaLnBrk="0" fontAlgn="base" hangingPunct="0">
              <a:spcBef>
                <a:spcPct val="0"/>
              </a:spcBef>
              <a:spcAft>
                <a:spcPct val="0"/>
              </a:spcAft>
              <a:buFont typeface="Arial" panose="020B0604020202020204" pitchFamily="34" charset="0"/>
              <a:buChar char="•"/>
            </a:pPr>
            <a:r>
              <a:rPr lang="fr-FR" sz="2400" dirty="0">
                <a:latin typeface="Times New Roman" pitchFamily="18" charset="0"/>
                <a:ea typeface="Times New Roman" pitchFamily="18" charset="0"/>
                <a:cs typeface="Times New Roman" pitchFamily="18" charset="0"/>
              </a:rPr>
              <a:t>Permet de manipuler et décrire avec précision chaque individu (</a:t>
            </a:r>
            <a:r>
              <a:rPr lang="fr-FR" sz="2400" u="sng" dirty="0">
                <a:latin typeface="Times New Roman" pitchFamily="18" charset="0"/>
                <a:ea typeface="Times New Roman" pitchFamily="18" charset="0"/>
                <a:cs typeface="Times New Roman" pitchFamily="18" charset="0"/>
              </a:rPr>
              <a:t>rongeurs</a:t>
            </a:r>
            <a:r>
              <a:rPr lang="fr-FR" sz="2400" dirty="0">
                <a:latin typeface="Times New Roman" pitchFamily="18" charset="0"/>
                <a:ea typeface="Times New Roman" pitchFamily="18" charset="0"/>
                <a:cs typeface="Times New Roman" pitchFamily="18" charset="0"/>
              </a:rPr>
              <a:t>, </a:t>
            </a:r>
            <a:r>
              <a:rPr lang="fr-FR" sz="2400" u="sng" dirty="0">
                <a:latin typeface="Times New Roman" pitchFamily="18" charset="0"/>
                <a:ea typeface="Times New Roman" pitchFamily="18" charset="0"/>
                <a:cs typeface="Times New Roman" pitchFamily="18" charset="0"/>
              </a:rPr>
              <a:t>insectivores</a:t>
            </a:r>
            <a:r>
              <a:rPr lang="fr-FR" sz="2400" dirty="0">
                <a:latin typeface="Times New Roman" pitchFamily="18" charset="0"/>
                <a:ea typeface="Times New Roman" pitchFamily="18" charset="0"/>
                <a:cs typeface="Times New Roman" pitchFamily="18" charset="0"/>
              </a:rPr>
              <a:t> ou encore aux </a:t>
            </a:r>
            <a:r>
              <a:rPr lang="fr-FR" sz="2400" u="sng" dirty="0">
                <a:latin typeface="Times New Roman" pitchFamily="18" charset="0"/>
                <a:ea typeface="Times New Roman" pitchFamily="18" charset="0"/>
                <a:cs typeface="Times New Roman" pitchFamily="18" charset="0"/>
              </a:rPr>
              <a:t>chiroptères)</a:t>
            </a:r>
            <a:r>
              <a:rPr lang="fr-FR" sz="2400" dirty="0">
                <a:latin typeface="Times New Roman" pitchFamily="18" charset="0"/>
                <a:ea typeface="Times New Roman" pitchFamily="18" charset="0"/>
                <a:cs typeface="Times New Roman" pitchFamily="18" charset="0"/>
              </a:rPr>
              <a:t>. Pour les </a:t>
            </a:r>
            <a:r>
              <a:rPr lang="fr-FR" sz="2400" b="1" dirty="0">
                <a:latin typeface="Times New Roman" pitchFamily="18" charset="0"/>
                <a:ea typeface="Times New Roman" pitchFamily="18" charset="0"/>
                <a:cs typeface="Times New Roman" pitchFamily="18" charset="0"/>
              </a:rPr>
              <a:t>micromammifères</a:t>
            </a:r>
            <a:r>
              <a:rPr lang="fr-FR" sz="2400" dirty="0">
                <a:latin typeface="Times New Roman" pitchFamily="18" charset="0"/>
                <a:ea typeface="Times New Roman" pitchFamily="18" charset="0"/>
                <a:cs typeface="Times New Roman" pitchFamily="18" charset="0"/>
              </a:rPr>
              <a:t>, </a:t>
            </a:r>
            <a:r>
              <a:rPr lang="fr-FR" sz="2400" u="sng" dirty="0">
                <a:latin typeface="Times New Roman" pitchFamily="18" charset="0"/>
                <a:ea typeface="Times New Roman" pitchFamily="18" charset="0"/>
                <a:cs typeface="Times New Roman" pitchFamily="18" charset="0"/>
              </a:rPr>
              <a:t>deux types de pièges existent</a:t>
            </a:r>
            <a:r>
              <a:rPr lang="fr-FR" sz="2400" dirty="0">
                <a:latin typeface="Times New Roman" pitchFamily="18" charset="0"/>
                <a:ea typeface="Times New Roman" pitchFamily="18" charset="0"/>
                <a:cs typeface="Times New Roman" pitchFamily="18" charset="0"/>
              </a:rPr>
              <a:t> : </a:t>
            </a:r>
            <a:r>
              <a:rPr lang="fr-FR" sz="2400" u="sng" dirty="0">
                <a:solidFill>
                  <a:srgbClr val="FF0000"/>
                </a:solidFill>
                <a:latin typeface="Times New Roman" pitchFamily="18" charset="0"/>
                <a:ea typeface="Times New Roman" pitchFamily="18" charset="0"/>
                <a:cs typeface="Times New Roman" pitchFamily="18" charset="0"/>
              </a:rPr>
              <a:t>les dispositifs vulnérants</a:t>
            </a:r>
            <a:r>
              <a:rPr lang="fr-FR" sz="2400" dirty="0">
                <a:solidFill>
                  <a:srgbClr val="FF0000"/>
                </a:solidFill>
                <a:latin typeface="Times New Roman" pitchFamily="18" charset="0"/>
                <a:ea typeface="Times New Roman" pitchFamily="18" charset="0"/>
                <a:cs typeface="Times New Roman" pitchFamily="18" charset="0"/>
              </a:rPr>
              <a:t> </a:t>
            </a:r>
            <a:r>
              <a:rPr lang="fr-FR" sz="2400" dirty="0">
                <a:latin typeface="Times New Roman" pitchFamily="18" charset="0"/>
                <a:ea typeface="Times New Roman" pitchFamily="18" charset="0"/>
                <a:cs typeface="Times New Roman" pitchFamily="18" charset="0"/>
              </a:rPr>
              <a:t>(comme les tapettes à souris ou à rat) et </a:t>
            </a:r>
            <a:r>
              <a:rPr lang="fr-FR" sz="2400" u="sng" dirty="0">
                <a:solidFill>
                  <a:srgbClr val="FF0000"/>
                </a:solidFill>
                <a:latin typeface="Times New Roman" pitchFamily="18" charset="0"/>
                <a:ea typeface="Times New Roman" pitchFamily="18" charset="0"/>
                <a:cs typeface="Times New Roman" pitchFamily="18" charset="0"/>
              </a:rPr>
              <a:t>les non-vulnérant</a:t>
            </a:r>
            <a:r>
              <a:rPr lang="fr-FR" sz="2400" u="sng" dirty="0">
                <a:latin typeface="Times New Roman" pitchFamily="18" charset="0"/>
                <a:ea typeface="Times New Roman" pitchFamily="18" charset="0"/>
                <a:cs typeface="Times New Roman" pitchFamily="18" charset="0"/>
              </a:rPr>
              <a:t>s</a:t>
            </a:r>
            <a:r>
              <a:rPr lang="fr-FR" sz="2400" dirty="0">
                <a:latin typeface="Times New Roman" pitchFamily="18" charset="0"/>
                <a:ea typeface="Times New Roman" pitchFamily="18" charset="0"/>
                <a:cs typeface="Times New Roman" pitchFamily="18" charset="0"/>
              </a:rPr>
              <a:t>. L’emploie de pièges vulnérants peut parfois également t</a:t>
            </a:r>
            <a:r>
              <a:rPr lang="fr-FR" sz="2400" u="sng" dirty="0">
                <a:latin typeface="Times New Roman" pitchFamily="18" charset="0"/>
                <a:ea typeface="Times New Roman" pitchFamily="18" charset="0"/>
                <a:cs typeface="Times New Roman" pitchFamily="18" charset="0"/>
              </a:rPr>
              <a:t>uer des espèces non souhaitées (l’Ecureuil roux</a:t>
            </a:r>
            <a:r>
              <a:rPr lang="fr-FR" sz="2400" dirty="0">
                <a:latin typeface="Times New Roman" pitchFamily="18" charset="0"/>
                <a:ea typeface="Times New Roman" pitchFamily="18" charset="0"/>
                <a:cs typeface="Times New Roman" pitchFamily="18" charset="0"/>
              </a:rPr>
              <a:t> (</a:t>
            </a:r>
            <a:r>
              <a:rPr lang="fr-FR" sz="2400" i="1" dirty="0" err="1">
                <a:latin typeface="Times New Roman" pitchFamily="18" charset="0"/>
                <a:ea typeface="Times New Roman" pitchFamily="18" charset="0"/>
                <a:cs typeface="Times New Roman" pitchFamily="18" charset="0"/>
              </a:rPr>
              <a:t>Sciurusvulgaris</a:t>
            </a:r>
            <a:r>
              <a:rPr lang="fr-FR" sz="2400" dirty="0">
                <a:latin typeface="Times New Roman" pitchFamily="18" charset="0"/>
                <a:ea typeface="Times New Roman" pitchFamily="18" charset="0"/>
                <a:cs typeface="Times New Roman" pitchFamily="18" charset="0"/>
              </a:rPr>
              <a:t>) selon les appâts). </a:t>
            </a:r>
            <a:endParaRPr lang="fr-FR"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575" y="312738"/>
            <a:ext cx="8856984" cy="4729500"/>
          </a:xfrm>
          <a:prstGeom prst="rect">
            <a:avLst/>
          </a:prstGeom>
          <a:ln>
            <a:solidFill>
              <a:srgbClr val="C00000"/>
            </a:solidFill>
          </a:ln>
        </p:spPr>
        <p:txBody>
          <a:bodyPr wrap="square">
            <a:spAutoFit/>
          </a:bodyPr>
          <a:lstStyle/>
          <a:p>
            <a:pPr algn="just">
              <a:lnSpc>
                <a:spcPct val="150000"/>
              </a:lnSpc>
              <a:spcBef>
                <a:spcPts val="1400"/>
              </a:spcBef>
              <a:spcAft>
                <a:spcPts val="400"/>
              </a:spcAft>
            </a:pPr>
            <a:r>
              <a:rPr lang="fr-FR"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Outils modernes pour l’échantillonnage et la classification</a:t>
            </a:r>
            <a:endParaRPr lang="en-US" sz="20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fontAlgn="base">
              <a:lnSpc>
                <a:spcPct val="150000"/>
              </a:lnSpc>
              <a:spcBef>
                <a:spcPts val="1200"/>
              </a:spcBef>
              <a:spcAft>
                <a:spcPts val="0"/>
              </a:spcAft>
              <a:buSzPts val="1000"/>
              <a:buFont typeface="Symbol" panose="05050102010706020507" pitchFamily="18" charset="2"/>
              <a:buChar char=""/>
              <a:tabLst>
                <a:tab pos="457200" algn="l"/>
              </a:tabLst>
            </a:pPr>
            <a:r>
              <a:rPr lang="en-US" sz="2400" b="1"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Télédétection</a:t>
            </a:r>
            <a:r>
              <a:rPr lang="en-US"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et SIG :</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42950" lvl="1" indent="-285750" algn="just" fontAlgn="base">
              <a:lnSpc>
                <a:spcPct val="150000"/>
              </a:lnSpc>
              <a:spcAft>
                <a:spcPts val="0"/>
              </a:spcAft>
              <a:buSzPts val="1000"/>
              <a:buFont typeface="Courier New" panose="02070309020205020404" pitchFamily="49" charset="0"/>
              <a:buChar char="o"/>
              <a:tabLst>
                <a:tab pos="914400" algn="l"/>
              </a:tabLst>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Cartographie des types de végétation à grande échelle.</a:t>
            </a:r>
            <a:endPar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a:lnSpc>
                <a:spcPct val="150000"/>
              </a:lnSpc>
              <a:spcAft>
                <a:spcPts val="0"/>
              </a:spcAft>
              <a:buSzPts val="1000"/>
              <a:buFont typeface="Symbol" panose="05050102010706020507" pitchFamily="18" charset="2"/>
              <a:buChar char=""/>
              <a:tabLst>
                <a:tab pos="457200" algn="l"/>
              </a:tabLst>
            </a:pPr>
            <a:r>
              <a:rPr lang="en-US" sz="2400" b="1"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eDNA</a:t>
            </a:r>
            <a:r>
              <a:rPr lang="en-US"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(ADN </a:t>
            </a:r>
            <a:r>
              <a:rPr lang="en-US" sz="2400" b="1"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environnemental</a:t>
            </a:r>
            <a:r>
              <a:rPr lang="en-US"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42950" lvl="1" indent="-285750" algn="just" fontAlgn="base">
              <a:lnSpc>
                <a:spcPct val="150000"/>
              </a:lnSpc>
              <a:spcAft>
                <a:spcPts val="0"/>
              </a:spcAft>
              <a:buSzPts val="1000"/>
              <a:buFont typeface="Courier New" panose="02070309020205020404" pitchFamily="49" charset="0"/>
              <a:buChar char="o"/>
              <a:tabLst>
                <a:tab pos="914400" algn="l"/>
              </a:tabLst>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Détection des espèces végétales à partir d’échantillons de sol ou d’eau.</a:t>
            </a:r>
            <a:endPar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a:lnSpc>
                <a:spcPct val="150000"/>
              </a:lnSpc>
              <a:spcAft>
                <a:spcPts val="0"/>
              </a:spcAft>
              <a:buSzPts val="1000"/>
              <a:buFont typeface="Symbol" panose="05050102010706020507" pitchFamily="18" charset="2"/>
              <a:buChar char=""/>
              <a:tabLst>
                <a:tab pos="457200" algn="l"/>
              </a:tabLst>
            </a:pPr>
            <a:r>
              <a:rPr lang="en-US" sz="2400" b="1" dirty="0" err="1">
                <a:solidFill>
                  <a:srgbClr val="000000"/>
                </a:solidFill>
                <a:latin typeface="Times New Roman" panose="02020603050405020304" pitchFamily="18" charset="0"/>
                <a:ea typeface="Times New Roman" panose="02020603050405020304" pitchFamily="18" charset="0"/>
                <a:cs typeface="Arial" panose="020B0604020202020204" pitchFamily="34" charset="0"/>
              </a:rPr>
              <a:t>Photogrammétrie</a:t>
            </a:r>
            <a:r>
              <a:rPr lang="en-US" sz="24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par drones :</a:t>
            </a:r>
            <a:endParaRPr lang="en-US" sz="20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742950" lvl="1" indent="-285750" algn="just" fontAlgn="base">
              <a:lnSpc>
                <a:spcPct val="150000"/>
              </a:lnSpc>
              <a:spcAft>
                <a:spcPts val="1200"/>
              </a:spcAft>
              <a:buSzPts val="1000"/>
              <a:buFont typeface="Courier New" panose="02070309020205020404" pitchFamily="49" charset="0"/>
              <a:buChar char="o"/>
              <a:tabLst>
                <a:tab pos="914400" algn="l"/>
              </a:tabLst>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Suivi de la végétation à l’échelle locale.</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AutoShape 4" descr="Télédétection : définition et explica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ttps://www.aquaportail.com/pictures2208/teledetection.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872244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tretch>
            <a:fillRect/>
          </a:stretch>
        </p:blipFill>
        <p:spPr>
          <a:xfrm>
            <a:off x="539552" y="2708920"/>
            <a:ext cx="7754220" cy="3077534"/>
          </a:xfrm>
          <a:prstGeom prst="rect">
            <a:avLst/>
          </a:prstGeom>
        </p:spPr>
      </p:pic>
      <p:sp>
        <p:nvSpPr>
          <p:cNvPr id="5" name="Rectangle 4"/>
          <p:cNvSpPr/>
          <p:nvPr/>
        </p:nvSpPr>
        <p:spPr>
          <a:xfrm>
            <a:off x="467544" y="548680"/>
            <a:ext cx="8286776" cy="1938992"/>
          </a:xfrm>
          <a:prstGeom prst="rect">
            <a:avLst/>
          </a:prstGeom>
          <a:ln>
            <a:solidFill>
              <a:srgbClr val="C00000"/>
            </a:solidFill>
          </a:ln>
        </p:spPr>
        <p:txBody>
          <a:bodyPr wrap="square">
            <a:spAutoFit/>
          </a:bodyPr>
          <a:lstStyle/>
          <a:p>
            <a:pPr algn="just"/>
            <a:r>
              <a:rPr lang="fr-FR" sz="2400" dirty="0">
                <a:latin typeface="Times New Roman" pitchFamily="18" charset="0"/>
                <a:ea typeface="Times New Roman" pitchFamily="18" charset="0"/>
                <a:cs typeface="Times New Roman" pitchFamily="18" charset="0"/>
              </a:rPr>
              <a:t>De plus, même l’usage des pièges </a:t>
            </a:r>
            <a:r>
              <a:rPr lang="fr-FR" sz="2400" u="sng" dirty="0">
                <a:latin typeface="Times New Roman" pitchFamily="18" charset="0"/>
                <a:ea typeface="Times New Roman" pitchFamily="18" charset="0"/>
                <a:cs typeface="Times New Roman" pitchFamily="18" charset="0"/>
              </a:rPr>
              <a:t>non vulnérants</a:t>
            </a:r>
            <a:r>
              <a:rPr lang="fr-FR" sz="2400" dirty="0">
                <a:latin typeface="Times New Roman" pitchFamily="18" charset="0"/>
                <a:ea typeface="Times New Roman" pitchFamily="18" charset="0"/>
                <a:cs typeface="Times New Roman" pitchFamily="18" charset="0"/>
              </a:rPr>
              <a:t> tels que les pièges INRA, Rat Case ou encore </a:t>
            </a:r>
            <a:r>
              <a:rPr lang="fr-FR" sz="2400" b="1" dirty="0">
                <a:solidFill>
                  <a:srgbClr val="FF0000"/>
                </a:solidFill>
                <a:latin typeface="Times New Roman" pitchFamily="18" charset="0"/>
                <a:ea typeface="Times New Roman" pitchFamily="18" charset="0"/>
                <a:cs typeface="Times New Roman" pitchFamily="18" charset="0"/>
              </a:rPr>
              <a:t>Sherman</a:t>
            </a:r>
            <a:r>
              <a:rPr lang="fr-FR" sz="2400" dirty="0">
                <a:latin typeface="Times New Roman" pitchFamily="18" charset="0"/>
                <a:ea typeface="Times New Roman" pitchFamily="18" charset="0"/>
                <a:cs typeface="Times New Roman" pitchFamily="18" charset="0"/>
              </a:rPr>
              <a:t> entrainent un fort taux de mortalité. Pour pallier à ce problème, Il est nécessaire d’effectuer des relevés réguliers et de passer de nombreuses heures </a:t>
            </a:r>
            <a:endParaRPr lang="fr-FR" sz="24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
          <p:cNvSpPr>
            <a:spLocks noChangeArrowheads="1"/>
          </p:cNvSpPr>
          <p:nvPr/>
        </p:nvSpPr>
        <p:spPr bwMode="auto">
          <a:xfrm>
            <a:off x="107504" y="886654"/>
            <a:ext cx="8858280" cy="5262979"/>
          </a:xfrm>
          <a:prstGeom prst="rect">
            <a:avLst/>
          </a:prstGeom>
          <a:noFill/>
          <a:ln w="9525">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Pour </a:t>
            </a:r>
            <a:r>
              <a:rPr kumimoji="0" lang="fr-FR" sz="24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les chiroptères (chauves-souris</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(examen morphologique approfondi nécessaire à l’identification). En effet, hormis quelques espèces qui peuvent être identifiables en vol comme le Molosse de </a:t>
            </a:r>
            <a:r>
              <a:rPr kumimoji="0" lang="fr-FR" sz="24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Cestoni</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400" b="0" i="1"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Tadaridateniotis</a:t>
            </a:r>
            <a:r>
              <a:rPr kumimoji="0" lang="fr-FR"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ou à l’aide de </a:t>
            </a:r>
            <a:r>
              <a:rPr kumimoji="0" lang="fr-FR" sz="24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récepteurs</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certaines chauves-souris doivent faire l’objet de mesures précises (</a:t>
            </a:r>
            <a:r>
              <a:rPr kumimoji="0" lang="fr-FR" sz="2400" b="0" i="0" u="sng"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longueur de l’avant-bras, des 3e et 5e doigts, mesure du poids, parasitisme, âge, sexe</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trois sessions de </a:t>
            </a:r>
            <a:r>
              <a:rPr kumimoji="0" lang="fr-FR" sz="2400" b="1" i="0" u="sng"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captures nocturnes</a:t>
            </a:r>
            <a:r>
              <a:rPr kumimoji="0" lang="fr-FR" sz="24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concluantes dirigées (filets japonais) (Tuttle,1974; </a:t>
            </a:r>
            <a:r>
              <a:rPr kumimoji="0" lang="fr-FR" sz="24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Kunz</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et </a:t>
            </a:r>
            <a:r>
              <a:rPr kumimoji="0" lang="fr-FR" sz="24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Kurta</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1988) autour de points d’</a:t>
            </a:r>
            <a:r>
              <a:rPr kumimoji="0" lang="fr-FR" sz="24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eau,lieu</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de chasse privilégier des chiroptères. Ces zones de pose de filets avaient été repérées lors de prospections préalables dans le courant de la journée. Une fois les pièges installés, une surveillance régulière a été indispensable pour éviter que les animaux capturés ne se blessent (CCPA, 2003).</a:t>
            </a:r>
            <a:endParaRPr kumimoji="0" lang="fr-FR" sz="2400"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p:cNvSpPr>
            <a:spLocks noChangeArrowheads="1"/>
          </p:cNvSpPr>
          <p:nvPr/>
        </p:nvSpPr>
        <p:spPr bwMode="auto">
          <a:xfrm>
            <a:off x="71976" y="612844"/>
            <a:ext cx="8964520" cy="5632311"/>
          </a:xfrm>
          <a:prstGeom prst="rect">
            <a:avLst/>
          </a:prstGeom>
          <a:noFill/>
          <a:ln w="9525">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marL="914400" marR="0" lvl="2" indent="0" algn="just" defTabSz="914400" rtl="0" eaLnBrk="1" fontAlgn="base" latinLnBrk="0" hangingPunct="1">
              <a:lnSpc>
                <a:spcPct val="100000"/>
              </a:lnSpc>
              <a:spcBef>
                <a:spcPct val="0"/>
              </a:spcBef>
              <a:spcAft>
                <a:spcPct val="0"/>
              </a:spcAft>
              <a:buClrTx/>
              <a:buSzTx/>
              <a:buFontTx/>
              <a:buAutoNum type="arabicPeriod"/>
              <a:tabLst/>
            </a:pPr>
            <a:r>
              <a:rPr kumimoji="0" lang="fr-FR"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Les observations sur le terrain ou </a:t>
            </a:r>
            <a:r>
              <a:rPr kumimoji="0" lang="fr-FR" sz="2400" b="1"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contacts </a:t>
            </a:r>
            <a:r>
              <a:rPr kumimoji="0" lang="fr-FR" sz="2400" b="1" i="0" u="none" strike="noStrike" cap="none" normalizeH="0" baseline="0" dirty="0">
                <a:ln>
                  <a:noFill/>
                </a:ln>
                <a:solidFill>
                  <a:schemeClr val="tx1"/>
                </a:solidFill>
                <a:effectLst/>
                <a:latin typeface="Calibri"/>
                <a:ea typeface="Times New Roman" pitchFamily="18" charset="0"/>
                <a:cs typeface="Times New Roman" pitchFamily="18" charset="0"/>
              </a:rPr>
              <a:t>» </a:t>
            </a:r>
            <a:r>
              <a:rPr kumimoji="0" lang="fr-FR"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endParaRPr kumimoji="0" lang="fr-FR" sz="2400" b="0" i="0" u="none" strike="noStrike" cap="none" normalizeH="0" baseline="0" dirty="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Les espaces les plus propices </a:t>
            </a:r>
            <a:r>
              <a:rPr lang="fr-FR" sz="2400" dirty="0">
                <a:latin typeface="Times New Roman" pitchFamily="18" charset="0"/>
                <a:ea typeface="Times New Roman" pitchFamily="18" charset="0"/>
                <a:cs typeface="Times New Roman" pitchFamily="18" charset="0"/>
              </a:rPr>
              <a:t>pour les chaves souris </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sont les milieux </a:t>
            </a:r>
            <a:r>
              <a:rPr kumimoji="0" lang="fr-FR" sz="24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sombres, humides et peu fr</a:t>
            </a:r>
            <a:r>
              <a:rPr kumimoji="0" lang="fr-FR" sz="2400" b="1" i="0" u="none" strike="noStrike" cap="none" normalizeH="0" baseline="0" dirty="0">
                <a:ln>
                  <a:noFill/>
                </a:ln>
                <a:solidFill>
                  <a:srgbClr val="FF0000"/>
                </a:solidFill>
                <a:effectLst/>
                <a:latin typeface="Calibri"/>
                <a:ea typeface="Times New Roman" pitchFamily="18" charset="0"/>
                <a:cs typeface="Times New Roman" pitchFamily="18" charset="0"/>
              </a:rPr>
              <a:t>é</a:t>
            </a:r>
            <a:r>
              <a:rPr kumimoji="0" lang="fr-FR" sz="24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quent</a:t>
            </a:r>
            <a:r>
              <a:rPr kumimoji="0" lang="fr-FR" sz="2400" b="1" i="0" u="none" strike="noStrike" cap="none" normalizeH="0" baseline="0" dirty="0">
                <a:ln>
                  <a:noFill/>
                </a:ln>
                <a:solidFill>
                  <a:srgbClr val="FF0000"/>
                </a:solidFill>
                <a:effectLst/>
                <a:latin typeface="Calibri"/>
                <a:ea typeface="Times New Roman" pitchFamily="18" charset="0"/>
                <a:cs typeface="Times New Roman" pitchFamily="18" charset="0"/>
              </a:rPr>
              <a:t>é</a:t>
            </a:r>
            <a:r>
              <a:rPr kumimoji="0" lang="fr-FR" sz="24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s </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par l</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Homme.</a:t>
            </a:r>
            <a:endParaRPr kumimoji="0" lang="fr-FR" sz="2400" b="0" i="0" u="none" strike="noStrike" cap="none" normalizeH="0" baseline="0" dirty="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Le </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4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contact</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est aussi souvent employ</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pour les esp</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ces d</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ongul</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 sauvages car elles sont facilement identifiables </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à</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l</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’œ</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il nu ou encore </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à</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l</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aide de jumelles.</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Des suivis de population de </a:t>
            </a:r>
            <a:r>
              <a:rPr kumimoji="0" lang="fr-FR" sz="24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Mouflon m</a:t>
            </a:r>
            <a:r>
              <a:rPr kumimoji="0" lang="fr-FR" sz="2400" b="1" i="0" u="none" strike="noStrike" cap="none" normalizeH="0" baseline="0" dirty="0">
                <a:ln>
                  <a:noFill/>
                </a:ln>
                <a:solidFill>
                  <a:srgbClr val="FF0000"/>
                </a:solidFill>
                <a:effectLst/>
                <a:latin typeface="Calibri"/>
                <a:ea typeface="Times New Roman" pitchFamily="18" charset="0"/>
                <a:cs typeface="Times New Roman" pitchFamily="18" charset="0"/>
              </a:rPr>
              <a:t>é</a:t>
            </a:r>
            <a:r>
              <a:rPr kumimoji="0" lang="fr-FR" sz="24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diterran</a:t>
            </a:r>
            <a:r>
              <a:rPr kumimoji="0" lang="fr-FR" sz="2400" b="1" i="0" u="none" strike="noStrike" cap="none" normalizeH="0" baseline="0" dirty="0">
                <a:ln>
                  <a:noFill/>
                </a:ln>
                <a:solidFill>
                  <a:srgbClr val="FF0000"/>
                </a:solidFill>
                <a:effectLst/>
                <a:latin typeface="Calibri"/>
                <a:ea typeface="Times New Roman" pitchFamily="18" charset="0"/>
                <a:cs typeface="Times New Roman" pitchFamily="18" charset="0"/>
              </a:rPr>
              <a:t>é</a:t>
            </a:r>
            <a:r>
              <a:rPr kumimoji="0" lang="fr-FR" sz="24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en </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r>
              <a:rPr kumimoji="0" lang="fr-FR" sz="2400" b="0" i="1"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Ovis</a:t>
            </a:r>
            <a:r>
              <a:rPr kumimoji="0" lang="fr-FR"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400" b="0" i="1"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gmelinii</a:t>
            </a:r>
            <a:r>
              <a:rPr kumimoji="0" lang="fr-FR"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organis</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 Cette technique d</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approche et aff</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û</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 combin</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d</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but tôt le matin avec deux types d</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quipes, les </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quipes mobiles charg</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es de rabattre les populations d</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ongul</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 et les </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quipes fixes qui notent toutes les heures d</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observations depuis leur poste.</a:t>
            </a:r>
            <a:endParaRPr kumimoji="0" lang="fr-FR" sz="2400" b="0" i="0" u="none" strike="noStrike" cap="none" normalizeH="0" baseline="0" dirty="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Ces suivis demandent des moyens mat</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riels basiques, toutefois, des moyens humains consid</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rables sont indispensables pour obtenir un grand nombre de donn</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es et l</a:t>
            </a:r>
            <a:r>
              <a:rPr kumimoji="0" lang="fr-FR" sz="24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organisation de ces suivis est assez fastidieuse. </a:t>
            </a:r>
            <a:endParaRPr kumimoji="0" lang="fr-FR" sz="24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
          <p:cNvSpPr>
            <a:spLocks noChangeArrowheads="1"/>
          </p:cNvSpPr>
          <p:nvPr/>
        </p:nvSpPr>
        <p:spPr bwMode="auto">
          <a:xfrm>
            <a:off x="0" y="333161"/>
            <a:ext cx="8858280" cy="65248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Pour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autres esp</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ces, l</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aide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quipes n</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est pas toujours n</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cessaire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pour</a:t>
            </a:r>
            <a:r>
              <a:rPr kumimoji="0" lang="fr-FR" sz="2200" b="0" i="0" u="none" strike="noStrike" cap="none" normalizeH="0" baseline="0" dirty="0" err="1">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tudier</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la r</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partition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esp</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ces. C</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est le cas par exemple de </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l</a:t>
            </a:r>
            <a:r>
              <a:rPr kumimoji="0" lang="fr-FR" sz="2200" b="0" i="0" u="sng"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Ecureuil</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à</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ventre rouge</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r>
              <a:rPr kumimoji="0" lang="fr-FR" sz="2200" b="0" i="1"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Callosciuruserythraeus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ou du Campagnol amphibie (</a:t>
            </a:r>
            <a:r>
              <a:rPr kumimoji="0" lang="fr-FR" sz="2200" b="0" i="1"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Arvicolasapidus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pour lesquels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ilfaut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prospecter des mailles sur un air limit</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 (respectivement 500×500 m</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tres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Gerriet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,2009) et 1×1 Km (SFEPM). Les observations r</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alis</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es au cours de ces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sessionspermettent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de pr</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ciser les mailles dans lesquelles il y a des donn</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es de pr</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sence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del</a:t>
            </a:r>
            <a:r>
              <a:rPr kumimoji="0" lang="fr-FR" sz="2200" b="0" i="0" u="none" strike="noStrike" cap="none" normalizeH="0" baseline="0" dirty="0" err="1">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esp</a:t>
            </a:r>
            <a:r>
              <a:rPr kumimoji="0" lang="fr-FR" sz="2200" b="0" i="0" u="none" strike="noStrike" cap="none" normalizeH="0" baseline="0" dirty="0" err="1">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ce</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et les zones de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non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tection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ou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non observation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de ces organismes.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Pources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esp</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ces, les conditions climatiques jouent un rôle important dans l</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application de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cesprotocoles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Il faut avoir r</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alis</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une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tude pr</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alable du milieu et des zones potentiellement favorables aux esp</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ces et effectuer des prospections de terrain assez longues.</a:t>
            </a:r>
            <a:endParaRPr kumimoji="0" lang="fr-FR" sz="2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Ainsi, il semble que les prospections de terrain soient des m</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thodes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avantageusespour</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l</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tude de certaines esp</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ces, toutefois, comme tout protocole de terrain, la mise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enplace</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de ces inventaires est souvent longue difficilement applicable en fonction du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milieu,des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conditions climatiques et du sujet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tude. Pour cette raison, des m</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thodes indirectes peuvent être employ</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es pour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tecter la pr</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sence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esp</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ces.</a:t>
            </a:r>
            <a:endParaRPr kumimoji="0" lang="fr-FR" sz="2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22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
          <p:cNvSpPr>
            <a:spLocks noChangeArrowheads="1"/>
          </p:cNvSpPr>
          <p:nvPr/>
        </p:nvSpPr>
        <p:spPr bwMode="auto">
          <a:xfrm>
            <a:off x="0" y="0"/>
            <a:ext cx="9144000" cy="65248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1" indent="0" algn="l" defTabSz="914400" rtl="0" eaLnBrk="1" fontAlgn="base" latinLnBrk="0" hangingPunct="1">
              <a:lnSpc>
                <a:spcPct val="100000"/>
              </a:lnSpc>
              <a:spcBef>
                <a:spcPct val="0"/>
              </a:spcBef>
              <a:spcAft>
                <a:spcPct val="0"/>
              </a:spcAft>
              <a:buClrTx/>
              <a:buSzTx/>
              <a:buFontTx/>
              <a:buAutoNum type="arabicPeriod"/>
              <a:tabLst/>
            </a:pPr>
            <a:r>
              <a:rPr kumimoji="0" lang="fr-FR" sz="22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M</a:t>
            </a:r>
            <a:r>
              <a:rPr kumimoji="0" lang="fr-FR" sz="2200" b="1"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thodes indirectes</a:t>
            </a:r>
            <a:r>
              <a:rPr kumimoji="0" lang="fr-FR" sz="2200" b="1" i="0" u="none" strike="noStrike" cap="none" normalizeH="0" baseline="0" dirty="0">
                <a:ln>
                  <a:noFill/>
                </a:ln>
                <a:solidFill>
                  <a:schemeClr val="tx1"/>
                </a:solidFill>
                <a:effectLst/>
                <a:latin typeface="Calibri"/>
                <a:ea typeface="Times New Roman" pitchFamily="18" charset="0"/>
                <a:cs typeface="Times New Roman" pitchFamily="18" charset="0"/>
              </a:rPr>
              <a:t> </a:t>
            </a:r>
            <a:r>
              <a:rPr kumimoji="0" lang="fr-FR" sz="22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fr-FR" sz="2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Les indices de pr</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sence indirects peuvent être les </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empreintes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les </a:t>
            </a:r>
            <a:r>
              <a:rPr kumimoji="0" lang="fr-FR" sz="2200" b="0" i="0" u="sng"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ossements</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contenus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dans les pelotes de r</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jection, les </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cadavres d</a:t>
            </a:r>
            <a:r>
              <a:rPr kumimoji="0" lang="fr-FR" sz="2200" b="0" i="0" u="sng"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animaux</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morts mais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encored</a:t>
            </a:r>
            <a:r>
              <a:rPr kumimoji="0" lang="fr-FR" sz="2200" b="0" i="0" u="none" strike="noStrike" cap="none" normalizeH="0" baseline="0" dirty="0" err="1">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anciens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a:t>
            </a:r>
            <a:r>
              <a:rPr kumimoji="0" lang="fr-FR" sz="2200" b="0" i="0" u="sng"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moignages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crits ou inventaires. Ces techniques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tudes ne donnent pas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depr</a:t>
            </a:r>
            <a:r>
              <a:rPr kumimoji="0" lang="fr-FR" sz="2200" b="0" i="0" u="none" strike="noStrike" cap="none" normalizeH="0" baseline="0" dirty="0" err="1">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cisions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sur l</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abondance des esp</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ces mais permettent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en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duire la </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pr</a:t>
            </a:r>
            <a:r>
              <a:rPr kumimoji="0" lang="fr-FR" sz="2200" b="0" i="0" u="sng"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sence</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ou la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non d</a:t>
            </a:r>
            <a:r>
              <a:rPr kumimoji="0" lang="fr-FR" sz="2200" b="0" i="0" u="sng"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tection</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des esp</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ces dans le milieu.</a:t>
            </a:r>
            <a:endParaRPr kumimoji="0" lang="fr-FR" sz="2200" b="0" i="0" u="none" strike="noStrike" cap="none" normalizeH="0" baseline="0" dirty="0">
              <a:ln>
                <a:noFill/>
              </a:ln>
              <a:solidFill>
                <a:schemeClr val="tx1"/>
              </a:solidFill>
              <a:effectLst/>
              <a:latin typeface="Arial" pitchFamily="34" charset="0"/>
              <a:cs typeface="Arial" pitchFamily="34" charset="0"/>
            </a:endParaRPr>
          </a:p>
          <a:p>
            <a:pPr marL="914400" marR="0" lvl="2" indent="0" algn="l" defTabSz="914400" rtl="0" eaLnBrk="0" fontAlgn="base" latinLnBrk="0" hangingPunct="0">
              <a:lnSpc>
                <a:spcPct val="100000"/>
              </a:lnSpc>
              <a:spcBef>
                <a:spcPct val="0"/>
              </a:spcBef>
              <a:spcAft>
                <a:spcPct val="0"/>
              </a:spcAft>
              <a:buClrTx/>
              <a:buSzTx/>
              <a:buFontTx/>
              <a:buAutoNum type="arabicPeriod"/>
              <a:tabLst/>
            </a:pPr>
            <a:r>
              <a:rPr kumimoji="0" lang="fr-FR" sz="22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Analyse d</a:t>
            </a:r>
            <a:r>
              <a:rPr kumimoji="0" lang="fr-FR" sz="2200" b="1"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ossements et cadavres</a:t>
            </a:r>
            <a:r>
              <a:rPr kumimoji="0" lang="fr-FR" sz="2200" b="1" i="0" u="none" strike="noStrike" cap="none" normalizeH="0" baseline="0" dirty="0">
                <a:ln>
                  <a:noFill/>
                </a:ln>
                <a:solidFill>
                  <a:schemeClr val="tx1"/>
                </a:solidFill>
                <a:effectLst/>
                <a:latin typeface="Calibri"/>
                <a:ea typeface="Times New Roman" pitchFamily="18" charset="0"/>
                <a:cs typeface="Times New Roman" pitchFamily="18" charset="0"/>
              </a:rPr>
              <a:t> </a:t>
            </a:r>
            <a:r>
              <a:rPr kumimoji="0" lang="fr-FR" sz="22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endParaRPr kumimoji="0" lang="fr-FR" sz="2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L</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analyse des pelotes de r</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jection des rapaces permet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à</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la fois de conna</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î</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tre le </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r</a:t>
            </a:r>
            <a:r>
              <a:rPr kumimoji="0" lang="fr-FR" sz="2200" b="0" i="0" u="sng"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gime alimentaire</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des rapaces, leur </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aire de chasse</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mais aussi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tudier la </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r</a:t>
            </a:r>
            <a:r>
              <a:rPr kumimoji="0" lang="fr-FR" sz="2200" b="0" i="0" u="sng"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partition de petites esp</a:t>
            </a:r>
            <a:r>
              <a:rPr kumimoji="0" lang="fr-FR" sz="2200" b="0" i="0" u="sng"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ces de mammif</a:t>
            </a:r>
            <a:r>
              <a:rPr kumimoji="0" lang="fr-FR" sz="2200" b="0" i="0" u="sng"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res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Les rapaces consomment de nombreux micromammif</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res, de petite et moyenne taille, leur alimentation refl</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te la densit</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des organismes pr</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sents dans l</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environnement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à</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une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poque donn</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a:t>
            </a:r>
            <a:endParaRPr kumimoji="0" lang="fr-FR" sz="2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L</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tude des pelotes de r</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jection est une m</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thode facilement accessible pour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peuque</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l</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on dispose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une bonne clef de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termination (Walravens, 1981) et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une loupe(binoculaire de pr</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f</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rence) pour faciliter l</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observation. Cette m</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thode rencontre un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certainsucc</a:t>
            </a:r>
            <a:r>
              <a:rPr kumimoji="0" lang="fr-FR" sz="2200" b="0" i="0" u="none" strike="noStrike" cap="none" normalizeH="0" baseline="0" dirty="0" err="1">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aupr</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 des naturalistes car elle s</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effectue sur </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des restes osseux</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il s</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agit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doncd</a:t>
            </a:r>
            <a:r>
              <a:rPr kumimoji="0" lang="fr-FR" sz="2200" b="0" i="0" u="none" strike="noStrike" cap="none" normalizeH="0" baseline="0" dirty="0" err="1">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une</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technique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douce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fr-FR" sz="22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642918"/>
            <a:ext cx="8143932" cy="3139321"/>
          </a:xfrm>
          <a:prstGeom prst="rect">
            <a:avLst/>
          </a:prstGeom>
        </p:spPr>
        <p:txBody>
          <a:bodyPr wrap="square">
            <a:spAutoFit/>
          </a:bodyPr>
          <a:lstStyle/>
          <a:p>
            <a:pPr lvl="0" algn="just" eaLnBrk="0" fontAlgn="base" hangingPunct="0">
              <a:spcBef>
                <a:spcPct val="0"/>
              </a:spcBef>
              <a:spcAft>
                <a:spcPct val="0"/>
              </a:spcAft>
            </a:pPr>
            <a:r>
              <a:rPr lang="fr-FR" sz="2200" dirty="0">
                <a:latin typeface="Times New Roman" pitchFamily="18" charset="0"/>
                <a:ea typeface="Times New Roman" pitchFamily="18" charset="0"/>
                <a:cs typeface="Times New Roman" pitchFamily="18" charset="0"/>
              </a:rPr>
              <a:t>	Il n</a:t>
            </a:r>
            <a:r>
              <a:rPr lang="fr-FR" sz="2200" dirty="0">
                <a:latin typeface="Calibri"/>
                <a:ea typeface="Times New Roman" pitchFamily="18" charset="0"/>
                <a:cs typeface="Times New Roman" pitchFamily="18" charset="0"/>
              </a:rPr>
              <a:t>’</a:t>
            </a:r>
            <a:r>
              <a:rPr lang="fr-FR" sz="2200" dirty="0">
                <a:latin typeface="Times New Roman" pitchFamily="18" charset="0"/>
                <a:ea typeface="Times New Roman" pitchFamily="18" charset="0"/>
                <a:cs typeface="Times New Roman" pitchFamily="18" charset="0"/>
              </a:rPr>
              <a:t>est pas n</a:t>
            </a:r>
            <a:r>
              <a:rPr lang="fr-FR" sz="2200" dirty="0">
                <a:latin typeface="Calibri"/>
                <a:ea typeface="Times New Roman" pitchFamily="18" charset="0"/>
                <a:cs typeface="Times New Roman" pitchFamily="18" charset="0"/>
              </a:rPr>
              <a:t>é</a:t>
            </a:r>
            <a:r>
              <a:rPr lang="fr-FR" sz="2200" dirty="0">
                <a:latin typeface="Times New Roman" pitchFamily="18" charset="0"/>
                <a:ea typeface="Times New Roman" pitchFamily="18" charset="0"/>
                <a:cs typeface="Times New Roman" pitchFamily="18" charset="0"/>
              </a:rPr>
              <a:t>cessaire d</a:t>
            </a:r>
            <a:r>
              <a:rPr lang="fr-FR" sz="2200" dirty="0">
                <a:latin typeface="Calibri"/>
                <a:ea typeface="Times New Roman" pitchFamily="18" charset="0"/>
                <a:cs typeface="Times New Roman" pitchFamily="18" charset="0"/>
              </a:rPr>
              <a:t>’</a:t>
            </a:r>
            <a:r>
              <a:rPr lang="fr-FR" sz="2200" dirty="0">
                <a:latin typeface="Times New Roman" pitchFamily="18" charset="0"/>
                <a:ea typeface="Times New Roman" pitchFamily="18" charset="0"/>
                <a:cs typeface="Times New Roman" pitchFamily="18" charset="0"/>
              </a:rPr>
              <a:t>infliger de stress par pi</a:t>
            </a:r>
            <a:r>
              <a:rPr lang="fr-FR" sz="2200" dirty="0">
                <a:latin typeface="Calibri"/>
                <a:ea typeface="Times New Roman" pitchFamily="18" charset="0"/>
                <a:cs typeface="Times New Roman" pitchFamily="18" charset="0"/>
              </a:rPr>
              <a:t>é</a:t>
            </a:r>
            <a:r>
              <a:rPr lang="fr-FR" sz="2200" dirty="0">
                <a:latin typeface="Times New Roman" pitchFamily="18" charset="0"/>
                <a:ea typeface="Times New Roman" pitchFamily="18" charset="0"/>
                <a:cs typeface="Times New Roman" pitchFamily="18" charset="0"/>
              </a:rPr>
              <a:t>geage ou </a:t>
            </a:r>
            <a:r>
              <a:rPr lang="fr-FR" sz="2200" dirty="0" err="1">
                <a:latin typeface="Times New Roman" pitchFamily="18" charset="0"/>
                <a:ea typeface="Times New Roman" pitchFamily="18" charset="0"/>
                <a:cs typeface="Times New Roman" pitchFamily="18" charset="0"/>
              </a:rPr>
              <a:t>detuer</a:t>
            </a:r>
            <a:r>
              <a:rPr lang="fr-FR" sz="2200" dirty="0">
                <a:latin typeface="Times New Roman" pitchFamily="18" charset="0"/>
                <a:ea typeface="Times New Roman" pitchFamily="18" charset="0"/>
                <a:cs typeface="Times New Roman" pitchFamily="18" charset="0"/>
              </a:rPr>
              <a:t> les individus pour les identifier.</a:t>
            </a:r>
            <a:endParaRPr lang="fr-FR" sz="2200" dirty="0">
              <a:latin typeface="Arial" pitchFamily="34" charset="0"/>
              <a:cs typeface="Arial" pitchFamily="34" charset="0"/>
            </a:endParaRPr>
          </a:p>
          <a:p>
            <a:pPr lvl="0" algn="just" eaLnBrk="0" fontAlgn="base" hangingPunct="0">
              <a:spcBef>
                <a:spcPct val="0"/>
              </a:spcBef>
              <a:spcAft>
                <a:spcPct val="0"/>
              </a:spcAft>
            </a:pPr>
            <a:r>
              <a:rPr lang="fr-FR" sz="2200" dirty="0">
                <a:latin typeface="Times New Roman" pitchFamily="18" charset="0"/>
                <a:ea typeface="Times New Roman" pitchFamily="18" charset="0"/>
                <a:cs typeface="Times New Roman" pitchFamily="18" charset="0"/>
              </a:rPr>
              <a:t>Cependant, même si cette m</a:t>
            </a:r>
            <a:r>
              <a:rPr lang="fr-FR" sz="2200" dirty="0">
                <a:latin typeface="Calibri"/>
                <a:ea typeface="Times New Roman" pitchFamily="18" charset="0"/>
                <a:cs typeface="Times New Roman" pitchFamily="18" charset="0"/>
              </a:rPr>
              <a:t>é</a:t>
            </a:r>
            <a:r>
              <a:rPr lang="fr-FR" sz="2200" dirty="0">
                <a:latin typeface="Times New Roman" pitchFamily="18" charset="0"/>
                <a:ea typeface="Times New Roman" pitchFamily="18" charset="0"/>
                <a:cs typeface="Times New Roman" pitchFamily="18" charset="0"/>
              </a:rPr>
              <a:t>thode est une d</a:t>
            </a:r>
            <a:r>
              <a:rPr lang="fr-FR" sz="2200" dirty="0">
                <a:latin typeface="Calibri"/>
                <a:ea typeface="Times New Roman" pitchFamily="18" charset="0"/>
                <a:cs typeface="Times New Roman" pitchFamily="18" charset="0"/>
              </a:rPr>
              <a:t>é</a:t>
            </a:r>
            <a:r>
              <a:rPr lang="fr-FR" sz="2200" dirty="0">
                <a:latin typeface="Times New Roman" pitchFamily="18" charset="0"/>
                <a:ea typeface="Times New Roman" pitchFamily="18" charset="0"/>
                <a:cs typeface="Times New Roman" pitchFamily="18" charset="0"/>
              </a:rPr>
              <a:t>marche qui permet l</a:t>
            </a:r>
            <a:r>
              <a:rPr lang="fr-FR" sz="2200" dirty="0">
                <a:latin typeface="Calibri"/>
                <a:ea typeface="Times New Roman" pitchFamily="18" charset="0"/>
                <a:cs typeface="Times New Roman" pitchFamily="18" charset="0"/>
              </a:rPr>
              <a:t>’</a:t>
            </a:r>
            <a:r>
              <a:rPr lang="fr-FR" sz="2200" dirty="0">
                <a:latin typeface="Times New Roman" pitchFamily="18" charset="0"/>
                <a:ea typeface="Times New Roman" pitchFamily="18" charset="0"/>
                <a:cs typeface="Times New Roman" pitchFamily="18" charset="0"/>
              </a:rPr>
              <a:t>identification </a:t>
            </a:r>
            <a:r>
              <a:rPr lang="fr-FR" sz="2200" dirty="0" err="1">
                <a:latin typeface="Times New Roman" pitchFamily="18" charset="0"/>
                <a:ea typeface="Times New Roman" pitchFamily="18" charset="0"/>
                <a:cs typeface="Times New Roman" pitchFamily="18" charset="0"/>
              </a:rPr>
              <a:t>denombreux</a:t>
            </a:r>
            <a:r>
              <a:rPr lang="fr-FR" sz="2200" dirty="0">
                <a:latin typeface="Times New Roman" pitchFamily="18" charset="0"/>
                <a:ea typeface="Times New Roman" pitchFamily="18" charset="0"/>
                <a:cs typeface="Times New Roman" pitchFamily="18" charset="0"/>
              </a:rPr>
              <a:t> petits mammif</a:t>
            </a:r>
            <a:r>
              <a:rPr lang="fr-FR" sz="2200" dirty="0">
                <a:latin typeface="Calibri"/>
                <a:ea typeface="Times New Roman" pitchFamily="18" charset="0"/>
                <a:cs typeface="Times New Roman" pitchFamily="18" charset="0"/>
              </a:rPr>
              <a:t>è</a:t>
            </a:r>
            <a:r>
              <a:rPr lang="fr-FR" sz="2200" dirty="0">
                <a:latin typeface="Times New Roman" pitchFamily="18" charset="0"/>
                <a:ea typeface="Times New Roman" pitchFamily="18" charset="0"/>
                <a:cs typeface="Times New Roman" pitchFamily="18" charset="0"/>
              </a:rPr>
              <a:t>res, elle ne nous permet pas de dire avec pr</a:t>
            </a:r>
            <a:r>
              <a:rPr lang="fr-FR" sz="2200" dirty="0">
                <a:latin typeface="Calibri"/>
                <a:ea typeface="Times New Roman" pitchFamily="18" charset="0"/>
                <a:cs typeface="Times New Roman" pitchFamily="18" charset="0"/>
              </a:rPr>
              <a:t>é</a:t>
            </a:r>
            <a:r>
              <a:rPr lang="fr-FR" sz="2200" dirty="0">
                <a:latin typeface="Times New Roman" pitchFamily="18" charset="0"/>
                <a:ea typeface="Times New Roman" pitchFamily="18" charset="0"/>
                <a:cs typeface="Times New Roman" pitchFamily="18" charset="0"/>
              </a:rPr>
              <a:t>cision le lieu o</a:t>
            </a:r>
            <a:r>
              <a:rPr lang="fr-FR" sz="2200" dirty="0">
                <a:latin typeface="Calibri"/>
                <a:ea typeface="Times New Roman" pitchFamily="18" charset="0"/>
                <a:cs typeface="Times New Roman" pitchFamily="18" charset="0"/>
              </a:rPr>
              <a:t>ù</a:t>
            </a:r>
            <a:r>
              <a:rPr lang="fr-FR" sz="2200" dirty="0">
                <a:latin typeface="Times New Roman" pitchFamily="18" charset="0"/>
                <a:ea typeface="Times New Roman" pitchFamily="18" charset="0"/>
                <a:cs typeface="Times New Roman" pitchFamily="18" charset="0"/>
              </a:rPr>
              <a:t> </a:t>
            </a:r>
            <a:r>
              <a:rPr lang="fr-FR" sz="2200" dirty="0" err="1">
                <a:latin typeface="Times New Roman" pitchFamily="18" charset="0"/>
                <a:ea typeface="Times New Roman" pitchFamily="18" charset="0"/>
                <a:cs typeface="Times New Roman" pitchFamily="18" charset="0"/>
              </a:rPr>
              <a:t>setrouvait</a:t>
            </a:r>
            <a:r>
              <a:rPr lang="fr-FR" sz="2200" dirty="0">
                <a:latin typeface="Times New Roman" pitchFamily="18" charset="0"/>
                <a:ea typeface="Times New Roman" pitchFamily="18" charset="0"/>
                <a:cs typeface="Times New Roman" pitchFamily="18" charset="0"/>
              </a:rPr>
              <a:t> l</a:t>
            </a:r>
            <a:r>
              <a:rPr lang="fr-FR" sz="2200" dirty="0">
                <a:latin typeface="Calibri"/>
                <a:ea typeface="Times New Roman" pitchFamily="18" charset="0"/>
                <a:cs typeface="Times New Roman" pitchFamily="18" charset="0"/>
              </a:rPr>
              <a:t>’</a:t>
            </a:r>
            <a:r>
              <a:rPr lang="fr-FR" sz="2200" dirty="0">
                <a:latin typeface="Times New Roman" pitchFamily="18" charset="0"/>
                <a:ea typeface="Times New Roman" pitchFamily="18" charset="0"/>
                <a:cs typeface="Times New Roman" pitchFamily="18" charset="0"/>
              </a:rPr>
              <a:t>animal avant sa capture ni la p</a:t>
            </a:r>
            <a:r>
              <a:rPr lang="fr-FR" sz="2200" dirty="0">
                <a:latin typeface="Calibri"/>
                <a:ea typeface="Times New Roman" pitchFamily="18" charset="0"/>
                <a:cs typeface="Times New Roman" pitchFamily="18" charset="0"/>
              </a:rPr>
              <a:t>é</a:t>
            </a:r>
            <a:r>
              <a:rPr lang="fr-FR" sz="2200" dirty="0">
                <a:latin typeface="Times New Roman" pitchFamily="18" charset="0"/>
                <a:ea typeface="Times New Roman" pitchFamily="18" charset="0"/>
                <a:cs typeface="Times New Roman" pitchFamily="18" charset="0"/>
              </a:rPr>
              <a:t>riode au cours de laquelle l</a:t>
            </a:r>
            <a:r>
              <a:rPr lang="fr-FR" sz="2200" dirty="0">
                <a:latin typeface="Calibri"/>
                <a:ea typeface="Times New Roman" pitchFamily="18" charset="0"/>
                <a:cs typeface="Times New Roman" pitchFamily="18" charset="0"/>
              </a:rPr>
              <a:t>’</a:t>
            </a:r>
            <a:r>
              <a:rPr lang="fr-FR" sz="2200" dirty="0">
                <a:latin typeface="Times New Roman" pitchFamily="18" charset="0"/>
                <a:ea typeface="Times New Roman" pitchFamily="18" charset="0"/>
                <a:cs typeface="Times New Roman" pitchFamily="18" charset="0"/>
              </a:rPr>
              <a:t>animal </a:t>
            </a:r>
            <a:r>
              <a:rPr lang="fr-FR" sz="2200" dirty="0">
                <a:latin typeface="Calibri"/>
                <a:ea typeface="Times New Roman" pitchFamily="18" charset="0"/>
                <a:cs typeface="Times New Roman" pitchFamily="18" charset="0"/>
              </a:rPr>
              <a:t>é</a:t>
            </a:r>
            <a:r>
              <a:rPr lang="fr-FR" sz="2200" dirty="0">
                <a:latin typeface="Times New Roman" pitchFamily="18" charset="0"/>
                <a:ea typeface="Times New Roman" pitchFamily="18" charset="0"/>
                <a:cs typeface="Times New Roman" pitchFamily="18" charset="0"/>
              </a:rPr>
              <a:t>tait </a:t>
            </a:r>
            <a:r>
              <a:rPr lang="fr-FR" sz="2200" dirty="0" err="1">
                <a:latin typeface="Times New Roman" pitchFamily="18" charset="0"/>
                <a:ea typeface="Times New Roman" pitchFamily="18" charset="0"/>
                <a:cs typeface="Times New Roman" pitchFamily="18" charset="0"/>
              </a:rPr>
              <a:t>pr</a:t>
            </a:r>
            <a:r>
              <a:rPr lang="fr-FR" sz="2200" dirty="0" err="1">
                <a:latin typeface="Calibri"/>
                <a:ea typeface="Times New Roman" pitchFamily="18" charset="0"/>
                <a:cs typeface="Times New Roman" pitchFamily="18" charset="0"/>
              </a:rPr>
              <a:t>é</a:t>
            </a:r>
            <a:r>
              <a:rPr lang="fr-FR" sz="2200" dirty="0" err="1">
                <a:latin typeface="Times New Roman" pitchFamily="18" charset="0"/>
                <a:ea typeface="Times New Roman" pitchFamily="18" charset="0"/>
                <a:cs typeface="Times New Roman" pitchFamily="18" charset="0"/>
              </a:rPr>
              <a:t>sent.Certaines</a:t>
            </a:r>
            <a:r>
              <a:rPr lang="fr-FR" sz="2200" dirty="0">
                <a:latin typeface="Times New Roman" pitchFamily="18" charset="0"/>
                <a:ea typeface="Times New Roman" pitchFamily="18" charset="0"/>
                <a:cs typeface="Times New Roman" pitchFamily="18" charset="0"/>
              </a:rPr>
              <a:t> esp</a:t>
            </a:r>
            <a:r>
              <a:rPr lang="fr-FR" sz="2200" dirty="0">
                <a:latin typeface="Calibri"/>
                <a:ea typeface="Times New Roman" pitchFamily="18" charset="0"/>
                <a:cs typeface="Times New Roman" pitchFamily="18" charset="0"/>
              </a:rPr>
              <a:t>è</a:t>
            </a:r>
            <a:r>
              <a:rPr lang="fr-FR" sz="2200" dirty="0">
                <a:latin typeface="Times New Roman" pitchFamily="18" charset="0"/>
                <a:ea typeface="Times New Roman" pitchFamily="18" charset="0"/>
                <a:cs typeface="Times New Roman" pitchFamily="18" charset="0"/>
              </a:rPr>
              <a:t>ces de </a:t>
            </a:r>
            <a:r>
              <a:rPr lang="fr-FR" sz="2200" u="sng" dirty="0">
                <a:latin typeface="Times New Roman" pitchFamily="18" charset="0"/>
                <a:ea typeface="Times New Roman" pitchFamily="18" charset="0"/>
                <a:cs typeface="Times New Roman" pitchFamily="18" charset="0"/>
              </a:rPr>
              <a:t>musaraignes</a:t>
            </a:r>
            <a:r>
              <a:rPr lang="fr-FR" sz="2200" dirty="0">
                <a:latin typeface="Times New Roman" pitchFamily="18" charset="0"/>
                <a:ea typeface="Times New Roman" pitchFamily="18" charset="0"/>
                <a:cs typeface="Times New Roman" pitchFamily="18" charset="0"/>
              </a:rPr>
              <a:t> n</a:t>
            </a:r>
            <a:r>
              <a:rPr lang="fr-FR" sz="2200" dirty="0">
                <a:latin typeface="Calibri"/>
                <a:ea typeface="Times New Roman" pitchFamily="18" charset="0"/>
                <a:cs typeface="Times New Roman" pitchFamily="18" charset="0"/>
              </a:rPr>
              <a:t>é</a:t>
            </a:r>
            <a:r>
              <a:rPr lang="fr-FR" sz="2200" dirty="0">
                <a:latin typeface="Times New Roman" pitchFamily="18" charset="0"/>
                <a:ea typeface="Times New Roman" pitchFamily="18" charset="0"/>
                <a:cs typeface="Times New Roman" pitchFamily="18" charset="0"/>
              </a:rPr>
              <a:t>cessitent des analyses g</a:t>
            </a:r>
            <a:r>
              <a:rPr lang="fr-FR" sz="2200" dirty="0">
                <a:latin typeface="Calibri"/>
                <a:ea typeface="Times New Roman" pitchFamily="18" charset="0"/>
                <a:cs typeface="Times New Roman" pitchFamily="18" charset="0"/>
              </a:rPr>
              <a:t>é</a:t>
            </a:r>
            <a:r>
              <a:rPr lang="fr-FR" sz="2200" dirty="0">
                <a:latin typeface="Times New Roman" pitchFamily="18" charset="0"/>
                <a:ea typeface="Times New Roman" pitchFamily="18" charset="0"/>
                <a:cs typeface="Times New Roman" pitchFamily="18" charset="0"/>
              </a:rPr>
              <a:t>n</a:t>
            </a:r>
            <a:r>
              <a:rPr lang="fr-FR" sz="2200" dirty="0">
                <a:latin typeface="Calibri"/>
                <a:ea typeface="Times New Roman" pitchFamily="18" charset="0"/>
                <a:cs typeface="Times New Roman" pitchFamily="18" charset="0"/>
              </a:rPr>
              <a:t>é</a:t>
            </a:r>
            <a:r>
              <a:rPr lang="fr-FR" sz="2200" dirty="0">
                <a:latin typeface="Times New Roman" pitchFamily="18" charset="0"/>
                <a:ea typeface="Times New Roman" pitchFamily="18" charset="0"/>
                <a:cs typeface="Times New Roman" pitchFamily="18" charset="0"/>
              </a:rPr>
              <a:t>tiques pour </a:t>
            </a:r>
            <a:r>
              <a:rPr lang="fr-FR" sz="2200" dirty="0" err="1">
                <a:latin typeface="Times New Roman" pitchFamily="18" charset="0"/>
                <a:ea typeface="Times New Roman" pitchFamily="18" charset="0"/>
                <a:cs typeface="Times New Roman" pitchFamily="18" charset="0"/>
              </a:rPr>
              <a:t>lesdiff</a:t>
            </a:r>
            <a:r>
              <a:rPr lang="fr-FR" sz="2200" dirty="0" err="1">
                <a:latin typeface="Calibri"/>
                <a:ea typeface="Times New Roman" pitchFamily="18" charset="0"/>
                <a:cs typeface="Times New Roman" pitchFamily="18" charset="0"/>
              </a:rPr>
              <a:t>é</a:t>
            </a:r>
            <a:r>
              <a:rPr lang="fr-FR" sz="2200" dirty="0" err="1">
                <a:latin typeface="Times New Roman" pitchFamily="18" charset="0"/>
                <a:ea typeface="Times New Roman" pitchFamily="18" charset="0"/>
                <a:cs typeface="Times New Roman" pitchFamily="18" charset="0"/>
              </a:rPr>
              <a:t>rencier</a:t>
            </a:r>
            <a:r>
              <a:rPr lang="fr-FR" sz="2200" dirty="0">
                <a:latin typeface="Times New Roman" pitchFamily="18" charset="0"/>
                <a:ea typeface="Times New Roman" pitchFamily="18" charset="0"/>
                <a:cs typeface="Times New Roman" pitchFamily="18" charset="0"/>
              </a:rPr>
              <a:t> et l</a:t>
            </a:r>
            <a:r>
              <a:rPr lang="fr-FR" sz="2200" dirty="0">
                <a:latin typeface="Calibri"/>
                <a:ea typeface="Times New Roman" pitchFamily="18" charset="0"/>
                <a:cs typeface="Times New Roman" pitchFamily="18" charset="0"/>
              </a:rPr>
              <a:t>’</a:t>
            </a:r>
            <a:r>
              <a:rPr lang="fr-FR" sz="2200" dirty="0">
                <a:latin typeface="Times New Roman" pitchFamily="18" charset="0"/>
                <a:ea typeface="Times New Roman" pitchFamily="18" charset="0"/>
                <a:cs typeface="Times New Roman" pitchFamily="18" charset="0"/>
              </a:rPr>
              <a:t>absence de mat</a:t>
            </a:r>
            <a:r>
              <a:rPr lang="fr-FR" sz="2200" dirty="0">
                <a:latin typeface="Calibri"/>
                <a:ea typeface="Times New Roman" pitchFamily="18" charset="0"/>
                <a:cs typeface="Times New Roman" pitchFamily="18" charset="0"/>
              </a:rPr>
              <a:t>é</a:t>
            </a:r>
            <a:r>
              <a:rPr lang="fr-FR" sz="2200" dirty="0">
                <a:latin typeface="Times New Roman" pitchFamily="18" charset="0"/>
                <a:ea typeface="Times New Roman" pitchFamily="18" charset="0"/>
                <a:cs typeface="Times New Roman" pitchFamily="18" charset="0"/>
              </a:rPr>
              <a:t>riel g</a:t>
            </a:r>
            <a:r>
              <a:rPr lang="fr-FR" sz="2200" dirty="0">
                <a:latin typeface="Calibri"/>
                <a:ea typeface="Times New Roman" pitchFamily="18" charset="0"/>
                <a:cs typeface="Times New Roman" pitchFamily="18" charset="0"/>
              </a:rPr>
              <a:t>é</a:t>
            </a:r>
            <a:r>
              <a:rPr lang="fr-FR" sz="2200" dirty="0">
                <a:latin typeface="Times New Roman" pitchFamily="18" charset="0"/>
                <a:ea typeface="Times New Roman" pitchFamily="18" charset="0"/>
                <a:cs typeface="Times New Roman" pitchFamily="18" charset="0"/>
              </a:rPr>
              <a:t>n</a:t>
            </a:r>
            <a:r>
              <a:rPr lang="fr-FR" sz="2200" dirty="0">
                <a:latin typeface="Calibri"/>
                <a:ea typeface="Times New Roman" pitchFamily="18" charset="0"/>
                <a:cs typeface="Times New Roman" pitchFamily="18" charset="0"/>
              </a:rPr>
              <a:t>é</a:t>
            </a:r>
            <a:r>
              <a:rPr lang="fr-FR" sz="2200" dirty="0">
                <a:latin typeface="Times New Roman" pitchFamily="18" charset="0"/>
                <a:ea typeface="Times New Roman" pitchFamily="18" charset="0"/>
                <a:cs typeface="Times New Roman" pitchFamily="18" charset="0"/>
              </a:rPr>
              <a:t>tique dans les pelotes de r</a:t>
            </a:r>
            <a:r>
              <a:rPr lang="fr-FR" sz="2200" dirty="0">
                <a:latin typeface="Calibri"/>
                <a:ea typeface="Times New Roman" pitchFamily="18" charset="0"/>
                <a:cs typeface="Times New Roman" pitchFamily="18" charset="0"/>
              </a:rPr>
              <a:t>é</a:t>
            </a:r>
            <a:r>
              <a:rPr lang="fr-FR" sz="2200" dirty="0">
                <a:latin typeface="Times New Roman" pitchFamily="18" charset="0"/>
                <a:ea typeface="Times New Roman" pitchFamily="18" charset="0"/>
                <a:cs typeface="Times New Roman" pitchFamily="18" charset="0"/>
              </a:rPr>
              <a:t>jection ne permet </a:t>
            </a:r>
            <a:r>
              <a:rPr lang="fr-FR" sz="2200" dirty="0" err="1">
                <a:latin typeface="Times New Roman" pitchFamily="18" charset="0"/>
                <a:ea typeface="Times New Roman" pitchFamily="18" charset="0"/>
                <a:cs typeface="Times New Roman" pitchFamily="18" charset="0"/>
              </a:rPr>
              <a:t>pasleur</a:t>
            </a:r>
            <a:r>
              <a:rPr lang="fr-FR" sz="2200" dirty="0">
                <a:latin typeface="Times New Roman" pitchFamily="18" charset="0"/>
                <a:ea typeface="Times New Roman" pitchFamily="18" charset="0"/>
                <a:cs typeface="Times New Roman" pitchFamily="18" charset="0"/>
              </a:rPr>
              <a:t> </a:t>
            </a:r>
            <a:r>
              <a:rPr lang="fr-FR" sz="2200" dirty="0">
                <a:latin typeface="Calibri"/>
                <a:ea typeface="Times New Roman" pitchFamily="18" charset="0"/>
                <a:cs typeface="Times New Roman" pitchFamily="18" charset="0"/>
              </a:rPr>
              <a:t>é</a:t>
            </a:r>
            <a:r>
              <a:rPr lang="fr-FR" sz="2200" dirty="0">
                <a:latin typeface="Times New Roman" pitchFamily="18" charset="0"/>
                <a:ea typeface="Times New Roman" pitchFamily="18" charset="0"/>
                <a:cs typeface="Times New Roman" pitchFamily="18" charset="0"/>
              </a:rPr>
              <a:t>tude.</a:t>
            </a:r>
            <a:endParaRPr lang="fr-FR" sz="2200" dirty="0">
              <a:latin typeface="Arial" pitchFamily="34" charset="0"/>
              <a:cs typeface="Arial"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133121" name="Image 24"/>
          <p:cNvPicPr>
            <a:picLocks noChangeAspect="1" noChangeArrowheads="1"/>
          </p:cNvPicPr>
          <p:nvPr/>
        </p:nvPicPr>
        <p:blipFill>
          <a:blip r:embed="rId2" cstate="print"/>
          <a:srcRect/>
          <a:stretch>
            <a:fillRect/>
          </a:stretch>
        </p:blipFill>
        <p:spPr bwMode="auto">
          <a:xfrm>
            <a:off x="1357290" y="214290"/>
            <a:ext cx="6215106" cy="2571768"/>
          </a:xfrm>
          <a:prstGeom prst="rect">
            <a:avLst/>
          </a:prstGeom>
          <a:noFill/>
        </p:spPr>
      </p:pic>
      <p:sp>
        <p:nvSpPr>
          <p:cNvPr id="133123" name="Rectangle 3"/>
          <p:cNvSpPr>
            <a:spLocks noChangeArrowheads="1"/>
          </p:cNvSpPr>
          <p:nvPr/>
        </p:nvSpPr>
        <p:spPr bwMode="auto">
          <a:xfrm>
            <a:off x="285720" y="3071810"/>
            <a:ext cx="850109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Une seconde technique de recensement consiste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à</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collecter des donn</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es par le biais de cadavres ou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effectuer des relev</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 le long des axes routiers. En effet, les mammif</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res sont souvent victimes de collisions routi</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res, notamment sur les grands axes de transports. Ces impacts se produisent fr</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quemment avec certaines esp</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ces qui dispersent sur de larges aires au cours de la nuit pour chasser, notamment les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carnivorescomme</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le Renard roux (</a:t>
            </a:r>
            <a:r>
              <a:rPr kumimoji="0" lang="fr-FR" sz="22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Vulpes </a:t>
            </a:r>
            <a:r>
              <a:rPr kumimoji="0" lang="fr-FR" sz="2200" b="0" i="1"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vulpes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(Figure 6) ou encore avec des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organismesanthropophiles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qui sont souvent au contact des activit</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 humaines, telle que la Fouine (</a:t>
            </a:r>
            <a:r>
              <a:rPr kumimoji="0" lang="fr-FR" sz="22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Martes </a:t>
            </a:r>
            <a:r>
              <a:rPr kumimoji="0" lang="fr-FR" sz="2200" b="0" i="1"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foina</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endParaRPr kumimoji="0" lang="fr-FR" sz="22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135169" name="Image 25"/>
          <p:cNvPicPr>
            <a:picLocks noChangeAspect="1" noChangeArrowheads="1"/>
          </p:cNvPicPr>
          <p:nvPr/>
        </p:nvPicPr>
        <p:blipFill>
          <a:blip r:embed="rId2" cstate="print"/>
          <a:srcRect/>
          <a:stretch>
            <a:fillRect/>
          </a:stretch>
        </p:blipFill>
        <p:spPr bwMode="auto">
          <a:xfrm>
            <a:off x="1500166" y="571480"/>
            <a:ext cx="5486400" cy="2505075"/>
          </a:xfrm>
          <a:prstGeom prst="rect">
            <a:avLst/>
          </a:prstGeom>
          <a:noFill/>
        </p:spPr>
      </p:pic>
      <p:sp>
        <p:nvSpPr>
          <p:cNvPr id="135171" name="Rectangle 3"/>
          <p:cNvSpPr>
            <a:spLocks noChangeArrowheads="1"/>
          </p:cNvSpPr>
          <p:nvPr/>
        </p:nvSpPr>
        <p:spPr bwMode="auto">
          <a:xfrm>
            <a:off x="285720" y="3571876"/>
            <a:ext cx="8643966"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Un inconv</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nient avec ce type de protocole est que la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couverte de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cadavres,accessibles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et identifiables, n</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est pas toujours possible. </a:t>
            </a:r>
            <a:endParaRPr kumimoji="0" lang="fr-FR" sz="2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De plus, il est toujours difficile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valuer la fiabilit</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des donn</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es collect</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es par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autresstructures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et notamment leur capacit</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à</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diff</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rencier correctement plusieurs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esp</a:t>
            </a:r>
            <a:r>
              <a:rPr kumimoji="0" lang="fr-FR" sz="2200" b="0" i="0" u="none" strike="noStrike" cap="none" normalizeH="0" baseline="0" dirty="0" err="1">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cessemblables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Notre int</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rêt s</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est alors port</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sur la collecte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autres indices de pr</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sence plus facilement accessibles.</a:t>
            </a:r>
            <a:endParaRPr kumimoji="0" lang="fr-FR" sz="22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
          <p:cNvSpPr>
            <a:spLocks noChangeArrowheads="1"/>
          </p:cNvSpPr>
          <p:nvPr/>
        </p:nvSpPr>
        <p:spPr bwMode="auto">
          <a:xfrm>
            <a:off x="0" y="71414"/>
            <a:ext cx="9144000" cy="68634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Indices de pr</a:t>
            </a:r>
            <a:r>
              <a:rPr kumimoji="0" lang="fr-FR" sz="2200" b="1"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sence</a:t>
            </a:r>
            <a:r>
              <a:rPr kumimoji="0" lang="fr-FR" sz="2200" b="1" i="0" u="none" strike="noStrike" cap="none" normalizeH="0" baseline="0" dirty="0">
                <a:ln>
                  <a:noFill/>
                </a:ln>
                <a:solidFill>
                  <a:schemeClr val="tx1"/>
                </a:solidFill>
                <a:effectLst/>
                <a:latin typeface="Calibri"/>
                <a:ea typeface="Times New Roman" pitchFamily="18" charset="0"/>
                <a:cs typeface="Times New Roman" pitchFamily="18" charset="0"/>
              </a:rPr>
              <a:t> </a:t>
            </a:r>
            <a:r>
              <a:rPr kumimoji="0" lang="fr-FR" sz="22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fr-FR" sz="2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Pour certaines esp</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ces, il est possible de se baser sur l</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tude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indices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indirectscomme</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les f</a:t>
            </a:r>
            <a:r>
              <a:rPr kumimoji="0" lang="fr-FR" sz="2200" b="0" i="0" u="sng"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ces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les traces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et </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empreintes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ou encore </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les habitats </a:t>
            </a:r>
            <a:r>
              <a:rPr kumimoji="0" lang="fr-FR" sz="2200" b="0" i="0" u="sng"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caract</a:t>
            </a:r>
            <a:r>
              <a:rPr kumimoji="0" lang="fr-FR" sz="2200" b="0" i="0" u="sng" strike="noStrike" cap="none" normalizeH="0" baseline="0" dirty="0" err="1">
                <a:ln>
                  <a:noFill/>
                </a:ln>
                <a:solidFill>
                  <a:schemeClr val="tx1"/>
                </a:solidFill>
                <a:effectLst/>
                <a:latin typeface="Calibri"/>
                <a:ea typeface="Times New Roman" pitchFamily="18" charset="0"/>
                <a:cs typeface="Times New Roman" pitchFamily="18" charset="0"/>
              </a:rPr>
              <a:t>é</a:t>
            </a:r>
            <a:r>
              <a:rPr kumimoji="0" lang="fr-FR" sz="2200" b="0" i="0" u="sng"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ristiques</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.Cependant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bien que ces m</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thodes indirectes soient tr</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 utiles, il convient tout de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mêmede</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les utiliser avec pr</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caution car le pouvoir discriminant des indices recueillis s</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estompeavec</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le temps et le changement de conditions environnementales.</a:t>
            </a:r>
            <a:endParaRPr kumimoji="0" lang="fr-FR" sz="2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S</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il est possible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identifier des empreintes avec certitude, comme le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Castord</a:t>
            </a:r>
            <a:r>
              <a:rPr kumimoji="0" lang="fr-FR" sz="2200" b="0" i="0" u="none" strike="noStrike" cap="none" normalizeH="0" baseline="0" dirty="0" err="1">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Europe</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2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Castor </a:t>
            </a:r>
            <a:r>
              <a:rPr kumimoji="0" lang="fr-FR" sz="2200" b="0" i="1"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fiber</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(Figure 7), il peut subsister des doutes pour certaines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esp</a:t>
            </a:r>
            <a:r>
              <a:rPr kumimoji="0" lang="fr-FR" sz="2200" b="0" i="0" u="none" strike="noStrike" cap="none" normalizeH="0" baseline="0" dirty="0" err="1">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ces,comme</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par exemple le Cerf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laphe (</a:t>
            </a:r>
            <a:r>
              <a:rPr kumimoji="0" lang="fr-FR" sz="2200" b="0" i="1"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Cervuselaphus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et le Cerf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sika</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200" b="0" i="1"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Cervussikanippon</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endParaRPr kumimoji="0" lang="fr-FR" sz="2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Les conditions dans lesquelles sont trouv</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es ces traces sont importantes, puisque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destraces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peu visibles dans des substrats durs ne sont parfois pas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identifiables.Pour</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autres indices, comme les </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crottes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nous pouvons rencontrer les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mêmesdifficult</a:t>
            </a:r>
            <a:r>
              <a:rPr kumimoji="0" lang="fr-FR" sz="2200" b="0" i="0" u="none" strike="noStrike" cap="none" normalizeH="0" baseline="0" dirty="0" err="1">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à</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identifier l</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esp</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ce avec pr</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cision. Pour le </a:t>
            </a:r>
            <a:r>
              <a:rPr kumimoji="0" lang="fr-FR" sz="22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Campagnol amphibie</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il est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possiblede</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diminuer les risques de confusions entre les </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crottes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de cette esp</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è</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ce et celles </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d</a:t>
            </a:r>
            <a:r>
              <a:rPr kumimoji="0" lang="fr-FR" sz="2200" b="0" i="0" u="sng"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autres rongeurs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car ils les d</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posent dans des milieux caract</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é</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ristiques sous forme de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200" b="0" i="0" u="sng"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crottiers</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(Figure 6). A l</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inverse pour </a:t>
            </a:r>
            <a:r>
              <a:rPr kumimoji="0" lang="fr-FR" sz="2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lesguanosde</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chauves-souris, il est souvent difficile de faire la distinction au-del</a:t>
            </a:r>
            <a:r>
              <a:rPr kumimoji="0" lang="fr-FR" sz="2200" b="0" i="0" u="none" strike="noStrike" cap="none" normalizeH="0" baseline="0" dirty="0">
                <a:ln>
                  <a:noFill/>
                </a:ln>
                <a:solidFill>
                  <a:schemeClr val="tx1"/>
                </a:solidFill>
                <a:effectLst/>
                <a:latin typeface="Calibri"/>
                <a:ea typeface="Times New Roman" pitchFamily="18" charset="0"/>
                <a:cs typeface="Times New Roman" pitchFamily="18" charset="0"/>
              </a:rPr>
              <a:t>à</a:t>
            </a:r>
            <a:r>
              <a:rPr kumimoji="0" lang="fr-FR" sz="2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du genre.</a:t>
            </a:r>
            <a:endParaRPr kumimoji="0" lang="fr-FR" sz="22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tretch>
            <a:fillRect/>
          </a:stretch>
        </p:blipFill>
        <p:spPr>
          <a:xfrm>
            <a:off x="1643042" y="928670"/>
            <a:ext cx="5650302" cy="39401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404664"/>
            <a:ext cx="8729700" cy="5819800"/>
          </a:xfrm>
          <a:prstGeom prst="rect">
            <a:avLst/>
          </a:prstGeom>
        </p:spPr>
      </p:pic>
    </p:spTree>
    <p:extLst>
      <p:ext uri="{BB962C8B-B14F-4D97-AF65-F5344CB8AC3E}">
        <p14:creationId xmlns:p14="http://schemas.microsoft.com/office/powerpoint/2010/main" val="25796617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04664"/>
            <a:ext cx="9144000" cy="6239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83536" y="-27384"/>
            <a:ext cx="6348213" cy="400110"/>
          </a:xfrm>
          <a:prstGeom prst="rect">
            <a:avLst/>
          </a:prstGeom>
          <a:solidFill>
            <a:schemeClr val="tx2">
              <a:lumMod val="40000"/>
              <a:lumOff val="60000"/>
            </a:schemeClr>
          </a:solidFill>
        </p:spPr>
        <p:txBody>
          <a:bodyPr wrap="none">
            <a:spAutoFit/>
          </a:bodyPr>
          <a:lstStyle/>
          <a:p>
            <a:pPr algn="ctr"/>
            <a:r>
              <a:rPr lang="fr-FR" sz="2000" b="1" dirty="0"/>
              <a:t>Méthodes d’étude et de  capture d</a:t>
            </a:r>
            <a:r>
              <a:rPr lang="fr-FR" sz="2000" b="1" u="sng" dirty="0"/>
              <a:t>es mammifères</a:t>
            </a:r>
            <a:r>
              <a:rPr lang="fr-FR" sz="2000" b="1" dirty="0"/>
              <a:t> :</a:t>
            </a:r>
          </a:p>
        </p:txBody>
      </p:sp>
    </p:spTree>
    <p:extLst>
      <p:ext uri="{BB962C8B-B14F-4D97-AF65-F5344CB8AC3E}">
        <p14:creationId xmlns:p14="http://schemas.microsoft.com/office/powerpoint/2010/main" val="10373942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33063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5" y="332656"/>
            <a:ext cx="9144000" cy="6610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3805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3838"/>
            <a:ext cx="9144000" cy="663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0266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4313"/>
            <a:ext cx="9144000" cy="664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1456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4313"/>
            <a:ext cx="9144000" cy="664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8492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9550"/>
            <a:ext cx="9143999" cy="66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979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8600"/>
            <a:ext cx="91440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9658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04664"/>
            <a:ext cx="9144000"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4440" y="3076585"/>
            <a:ext cx="9036496" cy="1200329"/>
          </a:xfrm>
          <a:prstGeom prst="rect">
            <a:avLst/>
          </a:prstGeom>
          <a:solidFill>
            <a:srgbClr val="00B0F0"/>
          </a:solidFill>
        </p:spPr>
        <p:txBody>
          <a:bodyPr wrap="square">
            <a:spAutoFit/>
          </a:bodyPr>
          <a:lstStyle/>
          <a:p>
            <a:pPr algn="just"/>
            <a:r>
              <a:rPr lang="fr-FR" sz="2400" b="1" dirty="0">
                <a:latin typeface="Times New Roman" pitchFamily="18" charset="0"/>
                <a:cs typeface="Times New Roman" pitchFamily="18" charset="0"/>
              </a:rPr>
              <a:t>Pour certaines espèces, il est possible de se baser sur l’étude d’indices indirects comme </a:t>
            </a:r>
            <a:r>
              <a:rPr lang="fr-FR" sz="2400" b="1" u="sng" dirty="0">
                <a:latin typeface="Times New Roman" pitchFamily="18" charset="0"/>
                <a:cs typeface="Times New Roman" pitchFamily="18" charset="0"/>
              </a:rPr>
              <a:t>les fèces</a:t>
            </a:r>
            <a:r>
              <a:rPr lang="fr-FR" sz="2400" b="1" dirty="0">
                <a:latin typeface="Times New Roman" pitchFamily="18" charset="0"/>
                <a:cs typeface="Times New Roman" pitchFamily="18" charset="0"/>
              </a:rPr>
              <a:t>, </a:t>
            </a:r>
            <a:r>
              <a:rPr lang="fr-FR" sz="2400" b="1" u="sng" dirty="0">
                <a:latin typeface="Times New Roman" pitchFamily="18" charset="0"/>
                <a:cs typeface="Times New Roman" pitchFamily="18" charset="0"/>
              </a:rPr>
              <a:t>les traces</a:t>
            </a:r>
            <a:r>
              <a:rPr lang="fr-FR" sz="2400" b="1" dirty="0">
                <a:latin typeface="Times New Roman" pitchFamily="18" charset="0"/>
                <a:cs typeface="Times New Roman" pitchFamily="18" charset="0"/>
              </a:rPr>
              <a:t> et </a:t>
            </a:r>
            <a:r>
              <a:rPr lang="fr-FR" sz="2400" b="1" u="sng" dirty="0">
                <a:latin typeface="Times New Roman" pitchFamily="18" charset="0"/>
                <a:cs typeface="Times New Roman" pitchFamily="18" charset="0"/>
              </a:rPr>
              <a:t>empreintes</a:t>
            </a:r>
            <a:r>
              <a:rPr lang="fr-FR" sz="2400" b="1" dirty="0">
                <a:latin typeface="Times New Roman" pitchFamily="18" charset="0"/>
                <a:cs typeface="Times New Roman" pitchFamily="18" charset="0"/>
              </a:rPr>
              <a:t>, ou encore </a:t>
            </a:r>
            <a:r>
              <a:rPr lang="fr-FR" sz="2400" b="1" u="sng" dirty="0">
                <a:latin typeface="Times New Roman" pitchFamily="18" charset="0"/>
                <a:cs typeface="Times New Roman" pitchFamily="18" charset="0"/>
              </a:rPr>
              <a:t>les habitats caractéristiques</a:t>
            </a:r>
            <a:endParaRPr lang="fr-FR" sz="2400" b="1" dirty="0">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16" y="4355561"/>
            <a:ext cx="8964488" cy="2448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612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tretch>
            <a:fillRect/>
          </a:stretch>
        </p:blipFill>
        <p:spPr>
          <a:xfrm>
            <a:off x="50806" y="523970"/>
            <a:ext cx="7992888" cy="5544616"/>
          </a:xfrm>
          <a:prstGeom prst="rect">
            <a:avLst/>
          </a:prstGeom>
        </p:spPr>
      </p:pic>
      <p:pic>
        <p:nvPicPr>
          <p:cNvPr id="1026" name="Picture 2" descr="C:\Users\fouzi\Desktop\castor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2633" y="729778"/>
            <a:ext cx="2507754" cy="206541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fouzi\Desktop\capagniol amphie.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2060" y="2924944"/>
            <a:ext cx="2628900"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464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EA30B9-E9C7-2ADB-DF10-A5348241FB45}"/>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10459179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3838"/>
            <a:ext cx="9144000" cy="663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1769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7205"/>
            <a:ext cx="9144000" cy="643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27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3838"/>
            <a:ext cx="9144000" cy="663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4592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5738"/>
            <a:ext cx="9144000" cy="667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4818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47990"/>
            <a:ext cx="2304256" cy="369332"/>
          </a:xfrm>
          <a:prstGeom prst="rect">
            <a:avLst/>
          </a:prstGeom>
          <a:solidFill>
            <a:schemeClr val="tx2">
              <a:lumMod val="40000"/>
              <a:lumOff val="60000"/>
            </a:schemeClr>
          </a:solidFill>
        </p:spPr>
        <p:txBody>
          <a:bodyPr wrap="square">
            <a:spAutoFit/>
          </a:bodyPr>
          <a:lstStyle/>
          <a:p>
            <a:r>
              <a:rPr lang="fr-FR" b="1" dirty="0"/>
              <a:t>b) </a:t>
            </a:r>
            <a:r>
              <a:rPr lang="fr-FR" b="1" u="sng" dirty="0"/>
              <a:t>Les oiseaux</a:t>
            </a:r>
            <a:r>
              <a:rPr lang="fr-FR" b="1" dirty="0"/>
              <a:t> :</a:t>
            </a:r>
          </a:p>
        </p:txBody>
      </p:sp>
      <p:sp>
        <p:nvSpPr>
          <p:cNvPr id="5" name="Rectangle 4"/>
          <p:cNvSpPr/>
          <p:nvPr/>
        </p:nvSpPr>
        <p:spPr>
          <a:xfrm>
            <a:off x="107504" y="547769"/>
            <a:ext cx="4572000" cy="2585323"/>
          </a:xfrm>
          <a:prstGeom prst="rect">
            <a:avLst/>
          </a:prstGeom>
          <a:solidFill>
            <a:schemeClr val="bg1">
              <a:lumMod val="85000"/>
            </a:schemeClr>
          </a:solidFill>
        </p:spPr>
        <p:txBody>
          <a:bodyPr>
            <a:spAutoFit/>
          </a:bodyPr>
          <a:lstStyle/>
          <a:p>
            <a:pPr algn="just"/>
            <a:r>
              <a:rPr lang="fr-FR" b="1" u="sng" dirty="0"/>
              <a:t>Caractéristiques communes</a:t>
            </a:r>
            <a:r>
              <a:rPr lang="fr-FR" dirty="0"/>
              <a:t> </a:t>
            </a:r>
          </a:p>
          <a:p>
            <a:pPr algn="just"/>
            <a:r>
              <a:rPr lang="fr-FR" b="1" u="sng" dirty="0"/>
              <a:t>de tous les oiseaux</a:t>
            </a:r>
            <a:r>
              <a:rPr lang="fr-FR" b="1" dirty="0"/>
              <a:t> :</a:t>
            </a:r>
            <a:r>
              <a:rPr lang="fr-FR" dirty="0"/>
              <a:t> </a:t>
            </a:r>
          </a:p>
          <a:p>
            <a:pPr algn="just"/>
            <a:r>
              <a:rPr lang="fr-FR" dirty="0"/>
              <a:t>Ils sont couverts de plumes. </a:t>
            </a:r>
          </a:p>
          <a:p>
            <a:pPr algn="just"/>
            <a:r>
              <a:rPr lang="fr-FR" dirty="0"/>
              <a:t>Ils ont une température constante. </a:t>
            </a:r>
          </a:p>
          <a:p>
            <a:pPr algn="just"/>
            <a:r>
              <a:rPr lang="fr-FR" dirty="0"/>
              <a:t>Ils ont 2 pattes. </a:t>
            </a:r>
          </a:p>
          <a:p>
            <a:pPr algn="just"/>
            <a:r>
              <a:rPr lang="fr-FR" dirty="0"/>
              <a:t>Ils ont 2 ailes (même si tous les oiseaux ne peuvent pas voler). </a:t>
            </a:r>
          </a:p>
          <a:p>
            <a:pPr algn="just"/>
            <a:r>
              <a:rPr lang="fr-FR" dirty="0"/>
              <a:t>Ils respirent par des poumons. </a:t>
            </a:r>
          </a:p>
          <a:p>
            <a:pPr algn="just"/>
            <a:r>
              <a:rPr lang="fr-FR" dirty="0"/>
              <a:t>La femelle pond des œufs et les couve. </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2564904"/>
            <a:ext cx="4139952" cy="4064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86" y="3162615"/>
            <a:ext cx="4627418" cy="3578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788024" y="188640"/>
            <a:ext cx="4248472" cy="2308324"/>
          </a:xfrm>
          <a:prstGeom prst="rect">
            <a:avLst/>
          </a:prstGeom>
          <a:solidFill>
            <a:schemeClr val="bg1">
              <a:lumMod val="85000"/>
            </a:schemeClr>
          </a:solidFill>
        </p:spPr>
        <p:txBody>
          <a:bodyPr wrap="square">
            <a:spAutoFit/>
          </a:bodyPr>
          <a:lstStyle/>
          <a:p>
            <a:r>
              <a:rPr lang="fr-FR" b="1" u="sng" dirty="0"/>
              <a:t>Oiseaux:</a:t>
            </a:r>
            <a:r>
              <a:rPr lang="fr-FR" dirty="0"/>
              <a:t> Vertébrés à plumes dont les membres antérieurs sont transformés en ailes. Les oiseaux sont des animaux à sang chaud, qui partagent une même forme générale due à leur faculté de voler. Il existe 29 ordres chez les oiseaux (</a:t>
            </a:r>
            <a:r>
              <a:rPr lang="fr-FR" b="1" u="sng" dirty="0"/>
              <a:t>Ansériformes, Ciconiiformes…)</a:t>
            </a:r>
            <a:endParaRPr lang="fr-FR" dirty="0"/>
          </a:p>
        </p:txBody>
      </p:sp>
    </p:spTree>
    <p:extLst>
      <p:ext uri="{BB962C8B-B14F-4D97-AF65-F5344CB8AC3E}">
        <p14:creationId xmlns:p14="http://schemas.microsoft.com/office/powerpoint/2010/main" val="34209692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9CF6296-600D-E97F-0C90-8F1A5F69FACC}"/>
              </a:ext>
            </a:extLst>
          </p:cNvPr>
          <p:cNvGraphicFramePr>
            <a:graphicFrameLocks noGrp="1"/>
          </p:cNvGraphicFramePr>
          <p:nvPr>
            <p:extLst>
              <p:ext uri="{D42A27DB-BD31-4B8C-83A1-F6EECF244321}">
                <p14:modId xmlns:p14="http://schemas.microsoft.com/office/powerpoint/2010/main" val="1790020750"/>
              </p:ext>
            </p:extLst>
          </p:nvPr>
        </p:nvGraphicFramePr>
        <p:xfrm>
          <a:off x="35496" y="-27384"/>
          <a:ext cx="9036495" cy="6946999"/>
        </p:xfrm>
        <a:graphic>
          <a:graphicData uri="http://schemas.openxmlformats.org/drawingml/2006/table">
            <a:tbl>
              <a:tblPr/>
              <a:tblGrid>
                <a:gridCol w="1807299">
                  <a:extLst>
                    <a:ext uri="{9D8B030D-6E8A-4147-A177-3AD203B41FA5}">
                      <a16:colId xmlns:a16="http://schemas.microsoft.com/office/drawing/2014/main" val="1564470420"/>
                    </a:ext>
                  </a:extLst>
                </a:gridCol>
                <a:gridCol w="1807299">
                  <a:extLst>
                    <a:ext uri="{9D8B030D-6E8A-4147-A177-3AD203B41FA5}">
                      <a16:colId xmlns:a16="http://schemas.microsoft.com/office/drawing/2014/main" val="3180003876"/>
                    </a:ext>
                  </a:extLst>
                </a:gridCol>
                <a:gridCol w="1807299">
                  <a:extLst>
                    <a:ext uri="{9D8B030D-6E8A-4147-A177-3AD203B41FA5}">
                      <a16:colId xmlns:a16="http://schemas.microsoft.com/office/drawing/2014/main" val="3106327680"/>
                    </a:ext>
                  </a:extLst>
                </a:gridCol>
                <a:gridCol w="1807299">
                  <a:extLst>
                    <a:ext uri="{9D8B030D-6E8A-4147-A177-3AD203B41FA5}">
                      <a16:colId xmlns:a16="http://schemas.microsoft.com/office/drawing/2014/main" val="2263064692"/>
                    </a:ext>
                  </a:extLst>
                </a:gridCol>
                <a:gridCol w="1807299">
                  <a:extLst>
                    <a:ext uri="{9D8B030D-6E8A-4147-A177-3AD203B41FA5}">
                      <a16:colId xmlns:a16="http://schemas.microsoft.com/office/drawing/2014/main" val="493416986"/>
                    </a:ext>
                  </a:extLst>
                </a:gridCol>
              </a:tblGrid>
              <a:tr h="273101">
                <a:tc>
                  <a:txBody>
                    <a:bodyPr/>
                    <a:lstStyle/>
                    <a:p>
                      <a:r>
                        <a:rPr lang="fr-FR" sz="1500" b="1" dirty="0"/>
                        <a:t>Méthode</a:t>
                      </a:r>
                      <a:endParaRPr lang="fr-FR" sz="1500" dirty="0"/>
                    </a:p>
                  </a:txBody>
                  <a:tcPr marL="39014" marR="39014" marT="19507" marB="19507" anchor="ctr">
                    <a:lnL>
                      <a:noFill/>
                    </a:lnL>
                    <a:lnR>
                      <a:noFill/>
                    </a:lnR>
                    <a:lnT>
                      <a:noFill/>
                    </a:lnT>
                    <a:lnB>
                      <a:noFill/>
                    </a:lnB>
                    <a:solidFill>
                      <a:srgbClr val="92D050"/>
                    </a:solidFill>
                  </a:tcPr>
                </a:tc>
                <a:tc>
                  <a:txBody>
                    <a:bodyPr/>
                    <a:lstStyle/>
                    <a:p>
                      <a:r>
                        <a:rPr lang="fr-FR" sz="1500" b="1"/>
                        <a:t>Principe</a:t>
                      </a:r>
                      <a:endParaRPr lang="fr-FR" sz="1500"/>
                    </a:p>
                  </a:txBody>
                  <a:tcPr marL="39014" marR="39014" marT="19507" marB="19507" anchor="ctr">
                    <a:lnL>
                      <a:noFill/>
                    </a:lnL>
                    <a:lnR>
                      <a:noFill/>
                    </a:lnR>
                    <a:lnT>
                      <a:noFill/>
                    </a:lnT>
                    <a:lnB>
                      <a:noFill/>
                    </a:lnB>
                    <a:solidFill>
                      <a:srgbClr val="92D050"/>
                    </a:solidFill>
                  </a:tcPr>
                </a:tc>
                <a:tc>
                  <a:txBody>
                    <a:bodyPr/>
                    <a:lstStyle/>
                    <a:p>
                      <a:r>
                        <a:rPr lang="fr-FR" sz="1500" b="1"/>
                        <a:t>Utilisation / Cible</a:t>
                      </a:r>
                      <a:endParaRPr lang="fr-FR" sz="1500"/>
                    </a:p>
                  </a:txBody>
                  <a:tcPr marL="39014" marR="39014" marT="19507" marB="19507" anchor="ctr">
                    <a:lnL>
                      <a:noFill/>
                    </a:lnL>
                    <a:lnR>
                      <a:noFill/>
                    </a:lnR>
                    <a:lnT>
                      <a:noFill/>
                    </a:lnT>
                    <a:lnB>
                      <a:noFill/>
                    </a:lnB>
                    <a:solidFill>
                      <a:srgbClr val="92D050"/>
                    </a:solidFill>
                  </a:tcPr>
                </a:tc>
                <a:tc>
                  <a:txBody>
                    <a:bodyPr/>
                    <a:lstStyle/>
                    <a:p>
                      <a:r>
                        <a:rPr lang="fr-FR" sz="1500" b="1"/>
                        <a:t>Avantages</a:t>
                      </a:r>
                      <a:endParaRPr lang="fr-FR" sz="1500"/>
                    </a:p>
                  </a:txBody>
                  <a:tcPr marL="39014" marR="39014" marT="19507" marB="19507" anchor="ctr">
                    <a:lnL>
                      <a:noFill/>
                    </a:lnL>
                    <a:lnR>
                      <a:noFill/>
                    </a:lnR>
                    <a:lnT>
                      <a:noFill/>
                    </a:lnT>
                    <a:lnB>
                      <a:noFill/>
                    </a:lnB>
                    <a:solidFill>
                      <a:srgbClr val="92D050"/>
                    </a:solidFill>
                  </a:tcPr>
                </a:tc>
                <a:tc>
                  <a:txBody>
                    <a:bodyPr/>
                    <a:lstStyle/>
                    <a:p>
                      <a:r>
                        <a:rPr lang="fr-FR" sz="1500" b="1" dirty="0"/>
                        <a:t>Inconvénients</a:t>
                      </a:r>
                      <a:endParaRPr lang="fr-FR" sz="1500" dirty="0"/>
                    </a:p>
                  </a:txBody>
                  <a:tcPr marL="39014" marR="39014" marT="19507" marB="19507" anchor="ctr">
                    <a:lnL>
                      <a:noFill/>
                    </a:lnL>
                    <a:lnR>
                      <a:noFill/>
                    </a:lnR>
                    <a:lnT>
                      <a:noFill/>
                    </a:lnT>
                    <a:lnB>
                      <a:noFill/>
                    </a:lnB>
                    <a:solidFill>
                      <a:srgbClr val="92D050"/>
                    </a:solidFill>
                  </a:tcPr>
                </a:tc>
                <a:extLst>
                  <a:ext uri="{0D108BD9-81ED-4DB2-BD59-A6C34878D82A}">
                    <a16:rowId xmlns:a16="http://schemas.microsoft.com/office/drawing/2014/main" val="2817626224"/>
                  </a:ext>
                </a:extLst>
              </a:tr>
              <a:tr h="624230">
                <a:tc>
                  <a:txBody>
                    <a:bodyPr/>
                    <a:lstStyle/>
                    <a:p>
                      <a:pPr algn="ctr"/>
                      <a:r>
                        <a:rPr lang="fr-FR" sz="1500" b="1"/>
                        <a:t>Points d'écoute</a:t>
                      </a:r>
                      <a:endParaRPr lang="fr-FR" sz="1500"/>
                    </a:p>
                  </a:txBody>
                  <a:tcPr marL="39014" marR="39014" marT="19507" marB="19507" anchor="ctr">
                    <a:lnL>
                      <a:noFill/>
                    </a:lnL>
                    <a:lnR>
                      <a:noFill/>
                    </a:lnR>
                    <a:lnT>
                      <a:noFill/>
                    </a:lnT>
                    <a:lnB>
                      <a:noFill/>
                    </a:lnB>
                    <a:solidFill>
                      <a:srgbClr val="92D050"/>
                    </a:solidFill>
                  </a:tcPr>
                </a:tc>
                <a:tc>
                  <a:txBody>
                    <a:bodyPr/>
                    <a:lstStyle/>
                    <a:p>
                      <a:r>
                        <a:rPr lang="fr-FR" sz="1500" dirty="0"/>
                        <a:t>Observation auditive et visuelle depuis des points fixes</a:t>
                      </a:r>
                    </a:p>
                  </a:txBody>
                  <a:tcPr marL="39014" marR="39014" marT="19507" marB="19507" anchor="ctr">
                    <a:lnL>
                      <a:noFill/>
                    </a:lnL>
                    <a:lnR>
                      <a:noFill/>
                    </a:lnR>
                    <a:lnT>
                      <a:noFill/>
                    </a:lnT>
                    <a:lnB>
                      <a:noFill/>
                    </a:lnB>
                    <a:noFill/>
                  </a:tcPr>
                </a:tc>
                <a:tc>
                  <a:txBody>
                    <a:bodyPr/>
                    <a:lstStyle/>
                    <a:p>
                      <a:r>
                        <a:rPr lang="fr-FR" sz="1500"/>
                        <a:t>Oiseaux chanteurs, oiseaux forestiers</a:t>
                      </a:r>
                    </a:p>
                  </a:txBody>
                  <a:tcPr marL="39014" marR="39014" marT="19507" marB="19507" anchor="ctr">
                    <a:lnL>
                      <a:noFill/>
                    </a:lnL>
                    <a:lnR>
                      <a:noFill/>
                    </a:lnR>
                    <a:lnT>
                      <a:noFill/>
                    </a:lnT>
                    <a:lnB>
                      <a:noFill/>
                    </a:lnB>
                    <a:noFill/>
                  </a:tcPr>
                </a:tc>
                <a:tc>
                  <a:txBody>
                    <a:bodyPr/>
                    <a:lstStyle/>
                    <a:p>
                      <a:r>
                        <a:rPr lang="fr-FR" sz="1500"/>
                        <a:t>Rapide, peu coûteux, bon pour les espèces vocales</a:t>
                      </a:r>
                    </a:p>
                  </a:txBody>
                  <a:tcPr marL="39014" marR="39014" marT="19507" marB="19507" anchor="ctr">
                    <a:lnL>
                      <a:noFill/>
                    </a:lnL>
                    <a:lnR>
                      <a:noFill/>
                    </a:lnR>
                    <a:lnT>
                      <a:noFill/>
                    </a:lnT>
                    <a:lnB>
                      <a:noFill/>
                    </a:lnB>
                    <a:noFill/>
                  </a:tcPr>
                </a:tc>
                <a:tc>
                  <a:txBody>
                    <a:bodyPr/>
                    <a:lstStyle/>
                    <a:p>
                      <a:r>
                        <a:rPr lang="fr-FR" sz="1500" dirty="0"/>
                        <a:t>Moins efficace pour les espèces silencieuses ou cryptiques</a:t>
                      </a:r>
                    </a:p>
                  </a:txBody>
                  <a:tcPr marL="39014" marR="39014" marT="19507" marB="19507" anchor="ctr">
                    <a:lnL>
                      <a:noFill/>
                    </a:lnL>
                    <a:lnR>
                      <a:noFill/>
                    </a:lnR>
                    <a:lnT>
                      <a:noFill/>
                    </a:lnT>
                    <a:lnB>
                      <a:noFill/>
                    </a:lnB>
                    <a:noFill/>
                  </a:tcPr>
                </a:tc>
                <a:extLst>
                  <a:ext uri="{0D108BD9-81ED-4DB2-BD59-A6C34878D82A}">
                    <a16:rowId xmlns:a16="http://schemas.microsoft.com/office/drawing/2014/main" val="2792213510"/>
                  </a:ext>
                </a:extLst>
              </a:tr>
              <a:tr h="741274">
                <a:tc>
                  <a:txBody>
                    <a:bodyPr/>
                    <a:lstStyle/>
                    <a:p>
                      <a:pPr algn="ctr"/>
                      <a:r>
                        <a:rPr lang="fr-FR" sz="1500" b="1"/>
                        <a:t>Transects linéaires</a:t>
                      </a:r>
                      <a:endParaRPr lang="fr-FR" sz="1500"/>
                    </a:p>
                  </a:txBody>
                  <a:tcPr marL="39014" marR="39014" marT="19507" marB="19507" anchor="ctr">
                    <a:lnL>
                      <a:noFill/>
                    </a:lnL>
                    <a:lnR>
                      <a:noFill/>
                    </a:lnR>
                    <a:lnT>
                      <a:noFill/>
                    </a:lnT>
                    <a:lnB>
                      <a:noFill/>
                    </a:lnB>
                    <a:solidFill>
                      <a:srgbClr val="92D050"/>
                    </a:solidFill>
                  </a:tcPr>
                </a:tc>
                <a:tc>
                  <a:txBody>
                    <a:bodyPr/>
                    <a:lstStyle/>
                    <a:p>
                      <a:r>
                        <a:rPr lang="fr-FR" sz="1500"/>
                        <a:t>Parcours à pied sur une ligne et enregistrement des oiseaux vus/entendus</a:t>
                      </a:r>
                    </a:p>
                  </a:txBody>
                  <a:tcPr marL="39014" marR="39014" marT="19507" marB="19507" anchor="ctr">
                    <a:lnL>
                      <a:noFill/>
                    </a:lnL>
                    <a:lnR>
                      <a:noFill/>
                    </a:lnR>
                    <a:lnT>
                      <a:noFill/>
                    </a:lnT>
                    <a:lnB>
                      <a:noFill/>
                    </a:lnB>
                    <a:noFill/>
                  </a:tcPr>
                </a:tc>
                <a:tc>
                  <a:txBody>
                    <a:bodyPr/>
                    <a:lstStyle/>
                    <a:p>
                      <a:r>
                        <a:rPr lang="fr-FR" sz="1500" dirty="0"/>
                        <a:t>Zones ouvertes, forêts, savanes</a:t>
                      </a:r>
                    </a:p>
                  </a:txBody>
                  <a:tcPr marL="39014" marR="39014" marT="19507" marB="19507" anchor="ctr">
                    <a:lnL>
                      <a:noFill/>
                    </a:lnL>
                    <a:lnR>
                      <a:noFill/>
                    </a:lnR>
                    <a:lnT>
                      <a:noFill/>
                    </a:lnT>
                    <a:lnB>
                      <a:noFill/>
                    </a:lnB>
                    <a:noFill/>
                  </a:tcPr>
                </a:tc>
                <a:tc>
                  <a:txBody>
                    <a:bodyPr/>
                    <a:lstStyle/>
                    <a:p>
                      <a:r>
                        <a:rPr lang="fr-FR" sz="1500"/>
                        <a:t>Permet estimation de densité, bonne couverture spatiale</a:t>
                      </a:r>
                    </a:p>
                  </a:txBody>
                  <a:tcPr marL="39014" marR="39014" marT="19507" marB="19507" anchor="ctr">
                    <a:lnL>
                      <a:noFill/>
                    </a:lnL>
                    <a:lnR>
                      <a:noFill/>
                    </a:lnR>
                    <a:lnT>
                      <a:noFill/>
                    </a:lnT>
                    <a:lnB>
                      <a:noFill/>
                    </a:lnB>
                    <a:noFill/>
                  </a:tcPr>
                </a:tc>
                <a:tc>
                  <a:txBody>
                    <a:bodyPr/>
                    <a:lstStyle/>
                    <a:p>
                      <a:r>
                        <a:rPr lang="fr-FR" sz="1500"/>
                        <a:t>Risque de double comptage, biais selon l’observateur</a:t>
                      </a:r>
                    </a:p>
                  </a:txBody>
                  <a:tcPr marL="39014" marR="39014" marT="19507" marB="19507" anchor="ctr">
                    <a:lnL>
                      <a:noFill/>
                    </a:lnL>
                    <a:lnR>
                      <a:noFill/>
                    </a:lnR>
                    <a:lnT>
                      <a:noFill/>
                    </a:lnT>
                    <a:lnB>
                      <a:noFill/>
                    </a:lnB>
                    <a:noFill/>
                  </a:tcPr>
                </a:tc>
                <a:extLst>
                  <a:ext uri="{0D108BD9-81ED-4DB2-BD59-A6C34878D82A}">
                    <a16:rowId xmlns:a16="http://schemas.microsoft.com/office/drawing/2014/main" val="1386295283"/>
                  </a:ext>
                </a:extLst>
              </a:tr>
              <a:tr h="741274">
                <a:tc>
                  <a:txBody>
                    <a:bodyPr/>
                    <a:lstStyle/>
                    <a:p>
                      <a:pPr algn="ctr"/>
                      <a:r>
                        <a:rPr lang="fr-FR" sz="1500" b="1"/>
                        <a:t>Réseaux de filets japonais</a:t>
                      </a:r>
                      <a:endParaRPr lang="fr-FR" sz="1500"/>
                    </a:p>
                  </a:txBody>
                  <a:tcPr marL="39014" marR="39014" marT="19507" marB="19507" anchor="ctr">
                    <a:lnL>
                      <a:noFill/>
                    </a:lnL>
                    <a:lnR>
                      <a:noFill/>
                    </a:lnR>
                    <a:lnT>
                      <a:noFill/>
                    </a:lnT>
                    <a:lnB>
                      <a:noFill/>
                    </a:lnB>
                    <a:solidFill>
                      <a:srgbClr val="92D050"/>
                    </a:solidFill>
                  </a:tcPr>
                </a:tc>
                <a:tc>
                  <a:txBody>
                    <a:bodyPr/>
                    <a:lstStyle/>
                    <a:p>
                      <a:r>
                        <a:rPr lang="fr-FR" sz="1500"/>
                        <a:t>Capture d’oiseaux avec des filets fins pour marquage ou mesure</a:t>
                      </a:r>
                    </a:p>
                  </a:txBody>
                  <a:tcPr marL="39014" marR="39014" marT="19507" marB="19507" anchor="ctr">
                    <a:lnL>
                      <a:noFill/>
                    </a:lnL>
                    <a:lnR>
                      <a:noFill/>
                    </a:lnR>
                    <a:lnT>
                      <a:noFill/>
                    </a:lnT>
                    <a:lnB>
                      <a:noFill/>
                    </a:lnB>
                    <a:noFill/>
                  </a:tcPr>
                </a:tc>
                <a:tc>
                  <a:txBody>
                    <a:bodyPr/>
                    <a:lstStyle/>
                    <a:p>
                      <a:r>
                        <a:rPr lang="fr-FR" sz="1500" dirty="0"/>
                        <a:t>Études de population, biométrie</a:t>
                      </a:r>
                    </a:p>
                  </a:txBody>
                  <a:tcPr marL="39014" marR="39014" marT="19507" marB="19507" anchor="ctr">
                    <a:lnL>
                      <a:noFill/>
                    </a:lnL>
                    <a:lnR>
                      <a:noFill/>
                    </a:lnR>
                    <a:lnT>
                      <a:noFill/>
                    </a:lnT>
                    <a:lnB>
                      <a:noFill/>
                    </a:lnB>
                    <a:noFill/>
                  </a:tcPr>
                </a:tc>
                <a:tc>
                  <a:txBody>
                    <a:bodyPr/>
                    <a:lstStyle/>
                    <a:p>
                      <a:r>
                        <a:rPr lang="fr-FR" sz="1500"/>
                        <a:t>Donne des données précises : âge, sexe, poids…</a:t>
                      </a:r>
                    </a:p>
                  </a:txBody>
                  <a:tcPr marL="39014" marR="39014" marT="19507" marB="19507" anchor="ctr">
                    <a:lnL>
                      <a:noFill/>
                    </a:lnL>
                    <a:lnR>
                      <a:noFill/>
                    </a:lnR>
                    <a:lnT>
                      <a:noFill/>
                    </a:lnT>
                    <a:lnB>
                      <a:noFill/>
                    </a:lnB>
                    <a:noFill/>
                  </a:tcPr>
                </a:tc>
                <a:tc>
                  <a:txBody>
                    <a:bodyPr/>
                    <a:lstStyle/>
                    <a:p>
                      <a:r>
                        <a:rPr lang="fr-FR" sz="1500"/>
                        <a:t>Intrusif, risque de stress pour l’animal</a:t>
                      </a:r>
                    </a:p>
                  </a:txBody>
                  <a:tcPr marL="39014" marR="39014" marT="19507" marB="19507" anchor="ctr">
                    <a:lnL>
                      <a:noFill/>
                    </a:lnL>
                    <a:lnR>
                      <a:noFill/>
                    </a:lnR>
                    <a:lnT>
                      <a:noFill/>
                    </a:lnT>
                    <a:lnB>
                      <a:noFill/>
                    </a:lnB>
                    <a:noFill/>
                  </a:tcPr>
                </a:tc>
                <a:extLst>
                  <a:ext uri="{0D108BD9-81ED-4DB2-BD59-A6C34878D82A}">
                    <a16:rowId xmlns:a16="http://schemas.microsoft.com/office/drawing/2014/main" val="652622982"/>
                  </a:ext>
                </a:extLst>
              </a:tr>
              <a:tr h="741274">
                <a:tc>
                  <a:txBody>
                    <a:bodyPr/>
                    <a:lstStyle/>
                    <a:p>
                      <a:pPr algn="ctr"/>
                      <a:r>
                        <a:rPr lang="fr-FR" sz="1500" b="1"/>
                        <a:t>Photographie / vidéo</a:t>
                      </a:r>
                      <a:endParaRPr lang="fr-FR" sz="1500"/>
                    </a:p>
                  </a:txBody>
                  <a:tcPr marL="39014" marR="39014" marT="19507" marB="19507" anchor="ctr">
                    <a:lnL>
                      <a:noFill/>
                    </a:lnL>
                    <a:lnR>
                      <a:noFill/>
                    </a:lnR>
                    <a:lnT>
                      <a:noFill/>
                    </a:lnT>
                    <a:lnB>
                      <a:noFill/>
                    </a:lnB>
                    <a:solidFill>
                      <a:srgbClr val="92D050"/>
                    </a:solidFill>
                  </a:tcPr>
                </a:tc>
                <a:tc>
                  <a:txBody>
                    <a:bodyPr/>
                    <a:lstStyle/>
                    <a:p>
                      <a:r>
                        <a:rPr lang="fr-FR" sz="1500"/>
                        <a:t>Prise de photos ou vidéos pour l’identification et le comptage</a:t>
                      </a:r>
                    </a:p>
                  </a:txBody>
                  <a:tcPr marL="39014" marR="39014" marT="19507" marB="19507" anchor="ctr">
                    <a:lnL>
                      <a:noFill/>
                    </a:lnL>
                    <a:lnR>
                      <a:noFill/>
                    </a:lnR>
                    <a:lnT>
                      <a:noFill/>
                    </a:lnT>
                    <a:lnB>
                      <a:noFill/>
                    </a:lnB>
                    <a:noFill/>
                  </a:tcPr>
                </a:tc>
                <a:tc>
                  <a:txBody>
                    <a:bodyPr/>
                    <a:lstStyle/>
                    <a:p>
                      <a:r>
                        <a:rPr lang="fr-FR" sz="1500" dirty="0"/>
                        <a:t>Oiseaux visibles ou rares</a:t>
                      </a:r>
                    </a:p>
                  </a:txBody>
                  <a:tcPr marL="39014" marR="39014" marT="19507" marB="19507" anchor="ctr">
                    <a:lnL>
                      <a:noFill/>
                    </a:lnL>
                    <a:lnR>
                      <a:noFill/>
                    </a:lnR>
                    <a:lnT>
                      <a:noFill/>
                    </a:lnT>
                    <a:lnB>
                      <a:noFill/>
                    </a:lnB>
                    <a:noFill/>
                  </a:tcPr>
                </a:tc>
                <a:tc>
                  <a:txBody>
                    <a:bodyPr/>
                    <a:lstStyle/>
                    <a:p>
                      <a:r>
                        <a:rPr lang="fr-FR" sz="1500"/>
                        <a:t>Permet d’avoir une preuve visuelle</a:t>
                      </a:r>
                    </a:p>
                  </a:txBody>
                  <a:tcPr marL="39014" marR="39014" marT="19507" marB="19507" anchor="ctr">
                    <a:lnL>
                      <a:noFill/>
                    </a:lnL>
                    <a:lnR>
                      <a:noFill/>
                    </a:lnR>
                    <a:lnT>
                      <a:noFill/>
                    </a:lnT>
                    <a:lnB>
                      <a:noFill/>
                    </a:lnB>
                    <a:noFill/>
                  </a:tcPr>
                </a:tc>
                <a:tc>
                  <a:txBody>
                    <a:bodyPr/>
                    <a:lstStyle/>
                    <a:p>
                      <a:r>
                        <a:rPr lang="fr-FR" sz="1500"/>
                        <a:t>Peut nécessiter du matériel coûteux</a:t>
                      </a:r>
                    </a:p>
                  </a:txBody>
                  <a:tcPr marL="39014" marR="39014" marT="19507" marB="19507" anchor="ctr">
                    <a:lnL>
                      <a:noFill/>
                    </a:lnL>
                    <a:lnR>
                      <a:noFill/>
                    </a:lnR>
                    <a:lnT>
                      <a:noFill/>
                    </a:lnT>
                    <a:lnB>
                      <a:noFill/>
                    </a:lnB>
                    <a:noFill/>
                  </a:tcPr>
                </a:tc>
                <a:extLst>
                  <a:ext uri="{0D108BD9-81ED-4DB2-BD59-A6C34878D82A}">
                    <a16:rowId xmlns:a16="http://schemas.microsoft.com/office/drawing/2014/main" val="2220100570"/>
                  </a:ext>
                </a:extLst>
              </a:tr>
              <a:tr h="624230">
                <a:tc>
                  <a:txBody>
                    <a:bodyPr/>
                    <a:lstStyle/>
                    <a:p>
                      <a:pPr algn="ctr"/>
                      <a:r>
                        <a:rPr lang="fr-FR" sz="1500" b="1"/>
                        <a:t>Caméras automatiques</a:t>
                      </a:r>
                      <a:endParaRPr lang="fr-FR" sz="1500"/>
                    </a:p>
                  </a:txBody>
                  <a:tcPr marL="39014" marR="39014" marT="19507" marB="19507" anchor="ctr">
                    <a:lnL>
                      <a:noFill/>
                    </a:lnL>
                    <a:lnR>
                      <a:noFill/>
                    </a:lnR>
                    <a:lnT>
                      <a:noFill/>
                    </a:lnT>
                    <a:lnB>
                      <a:noFill/>
                    </a:lnB>
                    <a:solidFill>
                      <a:srgbClr val="92D050"/>
                    </a:solidFill>
                  </a:tcPr>
                </a:tc>
                <a:tc>
                  <a:txBody>
                    <a:bodyPr/>
                    <a:lstStyle/>
                    <a:p>
                      <a:r>
                        <a:rPr lang="fr-FR" sz="1500"/>
                        <a:t>Détection de mouvement pour prendre des images automatiques</a:t>
                      </a:r>
                    </a:p>
                  </a:txBody>
                  <a:tcPr marL="39014" marR="39014" marT="19507" marB="19507" anchor="ctr">
                    <a:lnL>
                      <a:noFill/>
                    </a:lnL>
                    <a:lnR>
                      <a:noFill/>
                    </a:lnR>
                    <a:lnT>
                      <a:noFill/>
                    </a:lnT>
                    <a:lnB>
                      <a:noFill/>
                    </a:lnB>
                    <a:noFill/>
                  </a:tcPr>
                </a:tc>
                <a:tc>
                  <a:txBody>
                    <a:bodyPr/>
                    <a:lstStyle/>
                    <a:p>
                      <a:r>
                        <a:rPr lang="fr-FR" sz="1500" dirty="0"/>
                        <a:t>Oiseaux terrestres ou nicheurs discrets</a:t>
                      </a:r>
                    </a:p>
                  </a:txBody>
                  <a:tcPr marL="39014" marR="39014" marT="19507" marB="19507" anchor="ctr">
                    <a:lnL>
                      <a:noFill/>
                    </a:lnL>
                    <a:lnR>
                      <a:noFill/>
                    </a:lnR>
                    <a:lnT>
                      <a:noFill/>
                    </a:lnT>
                    <a:lnB>
                      <a:noFill/>
                    </a:lnB>
                    <a:noFill/>
                  </a:tcPr>
                </a:tc>
                <a:tc>
                  <a:txBody>
                    <a:bodyPr/>
                    <a:lstStyle/>
                    <a:p>
                      <a:r>
                        <a:rPr lang="fr-FR" sz="1500" dirty="0"/>
                        <a:t>Non intrusif, continue 24h/24</a:t>
                      </a:r>
                    </a:p>
                  </a:txBody>
                  <a:tcPr marL="39014" marR="39014" marT="19507" marB="19507" anchor="ctr">
                    <a:lnL>
                      <a:noFill/>
                    </a:lnL>
                    <a:lnR>
                      <a:noFill/>
                    </a:lnR>
                    <a:lnT>
                      <a:noFill/>
                    </a:lnT>
                    <a:lnB>
                      <a:noFill/>
                    </a:lnB>
                    <a:noFill/>
                  </a:tcPr>
                </a:tc>
                <a:tc>
                  <a:txBody>
                    <a:bodyPr/>
                    <a:lstStyle/>
                    <a:p>
                      <a:r>
                        <a:rPr lang="fr-FR" sz="1500"/>
                        <a:t>Nécessite batterie, analyse d’images</a:t>
                      </a:r>
                    </a:p>
                  </a:txBody>
                  <a:tcPr marL="39014" marR="39014" marT="19507" marB="19507" anchor="ctr">
                    <a:lnL>
                      <a:noFill/>
                    </a:lnL>
                    <a:lnR>
                      <a:noFill/>
                    </a:lnR>
                    <a:lnT>
                      <a:noFill/>
                    </a:lnT>
                    <a:lnB>
                      <a:noFill/>
                    </a:lnB>
                    <a:noFill/>
                  </a:tcPr>
                </a:tc>
                <a:extLst>
                  <a:ext uri="{0D108BD9-81ED-4DB2-BD59-A6C34878D82A}">
                    <a16:rowId xmlns:a16="http://schemas.microsoft.com/office/drawing/2014/main" val="3711836797"/>
                  </a:ext>
                </a:extLst>
              </a:tr>
              <a:tr h="507187">
                <a:tc>
                  <a:txBody>
                    <a:bodyPr/>
                    <a:lstStyle/>
                    <a:p>
                      <a:pPr algn="ctr"/>
                      <a:r>
                        <a:rPr lang="fr-FR" sz="1500" b="1"/>
                        <a:t>Échantillonnage acoustique passif</a:t>
                      </a:r>
                      <a:endParaRPr lang="fr-FR" sz="1500"/>
                    </a:p>
                  </a:txBody>
                  <a:tcPr marL="39014" marR="39014" marT="19507" marB="19507" anchor="ctr">
                    <a:lnL>
                      <a:noFill/>
                    </a:lnL>
                    <a:lnR>
                      <a:noFill/>
                    </a:lnR>
                    <a:lnT>
                      <a:noFill/>
                    </a:lnT>
                    <a:lnB>
                      <a:noFill/>
                    </a:lnB>
                    <a:solidFill>
                      <a:srgbClr val="92D050"/>
                    </a:solidFill>
                  </a:tcPr>
                </a:tc>
                <a:tc>
                  <a:txBody>
                    <a:bodyPr/>
                    <a:lstStyle/>
                    <a:p>
                      <a:r>
                        <a:rPr lang="fr-FR" sz="1500"/>
                        <a:t>Enregistrement automatique des chants</a:t>
                      </a:r>
                    </a:p>
                  </a:txBody>
                  <a:tcPr marL="39014" marR="39014" marT="19507" marB="19507" anchor="ctr">
                    <a:lnL>
                      <a:noFill/>
                    </a:lnL>
                    <a:lnR>
                      <a:noFill/>
                    </a:lnR>
                    <a:lnT>
                      <a:noFill/>
                    </a:lnT>
                    <a:lnB>
                      <a:noFill/>
                    </a:lnB>
                    <a:noFill/>
                  </a:tcPr>
                </a:tc>
                <a:tc>
                  <a:txBody>
                    <a:bodyPr/>
                    <a:lstStyle/>
                    <a:p>
                      <a:r>
                        <a:rPr lang="fr-FR" sz="1500"/>
                        <a:t>Oiseaux chanteurs, difficilement visibles</a:t>
                      </a:r>
                    </a:p>
                  </a:txBody>
                  <a:tcPr marL="39014" marR="39014" marT="19507" marB="19507" anchor="ctr">
                    <a:lnL>
                      <a:noFill/>
                    </a:lnL>
                    <a:lnR>
                      <a:noFill/>
                    </a:lnR>
                    <a:lnT>
                      <a:noFill/>
                    </a:lnT>
                    <a:lnB>
                      <a:noFill/>
                    </a:lnB>
                    <a:noFill/>
                  </a:tcPr>
                </a:tc>
                <a:tc>
                  <a:txBody>
                    <a:bodyPr/>
                    <a:lstStyle/>
                    <a:p>
                      <a:r>
                        <a:rPr lang="fr-FR" sz="1500" dirty="0"/>
                        <a:t>Donne des données en continu, non intrusif</a:t>
                      </a:r>
                    </a:p>
                  </a:txBody>
                  <a:tcPr marL="39014" marR="39014" marT="19507" marB="19507" anchor="ctr">
                    <a:lnL>
                      <a:noFill/>
                    </a:lnL>
                    <a:lnR>
                      <a:noFill/>
                    </a:lnR>
                    <a:lnT>
                      <a:noFill/>
                    </a:lnT>
                    <a:lnB>
                      <a:noFill/>
                    </a:lnB>
                    <a:noFill/>
                  </a:tcPr>
                </a:tc>
                <a:tc>
                  <a:txBody>
                    <a:bodyPr/>
                    <a:lstStyle/>
                    <a:p>
                      <a:r>
                        <a:rPr lang="fr-FR" sz="1500" dirty="0"/>
                        <a:t>Nécessite expertise en reconnaissance des chants</a:t>
                      </a:r>
                    </a:p>
                  </a:txBody>
                  <a:tcPr marL="39014" marR="39014" marT="19507" marB="19507" anchor="ctr">
                    <a:lnL>
                      <a:noFill/>
                    </a:lnL>
                    <a:lnR>
                      <a:noFill/>
                    </a:lnR>
                    <a:lnT>
                      <a:noFill/>
                    </a:lnT>
                    <a:lnB>
                      <a:noFill/>
                    </a:lnB>
                    <a:noFill/>
                  </a:tcPr>
                </a:tc>
                <a:extLst>
                  <a:ext uri="{0D108BD9-81ED-4DB2-BD59-A6C34878D82A}">
                    <a16:rowId xmlns:a16="http://schemas.microsoft.com/office/drawing/2014/main" val="2273221569"/>
                  </a:ext>
                </a:extLst>
              </a:tr>
              <a:tr h="624230">
                <a:tc>
                  <a:txBody>
                    <a:bodyPr/>
                    <a:lstStyle/>
                    <a:p>
                      <a:pPr algn="ctr"/>
                      <a:r>
                        <a:rPr lang="fr-FR" sz="1500" b="1" dirty="0"/>
                        <a:t>Suivi par balise / GPS</a:t>
                      </a:r>
                      <a:endParaRPr lang="fr-FR" sz="1500" dirty="0"/>
                    </a:p>
                  </a:txBody>
                  <a:tcPr marL="39014" marR="39014" marT="19507" marB="19507" anchor="ctr">
                    <a:lnL>
                      <a:noFill/>
                    </a:lnL>
                    <a:lnR>
                      <a:noFill/>
                    </a:lnR>
                    <a:lnT>
                      <a:noFill/>
                    </a:lnT>
                    <a:lnB>
                      <a:noFill/>
                    </a:lnB>
                    <a:solidFill>
                      <a:srgbClr val="92D050"/>
                    </a:solidFill>
                  </a:tcPr>
                </a:tc>
                <a:tc>
                  <a:txBody>
                    <a:bodyPr/>
                    <a:lstStyle/>
                    <a:p>
                      <a:r>
                        <a:rPr lang="fr-FR" sz="1500"/>
                        <a:t>Équipement des oiseaux avec dispositifs de localisation</a:t>
                      </a:r>
                    </a:p>
                  </a:txBody>
                  <a:tcPr marL="39014" marR="39014" marT="19507" marB="19507" anchor="ctr">
                    <a:lnL>
                      <a:noFill/>
                    </a:lnL>
                    <a:lnR>
                      <a:noFill/>
                    </a:lnR>
                    <a:lnT>
                      <a:noFill/>
                    </a:lnT>
                    <a:lnB>
                      <a:noFill/>
                    </a:lnB>
                    <a:noFill/>
                  </a:tcPr>
                </a:tc>
                <a:tc>
                  <a:txBody>
                    <a:bodyPr/>
                    <a:lstStyle/>
                    <a:p>
                      <a:r>
                        <a:rPr lang="fr-FR" sz="1500"/>
                        <a:t>Études de migration, déplacement</a:t>
                      </a:r>
                    </a:p>
                  </a:txBody>
                  <a:tcPr marL="39014" marR="39014" marT="19507" marB="19507" anchor="ctr">
                    <a:lnL>
                      <a:noFill/>
                    </a:lnL>
                    <a:lnR>
                      <a:noFill/>
                    </a:lnR>
                    <a:lnT>
                      <a:noFill/>
                    </a:lnT>
                    <a:lnB>
                      <a:noFill/>
                    </a:lnB>
                    <a:noFill/>
                  </a:tcPr>
                </a:tc>
                <a:tc>
                  <a:txBody>
                    <a:bodyPr/>
                    <a:lstStyle/>
                    <a:p>
                      <a:r>
                        <a:rPr lang="fr-FR" sz="1500"/>
                        <a:t>Données très précises, sur de longues distances</a:t>
                      </a:r>
                    </a:p>
                  </a:txBody>
                  <a:tcPr marL="39014" marR="39014" marT="19507" marB="19507" anchor="ctr">
                    <a:lnL>
                      <a:noFill/>
                    </a:lnL>
                    <a:lnR>
                      <a:noFill/>
                    </a:lnR>
                    <a:lnT>
                      <a:noFill/>
                    </a:lnT>
                    <a:lnB>
                      <a:noFill/>
                    </a:lnB>
                    <a:noFill/>
                  </a:tcPr>
                </a:tc>
                <a:tc>
                  <a:txBody>
                    <a:bodyPr/>
                    <a:lstStyle/>
                    <a:p>
                      <a:r>
                        <a:rPr lang="fr-FR" sz="1500" dirty="0"/>
                        <a:t>Très coûteux, manipulation nécessaire</a:t>
                      </a:r>
                    </a:p>
                  </a:txBody>
                  <a:tcPr marL="39014" marR="39014" marT="19507" marB="19507" anchor="ctr">
                    <a:lnL>
                      <a:noFill/>
                    </a:lnL>
                    <a:lnR>
                      <a:noFill/>
                    </a:lnR>
                    <a:lnT>
                      <a:noFill/>
                    </a:lnT>
                    <a:lnB>
                      <a:noFill/>
                    </a:lnB>
                    <a:noFill/>
                  </a:tcPr>
                </a:tc>
                <a:extLst>
                  <a:ext uri="{0D108BD9-81ED-4DB2-BD59-A6C34878D82A}">
                    <a16:rowId xmlns:a16="http://schemas.microsoft.com/office/drawing/2014/main" val="2281638681"/>
                  </a:ext>
                </a:extLst>
              </a:tr>
            </a:tbl>
          </a:graphicData>
        </a:graphic>
      </p:graphicFrame>
    </p:spTree>
    <p:extLst>
      <p:ext uri="{BB962C8B-B14F-4D97-AF65-F5344CB8AC3E}">
        <p14:creationId xmlns:p14="http://schemas.microsoft.com/office/powerpoint/2010/main" val="36977423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6009"/>
            <a:ext cx="9144000" cy="642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64079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8" y="219074"/>
            <a:ext cx="9036496" cy="663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50542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7604" y="112856"/>
            <a:ext cx="7128792" cy="830997"/>
          </a:xfrm>
          <a:prstGeom prst="rect">
            <a:avLst/>
          </a:prstGeom>
          <a:solidFill>
            <a:schemeClr val="tx1"/>
          </a:solidFill>
        </p:spPr>
        <p:txBody>
          <a:bodyPr wrap="square">
            <a:spAutoFit/>
          </a:bodyPr>
          <a:lstStyle/>
          <a:p>
            <a:pPr lvl="0" algn="ctr"/>
            <a:r>
              <a:rPr lang="fr-FR" sz="2400" b="1" dirty="0">
                <a:solidFill>
                  <a:srgbClr val="FFC000"/>
                </a:solidFill>
              </a:rPr>
              <a:t>Méthodes d’étude de l’Avifaune : méthodes de dénombrement des oiseaux</a:t>
            </a:r>
          </a:p>
        </p:txBody>
      </p:sp>
      <p:sp>
        <p:nvSpPr>
          <p:cNvPr id="5" name="Rectangle 4"/>
          <p:cNvSpPr/>
          <p:nvPr/>
        </p:nvSpPr>
        <p:spPr>
          <a:xfrm>
            <a:off x="535508" y="1354251"/>
            <a:ext cx="3816424" cy="2308324"/>
          </a:xfrm>
          <a:prstGeom prst="rect">
            <a:avLst/>
          </a:prstGeom>
          <a:solidFill>
            <a:srgbClr val="FFC000"/>
          </a:solidFill>
        </p:spPr>
        <p:txBody>
          <a:bodyPr wrap="square">
            <a:spAutoFit/>
          </a:bodyPr>
          <a:lstStyle/>
          <a:p>
            <a:pPr lvl="0" algn="just"/>
            <a:r>
              <a:rPr lang="fr-FR" b="1" u="sng" dirty="0">
                <a:latin typeface="Times New Roman" pitchFamily="18" charset="0"/>
                <a:cs typeface="Times New Roman" pitchFamily="18" charset="0"/>
              </a:rPr>
              <a:t>Méthodes de recensement absolues</a:t>
            </a:r>
            <a:r>
              <a:rPr lang="fr-FR" b="1" dirty="0">
                <a:latin typeface="Times New Roman" pitchFamily="18" charset="0"/>
                <a:cs typeface="Times New Roman" pitchFamily="18" charset="0"/>
              </a:rPr>
              <a:t>, permettant d'obtenir une estimation non biaisée du nombre de couples nicheurs en un lieu, à un moment donné et pour une espèce donnée </a:t>
            </a:r>
            <a:r>
              <a:rPr lang="fr-FR" dirty="0">
                <a:latin typeface="Times New Roman" pitchFamily="18" charset="0"/>
                <a:cs typeface="Times New Roman" pitchFamily="18" charset="0"/>
              </a:rPr>
              <a:t>(</a:t>
            </a:r>
            <a:r>
              <a:rPr lang="fr-FR" dirty="0"/>
              <a:t>Les comptages au sol et aériens, La méthode des plans quadrillés)</a:t>
            </a:r>
          </a:p>
          <a:p>
            <a:pPr algn="just"/>
            <a:endParaRPr lang="fr-FR" b="1" dirty="0">
              <a:latin typeface="Times New Roman" pitchFamily="18" charset="0"/>
              <a:cs typeface="Times New Roman" pitchFamily="18" charset="0"/>
            </a:endParaRPr>
          </a:p>
        </p:txBody>
      </p:sp>
      <p:sp>
        <p:nvSpPr>
          <p:cNvPr id="6" name="Rectangle 5"/>
          <p:cNvSpPr/>
          <p:nvPr/>
        </p:nvSpPr>
        <p:spPr>
          <a:xfrm>
            <a:off x="5112568" y="1464236"/>
            <a:ext cx="3923928" cy="1015663"/>
          </a:xfrm>
          <a:prstGeom prst="rect">
            <a:avLst/>
          </a:prstGeom>
          <a:solidFill>
            <a:srgbClr val="FFC000"/>
          </a:solidFill>
        </p:spPr>
        <p:txBody>
          <a:bodyPr wrap="square">
            <a:spAutoFit/>
          </a:bodyPr>
          <a:lstStyle/>
          <a:p>
            <a:pPr lvl="0"/>
            <a:r>
              <a:rPr lang="fr-FR" sz="2000" b="1" u="sng" dirty="0">
                <a:latin typeface="Times New Roman" pitchFamily="18" charset="0"/>
                <a:cs typeface="Times New Roman" pitchFamily="18" charset="0"/>
              </a:rPr>
              <a:t>Méthodes dites relatives</a:t>
            </a:r>
            <a:r>
              <a:rPr lang="fr-FR" sz="2000" b="1" dirty="0">
                <a:latin typeface="Times New Roman" pitchFamily="18" charset="0"/>
                <a:cs typeface="Times New Roman" pitchFamily="18" charset="0"/>
              </a:rPr>
              <a:t>, utilisées comme des </a:t>
            </a:r>
            <a:r>
              <a:rPr lang="fr-FR" sz="2000" b="1" u="sng" dirty="0">
                <a:latin typeface="Times New Roman" pitchFamily="18" charset="0"/>
                <a:cs typeface="Times New Roman" pitchFamily="18" charset="0"/>
              </a:rPr>
              <a:t>indices d’abondance</a:t>
            </a:r>
            <a:r>
              <a:rPr lang="fr-FR" sz="2000" b="1" dirty="0">
                <a:latin typeface="Times New Roman" pitchFamily="18" charset="0"/>
                <a:cs typeface="Times New Roman" pitchFamily="18" charset="0"/>
              </a:rPr>
              <a:t> relative des populations d’oiseaux</a:t>
            </a:r>
          </a:p>
        </p:txBody>
      </p:sp>
      <p:sp>
        <p:nvSpPr>
          <p:cNvPr id="7" name="Flèche droite rayée 6"/>
          <p:cNvSpPr/>
          <p:nvPr/>
        </p:nvSpPr>
        <p:spPr>
          <a:xfrm rot="3207171">
            <a:off x="4872078" y="964103"/>
            <a:ext cx="524260" cy="362957"/>
          </a:xfrm>
          <a:prstGeom prst="striped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rayée 7"/>
          <p:cNvSpPr/>
          <p:nvPr/>
        </p:nvSpPr>
        <p:spPr>
          <a:xfrm rot="6858336">
            <a:off x="4085162" y="1125102"/>
            <a:ext cx="488786" cy="396097"/>
          </a:xfrm>
          <a:prstGeom prst="striped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755575" y="3890341"/>
            <a:ext cx="8308215" cy="2862322"/>
          </a:xfrm>
          <a:prstGeom prst="rect">
            <a:avLst/>
          </a:prstGeom>
          <a:solidFill>
            <a:schemeClr val="accent2">
              <a:lumMod val="50000"/>
            </a:schemeClr>
          </a:solidFill>
        </p:spPr>
        <p:txBody>
          <a:bodyPr wrap="square">
            <a:spAutoFit/>
          </a:bodyPr>
          <a:lstStyle/>
          <a:p>
            <a:pPr algn="just"/>
            <a:r>
              <a:rPr lang="fr-FR" sz="2000" b="1" dirty="0">
                <a:solidFill>
                  <a:schemeClr val="bg1"/>
                </a:solidFill>
                <a:latin typeface="Times New Roman" pitchFamily="18" charset="0"/>
                <a:cs typeface="Times New Roman" pitchFamily="18" charset="0"/>
              </a:rPr>
              <a:t>Les oiseaux représentent par ailleurs un groupe dont l'étude et le suivi sont plus difficiles qu'il n'y paraît au premier abord. En effet, leurs déplacements sont conséquents, tant dans l'espace que dans le temps, et leur détectabilité peut varier considérablement. Cette détectabilité constitue ainsi l'une des difficultés majeures des méthodes de dénombrement. Ses fluctuations sont liées à de nombreux facteurs, notamment </a:t>
            </a:r>
            <a:r>
              <a:rPr lang="fr-FR" sz="2000" b="1" u="sng" dirty="0">
                <a:solidFill>
                  <a:schemeClr val="bg1"/>
                </a:solidFill>
                <a:latin typeface="Times New Roman" pitchFamily="18" charset="0"/>
                <a:cs typeface="Times New Roman" pitchFamily="18" charset="0"/>
              </a:rPr>
              <a:t>l'espèce considérée, le milieu étudié, les conditions atmosphériques, l'heure, la saison, les conditions d'observation (ex: bruit ambiant) et les compétences de l'observateur lui-même</a:t>
            </a:r>
            <a:r>
              <a:rPr lang="fr-FR" sz="2000" b="1" dirty="0">
                <a:solidFill>
                  <a:schemeClr val="bg1"/>
                </a:solidFill>
                <a:latin typeface="Times New Roman" pitchFamily="18" charset="0"/>
                <a:cs typeface="Times New Roman" pitchFamily="18" charset="0"/>
              </a:rPr>
              <a:t>. </a:t>
            </a:r>
          </a:p>
        </p:txBody>
      </p:sp>
    </p:spTree>
    <p:extLst>
      <p:ext uri="{BB962C8B-B14F-4D97-AF65-F5344CB8AC3E}">
        <p14:creationId xmlns:p14="http://schemas.microsoft.com/office/powerpoint/2010/main" val="15988992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7" y="35332"/>
            <a:ext cx="3830921" cy="369332"/>
          </a:xfrm>
          <a:prstGeom prst="rect">
            <a:avLst/>
          </a:prstGeom>
          <a:solidFill>
            <a:schemeClr val="tx1"/>
          </a:solidFill>
        </p:spPr>
        <p:txBody>
          <a:bodyPr wrap="none">
            <a:spAutoFit/>
          </a:bodyPr>
          <a:lstStyle/>
          <a:p>
            <a:pPr marL="342900" lvl="0" indent="-342900">
              <a:buFont typeface="+mj-lt"/>
              <a:buAutoNum type="arabicPeriod"/>
            </a:pPr>
            <a:r>
              <a:rPr lang="fr-FR" b="1" u="sng" dirty="0">
                <a:solidFill>
                  <a:schemeClr val="bg1"/>
                </a:solidFill>
              </a:rPr>
              <a:t>LES METHODES ABSOLUES :</a:t>
            </a:r>
            <a:endParaRPr lang="fr-FR" b="1" dirty="0">
              <a:solidFill>
                <a:schemeClr val="bg1"/>
              </a:solidFill>
            </a:endParaRPr>
          </a:p>
        </p:txBody>
      </p:sp>
      <p:sp>
        <p:nvSpPr>
          <p:cNvPr id="5" name="Rectangle 4"/>
          <p:cNvSpPr/>
          <p:nvPr/>
        </p:nvSpPr>
        <p:spPr>
          <a:xfrm>
            <a:off x="1043608" y="692696"/>
            <a:ext cx="8100390" cy="6093976"/>
          </a:xfrm>
          <a:prstGeom prst="rect">
            <a:avLst/>
          </a:prstGeom>
          <a:solidFill>
            <a:schemeClr val="bg1"/>
          </a:solidFill>
        </p:spPr>
        <p:txBody>
          <a:bodyPr wrap="square">
            <a:spAutoFit/>
          </a:bodyPr>
          <a:lstStyle/>
          <a:p>
            <a:pPr algn="just">
              <a:lnSpc>
                <a:spcPct val="150000"/>
              </a:lnSpc>
            </a:pPr>
            <a:r>
              <a:rPr lang="fr-FR" sz="2000" dirty="0">
                <a:latin typeface="Times New Roman" pitchFamily="18" charset="0"/>
                <a:cs typeface="Times New Roman" pitchFamily="18" charset="0"/>
              </a:rPr>
              <a:t>Ces méthodes de dénombrement permettent de déterminer </a:t>
            </a:r>
            <a:r>
              <a:rPr lang="fr-FR" sz="2000" u="sng" dirty="0">
                <a:latin typeface="Times New Roman" pitchFamily="18" charset="0"/>
                <a:cs typeface="Times New Roman" pitchFamily="18" charset="0"/>
              </a:rPr>
              <a:t>un nombre d’individus le plus proche de la réalité</a:t>
            </a:r>
            <a:r>
              <a:rPr lang="fr-FR" sz="2000" dirty="0">
                <a:latin typeface="Times New Roman" pitchFamily="18" charset="0"/>
                <a:cs typeface="Times New Roman" pitchFamily="18" charset="0"/>
              </a:rPr>
              <a:t>, d’une population d’oiseaux rassemblée sur un espace délimité et relativement court dans le temps. On peut distinguer les méthodes où l’ensemble de la population est visible et donc dénombrable instantanément. Ce type de comptage est habituellement utilisé pour le dénombrement </a:t>
            </a:r>
            <a:r>
              <a:rPr lang="fr-FR" sz="2000" u="sng" dirty="0">
                <a:latin typeface="Times New Roman" pitchFamily="18" charset="0"/>
                <a:cs typeface="Times New Roman" pitchFamily="18" charset="0"/>
              </a:rPr>
              <a:t>des populations d’oiseaux coloniaux en période de reproduction</a:t>
            </a:r>
            <a:r>
              <a:rPr lang="fr-FR" sz="2000" dirty="0">
                <a:latin typeface="Times New Roman" pitchFamily="18" charset="0"/>
                <a:cs typeface="Times New Roman" pitchFamily="18" charset="0"/>
              </a:rPr>
              <a:t> (</a:t>
            </a:r>
            <a:r>
              <a:rPr lang="fr-FR" sz="2000" b="1" dirty="0">
                <a:latin typeface="Times New Roman" pitchFamily="18" charset="0"/>
                <a:cs typeface="Times New Roman" pitchFamily="18" charset="0"/>
              </a:rPr>
              <a:t>ex : colonie d’ardéidés</a:t>
            </a:r>
            <a:r>
              <a:rPr lang="fr-FR" sz="2000" dirty="0">
                <a:latin typeface="Times New Roman" pitchFamily="18" charset="0"/>
                <a:cs typeface="Times New Roman" pitchFamily="18" charset="0"/>
              </a:rPr>
              <a:t>), le regroupement </a:t>
            </a:r>
            <a:r>
              <a:rPr lang="fr-FR" sz="2000" b="1" dirty="0">
                <a:latin typeface="Times New Roman" pitchFamily="18" charset="0"/>
                <a:cs typeface="Times New Roman" pitchFamily="18" charset="0"/>
              </a:rPr>
              <a:t>d’oiseaux hivernant</a:t>
            </a:r>
            <a:r>
              <a:rPr lang="fr-FR" sz="2000" dirty="0">
                <a:latin typeface="Times New Roman" pitchFamily="18" charset="0"/>
                <a:cs typeface="Times New Roman" pitchFamily="18" charset="0"/>
              </a:rPr>
              <a:t> (comme les </a:t>
            </a:r>
            <a:r>
              <a:rPr lang="fr-FR" sz="2000" b="1" dirty="0">
                <a:latin typeface="Times New Roman" pitchFamily="18" charset="0"/>
                <a:cs typeface="Times New Roman" pitchFamily="18" charset="0"/>
              </a:rPr>
              <a:t>anatidés</a:t>
            </a:r>
            <a:r>
              <a:rPr lang="fr-FR" sz="2000" dirty="0">
                <a:latin typeface="Times New Roman" pitchFamily="18" charset="0"/>
                <a:cs typeface="Times New Roman" pitchFamily="18" charset="0"/>
              </a:rPr>
              <a:t> et </a:t>
            </a:r>
            <a:r>
              <a:rPr lang="fr-FR" sz="2000" b="1" dirty="0">
                <a:latin typeface="Times New Roman" pitchFamily="18" charset="0"/>
                <a:cs typeface="Times New Roman" pitchFamily="18" charset="0"/>
              </a:rPr>
              <a:t>limicoles</a:t>
            </a:r>
            <a:r>
              <a:rPr lang="fr-FR" sz="2000" dirty="0">
                <a:latin typeface="Times New Roman" pitchFamily="18" charset="0"/>
                <a:cs typeface="Times New Roman" pitchFamily="18" charset="0"/>
              </a:rPr>
              <a:t>), </a:t>
            </a:r>
            <a:r>
              <a:rPr lang="fr-FR" sz="2000" b="1" dirty="0">
                <a:latin typeface="Times New Roman" pitchFamily="18" charset="0"/>
                <a:cs typeface="Times New Roman" pitchFamily="18" charset="0"/>
              </a:rPr>
              <a:t>les oiseaux volants</a:t>
            </a:r>
            <a:r>
              <a:rPr lang="fr-FR" sz="2000" dirty="0">
                <a:latin typeface="Times New Roman" pitchFamily="18" charset="0"/>
                <a:cs typeface="Times New Roman" pitchFamily="18" charset="0"/>
              </a:rPr>
              <a:t> lors des migrations (ex : comptage sur les cols de migration). Lorsque les populations ne sont pas visibles instantanément, comme pour les </a:t>
            </a:r>
            <a:r>
              <a:rPr lang="fr-FR" sz="2000" u="sng" dirty="0">
                <a:latin typeface="Times New Roman" pitchFamily="18" charset="0"/>
                <a:cs typeface="Times New Roman" pitchFamily="18" charset="0"/>
              </a:rPr>
              <a:t>passereaux</a:t>
            </a:r>
            <a:r>
              <a:rPr lang="fr-FR" sz="2000" dirty="0">
                <a:latin typeface="Times New Roman" pitchFamily="18" charset="0"/>
                <a:cs typeface="Times New Roman" pitchFamily="18" charset="0"/>
              </a:rPr>
              <a:t> en période de reproduction, on utilise des méthodes où l’on répète un recensement cartographique suffisamment de fois pour prétendre à l’exhaustivité </a:t>
            </a:r>
            <a:r>
              <a:rPr lang="fr-FR" sz="2000" u="sng" dirty="0">
                <a:latin typeface="Times New Roman" pitchFamily="18" charset="0"/>
                <a:cs typeface="Times New Roman" pitchFamily="18" charset="0"/>
              </a:rPr>
              <a:t>(méthode des plans quadrillés).</a:t>
            </a:r>
            <a:endParaRPr lang="fr-FR" sz="2000" dirty="0">
              <a:latin typeface="Times New Roman" pitchFamily="18" charset="0"/>
              <a:cs typeface="Times New Roman" pitchFamily="18" charset="0"/>
            </a:endParaRPr>
          </a:p>
        </p:txBody>
      </p:sp>
    </p:spTree>
    <p:extLst>
      <p:ext uri="{BB962C8B-B14F-4D97-AF65-F5344CB8AC3E}">
        <p14:creationId xmlns:p14="http://schemas.microsoft.com/office/powerpoint/2010/main" val="659219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2656"/>
            <a:ext cx="8424936" cy="6147965"/>
          </a:xfrm>
          <a:prstGeom prst="rect">
            <a:avLst/>
          </a:prstGeom>
          <a:ln>
            <a:solidFill>
              <a:srgbClr val="C00000"/>
            </a:solidFill>
          </a:ln>
        </p:spPr>
        <p:txBody>
          <a:bodyPr wrap="square">
            <a:spAutoFit/>
          </a:bodyPr>
          <a:lstStyle/>
          <a:p>
            <a:pPr algn="ctr">
              <a:lnSpc>
                <a:spcPct val="150000"/>
              </a:lnSpc>
              <a:spcBef>
                <a:spcPts val="1200"/>
              </a:spcBef>
              <a:spcAft>
                <a:spcPts val="1200"/>
              </a:spcAft>
            </a:pPr>
            <a:r>
              <a:rPr lang="fr-FR" sz="28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Méthodes Physionomiques d'Étude de la Végétation</a:t>
            </a:r>
            <a:endParaRPr lang="en-US" sz="2400" dirty="0">
              <a:latin typeface="Calibri" panose="020F0502020204030204" pitchFamily="34" charset="0"/>
              <a:ea typeface="Calibri" panose="020F0502020204030204" pitchFamily="34" charset="0"/>
              <a:cs typeface="Arial" panose="020B0604020202020204" pitchFamily="34" charset="0"/>
            </a:endParaRPr>
          </a:p>
          <a:p>
            <a:pPr algn="ctr">
              <a:lnSpc>
                <a:spcPct val="150000"/>
              </a:lnSpc>
              <a:spcBef>
                <a:spcPts val="1200"/>
              </a:spcBef>
              <a:spcAft>
                <a:spcPts val="1200"/>
              </a:spcAft>
            </a:pPr>
            <a:r>
              <a:rPr lang="fr-F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Les méthodes </a:t>
            </a:r>
            <a:r>
              <a:rPr lang="fr-FR" sz="28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physionomiques</a:t>
            </a:r>
            <a:r>
              <a:rPr lang="fr-F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sont des approches utilisées pour </a:t>
            </a:r>
            <a:r>
              <a:rPr lang="fr-FR" sz="2800" u="sng"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étudier et classifier la végétation </a:t>
            </a:r>
            <a:r>
              <a:rPr lang="fr-F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en se basant principalement sur </a:t>
            </a:r>
            <a:r>
              <a:rPr lang="fr-FR" sz="2800" u="sng"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l’apparence externe, la structure et la morphologie des communautés végétales</a:t>
            </a:r>
            <a:r>
              <a:rPr lang="fr-F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plutôt que sur </a:t>
            </a:r>
            <a:r>
              <a:rPr lang="fr-FR" sz="2800" u="sng"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leur composition floristique</a:t>
            </a:r>
            <a:r>
              <a:rPr lang="fr-F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Ces méthodes sont souvent employées dans </a:t>
            </a:r>
            <a:r>
              <a:rPr lang="fr-FR" sz="28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l'écologie</a:t>
            </a:r>
            <a:r>
              <a:rPr lang="fr-F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la </a:t>
            </a:r>
            <a:r>
              <a:rPr lang="fr-FR" sz="28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phytosociologie</a:t>
            </a:r>
            <a:r>
              <a:rPr lang="fr-F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et les </a:t>
            </a:r>
            <a:r>
              <a:rPr lang="fr-FR" sz="2800" b="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études de gestion des ressources naturelles.</a:t>
            </a:r>
            <a:endParaRPr lang="en-US" sz="24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840615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6976" y="749017"/>
            <a:ext cx="8453536" cy="5632311"/>
          </a:xfrm>
          <a:prstGeom prst="rect">
            <a:avLst/>
          </a:prstGeom>
          <a:solidFill>
            <a:schemeClr val="bg1"/>
          </a:solidFill>
        </p:spPr>
        <p:txBody>
          <a:bodyPr wrap="square">
            <a:spAutoFit/>
          </a:bodyPr>
          <a:lstStyle/>
          <a:p>
            <a:pPr marL="342900" lvl="0" indent="-342900" algn="just">
              <a:buFont typeface="+mj-lt"/>
              <a:buAutoNum type="alphaUcPeriod"/>
            </a:pPr>
            <a:r>
              <a:rPr lang="fr-FR" b="1" u="sng" dirty="0">
                <a:latin typeface="Times New Roman" pitchFamily="18" charset="0"/>
                <a:cs typeface="Times New Roman" pitchFamily="18" charset="0"/>
              </a:rPr>
              <a:t>Les comptages au sol et aériens :</a:t>
            </a:r>
          </a:p>
          <a:p>
            <a:pPr algn="just"/>
            <a:r>
              <a:rPr lang="fr-FR" dirty="0">
                <a:latin typeface="Times New Roman" pitchFamily="18" charset="0"/>
                <a:cs typeface="Times New Roman" pitchFamily="18" charset="0"/>
              </a:rPr>
              <a:t>En fonction de l’étendue spatiale de la zone concernée, les dénombrements se font essentiellement au sol pour les zones de quelques dizaines à quelques centaines d’hectares, mais peuvent être aussi réalisés en avion pour les zones étendues (delta, zone littorale ou marine). Bien qu’apparemment simples à mettre en œuvre, ces méthodes demandent d’avoir une bonne expérience dans la détermination des espèces, une connaissance des lieux et des rythmes d’activités des oiseaux. L’objectif étant de pouvoir comparer les effectifs obtenus dans le temps, il est indispensable que les conditions d’observation soit similaires et les observateurs identiques.</a:t>
            </a:r>
          </a:p>
          <a:p>
            <a:pPr algn="just"/>
            <a:r>
              <a:rPr lang="fr-FR" b="1" u="sng" dirty="0">
                <a:latin typeface="Times New Roman" pitchFamily="18" charset="0"/>
                <a:cs typeface="Times New Roman" pitchFamily="18" charset="0"/>
              </a:rPr>
              <a:t>Conseils d’utilisation :</a:t>
            </a:r>
          </a:p>
          <a:p>
            <a:pPr lvl="0" algn="just"/>
            <a:r>
              <a:rPr lang="fr-FR" dirty="0">
                <a:latin typeface="Times New Roman" pitchFamily="18" charset="0"/>
                <a:cs typeface="Times New Roman" pitchFamily="18" charset="0"/>
              </a:rPr>
              <a:t>- Avoir une connaissance du site pour localiser les regroupements habituels des oiseaux.</a:t>
            </a:r>
          </a:p>
          <a:p>
            <a:pPr lvl="0" algn="just"/>
            <a:r>
              <a:rPr lang="fr-FR" dirty="0">
                <a:latin typeface="Times New Roman" pitchFamily="18" charset="0"/>
                <a:cs typeface="Times New Roman" pitchFamily="18" charset="0"/>
              </a:rPr>
              <a:t>- Choisir les meilleurs points d’observation.</a:t>
            </a:r>
          </a:p>
          <a:p>
            <a:pPr lvl="0" algn="just"/>
            <a:r>
              <a:rPr lang="fr-FR" dirty="0">
                <a:latin typeface="Times New Roman" pitchFamily="18" charset="0"/>
                <a:cs typeface="Times New Roman" pitchFamily="18" charset="0"/>
              </a:rPr>
              <a:t>- Opérer lors de bonne conditions météorologiques (temps calme, bonne luminosité).</a:t>
            </a:r>
          </a:p>
          <a:p>
            <a:pPr lvl="0" algn="just"/>
            <a:r>
              <a:rPr lang="fr-FR" dirty="0">
                <a:latin typeface="Times New Roman" pitchFamily="18" charset="0"/>
                <a:cs typeface="Times New Roman" pitchFamily="18" charset="0"/>
              </a:rPr>
              <a:t>- En fonction de l’activité des oiseaux, opérer aux bons moments dans la journée (regroupement à marée haute).</a:t>
            </a:r>
          </a:p>
          <a:p>
            <a:pPr algn="just"/>
            <a:r>
              <a:rPr lang="fr-FR" b="1" u="sng" dirty="0">
                <a:latin typeface="Times New Roman" pitchFamily="18" charset="0"/>
                <a:cs typeface="Times New Roman" pitchFamily="18" charset="0"/>
              </a:rPr>
              <a:t>Quelques contraintes</a:t>
            </a:r>
          </a:p>
          <a:p>
            <a:pPr lvl="0" algn="just"/>
            <a:r>
              <a:rPr lang="fr-FR" dirty="0">
                <a:latin typeface="Times New Roman" pitchFamily="18" charset="0"/>
                <a:cs typeface="Times New Roman" pitchFamily="18" charset="0"/>
              </a:rPr>
              <a:t>La taille du groupe d’oiseaux : </a:t>
            </a:r>
            <a:r>
              <a:rPr lang="fr-FR" u="sng" dirty="0">
                <a:latin typeface="Times New Roman" pitchFamily="18" charset="0"/>
                <a:cs typeface="Times New Roman" pitchFamily="18" charset="0"/>
              </a:rPr>
              <a:t>la marge d’erreur augmente avec la taille du groupe </a:t>
            </a:r>
            <a:r>
              <a:rPr lang="fr-FR" dirty="0">
                <a:latin typeface="Times New Roman" pitchFamily="18" charset="0"/>
                <a:cs typeface="Times New Roman" pitchFamily="18" charset="0"/>
              </a:rPr>
              <a:t>,</a:t>
            </a:r>
          </a:p>
          <a:p>
            <a:pPr lvl="0" algn="just"/>
            <a:r>
              <a:rPr lang="fr-FR" dirty="0">
                <a:latin typeface="Times New Roman" pitchFamily="18" charset="0"/>
                <a:cs typeface="Times New Roman" pitchFamily="18" charset="0"/>
              </a:rPr>
              <a:t>La distance d’observation peut rendre les comptages extrêmement délicats.</a:t>
            </a:r>
          </a:p>
          <a:p>
            <a:pPr lvl="0" algn="just"/>
            <a:r>
              <a:rPr lang="fr-FR" dirty="0">
                <a:latin typeface="Times New Roman" pitchFamily="18" charset="0"/>
                <a:cs typeface="Times New Roman" pitchFamily="18" charset="0"/>
              </a:rPr>
              <a:t>L’activité des oiseaux peut engendrer des déplacements rendant difficile tous dénombrement (ex : </a:t>
            </a:r>
            <a:r>
              <a:rPr lang="fr-FR" u="sng" dirty="0">
                <a:latin typeface="Times New Roman" pitchFamily="18" charset="0"/>
                <a:cs typeface="Times New Roman" pitchFamily="18" charset="0"/>
              </a:rPr>
              <a:t>activité de nourrissage</a:t>
            </a:r>
            <a:r>
              <a:rPr lang="fr-FR" dirty="0">
                <a:latin typeface="Times New Roman" pitchFamily="18" charset="0"/>
                <a:cs typeface="Times New Roman" pitchFamily="18" charset="0"/>
              </a:rPr>
              <a:t>).</a:t>
            </a:r>
          </a:p>
        </p:txBody>
      </p:sp>
    </p:spTree>
    <p:extLst>
      <p:ext uri="{BB962C8B-B14F-4D97-AF65-F5344CB8AC3E}">
        <p14:creationId xmlns:p14="http://schemas.microsoft.com/office/powerpoint/2010/main" val="25709415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27" y="476672"/>
            <a:ext cx="9144000" cy="6247864"/>
          </a:xfrm>
          <a:prstGeom prst="rect">
            <a:avLst/>
          </a:prstGeom>
          <a:solidFill>
            <a:schemeClr val="tx1"/>
          </a:solidFill>
        </p:spPr>
        <p:txBody>
          <a:bodyPr wrap="square">
            <a:spAutoFit/>
          </a:bodyPr>
          <a:lstStyle/>
          <a:p>
            <a:pPr lvl="0" algn="just"/>
            <a:r>
              <a:rPr lang="fr-FR" sz="2000" b="1" u="sng" dirty="0">
                <a:solidFill>
                  <a:srgbClr val="FFFF00"/>
                </a:solidFill>
                <a:latin typeface="Times New Roman" pitchFamily="18" charset="0"/>
                <a:cs typeface="Times New Roman" pitchFamily="18" charset="0"/>
              </a:rPr>
              <a:t>B. La méthode des plans quadrillés :</a:t>
            </a:r>
          </a:p>
          <a:p>
            <a:pPr algn="just"/>
            <a:r>
              <a:rPr lang="fr-FR" sz="2000" dirty="0">
                <a:solidFill>
                  <a:schemeClr val="bg1"/>
                </a:solidFill>
                <a:latin typeface="Times New Roman" pitchFamily="18" charset="0"/>
                <a:cs typeface="Times New Roman" pitchFamily="18" charset="0"/>
              </a:rPr>
              <a:t>Pour compter tous les oiseaux nicheurs d’une zone, on peut envisager de chercher tous </a:t>
            </a:r>
            <a:r>
              <a:rPr lang="fr-FR" sz="2000" u="sng" dirty="0">
                <a:solidFill>
                  <a:srgbClr val="FFFF00"/>
                </a:solidFill>
                <a:latin typeface="Times New Roman" pitchFamily="18" charset="0"/>
                <a:cs typeface="Times New Roman" pitchFamily="18" charset="0"/>
              </a:rPr>
              <a:t>les nids construits et occupés durant la période de reproduction</a:t>
            </a:r>
            <a:r>
              <a:rPr lang="fr-FR" sz="2000" dirty="0">
                <a:solidFill>
                  <a:schemeClr val="bg1"/>
                </a:solidFill>
                <a:latin typeface="Times New Roman" pitchFamily="18" charset="0"/>
                <a:cs typeface="Times New Roman" pitchFamily="18" charset="0"/>
              </a:rPr>
              <a:t>. Cette technique est la plus utilisée pour les oiseaux coloniaux de grande taille comme les </a:t>
            </a:r>
            <a:r>
              <a:rPr lang="fr-FR" sz="2000" u="sng" dirty="0">
                <a:solidFill>
                  <a:srgbClr val="FFFF00"/>
                </a:solidFill>
                <a:latin typeface="Times New Roman" pitchFamily="18" charset="0"/>
                <a:cs typeface="Times New Roman" pitchFamily="18" charset="0"/>
              </a:rPr>
              <a:t>vautours</a:t>
            </a:r>
            <a:r>
              <a:rPr lang="fr-FR" sz="2000" dirty="0">
                <a:solidFill>
                  <a:schemeClr val="bg1"/>
                </a:solidFill>
                <a:latin typeface="Times New Roman" pitchFamily="18" charset="0"/>
                <a:cs typeface="Times New Roman" pitchFamily="18" charset="0"/>
              </a:rPr>
              <a:t> et les </a:t>
            </a:r>
            <a:r>
              <a:rPr lang="fr-FR" sz="2000" u="sng" dirty="0">
                <a:solidFill>
                  <a:srgbClr val="FFFF00"/>
                </a:solidFill>
                <a:latin typeface="Times New Roman" pitchFamily="18" charset="0"/>
                <a:cs typeface="Times New Roman" pitchFamily="18" charset="0"/>
              </a:rPr>
              <a:t>hérons</a:t>
            </a:r>
            <a:r>
              <a:rPr lang="fr-FR" sz="2000" dirty="0">
                <a:solidFill>
                  <a:schemeClr val="bg1"/>
                </a:solidFill>
                <a:latin typeface="Times New Roman" pitchFamily="18" charset="0"/>
                <a:cs typeface="Times New Roman" pitchFamily="18" charset="0"/>
              </a:rPr>
              <a:t> (méthode assimilé à des comptages au sol) mais irréaliste pour les </a:t>
            </a:r>
            <a:r>
              <a:rPr lang="fr-FR" sz="2000" u="sng" dirty="0">
                <a:solidFill>
                  <a:srgbClr val="FFFF00"/>
                </a:solidFill>
                <a:latin typeface="Times New Roman" pitchFamily="18" charset="0"/>
                <a:cs typeface="Times New Roman" pitchFamily="18" charset="0"/>
              </a:rPr>
              <a:t>passereaux</a:t>
            </a:r>
            <a:r>
              <a:rPr lang="fr-FR" sz="2000" dirty="0">
                <a:solidFill>
                  <a:schemeClr val="bg1"/>
                </a:solidFill>
                <a:latin typeface="Times New Roman" pitchFamily="18" charset="0"/>
                <a:cs typeface="Times New Roman" pitchFamily="18" charset="0"/>
              </a:rPr>
              <a:t> car de nombreux </a:t>
            </a:r>
            <a:r>
              <a:rPr lang="fr-FR" sz="2000" u="sng" dirty="0">
                <a:solidFill>
                  <a:srgbClr val="FFFF00"/>
                </a:solidFill>
                <a:latin typeface="Times New Roman" pitchFamily="18" charset="0"/>
                <a:cs typeface="Times New Roman" pitchFamily="18" charset="0"/>
              </a:rPr>
              <a:t>nids passent inaperçus</a:t>
            </a:r>
            <a:r>
              <a:rPr lang="fr-FR" sz="2000" dirty="0">
                <a:solidFill>
                  <a:schemeClr val="bg1"/>
                </a:solidFill>
                <a:latin typeface="Times New Roman" pitchFamily="18" charset="0"/>
                <a:cs typeface="Times New Roman" pitchFamily="18" charset="0"/>
              </a:rPr>
              <a:t>. C’est pourquoi il est préférable pour ces derniers de dénombrer les territoires ou cantons des mâles durant le printemps.</a:t>
            </a:r>
          </a:p>
          <a:p>
            <a:pPr algn="just"/>
            <a:r>
              <a:rPr lang="fr-FR" sz="2000" u="sng" dirty="0">
                <a:solidFill>
                  <a:schemeClr val="bg1"/>
                </a:solidFill>
                <a:latin typeface="Times New Roman" pitchFamily="18" charset="0"/>
                <a:cs typeface="Times New Roman" pitchFamily="18" charset="0"/>
              </a:rPr>
              <a:t>La méthode des plans quadrillé</a:t>
            </a:r>
            <a:r>
              <a:rPr lang="fr-FR" sz="2000" dirty="0">
                <a:solidFill>
                  <a:schemeClr val="bg1"/>
                </a:solidFill>
                <a:latin typeface="Times New Roman" pitchFamily="18" charset="0"/>
                <a:cs typeface="Times New Roman" pitchFamily="18" charset="0"/>
              </a:rPr>
              <a:t> consiste à parcourir plusieurs fois durant la période de reproduction des oiseaux un terrain de quelques dizaines d’hectares et de cartographier tous les contacts d’oiseaux sur un plan précis afin d’obtenir une densité pour une espèce donnée.</a:t>
            </a:r>
          </a:p>
          <a:p>
            <a:pPr algn="just"/>
            <a:r>
              <a:rPr lang="fr-FR" sz="2000" dirty="0">
                <a:solidFill>
                  <a:schemeClr val="bg1"/>
                </a:solidFill>
                <a:latin typeface="Times New Roman" pitchFamily="18" charset="0"/>
                <a:cs typeface="Times New Roman" pitchFamily="18" charset="0"/>
              </a:rPr>
              <a:t>Tous les objets susceptibles de permettre une localisation précise sur le terrain (haies, murets, arbres isolés…) </a:t>
            </a:r>
            <a:r>
              <a:rPr lang="fr-FR" sz="2000" u="sng" dirty="0">
                <a:solidFill>
                  <a:srgbClr val="FFFF00"/>
                </a:solidFill>
                <a:latin typeface="Times New Roman" pitchFamily="18" charset="0"/>
                <a:cs typeface="Times New Roman" pitchFamily="18" charset="0"/>
              </a:rPr>
              <a:t>sont reportés sur un plan</a:t>
            </a:r>
            <a:r>
              <a:rPr lang="fr-FR" sz="2000" dirty="0">
                <a:solidFill>
                  <a:schemeClr val="bg1"/>
                </a:solidFill>
                <a:latin typeface="Times New Roman" pitchFamily="18" charset="0"/>
                <a:cs typeface="Times New Roman" pitchFamily="18" charset="0"/>
              </a:rPr>
              <a:t>. Quelques jalons peuvent être installés sur le terrain pour </a:t>
            </a:r>
            <a:r>
              <a:rPr lang="fr-FR" sz="2000" u="sng" dirty="0">
                <a:solidFill>
                  <a:schemeClr val="bg1"/>
                </a:solidFill>
                <a:latin typeface="Times New Roman" pitchFamily="18" charset="0"/>
                <a:cs typeface="Times New Roman" pitchFamily="18" charset="0"/>
              </a:rPr>
              <a:t>quadriller la zone d’étude </a:t>
            </a:r>
            <a:r>
              <a:rPr lang="fr-FR" sz="2000" dirty="0">
                <a:solidFill>
                  <a:schemeClr val="bg1"/>
                </a:solidFill>
                <a:latin typeface="Times New Roman" pitchFamily="18" charset="0"/>
                <a:cs typeface="Times New Roman" pitchFamily="18" charset="0"/>
              </a:rPr>
              <a:t>et pallier à l’absence de repères naturels. Si l’observateur note toutes les espèces présentes, la parcelle de recensement devra être comprise entre </a:t>
            </a:r>
            <a:r>
              <a:rPr lang="fr-FR" sz="2000" u="sng" dirty="0">
                <a:solidFill>
                  <a:srgbClr val="FFFF00"/>
                </a:solidFill>
                <a:latin typeface="Times New Roman" pitchFamily="18" charset="0"/>
                <a:cs typeface="Times New Roman" pitchFamily="18" charset="0"/>
              </a:rPr>
              <a:t>40 et 100 hectares </a:t>
            </a:r>
            <a:r>
              <a:rPr lang="fr-FR" sz="2000" dirty="0">
                <a:solidFill>
                  <a:schemeClr val="bg1"/>
                </a:solidFill>
                <a:latin typeface="Times New Roman" pitchFamily="18" charset="0"/>
                <a:cs typeface="Times New Roman" pitchFamily="18" charset="0"/>
              </a:rPr>
              <a:t>en milieux ouverts et </a:t>
            </a:r>
            <a:r>
              <a:rPr lang="fr-FR" sz="2000" u="sng" dirty="0">
                <a:solidFill>
                  <a:srgbClr val="FFFF00"/>
                </a:solidFill>
                <a:latin typeface="Times New Roman" pitchFamily="18" charset="0"/>
                <a:cs typeface="Times New Roman" pitchFamily="18" charset="0"/>
              </a:rPr>
              <a:t>10 à 30 hectares dans des milieux plus forestiers</a:t>
            </a:r>
            <a:r>
              <a:rPr lang="fr-FR" sz="2000" dirty="0">
                <a:solidFill>
                  <a:schemeClr val="bg1"/>
                </a:solidFill>
                <a:latin typeface="Times New Roman" pitchFamily="18" charset="0"/>
                <a:cs typeface="Times New Roman" pitchFamily="18" charset="0"/>
              </a:rPr>
              <a:t>. L’itinéraire prévu devra couvrir toute la zone d’étude de façon à ce qu’aucun </a:t>
            </a:r>
            <a:r>
              <a:rPr lang="fr-FR" sz="2000" dirty="0">
                <a:solidFill>
                  <a:srgbClr val="FFFF00"/>
                </a:solidFill>
                <a:latin typeface="Times New Roman" pitchFamily="18" charset="0"/>
                <a:cs typeface="Times New Roman" pitchFamily="18" charset="0"/>
              </a:rPr>
              <a:t>point ne soit distant de plus de 100 mètres </a:t>
            </a:r>
            <a:r>
              <a:rPr lang="fr-FR" sz="2000" dirty="0">
                <a:solidFill>
                  <a:schemeClr val="bg1"/>
                </a:solidFill>
                <a:latin typeface="Times New Roman" pitchFamily="18" charset="0"/>
                <a:cs typeface="Times New Roman" pitchFamily="18" charset="0"/>
              </a:rPr>
              <a:t>de l’observateur. Tous les contacts d’oiseaux sont reportés selon un code sur un plan à l’échelle comprise entre 1/5000 </a:t>
            </a:r>
            <a:r>
              <a:rPr lang="fr-FR" sz="2000" dirty="0" err="1">
                <a:solidFill>
                  <a:schemeClr val="bg1"/>
                </a:solidFill>
                <a:latin typeface="Times New Roman" pitchFamily="18" charset="0"/>
                <a:cs typeface="Times New Roman" pitchFamily="18" charset="0"/>
              </a:rPr>
              <a:t>ème</a:t>
            </a:r>
            <a:r>
              <a:rPr lang="fr-FR" sz="2000" dirty="0">
                <a:solidFill>
                  <a:schemeClr val="bg1"/>
                </a:solidFill>
                <a:latin typeface="Times New Roman" pitchFamily="18" charset="0"/>
                <a:cs typeface="Times New Roman" pitchFamily="18" charset="0"/>
              </a:rPr>
              <a:t> et 1/1250 </a:t>
            </a:r>
            <a:r>
              <a:rPr lang="fr-FR" sz="2000" dirty="0" err="1">
                <a:solidFill>
                  <a:schemeClr val="bg1"/>
                </a:solidFill>
                <a:latin typeface="Times New Roman" pitchFamily="18" charset="0"/>
                <a:cs typeface="Times New Roman" pitchFamily="18" charset="0"/>
              </a:rPr>
              <a:t>ème</a:t>
            </a:r>
            <a:r>
              <a:rPr lang="fr-FR" sz="2000"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18083595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769527"/>
            <a:ext cx="8676456" cy="4708981"/>
          </a:xfrm>
          <a:prstGeom prst="rect">
            <a:avLst/>
          </a:prstGeom>
          <a:solidFill>
            <a:schemeClr val="tx1"/>
          </a:solidFill>
        </p:spPr>
        <p:txBody>
          <a:bodyPr wrap="square">
            <a:spAutoFit/>
          </a:bodyPr>
          <a:lstStyle/>
          <a:p>
            <a:pPr algn="just">
              <a:lnSpc>
                <a:spcPct val="150000"/>
              </a:lnSpc>
            </a:pPr>
            <a:r>
              <a:rPr lang="fr-FR" sz="2000" b="1" dirty="0">
                <a:solidFill>
                  <a:srgbClr val="FFFF00"/>
                </a:solidFill>
                <a:latin typeface="Times New Roman" pitchFamily="18" charset="0"/>
                <a:cs typeface="Times New Roman" pitchFamily="18" charset="0"/>
              </a:rPr>
              <a:t>Déroulement</a:t>
            </a:r>
          </a:p>
          <a:p>
            <a:pPr algn="just">
              <a:lnSpc>
                <a:spcPct val="150000"/>
              </a:lnSpc>
            </a:pPr>
            <a:r>
              <a:rPr lang="fr-FR" sz="2000" dirty="0">
                <a:solidFill>
                  <a:schemeClr val="bg1"/>
                </a:solidFill>
                <a:latin typeface="Times New Roman" pitchFamily="18" charset="0"/>
                <a:cs typeface="Times New Roman" pitchFamily="18" charset="0"/>
              </a:rPr>
              <a:t>L’observateur réalise au cours de la saison de reproduction un minimum de 8 parcours, espacés dans le temps. Les parcours sont réalisés durant les </a:t>
            </a:r>
            <a:r>
              <a:rPr lang="fr-FR" sz="2000" dirty="0">
                <a:solidFill>
                  <a:srgbClr val="FFFF00"/>
                </a:solidFill>
                <a:latin typeface="Times New Roman" pitchFamily="18" charset="0"/>
                <a:cs typeface="Times New Roman" pitchFamily="18" charset="0"/>
              </a:rPr>
              <a:t>premières heures du jour </a:t>
            </a:r>
            <a:r>
              <a:rPr lang="fr-FR" sz="2000" dirty="0">
                <a:solidFill>
                  <a:schemeClr val="bg1"/>
                </a:solidFill>
                <a:latin typeface="Times New Roman" pitchFamily="18" charset="0"/>
                <a:cs typeface="Times New Roman" pitchFamily="18" charset="0"/>
              </a:rPr>
              <a:t>et dans des conditions </a:t>
            </a:r>
            <a:r>
              <a:rPr lang="fr-FR" sz="2000" dirty="0">
                <a:solidFill>
                  <a:srgbClr val="FFFF00"/>
                </a:solidFill>
                <a:latin typeface="Times New Roman" pitchFamily="18" charset="0"/>
                <a:cs typeface="Times New Roman" pitchFamily="18" charset="0"/>
              </a:rPr>
              <a:t>météorologiques favorables </a:t>
            </a:r>
            <a:r>
              <a:rPr lang="fr-FR" sz="2000" dirty="0">
                <a:solidFill>
                  <a:schemeClr val="bg1"/>
                </a:solidFill>
                <a:latin typeface="Times New Roman" pitchFamily="18" charset="0"/>
                <a:cs typeface="Times New Roman" pitchFamily="18" charset="0"/>
              </a:rPr>
              <a:t>(absence de vent violent, de pluies de brouillard…). L’observateur cherchera à noter particulièrement les contacts simultanés entre mâles chanteurs Pour chaque oiseau contacté, un indice de reproduction sera aussi affecté :</a:t>
            </a:r>
          </a:p>
          <a:p>
            <a:pPr lvl="0" algn="just">
              <a:lnSpc>
                <a:spcPct val="150000"/>
              </a:lnSpc>
            </a:pPr>
            <a:r>
              <a:rPr lang="fr-FR" sz="2000" u="sng" dirty="0">
                <a:solidFill>
                  <a:schemeClr val="bg1"/>
                </a:solidFill>
                <a:latin typeface="Times New Roman" pitchFamily="18" charset="0"/>
                <a:cs typeface="Times New Roman" pitchFamily="18" charset="0"/>
              </a:rPr>
              <a:t>Les indices certains</a:t>
            </a:r>
            <a:r>
              <a:rPr lang="fr-FR" sz="2000" dirty="0">
                <a:solidFill>
                  <a:schemeClr val="bg1"/>
                </a:solidFill>
                <a:latin typeface="Times New Roman" pitchFamily="18" charset="0"/>
                <a:cs typeface="Times New Roman" pitchFamily="18" charset="0"/>
              </a:rPr>
              <a:t> : construction d’un nid, transport de matériaux, nourrissage…</a:t>
            </a:r>
          </a:p>
          <a:p>
            <a:pPr lvl="0" algn="just">
              <a:lnSpc>
                <a:spcPct val="150000"/>
              </a:lnSpc>
            </a:pPr>
            <a:r>
              <a:rPr lang="fr-FR" sz="2000" u="sng" dirty="0">
                <a:solidFill>
                  <a:schemeClr val="bg1"/>
                </a:solidFill>
                <a:latin typeface="Times New Roman" pitchFamily="18" charset="0"/>
                <a:cs typeface="Times New Roman" pitchFamily="18" charset="0"/>
              </a:rPr>
              <a:t>Les indices probables</a:t>
            </a:r>
            <a:r>
              <a:rPr lang="fr-FR" sz="2000" dirty="0">
                <a:solidFill>
                  <a:schemeClr val="bg1"/>
                </a:solidFill>
                <a:latin typeface="Times New Roman" pitchFamily="18" charset="0"/>
                <a:cs typeface="Times New Roman" pitchFamily="18" charset="0"/>
              </a:rPr>
              <a:t> : observation d’un couple, chant et parade d’un mâle…</a:t>
            </a:r>
          </a:p>
          <a:p>
            <a:pPr lvl="0" algn="just">
              <a:lnSpc>
                <a:spcPct val="150000"/>
              </a:lnSpc>
            </a:pPr>
            <a:r>
              <a:rPr lang="fr-FR" sz="2000" u="sng" dirty="0">
                <a:solidFill>
                  <a:schemeClr val="bg1"/>
                </a:solidFill>
                <a:latin typeface="Times New Roman" pitchFamily="18" charset="0"/>
                <a:cs typeface="Times New Roman" pitchFamily="18" charset="0"/>
              </a:rPr>
              <a:t>Les indices possibles</a:t>
            </a:r>
            <a:r>
              <a:rPr lang="fr-FR" sz="2000" dirty="0">
                <a:solidFill>
                  <a:schemeClr val="bg1"/>
                </a:solidFill>
                <a:latin typeface="Times New Roman" pitchFamily="18" charset="0"/>
                <a:cs typeface="Times New Roman" pitchFamily="18" charset="0"/>
              </a:rPr>
              <a:t> : observation d’un individu.</a:t>
            </a:r>
          </a:p>
        </p:txBody>
      </p:sp>
    </p:spTree>
    <p:extLst>
      <p:ext uri="{BB962C8B-B14F-4D97-AF65-F5344CB8AC3E}">
        <p14:creationId xmlns:p14="http://schemas.microsoft.com/office/powerpoint/2010/main" val="25340886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88640"/>
            <a:ext cx="3070071" cy="369332"/>
          </a:xfrm>
          <a:prstGeom prst="rect">
            <a:avLst/>
          </a:prstGeom>
          <a:solidFill>
            <a:schemeClr val="bg1">
              <a:lumMod val="85000"/>
            </a:schemeClr>
          </a:solidFill>
        </p:spPr>
        <p:txBody>
          <a:bodyPr wrap="none">
            <a:spAutoFit/>
          </a:bodyPr>
          <a:lstStyle/>
          <a:p>
            <a:pPr lvl="0"/>
            <a:r>
              <a:rPr lang="fr-FR" b="1" dirty="0"/>
              <a:t>2.Les méthodes relatives :</a:t>
            </a:r>
          </a:p>
        </p:txBody>
      </p:sp>
      <p:sp>
        <p:nvSpPr>
          <p:cNvPr id="5" name="Rectangle 4"/>
          <p:cNvSpPr/>
          <p:nvPr/>
        </p:nvSpPr>
        <p:spPr>
          <a:xfrm>
            <a:off x="107504" y="620688"/>
            <a:ext cx="8856984" cy="2862322"/>
          </a:xfrm>
          <a:prstGeom prst="rect">
            <a:avLst/>
          </a:prstGeom>
          <a:solidFill>
            <a:schemeClr val="tx2">
              <a:lumMod val="40000"/>
              <a:lumOff val="60000"/>
            </a:schemeClr>
          </a:solidFill>
        </p:spPr>
        <p:txBody>
          <a:bodyPr wrap="square">
            <a:spAutoFit/>
          </a:bodyPr>
          <a:lstStyle/>
          <a:p>
            <a:pPr algn="just"/>
            <a:r>
              <a:rPr lang="fr-FR" sz="2000" dirty="0">
                <a:latin typeface="Times New Roman" pitchFamily="18" charset="0"/>
                <a:cs typeface="Times New Roman" pitchFamily="18" charset="0"/>
              </a:rPr>
              <a:t>Contrairement aux méthodes absolues, les </a:t>
            </a:r>
            <a:r>
              <a:rPr lang="fr-FR" sz="2000" u="sng" dirty="0">
                <a:latin typeface="Times New Roman" pitchFamily="18" charset="0"/>
                <a:cs typeface="Times New Roman" pitchFamily="18" charset="0"/>
              </a:rPr>
              <a:t>méthodes relatives</a:t>
            </a:r>
            <a:r>
              <a:rPr lang="fr-FR" sz="2000" dirty="0">
                <a:latin typeface="Times New Roman" pitchFamily="18" charset="0"/>
                <a:cs typeface="Times New Roman" pitchFamily="18" charset="0"/>
              </a:rPr>
              <a:t> renseignent sur une </a:t>
            </a:r>
            <a:r>
              <a:rPr lang="fr-FR" sz="2000" b="1" dirty="0">
                <a:latin typeface="Times New Roman" pitchFamily="18" charset="0"/>
                <a:cs typeface="Times New Roman" pitchFamily="18" charset="0"/>
              </a:rPr>
              <a:t>abondance</a:t>
            </a:r>
            <a:r>
              <a:rPr lang="fr-FR" sz="2000" dirty="0">
                <a:latin typeface="Times New Roman" pitchFamily="18" charset="0"/>
                <a:cs typeface="Times New Roman" pitchFamily="18" charset="0"/>
              </a:rPr>
              <a:t> dite « </a:t>
            </a:r>
            <a:r>
              <a:rPr lang="fr-FR" sz="2000" b="1" dirty="0">
                <a:latin typeface="Times New Roman" pitchFamily="18" charset="0"/>
                <a:cs typeface="Times New Roman" pitchFamily="18" charset="0"/>
              </a:rPr>
              <a:t>relative</a:t>
            </a:r>
            <a:r>
              <a:rPr lang="fr-FR" sz="2000" dirty="0">
                <a:latin typeface="Times New Roman" pitchFamily="18" charset="0"/>
                <a:cs typeface="Times New Roman" pitchFamily="18" charset="0"/>
              </a:rPr>
              <a:t> » des espèces d'oiseaux. Ces méthodes sont employées le plus souvent sur </a:t>
            </a:r>
            <a:r>
              <a:rPr lang="fr-FR" sz="2000" u="sng" dirty="0">
                <a:latin typeface="Times New Roman" pitchFamily="18" charset="0"/>
                <a:cs typeface="Times New Roman" pitchFamily="18" charset="0"/>
              </a:rPr>
              <a:t>de vastes territoires </a:t>
            </a:r>
            <a:r>
              <a:rPr lang="fr-FR" sz="2000" dirty="0">
                <a:latin typeface="Times New Roman" pitchFamily="18" charset="0"/>
                <a:cs typeface="Times New Roman" pitchFamily="18" charset="0"/>
              </a:rPr>
              <a:t>lorsque les méthodes de dénombrement absolu ne peuvent être mises en place. Elles permettent de comparer </a:t>
            </a:r>
            <a:r>
              <a:rPr lang="fr-FR" sz="2000" u="sng" dirty="0">
                <a:latin typeface="Times New Roman" pitchFamily="18" charset="0"/>
                <a:cs typeface="Times New Roman" pitchFamily="18" charset="0"/>
              </a:rPr>
              <a:t>les abondances relatives des espèces entre</a:t>
            </a:r>
            <a:r>
              <a:rPr lang="fr-FR" sz="2000" dirty="0">
                <a:latin typeface="Times New Roman" pitchFamily="18" charset="0"/>
                <a:cs typeface="Times New Roman" pitchFamily="18" charset="0"/>
              </a:rPr>
              <a:t> </a:t>
            </a:r>
            <a:r>
              <a:rPr lang="fr-FR" sz="2000" u="sng" dirty="0">
                <a:latin typeface="Times New Roman" pitchFamily="18" charset="0"/>
                <a:cs typeface="Times New Roman" pitchFamily="18" charset="0"/>
              </a:rPr>
              <a:t>elles</a:t>
            </a:r>
            <a:r>
              <a:rPr lang="fr-FR" sz="2000" dirty="0">
                <a:latin typeface="Times New Roman" pitchFamily="18" charset="0"/>
                <a:cs typeface="Times New Roman" pitchFamily="18" charset="0"/>
              </a:rPr>
              <a:t>, </a:t>
            </a:r>
            <a:r>
              <a:rPr lang="fr-FR" sz="2000" u="sng" dirty="0">
                <a:latin typeface="Times New Roman" pitchFamily="18" charset="0"/>
                <a:cs typeface="Times New Roman" pitchFamily="18" charset="0"/>
              </a:rPr>
              <a:t>entre habitats et dans le temps sur la base d’une très forte corrélation</a:t>
            </a:r>
            <a:r>
              <a:rPr lang="fr-FR" sz="2000" dirty="0">
                <a:latin typeface="Times New Roman" pitchFamily="18" charset="0"/>
                <a:cs typeface="Times New Roman" pitchFamily="18" charset="0"/>
              </a:rPr>
              <a:t> </a:t>
            </a:r>
            <a:r>
              <a:rPr lang="fr-FR" sz="2000" u="sng" dirty="0">
                <a:latin typeface="Times New Roman" pitchFamily="18" charset="0"/>
                <a:cs typeface="Times New Roman" pitchFamily="18" charset="0"/>
              </a:rPr>
              <a:t>linéaire</a:t>
            </a:r>
            <a:r>
              <a:rPr lang="fr-FR" sz="2000" dirty="0">
                <a:latin typeface="Times New Roman" pitchFamily="18" charset="0"/>
                <a:cs typeface="Times New Roman" pitchFamily="18" charset="0"/>
              </a:rPr>
              <a:t> entre </a:t>
            </a:r>
            <a:r>
              <a:rPr lang="fr-FR" sz="2000" u="sng" dirty="0">
                <a:latin typeface="Times New Roman" pitchFamily="18" charset="0"/>
                <a:cs typeface="Times New Roman" pitchFamily="18" charset="0"/>
              </a:rPr>
              <a:t>l’abondance relative mesurée et l’abondance réelle pour une espèce donnée</a:t>
            </a:r>
            <a:r>
              <a:rPr lang="fr-FR" sz="2000" dirty="0">
                <a:latin typeface="Times New Roman" pitchFamily="18" charset="0"/>
                <a:cs typeface="Times New Roman" pitchFamily="18" charset="0"/>
              </a:rPr>
              <a:t>. Ces méthodes reposent soit sur des </a:t>
            </a:r>
            <a:r>
              <a:rPr lang="fr-FR" sz="2000" u="sng" dirty="0">
                <a:latin typeface="Times New Roman" pitchFamily="18" charset="0"/>
                <a:cs typeface="Times New Roman" pitchFamily="18" charset="0"/>
              </a:rPr>
              <a:t>itinéraires échantillons </a:t>
            </a:r>
            <a:r>
              <a:rPr lang="fr-FR" sz="2000" b="1" dirty="0">
                <a:latin typeface="Times New Roman" pitchFamily="18" charset="0"/>
                <a:cs typeface="Times New Roman" pitchFamily="18" charset="0"/>
              </a:rPr>
              <a:t>(lignes transects, IKA)</a:t>
            </a:r>
            <a:r>
              <a:rPr lang="fr-FR" sz="2000" dirty="0">
                <a:latin typeface="Times New Roman" pitchFamily="18" charset="0"/>
                <a:cs typeface="Times New Roman" pitchFamily="18" charset="0"/>
              </a:rPr>
              <a:t>, soit sur des </a:t>
            </a:r>
            <a:r>
              <a:rPr lang="fr-FR" sz="2000" u="sng" dirty="0">
                <a:latin typeface="Times New Roman" pitchFamily="18" charset="0"/>
                <a:cs typeface="Times New Roman" pitchFamily="18" charset="0"/>
              </a:rPr>
              <a:t>points d’écoute </a:t>
            </a:r>
            <a:r>
              <a:rPr lang="fr-FR" sz="2000" dirty="0">
                <a:latin typeface="Times New Roman" pitchFamily="18" charset="0"/>
                <a:cs typeface="Times New Roman" pitchFamily="18" charset="0"/>
              </a:rPr>
              <a:t>(</a:t>
            </a:r>
            <a:r>
              <a:rPr lang="fr-FR" sz="2000" b="1" dirty="0">
                <a:latin typeface="Times New Roman" pitchFamily="18" charset="0"/>
                <a:cs typeface="Times New Roman" pitchFamily="18" charset="0"/>
              </a:rPr>
              <a:t>IPA, EFP, EPS).</a:t>
            </a:r>
            <a:br>
              <a:rPr lang="fr-FR" sz="2000" dirty="0">
                <a:latin typeface="Times New Roman" pitchFamily="18" charset="0"/>
                <a:cs typeface="Times New Roman" pitchFamily="18" charset="0"/>
              </a:rPr>
            </a:br>
            <a:endParaRPr lang="fr-FR" sz="20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360554" y="3573016"/>
            <a:ext cx="2603934" cy="260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270033" y="3322410"/>
            <a:ext cx="2603935"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02" y="3645023"/>
            <a:ext cx="2767906" cy="2531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16141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260648"/>
            <a:ext cx="8928992" cy="6524863"/>
          </a:xfrm>
          <a:prstGeom prst="rect">
            <a:avLst/>
          </a:prstGeom>
          <a:solidFill>
            <a:srgbClr val="FFC000"/>
          </a:solidFill>
        </p:spPr>
        <p:txBody>
          <a:bodyPr wrap="square">
            <a:spAutoFit/>
          </a:bodyPr>
          <a:lstStyle/>
          <a:p>
            <a:pPr marL="457200" lvl="0" indent="-457200" algn="just">
              <a:buAutoNum type="alphaUcPeriod"/>
            </a:pPr>
            <a:r>
              <a:rPr lang="fr-FR" sz="2200" b="1" u="sng" dirty="0">
                <a:solidFill>
                  <a:srgbClr val="FF0000"/>
                </a:solidFill>
                <a:latin typeface="Times New Roman" pitchFamily="18" charset="0"/>
                <a:cs typeface="Times New Roman" pitchFamily="18" charset="0"/>
              </a:rPr>
              <a:t>L'indice kilométrique d'abondance (I.K.A.) :</a:t>
            </a:r>
          </a:p>
          <a:p>
            <a:pPr lvl="0" algn="just"/>
            <a:endParaRPr lang="fr-FR" sz="2200" b="1" u="sng" dirty="0">
              <a:solidFill>
                <a:srgbClr val="FF0000"/>
              </a:solidFill>
              <a:latin typeface="Times New Roman" pitchFamily="18" charset="0"/>
              <a:cs typeface="Times New Roman" pitchFamily="18" charset="0"/>
            </a:endParaRPr>
          </a:p>
          <a:p>
            <a:pPr algn="just"/>
            <a:r>
              <a:rPr lang="fr-FR" sz="2200" dirty="0">
                <a:latin typeface="Times New Roman" pitchFamily="18" charset="0"/>
                <a:cs typeface="Times New Roman" pitchFamily="18" charset="0"/>
              </a:rPr>
              <a:t>Cette méthode, dérivée de celles dites des </a:t>
            </a:r>
            <a:r>
              <a:rPr lang="fr-FR" sz="2200" b="1" dirty="0">
                <a:latin typeface="Times New Roman" pitchFamily="18" charset="0"/>
                <a:cs typeface="Times New Roman" pitchFamily="18" charset="0"/>
              </a:rPr>
              <a:t>lignes transects</a:t>
            </a:r>
            <a:r>
              <a:rPr lang="fr-FR" sz="2200" dirty="0">
                <a:latin typeface="Times New Roman" pitchFamily="18" charset="0"/>
                <a:cs typeface="Times New Roman" pitchFamily="18" charset="0"/>
              </a:rPr>
              <a:t>, a été mise au point par Ferry et </a:t>
            </a:r>
            <a:r>
              <a:rPr lang="fr-FR" sz="2200" dirty="0" err="1">
                <a:latin typeface="Times New Roman" pitchFamily="18" charset="0"/>
                <a:cs typeface="Times New Roman" pitchFamily="18" charset="0"/>
              </a:rPr>
              <a:t>Frochot</a:t>
            </a:r>
            <a:r>
              <a:rPr lang="fr-FR" sz="2200" dirty="0">
                <a:latin typeface="Times New Roman" pitchFamily="18" charset="0"/>
                <a:cs typeface="Times New Roman" pitchFamily="18" charset="0"/>
              </a:rPr>
              <a:t> (1958). Elle permet, dans </a:t>
            </a:r>
            <a:r>
              <a:rPr lang="fr-FR" sz="2200" b="1" dirty="0">
                <a:latin typeface="Times New Roman" pitchFamily="18" charset="0"/>
                <a:cs typeface="Times New Roman" pitchFamily="18" charset="0"/>
              </a:rPr>
              <a:t>un milieu suffisamment homogène</a:t>
            </a:r>
            <a:r>
              <a:rPr lang="fr-FR" sz="2200" dirty="0">
                <a:latin typeface="Times New Roman" pitchFamily="18" charset="0"/>
                <a:cs typeface="Times New Roman" pitchFamily="18" charset="0"/>
              </a:rPr>
              <a:t>, d’obtenir une abo</a:t>
            </a:r>
            <a:r>
              <a:rPr lang="fr-FR" sz="2200" u="sng" dirty="0">
                <a:latin typeface="Times New Roman" pitchFamily="18" charset="0"/>
                <a:cs typeface="Times New Roman" pitchFamily="18" charset="0"/>
              </a:rPr>
              <a:t>ndance relative spécifique pour chaque espèce</a:t>
            </a:r>
            <a:r>
              <a:rPr lang="fr-FR" sz="2200" dirty="0">
                <a:latin typeface="Times New Roman" pitchFamily="18" charset="0"/>
                <a:cs typeface="Times New Roman" pitchFamily="18" charset="0"/>
              </a:rPr>
              <a:t> d'oiseau observée par rapport à </a:t>
            </a:r>
            <a:r>
              <a:rPr lang="fr-FR" sz="2200" u="sng" dirty="0">
                <a:latin typeface="Times New Roman" pitchFamily="18" charset="0"/>
                <a:cs typeface="Times New Roman" pitchFamily="18" charset="0"/>
              </a:rPr>
              <a:t>une unité de distance</a:t>
            </a:r>
            <a:r>
              <a:rPr lang="fr-FR" sz="2200" dirty="0">
                <a:latin typeface="Times New Roman" pitchFamily="18" charset="0"/>
                <a:cs typeface="Times New Roman" pitchFamily="18" charset="0"/>
              </a:rPr>
              <a:t>, le </a:t>
            </a:r>
            <a:r>
              <a:rPr lang="fr-FR" sz="2200" u="sng" dirty="0">
                <a:latin typeface="Times New Roman" pitchFamily="18" charset="0"/>
                <a:cs typeface="Times New Roman" pitchFamily="18" charset="0"/>
              </a:rPr>
              <a:t>kilomètre</a:t>
            </a:r>
            <a:r>
              <a:rPr lang="fr-FR" sz="2200" dirty="0">
                <a:latin typeface="Times New Roman" pitchFamily="18" charset="0"/>
                <a:cs typeface="Times New Roman" pitchFamily="18" charset="0"/>
              </a:rPr>
              <a:t> en l'occurrence. On obtient ainsi </a:t>
            </a:r>
            <a:r>
              <a:rPr lang="fr-FR" sz="2200" u="sng" dirty="0">
                <a:latin typeface="Times New Roman" pitchFamily="18" charset="0"/>
                <a:cs typeface="Times New Roman" pitchFamily="18" charset="0"/>
              </a:rPr>
              <a:t>un Indice Kilométrique d'Abondance pour chaque espèce</a:t>
            </a:r>
            <a:r>
              <a:rPr lang="fr-FR" sz="2200" dirty="0">
                <a:latin typeface="Times New Roman" pitchFamily="18" charset="0"/>
                <a:cs typeface="Times New Roman" pitchFamily="18" charset="0"/>
              </a:rPr>
              <a:t>, qui a donné son nom à la méthode (IKA dans le jargon ornithologique).</a:t>
            </a:r>
          </a:p>
          <a:p>
            <a:pPr lvl="0" algn="just"/>
            <a:r>
              <a:rPr lang="fr-FR" sz="2200" b="1" u="sng" dirty="0">
                <a:solidFill>
                  <a:srgbClr val="FF0000"/>
                </a:solidFill>
                <a:latin typeface="Times New Roman" pitchFamily="18" charset="0"/>
                <a:cs typeface="Times New Roman" pitchFamily="18" charset="0"/>
              </a:rPr>
              <a:t>Méthode :</a:t>
            </a:r>
            <a:endParaRPr lang="fr-FR" sz="2200" b="1" dirty="0">
              <a:solidFill>
                <a:srgbClr val="FF0000"/>
              </a:solidFill>
              <a:latin typeface="Times New Roman" pitchFamily="18" charset="0"/>
              <a:cs typeface="Times New Roman" pitchFamily="18" charset="0"/>
            </a:endParaRPr>
          </a:p>
          <a:p>
            <a:pPr algn="just"/>
            <a:r>
              <a:rPr lang="fr-FR" sz="2200" dirty="0">
                <a:latin typeface="Times New Roman" pitchFamily="18" charset="0"/>
                <a:cs typeface="Times New Roman" pitchFamily="18" charset="0"/>
              </a:rPr>
              <a:t>L’observateur choisit de parcourir le même itinéraire plusieurs fois durant la période </a:t>
            </a:r>
            <a:r>
              <a:rPr lang="fr-FR" sz="2200" u="sng" dirty="0">
                <a:latin typeface="Times New Roman" pitchFamily="18" charset="0"/>
                <a:cs typeface="Times New Roman" pitchFamily="18" charset="0"/>
              </a:rPr>
              <a:t>de reproduction des oiseaux</a:t>
            </a:r>
            <a:r>
              <a:rPr lang="fr-FR" sz="2200" dirty="0">
                <a:latin typeface="Times New Roman" pitchFamily="18" charset="0"/>
                <a:cs typeface="Times New Roman" pitchFamily="18" charset="0"/>
              </a:rPr>
              <a:t>. Cet itinéraire doit être </a:t>
            </a:r>
            <a:r>
              <a:rPr lang="fr-FR" sz="2200" b="1" dirty="0">
                <a:latin typeface="Times New Roman" pitchFamily="18" charset="0"/>
                <a:cs typeface="Times New Roman" pitchFamily="18" charset="0"/>
              </a:rPr>
              <a:t>rectiligne</a:t>
            </a:r>
            <a:r>
              <a:rPr lang="fr-FR" sz="2200" dirty="0">
                <a:latin typeface="Times New Roman" pitchFamily="18" charset="0"/>
                <a:cs typeface="Times New Roman" pitchFamily="18" charset="0"/>
              </a:rPr>
              <a:t>, d'une </a:t>
            </a:r>
            <a:r>
              <a:rPr lang="fr-FR" sz="2200" b="1" dirty="0">
                <a:latin typeface="Times New Roman" pitchFamily="18" charset="0"/>
                <a:cs typeface="Times New Roman" pitchFamily="18" charset="0"/>
              </a:rPr>
              <a:t>longueur connue</a:t>
            </a:r>
            <a:r>
              <a:rPr lang="fr-FR" sz="2200" dirty="0">
                <a:latin typeface="Times New Roman" pitchFamily="18" charset="0"/>
                <a:cs typeface="Times New Roman" pitchFamily="18" charset="0"/>
              </a:rPr>
              <a:t> et compris entre </a:t>
            </a:r>
            <a:r>
              <a:rPr lang="fr-FR" sz="2200" b="1" dirty="0">
                <a:latin typeface="Times New Roman" pitchFamily="18" charset="0"/>
                <a:cs typeface="Times New Roman" pitchFamily="18" charset="0"/>
              </a:rPr>
              <a:t>500 et 1000</a:t>
            </a:r>
            <a:r>
              <a:rPr lang="fr-FR" sz="2200" dirty="0">
                <a:latin typeface="Times New Roman" pitchFamily="18" charset="0"/>
                <a:cs typeface="Times New Roman" pitchFamily="18" charset="0"/>
              </a:rPr>
              <a:t> mètres. En deçà de 500 m, les contacts sont </a:t>
            </a:r>
            <a:r>
              <a:rPr lang="fr-FR" sz="2200" u="sng" dirty="0">
                <a:latin typeface="Times New Roman" pitchFamily="18" charset="0"/>
                <a:cs typeface="Times New Roman" pitchFamily="18" charset="0"/>
              </a:rPr>
              <a:t>trop peu nombreux </a:t>
            </a:r>
            <a:r>
              <a:rPr lang="fr-FR" sz="2200" dirty="0">
                <a:latin typeface="Times New Roman" pitchFamily="18" charset="0"/>
                <a:cs typeface="Times New Roman" pitchFamily="18" charset="0"/>
              </a:rPr>
              <a:t>et cela peu biaiser les résultats ; au-delà de 1000 m, il est souvent </a:t>
            </a:r>
            <a:r>
              <a:rPr lang="fr-FR" sz="2200" u="sng" dirty="0">
                <a:latin typeface="Times New Roman" pitchFamily="18" charset="0"/>
                <a:cs typeface="Times New Roman" pitchFamily="18" charset="0"/>
              </a:rPr>
              <a:t>difficile de trouver un milieu homogène</a:t>
            </a:r>
            <a:r>
              <a:rPr lang="fr-FR" sz="2200" dirty="0">
                <a:latin typeface="Times New Roman" pitchFamily="18" charset="0"/>
                <a:cs typeface="Times New Roman" pitchFamily="18" charset="0"/>
              </a:rPr>
              <a:t>. L’observateur avance à une </a:t>
            </a:r>
            <a:r>
              <a:rPr lang="fr-FR" sz="2200" b="1" dirty="0">
                <a:latin typeface="Times New Roman" pitchFamily="18" charset="0"/>
                <a:cs typeface="Times New Roman" pitchFamily="18" charset="0"/>
              </a:rPr>
              <a:t>vitesse régulière</a:t>
            </a:r>
            <a:r>
              <a:rPr lang="fr-FR" sz="2200" dirty="0">
                <a:latin typeface="Times New Roman" pitchFamily="18" charset="0"/>
                <a:cs typeface="Times New Roman" pitchFamily="18" charset="0"/>
              </a:rPr>
              <a:t> (1 à 2 km/h), en marquant un arrêt tous les </a:t>
            </a:r>
            <a:r>
              <a:rPr lang="fr-FR" sz="2200" b="1" dirty="0">
                <a:latin typeface="Times New Roman" pitchFamily="18" charset="0"/>
                <a:cs typeface="Times New Roman" pitchFamily="18" charset="0"/>
              </a:rPr>
              <a:t>20 mètres</a:t>
            </a:r>
            <a:r>
              <a:rPr lang="fr-FR" sz="2200" dirty="0">
                <a:latin typeface="Times New Roman" pitchFamily="18" charset="0"/>
                <a:cs typeface="Times New Roman" pitchFamily="18" charset="0"/>
              </a:rPr>
              <a:t>. Il peut choisir de dénombrer les oiseaux d’un </a:t>
            </a:r>
            <a:r>
              <a:rPr lang="fr-FR" sz="2200" b="1" dirty="0">
                <a:latin typeface="Times New Roman" pitchFamily="18" charset="0"/>
                <a:cs typeface="Times New Roman" pitchFamily="18" charset="0"/>
              </a:rPr>
              <a:t>seul côté</a:t>
            </a:r>
            <a:r>
              <a:rPr lang="fr-FR" sz="2200" dirty="0">
                <a:latin typeface="Times New Roman" pitchFamily="18" charset="0"/>
                <a:cs typeface="Times New Roman" pitchFamily="18" charset="0"/>
              </a:rPr>
              <a:t> ou des </a:t>
            </a:r>
            <a:r>
              <a:rPr lang="fr-FR" sz="2200" b="1" dirty="0">
                <a:latin typeface="Times New Roman" pitchFamily="18" charset="0"/>
                <a:cs typeface="Times New Roman" pitchFamily="18" charset="0"/>
              </a:rPr>
              <a:t>deux côtés</a:t>
            </a:r>
            <a:r>
              <a:rPr lang="fr-FR" sz="2200" dirty="0">
                <a:latin typeface="Times New Roman" pitchFamily="18" charset="0"/>
                <a:cs typeface="Times New Roman" pitchFamily="18" charset="0"/>
              </a:rPr>
              <a:t> de l'axe de progression. La réalisation du trajet en aller et retour permet de confirmer certaines informations.</a:t>
            </a:r>
          </a:p>
        </p:txBody>
      </p:sp>
    </p:spTree>
    <p:extLst>
      <p:ext uri="{BB962C8B-B14F-4D97-AF65-F5344CB8AC3E}">
        <p14:creationId xmlns:p14="http://schemas.microsoft.com/office/powerpoint/2010/main" val="31401706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556431801"/>
              </p:ext>
            </p:extLst>
          </p:nvPr>
        </p:nvGraphicFramePr>
        <p:xfrm>
          <a:off x="2051720" y="1820047"/>
          <a:ext cx="4917926" cy="1687261"/>
        </p:xfrm>
        <a:graphic>
          <a:graphicData uri="http://schemas.openxmlformats.org/drawingml/2006/table">
            <a:tbl>
              <a:tblPr firstRow="1" firstCol="1" bandRow="1">
                <a:tableStyleId>{5C22544A-7EE6-4342-B048-85BDC9FD1C3A}</a:tableStyleId>
              </a:tblPr>
              <a:tblGrid>
                <a:gridCol w="2458963">
                  <a:extLst>
                    <a:ext uri="{9D8B030D-6E8A-4147-A177-3AD203B41FA5}">
                      <a16:colId xmlns:a16="http://schemas.microsoft.com/office/drawing/2014/main" val="20000"/>
                    </a:ext>
                  </a:extLst>
                </a:gridCol>
                <a:gridCol w="2458963">
                  <a:extLst>
                    <a:ext uri="{9D8B030D-6E8A-4147-A177-3AD203B41FA5}">
                      <a16:colId xmlns:a16="http://schemas.microsoft.com/office/drawing/2014/main" val="20001"/>
                    </a:ext>
                  </a:extLst>
                </a:gridCol>
              </a:tblGrid>
              <a:tr h="0">
                <a:tc>
                  <a:txBody>
                    <a:bodyPr/>
                    <a:lstStyle/>
                    <a:p>
                      <a:pPr>
                        <a:lnSpc>
                          <a:spcPct val="115000"/>
                        </a:lnSpc>
                        <a:spcAft>
                          <a:spcPts val="1000"/>
                        </a:spcAft>
                      </a:pPr>
                      <a:r>
                        <a:rPr lang="fr-FR" sz="1600" dirty="0">
                          <a:effectLst/>
                        </a:rPr>
                        <a:t>oiseaux simplement vus ou entendus criant</a:t>
                      </a:r>
                      <a:endParaRPr lang="fr-FR" sz="1600" dirty="0">
                        <a:effectLst/>
                        <a:latin typeface="Calibri"/>
                        <a:ea typeface="Times New Roman"/>
                        <a:cs typeface="Arial"/>
                      </a:endParaRPr>
                    </a:p>
                  </a:txBody>
                  <a:tcPr marL="9525" marR="9525" marT="9525" marB="9525" anchor="ctr"/>
                </a:tc>
                <a:tc>
                  <a:txBody>
                    <a:bodyPr/>
                    <a:lstStyle/>
                    <a:p>
                      <a:pPr algn="ctr">
                        <a:lnSpc>
                          <a:spcPct val="115000"/>
                        </a:lnSpc>
                        <a:spcAft>
                          <a:spcPts val="1000"/>
                        </a:spcAft>
                      </a:pPr>
                      <a:r>
                        <a:rPr lang="fr-FR" sz="1600" dirty="0">
                          <a:effectLst/>
                        </a:rPr>
                        <a:t>½ couple</a:t>
                      </a:r>
                      <a:endParaRPr lang="fr-FR" sz="1600" dirty="0">
                        <a:effectLst/>
                        <a:latin typeface="Calibri"/>
                        <a:ea typeface="Times New Roman"/>
                        <a:cs typeface="Arial"/>
                      </a:endParaRPr>
                    </a:p>
                  </a:txBody>
                  <a:tcPr marL="9525" marR="9525" marT="9525" marB="9525" anchor="ctr"/>
                </a:tc>
                <a:extLst>
                  <a:ext uri="{0D108BD9-81ED-4DB2-BD59-A6C34878D82A}">
                    <a16:rowId xmlns:a16="http://schemas.microsoft.com/office/drawing/2014/main" val="10000"/>
                  </a:ext>
                </a:extLst>
              </a:tr>
              <a:tr h="0">
                <a:tc>
                  <a:txBody>
                    <a:bodyPr/>
                    <a:lstStyle/>
                    <a:p>
                      <a:pPr>
                        <a:lnSpc>
                          <a:spcPct val="115000"/>
                        </a:lnSpc>
                        <a:spcAft>
                          <a:spcPts val="1000"/>
                        </a:spcAft>
                      </a:pPr>
                      <a:r>
                        <a:rPr lang="fr-FR" sz="1600">
                          <a:effectLst/>
                        </a:rPr>
                        <a:t>mâles chantant</a:t>
                      </a:r>
                      <a:endParaRPr lang="fr-FR" sz="1600">
                        <a:effectLst/>
                        <a:latin typeface="Calibri"/>
                        <a:ea typeface="Times New Roman"/>
                        <a:cs typeface="Arial"/>
                      </a:endParaRPr>
                    </a:p>
                  </a:txBody>
                  <a:tcPr marL="9525" marR="9525" marT="9525" marB="9525" anchor="ctr"/>
                </a:tc>
                <a:tc>
                  <a:txBody>
                    <a:bodyPr/>
                    <a:lstStyle/>
                    <a:p>
                      <a:pPr>
                        <a:lnSpc>
                          <a:spcPct val="115000"/>
                        </a:lnSpc>
                        <a:spcAft>
                          <a:spcPts val="1000"/>
                        </a:spcAft>
                      </a:pPr>
                      <a:r>
                        <a:rPr lang="fr-FR" sz="1600">
                          <a:effectLst/>
                        </a:rPr>
                        <a:t>1 couple</a:t>
                      </a:r>
                      <a:endParaRPr lang="fr-FR" sz="1600">
                        <a:effectLst/>
                        <a:latin typeface="Calibri"/>
                        <a:ea typeface="Times New Roman"/>
                        <a:cs typeface="Arial"/>
                      </a:endParaRPr>
                    </a:p>
                  </a:txBody>
                  <a:tcPr marL="9525" marR="9525" marT="9525" marB="9525" anchor="ctr"/>
                </a:tc>
                <a:extLst>
                  <a:ext uri="{0D108BD9-81ED-4DB2-BD59-A6C34878D82A}">
                    <a16:rowId xmlns:a16="http://schemas.microsoft.com/office/drawing/2014/main" val="10001"/>
                  </a:ext>
                </a:extLst>
              </a:tr>
              <a:tr h="0">
                <a:tc>
                  <a:txBody>
                    <a:bodyPr/>
                    <a:lstStyle/>
                    <a:p>
                      <a:pPr>
                        <a:lnSpc>
                          <a:spcPct val="115000"/>
                        </a:lnSpc>
                        <a:spcAft>
                          <a:spcPts val="1000"/>
                        </a:spcAft>
                      </a:pPr>
                      <a:r>
                        <a:rPr lang="fr-FR" sz="1600">
                          <a:effectLst/>
                        </a:rPr>
                        <a:t>oiseaux bâtissant</a:t>
                      </a:r>
                      <a:endParaRPr lang="fr-FR" sz="1600">
                        <a:effectLst/>
                        <a:latin typeface="Calibri"/>
                        <a:ea typeface="Times New Roman"/>
                        <a:cs typeface="Arial"/>
                      </a:endParaRPr>
                    </a:p>
                  </a:txBody>
                  <a:tcPr marL="9525" marR="9525" marT="9525" marB="9525" anchor="ctr"/>
                </a:tc>
                <a:tc>
                  <a:txBody>
                    <a:bodyPr/>
                    <a:lstStyle/>
                    <a:p>
                      <a:pPr>
                        <a:lnSpc>
                          <a:spcPct val="115000"/>
                        </a:lnSpc>
                        <a:spcAft>
                          <a:spcPts val="1000"/>
                        </a:spcAft>
                      </a:pPr>
                      <a:r>
                        <a:rPr lang="fr-FR" sz="1600">
                          <a:effectLst/>
                        </a:rPr>
                        <a:t>1 couple</a:t>
                      </a:r>
                      <a:endParaRPr lang="fr-FR" sz="1600">
                        <a:effectLst/>
                        <a:latin typeface="Calibri"/>
                        <a:ea typeface="Times New Roman"/>
                        <a:cs typeface="Arial"/>
                      </a:endParaRPr>
                    </a:p>
                  </a:txBody>
                  <a:tcPr marL="9525" marR="9525" marT="9525" marB="9525" anchor="ctr"/>
                </a:tc>
                <a:extLst>
                  <a:ext uri="{0D108BD9-81ED-4DB2-BD59-A6C34878D82A}">
                    <a16:rowId xmlns:a16="http://schemas.microsoft.com/office/drawing/2014/main" val="10002"/>
                  </a:ext>
                </a:extLst>
              </a:tr>
              <a:tr h="0">
                <a:tc>
                  <a:txBody>
                    <a:bodyPr/>
                    <a:lstStyle/>
                    <a:p>
                      <a:pPr>
                        <a:lnSpc>
                          <a:spcPct val="115000"/>
                        </a:lnSpc>
                        <a:spcAft>
                          <a:spcPts val="1000"/>
                        </a:spcAft>
                      </a:pPr>
                      <a:r>
                        <a:rPr lang="fr-FR" sz="1600">
                          <a:effectLst/>
                        </a:rPr>
                        <a:t>groupes familiaux</a:t>
                      </a:r>
                      <a:endParaRPr lang="fr-FR" sz="1600">
                        <a:effectLst/>
                        <a:latin typeface="Calibri"/>
                        <a:ea typeface="Times New Roman"/>
                        <a:cs typeface="Arial"/>
                      </a:endParaRPr>
                    </a:p>
                  </a:txBody>
                  <a:tcPr marL="9525" marR="9525" marT="9525" marB="9525" anchor="ctr"/>
                </a:tc>
                <a:tc>
                  <a:txBody>
                    <a:bodyPr/>
                    <a:lstStyle/>
                    <a:p>
                      <a:pPr>
                        <a:lnSpc>
                          <a:spcPct val="115000"/>
                        </a:lnSpc>
                        <a:spcAft>
                          <a:spcPts val="1000"/>
                        </a:spcAft>
                      </a:pPr>
                      <a:r>
                        <a:rPr lang="fr-FR" sz="1600">
                          <a:effectLst/>
                        </a:rPr>
                        <a:t>1 couple</a:t>
                      </a:r>
                      <a:endParaRPr lang="fr-FR" sz="1600">
                        <a:effectLst/>
                        <a:latin typeface="Calibri"/>
                        <a:ea typeface="Times New Roman"/>
                        <a:cs typeface="Arial"/>
                      </a:endParaRPr>
                    </a:p>
                  </a:txBody>
                  <a:tcPr marL="9525" marR="9525" marT="9525" marB="9525" anchor="ctr"/>
                </a:tc>
                <a:extLst>
                  <a:ext uri="{0D108BD9-81ED-4DB2-BD59-A6C34878D82A}">
                    <a16:rowId xmlns:a16="http://schemas.microsoft.com/office/drawing/2014/main" val="10003"/>
                  </a:ext>
                </a:extLst>
              </a:tr>
              <a:tr h="0">
                <a:tc>
                  <a:txBody>
                    <a:bodyPr/>
                    <a:lstStyle/>
                    <a:p>
                      <a:pPr>
                        <a:lnSpc>
                          <a:spcPct val="115000"/>
                        </a:lnSpc>
                        <a:spcAft>
                          <a:spcPts val="1000"/>
                        </a:spcAft>
                      </a:pPr>
                      <a:r>
                        <a:rPr lang="fr-FR" sz="1600">
                          <a:effectLst/>
                        </a:rPr>
                        <a:t>nids occupés</a:t>
                      </a:r>
                      <a:endParaRPr lang="fr-FR" sz="1600">
                        <a:effectLst/>
                        <a:latin typeface="Calibri"/>
                        <a:ea typeface="Times New Roman"/>
                        <a:cs typeface="Arial"/>
                      </a:endParaRPr>
                    </a:p>
                  </a:txBody>
                  <a:tcPr marL="9525" marR="9525" marT="9525" marB="9525" anchor="ctr"/>
                </a:tc>
                <a:tc>
                  <a:txBody>
                    <a:bodyPr/>
                    <a:lstStyle/>
                    <a:p>
                      <a:pPr>
                        <a:lnSpc>
                          <a:spcPct val="115000"/>
                        </a:lnSpc>
                        <a:spcAft>
                          <a:spcPts val="1000"/>
                        </a:spcAft>
                      </a:pPr>
                      <a:r>
                        <a:rPr lang="fr-FR" sz="1600" dirty="0">
                          <a:effectLst/>
                        </a:rPr>
                        <a:t>1 couple</a:t>
                      </a:r>
                      <a:endParaRPr lang="fr-FR" sz="1600" dirty="0">
                        <a:effectLst/>
                        <a:latin typeface="Calibri"/>
                        <a:ea typeface="Times New Roman"/>
                        <a:cs typeface="Arial"/>
                      </a:endParaRPr>
                    </a:p>
                  </a:txBody>
                  <a:tcPr marL="9525" marR="9525" marT="9525" marB="9525" anchor="ctr"/>
                </a:tc>
                <a:extLst>
                  <a:ext uri="{0D108BD9-81ED-4DB2-BD59-A6C34878D82A}">
                    <a16:rowId xmlns:a16="http://schemas.microsoft.com/office/drawing/2014/main" val="10004"/>
                  </a:ext>
                </a:extLst>
              </a:tr>
            </a:tbl>
          </a:graphicData>
        </a:graphic>
      </p:graphicFrame>
      <p:sp>
        <p:nvSpPr>
          <p:cNvPr id="5" name="Rectangle 1"/>
          <p:cNvSpPr>
            <a:spLocks noChangeArrowheads="1"/>
          </p:cNvSpPr>
          <p:nvPr/>
        </p:nvSpPr>
        <p:spPr bwMode="auto">
          <a:xfrm>
            <a:off x="35496" y="404664"/>
            <a:ext cx="9036496" cy="5975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12696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fr-FR" sz="20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Notation :</a:t>
            </a:r>
            <a:endParaRPr lang="fr-FR" sz="2000" b="1" dirty="0">
              <a:solidFill>
                <a:srgbClr val="4F81BD"/>
              </a:solidFill>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tabLst/>
            </a:pPr>
            <a:r>
              <a:rPr kumimoji="0" lang="fr-FR" sz="20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Pour chaque itinéraire réalisé, tous les oiseaux vus ou entendus sont notés sur une distance illimitée, sans localisation précise. Les observations sont conventionnellement traduites en nombre de couples nicheurs selon l’équivalence suivante </a:t>
            </a:r>
          </a:p>
          <a:p>
            <a:pPr marL="0" marR="0" lvl="0" indent="0" algn="l" defTabSz="914400" rtl="0" eaLnBrk="1" fontAlgn="base" latinLnBrk="0" hangingPunct="1">
              <a:lnSpc>
                <a:spcPct val="100000"/>
              </a:lnSpc>
              <a:spcBef>
                <a:spcPct val="0"/>
              </a:spcBef>
              <a:spcAft>
                <a:spcPct val="0"/>
              </a:spcAft>
              <a:buClrTx/>
              <a:buSzTx/>
              <a:tabLst/>
            </a:pPr>
            <a:endParaRPr lang="fr-FR" sz="2000"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endParaRPr kumimoji="0" lang="fr-FR" sz="20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lang="fr-FR" sz="2000"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fr-FR" sz="20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lang="fr-FR" sz="2000" dirty="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0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Nombre de relevés :</a:t>
            </a:r>
            <a:endParaRPr kumimoji="0" lang="fr-FR" sz="2000" b="1" i="0" u="none" strike="noStrike" cap="none" normalizeH="0" baseline="0" dirty="0">
              <a:ln>
                <a:noFill/>
              </a:ln>
              <a:solidFill>
                <a:srgbClr val="4F81BD"/>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Pour chaque milieu, une première série de dénombrements sera effectuée en début de saison pour les nicheurs précoces et une deuxième en fin de saison pour avoir les nicheurs tardifs. Il est nécessaire de faire plusieurs fois le même itinéraire afin d’avoir un « bon » dénombrement, lors d’une matinée aux conditions météorologiques favorables. Globalement, il s'agit de réaliser deux bons dénombrements, l’un en début de saison et l’autre en fin de saison, c'est-à-dire deux relevés dans des conditions d'activité optimale pour les différentes espèces d’oiseaux présentes (heure, météo, etc.).</a:t>
            </a:r>
            <a:endParaRPr kumimoji="0" lang="fr-FR" sz="2000" b="0" i="0" u="none" strike="noStrike" cap="none" normalizeH="0" baseline="0" dirty="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7148340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620688"/>
            <a:ext cx="8568952" cy="5324535"/>
          </a:xfrm>
          <a:prstGeom prst="rect">
            <a:avLst/>
          </a:prstGeom>
          <a:solidFill>
            <a:schemeClr val="bg1">
              <a:lumMod val="95000"/>
            </a:schemeClr>
          </a:solidFill>
        </p:spPr>
        <p:txBody>
          <a:bodyPr wrap="square">
            <a:spAutoFit/>
          </a:bodyPr>
          <a:lstStyle/>
          <a:p>
            <a:pPr lvl="0" algn="just"/>
            <a:r>
              <a:rPr lang="fr-FR" sz="2000" b="1" u="sng" dirty="0">
                <a:solidFill>
                  <a:srgbClr val="FF0000"/>
                </a:solidFill>
                <a:latin typeface="Times New Roman" pitchFamily="18" charset="0"/>
                <a:cs typeface="Times New Roman" pitchFamily="18" charset="0"/>
              </a:rPr>
              <a:t>Calcul de l'I.K.A.</a:t>
            </a:r>
          </a:p>
          <a:p>
            <a:pPr algn="just"/>
            <a:r>
              <a:rPr lang="fr-FR" sz="2000" dirty="0">
                <a:latin typeface="Times New Roman" pitchFamily="18" charset="0"/>
                <a:cs typeface="Times New Roman" pitchFamily="18" charset="0"/>
              </a:rPr>
              <a:t>En fin de saison, l’exploitation des données consiste, pour chaque espèce, </a:t>
            </a:r>
            <a:r>
              <a:rPr lang="fr-FR" sz="2000" u="sng" dirty="0">
                <a:latin typeface="Times New Roman" pitchFamily="18" charset="0"/>
                <a:cs typeface="Times New Roman" pitchFamily="18" charset="0"/>
              </a:rPr>
              <a:t>à diviser le nombre de couples obtenus par la longueur de l’itinéraire exprimée en kilomètre</a:t>
            </a:r>
            <a:r>
              <a:rPr lang="fr-FR" sz="2000" dirty="0">
                <a:latin typeface="Times New Roman" pitchFamily="18" charset="0"/>
                <a:cs typeface="Times New Roman" pitchFamily="18" charset="0"/>
              </a:rPr>
              <a:t>. Cette opération donne un chiffre appelé </a:t>
            </a:r>
            <a:r>
              <a:rPr lang="fr-FR" sz="2000" b="1" dirty="0">
                <a:latin typeface="Times New Roman" pitchFamily="18" charset="0"/>
                <a:cs typeface="Times New Roman" pitchFamily="18" charset="0"/>
              </a:rPr>
              <a:t>l'Indice Kilométrique d'Abondance</a:t>
            </a:r>
            <a:r>
              <a:rPr lang="fr-FR" sz="2000" dirty="0">
                <a:latin typeface="Times New Roman" pitchFamily="18" charset="0"/>
                <a:cs typeface="Times New Roman" pitchFamily="18" charset="0"/>
              </a:rPr>
              <a:t>. La valeur de l’I.K.A. de chaque espèce est la valeur maximale obtenue à l’un ou l’autres des deux « bons » relevés . Comme la distance de détection d’une espèce à l’autre est très variable (ex : le roitelet huppé et le pic noir), </a:t>
            </a:r>
            <a:r>
              <a:rPr lang="fr-FR" sz="2000" u="sng" dirty="0">
                <a:latin typeface="Times New Roman" pitchFamily="18" charset="0"/>
                <a:cs typeface="Times New Roman" pitchFamily="18" charset="0"/>
              </a:rPr>
              <a:t>les </a:t>
            </a:r>
            <a:r>
              <a:rPr lang="fr-FR" sz="2000" b="1" u="sng" dirty="0">
                <a:latin typeface="Times New Roman" pitchFamily="18" charset="0"/>
                <a:cs typeface="Times New Roman" pitchFamily="18" charset="0"/>
              </a:rPr>
              <a:t>I.K.A</a:t>
            </a:r>
            <a:r>
              <a:rPr lang="fr-FR" sz="2000" u="sng" dirty="0">
                <a:latin typeface="Times New Roman" pitchFamily="18" charset="0"/>
                <a:cs typeface="Times New Roman" pitchFamily="18" charset="0"/>
              </a:rPr>
              <a:t>. ne permettent pas de comparer les abondances relatives des espèces entre elles, mais seulement les milieux ou les années, pour une espèce donnée.</a:t>
            </a:r>
            <a:endParaRPr lang="fr-FR" sz="2000" dirty="0">
              <a:latin typeface="Times New Roman" pitchFamily="18" charset="0"/>
              <a:cs typeface="Times New Roman" pitchFamily="18" charset="0"/>
            </a:endParaRPr>
          </a:p>
          <a:p>
            <a:pPr lvl="0" algn="just"/>
            <a:r>
              <a:rPr lang="fr-FR" sz="2000" b="1" u="sng" dirty="0">
                <a:solidFill>
                  <a:srgbClr val="FF0000"/>
                </a:solidFill>
                <a:latin typeface="Times New Roman" pitchFamily="18" charset="0"/>
                <a:cs typeface="Times New Roman" pitchFamily="18" charset="0"/>
              </a:rPr>
              <a:t>Variantes : les lignes transects :</a:t>
            </a:r>
          </a:p>
          <a:p>
            <a:pPr algn="just"/>
            <a:r>
              <a:rPr lang="fr-FR" sz="2000" dirty="0">
                <a:latin typeface="Times New Roman" pitchFamily="18" charset="0"/>
                <a:cs typeface="Times New Roman" pitchFamily="18" charset="0"/>
              </a:rPr>
              <a:t>La méthode des I.K.A. nécessite que le milieu soit homogène ce qui est rarement le cas dans la plupart de nos paysages. Une variante à cette méthode est de réaliser des itinéraires échantillons, appelés </a:t>
            </a:r>
            <a:r>
              <a:rPr lang="fr-FR" sz="2000" u="sng" dirty="0">
                <a:latin typeface="Times New Roman" pitchFamily="18" charset="0"/>
                <a:cs typeface="Times New Roman" pitchFamily="18" charset="0"/>
              </a:rPr>
              <a:t>lignes transects</a:t>
            </a:r>
            <a:r>
              <a:rPr lang="fr-FR" sz="2000" dirty="0">
                <a:latin typeface="Times New Roman" pitchFamily="18" charset="0"/>
                <a:cs typeface="Times New Roman" pitchFamily="18" charset="0"/>
              </a:rPr>
              <a:t>, sur des distances plus courtes, en notant les différentes espèces sur une distance limitée. Cette distance est la plupart du temps de 50 m de part et d’autre de l’axe de progression. Ainsi, il est possible de comparer les indices d’abondance obtenus entre espèces.</a:t>
            </a:r>
          </a:p>
        </p:txBody>
      </p:sp>
    </p:spTree>
    <p:extLst>
      <p:ext uri="{BB962C8B-B14F-4D97-AF65-F5344CB8AC3E}">
        <p14:creationId xmlns:p14="http://schemas.microsoft.com/office/powerpoint/2010/main" val="24718554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7251"/>
            <a:ext cx="9144000" cy="6370975"/>
          </a:xfrm>
          <a:prstGeom prst="rect">
            <a:avLst/>
          </a:prstGeom>
          <a:solidFill>
            <a:schemeClr val="tx1"/>
          </a:solidFill>
        </p:spPr>
        <p:txBody>
          <a:bodyPr wrap="square">
            <a:spAutoFit/>
          </a:bodyPr>
          <a:lstStyle/>
          <a:p>
            <a:pPr lvl="0" algn="just"/>
            <a:r>
              <a:rPr lang="fr-FR" b="1" u="sng" dirty="0" err="1">
                <a:solidFill>
                  <a:srgbClr val="FFFF00"/>
                </a:solidFill>
                <a:latin typeface="Times New Roman" pitchFamily="18" charset="0"/>
                <a:cs typeface="Times New Roman" pitchFamily="18" charset="0"/>
              </a:rPr>
              <a:t>B.Les</a:t>
            </a:r>
            <a:r>
              <a:rPr lang="fr-FR" b="1" u="sng" dirty="0">
                <a:solidFill>
                  <a:srgbClr val="FFFF00"/>
                </a:solidFill>
                <a:latin typeface="Times New Roman" pitchFamily="18" charset="0"/>
                <a:cs typeface="Times New Roman" pitchFamily="18" charset="0"/>
              </a:rPr>
              <a:t> Indices Ponctuels d’Abondance (I.P.A.)</a:t>
            </a:r>
            <a:endParaRPr lang="fr-FR" b="1" dirty="0">
              <a:solidFill>
                <a:srgbClr val="FFFF00"/>
              </a:solidFill>
              <a:latin typeface="Times New Roman" pitchFamily="18" charset="0"/>
              <a:cs typeface="Times New Roman" pitchFamily="18" charset="0"/>
            </a:endParaRPr>
          </a:p>
          <a:p>
            <a:pPr algn="just"/>
            <a:r>
              <a:rPr lang="fr-FR" sz="1700" dirty="0">
                <a:solidFill>
                  <a:schemeClr val="bg1"/>
                </a:solidFill>
                <a:latin typeface="Times New Roman" pitchFamily="18" charset="0"/>
                <a:cs typeface="Times New Roman" pitchFamily="18" charset="0"/>
              </a:rPr>
              <a:t>Mise au point par Blondel, Ferry et </a:t>
            </a:r>
            <a:r>
              <a:rPr lang="fr-FR" sz="1700" dirty="0" err="1">
                <a:solidFill>
                  <a:schemeClr val="bg1"/>
                </a:solidFill>
                <a:latin typeface="Times New Roman" pitchFamily="18" charset="0"/>
                <a:cs typeface="Times New Roman" pitchFamily="18" charset="0"/>
              </a:rPr>
              <a:t>Frochot</a:t>
            </a:r>
            <a:r>
              <a:rPr lang="fr-FR" sz="1700" dirty="0">
                <a:solidFill>
                  <a:schemeClr val="bg1"/>
                </a:solidFill>
                <a:latin typeface="Times New Roman" pitchFamily="18" charset="0"/>
                <a:cs typeface="Times New Roman" pitchFamily="18" charset="0"/>
              </a:rPr>
              <a:t> en 1970, </a:t>
            </a:r>
            <a:r>
              <a:rPr lang="fr-FR" sz="1700" b="1" dirty="0">
                <a:solidFill>
                  <a:srgbClr val="FFFF00"/>
                </a:solidFill>
                <a:latin typeface="Times New Roman" pitchFamily="18" charset="0"/>
                <a:cs typeface="Times New Roman" pitchFamily="18" charset="0"/>
              </a:rPr>
              <a:t>la méthode des Indices Ponctuels d'Abondance</a:t>
            </a:r>
            <a:r>
              <a:rPr lang="fr-FR" sz="1700" dirty="0">
                <a:solidFill>
                  <a:srgbClr val="FFFF00"/>
                </a:solidFill>
                <a:latin typeface="Times New Roman" pitchFamily="18" charset="0"/>
                <a:cs typeface="Times New Roman" pitchFamily="18" charset="0"/>
              </a:rPr>
              <a:t> </a:t>
            </a:r>
            <a:r>
              <a:rPr lang="fr-FR" sz="1700" b="1" dirty="0">
                <a:solidFill>
                  <a:srgbClr val="FFFF00"/>
                </a:solidFill>
                <a:latin typeface="Times New Roman" pitchFamily="18" charset="0"/>
                <a:cs typeface="Times New Roman" pitchFamily="18" charset="0"/>
              </a:rPr>
              <a:t>(I.P.A. </a:t>
            </a:r>
            <a:r>
              <a:rPr lang="fr-FR" sz="1700" dirty="0">
                <a:solidFill>
                  <a:schemeClr val="bg1"/>
                </a:solidFill>
                <a:latin typeface="Times New Roman" pitchFamily="18" charset="0"/>
                <a:cs typeface="Times New Roman" pitchFamily="18" charset="0"/>
              </a:rPr>
              <a:t>) est dans son principe analogue à celle des</a:t>
            </a:r>
            <a:r>
              <a:rPr lang="fr-FR" sz="1700" b="1" dirty="0">
                <a:solidFill>
                  <a:srgbClr val="FFFF00"/>
                </a:solidFill>
                <a:latin typeface="Times New Roman" pitchFamily="18" charset="0"/>
                <a:cs typeface="Times New Roman" pitchFamily="18" charset="0"/>
              </a:rPr>
              <a:t> I.K.A</a:t>
            </a:r>
            <a:r>
              <a:rPr lang="fr-FR" sz="1700" dirty="0">
                <a:solidFill>
                  <a:schemeClr val="bg1"/>
                </a:solidFill>
                <a:latin typeface="Times New Roman" pitchFamily="18" charset="0"/>
                <a:cs typeface="Times New Roman" pitchFamily="18" charset="0"/>
              </a:rPr>
              <a:t>., à la différence près </a:t>
            </a:r>
            <a:r>
              <a:rPr lang="fr-FR" sz="1700" b="1" dirty="0">
                <a:solidFill>
                  <a:schemeClr val="bg1"/>
                </a:solidFill>
                <a:latin typeface="Times New Roman" pitchFamily="18" charset="0"/>
                <a:cs typeface="Times New Roman" pitchFamily="18" charset="0"/>
              </a:rPr>
              <a:t>qu’au lieu de parcourir un itinéraire donné sur une distance connue, l’o</a:t>
            </a:r>
            <a:r>
              <a:rPr lang="fr-FR" sz="1700" b="1" u="sng" dirty="0">
                <a:solidFill>
                  <a:srgbClr val="FFFF00"/>
                </a:solidFill>
                <a:latin typeface="Times New Roman" pitchFamily="18" charset="0"/>
                <a:cs typeface="Times New Roman" pitchFamily="18" charset="0"/>
              </a:rPr>
              <a:t>bservateur reste immobile </a:t>
            </a:r>
            <a:r>
              <a:rPr lang="fr-FR" sz="1700" b="1" dirty="0">
                <a:solidFill>
                  <a:schemeClr val="bg1"/>
                </a:solidFill>
                <a:latin typeface="Times New Roman" pitchFamily="18" charset="0"/>
                <a:cs typeface="Times New Roman" pitchFamily="18" charset="0"/>
              </a:rPr>
              <a:t>sur une station durant </a:t>
            </a:r>
            <a:r>
              <a:rPr lang="fr-FR" sz="1700" b="1" u="sng" dirty="0">
                <a:solidFill>
                  <a:srgbClr val="FFFF00"/>
                </a:solidFill>
                <a:latin typeface="Times New Roman" pitchFamily="18" charset="0"/>
                <a:cs typeface="Times New Roman" pitchFamily="18" charset="0"/>
              </a:rPr>
              <a:t>20 mn exactement</a:t>
            </a:r>
            <a:r>
              <a:rPr lang="fr-FR" sz="1700" dirty="0">
                <a:solidFill>
                  <a:schemeClr val="bg1"/>
                </a:solidFill>
                <a:latin typeface="Times New Roman" pitchFamily="18" charset="0"/>
                <a:cs typeface="Times New Roman" pitchFamily="18" charset="0"/>
              </a:rPr>
              <a:t>. L'objectif était de pallier à certaines restrictions de la méthode des I.K.A., en particulier en supprimant les contraintes liées à la </a:t>
            </a:r>
            <a:r>
              <a:rPr lang="fr-FR" sz="1700" u="sng" dirty="0">
                <a:solidFill>
                  <a:schemeClr val="bg1"/>
                </a:solidFill>
                <a:latin typeface="Times New Roman" pitchFamily="18" charset="0"/>
                <a:cs typeface="Times New Roman" pitchFamily="18" charset="0"/>
              </a:rPr>
              <a:t>linéarité du parcours et à l'homogénéité du milieu prospecté.</a:t>
            </a:r>
            <a:endParaRPr lang="fr-FR" sz="1700" dirty="0">
              <a:solidFill>
                <a:schemeClr val="bg1"/>
              </a:solidFill>
              <a:latin typeface="Times New Roman" pitchFamily="18" charset="0"/>
              <a:cs typeface="Times New Roman" pitchFamily="18" charset="0"/>
            </a:endParaRPr>
          </a:p>
          <a:p>
            <a:pPr algn="just"/>
            <a:r>
              <a:rPr lang="fr-FR" sz="1700" b="1" u="sng" dirty="0">
                <a:solidFill>
                  <a:srgbClr val="FFFF00"/>
                </a:solidFill>
                <a:latin typeface="Times New Roman" pitchFamily="18" charset="0"/>
                <a:cs typeface="Times New Roman" pitchFamily="18" charset="0"/>
              </a:rPr>
              <a:t>Méthode :</a:t>
            </a:r>
          </a:p>
          <a:p>
            <a:pPr algn="just"/>
            <a:r>
              <a:rPr lang="fr-FR" sz="1700" dirty="0">
                <a:solidFill>
                  <a:schemeClr val="bg1"/>
                </a:solidFill>
                <a:latin typeface="Times New Roman" pitchFamily="18" charset="0"/>
                <a:cs typeface="Times New Roman" pitchFamily="18" charset="0"/>
              </a:rPr>
              <a:t>L’observateur note en un lieu précis (appelé par la suite </a:t>
            </a:r>
            <a:r>
              <a:rPr lang="fr-FR" sz="1700" u="sng" dirty="0">
                <a:solidFill>
                  <a:schemeClr val="bg1"/>
                </a:solidFill>
                <a:latin typeface="Times New Roman" pitchFamily="18" charset="0"/>
                <a:cs typeface="Times New Roman" pitchFamily="18" charset="0"/>
              </a:rPr>
              <a:t>station</a:t>
            </a:r>
            <a:r>
              <a:rPr lang="fr-FR" sz="1700" dirty="0">
                <a:solidFill>
                  <a:schemeClr val="bg1"/>
                </a:solidFill>
                <a:latin typeface="Times New Roman" pitchFamily="18" charset="0"/>
                <a:cs typeface="Times New Roman" pitchFamily="18" charset="0"/>
              </a:rPr>
              <a:t> ou </a:t>
            </a:r>
            <a:r>
              <a:rPr lang="fr-FR" sz="1700" u="sng" dirty="0">
                <a:solidFill>
                  <a:schemeClr val="bg1"/>
                </a:solidFill>
                <a:latin typeface="Times New Roman" pitchFamily="18" charset="0"/>
                <a:cs typeface="Times New Roman" pitchFamily="18" charset="0"/>
              </a:rPr>
              <a:t>point d'écou</a:t>
            </a:r>
            <a:r>
              <a:rPr lang="fr-FR" sz="1700" dirty="0">
                <a:solidFill>
                  <a:schemeClr val="bg1"/>
                </a:solidFill>
                <a:latin typeface="Times New Roman" pitchFamily="18" charset="0"/>
                <a:cs typeface="Times New Roman" pitchFamily="18" charset="0"/>
              </a:rPr>
              <a:t>te) durant un temps de </a:t>
            </a:r>
            <a:r>
              <a:rPr lang="fr-FR" sz="1700" u="sng" dirty="0">
                <a:solidFill>
                  <a:schemeClr val="bg1"/>
                </a:solidFill>
                <a:latin typeface="Times New Roman" pitchFamily="18" charset="0"/>
                <a:cs typeface="Times New Roman" pitchFamily="18" charset="0"/>
              </a:rPr>
              <a:t>20 mn toutes les espèces contactées</a:t>
            </a:r>
            <a:r>
              <a:rPr lang="fr-FR" sz="1700" dirty="0">
                <a:solidFill>
                  <a:schemeClr val="bg1"/>
                </a:solidFill>
                <a:latin typeface="Times New Roman" pitchFamily="18" charset="0"/>
                <a:cs typeface="Times New Roman" pitchFamily="18" charset="0"/>
              </a:rPr>
              <a:t>, quelle que soit la distance de détection des espèces, en tenant compte du</a:t>
            </a:r>
            <a:r>
              <a:rPr lang="fr-FR" sz="1700" u="sng" dirty="0">
                <a:solidFill>
                  <a:schemeClr val="bg1"/>
                </a:solidFill>
                <a:latin typeface="Times New Roman" pitchFamily="18" charset="0"/>
                <a:cs typeface="Times New Roman" pitchFamily="18" charset="0"/>
              </a:rPr>
              <a:t> nombre d’individus contactés par espèce. </a:t>
            </a:r>
            <a:r>
              <a:rPr lang="fr-FR" sz="1700" dirty="0">
                <a:solidFill>
                  <a:schemeClr val="bg1"/>
                </a:solidFill>
                <a:latin typeface="Times New Roman" pitchFamily="18" charset="0"/>
                <a:cs typeface="Times New Roman" pitchFamily="18" charset="0"/>
              </a:rPr>
              <a:t>Les points d'écoute sont disposés dans l’espace étudié de telle manière à ce que les surfaces échantillonnées ne se superposent pas. La longueur du rayon d’observation va dépendre de la </a:t>
            </a:r>
            <a:r>
              <a:rPr lang="fr-FR" sz="1700" u="sng" dirty="0">
                <a:solidFill>
                  <a:schemeClr val="bg1"/>
                </a:solidFill>
                <a:latin typeface="Times New Roman" pitchFamily="18" charset="0"/>
                <a:cs typeface="Times New Roman" pitchFamily="18" charset="0"/>
              </a:rPr>
              <a:t>distance de détectabilité du chant</a:t>
            </a:r>
            <a:r>
              <a:rPr lang="fr-FR" sz="1700" dirty="0">
                <a:solidFill>
                  <a:schemeClr val="bg1"/>
                </a:solidFill>
                <a:latin typeface="Times New Roman" pitchFamily="18" charset="0"/>
                <a:cs typeface="Times New Roman" pitchFamily="18" charset="0"/>
              </a:rPr>
              <a:t> des espèces étudiées. Pour les passereaux, on estime entre 300 et 400 mètres la distance minimale à respecter entre deux stations.</a:t>
            </a:r>
          </a:p>
          <a:p>
            <a:pPr algn="just"/>
            <a:r>
              <a:rPr lang="fr-FR" sz="1700" b="1" u="sng" dirty="0">
                <a:solidFill>
                  <a:srgbClr val="FFFF00"/>
                </a:solidFill>
                <a:latin typeface="Times New Roman" pitchFamily="18" charset="0"/>
                <a:cs typeface="Times New Roman" pitchFamily="18" charset="0"/>
              </a:rPr>
              <a:t>Notation et nombre de relevés :</a:t>
            </a:r>
          </a:p>
          <a:p>
            <a:pPr algn="just"/>
            <a:r>
              <a:rPr lang="fr-FR" sz="1700" dirty="0">
                <a:solidFill>
                  <a:schemeClr val="bg1"/>
                </a:solidFill>
                <a:latin typeface="Times New Roman" pitchFamily="18" charset="0"/>
                <a:cs typeface="Times New Roman" pitchFamily="18" charset="0"/>
              </a:rPr>
              <a:t>Pour chaque relevé, la notation </a:t>
            </a:r>
            <a:r>
              <a:rPr lang="fr-FR" sz="1700" u="sng" dirty="0">
                <a:solidFill>
                  <a:schemeClr val="bg1"/>
                </a:solidFill>
                <a:latin typeface="Times New Roman" pitchFamily="18" charset="0"/>
                <a:cs typeface="Times New Roman" pitchFamily="18" charset="0"/>
              </a:rPr>
              <a:t>des espèces est identique à celle des I.K.A. De même, il</a:t>
            </a:r>
            <a:r>
              <a:rPr lang="fr-FR" sz="1700" dirty="0">
                <a:solidFill>
                  <a:schemeClr val="bg1"/>
                </a:solidFill>
                <a:latin typeface="Times New Roman" pitchFamily="18" charset="0"/>
                <a:cs typeface="Times New Roman" pitchFamily="18" charset="0"/>
              </a:rPr>
              <a:t> faut réaliser deux passages sur la même station</a:t>
            </a:r>
            <a:r>
              <a:rPr lang="fr-FR" sz="1700" u="sng" dirty="0">
                <a:solidFill>
                  <a:schemeClr val="bg1"/>
                </a:solidFill>
                <a:latin typeface="Times New Roman" pitchFamily="18" charset="0"/>
                <a:cs typeface="Times New Roman" pitchFamily="18" charset="0"/>
              </a:rPr>
              <a:t>, l’un avant le 25 avril</a:t>
            </a:r>
            <a:r>
              <a:rPr lang="fr-FR" sz="1700" dirty="0">
                <a:solidFill>
                  <a:schemeClr val="bg1"/>
                </a:solidFill>
                <a:latin typeface="Times New Roman" pitchFamily="18" charset="0"/>
                <a:cs typeface="Times New Roman" pitchFamily="18" charset="0"/>
              </a:rPr>
              <a:t>, pour dénombrer les </a:t>
            </a:r>
            <a:r>
              <a:rPr lang="fr-FR" sz="1700" u="sng" dirty="0">
                <a:solidFill>
                  <a:schemeClr val="bg1"/>
                </a:solidFill>
                <a:latin typeface="Times New Roman" pitchFamily="18" charset="0"/>
                <a:cs typeface="Times New Roman" pitchFamily="18" charset="0"/>
              </a:rPr>
              <a:t>nicheurs précoces</a:t>
            </a:r>
            <a:r>
              <a:rPr lang="fr-FR" sz="1700" dirty="0">
                <a:solidFill>
                  <a:schemeClr val="bg1"/>
                </a:solidFill>
                <a:latin typeface="Times New Roman" pitchFamily="18" charset="0"/>
                <a:cs typeface="Times New Roman" pitchFamily="18" charset="0"/>
              </a:rPr>
              <a:t> et l’autre après, </a:t>
            </a:r>
            <a:r>
              <a:rPr lang="fr-FR" sz="1700" u="sng" dirty="0">
                <a:solidFill>
                  <a:schemeClr val="bg1"/>
                </a:solidFill>
                <a:latin typeface="Times New Roman" pitchFamily="18" charset="0"/>
                <a:cs typeface="Times New Roman" pitchFamily="18" charset="0"/>
              </a:rPr>
              <a:t>pour les nicheurs tardifs</a:t>
            </a:r>
            <a:r>
              <a:rPr lang="fr-FR" sz="1700" dirty="0">
                <a:solidFill>
                  <a:schemeClr val="bg1"/>
                </a:solidFill>
                <a:latin typeface="Times New Roman" pitchFamily="18" charset="0"/>
                <a:cs typeface="Times New Roman" pitchFamily="18" charset="0"/>
              </a:rPr>
              <a:t>. </a:t>
            </a:r>
            <a:r>
              <a:rPr lang="fr-FR" sz="1700" b="1" u="sng" dirty="0">
                <a:solidFill>
                  <a:srgbClr val="FFFF00"/>
                </a:solidFill>
                <a:latin typeface="Times New Roman" pitchFamily="18" charset="0"/>
                <a:cs typeface="Times New Roman" pitchFamily="18" charset="0"/>
              </a:rPr>
              <a:t>Un I.P.A</a:t>
            </a:r>
            <a:r>
              <a:rPr lang="fr-FR" sz="1700" dirty="0">
                <a:solidFill>
                  <a:schemeClr val="bg1"/>
                </a:solidFill>
                <a:latin typeface="Times New Roman" pitchFamily="18" charset="0"/>
                <a:cs typeface="Times New Roman" pitchFamily="18" charset="0"/>
              </a:rPr>
              <a:t>. </a:t>
            </a:r>
            <a:r>
              <a:rPr lang="fr-FR" sz="1700" b="1" dirty="0">
                <a:solidFill>
                  <a:schemeClr val="bg1"/>
                </a:solidFill>
                <a:latin typeface="Times New Roman" pitchFamily="18" charset="0"/>
                <a:cs typeface="Times New Roman" pitchFamily="18" charset="0"/>
              </a:rPr>
              <a:t>correspond donc à </a:t>
            </a:r>
            <a:r>
              <a:rPr lang="fr-FR" sz="1700" b="1" u="sng" dirty="0">
                <a:solidFill>
                  <a:srgbClr val="FFFF00"/>
                </a:solidFill>
                <a:latin typeface="Times New Roman" pitchFamily="18" charset="0"/>
                <a:cs typeface="Times New Roman" pitchFamily="18" charset="0"/>
              </a:rPr>
              <a:t>deux I.K.A </a:t>
            </a:r>
            <a:r>
              <a:rPr lang="fr-FR" sz="1700" b="1" dirty="0">
                <a:solidFill>
                  <a:schemeClr val="bg1"/>
                </a:solidFill>
                <a:latin typeface="Times New Roman" pitchFamily="18" charset="0"/>
                <a:cs typeface="Times New Roman" pitchFamily="18" charset="0"/>
              </a:rPr>
              <a:t>« partiels ».</a:t>
            </a:r>
            <a:r>
              <a:rPr lang="fr-FR" sz="1700" dirty="0">
                <a:solidFill>
                  <a:schemeClr val="bg1"/>
                </a:solidFill>
                <a:latin typeface="Times New Roman" pitchFamily="18" charset="0"/>
                <a:cs typeface="Times New Roman" pitchFamily="18" charset="0"/>
              </a:rPr>
              <a:t> On retient pour chaque espèce comme </a:t>
            </a:r>
            <a:r>
              <a:rPr lang="fr-FR" sz="1700" u="sng" dirty="0">
                <a:solidFill>
                  <a:schemeClr val="bg1"/>
                </a:solidFill>
                <a:latin typeface="Times New Roman" pitchFamily="18" charset="0"/>
                <a:cs typeface="Times New Roman" pitchFamily="18" charset="0"/>
              </a:rPr>
              <a:t>I.P.A</a:t>
            </a:r>
            <a:r>
              <a:rPr lang="fr-FR" sz="1700" dirty="0">
                <a:solidFill>
                  <a:schemeClr val="bg1"/>
                </a:solidFill>
                <a:latin typeface="Times New Roman" pitchFamily="18" charset="0"/>
                <a:cs typeface="Times New Roman" pitchFamily="18" charset="0"/>
              </a:rPr>
              <a:t>., la valeur maximale obtenue dans l’un ou l’autre des relevés. Pour chaque milieu ou territoire étudié, il est nécessaire de réaliser plusieurs points d’écoute afin d’avoir un bon échantillonnage des espèces présentes. </a:t>
            </a:r>
            <a:r>
              <a:rPr lang="fr-FR" sz="1700" u="sng" dirty="0">
                <a:solidFill>
                  <a:schemeClr val="bg1"/>
                </a:solidFill>
                <a:latin typeface="Times New Roman" pitchFamily="18" charset="0"/>
                <a:cs typeface="Times New Roman" pitchFamily="18" charset="0"/>
              </a:rPr>
              <a:t>Entre 20 et 30 I.P.A</a:t>
            </a:r>
            <a:r>
              <a:rPr lang="fr-FR" sz="1700" dirty="0">
                <a:solidFill>
                  <a:schemeClr val="bg1"/>
                </a:solidFill>
                <a:latin typeface="Times New Roman" pitchFamily="18" charset="0"/>
                <a:cs typeface="Times New Roman" pitchFamily="18" charset="0"/>
              </a:rPr>
              <a:t>. pour un milieu ou un territoire donné s’avèrent souvent nécessaire. On obtient, en divisant la somme des 20 à 30 I.P.A. obtenus pour une espèce donnée, par le nombre d’I.P.A. réalisés, </a:t>
            </a:r>
            <a:r>
              <a:rPr lang="fr-FR" sz="1700" u="sng" dirty="0">
                <a:solidFill>
                  <a:schemeClr val="bg1"/>
                </a:solidFill>
                <a:latin typeface="Times New Roman" pitchFamily="18" charset="0"/>
                <a:cs typeface="Times New Roman" pitchFamily="18" charset="0"/>
              </a:rPr>
              <a:t>un I.P.A moyen pour un milieu ou un territoire.</a:t>
            </a:r>
            <a:endParaRPr lang="fr-FR" sz="17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5854056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8680"/>
            <a:ext cx="9144000" cy="5632311"/>
          </a:xfrm>
          <a:prstGeom prst="rect">
            <a:avLst/>
          </a:prstGeom>
          <a:solidFill>
            <a:srgbClr val="FFC000"/>
          </a:solidFill>
        </p:spPr>
        <p:txBody>
          <a:bodyPr wrap="square">
            <a:spAutoFit/>
          </a:bodyPr>
          <a:lstStyle/>
          <a:p>
            <a:pPr lvl="0"/>
            <a:r>
              <a:rPr lang="fr-FR" sz="2000" b="1" u="sng" dirty="0">
                <a:latin typeface="Times New Roman" pitchFamily="18" charset="0"/>
                <a:cs typeface="Times New Roman" pitchFamily="18" charset="0"/>
              </a:rPr>
              <a:t>C. La méthode des Echantillonnages Fréquentiels Progressifs (E.F.P.)</a:t>
            </a:r>
            <a:endParaRPr lang="fr-FR" sz="2000" b="1" dirty="0">
              <a:latin typeface="Times New Roman" pitchFamily="18" charset="0"/>
              <a:cs typeface="Times New Roman" pitchFamily="18" charset="0"/>
            </a:endParaRPr>
          </a:p>
          <a:p>
            <a:r>
              <a:rPr lang="fr-FR" sz="2000" dirty="0">
                <a:latin typeface="Times New Roman" pitchFamily="18" charset="0"/>
                <a:cs typeface="Times New Roman" pitchFamily="18" charset="0"/>
              </a:rPr>
              <a:t>La méthode des </a:t>
            </a:r>
            <a:r>
              <a:rPr lang="fr-FR" sz="2000" b="1" dirty="0">
                <a:latin typeface="Times New Roman" pitchFamily="18" charset="0"/>
                <a:cs typeface="Times New Roman" pitchFamily="18" charset="0"/>
              </a:rPr>
              <a:t>E.F.P</a:t>
            </a:r>
            <a:r>
              <a:rPr lang="fr-FR" sz="2000" dirty="0">
                <a:latin typeface="Times New Roman" pitchFamily="18" charset="0"/>
                <a:cs typeface="Times New Roman" pitchFamily="18" charset="0"/>
              </a:rPr>
              <a:t>. est similaire à celle des </a:t>
            </a:r>
            <a:r>
              <a:rPr lang="fr-FR" sz="2000" b="1" dirty="0">
                <a:latin typeface="Times New Roman" pitchFamily="18" charset="0"/>
                <a:cs typeface="Times New Roman" pitchFamily="18" charset="0"/>
              </a:rPr>
              <a:t>I.P.A</a:t>
            </a:r>
            <a:r>
              <a:rPr lang="fr-FR" sz="2000" dirty="0">
                <a:latin typeface="Times New Roman" pitchFamily="18" charset="0"/>
                <a:cs typeface="Times New Roman" pitchFamily="18" charset="0"/>
              </a:rPr>
              <a:t>. dans la mesure où elle est axée sur un point d’écoute d’une durée de 20 mn, mais </a:t>
            </a:r>
            <a:r>
              <a:rPr lang="fr-FR" sz="2000" u="sng" dirty="0">
                <a:latin typeface="Times New Roman" pitchFamily="18" charset="0"/>
                <a:cs typeface="Times New Roman" pitchFamily="18" charset="0"/>
              </a:rPr>
              <a:t>les espèces contactées ne seront notées qu’en absence/présence</a:t>
            </a:r>
            <a:r>
              <a:rPr lang="fr-FR" sz="2000" dirty="0">
                <a:latin typeface="Times New Roman" pitchFamily="18" charset="0"/>
                <a:cs typeface="Times New Roman" pitchFamily="18" charset="0"/>
              </a:rPr>
              <a:t> et non en abondance et </a:t>
            </a:r>
            <a:r>
              <a:rPr lang="fr-FR" sz="2000" u="sng" dirty="0">
                <a:latin typeface="Times New Roman" pitchFamily="18" charset="0"/>
                <a:cs typeface="Times New Roman" pitchFamily="18" charset="0"/>
              </a:rPr>
              <a:t>chaque station fera l’objet d’un seul passage au lieu de deux pour les I.P.A.</a:t>
            </a:r>
            <a:endParaRPr lang="fr-FR" sz="2000" dirty="0">
              <a:latin typeface="Times New Roman" pitchFamily="18" charset="0"/>
              <a:cs typeface="Times New Roman" pitchFamily="18" charset="0"/>
            </a:endParaRPr>
          </a:p>
          <a:p>
            <a:r>
              <a:rPr lang="fr-FR" sz="2000" b="1" dirty="0">
                <a:latin typeface="Times New Roman" pitchFamily="18" charset="0"/>
                <a:cs typeface="Times New Roman" pitchFamily="18" charset="0"/>
              </a:rPr>
              <a:t>Méthode :</a:t>
            </a:r>
          </a:p>
          <a:p>
            <a:r>
              <a:rPr lang="fr-FR" sz="2000" dirty="0">
                <a:latin typeface="Times New Roman" pitchFamily="18" charset="0"/>
                <a:cs typeface="Times New Roman" pitchFamily="18" charset="0"/>
              </a:rPr>
              <a:t>L’observateur note en un lieu précis durant un temps de 20 mn toutes les espèces contactées en absence/présence, quelle que soit la distance de détection des espèces, de même que pour les I.K.A., les points d'écoute sont disposés dans l’espace étudié de telle manière à ce que les surfaces échantillonnées ne se superposent pas.</a:t>
            </a:r>
          </a:p>
          <a:p>
            <a:r>
              <a:rPr lang="fr-FR" sz="2000" b="1" dirty="0">
                <a:latin typeface="Times New Roman" pitchFamily="18" charset="0"/>
                <a:cs typeface="Times New Roman" pitchFamily="18" charset="0"/>
              </a:rPr>
              <a:t>Avantage des E.F.P sur les I.P.A :</a:t>
            </a:r>
          </a:p>
          <a:p>
            <a:r>
              <a:rPr lang="fr-FR" sz="2000" dirty="0">
                <a:latin typeface="Times New Roman" pitchFamily="18" charset="0"/>
                <a:cs typeface="Times New Roman" pitchFamily="18" charset="0"/>
              </a:rPr>
              <a:t>Le fait de travailler en présence/absence allonge considérablement dans la journée la durée utile de travail sur le terrain. En effet, la probabilité d’avoir au moins un contact avec chaque espèce au cours de 20 mn reste élevé une bonne partie de la matinée. </a:t>
            </a:r>
            <a:r>
              <a:rPr lang="fr-FR" sz="2000" u="sng" dirty="0">
                <a:latin typeface="Times New Roman" pitchFamily="18" charset="0"/>
                <a:cs typeface="Times New Roman" pitchFamily="18" charset="0"/>
              </a:rPr>
              <a:t>En pratique, au lieu de réaliser quatre</a:t>
            </a:r>
            <a:r>
              <a:rPr lang="fr-FR" sz="2000" dirty="0">
                <a:latin typeface="Times New Roman" pitchFamily="18" charset="0"/>
                <a:cs typeface="Times New Roman" pitchFamily="18" charset="0"/>
              </a:rPr>
              <a:t> </a:t>
            </a:r>
            <a:r>
              <a:rPr lang="fr-FR" sz="2000" u="sng" dirty="0">
                <a:latin typeface="Times New Roman" pitchFamily="18" charset="0"/>
                <a:cs typeface="Times New Roman" pitchFamily="18" charset="0"/>
              </a:rPr>
              <a:t>I.P.A par matinée, il est possible de faire 8 à 10 E.F.P.</a:t>
            </a:r>
            <a:br>
              <a:rPr lang="fr-FR" sz="2000" u="sng" dirty="0">
                <a:latin typeface="Times New Roman" pitchFamily="18" charset="0"/>
                <a:cs typeface="Times New Roman" pitchFamily="18" charset="0"/>
              </a:rPr>
            </a:br>
            <a:r>
              <a:rPr lang="fr-FR" sz="2000" dirty="0">
                <a:latin typeface="Times New Roman" pitchFamily="18" charset="0"/>
                <a:cs typeface="Times New Roman" pitchFamily="18" charset="0"/>
              </a:rPr>
              <a:t>Par ailleurs, si l’on doit </a:t>
            </a:r>
            <a:r>
              <a:rPr lang="fr-FR" sz="2000" u="sng" dirty="0">
                <a:latin typeface="Times New Roman" pitchFamily="18" charset="0"/>
                <a:cs typeface="Times New Roman" pitchFamily="18" charset="0"/>
              </a:rPr>
              <a:t>travailler à plusieurs observateurs</a:t>
            </a:r>
            <a:r>
              <a:rPr lang="fr-FR" sz="2000" dirty="0">
                <a:latin typeface="Times New Roman" pitchFamily="18" charset="0"/>
                <a:cs typeface="Times New Roman" pitchFamily="18" charset="0"/>
              </a:rPr>
              <a:t>, il est préférable d’utiliser la méthode des </a:t>
            </a:r>
            <a:r>
              <a:rPr lang="fr-FR" sz="2000" u="sng" dirty="0">
                <a:latin typeface="Times New Roman" pitchFamily="18" charset="0"/>
                <a:cs typeface="Times New Roman" pitchFamily="18" charset="0"/>
              </a:rPr>
              <a:t>E.F.P</a:t>
            </a:r>
            <a:r>
              <a:rPr lang="fr-FR" sz="2000" dirty="0">
                <a:latin typeface="Times New Roman" pitchFamily="18" charset="0"/>
                <a:cs typeface="Times New Roman" pitchFamily="18" charset="0"/>
              </a:rPr>
              <a:t>. car le fait de travailler en absence/ présence limite le « biais observateur » inéluctablement plus important lorsque l’on travaille en abondance.</a:t>
            </a:r>
          </a:p>
        </p:txBody>
      </p:sp>
    </p:spTree>
    <p:extLst>
      <p:ext uri="{BB962C8B-B14F-4D97-AF65-F5344CB8AC3E}">
        <p14:creationId xmlns:p14="http://schemas.microsoft.com/office/powerpoint/2010/main" val="20045157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908720"/>
            <a:ext cx="4032448" cy="4154984"/>
          </a:xfrm>
          <a:prstGeom prst="rect">
            <a:avLst/>
          </a:prstGeom>
          <a:solidFill>
            <a:schemeClr val="bg1">
              <a:lumMod val="85000"/>
            </a:schemeClr>
          </a:solidFill>
        </p:spPr>
        <p:txBody>
          <a:bodyPr wrap="square">
            <a:spAutoFit/>
          </a:bodyPr>
          <a:lstStyle/>
          <a:p>
            <a:r>
              <a:rPr lang="fr-FR" sz="2400" b="1" u="sng" dirty="0"/>
              <a:t>Caractéristiques communes</a:t>
            </a:r>
            <a:r>
              <a:rPr lang="fr-FR" sz="2400" dirty="0"/>
              <a:t> </a:t>
            </a:r>
          </a:p>
          <a:p>
            <a:r>
              <a:rPr lang="fr-FR" sz="2400" b="1" u="sng" dirty="0"/>
              <a:t>de tous les amphibiens</a:t>
            </a:r>
            <a:r>
              <a:rPr lang="fr-FR" sz="2400" dirty="0"/>
              <a:t> : Ils ont la peau nue. </a:t>
            </a:r>
          </a:p>
          <a:p>
            <a:r>
              <a:rPr lang="fr-FR" sz="2400" dirty="0"/>
              <a:t>Ils ont une température variable. </a:t>
            </a:r>
          </a:p>
          <a:p>
            <a:r>
              <a:rPr lang="fr-FR" sz="2400" dirty="0"/>
              <a:t>Ils ont 4 pattes. </a:t>
            </a:r>
          </a:p>
          <a:p>
            <a:r>
              <a:rPr lang="fr-FR" sz="2400" dirty="0"/>
              <a:t>Ils respirent avec des branchies puis des poumons. </a:t>
            </a:r>
          </a:p>
          <a:p>
            <a:r>
              <a:rPr lang="fr-FR" sz="2400" dirty="0"/>
              <a:t>La femelle pond des œufs</a:t>
            </a:r>
          </a:p>
        </p:txBody>
      </p:sp>
      <p:sp>
        <p:nvSpPr>
          <p:cNvPr id="5" name="Rectangle 4"/>
          <p:cNvSpPr/>
          <p:nvPr/>
        </p:nvSpPr>
        <p:spPr>
          <a:xfrm>
            <a:off x="44670" y="188640"/>
            <a:ext cx="2351926" cy="369332"/>
          </a:xfrm>
          <a:prstGeom prst="rect">
            <a:avLst/>
          </a:prstGeom>
          <a:solidFill>
            <a:schemeClr val="tx2">
              <a:lumMod val="40000"/>
              <a:lumOff val="60000"/>
            </a:schemeClr>
          </a:solidFill>
        </p:spPr>
        <p:txBody>
          <a:bodyPr wrap="none">
            <a:spAutoFit/>
          </a:bodyPr>
          <a:lstStyle/>
          <a:p>
            <a:r>
              <a:rPr lang="fr-FR" b="1" dirty="0"/>
              <a:t>d) </a:t>
            </a:r>
            <a:r>
              <a:rPr lang="fr-FR" b="1" u="sng" dirty="0"/>
              <a:t>Les amphibiens</a:t>
            </a:r>
            <a:r>
              <a:rPr lang="fr-FR" b="1" dirty="0"/>
              <a:t> :</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637758"/>
            <a:ext cx="4349874"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1775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té">
  <a:themeElements>
    <a:clrScheme name="Clarté">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té">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35558</TotalTime>
  <Words>13033</Words>
  <Application>Microsoft Office PowerPoint</Application>
  <PresentationFormat>On-screen Show (4:3)</PresentationFormat>
  <Paragraphs>875</Paragraphs>
  <Slides>150</Slides>
  <Notes>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150</vt:i4>
      </vt:variant>
    </vt:vector>
  </HeadingPairs>
  <TitlesOfParts>
    <vt:vector size="160" baseType="lpstr">
      <vt:lpstr>Arial</vt:lpstr>
      <vt:lpstr>Arial Black</vt:lpstr>
      <vt:lpstr>Arial Unicode MS</vt:lpstr>
      <vt:lpstr>Calibri</vt:lpstr>
      <vt:lpstr>Courier New</vt:lpstr>
      <vt:lpstr>Symbol</vt:lpstr>
      <vt:lpstr>Times New Roman</vt:lpstr>
      <vt:lpstr>Wingdings</vt:lpstr>
      <vt:lpstr>Clarté</vt:lpstr>
      <vt:lpstr>Graphique</vt:lpstr>
      <vt:lpstr>Méthodes d’études et d’inventaire de la faune et de la flore </vt:lpstr>
      <vt:lpstr>Méthodes de classification de la végétation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 méthodes d’échantillonnage :  </vt:lpstr>
      <vt:lpstr>PowerPoint Presentation</vt:lpstr>
      <vt:lpstr>COLLECTES ET ANNALYSES DES DONNEES FAUNISTIQUES</vt:lpstr>
      <vt:lpstr>Chapitre III : méthodes d’études de la faune </vt:lpstr>
      <vt:lpstr>PowerPoint Presentation</vt:lpstr>
      <vt:lpstr>PowerPoint Presentation</vt:lpstr>
      <vt:lpstr>Classification des animaux</vt:lpstr>
      <vt:lpstr>PowerPoint Presentation</vt:lpstr>
      <vt:lpstr>LES VERTEBRES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Caractéristique bioécologique ; avant échantillonner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 Les vers</vt:lpstr>
      <vt:lpstr> LES INVERTEBRES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Classification des animaux</dc:title>
  <dc:creator>fouzi</dc:creator>
  <cp:lastModifiedBy>pc</cp:lastModifiedBy>
  <cp:revision>239</cp:revision>
  <dcterms:created xsi:type="dcterms:W3CDTF">2013-03-03T15:59:36Z</dcterms:created>
  <dcterms:modified xsi:type="dcterms:W3CDTF">2025-04-30T07:02:40Z</dcterms:modified>
</cp:coreProperties>
</file>