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EDC7"/>
    <a:srgbClr val="ECC64E"/>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58" d="100"/>
          <a:sy n="58" d="100"/>
        </p:scale>
        <p:origin x="152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379FE-BB7A-4497-B6C2-05AF0AF6A607}" type="doc">
      <dgm:prSet loTypeId="urn:microsoft.com/office/officeart/2005/8/layout/cycle6" loCatId="relationship" qsTypeId="urn:microsoft.com/office/officeart/2005/8/quickstyle/simple1" qsCatId="simple" csTypeId="urn:microsoft.com/office/officeart/2005/8/colors/colorful3" csCatId="colorful" phldr="1"/>
      <dgm:spPr/>
      <dgm:t>
        <a:bodyPr/>
        <a:lstStyle/>
        <a:p>
          <a:endParaRPr lang="fr-FR"/>
        </a:p>
      </dgm:t>
    </dgm:pt>
    <dgm:pt modelId="{D97733B8-FF46-4176-BC57-7A55EB72A66B}">
      <dgm:prSet phldrT="[Texte]" custT="1"/>
      <dgm:spPr/>
      <dgm:t>
        <a:bodyPr/>
        <a:lstStyle/>
        <a:p>
          <a:r>
            <a:rPr lang="fr-FR" sz="2800" b="1" i="1" dirty="0" err="1">
              <a:effectLst>
                <a:outerShdw blurRad="38100" dist="38100" dir="2700000" algn="tl">
                  <a:srgbClr val="000000">
                    <a:alpha val="43137"/>
                  </a:srgbClr>
                </a:outerShdw>
              </a:effectLst>
            </a:rPr>
            <a:t>Element</a:t>
          </a:r>
          <a:r>
            <a:rPr lang="fr-FR" sz="2800" b="1" i="1" dirty="0">
              <a:effectLst>
                <a:outerShdw blurRad="38100" dist="38100" dir="2700000" algn="tl">
                  <a:srgbClr val="000000">
                    <a:alpha val="43137"/>
                  </a:srgbClr>
                </a:outerShdw>
              </a:effectLst>
            </a:rPr>
            <a:t> ou unit</a:t>
          </a:r>
          <a:endParaRPr lang="fr-FR" sz="2800" dirty="0">
            <a:effectLst>
              <a:outerShdw blurRad="38100" dist="38100" dir="2700000" algn="tl">
                <a:srgbClr val="000000">
                  <a:alpha val="43137"/>
                </a:srgbClr>
              </a:outerShdw>
            </a:effectLst>
          </a:endParaRPr>
        </a:p>
      </dgm:t>
    </dgm:pt>
    <dgm:pt modelId="{2134FAA7-3B75-460C-AFFC-01D99666ADB7}" type="parTrans" cxnId="{5AA47514-4B6B-46AD-86DE-12DA41BB70A8}">
      <dgm:prSet/>
      <dgm:spPr/>
      <dgm:t>
        <a:bodyPr/>
        <a:lstStyle/>
        <a:p>
          <a:endParaRPr lang="fr-FR"/>
        </a:p>
      </dgm:t>
    </dgm:pt>
    <dgm:pt modelId="{9BEB53DC-EEB6-4D12-9C7D-01A9851555BC}" type="sibTrans" cxnId="{5AA47514-4B6B-46AD-86DE-12DA41BB70A8}">
      <dgm:prSet/>
      <dgm:spPr/>
      <dgm:t>
        <a:bodyPr/>
        <a:lstStyle/>
        <a:p>
          <a:endParaRPr lang="fr-FR"/>
        </a:p>
      </dgm:t>
    </dgm:pt>
    <dgm:pt modelId="{B4B91672-3D88-43EB-875E-B1EAE367BDAC}">
      <dgm:prSet phldrT="[Texte]" custT="1"/>
      <dgm:spPr/>
      <dgm:t>
        <a:bodyPr/>
        <a:lstStyle/>
        <a:p>
          <a:r>
            <a:rPr lang="fr-FR" sz="2800" b="1" i="1" dirty="0">
              <a:effectLst>
                <a:outerShdw blurRad="38100" dist="38100" dir="2700000" algn="tl">
                  <a:srgbClr val="000000">
                    <a:alpha val="43137"/>
                  </a:srgbClr>
                </a:outerShdw>
              </a:effectLst>
            </a:rPr>
            <a:t>Estimat0r</a:t>
          </a:r>
          <a:endParaRPr lang="fr-FR" sz="2800" dirty="0">
            <a:effectLst>
              <a:outerShdw blurRad="38100" dist="38100" dir="2700000" algn="tl">
                <a:srgbClr val="000000">
                  <a:alpha val="43137"/>
                </a:srgbClr>
              </a:outerShdw>
            </a:effectLst>
          </a:endParaRPr>
        </a:p>
      </dgm:t>
    </dgm:pt>
    <dgm:pt modelId="{EBEA7F3D-AB4B-42AF-AE72-6CA004E2EA96}" type="parTrans" cxnId="{E43615EC-B574-4EAA-B934-3D5FB12A29F6}">
      <dgm:prSet/>
      <dgm:spPr/>
      <dgm:t>
        <a:bodyPr/>
        <a:lstStyle/>
        <a:p>
          <a:endParaRPr lang="fr-FR"/>
        </a:p>
      </dgm:t>
    </dgm:pt>
    <dgm:pt modelId="{9A6BE2CB-B9D2-4AAA-9FEC-D84247A59A75}" type="sibTrans" cxnId="{E43615EC-B574-4EAA-B934-3D5FB12A29F6}">
      <dgm:prSet/>
      <dgm:spPr/>
      <dgm:t>
        <a:bodyPr/>
        <a:lstStyle/>
        <a:p>
          <a:endParaRPr lang="fr-FR"/>
        </a:p>
      </dgm:t>
    </dgm:pt>
    <dgm:pt modelId="{9A3A17DF-D690-43C2-851B-0414F8B7C540}">
      <dgm:prSet phldrT="[Texte]" custT="1"/>
      <dgm:spPr/>
      <dgm:t>
        <a:bodyPr lIns="36000" rIns="36000"/>
        <a:lstStyle/>
        <a:p>
          <a:r>
            <a:rPr lang="fr-FR" sz="2800" b="1" dirty="0" err="1">
              <a:effectLst>
                <a:outerShdw blurRad="38100" dist="38100" dir="2700000" algn="tl">
                  <a:srgbClr val="000000">
                    <a:alpha val="43137"/>
                  </a:srgbClr>
                </a:outerShdw>
              </a:effectLst>
            </a:rPr>
            <a:t>Ecological</a:t>
          </a:r>
          <a:r>
            <a:rPr lang="fr-FR" sz="2800" b="1" dirty="0">
              <a:effectLst>
                <a:outerShdw blurRad="38100" dist="38100" dir="2700000" algn="tl">
                  <a:srgbClr val="000000">
                    <a:alpha val="43137"/>
                  </a:srgbClr>
                </a:outerShdw>
              </a:effectLst>
            </a:rPr>
            <a:t> </a:t>
          </a:r>
          <a:r>
            <a:rPr lang="fr-FR" sz="2800" b="1" dirty="0" err="1">
              <a:effectLst>
                <a:outerShdw blurRad="38100" dist="38100" dir="2700000" algn="tl">
                  <a:srgbClr val="000000">
                    <a:alpha val="43137"/>
                  </a:srgbClr>
                </a:outerShdw>
              </a:effectLst>
            </a:rPr>
            <a:t>descriptors</a:t>
          </a:r>
          <a:endParaRPr lang="fr-FR" sz="2800" b="1" dirty="0">
            <a:effectLst>
              <a:outerShdw blurRad="38100" dist="38100" dir="2700000" algn="tl">
                <a:srgbClr val="000000">
                  <a:alpha val="43137"/>
                </a:srgbClr>
              </a:outerShdw>
            </a:effectLst>
          </a:endParaRPr>
        </a:p>
      </dgm:t>
    </dgm:pt>
    <dgm:pt modelId="{9E3FF024-20E3-47FC-9407-3EDD06AAF06E}" type="parTrans" cxnId="{83A628CA-95BB-4C52-B843-56661C8CB929}">
      <dgm:prSet/>
      <dgm:spPr/>
      <dgm:t>
        <a:bodyPr/>
        <a:lstStyle/>
        <a:p>
          <a:endParaRPr lang="fr-FR"/>
        </a:p>
      </dgm:t>
    </dgm:pt>
    <dgm:pt modelId="{3E268F67-8A31-41C6-8841-8CD219B244D3}" type="sibTrans" cxnId="{83A628CA-95BB-4C52-B843-56661C8CB929}">
      <dgm:prSet/>
      <dgm:spPr/>
      <dgm:t>
        <a:bodyPr/>
        <a:lstStyle/>
        <a:p>
          <a:endParaRPr lang="fr-FR"/>
        </a:p>
      </dgm:t>
    </dgm:pt>
    <dgm:pt modelId="{A1A2AA8A-9060-4A93-8D8C-38B23E7C0686}">
      <dgm:prSet phldrT="[Texte]" custT="1"/>
      <dgm:spPr/>
      <dgm:t>
        <a:bodyPr/>
        <a:lstStyle/>
        <a:p>
          <a:r>
            <a:rPr lang="fr-FR" sz="2800" b="1" i="1" dirty="0">
              <a:effectLst>
                <a:outerShdw blurRad="38100" dist="38100" dir="2700000" algn="tl">
                  <a:srgbClr val="000000">
                    <a:alpha val="43137"/>
                  </a:srgbClr>
                </a:outerShdw>
              </a:effectLst>
            </a:rPr>
            <a:t>Target population</a:t>
          </a:r>
          <a:endParaRPr lang="fr-FR" sz="2800" dirty="0">
            <a:effectLst>
              <a:outerShdw blurRad="38100" dist="38100" dir="2700000" algn="tl">
                <a:srgbClr val="000000">
                  <a:alpha val="43137"/>
                </a:srgbClr>
              </a:outerShdw>
            </a:effectLst>
          </a:endParaRPr>
        </a:p>
      </dgm:t>
    </dgm:pt>
    <dgm:pt modelId="{6D4584C2-04FD-4765-84E3-F404F34398E4}" type="parTrans" cxnId="{1D32C5F0-A68C-4AB5-B4DE-400373B64365}">
      <dgm:prSet/>
      <dgm:spPr/>
      <dgm:t>
        <a:bodyPr/>
        <a:lstStyle/>
        <a:p>
          <a:endParaRPr lang="fr-FR"/>
        </a:p>
      </dgm:t>
    </dgm:pt>
    <dgm:pt modelId="{EA9A46A7-6F75-491D-87EC-DEC517F8CB67}" type="sibTrans" cxnId="{1D32C5F0-A68C-4AB5-B4DE-400373B64365}">
      <dgm:prSet/>
      <dgm:spPr/>
      <dgm:t>
        <a:bodyPr/>
        <a:lstStyle/>
        <a:p>
          <a:endParaRPr lang="fr-FR"/>
        </a:p>
      </dgm:t>
    </dgm:pt>
    <dgm:pt modelId="{A0D4F9F9-4740-4771-8DB4-3A802F84D32E}">
      <dgm:prSet phldrT="[Texte]" custT="1"/>
      <dgm:spPr/>
      <dgm:t>
        <a:bodyPr/>
        <a:lstStyle/>
        <a:p>
          <a:pPr marL="0" lvl="0" indent="0" algn="ctr" defTabSz="1244600">
            <a:lnSpc>
              <a:spcPct val="90000"/>
            </a:lnSpc>
            <a:spcBef>
              <a:spcPct val="0"/>
            </a:spcBef>
            <a:spcAft>
              <a:spcPct val="35000"/>
            </a:spcAft>
            <a:buNone/>
          </a:pPr>
          <a:r>
            <a:rPr lang="fr-FR" sz="2800" b="1" i="1" kern="1200" dirty="0" err="1">
              <a:solidFill>
                <a:prstClr val="white"/>
              </a:solidFill>
              <a:effectLst>
                <a:outerShdw blurRad="38100" dist="38100" dir="2700000" algn="tl">
                  <a:srgbClr val="000000">
                    <a:alpha val="43137"/>
                  </a:srgbClr>
                </a:outerShdw>
              </a:effectLst>
              <a:latin typeface="Constantia"/>
              <a:ea typeface="+mn-ea"/>
              <a:cs typeface="+mn-cs"/>
            </a:rPr>
            <a:t>Statistical</a:t>
          </a:r>
          <a:r>
            <a:rPr lang="fr-FR" sz="2800" b="1" i="1" kern="1200" dirty="0">
              <a:solidFill>
                <a:prstClr val="white"/>
              </a:solidFill>
              <a:effectLst>
                <a:outerShdw blurRad="38100" dist="38100" dir="2700000" algn="tl">
                  <a:srgbClr val="000000">
                    <a:alpha val="43137"/>
                  </a:srgbClr>
                </a:outerShdw>
              </a:effectLst>
              <a:latin typeface="Constantia"/>
              <a:ea typeface="+mn-ea"/>
              <a:cs typeface="+mn-cs"/>
            </a:rPr>
            <a:t> population</a:t>
          </a:r>
        </a:p>
      </dgm:t>
    </dgm:pt>
    <dgm:pt modelId="{73C48C98-D706-4D90-81D0-CB73CA49B90A}" type="parTrans" cxnId="{F39A7D1D-C35E-4F00-BFEF-80B4BCCE400B}">
      <dgm:prSet/>
      <dgm:spPr/>
      <dgm:t>
        <a:bodyPr/>
        <a:lstStyle/>
        <a:p>
          <a:endParaRPr lang="fr-FR"/>
        </a:p>
      </dgm:t>
    </dgm:pt>
    <dgm:pt modelId="{881CC996-1753-4FDD-8670-167AB561C90D}" type="sibTrans" cxnId="{F39A7D1D-C35E-4F00-BFEF-80B4BCCE400B}">
      <dgm:prSet/>
      <dgm:spPr/>
      <dgm:t>
        <a:bodyPr/>
        <a:lstStyle/>
        <a:p>
          <a:endParaRPr lang="fr-FR"/>
        </a:p>
      </dgm:t>
    </dgm:pt>
    <dgm:pt modelId="{DF4D63BA-7960-4235-BBCD-439A11802395}" type="pres">
      <dgm:prSet presAssocID="{A20379FE-BB7A-4497-B6C2-05AF0AF6A607}" presName="cycle" presStyleCnt="0">
        <dgm:presLayoutVars>
          <dgm:dir/>
          <dgm:resizeHandles val="exact"/>
        </dgm:presLayoutVars>
      </dgm:prSet>
      <dgm:spPr/>
    </dgm:pt>
    <dgm:pt modelId="{0E8AA352-027B-4535-8B9E-7AF836343796}" type="pres">
      <dgm:prSet presAssocID="{D97733B8-FF46-4176-BC57-7A55EB72A66B}" presName="node" presStyleLbl="node1" presStyleIdx="0" presStyleCnt="5" custScaleX="121000" custScaleY="121000">
        <dgm:presLayoutVars>
          <dgm:bulletEnabled val="1"/>
        </dgm:presLayoutVars>
      </dgm:prSet>
      <dgm:spPr/>
    </dgm:pt>
    <dgm:pt modelId="{7E5BAC02-9184-48BB-A2EA-07CE6B3EE1BA}" type="pres">
      <dgm:prSet presAssocID="{D97733B8-FF46-4176-BC57-7A55EB72A66B}" presName="spNode" presStyleCnt="0"/>
      <dgm:spPr/>
    </dgm:pt>
    <dgm:pt modelId="{AC841FCA-9340-443F-ACA6-570EC3FFCB68}" type="pres">
      <dgm:prSet presAssocID="{9BEB53DC-EEB6-4D12-9C7D-01A9851555BC}" presName="sibTrans" presStyleLbl="sibTrans1D1" presStyleIdx="0" presStyleCnt="5"/>
      <dgm:spPr/>
    </dgm:pt>
    <dgm:pt modelId="{247AD979-11A3-43DB-BCB6-43D81095E3BA}" type="pres">
      <dgm:prSet presAssocID="{B4B91672-3D88-43EB-875E-B1EAE367BDAC}" presName="node" presStyleLbl="node1" presStyleIdx="1" presStyleCnt="5" custScaleX="121000" custScaleY="121000">
        <dgm:presLayoutVars>
          <dgm:bulletEnabled val="1"/>
        </dgm:presLayoutVars>
      </dgm:prSet>
      <dgm:spPr/>
    </dgm:pt>
    <dgm:pt modelId="{AA2517EF-E1D2-4F07-B8A3-6FC9EE7E166F}" type="pres">
      <dgm:prSet presAssocID="{B4B91672-3D88-43EB-875E-B1EAE367BDAC}" presName="spNode" presStyleCnt="0"/>
      <dgm:spPr/>
    </dgm:pt>
    <dgm:pt modelId="{92E61EEF-EAC8-45BF-940E-46B69A373E54}" type="pres">
      <dgm:prSet presAssocID="{9A6BE2CB-B9D2-4AAA-9FEC-D84247A59A75}" presName="sibTrans" presStyleLbl="sibTrans1D1" presStyleIdx="1" presStyleCnt="5"/>
      <dgm:spPr/>
    </dgm:pt>
    <dgm:pt modelId="{2AAAD0E3-FA8B-4D1E-9A16-B81C25F6BB9A}" type="pres">
      <dgm:prSet presAssocID="{9A3A17DF-D690-43C2-851B-0414F8B7C540}" presName="node" presStyleLbl="node1" presStyleIdx="2" presStyleCnt="5" custScaleX="121000" custScaleY="121000">
        <dgm:presLayoutVars>
          <dgm:bulletEnabled val="1"/>
        </dgm:presLayoutVars>
      </dgm:prSet>
      <dgm:spPr/>
    </dgm:pt>
    <dgm:pt modelId="{783501D3-9C40-4A97-93EF-A4657C2927C9}" type="pres">
      <dgm:prSet presAssocID="{9A3A17DF-D690-43C2-851B-0414F8B7C540}" presName="spNode" presStyleCnt="0"/>
      <dgm:spPr/>
    </dgm:pt>
    <dgm:pt modelId="{6072A743-7592-4D67-AFCC-79230FA3122D}" type="pres">
      <dgm:prSet presAssocID="{3E268F67-8A31-41C6-8841-8CD219B244D3}" presName="sibTrans" presStyleLbl="sibTrans1D1" presStyleIdx="2" presStyleCnt="5"/>
      <dgm:spPr/>
    </dgm:pt>
    <dgm:pt modelId="{6D4CBAA1-CF60-4142-B461-CC8678C7437A}" type="pres">
      <dgm:prSet presAssocID="{A1A2AA8A-9060-4A93-8D8C-38B23E7C0686}" presName="node" presStyleLbl="node1" presStyleIdx="3" presStyleCnt="5" custScaleX="121000" custScaleY="121000">
        <dgm:presLayoutVars>
          <dgm:bulletEnabled val="1"/>
        </dgm:presLayoutVars>
      </dgm:prSet>
      <dgm:spPr/>
    </dgm:pt>
    <dgm:pt modelId="{BC87A1F4-DCA1-460D-BFD0-DCB5B641E29C}" type="pres">
      <dgm:prSet presAssocID="{A1A2AA8A-9060-4A93-8D8C-38B23E7C0686}" presName="spNode" presStyleCnt="0"/>
      <dgm:spPr/>
    </dgm:pt>
    <dgm:pt modelId="{088AAFBE-F28C-4695-BEB9-22A09F1728DB}" type="pres">
      <dgm:prSet presAssocID="{EA9A46A7-6F75-491D-87EC-DEC517F8CB67}" presName="sibTrans" presStyleLbl="sibTrans1D1" presStyleIdx="3" presStyleCnt="5"/>
      <dgm:spPr/>
    </dgm:pt>
    <dgm:pt modelId="{7DE7DB73-46F2-4A04-9716-C7069DCE9A6B}" type="pres">
      <dgm:prSet presAssocID="{A0D4F9F9-4740-4771-8DB4-3A802F84D32E}" presName="node" presStyleLbl="node1" presStyleIdx="4" presStyleCnt="5" custScaleX="121000" custScaleY="121000">
        <dgm:presLayoutVars>
          <dgm:bulletEnabled val="1"/>
        </dgm:presLayoutVars>
      </dgm:prSet>
      <dgm:spPr/>
    </dgm:pt>
    <dgm:pt modelId="{28AAB6C6-515B-4A79-B879-92B2417CFAED}" type="pres">
      <dgm:prSet presAssocID="{A0D4F9F9-4740-4771-8DB4-3A802F84D32E}" presName="spNode" presStyleCnt="0"/>
      <dgm:spPr/>
    </dgm:pt>
    <dgm:pt modelId="{ACBDCFA6-DFA1-4670-B224-91179CCD4A72}" type="pres">
      <dgm:prSet presAssocID="{881CC996-1753-4FDD-8670-167AB561C90D}" presName="sibTrans" presStyleLbl="sibTrans1D1" presStyleIdx="4" presStyleCnt="5"/>
      <dgm:spPr/>
    </dgm:pt>
  </dgm:ptLst>
  <dgm:cxnLst>
    <dgm:cxn modelId="{0983E809-77EB-4A21-B7A5-8FFCD25D7512}" type="presOf" srcId="{9BEB53DC-EEB6-4D12-9C7D-01A9851555BC}" destId="{AC841FCA-9340-443F-ACA6-570EC3FFCB68}" srcOrd="0" destOrd="0" presId="urn:microsoft.com/office/officeart/2005/8/layout/cycle6"/>
    <dgm:cxn modelId="{F979AC0D-5D04-4FD7-866F-9C1C654CDDCD}" type="presOf" srcId="{B4B91672-3D88-43EB-875E-B1EAE367BDAC}" destId="{247AD979-11A3-43DB-BCB6-43D81095E3BA}" srcOrd="0" destOrd="0" presId="urn:microsoft.com/office/officeart/2005/8/layout/cycle6"/>
    <dgm:cxn modelId="{571A1A0E-A427-4EBD-A347-D01BEBB8FB6E}" type="presOf" srcId="{881CC996-1753-4FDD-8670-167AB561C90D}" destId="{ACBDCFA6-DFA1-4670-B224-91179CCD4A72}" srcOrd="0" destOrd="0" presId="urn:microsoft.com/office/officeart/2005/8/layout/cycle6"/>
    <dgm:cxn modelId="{5AA47514-4B6B-46AD-86DE-12DA41BB70A8}" srcId="{A20379FE-BB7A-4497-B6C2-05AF0AF6A607}" destId="{D97733B8-FF46-4176-BC57-7A55EB72A66B}" srcOrd="0" destOrd="0" parTransId="{2134FAA7-3B75-460C-AFFC-01D99666ADB7}" sibTransId="{9BEB53DC-EEB6-4D12-9C7D-01A9851555BC}"/>
    <dgm:cxn modelId="{F39A7D1D-C35E-4F00-BFEF-80B4BCCE400B}" srcId="{A20379FE-BB7A-4497-B6C2-05AF0AF6A607}" destId="{A0D4F9F9-4740-4771-8DB4-3A802F84D32E}" srcOrd="4" destOrd="0" parTransId="{73C48C98-D706-4D90-81D0-CB73CA49B90A}" sibTransId="{881CC996-1753-4FDD-8670-167AB561C90D}"/>
    <dgm:cxn modelId="{0BA6C721-3F93-4BCF-A6B2-0E06F43CFC1D}" type="presOf" srcId="{D97733B8-FF46-4176-BC57-7A55EB72A66B}" destId="{0E8AA352-027B-4535-8B9E-7AF836343796}" srcOrd="0" destOrd="0" presId="urn:microsoft.com/office/officeart/2005/8/layout/cycle6"/>
    <dgm:cxn modelId="{8C5F0129-5AA1-4782-AD57-B882E533179E}" type="presOf" srcId="{9A6BE2CB-B9D2-4AAA-9FEC-D84247A59A75}" destId="{92E61EEF-EAC8-45BF-940E-46B69A373E54}" srcOrd="0" destOrd="0" presId="urn:microsoft.com/office/officeart/2005/8/layout/cycle6"/>
    <dgm:cxn modelId="{D9B33B96-864B-46AC-A0C2-D78C58447BF1}" type="presOf" srcId="{EA9A46A7-6F75-491D-87EC-DEC517F8CB67}" destId="{088AAFBE-F28C-4695-BEB9-22A09F1728DB}" srcOrd="0" destOrd="0" presId="urn:microsoft.com/office/officeart/2005/8/layout/cycle6"/>
    <dgm:cxn modelId="{C24EC1A8-54F0-447E-83EB-18591B1334FB}" type="presOf" srcId="{9A3A17DF-D690-43C2-851B-0414F8B7C540}" destId="{2AAAD0E3-FA8B-4D1E-9A16-B81C25F6BB9A}" srcOrd="0" destOrd="0" presId="urn:microsoft.com/office/officeart/2005/8/layout/cycle6"/>
    <dgm:cxn modelId="{97F89BA9-9FE2-4BAF-8F51-B42747DFE02E}" type="presOf" srcId="{A1A2AA8A-9060-4A93-8D8C-38B23E7C0686}" destId="{6D4CBAA1-CF60-4142-B461-CC8678C7437A}" srcOrd="0" destOrd="0" presId="urn:microsoft.com/office/officeart/2005/8/layout/cycle6"/>
    <dgm:cxn modelId="{A627F1B0-02CD-4F46-A3FF-C7709F4A0CE7}" type="presOf" srcId="{3E268F67-8A31-41C6-8841-8CD219B244D3}" destId="{6072A743-7592-4D67-AFCC-79230FA3122D}" srcOrd="0" destOrd="0" presId="urn:microsoft.com/office/officeart/2005/8/layout/cycle6"/>
    <dgm:cxn modelId="{26F45FB4-9B36-4442-8570-D6CB7BAEBD3A}" type="presOf" srcId="{A20379FE-BB7A-4497-B6C2-05AF0AF6A607}" destId="{DF4D63BA-7960-4235-BBCD-439A11802395}" srcOrd="0" destOrd="0" presId="urn:microsoft.com/office/officeart/2005/8/layout/cycle6"/>
    <dgm:cxn modelId="{727030BE-2E4E-4B48-8684-5F55C58044C5}" type="presOf" srcId="{A0D4F9F9-4740-4771-8DB4-3A802F84D32E}" destId="{7DE7DB73-46F2-4A04-9716-C7069DCE9A6B}" srcOrd="0" destOrd="0" presId="urn:microsoft.com/office/officeart/2005/8/layout/cycle6"/>
    <dgm:cxn modelId="{83A628CA-95BB-4C52-B843-56661C8CB929}" srcId="{A20379FE-BB7A-4497-B6C2-05AF0AF6A607}" destId="{9A3A17DF-D690-43C2-851B-0414F8B7C540}" srcOrd="2" destOrd="0" parTransId="{9E3FF024-20E3-47FC-9407-3EDD06AAF06E}" sibTransId="{3E268F67-8A31-41C6-8841-8CD219B244D3}"/>
    <dgm:cxn modelId="{E43615EC-B574-4EAA-B934-3D5FB12A29F6}" srcId="{A20379FE-BB7A-4497-B6C2-05AF0AF6A607}" destId="{B4B91672-3D88-43EB-875E-B1EAE367BDAC}" srcOrd="1" destOrd="0" parTransId="{EBEA7F3D-AB4B-42AF-AE72-6CA004E2EA96}" sibTransId="{9A6BE2CB-B9D2-4AAA-9FEC-D84247A59A75}"/>
    <dgm:cxn modelId="{1D32C5F0-A68C-4AB5-B4DE-400373B64365}" srcId="{A20379FE-BB7A-4497-B6C2-05AF0AF6A607}" destId="{A1A2AA8A-9060-4A93-8D8C-38B23E7C0686}" srcOrd="3" destOrd="0" parTransId="{6D4584C2-04FD-4765-84E3-F404F34398E4}" sibTransId="{EA9A46A7-6F75-491D-87EC-DEC517F8CB67}"/>
    <dgm:cxn modelId="{BE8F972F-FCC6-4829-A425-9021595D666E}" type="presParOf" srcId="{DF4D63BA-7960-4235-BBCD-439A11802395}" destId="{0E8AA352-027B-4535-8B9E-7AF836343796}" srcOrd="0" destOrd="0" presId="urn:microsoft.com/office/officeart/2005/8/layout/cycle6"/>
    <dgm:cxn modelId="{F2D123C2-6B80-40E5-8E95-30FA4BA12269}" type="presParOf" srcId="{DF4D63BA-7960-4235-BBCD-439A11802395}" destId="{7E5BAC02-9184-48BB-A2EA-07CE6B3EE1BA}" srcOrd="1" destOrd="0" presId="urn:microsoft.com/office/officeart/2005/8/layout/cycle6"/>
    <dgm:cxn modelId="{D869ECEF-054A-424A-9AE4-2CD646028076}" type="presParOf" srcId="{DF4D63BA-7960-4235-BBCD-439A11802395}" destId="{AC841FCA-9340-443F-ACA6-570EC3FFCB68}" srcOrd="2" destOrd="0" presId="urn:microsoft.com/office/officeart/2005/8/layout/cycle6"/>
    <dgm:cxn modelId="{D2F05854-3B3D-4F3E-BF4C-02FB8885698B}" type="presParOf" srcId="{DF4D63BA-7960-4235-BBCD-439A11802395}" destId="{247AD979-11A3-43DB-BCB6-43D81095E3BA}" srcOrd="3" destOrd="0" presId="urn:microsoft.com/office/officeart/2005/8/layout/cycle6"/>
    <dgm:cxn modelId="{05795ABD-BC02-4E69-BD3D-42EBC598FB0C}" type="presParOf" srcId="{DF4D63BA-7960-4235-BBCD-439A11802395}" destId="{AA2517EF-E1D2-4F07-B8A3-6FC9EE7E166F}" srcOrd="4" destOrd="0" presId="urn:microsoft.com/office/officeart/2005/8/layout/cycle6"/>
    <dgm:cxn modelId="{823E3B86-44D8-4BB5-876A-5F91A4A497C0}" type="presParOf" srcId="{DF4D63BA-7960-4235-BBCD-439A11802395}" destId="{92E61EEF-EAC8-45BF-940E-46B69A373E54}" srcOrd="5" destOrd="0" presId="urn:microsoft.com/office/officeart/2005/8/layout/cycle6"/>
    <dgm:cxn modelId="{03548BEA-1351-4C58-ACDC-44F9EAFD3832}" type="presParOf" srcId="{DF4D63BA-7960-4235-BBCD-439A11802395}" destId="{2AAAD0E3-FA8B-4D1E-9A16-B81C25F6BB9A}" srcOrd="6" destOrd="0" presId="urn:microsoft.com/office/officeart/2005/8/layout/cycle6"/>
    <dgm:cxn modelId="{4BB154E0-9A7A-406E-8DEA-45820F3DE502}" type="presParOf" srcId="{DF4D63BA-7960-4235-BBCD-439A11802395}" destId="{783501D3-9C40-4A97-93EF-A4657C2927C9}" srcOrd="7" destOrd="0" presId="urn:microsoft.com/office/officeart/2005/8/layout/cycle6"/>
    <dgm:cxn modelId="{4E49187F-CF51-44FB-8B00-14B1E8D4EFC6}" type="presParOf" srcId="{DF4D63BA-7960-4235-BBCD-439A11802395}" destId="{6072A743-7592-4D67-AFCC-79230FA3122D}" srcOrd="8" destOrd="0" presId="urn:microsoft.com/office/officeart/2005/8/layout/cycle6"/>
    <dgm:cxn modelId="{10DE0004-098A-449C-96FC-35B88C2F067D}" type="presParOf" srcId="{DF4D63BA-7960-4235-BBCD-439A11802395}" destId="{6D4CBAA1-CF60-4142-B461-CC8678C7437A}" srcOrd="9" destOrd="0" presId="urn:microsoft.com/office/officeart/2005/8/layout/cycle6"/>
    <dgm:cxn modelId="{A376E1ED-4C0A-47EF-900B-D524DC181D74}" type="presParOf" srcId="{DF4D63BA-7960-4235-BBCD-439A11802395}" destId="{BC87A1F4-DCA1-460D-BFD0-DCB5B641E29C}" srcOrd="10" destOrd="0" presId="urn:microsoft.com/office/officeart/2005/8/layout/cycle6"/>
    <dgm:cxn modelId="{47FAF7EE-4C3B-40E5-B4B5-3367ECD6D554}" type="presParOf" srcId="{DF4D63BA-7960-4235-BBCD-439A11802395}" destId="{088AAFBE-F28C-4695-BEB9-22A09F1728DB}" srcOrd="11" destOrd="0" presId="urn:microsoft.com/office/officeart/2005/8/layout/cycle6"/>
    <dgm:cxn modelId="{FA7A62AE-1E04-4504-B908-962BC271E69B}" type="presParOf" srcId="{DF4D63BA-7960-4235-BBCD-439A11802395}" destId="{7DE7DB73-46F2-4A04-9716-C7069DCE9A6B}" srcOrd="12" destOrd="0" presId="urn:microsoft.com/office/officeart/2005/8/layout/cycle6"/>
    <dgm:cxn modelId="{DB8266CA-4B60-4CFD-A6B5-EB90760427F9}" type="presParOf" srcId="{DF4D63BA-7960-4235-BBCD-439A11802395}" destId="{28AAB6C6-515B-4A79-B879-92B2417CFAED}" srcOrd="13" destOrd="0" presId="urn:microsoft.com/office/officeart/2005/8/layout/cycle6"/>
    <dgm:cxn modelId="{EC3C92CE-37AC-4A24-A902-076C78E80347}" type="presParOf" srcId="{DF4D63BA-7960-4235-BBCD-439A11802395}" destId="{ACBDCFA6-DFA1-4670-B224-91179CCD4A72}" srcOrd="14" destOrd="0" presId="urn:microsoft.com/office/officeart/2005/8/layout/cycle6"/>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C9B5B0-F597-45E7-9F75-54277F36A318}"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fr-FR"/>
        </a:p>
      </dgm:t>
    </dgm:pt>
    <dgm:pt modelId="{FCEE685E-2584-44A0-BC0A-CE5EF36AB7BA}">
      <dgm:prSet phldrT="[Texte]" custT="1"/>
      <dgm:spPr/>
      <dgm:t>
        <a:bodyPr lIns="0" rIns="0"/>
        <a:lstStyle/>
        <a:p>
          <a:r>
            <a:rPr lang="fr-FR" sz="3400" b="1"/>
            <a:t>Quantitative</a:t>
          </a:r>
          <a:endParaRPr lang="fr-FR" sz="3400" dirty="0">
            <a:effectLst>
              <a:outerShdw blurRad="38100" dist="38100" dir="2700000" algn="tl">
                <a:srgbClr val="000000">
                  <a:alpha val="43137"/>
                </a:srgbClr>
              </a:outerShdw>
            </a:effectLst>
            <a:latin typeface="+mn-lt"/>
          </a:endParaRPr>
        </a:p>
      </dgm:t>
    </dgm:pt>
    <dgm:pt modelId="{B17494ED-F100-4347-9CAA-1489D6741024}" type="parTrans" cxnId="{316B6040-37E8-40C9-914A-E93771FC80D3}">
      <dgm:prSet/>
      <dgm:spPr/>
      <dgm:t>
        <a:bodyPr/>
        <a:lstStyle/>
        <a:p>
          <a:endParaRPr lang="fr-FR">
            <a:latin typeface="+mn-lt"/>
          </a:endParaRPr>
        </a:p>
      </dgm:t>
    </dgm:pt>
    <dgm:pt modelId="{4E9B4417-029B-4F6E-9FEF-81D72EECB326}" type="sibTrans" cxnId="{316B6040-37E8-40C9-914A-E93771FC80D3}">
      <dgm:prSet/>
      <dgm:spPr/>
      <dgm:t>
        <a:bodyPr/>
        <a:lstStyle/>
        <a:p>
          <a:endParaRPr lang="fr-FR">
            <a:latin typeface="+mn-lt"/>
          </a:endParaRPr>
        </a:p>
      </dgm:t>
    </dgm:pt>
    <dgm:pt modelId="{08F09D41-C5B9-460F-AE2B-3BE2085A9CAC}">
      <dgm:prSet phldrT="[Texte]" custT="1"/>
      <dgm:spPr/>
      <dgm:t>
        <a:bodyPr lIns="36000" tIns="36000" rIns="36000" bIns="36000"/>
        <a:lstStyle/>
        <a:p>
          <a:pPr algn="ctr"/>
          <a:r>
            <a:rPr lang="en-US" sz="3200" b="1" dirty="0"/>
            <a:t>They are defined as true quantities, for which ratios and differences can be determined.</a:t>
          </a:r>
          <a:endParaRPr lang="fr-FR" sz="2800" b="1" dirty="0">
            <a:latin typeface="+mn-lt"/>
            <a:cs typeface="Times New Roman" pitchFamily="18" charset="0"/>
          </a:endParaRPr>
        </a:p>
      </dgm:t>
    </dgm:pt>
    <dgm:pt modelId="{49B2ECD5-3F35-4461-B192-2938BCCFB740}" type="parTrans" cxnId="{1E9C61C3-09D3-41B5-A489-AF916BC0DDBE}">
      <dgm:prSet/>
      <dgm:spPr/>
      <dgm:t>
        <a:bodyPr/>
        <a:lstStyle/>
        <a:p>
          <a:endParaRPr lang="fr-FR">
            <a:latin typeface="+mn-lt"/>
          </a:endParaRPr>
        </a:p>
      </dgm:t>
    </dgm:pt>
    <dgm:pt modelId="{B7283C42-6A20-40BB-ADC1-2B4FB37B4A73}" type="sibTrans" cxnId="{1E9C61C3-09D3-41B5-A489-AF916BC0DDBE}">
      <dgm:prSet/>
      <dgm:spPr/>
      <dgm:t>
        <a:bodyPr/>
        <a:lstStyle/>
        <a:p>
          <a:endParaRPr lang="fr-FR">
            <a:latin typeface="+mn-lt"/>
          </a:endParaRPr>
        </a:p>
      </dgm:t>
    </dgm:pt>
    <dgm:pt modelId="{76AC8D07-F1D5-42E9-81B0-15F3D53CB2A4}">
      <dgm:prSet phldrT="[Texte]" custT="1"/>
      <dgm:spPr/>
      <dgm:t>
        <a:bodyPr lIns="0" rIns="0"/>
        <a:lstStyle/>
        <a:p>
          <a:r>
            <a:rPr lang="fr-FR" sz="3400" b="1" dirty="0" err="1"/>
            <a:t>Complex</a:t>
          </a:r>
          <a:r>
            <a:rPr lang="fr-FR" sz="3400" b="1" dirty="0"/>
            <a:t> or </a:t>
          </a:r>
          <a:r>
            <a:rPr lang="fr-FR" sz="3400" b="1" dirty="0" err="1"/>
            <a:t>synthetic</a:t>
          </a:r>
          <a:endParaRPr lang="fr-FR" sz="3400" dirty="0">
            <a:effectLst>
              <a:outerShdw blurRad="38100" dist="38100" dir="2700000" algn="tl">
                <a:srgbClr val="000000">
                  <a:alpha val="43137"/>
                </a:srgbClr>
              </a:outerShdw>
            </a:effectLst>
            <a:latin typeface="+mn-lt"/>
            <a:cs typeface="Times New Roman" pitchFamily="18" charset="0"/>
          </a:endParaRPr>
        </a:p>
      </dgm:t>
    </dgm:pt>
    <dgm:pt modelId="{A14B6B95-B114-4AB1-9444-D43D4D089B98}" type="parTrans" cxnId="{68E81FC3-1961-4A90-BB20-39862DE42D79}">
      <dgm:prSet/>
      <dgm:spPr/>
      <dgm:t>
        <a:bodyPr/>
        <a:lstStyle/>
        <a:p>
          <a:endParaRPr lang="fr-FR">
            <a:latin typeface="+mn-lt"/>
          </a:endParaRPr>
        </a:p>
      </dgm:t>
    </dgm:pt>
    <dgm:pt modelId="{8B8A99F1-F3D8-4F11-9D47-311BE7DBED62}" type="sibTrans" cxnId="{68E81FC3-1961-4A90-BB20-39862DE42D79}">
      <dgm:prSet/>
      <dgm:spPr/>
      <dgm:t>
        <a:bodyPr/>
        <a:lstStyle/>
        <a:p>
          <a:endParaRPr lang="fr-FR">
            <a:latin typeface="+mn-lt"/>
          </a:endParaRPr>
        </a:p>
      </dgm:t>
    </dgm:pt>
    <dgm:pt modelId="{CB23B28A-EF7B-468E-945E-19BB81A8099D}">
      <dgm:prSet phldrT="[Texte]" custT="1"/>
      <dgm:spPr/>
      <dgm:t>
        <a:bodyPr lIns="36000" tIns="36000" rIns="36000" bIns="36000"/>
        <a:lstStyle/>
        <a:p>
          <a:pPr algn="ctr"/>
          <a:r>
            <a:rPr lang="en-US" sz="3200" b="1" dirty="0"/>
            <a:t>Allows multiple simple observations to be reported in the same sample plan</a:t>
          </a:r>
          <a:endParaRPr lang="fr-FR" sz="3200" b="1" dirty="0">
            <a:latin typeface="+mn-lt"/>
            <a:cs typeface="Times New Roman" pitchFamily="18" charset="0"/>
          </a:endParaRPr>
        </a:p>
      </dgm:t>
    </dgm:pt>
    <dgm:pt modelId="{EF65166C-AE42-44A5-B6CC-94303766BE63}" type="parTrans" cxnId="{7D60EB57-7F96-4E2D-931D-29E6AECAA1C4}">
      <dgm:prSet/>
      <dgm:spPr/>
      <dgm:t>
        <a:bodyPr/>
        <a:lstStyle/>
        <a:p>
          <a:endParaRPr lang="fr-FR">
            <a:latin typeface="+mn-lt"/>
          </a:endParaRPr>
        </a:p>
      </dgm:t>
    </dgm:pt>
    <dgm:pt modelId="{BF079E53-EF6E-4A1E-BFBE-2154D2E2F9F7}" type="sibTrans" cxnId="{7D60EB57-7F96-4E2D-931D-29E6AECAA1C4}">
      <dgm:prSet/>
      <dgm:spPr/>
      <dgm:t>
        <a:bodyPr/>
        <a:lstStyle/>
        <a:p>
          <a:endParaRPr lang="fr-FR">
            <a:latin typeface="+mn-lt"/>
          </a:endParaRPr>
        </a:p>
      </dgm:t>
    </dgm:pt>
    <dgm:pt modelId="{FD934E01-F095-459F-92A1-CBD91A49ECD5}" type="pres">
      <dgm:prSet presAssocID="{8BC9B5B0-F597-45E7-9F75-54277F36A318}" presName="Name0" presStyleCnt="0">
        <dgm:presLayoutVars>
          <dgm:dir/>
          <dgm:animLvl val="lvl"/>
          <dgm:resizeHandles val="exact"/>
        </dgm:presLayoutVars>
      </dgm:prSet>
      <dgm:spPr/>
    </dgm:pt>
    <dgm:pt modelId="{4460697D-1875-4DA4-946B-6DF773BE3305}" type="pres">
      <dgm:prSet presAssocID="{FCEE685E-2584-44A0-BC0A-CE5EF36AB7BA}" presName="linNode" presStyleCnt="0"/>
      <dgm:spPr/>
    </dgm:pt>
    <dgm:pt modelId="{C59E2AA8-85FD-403C-8437-BA8B90EAB157}" type="pres">
      <dgm:prSet presAssocID="{FCEE685E-2584-44A0-BC0A-CE5EF36AB7BA}" presName="parentText" presStyleLbl="node1" presStyleIdx="0" presStyleCnt="2" custScaleX="110001" custScaleY="110001">
        <dgm:presLayoutVars>
          <dgm:chMax val="1"/>
          <dgm:bulletEnabled val="1"/>
        </dgm:presLayoutVars>
      </dgm:prSet>
      <dgm:spPr/>
    </dgm:pt>
    <dgm:pt modelId="{A0044483-56E0-42C0-99DF-E0387B3FB604}" type="pres">
      <dgm:prSet presAssocID="{FCEE685E-2584-44A0-BC0A-CE5EF36AB7BA}" presName="descendantText" presStyleLbl="alignAccFollowNode1" presStyleIdx="0" presStyleCnt="2" custScaleX="110000" custScaleY="110000">
        <dgm:presLayoutVars>
          <dgm:bulletEnabled val="1"/>
        </dgm:presLayoutVars>
      </dgm:prSet>
      <dgm:spPr/>
    </dgm:pt>
    <dgm:pt modelId="{816A9CEC-EACB-489C-8AB1-4B950D3EA39B}" type="pres">
      <dgm:prSet presAssocID="{4E9B4417-029B-4F6E-9FEF-81D72EECB326}" presName="sp" presStyleCnt="0"/>
      <dgm:spPr/>
    </dgm:pt>
    <dgm:pt modelId="{2D1F199A-3939-4EEB-ADA0-32B5919C8D28}" type="pres">
      <dgm:prSet presAssocID="{76AC8D07-F1D5-42E9-81B0-15F3D53CB2A4}" presName="linNode" presStyleCnt="0"/>
      <dgm:spPr/>
    </dgm:pt>
    <dgm:pt modelId="{AD88A12E-BFDE-4036-B296-FF3193F964A3}" type="pres">
      <dgm:prSet presAssocID="{76AC8D07-F1D5-42E9-81B0-15F3D53CB2A4}" presName="parentText" presStyleLbl="node1" presStyleIdx="1" presStyleCnt="2" custScaleX="110001" custScaleY="110001">
        <dgm:presLayoutVars>
          <dgm:chMax val="1"/>
          <dgm:bulletEnabled val="1"/>
        </dgm:presLayoutVars>
      </dgm:prSet>
      <dgm:spPr/>
    </dgm:pt>
    <dgm:pt modelId="{E9FC61A8-D55D-4044-92EB-20049F0E0B1D}" type="pres">
      <dgm:prSet presAssocID="{76AC8D07-F1D5-42E9-81B0-15F3D53CB2A4}" presName="descendantText" presStyleLbl="alignAccFollowNode1" presStyleIdx="1" presStyleCnt="2" custScaleX="110000" custScaleY="110000">
        <dgm:presLayoutVars>
          <dgm:bulletEnabled val="1"/>
        </dgm:presLayoutVars>
      </dgm:prSet>
      <dgm:spPr/>
    </dgm:pt>
  </dgm:ptLst>
  <dgm:cxnLst>
    <dgm:cxn modelId="{D2E32F26-A80B-4CDA-9DD6-F0A5415ABFF0}" type="presOf" srcId="{8BC9B5B0-F597-45E7-9F75-54277F36A318}" destId="{FD934E01-F095-459F-92A1-CBD91A49ECD5}" srcOrd="0" destOrd="0" presId="urn:microsoft.com/office/officeart/2005/8/layout/vList5"/>
    <dgm:cxn modelId="{316B6040-37E8-40C9-914A-E93771FC80D3}" srcId="{8BC9B5B0-F597-45E7-9F75-54277F36A318}" destId="{FCEE685E-2584-44A0-BC0A-CE5EF36AB7BA}" srcOrd="0" destOrd="0" parTransId="{B17494ED-F100-4347-9CAA-1489D6741024}" sibTransId="{4E9B4417-029B-4F6E-9FEF-81D72EECB326}"/>
    <dgm:cxn modelId="{9CE81764-E78A-44BF-9359-BD3AD7A17602}" type="presOf" srcId="{08F09D41-C5B9-460F-AE2B-3BE2085A9CAC}" destId="{A0044483-56E0-42C0-99DF-E0387B3FB604}" srcOrd="0" destOrd="0" presId="urn:microsoft.com/office/officeart/2005/8/layout/vList5"/>
    <dgm:cxn modelId="{D91C8448-4E4C-4766-ABE9-AE859565C907}" type="presOf" srcId="{FCEE685E-2584-44A0-BC0A-CE5EF36AB7BA}" destId="{C59E2AA8-85FD-403C-8437-BA8B90EAB157}" srcOrd="0" destOrd="0" presId="urn:microsoft.com/office/officeart/2005/8/layout/vList5"/>
    <dgm:cxn modelId="{97064A4E-D408-45D8-B531-7F563B77B342}" type="presOf" srcId="{76AC8D07-F1D5-42E9-81B0-15F3D53CB2A4}" destId="{AD88A12E-BFDE-4036-B296-FF3193F964A3}" srcOrd="0" destOrd="0" presId="urn:microsoft.com/office/officeart/2005/8/layout/vList5"/>
    <dgm:cxn modelId="{7D60EB57-7F96-4E2D-931D-29E6AECAA1C4}" srcId="{76AC8D07-F1D5-42E9-81B0-15F3D53CB2A4}" destId="{CB23B28A-EF7B-468E-945E-19BB81A8099D}" srcOrd="0" destOrd="0" parTransId="{EF65166C-AE42-44A5-B6CC-94303766BE63}" sibTransId="{BF079E53-EF6E-4A1E-BFBE-2154D2E2F9F7}"/>
    <dgm:cxn modelId="{68E81FC3-1961-4A90-BB20-39862DE42D79}" srcId="{8BC9B5B0-F597-45E7-9F75-54277F36A318}" destId="{76AC8D07-F1D5-42E9-81B0-15F3D53CB2A4}" srcOrd="1" destOrd="0" parTransId="{A14B6B95-B114-4AB1-9444-D43D4D089B98}" sibTransId="{8B8A99F1-F3D8-4F11-9D47-311BE7DBED62}"/>
    <dgm:cxn modelId="{1E9C61C3-09D3-41B5-A489-AF916BC0DDBE}" srcId="{FCEE685E-2584-44A0-BC0A-CE5EF36AB7BA}" destId="{08F09D41-C5B9-460F-AE2B-3BE2085A9CAC}" srcOrd="0" destOrd="0" parTransId="{49B2ECD5-3F35-4461-B192-2938BCCFB740}" sibTransId="{B7283C42-6A20-40BB-ADC1-2B4FB37B4A73}"/>
    <dgm:cxn modelId="{56EB62FD-1B45-42E0-9C1A-093F553299FA}" type="presOf" srcId="{CB23B28A-EF7B-468E-945E-19BB81A8099D}" destId="{E9FC61A8-D55D-4044-92EB-20049F0E0B1D}" srcOrd="0" destOrd="0" presId="urn:microsoft.com/office/officeart/2005/8/layout/vList5"/>
    <dgm:cxn modelId="{D351885B-D043-4FC4-B9BD-808A4FF25F53}" type="presParOf" srcId="{FD934E01-F095-459F-92A1-CBD91A49ECD5}" destId="{4460697D-1875-4DA4-946B-6DF773BE3305}" srcOrd="0" destOrd="0" presId="urn:microsoft.com/office/officeart/2005/8/layout/vList5"/>
    <dgm:cxn modelId="{82CF61BD-12D6-41EA-903E-D0DBE145C63E}" type="presParOf" srcId="{4460697D-1875-4DA4-946B-6DF773BE3305}" destId="{C59E2AA8-85FD-403C-8437-BA8B90EAB157}" srcOrd="0" destOrd="0" presId="urn:microsoft.com/office/officeart/2005/8/layout/vList5"/>
    <dgm:cxn modelId="{A059F95E-EFD2-46B2-8761-B3A48B04E83D}" type="presParOf" srcId="{4460697D-1875-4DA4-946B-6DF773BE3305}" destId="{A0044483-56E0-42C0-99DF-E0387B3FB604}" srcOrd="1" destOrd="0" presId="urn:microsoft.com/office/officeart/2005/8/layout/vList5"/>
    <dgm:cxn modelId="{C1399461-0C28-43B8-B65E-E5537DD96CED}" type="presParOf" srcId="{FD934E01-F095-459F-92A1-CBD91A49ECD5}" destId="{816A9CEC-EACB-489C-8AB1-4B950D3EA39B}" srcOrd="1" destOrd="0" presId="urn:microsoft.com/office/officeart/2005/8/layout/vList5"/>
    <dgm:cxn modelId="{43D7D722-DCE2-4CC8-B464-F4F09D46D0F1}" type="presParOf" srcId="{FD934E01-F095-459F-92A1-CBD91A49ECD5}" destId="{2D1F199A-3939-4EEB-ADA0-32B5919C8D28}" srcOrd="2" destOrd="0" presId="urn:microsoft.com/office/officeart/2005/8/layout/vList5"/>
    <dgm:cxn modelId="{1E56413A-48ED-46F0-A249-FC15C4217596}" type="presParOf" srcId="{2D1F199A-3939-4EEB-ADA0-32B5919C8D28}" destId="{AD88A12E-BFDE-4036-B296-FF3193F964A3}" srcOrd="0" destOrd="0" presId="urn:microsoft.com/office/officeart/2005/8/layout/vList5"/>
    <dgm:cxn modelId="{51003E64-D2BF-4F56-A441-25B0A91397EA}" type="presParOf" srcId="{2D1F199A-3939-4EEB-ADA0-32B5919C8D28}" destId="{E9FC61A8-D55D-4044-92EB-20049F0E0B1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C9B5B0-F597-45E7-9F75-54277F36A318}"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fr-FR"/>
        </a:p>
      </dgm:t>
    </dgm:pt>
    <dgm:pt modelId="{FCEE685E-2584-44A0-BC0A-CE5EF36AB7BA}">
      <dgm:prSet phldrT="[Texte]" custT="1"/>
      <dgm:spPr/>
      <dgm:t>
        <a:bodyPr lIns="0" rIns="0"/>
        <a:lstStyle/>
        <a:p>
          <a:r>
            <a:rPr lang="fr-FR" sz="3400" b="1" dirty="0">
              <a:effectLst>
                <a:outerShdw blurRad="38100" dist="38100" dir="2700000" algn="tl">
                  <a:srgbClr val="000000">
                    <a:alpha val="43137"/>
                  </a:srgbClr>
                </a:outerShdw>
              </a:effectLst>
              <a:latin typeface="+mn-lt"/>
            </a:rPr>
            <a:t>Qualitative</a:t>
          </a:r>
          <a:endParaRPr lang="fr-FR" sz="3400" dirty="0">
            <a:effectLst>
              <a:outerShdw blurRad="38100" dist="38100" dir="2700000" algn="tl">
                <a:srgbClr val="000000">
                  <a:alpha val="43137"/>
                </a:srgbClr>
              </a:outerShdw>
            </a:effectLst>
            <a:latin typeface="+mn-lt"/>
          </a:endParaRPr>
        </a:p>
      </dgm:t>
    </dgm:pt>
    <dgm:pt modelId="{B17494ED-F100-4347-9CAA-1489D6741024}" type="parTrans" cxnId="{316B6040-37E8-40C9-914A-E93771FC80D3}">
      <dgm:prSet/>
      <dgm:spPr/>
      <dgm:t>
        <a:bodyPr/>
        <a:lstStyle/>
        <a:p>
          <a:endParaRPr lang="fr-FR">
            <a:latin typeface="+mn-lt"/>
          </a:endParaRPr>
        </a:p>
      </dgm:t>
    </dgm:pt>
    <dgm:pt modelId="{4E9B4417-029B-4F6E-9FEF-81D72EECB326}" type="sibTrans" cxnId="{316B6040-37E8-40C9-914A-E93771FC80D3}">
      <dgm:prSet/>
      <dgm:spPr/>
      <dgm:t>
        <a:bodyPr/>
        <a:lstStyle/>
        <a:p>
          <a:endParaRPr lang="fr-FR">
            <a:latin typeface="+mn-lt"/>
          </a:endParaRPr>
        </a:p>
      </dgm:t>
    </dgm:pt>
    <dgm:pt modelId="{08F09D41-C5B9-460F-AE2B-3BE2085A9CAC}">
      <dgm:prSet phldrT="[Texte]" custT="1"/>
      <dgm:spPr/>
      <dgm:t>
        <a:bodyPr lIns="36000" tIns="36000" rIns="36000" bIns="36000"/>
        <a:lstStyle/>
        <a:p>
          <a:pPr algn="ctr"/>
          <a:r>
            <a:rPr lang="en-US" sz="2800" b="1" dirty="0">
              <a:latin typeface="+mn-lt"/>
              <a:cs typeface="Times New Roman" pitchFamily="18" charset="0"/>
            </a:rPr>
            <a:t>Distinct realizations are defined categories without assigning a "measure" or even a character that allows them to be ordered in relation to each other</a:t>
          </a:r>
          <a:endParaRPr lang="fr-FR" sz="2800" b="1" dirty="0">
            <a:latin typeface="+mn-lt"/>
            <a:cs typeface="Times New Roman" pitchFamily="18" charset="0"/>
          </a:endParaRPr>
        </a:p>
      </dgm:t>
    </dgm:pt>
    <dgm:pt modelId="{49B2ECD5-3F35-4461-B192-2938BCCFB740}" type="parTrans" cxnId="{1E9C61C3-09D3-41B5-A489-AF916BC0DDBE}">
      <dgm:prSet/>
      <dgm:spPr/>
      <dgm:t>
        <a:bodyPr/>
        <a:lstStyle/>
        <a:p>
          <a:endParaRPr lang="fr-FR">
            <a:latin typeface="+mn-lt"/>
          </a:endParaRPr>
        </a:p>
      </dgm:t>
    </dgm:pt>
    <dgm:pt modelId="{B7283C42-6A20-40BB-ADC1-2B4FB37B4A73}" type="sibTrans" cxnId="{1E9C61C3-09D3-41B5-A489-AF916BC0DDBE}">
      <dgm:prSet/>
      <dgm:spPr/>
      <dgm:t>
        <a:bodyPr/>
        <a:lstStyle/>
        <a:p>
          <a:endParaRPr lang="fr-FR">
            <a:latin typeface="+mn-lt"/>
          </a:endParaRPr>
        </a:p>
      </dgm:t>
    </dgm:pt>
    <dgm:pt modelId="{76AC8D07-F1D5-42E9-81B0-15F3D53CB2A4}">
      <dgm:prSet phldrT="[Texte]" custT="1"/>
      <dgm:spPr/>
      <dgm:t>
        <a:bodyPr lIns="0" rIns="0"/>
        <a:lstStyle/>
        <a:p>
          <a:r>
            <a:rPr lang="fr-FR" sz="3200" b="1" dirty="0">
              <a:effectLst>
                <a:outerShdw blurRad="38100" dist="38100" dir="2700000" algn="tl">
                  <a:srgbClr val="000000">
                    <a:alpha val="43137"/>
                  </a:srgbClr>
                </a:outerShdw>
              </a:effectLst>
              <a:latin typeface="+mn-lt"/>
              <a:cs typeface="Times New Roman" pitchFamily="18" charset="0"/>
            </a:rPr>
            <a:t>Semi-quantitative</a:t>
          </a:r>
          <a:r>
            <a:rPr lang="fr-FR" sz="3400" b="1" dirty="0">
              <a:effectLst>
                <a:outerShdw blurRad="38100" dist="38100" dir="2700000" algn="tl">
                  <a:srgbClr val="000000">
                    <a:alpha val="43137"/>
                  </a:srgbClr>
                </a:outerShdw>
              </a:effectLst>
              <a:latin typeface="+mn-lt"/>
              <a:cs typeface="Times New Roman" pitchFamily="18" charset="0"/>
            </a:rPr>
            <a:t> </a:t>
          </a:r>
          <a:endParaRPr lang="fr-FR" sz="3400" dirty="0">
            <a:effectLst>
              <a:outerShdw blurRad="38100" dist="38100" dir="2700000" algn="tl">
                <a:srgbClr val="000000">
                  <a:alpha val="43137"/>
                </a:srgbClr>
              </a:outerShdw>
            </a:effectLst>
            <a:latin typeface="+mn-lt"/>
            <a:cs typeface="Times New Roman" pitchFamily="18" charset="0"/>
          </a:endParaRPr>
        </a:p>
      </dgm:t>
    </dgm:pt>
    <dgm:pt modelId="{A14B6B95-B114-4AB1-9444-D43D4D089B98}" type="parTrans" cxnId="{68E81FC3-1961-4A90-BB20-39862DE42D79}">
      <dgm:prSet/>
      <dgm:spPr/>
      <dgm:t>
        <a:bodyPr/>
        <a:lstStyle/>
        <a:p>
          <a:endParaRPr lang="fr-FR">
            <a:latin typeface="+mn-lt"/>
          </a:endParaRPr>
        </a:p>
      </dgm:t>
    </dgm:pt>
    <dgm:pt modelId="{8B8A99F1-F3D8-4F11-9D47-311BE7DBED62}" type="sibTrans" cxnId="{68E81FC3-1961-4A90-BB20-39862DE42D79}">
      <dgm:prSet/>
      <dgm:spPr/>
      <dgm:t>
        <a:bodyPr/>
        <a:lstStyle/>
        <a:p>
          <a:endParaRPr lang="fr-FR">
            <a:latin typeface="+mn-lt"/>
          </a:endParaRPr>
        </a:p>
      </dgm:t>
    </dgm:pt>
    <dgm:pt modelId="{CB23B28A-EF7B-468E-945E-19BB81A8099D}">
      <dgm:prSet phldrT="[Texte]" custT="1"/>
      <dgm:spPr/>
      <dgm:t>
        <a:bodyPr lIns="36000" tIns="36000" rIns="36000" bIns="36000"/>
        <a:lstStyle/>
        <a:p>
          <a:pPr algn="ctr"/>
          <a:r>
            <a:rPr lang="en-US" sz="2700" b="1" dirty="0">
              <a:latin typeface="+mn-lt"/>
              <a:cs typeface="Times New Roman" pitchFamily="18" charset="0"/>
            </a:rPr>
            <a:t>Are defined by the existence of an order relation (smaller or larger; or anterior or posterior, etc.) without it being possible to measure a distance between two distinct states</a:t>
          </a:r>
          <a:endParaRPr lang="fr-FR" sz="2700" b="1" dirty="0">
            <a:latin typeface="+mn-lt"/>
            <a:cs typeface="Times New Roman" pitchFamily="18" charset="0"/>
          </a:endParaRPr>
        </a:p>
      </dgm:t>
    </dgm:pt>
    <dgm:pt modelId="{EF65166C-AE42-44A5-B6CC-94303766BE63}" type="parTrans" cxnId="{7D60EB57-7F96-4E2D-931D-29E6AECAA1C4}">
      <dgm:prSet/>
      <dgm:spPr/>
      <dgm:t>
        <a:bodyPr/>
        <a:lstStyle/>
        <a:p>
          <a:endParaRPr lang="fr-FR">
            <a:latin typeface="+mn-lt"/>
          </a:endParaRPr>
        </a:p>
      </dgm:t>
    </dgm:pt>
    <dgm:pt modelId="{BF079E53-EF6E-4A1E-BFBE-2154D2E2F9F7}" type="sibTrans" cxnId="{7D60EB57-7F96-4E2D-931D-29E6AECAA1C4}">
      <dgm:prSet/>
      <dgm:spPr/>
      <dgm:t>
        <a:bodyPr/>
        <a:lstStyle/>
        <a:p>
          <a:endParaRPr lang="fr-FR">
            <a:latin typeface="+mn-lt"/>
          </a:endParaRPr>
        </a:p>
      </dgm:t>
    </dgm:pt>
    <dgm:pt modelId="{FD934E01-F095-459F-92A1-CBD91A49ECD5}" type="pres">
      <dgm:prSet presAssocID="{8BC9B5B0-F597-45E7-9F75-54277F36A318}" presName="Name0" presStyleCnt="0">
        <dgm:presLayoutVars>
          <dgm:dir/>
          <dgm:animLvl val="lvl"/>
          <dgm:resizeHandles val="exact"/>
        </dgm:presLayoutVars>
      </dgm:prSet>
      <dgm:spPr/>
    </dgm:pt>
    <dgm:pt modelId="{4460697D-1875-4DA4-946B-6DF773BE3305}" type="pres">
      <dgm:prSet presAssocID="{FCEE685E-2584-44A0-BC0A-CE5EF36AB7BA}" presName="linNode" presStyleCnt="0"/>
      <dgm:spPr/>
    </dgm:pt>
    <dgm:pt modelId="{C59E2AA8-85FD-403C-8437-BA8B90EAB157}" type="pres">
      <dgm:prSet presAssocID="{FCEE685E-2584-44A0-BC0A-CE5EF36AB7BA}" presName="parentText" presStyleLbl="node1" presStyleIdx="0" presStyleCnt="2" custScaleX="90910" custScaleY="90910">
        <dgm:presLayoutVars>
          <dgm:chMax val="1"/>
          <dgm:bulletEnabled val="1"/>
        </dgm:presLayoutVars>
      </dgm:prSet>
      <dgm:spPr/>
    </dgm:pt>
    <dgm:pt modelId="{A0044483-56E0-42C0-99DF-E0387B3FB604}" type="pres">
      <dgm:prSet presAssocID="{FCEE685E-2584-44A0-BC0A-CE5EF36AB7BA}" presName="descendantText" presStyleLbl="alignAccFollowNode1" presStyleIdx="0" presStyleCnt="2" custScaleX="110000" custScaleY="110000">
        <dgm:presLayoutVars>
          <dgm:bulletEnabled val="1"/>
        </dgm:presLayoutVars>
      </dgm:prSet>
      <dgm:spPr/>
    </dgm:pt>
    <dgm:pt modelId="{816A9CEC-EACB-489C-8AB1-4B950D3EA39B}" type="pres">
      <dgm:prSet presAssocID="{4E9B4417-029B-4F6E-9FEF-81D72EECB326}" presName="sp" presStyleCnt="0"/>
      <dgm:spPr/>
    </dgm:pt>
    <dgm:pt modelId="{2D1F199A-3939-4EEB-ADA0-32B5919C8D28}" type="pres">
      <dgm:prSet presAssocID="{76AC8D07-F1D5-42E9-81B0-15F3D53CB2A4}" presName="linNode" presStyleCnt="0"/>
      <dgm:spPr/>
    </dgm:pt>
    <dgm:pt modelId="{AD88A12E-BFDE-4036-B296-FF3193F964A3}" type="pres">
      <dgm:prSet presAssocID="{76AC8D07-F1D5-42E9-81B0-15F3D53CB2A4}" presName="parentText" presStyleLbl="node1" presStyleIdx="1" presStyleCnt="2" custScaleX="90910" custScaleY="90910">
        <dgm:presLayoutVars>
          <dgm:chMax val="1"/>
          <dgm:bulletEnabled val="1"/>
        </dgm:presLayoutVars>
      </dgm:prSet>
      <dgm:spPr/>
    </dgm:pt>
    <dgm:pt modelId="{E9FC61A8-D55D-4044-92EB-20049F0E0B1D}" type="pres">
      <dgm:prSet presAssocID="{76AC8D07-F1D5-42E9-81B0-15F3D53CB2A4}" presName="descendantText" presStyleLbl="alignAccFollowNode1" presStyleIdx="1" presStyleCnt="2" custScaleX="110000" custScaleY="110000">
        <dgm:presLayoutVars>
          <dgm:bulletEnabled val="1"/>
        </dgm:presLayoutVars>
      </dgm:prSet>
      <dgm:spPr/>
    </dgm:pt>
  </dgm:ptLst>
  <dgm:cxnLst>
    <dgm:cxn modelId="{316B6040-37E8-40C9-914A-E93771FC80D3}" srcId="{8BC9B5B0-F597-45E7-9F75-54277F36A318}" destId="{FCEE685E-2584-44A0-BC0A-CE5EF36AB7BA}" srcOrd="0" destOrd="0" parTransId="{B17494ED-F100-4347-9CAA-1489D6741024}" sibTransId="{4E9B4417-029B-4F6E-9FEF-81D72EECB326}"/>
    <dgm:cxn modelId="{31B56771-C1F3-457B-A75C-88DDE2DF04E9}" type="presOf" srcId="{CB23B28A-EF7B-468E-945E-19BB81A8099D}" destId="{E9FC61A8-D55D-4044-92EB-20049F0E0B1D}" srcOrd="0" destOrd="0" presId="urn:microsoft.com/office/officeart/2005/8/layout/vList5"/>
    <dgm:cxn modelId="{DCCB5552-4191-4B32-9386-1F005863EB05}" type="presOf" srcId="{FCEE685E-2584-44A0-BC0A-CE5EF36AB7BA}" destId="{C59E2AA8-85FD-403C-8437-BA8B90EAB157}" srcOrd="0" destOrd="0" presId="urn:microsoft.com/office/officeart/2005/8/layout/vList5"/>
    <dgm:cxn modelId="{7D60EB57-7F96-4E2D-931D-29E6AECAA1C4}" srcId="{76AC8D07-F1D5-42E9-81B0-15F3D53CB2A4}" destId="{CB23B28A-EF7B-468E-945E-19BB81A8099D}" srcOrd="0" destOrd="0" parTransId="{EF65166C-AE42-44A5-B6CC-94303766BE63}" sibTransId="{BF079E53-EF6E-4A1E-BFBE-2154D2E2F9F7}"/>
    <dgm:cxn modelId="{7BAF148A-EC41-4BBC-A9C5-3A03787F810F}" type="presOf" srcId="{76AC8D07-F1D5-42E9-81B0-15F3D53CB2A4}" destId="{AD88A12E-BFDE-4036-B296-FF3193F964A3}" srcOrd="0" destOrd="0" presId="urn:microsoft.com/office/officeart/2005/8/layout/vList5"/>
    <dgm:cxn modelId="{6C19889C-A1E3-4453-9E9E-244FFC595797}" type="presOf" srcId="{08F09D41-C5B9-460F-AE2B-3BE2085A9CAC}" destId="{A0044483-56E0-42C0-99DF-E0387B3FB604}" srcOrd="0" destOrd="0" presId="urn:microsoft.com/office/officeart/2005/8/layout/vList5"/>
    <dgm:cxn modelId="{F53E10AA-1BA6-49BC-8E85-44ECC7FE4849}" type="presOf" srcId="{8BC9B5B0-F597-45E7-9F75-54277F36A318}" destId="{FD934E01-F095-459F-92A1-CBD91A49ECD5}" srcOrd="0" destOrd="0" presId="urn:microsoft.com/office/officeart/2005/8/layout/vList5"/>
    <dgm:cxn modelId="{68E81FC3-1961-4A90-BB20-39862DE42D79}" srcId="{8BC9B5B0-F597-45E7-9F75-54277F36A318}" destId="{76AC8D07-F1D5-42E9-81B0-15F3D53CB2A4}" srcOrd="1" destOrd="0" parTransId="{A14B6B95-B114-4AB1-9444-D43D4D089B98}" sibTransId="{8B8A99F1-F3D8-4F11-9D47-311BE7DBED62}"/>
    <dgm:cxn modelId="{1E9C61C3-09D3-41B5-A489-AF916BC0DDBE}" srcId="{FCEE685E-2584-44A0-BC0A-CE5EF36AB7BA}" destId="{08F09D41-C5B9-460F-AE2B-3BE2085A9CAC}" srcOrd="0" destOrd="0" parTransId="{49B2ECD5-3F35-4461-B192-2938BCCFB740}" sibTransId="{B7283C42-6A20-40BB-ADC1-2B4FB37B4A73}"/>
    <dgm:cxn modelId="{F07BCE66-38A4-4B8E-AB6E-D6E806287B20}" type="presParOf" srcId="{FD934E01-F095-459F-92A1-CBD91A49ECD5}" destId="{4460697D-1875-4DA4-946B-6DF773BE3305}" srcOrd="0" destOrd="0" presId="urn:microsoft.com/office/officeart/2005/8/layout/vList5"/>
    <dgm:cxn modelId="{53013110-C864-417A-9EFE-485B09ACB1AE}" type="presParOf" srcId="{4460697D-1875-4DA4-946B-6DF773BE3305}" destId="{C59E2AA8-85FD-403C-8437-BA8B90EAB157}" srcOrd="0" destOrd="0" presId="urn:microsoft.com/office/officeart/2005/8/layout/vList5"/>
    <dgm:cxn modelId="{98F76C62-FF25-4ED9-9A26-7A282C51B109}" type="presParOf" srcId="{4460697D-1875-4DA4-946B-6DF773BE3305}" destId="{A0044483-56E0-42C0-99DF-E0387B3FB604}" srcOrd="1" destOrd="0" presId="urn:microsoft.com/office/officeart/2005/8/layout/vList5"/>
    <dgm:cxn modelId="{1E442BF9-0F4B-4D82-AC0A-3CE0D9DC8AAE}" type="presParOf" srcId="{FD934E01-F095-459F-92A1-CBD91A49ECD5}" destId="{816A9CEC-EACB-489C-8AB1-4B950D3EA39B}" srcOrd="1" destOrd="0" presId="urn:microsoft.com/office/officeart/2005/8/layout/vList5"/>
    <dgm:cxn modelId="{CB4725E0-4D17-4F9B-B00F-D4528F9207CC}" type="presParOf" srcId="{FD934E01-F095-459F-92A1-CBD91A49ECD5}" destId="{2D1F199A-3939-4EEB-ADA0-32B5919C8D28}" srcOrd="2" destOrd="0" presId="urn:microsoft.com/office/officeart/2005/8/layout/vList5"/>
    <dgm:cxn modelId="{38E7AECA-7C59-49BB-BB2F-9F789F2186F6}" type="presParOf" srcId="{2D1F199A-3939-4EEB-ADA0-32B5919C8D28}" destId="{AD88A12E-BFDE-4036-B296-FF3193F964A3}" srcOrd="0" destOrd="0" presId="urn:microsoft.com/office/officeart/2005/8/layout/vList5"/>
    <dgm:cxn modelId="{6CCDD287-218D-4151-9D7F-3D34961F4695}" type="presParOf" srcId="{2D1F199A-3939-4EEB-ADA0-32B5919C8D28}" destId="{E9FC61A8-D55D-4044-92EB-20049F0E0B1D}"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AA352-027B-4535-8B9E-7AF836343796}">
      <dsp:nvSpPr>
        <dsp:cNvPr id="0" name=""/>
        <dsp:cNvSpPr/>
      </dsp:nvSpPr>
      <dsp:spPr>
        <a:xfrm>
          <a:off x="2994637" y="-92304"/>
          <a:ext cx="2440409" cy="158626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i="1" kern="1200" dirty="0" err="1">
              <a:effectLst>
                <a:outerShdw blurRad="38100" dist="38100" dir="2700000" algn="tl">
                  <a:srgbClr val="000000">
                    <a:alpha val="43137"/>
                  </a:srgbClr>
                </a:outerShdw>
              </a:effectLst>
            </a:rPr>
            <a:t>Element</a:t>
          </a:r>
          <a:r>
            <a:rPr lang="fr-FR" sz="2800" b="1" i="1" kern="1200" dirty="0">
              <a:effectLst>
                <a:outerShdw blurRad="38100" dist="38100" dir="2700000" algn="tl">
                  <a:srgbClr val="000000">
                    <a:alpha val="43137"/>
                  </a:srgbClr>
                </a:outerShdw>
              </a:effectLst>
            </a:rPr>
            <a:t> ou unit</a:t>
          </a:r>
          <a:endParaRPr lang="fr-FR" sz="2800" kern="1200" dirty="0">
            <a:effectLst>
              <a:outerShdw blurRad="38100" dist="38100" dir="2700000" algn="tl">
                <a:srgbClr val="000000">
                  <a:alpha val="43137"/>
                </a:srgbClr>
              </a:outerShdw>
            </a:effectLst>
          </a:endParaRPr>
        </a:p>
      </dsp:txBody>
      <dsp:txXfrm>
        <a:off x="3072072" y="-14869"/>
        <a:ext cx="2285539" cy="1431396"/>
      </dsp:txXfrm>
    </dsp:sp>
    <dsp:sp modelId="{AC841FCA-9340-443F-ACA6-570EC3FFCB68}">
      <dsp:nvSpPr>
        <dsp:cNvPr id="0" name=""/>
        <dsp:cNvSpPr/>
      </dsp:nvSpPr>
      <dsp:spPr>
        <a:xfrm>
          <a:off x="1593523" y="700828"/>
          <a:ext cx="5242637" cy="5242637"/>
        </a:xfrm>
        <a:custGeom>
          <a:avLst/>
          <a:gdLst/>
          <a:ahLst/>
          <a:cxnLst/>
          <a:rect l="0" t="0" r="0" b="0"/>
          <a:pathLst>
            <a:path>
              <a:moveTo>
                <a:pt x="3851378" y="306526"/>
              </a:moveTo>
              <a:arcTo wR="2621318" hR="2621318" stAng="17879147" swAng="1443972"/>
            </a:path>
          </a:pathLst>
        </a:custGeom>
        <a:noFill/>
        <a:ln w="1270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7AD979-11A3-43DB-BCB6-43D81095E3BA}">
      <dsp:nvSpPr>
        <dsp:cNvPr id="0" name=""/>
        <dsp:cNvSpPr/>
      </dsp:nvSpPr>
      <dsp:spPr>
        <a:xfrm>
          <a:off x="5487659" y="1718982"/>
          <a:ext cx="2440409" cy="1586266"/>
        </a:xfrm>
        <a:prstGeom prst="roundRect">
          <a:avLst/>
        </a:prstGeom>
        <a:solidFill>
          <a:schemeClr val="accent3">
            <a:hueOff val="4398836"/>
            <a:satOff val="-10022"/>
            <a:lumOff val="402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i="1" kern="1200" dirty="0">
              <a:effectLst>
                <a:outerShdw blurRad="38100" dist="38100" dir="2700000" algn="tl">
                  <a:srgbClr val="000000">
                    <a:alpha val="43137"/>
                  </a:srgbClr>
                </a:outerShdw>
              </a:effectLst>
            </a:rPr>
            <a:t>Estimat0r</a:t>
          </a:r>
          <a:endParaRPr lang="fr-FR" sz="2800" kern="1200" dirty="0">
            <a:effectLst>
              <a:outerShdw blurRad="38100" dist="38100" dir="2700000" algn="tl">
                <a:srgbClr val="000000">
                  <a:alpha val="43137"/>
                </a:srgbClr>
              </a:outerShdw>
            </a:effectLst>
          </a:endParaRPr>
        </a:p>
      </dsp:txBody>
      <dsp:txXfrm>
        <a:off x="5565094" y="1796417"/>
        <a:ext cx="2285539" cy="1431396"/>
      </dsp:txXfrm>
    </dsp:sp>
    <dsp:sp modelId="{92E61EEF-EAC8-45BF-940E-46B69A373E54}">
      <dsp:nvSpPr>
        <dsp:cNvPr id="0" name=""/>
        <dsp:cNvSpPr/>
      </dsp:nvSpPr>
      <dsp:spPr>
        <a:xfrm>
          <a:off x="1593523" y="700828"/>
          <a:ext cx="5242637" cy="5242637"/>
        </a:xfrm>
        <a:custGeom>
          <a:avLst/>
          <a:gdLst/>
          <a:ahLst/>
          <a:cxnLst/>
          <a:rect l="0" t="0" r="0" b="0"/>
          <a:pathLst>
            <a:path>
              <a:moveTo>
                <a:pt x="5242635" y="2618340"/>
              </a:moveTo>
              <a:arcTo wR="2621318" hR="2621318" stAng="21596094" swAng="1811295"/>
            </a:path>
          </a:pathLst>
        </a:custGeom>
        <a:noFill/>
        <a:ln w="12700" cap="flat" cmpd="sng" algn="ctr">
          <a:solidFill>
            <a:schemeClr val="accent3">
              <a:hueOff val="4398836"/>
              <a:satOff val="-10022"/>
              <a:lumOff val="4020"/>
              <a:alphaOff val="0"/>
            </a:schemeClr>
          </a:solidFill>
          <a:prstDash val="solid"/>
        </a:ln>
        <a:effectLst/>
      </dsp:spPr>
      <dsp:style>
        <a:lnRef idx="1">
          <a:scrgbClr r="0" g="0" b="0"/>
        </a:lnRef>
        <a:fillRef idx="0">
          <a:scrgbClr r="0" g="0" b="0"/>
        </a:fillRef>
        <a:effectRef idx="0">
          <a:scrgbClr r="0" g="0" b="0"/>
        </a:effectRef>
        <a:fontRef idx="minor"/>
      </dsp:style>
    </dsp:sp>
    <dsp:sp modelId="{2AAAD0E3-FA8B-4D1E-9A16-B81C25F6BB9A}">
      <dsp:nvSpPr>
        <dsp:cNvPr id="0" name=""/>
        <dsp:cNvSpPr/>
      </dsp:nvSpPr>
      <dsp:spPr>
        <a:xfrm>
          <a:off x="4535409" y="4649705"/>
          <a:ext cx="2440409" cy="1586266"/>
        </a:xfrm>
        <a:prstGeom prst="roundRect">
          <a:avLst/>
        </a:prstGeom>
        <a:solidFill>
          <a:schemeClr val="accent3">
            <a:hueOff val="8797671"/>
            <a:satOff val="-20044"/>
            <a:lumOff val="804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06680" rIns="36000" bIns="106680" numCol="1" spcCol="1270" anchor="ctr" anchorCtr="0">
          <a:noAutofit/>
        </a:bodyPr>
        <a:lstStyle/>
        <a:p>
          <a:pPr marL="0" lvl="0" indent="0" algn="ctr" defTabSz="1244600">
            <a:lnSpc>
              <a:spcPct val="90000"/>
            </a:lnSpc>
            <a:spcBef>
              <a:spcPct val="0"/>
            </a:spcBef>
            <a:spcAft>
              <a:spcPct val="35000"/>
            </a:spcAft>
            <a:buNone/>
          </a:pPr>
          <a:r>
            <a:rPr lang="fr-FR" sz="2800" b="1" kern="1200" dirty="0" err="1">
              <a:effectLst>
                <a:outerShdw blurRad="38100" dist="38100" dir="2700000" algn="tl">
                  <a:srgbClr val="000000">
                    <a:alpha val="43137"/>
                  </a:srgbClr>
                </a:outerShdw>
              </a:effectLst>
            </a:rPr>
            <a:t>Ecological</a:t>
          </a:r>
          <a:r>
            <a:rPr lang="fr-FR" sz="2800" b="1" kern="1200" dirty="0">
              <a:effectLst>
                <a:outerShdw blurRad="38100" dist="38100" dir="2700000" algn="tl">
                  <a:srgbClr val="000000">
                    <a:alpha val="43137"/>
                  </a:srgbClr>
                </a:outerShdw>
              </a:effectLst>
            </a:rPr>
            <a:t> </a:t>
          </a:r>
          <a:r>
            <a:rPr lang="fr-FR" sz="2800" b="1" kern="1200" dirty="0" err="1">
              <a:effectLst>
                <a:outerShdw blurRad="38100" dist="38100" dir="2700000" algn="tl">
                  <a:srgbClr val="000000">
                    <a:alpha val="43137"/>
                  </a:srgbClr>
                </a:outerShdw>
              </a:effectLst>
            </a:rPr>
            <a:t>descriptors</a:t>
          </a:r>
          <a:endParaRPr lang="fr-FR" sz="2800" b="1" kern="1200" dirty="0">
            <a:effectLst>
              <a:outerShdw blurRad="38100" dist="38100" dir="2700000" algn="tl">
                <a:srgbClr val="000000">
                  <a:alpha val="43137"/>
                </a:srgbClr>
              </a:outerShdw>
            </a:effectLst>
          </a:endParaRPr>
        </a:p>
      </dsp:txBody>
      <dsp:txXfrm>
        <a:off x="4612844" y="4727140"/>
        <a:ext cx="2285539" cy="1431396"/>
      </dsp:txXfrm>
    </dsp:sp>
    <dsp:sp modelId="{6072A743-7592-4D67-AFCC-79230FA3122D}">
      <dsp:nvSpPr>
        <dsp:cNvPr id="0" name=""/>
        <dsp:cNvSpPr/>
      </dsp:nvSpPr>
      <dsp:spPr>
        <a:xfrm>
          <a:off x="1593523" y="700828"/>
          <a:ext cx="5242637" cy="5242637"/>
        </a:xfrm>
        <a:custGeom>
          <a:avLst/>
          <a:gdLst/>
          <a:ahLst/>
          <a:cxnLst/>
          <a:rect l="0" t="0" r="0" b="0"/>
          <a:pathLst>
            <a:path>
              <a:moveTo>
                <a:pt x="2935522" y="5223738"/>
              </a:moveTo>
              <a:arcTo wR="2621318" hR="2621318" stAng="4986943" swAng="826115"/>
            </a:path>
          </a:pathLst>
        </a:custGeom>
        <a:noFill/>
        <a:ln w="12700" cap="flat" cmpd="sng" algn="ctr">
          <a:solidFill>
            <a:schemeClr val="accent3">
              <a:hueOff val="8797671"/>
              <a:satOff val="-20044"/>
              <a:lumOff val="8040"/>
              <a:alphaOff val="0"/>
            </a:schemeClr>
          </a:solidFill>
          <a:prstDash val="solid"/>
        </a:ln>
        <a:effectLst/>
      </dsp:spPr>
      <dsp:style>
        <a:lnRef idx="1">
          <a:scrgbClr r="0" g="0" b="0"/>
        </a:lnRef>
        <a:fillRef idx="0">
          <a:scrgbClr r="0" g="0" b="0"/>
        </a:fillRef>
        <a:effectRef idx="0">
          <a:scrgbClr r="0" g="0" b="0"/>
        </a:effectRef>
        <a:fontRef idx="minor"/>
      </dsp:style>
    </dsp:sp>
    <dsp:sp modelId="{6D4CBAA1-CF60-4142-B461-CC8678C7437A}">
      <dsp:nvSpPr>
        <dsp:cNvPr id="0" name=""/>
        <dsp:cNvSpPr/>
      </dsp:nvSpPr>
      <dsp:spPr>
        <a:xfrm>
          <a:off x="1453864" y="4649705"/>
          <a:ext cx="2440409" cy="1586266"/>
        </a:xfrm>
        <a:prstGeom prst="roundRect">
          <a:avLst/>
        </a:prstGeom>
        <a:solidFill>
          <a:schemeClr val="accent3">
            <a:hueOff val="13196506"/>
            <a:satOff val="-30066"/>
            <a:lumOff val="1206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i="1" kern="1200" dirty="0">
              <a:effectLst>
                <a:outerShdw blurRad="38100" dist="38100" dir="2700000" algn="tl">
                  <a:srgbClr val="000000">
                    <a:alpha val="43137"/>
                  </a:srgbClr>
                </a:outerShdw>
              </a:effectLst>
            </a:rPr>
            <a:t>Target population</a:t>
          </a:r>
          <a:endParaRPr lang="fr-FR" sz="2800" kern="1200" dirty="0">
            <a:effectLst>
              <a:outerShdw blurRad="38100" dist="38100" dir="2700000" algn="tl">
                <a:srgbClr val="000000">
                  <a:alpha val="43137"/>
                </a:srgbClr>
              </a:outerShdw>
            </a:effectLst>
          </a:endParaRPr>
        </a:p>
      </dsp:txBody>
      <dsp:txXfrm>
        <a:off x="1531299" y="4727140"/>
        <a:ext cx="2285539" cy="1431396"/>
      </dsp:txXfrm>
    </dsp:sp>
    <dsp:sp modelId="{088AAFBE-F28C-4695-BEB9-22A09F1728DB}">
      <dsp:nvSpPr>
        <dsp:cNvPr id="0" name=""/>
        <dsp:cNvSpPr/>
      </dsp:nvSpPr>
      <dsp:spPr>
        <a:xfrm>
          <a:off x="1593523" y="700828"/>
          <a:ext cx="5242637" cy="5242637"/>
        </a:xfrm>
        <a:custGeom>
          <a:avLst/>
          <a:gdLst/>
          <a:ahLst/>
          <a:cxnLst/>
          <a:rect l="0" t="0" r="0" b="0"/>
          <a:pathLst>
            <a:path>
              <a:moveTo>
                <a:pt x="354012" y="3936854"/>
              </a:moveTo>
              <a:arcTo wR="2621318" hR="2621318" stAng="8992610" swAng="1811295"/>
            </a:path>
          </a:pathLst>
        </a:custGeom>
        <a:noFill/>
        <a:ln w="12700" cap="flat" cmpd="sng" algn="ctr">
          <a:solidFill>
            <a:schemeClr val="accent3">
              <a:hueOff val="13196506"/>
              <a:satOff val="-30066"/>
              <a:lumOff val="12060"/>
              <a:alphaOff val="0"/>
            </a:schemeClr>
          </a:solidFill>
          <a:prstDash val="solid"/>
        </a:ln>
        <a:effectLst/>
      </dsp:spPr>
      <dsp:style>
        <a:lnRef idx="1">
          <a:scrgbClr r="0" g="0" b="0"/>
        </a:lnRef>
        <a:fillRef idx="0">
          <a:scrgbClr r="0" g="0" b="0"/>
        </a:fillRef>
        <a:effectRef idx="0">
          <a:scrgbClr r="0" g="0" b="0"/>
        </a:effectRef>
        <a:fontRef idx="minor"/>
      </dsp:style>
    </dsp:sp>
    <dsp:sp modelId="{7DE7DB73-46F2-4A04-9716-C7069DCE9A6B}">
      <dsp:nvSpPr>
        <dsp:cNvPr id="0" name=""/>
        <dsp:cNvSpPr/>
      </dsp:nvSpPr>
      <dsp:spPr>
        <a:xfrm>
          <a:off x="501614" y="1718982"/>
          <a:ext cx="2440409" cy="1586266"/>
        </a:xfrm>
        <a:prstGeom prst="roundRect">
          <a:avLst/>
        </a:prstGeom>
        <a:solidFill>
          <a:schemeClr val="accent3">
            <a:hueOff val="17595342"/>
            <a:satOff val="-40088"/>
            <a:lumOff val="1608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i="1" kern="1200" dirty="0" err="1">
              <a:solidFill>
                <a:prstClr val="white"/>
              </a:solidFill>
              <a:effectLst>
                <a:outerShdw blurRad="38100" dist="38100" dir="2700000" algn="tl">
                  <a:srgbClr val="000000">
                    <a:alpha val="43137"/>
                  </a:srgbClr>
                </a:outerShdw>
              </a:effectLst>
              <a:latin typeface="Constantia"/>
              <a:ea typeface="+mn-ea"/>
              <a:cs typeface="+mn-cs"/>
            </a:rPr>
            <a:t>Statistical</a:t>
          </a:r>
          <a:r>
            <a:rPr lang="fr-FR" sz="2800" b="1" i="1" kern="1200" dirty="0">
              <a:solidFill>
                <a:prstClr val="white"/>
              </a:solidFill>
              <a:effectLst>
                <a:outerShdw blurRad="38100" dist="38100" dir="2700000" algn="tl">
                  <a:srgbClr val="000000">
                    <a:alpha val="43137"/>
                  </a:srgbClr>
                </a:outerShdw>
              </a:effectLst>
              <a:latin typeface="Constantia"/>
              <a:ea typeface="+mn-ea"/>
              <a:cs typeface="+mn-cs"/>
            </a:rPr>
            <a:t> population</a:t>
          </a:r>
        </a:p>
      </dsp:txBody>
      <dsp:txXfrm>
        <a:off x="579049" y="1796417"/>
        <a:ext cx="2285539" cy="1431396"/>
      </dsp:txXfrm>
    </dsp:sp>
    <dsp:sp modelId="{ACBDCFA6-DFA1-4670-B224-91179CCD4A72}">
      <dsp:nvSpPr>
        <dsp:cNvPr id="0" name=""/>
        <dsp:cNvSpPr/>
      </dsp:nvSpPr>
      <dsp:spPr>
        <a:xfrm>
          <a:off x="1593523" y="700828"/>
          <a:ext cx="5242637" cy="5242637"/>
        </a:xfrm>
        <a:custGeom>
          <a:avLst/>
          <a:gdLst/>
          <a:ahLst/>
          <a:cxnLst/>
          <a:rect l="0" t="0" r="0" b="0"/>
          <a:pathLst>
            <a:path>
              <a:moveTo>
                <a:pt x="554228" y="1009348"/>
              </a:moveTo>
              <a:arcTo wR="2621318" hR="2621318" stAng="13076881" swAng="1443972"/>
            </a:path>
          </a:pathLst>
        </a:custGeom>
        <a:noFill/>
        <a:ln w="12700" cap="flat" cmpd="sng" algn="ctr">
          <a:solidFill>
            <a:schemeClr val="accent3">
              <a:hueOff val="17595342"/>
              <a:satOff val="-40088"/>
              <a:lumOff val="1608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44483-56E0-42C0-99DF-E0387B3FB604}">
      <dsp:nvSpPr>
        <dsp:cNvPr id="0" name=""/>
        <dsp:cNvSpPr/>
      </dsp:nvSpPr>
      <dsp:spPr>
        <a:xfrm rot="5400000">
          <a:off x="4598762" y="-1203446"/>
          <a:ext cx="2458127" cy="5481060"/>
        </a:xfrm>
        <a:prstGeom prst="round2SameRect">
          <a:avLst/>
        </a:prstGeom>
        <a:solidFill>
          <a:schemeClr val="accent6">
            <a:alpha val="90000"/>
            <a:tint val="40000"/>
            <a:hueOff val="0"/>
            <a:satOff val="0"/>
            <a:lumOff val="0"/>
            <a:alphaOff val="0"/>
          </a:schemeClr>
        </a:solidFill>
        <a:ln w="381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00" tIns="36000" rIns="36000" bIns="36000" numCol="1" spcCol="1270" anchor="ctr" anchorCtr="0">
          <a:noAutofit/>
        </a:bodyPr>
        <a:lstStyle/>
        <a:p>
          <a:pPr marL="285750" lvl="1" indent="-285750" algn="ctr" defTabSz="1422400">
            <a:lnSpc>
              <a:spcPct val="90000"/>
            </a:lnSpc>
            <a:spcBef>
              <a:spcPct val="0"/>
            </a:spcBef>
            <a:spcAft>
              <a:spcPct val="15000"/>
            </a:spcAft>
            <a:buChar char="•"/>
          </a:pPr>
          <a:r>
            <a:rPr lang="en-US" sz="3200" b="1" kern="1200" dirty="0"/>
            <a:t>They are defined as true quantities, for which ratios and differences can be determined.</a:t>
          </a:r>
          <a:endParaRPr lang="fr-FR" sz="2800" b="1" kern="1200" dirty="0">
            <a:latin typeface="+mn-lt"/>
            <a:cs typeface="Times New Roman" pitchFamily="18" charset="0"/>
          </a:endParaRPr>
        </a:p>
      </dsp:txBody>
      <dsp:txXfrm rot="-5400000">
        <a:off x="3087296" y="428016"/>
        <a:ext cx="5361064" cy="2218135"/>
      </dsp:txXfrm>
    </dsp:sp>
    <dsp:sp modelId="{C59E2AA8-85FD-403C-8437-BA8B90EAB157}">
      <dsp:nvSpPr>
        <dsp:cNvPr id="0" name=""/>
        <dsp:cNvSpPr/>
      </dsp:nvSpPr>
      <dsp:spPr>
        <a:xfrm>
          <a:off x="4171" y="739"/>
          <a:ext cx="3083124" cy="3072687"/>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4770" rIns="0" bIns="64770" numCol="1" spcCol="1270" anchor="ctr" anchorCtr="0">
          <a:noAutofit/>
        </a:bodyPr>
        <a:lstStyle/>
        <a:p>
          <a:pPr marL="0" lvl="0" indent="0" algn="ctr" defTabSz="1511300">
            <a:lnSpc>
              <a:spcPct val="90000"/>
            </a:lnSpc>
            <a:spcBef>
              <a:spcPct val="0"/>
            </a:spcBef>
            <a:spcAft>
              <a:spcPct val="35000"/>
            </a:spcAft>
            <a:buNone/>
          </a:pPr>
          <a:r>
            <a:rPr lang="fr-FR" sz="3400" b="1" kern="1200"/>
            <a:t>Quantitative</a:t>
          </a:r>
          <a:endParaRPr lang="fr-FR" sz="3400" kern="1200" dirty="0">
            <a:effectLst>
              <a:outerShdw blurRad="38100" dist="38100" dir="2700000" algn="tl">
                <a:srgbClr val="000000">
                  <a:alpha val="43137"/>
                </a:srgbClr>
              </a:outerShdw>
            </a:effectLst>
            <a:latin typeface="+mn-lt"/>
          </a:endParaRPr>
        </a:p>
      </dsp:txBody>
      <dsp:txXfrm>
        <a:off x="154167" y="150735"/>
        <a:ext cx="2783132" cy="2772695"/>
      </dsp:txXfrm>
    </dsp:sp>
    <dsp:sp modelId="{E9FC61A8-D55D-4044-92EB-20049F0E0B1D}">
      <dsp:nvSpPr>
        <dsp:cNvPr id="0" name=""/>
        <dsp:cNvSpPr/>
      </dsp:nvSpPr>
      <dsp:spPr>
        <a:xfrm rot="5400000">
          <a:off x="4598762" y="2008906"/>
          <a:ext cx="2458127" cy="5481060"/>
        </a:xfrm>
        <a:prstGeom prst="round2SameRect">
          <a:avLst/>
        </a:prstGeom>
        <a:solidFill>
          <a:schemeClr val="accent6">
            <a:alpha val="90000"/>
            <a:tint val="40000"/>
            <a:hueOff val="0"/>
            <a:satOff val="0"/>
            <a:lumOff val="0"/>
            <a:alphaOff val="0"/>
          </a:schemeClr>
        </a:solidFill>
        <a:ln w="381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00" tIns="36000" rIns="36000" bIns="36000" numCol="1" spcCol="1270" anchor="ctr" anchorCtr="0">
          <a:noAutofit/>
        </a:bodyPr>
        <a:lstStyle/>
        <a:p>
          <a:pPr marL="285750" lvl="1" indent="-285750" algn="ctr" defTabSz="1422400">
            <a:lnSpc>
              <a:spcPct val="90000"/>
            </a:lnSpc>
            <a:spcBef>
              <a:spcPct val="0"/>
            </a:spcBef>
            <a:spcAft>
              <a:spcPct val="15000"/>
            </a:spcAft>
            <a:buChar char="•"/>
          </a:pPr>
          <a:r>
            <a:rPr lang="en-US" sz="3200" b="1" kern="1200" dirty="0"/>
            <a:t>Allows multiple simple observations to be reported in the same sample plan</a:t>
          </a:r>
          <a:endParaRPr lang="fr-FR" sz="3200" b="1" kern="1200" dirty="0">
            <a:latin typeface="+mn-lt"/>
            <a:cs typeface="Times New Roman" pitchFamily="18" charset="0"/>
          </a:endParaRPr>
        </a:p>
      </dsp:txBody>
      <dsp:txXfrm rot="-5400000">
        <a:off x="3087296" y="3640368"/>
        <a:ext cx="5361064" cy="2218135"/>
      </dsp:txXfrm>
    </dsp:sp>
    <dsp:sp modelId="{AD88A12E-BFDE-4036-B296-FF3193F964A3}">
      <dsp:nvSpPr>
        <dsp:cNvPr id="0" name=""/>
        <dsp:cNvSpPr/>
      </dsp:nvSpPr>
      <dsp:spPr>
        <a:xfrm>
          <a:off x="4171" y="3213093"/>
          <a:ext cx="3083124" cy="3072687"/>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4770" rIns="0" bIns="64770" numCol="1" spcCol="1270" anchor="ctr" anchorCtr="0">
          <a:noAutofit/>
        </a:bodyPr>
        <a:lstStyle/>
        <a:p>
          <a:pPr marL="0" lvl="0" indent="0" algn="ctr" defTabSz="1511300">
            <a:lnSpc>
              <a:spcPct val="90000"/>
            </a:lnSpc>
            <a:spcBef>
              <a:spcPct val="0"/>
            </a:spcBef>
            <a:spcAft>
              <a:spcPct val="35000"/>
            </a:spcAft>
            <a:buNone/>
          </a:pPr>
          <a:r>
            <a:rPr lang="fr-FR" sz="3400" b="1" kern="1200" dirty="0" err="1"/>
            <a:t>Complex</a:t>
          </a:r>
          <a:r>
            <a:rPr lang="fr-FR" sz="3400" b="1" kern="1200" dirty="0"/>
            <a:t> or </a:t>
          </a:r>
          <a:r>
            <a:rPr lang="fr-FR" sz="3400" b="1" kern="1200" dirty="0" err="1"/>
            <a:t>synthetic</a:t>
          </a:r>
          <a:endParaRPr lang="fr-FR" sz="3400" kern="1200" dirty="0">
            <a:effectLst>
              <a:outerShdw blurRad="38100" dist="38100" dir="2700000" algn="tl">
                <a:srgbClr val="000000">
                  <a:alpha val="43137"/>
                </a:srgbClr>
              </a:outerShdw>
            </a:effectLst>
            <a:latin typeface="+mn-lt"/>
            <a:cs typeface="Times New Roman" pitchFamily="18" charset="0"/>
          </a:endParaRPr>
        </a:p>
      </dsp:txBody>
      <dsp:txXfrm>
        <a:off x="154167" y="3363089"/>
        <a:ext cx="2783132" cy="27726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44483-56E0-42C0-99DF-E0387B3FB604}">
      <dsp:nvSpPr>
        <dsp:cNvPr id="0" name=""/>
        <dsp:cNvSpPr/>
      </dsp:nvSpPr>
      <dsp:spPr>
        <a:xfrm rot="5400000">
          <a:off x="4164939" y="-1393307"/>
          <a:ext cx="2960558" cy="5846464"/>
        </a:xfrm>
        <a:prstGeom prst="round2SameRect">
          <a:avLst/>
        </a:prstGeom>
        <a:solidFill>
          <a:schemeClr val="accent6">
            <a:alpha val="90000"/>
            <a:tint val="40000"/>
            <a:hueOff val="0"/>
            <a:satOff val="0"/>
            <a:lumOff val="0"/>
            <a:alphaOff val="0"/>
          </a:schemeClr>
        </a:solidFill>
        <a:ln w="381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00" tIns="36000" rIns="36000" bIns="36000" numCol="1" spcCol="1270" anchor="ctr" anchorCtr="0">
          <a:noAutofit/>
        </a:bodyPr>
        <a:lstStyle/>
        <a:p>
          <a:pPr marL="285750" lvl="1" indent="-285750" algn="ctr" defTabSz="1244600">
            <a:lnSpc>
              <a:spcPct val="90000"/>
            </a:lnSpc>
            <a:spcBef>
              <a:spcPct val="0"/>
            </a:spcBef>
            <a:spcAft>
              <a:spcPct val="15000"/>
            </a:spcAft>
            <a:buChar char="•"/>
          </a:pPr>
          <a:r>
            <a:rPr lang="en-US" sz="2800" b="1" kern="1200" dirty="0">
              <a:latin typeface="+mn-lt"/>
              <a:cs typeface="Times New Roman" pitchFamily="18" charset="0"/>
            </a:rPr>
            <a:t>Distinct realizations are defined categories without assigning a "measure" or even a character that allows them to be ordered in relation to each other</a:t>
          </a:r>
          <a:endParaRPr lang="fr-FR" sz="2800" b="1" kern="1200" dirty="0">
            <a:latin typeface="+mn-lt"/>
            <a:cs typeface="Times New Roman" pitchFamily="18" charset="0"/>
          </a:endParaRPr>
        </a:p>
      </dsp:txBody>
      <dsp:txXfrm rot="-5400000">
        <a:off x="2721987" y="194168"/>
        <a:ext cx="5701941" cy="2671512"/>
      </dsp:txXfrm>
    </dsp:sp>
    <dsp:sp modelId="{C59E2AA8-85FD-403C-8437-BA8B90EAB157}">
      <dsp:nvSpPr>
        <dsp:cNvPr id="0" name=""/>
        <dsp:cNvSpPr/>
      </dsp:nvSpPr>
      <dsp:spPr>
        <a:xfrm>
          <a:off x="4077" y="694"/>
          <a:ext cx="2717908" cy="3058458"/>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4770" rIns="0" bIns="64770" numCol="1" spcCol="1270" anchor="ctr" anchorCtr="0">
          <a:noAutofit/>
        </a:bodyPr>
        <a:lstStyle/>
        <a:p>
          <a:pPr marL="0" lvl="0" indent="0" algn="ctr" defTabSz="1511300">
            <a:lnSpc>
              <a:spcPct val="90000"/>
            </a:lnSpc>
            <a:spcBef>
              <a:spcPct val="0"/>
            </a:spcBef>
            <a:spcAft>
              <a:spcPct val="35000"/>
            </a:spcAft>
            <a:buNone/>
          </a:pPr>
          <a:r>
            <a:rPr lang="fr-FR" sz="3400" b="1" kern="1200" dirty="0">
              <a:effectLst>
                <a:outerShdw blurRad="38100" dist="38100" dir="2700000" algn="tl">
                  <a:srgbClr val="000000">
                    <a:alpha val="43137"/>
                  </a:srgbClr>
                </a:outerShdw>
              </a:effectLst>
              <a:latin typeface="+mn-lt"/>
            </a:rPr>
            <a:t>Qualitative</a:t>
          </a:r>
          <a:endParaRPr lang="fr-FR" sz="3400" kern="1200" dirty="0">
            <a:effectLst>
              <a:outerShdw blurRad="38100" dist="38100" dir="2700000" algn="tl">
                <a:srgbClr val="000000">
                  <a:alpha val="43137"/>
                </a:srgbClr>
              </a:outerShdw>
            </a:effectLst>
            <a:latin typeface="+mn-lt"/>
          </a:endParaRPr>
        </a:p>
      </dsp:txBody>
      <dsp:txXfrm>
        <a:off x="136754" y="133371"/>
        <a:ext cx="2452554" cy="2793104"/>
      </dsp:txXfrm>
    </dsp:sp>
    <dsp:sp modelId="{E9FC61A8-D55D-4044-92EB-20049F0E0B1D}">
      <dsp:nvSpPr>
        <dsp:cNvPr id="0" name=""/>
        <dsp:cNvSpPr/>
      </dsp:nvSpPr>
      <dsp:spPr>
        <a:xfrm rot="5400000">
          <a:off x="4164939" y="1833363"/>
          <a:ext cx="2960558" cy="5846464"/>
        </a:xfrm>
        <a:prstGeom prst="round2SameRect">
          <a:avLst/>
        </a:prstGeom>
        <a:solidFill>
          <a:schemeClr val="accent6">
            <a:alpha val="90000"/>
            <a:tint val="40000"/>
            <a:hueOff val="0"/>
            <a:satOff val="0"/>
            <a:lumOff val="0"/>
            <a:alphaOff val="0"/>
          </a:schemeClr>
        </a:solidFill>
        <a:ln w="381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00" tIns="36000" rIns="36000" bIns="36000" numCol="1" spcCol="1270" anchor="ctr" anchorCtr="0">
          <a:noAutofit/>
        </a:bodyPr>
        <a:lstStyle/>
        <a:p>
          <a:pPr marL="228600" lvl="1" indent="-228600" algn="ctr" defTabSz="1200150">
            <a:lnSpc>
              <a:spcPct val="90000"/>
            </a:lnSpc>
            <a:spcBef>
              <a:spcPct val="0"/>
            </a:spcBef>
            <a:spcAft>
              <a:spcPct val="15000"/>
            </a:spcAft>
            <a:buChar char="•"/>
          </a:pPr>
          <a:r>
            <a:rPr lang="en-US" sz="2700" b="1" kern="1200" dirty="0">
              <a:latin typeface="+mn-lt"/>
              <a:cs typeface="Times New Roman" pitchFamily="18" charset="0"/>
            </a:rPr>
            <a:t>Are defined by the existence of an order relation (smaller or larger; or anterior or posterior, etc.) without it being possible to measure a distance between two distinct states</a:t>
          </a:r>
          <a:endParaRPr lang="fr-FR" sz="2700" b="1" kern="1200" dirty="0">
            <a:latin typeface="+mn-lt"/>
            <a:cs typeface="Times New Roman" pitchFamily="18" charset="0"/>
          </a:endParaRPr>
        </a:p>
      </dsp:txBody>
      <dsp:txXfrm rot="-5400000">
        <a:off x="2721987" y="3420839"/>
        <a:ext cx="5701941" cy="2671512"/>
      </dsp:txXfrm>
    </dsp:sp>
    <dsp:sp modelId="{AD88A12E-BFDE-4036-B296-FF3193F964A3}">
      <dsp:nvSpPr>
        <dsp:cNvPr id="0" name=""/>
        <dsp:cNvSpPr/>
      </dsp:nvSpPr>
      <dsp:spPr>
        <a:xfrm>
          <a:off x="4077" y="3227366"/>
          <a:ext cx="2717908" cy="3058458"/>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0960" rIns="0" bIns="60960" numCol="1" spcCol="1270" anchor="ctr" anchorCtr="0">
          <a:noAutofit/>
        </a:bodyPr>
        <a:lstStyle/>
        <a:p>
          <a:pPr marL="0" lvl="0" indent="0" algn="ctr" defTabSz="1422400">
            <a:lnSpc>
              <a:spcPct val="90000"/>
            </a:lnSpc>
            <a:spcBef>
              <a:spcPct val="0"/>
            </a:spcBef>
            <a:spcAft>
              <a:spcPct val="35000"/>
            </a:spcAft>
            <a:buNone/>
          </a:pPr>
          <a:r>
            <a:rPr lang="fr-FR" sz="3200" b="1" kern="1200" dirty="0">
              <a:effectLst>
                <a:outerShdw blurRad="38100" dist="38100" dir="2700000" algn="tl">
                  <a:srgbClr val="000000">
                    <a:alpha val="43137"/>
                  </a:srgbClr>
                </a:outerShdw>
              </a:effectLst>
              <a:latin typeface="+mn-lt"/>
              <a:cs typeface="Times New Roman" pitchFamily="18" charset="0"/>
            </a:rPr>
            <a:t>Semi-quantitative</a:t>
          </a:r>
          <a:r>
            <a:rPr lang="fr-FR" sz="3400" b="1" kern="1200" dirty="0">
              <a:effectLst>
                <a:outerShdw blurRad="38100" dist="38100" dir="2700000" algn="tl">
                  <a:srgbClr val="000000">
                    <a:alpha val="43137"/>
                  </a:srgbClr>
                </a:outerShdw>
              </a:effectLst>
              <a:latin typeface="+mn-lt"/>
              <a:cs typeface="Times New Roman" pitchFamily="18" charset="0"/>
            </a:rPr>
            <a:t> </a:t>
          </a:r>
          <a:endParaRPr lang="fr-FR" sz="3400" kern="1200" dirty="0">
            <a:effectLst>
              <a:outerShdw blurRad="38100" dist="38100" dir="2700000" algn="tl">
                <a:srgbClr val="000000">
                  <a:alpha val="43137"/>
                </a:srgbClr>
              </a:outerShdw>
            </a:effectLst>
            <a:latin typeface="+mn-lt"/>
            <a:cs typeface="Times New Roman" pitchFamily="18" charset="0"/>
          </a:endParaRPr>
        </a:p>
      </dsp:txBody>
      <dsp:txXfrm>
        <a:off x="136754" y="3360043"/>
        <a:ext cx="2452554" cy="2793104"/>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56AD6-AE48-400C-96B1-3E9125BB7B2A}" type="datetimeFigureOut">
              <a:rPr lang="fr-FR" smtClean="0"/>
              <a:pPr/>
              <a:t>02/06/2025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55450-4DF1-4235-A745-A9D2BB166D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1355450-4DF1-4235-A745-A9D2BB166D44}"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a:defRPr/>
            </a:pPr>
            <a:fld id="{29E44CD2-6620-4A35-B1FF-7151E27C7257}" type="datetimeFigureOut">
              <a:rPr lang="fr-FR" smtClean="0"/>
              <a:pPr>
                <a:defRPr/>
              </a:pPr>
              <a:t>02/06/2025</a:t>
            </a:fld>
            <a:endParaRPr lang="fr-FR"/>
          </a:p>
        </p:txBody>
      </p:sp>
      <p:sp>
        <p:nvSpPr>
          <p:cNvPr id="16" name="Espace réservé du numéro de diapositive 15"/>
          <p:cNvSpPr>
            <a:spLocks noGrp="1"/>
          </p:cNvSpPr>
          <p:nvPr>
            <p:ph type="sldNum" sz="quarter" idx="11"/>
          </p:nvPr>
        </p:nvSpPr>
        <p:spPr/>
        <p:txBody>
          <a:bodyPr/>
          <a:lstStyle/>
          <a:p>
            <a:pPr>
              <a:defRPr/>
            </a:pPr>
            <a:fld id="{F58EC6D0-E195-4CAE-9B85-67AC8EB16E49}" type="slidenum">
              <a:rPr lang="fr-FR" smtClean="0"/>
              <a:pPr>
                <a:defRPr/>
              </a:pPr>
              <a:t>‹N°›</a:t>
            </a:fld>
            <a:endParaRPr lang="fr-FR"/>
          </a:p>
        </p:txBody>
      </p:sp>
      <p:sp>
        <p:nvSpPr>
          <p:cNvPr id="17" name="Espace réservé du pied de page 16"/>
          <p:cNvSpPr>
            <a:spLocks noGrp="1"/>
          </p:cNvSpPr>
          <p:nvPr>
            <p:ph type="ftr" sz="quarter" idx="12"/>
          </p:nvPr>
        </p:nvSpPr>
        <p:spPr/>
        <p:txBody>
          <a:body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F7BB4D77-718D-46BA-B54F-D10C3624F096}"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C9896038-D814-46B2-A686-191EF489E300}"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A7CFB222-943D-4A50-A84F-E686821ED7A7}"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E7EE0BA6-6705-4BEE-8FDE-96AF494557A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a:defRPr/>
            </a:pPr>
            <a:fld id="{FBC3A9F4-395F-47F4-A82A-24A91963CE5C}" type="datetimeFigureOut">
              <a:rPr lang="fr-FR" smtClean="0"/>
              <a:pPr>
                <a:defRPr/>
              </a:pPr>
              <a:t>02/06/2025</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pPr>
              <a:defRPr/>
            </a:pPr>
            <a:fld id="{C396C09D-24F3-49EB-AEBE-937E7534A610}" type="slidenum">
              <a:rPr lang="fr-FR" smtClean="0"/>
              <a:pPr>
                <a:defRPr/>
              </a:pPr>
              <a:t>‹N°›</a:t>
            </a:fld>
            <a:endParaRPr lang="fr-FR"/>
          </a:p>
        </p:txBody>
      </p:sp>
      <p:sp>
        <p:nvSpPr>
          <p:cNvPr id="16" name="Espace réservé du pied de page 15"/>
          <p:cNvSpPr>
            <a:spLocks noGrp="1"/>
          </p:cNvSpPr>
          <p:nvPr>
            <p:ph type="ftr" sz="quarter" idx="16"/>
          </p:nvPr>
        </p:nvSpPr>
        <p:spPr/>
        <p:txBody>
          <a:bodyPr/>
          <a:lstStyle/>
          <a:p>
            <a:pPr>
              <a:defRPr/>
            </a:pPr>
            <a:endParaRPr lang="fr-FR"/>
          </a:p>
        </p:txBody>
      </p:sp>
      <p:sp>
        <p:nvSpPr>
          <p:cNvPr id="17" name="Titre 16"/>
          <p:cNvSpPr>
            <a:spLocks noGrp="1"/>
          </p:cNvSpPr>
          <p:nvPr>
            <p:ph type="title"/>
          </p:nvPr>
        </p:nvSpPr>
        <p:spPr/>
        <p:txBody>
          <a:bodyPr rtlCol="0" anchor="b" anchorCtr="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defRPr/>
            </a:pPr>
            <a:fld id="{6367E3A9-FBF5-4D4B-AFE7-42F67370923F}"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C27D3934-66AC-4663-A151-F49EC2E2666F}" type="slidenum">
              <a:rPr lang="fr-FR" smtClean="0"/>
              <a:pPr>
                <a:defRPr/>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a:defRPr/>
            </a:pPr>
            <a:fld id="{8A7B0C86-6226-4E7D-B470-669EEDAE62B9}" type="datetimeFigureOut">
              <a:rPr lang="fr-FR" smtClean="0"/>
              <a:pPr>
                <a:defRPr/>
              </a:pPr>
              <a:t>02/06/2025</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B491C0AE-5F9E-46F7-B1CE-2FF70E443AF0}" type="slidenum">
              <a:rPr lang="fr-FR" smtClean="0"/>
              <a:pPr>
                <a:defRPr/>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a:defRPr/>
            </a:pPr>
            <a:fld id="{5694AB7C-9150-4987-9A88-DB597AF3CE8D}" type="slidenum">
              <a:rPr lang="fr-FR" smtClean="0"/>
              <a:pPr>
                <a:defRPr/>
              </a:pPr>
              <a:t>‹N°›</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7" name="Espace réservé de la date 6"/>
          <p:cNvSpPr>
            <a:spLocks noGrp="1"/>
          </p:cNvSpPr>
          <p:nvPr>
            <p:ph type="dt" sz="half" idx="10"/>
          </p:nvPr>
        </p:nvSpPr>
        <p:spPr/>
        <p:txBody>
          <a:bodyPr/>
          <a:lstStyle/>
          <a:p>
            <a:pPr>
              <a:defRPr/>
            </a:pPr>
            <a:fld id="{CFA6A9B0-EBF5-4A19-9780-32B9C9572835}" type="datetimeFigureOut">
              <a:rPr lang="fr-FR" smtClean="0"/>
              <a:pPr>
                <a:defRPr/>
              </a:pPr>
              <a:t>02/06/2025</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defRPr/>
            </a:pPr>
            <a:fld id="{E19B1C49-5C34-461D-810A-8D759AF037F3}" type="datetimeFigureOut">
              <a:rPr lang="fr-FR" smtClean="0"/>
              <a:pPr>
                <a:defRPr/>
              </a:pPr>
              <a:t>02/06/2025</a:t>
            </a:fld>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3EA0698-D119-4B1D-93DF-53EED3070FD0}" type="slidenum">
              <a:rPr lang="fr-FR" smtClean="0"/>
              <a:pPr>
                <a:defRPr/>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CF44B9E-5660-413F-9448-7B4CCCF869E5}" type="datetimeFigureOut">
              <a:rPr lang="fr-FR" smtClean="0"/>
              <a:pPr>
                <a:defRPr/>
              </a:pPr>
              <a:t>02/06/2025</a:t>
            </a:fld>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9EBA0FF0-B215-4EA2-86DF-ADA44C33E3D5}"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8" name="Espace réservé de la date 7"/>
          <p:cNvSpPr>
            <a:spLocks noGrp="1"/>
          </p:cNvSpPr>
          <p:nvPr>
            <p:ph type="dt" sz="half" idx="14"/>
          </p:nvPr>
        </p:nvSpPr>
        <p:spPr/>
        <p:txBody>
          <a:bodyPr/>
          <a:lstStyle/>
          <a:p>
            <a:pPr>
              <a:defRPr/>
            </a:pPr>
            <a:fld id="{C2DFAA53-FB29-4706-8D57-69ED03F974FE}" type="datetimeFigureOut">
              <a:rPr lang="fr-FR" smtClean="0"/>
              <a:pPr>
                <a:defRPr/>
              </a:pPr>
              <a:t>02/06/2025</a:t>
            </a:fld>
            <a:endParaRPr lang="fr-FR"/>
          </a:p>
        </p:txBody>
      </p:sp>
      <p:sp>
        <p:nvSpPr>
          <p:cNvPr id="9" name="Espace réservé du numéro de diapositive 8"/>
          <p:cNvSpPr>
            <a:spLocks noGrp="1"/>
          </p:cNvSpPr>
          <p:nvPr>
            <p:ph type="sldNum" sz="quarter" idx="15"/>
          </p:nvPr>
        </p:nvSpPr>
        <p:spPr/>
        <p:txBody>
          <a:bodyPr/>
          <a:lstStyle/>
          <a:p>
            <a:pPr>
              <a:defRPr/>
            </a:pPr>
            <a:fld id="{CF0893C2-0848-4EC0-B25B-8A0644BC9CE0}" type="slidenum">
              <a:rPr lang="fr-FR" smtClean="0"/>
              <a:pPr>
                <a:defRPr/>
              </a:pPr>
              <a:t>‹N°›</a:t>
            </a:fld>
            <a:endParaRPr lang="fr-FR"/>
          </a:p>
        </p:txBody>
      </p:sp>
      <p:sp>
        <p:nvSpPr>
          <p:cNvPr id="10" name="Espace réservé du pied de page 9"/>
          <p:cNvSpPr>
            <a:spLocks noGrp="1"/>
          </p:cNvSpPr>
          <p:nvPr>
            <p:ph type="ftr" sz="quarter" idx="16"/>
          </p:nvPr>
        </p:nvSpPr>
        <p:spPr/>
        <p:txBody>
          <a:bodyPr/>
          <a:lstStyle/>
          <a:p>
            <a:pPr>
              <a:defRPr/>
            </a:pP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a:defRPr/>
            </a:pPr>
            <a:fld id="{19E4302F-812E-45F4-887F-58BA19EA136D}" type="datetimeFigureOut">
              <a:rPr lang="fr-FR" smtClean="0"/>
              <a:pPr>
                <a:defRPr/>
              </a:pPr>
              <a:t>02/06/2025</a:t>
            </a:fld>
            <a:endParaRPr lang="fr-FR"/>
          </a:p>
        </p:txBody>
      </p:sp>
      <p:sp>
        <p:nvSpPr>
          <p:cNvPr id="9" name="Espace réservé du numéro de diapositive 8"/>
          <p:cNvSpPr>
            <a:spLocks noGrp="1"/>
          </p:cNvSpPr>
          <p:nvPr>
            <p:ph type="sldNum" sz="quarter" idx="11"/>
          </p:nvPr>
        </p:nvSpPr>
        <p:spPr/>
        <p:txBody>
          <a:bodyPr/>
          <a:lstStyle/>
          <a:p>
            <a:pPr>
              <a:defRPr/>
            </a:pPr>
            <a:fld id="{02762C18-94AB-4693-87FB-AD395CD3FEF0}" type="slidenum">
              <a:rPr lang="fr-FR" smtClean="0"/>
              <a:pPr>
                <a:defRPr/>
              </a:pPr>
              <a:t>‹N°›</a:t>
            </a:fld>
            <a:endParaRPr lang="fr-FR"/>
          </a:p>
        </p:txBody>
      </p:sp>
      <p:sp>
        <p:nvSpPr>
          <p:cNvPr id="10" name="Espace réservé du pied de page 9"/>
          <p:cNvSpPr>
            <a:spLocks noGrp="1"/>
          </p:cNvSpPr>
          <p:nvPr>
            <p:ph type="ftr" sz="quarter" idx="12"/>
          </p:nvPr>
        </p:nvSpPr>
        <p:spPr/>
        <p:txBody>
          <a:body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FF7B1D63-0053-4588-852B-B33C3F467906}" type="datetimeFigureOut">
              <a:rPr lang="fr-FR" smtClean="0"/>
              <a:pPr>
                <a:defRPr/>
              </a:pPr>
              <a:t>02/06/2025</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1CB993EE-A5D5-4058-AD8E-FD97CFA8A07A}" type="slidenum">
              <a:rPr lang="fr-FR" smtClean="0"/>
              <a:pPr>
                <a:defRPr/>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1727993"/>
            <a:ext cx="8929718" cy="4005263"/>
          </a:xfrm>
        </p:spPr>
        <p:txBody>
          <a:bodyPr>
            <a:noAutofit/>
          </a:bodyPr>
          <a:lstStyle/>
          <a:p>
            <a:pPr fontAlgn="auto">
              <a:spcAft>
                <a:spcPts val="0"/>
              </a:spcAft>
              <a:defRPr/>
            </a:pPr>
            <a:br>
              <a:rPr lang="fr-FR" sz="5400" b="1" dirty="0">
                <a:solidFill>
                  <a:schemeClr val="bg1"/>
                </a:solidFill>
                <a:latin typeface="Times New Roman" pitchFamily="18" charset="0"/>
                <a:cs typeface="Times New Roman" pitchFamily="18" charset="0"/>
              </a:rPr>
            </a:br>
            <a:br>
              <a:rPr lang="fr-FR" sz="2400" b="1" dirty="0">
                <a:solidFill>
                  <a:schemeClr val="bg1"/>
                </a:solidFill>
                <a:latin typeface="Times New Roman" pitchFamily="18" charset="0"/>
                <a:cs typeface="Times New Roman" pitchFamily="18" charset="0"/>
              </a:rPr>
            </a:br>
            <a:br>
              <a:rPr lang="fr-FR" sz="2400" b="1" dirty="0">
                <a:solidFill>
                  <a:schemeClr val="bg1"/>
                </a:solidFill>
                <a:latin typeface="Times New Roman" pitchFamily="18" charset="0"/>
                <a:cs typeface="Times New Roman" pitchFamily="18" charset="0"/>
              </a:rPr>
            </a:br>
            <a:br>
              <a:rPr lang="fr-FR" sz="2400" b="1" dirty="0">
                <a:solidFill>
                  <a:schemeClr val="bg1"/>
                </a:solidFill>
                <a:latin typeface="Times New Roman" pitchFamily="18" charset="0"/>
                <a:cs typeface="Times New Roman" pitchFamily="18" charset="0"/>
              </a:rPr>
            </a:br>
            <a:r>
              <a:rPr lang="en-US" sz="7200" b="1" dirty="0">
                <a:solidFill>
                  <a:schemeClr val="bg1"/>
                </a:solidFill>
                <a:latin typeface="Times New Roman" pitchFamily="18" charset="0"/>
                <a:cs typeface="Times New Roman" pitchFamily="18" charset="0"/>
              </a:rPr>
              <a:t>Chapter II: </a:t>
            </a:r>
            <a:br>
              <a:rPr lang="en-US" sz="7200" b="1" dirty="0">
                <a:solidFill>
                  <a:schemeClr val="bg1"/>
                </a:solidFill>
                <a:latin typeface="Times New Roman" pitchFamily="18" charset="0"/>
                <a:cs typeface="Times New Roman" pitchFamily="18" charset="0"/>
              </a:rPr>
            </a:br>
            <a:br>
              <a:rPr lang="en-US" sz="4000" b="1" dirty="0">
                <a:solidFill>
                  <a:schemeClr val="bg1"/>
                </a:solidFill>
                <a:latin typeface="Times New Roman" pitchFamily="18" charset="0"/>
                <a:cs typeface="Times New Roman" pitchFamily="18" charset="0"/>
              </a:rPr>
            </a:br>
            <a:r>
              <a:rPr lang="en-US" sz="5400" b="1" dirty="0">
                <a:solidFill>
                  <a:schemeClr val="bg1"/>
                </a:solidFill>
                <a:latin typeface="Times New Roman" pitchFamily="18" charset="0"/>
                <a:cs typeface="Times New Roman" pitchFamily="18" charset="0"/>
              </a:rPr>
              <a:t>Sampling Choices and Constraints</a:t>
            </a:r>
            <a:endParaRPr lang="fr-FR" sz="5400" dirty="0">
              <a:solidFill>
                <a:schemeClr val="bg1"/>
              </a:solidFill>
              <a:latin typeface="Times New Roman" pitchFamily="18" charset="0"/>
              <a:cs typeface="Times New Roman"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661034" y="292222"/>
            <a:ext cx="3821933" cy="923330"/>
          </a:xfrm>
          <a:prstGeom prst="rect">
            <a:avLst/>
          </a:prstGeom>
          <a:noFill/>
          <a:ln w="9525">
            <a:noFill/>
            <a:miter lim="800000"/>
            <a:headEnd/>
            <a:tailEnd/>
          </a:ln>
        </p:spPr>
        <p:txBody>
          <a:bodyPr wrap="square">
            <a:spAutoFit/>
          </a:bodyPr>
          <a:lstStyle/>
          <a:p>
            <a:pPr algn="ctr"/>
            <a:r>
              <a:rPr lang="fr-FR" sz="5400" b="1">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Pre-model</a:t>
            </a:r>
            <a:endParaRPr lang="fr-FR" sz="5400" b="1" dirty="0">
              <a:solidFill>
                <a:schemeClr val="accent2"/>
              </a:solidFill>
              <a:latin typeface="Times New Roman" pitchFamily="18" charset="0"/>
              <a:cs typeface="Times New Roman" pitchFamily="18" charset="0"/>
            </a:endParaRPr>
          </a:p>
        </p:txBody>
      </p:sp>
      <p:sp>
        <p:nvSpPr>
          <p:cNvPr id="23553" name="Rectangle 1"/>
          <p:cNvSpPr>
            <a:spLocks noChangeArrowheads="1"/>
          </p:cNvSpPr>
          <p:nvPr/>
        </p:nvSpPr>
        <p:spPr bwMode="auto">
          <a:xfrm>
            <a:off x="678629" y="1643050"/>
            <a:ext cx="778674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just">
              <a:buFont typeface="Wingdings" pitchFamily="2" charset="2"/>
              <a:buChar char="ü"/>
            </a:pPr>
            <a:r>
              <a:rPr lang="en-US" sz="3200" b="1">
                <a:solidFill>
                  <a:schemeClr val="bg1"/>
                </a:solidFill>
                <a:effectLst>
                  <a:outerShdw blurRad="38100" dist="38100" dir="2700000" algn="tl">
                    <a:srgbClr val="000000">
                      <a:alpha val="43137"/>
                    </a:srgbClr>
                  </a:outerShdw>
                </a:effectLst>
                <a:latin typeface="+mn-lt"/>
                <a:ea typeface="Calibri" pitchFamily="34" charset="0"/>
                <a:cs typeface="Times New Roman" pitchFamily="18" charset="0"/>
              </a:rPr>
              <a:t>Any model includes the definition of a certain number of functional units characterized by state variables, fluctuating in space and time and linked together by flows (of matter, energy, etc.).</a:t>
            </a:r>
            <a:endParaRPr kumimoji="0" lang="fr-FR" sz="3200" b="1" i="0" u="none" strike="noStrike" cap="none" normalizeH="0" baseline="0" dirty="0">
              <a:ln>
                <a:noFill/>
              </a:ln>
              <a:solidFill>
                <a:schemeClr val="bg1"/>
              </a:solidFill>
              <a:effectLst>
                <a:outerShdw blurRad="38100" dist="38100" dir="2700000" algn="tl">
                  <a:srgbClr val="000000">
                    <a:alpha val="43137"/>
                  </a:srgbClr>
                </a:outerShdw>
              </a:effectLst>
              <a:latin typeface="+mn-lt"/>
              <a:ea typeface="Calibri" pitchFamily="34" charset="0"/>
              <a:cs typeface="Times New Roman" pitchFamily="18" charset="0"/>
            </a:endParaRPr>
          </a:p>
        </p:txBody>
      </p:sp>
      <p:sp>
        <p:nvSpPr>
          <p:cNvPr id="4" name="Rectangle 3"/>
          <p:cNvSpPr/>
          <p:nvPr/>
        </p:nvSpPr>
        <p:spPr>
          <a:xfrm>
            <a:off x="642910" y="2739466"/>
            <a:ext cx="7786742" cy="3046988"/>
          </a:xfrm>
          <a:prstGeom prst="rect">
            <a:avLst/>
          </a:prstGeom>
        </p:spPr>
        <p:txBody>
          <a:bodyPr wrap="square">
            <a:spAutoFit/>
          </a:bodyPr>
          <a:lstStyle/>
          <a:p>
            <a:pPr lvl="0" indent="449263" algn="justLow">
              <a:buFont typeface="Wingdings" pitchFamily="2" charset="2"/>
              <a:buChar char="ü"/>
            </a:pPr>
            <a:r>
              <a:rPr lang="en-US" sz="3200" b="1">
                <a:solidFill>
                  <a:schemeClr val="bg1"/>
                </a:solidFill>
                <a:effectLst>
                  <a:outerShdw blurRad="38100" dist="38100" dir="2700000" algn="tl">
                    <a:srgbClr val="000000">
                      <a:alpha val="43137"/>
                    </a:srgbClr>
                  </a:outerShdw>
                </a:effectLst>
                <a:latin typeface="+mn-lt"/>
                <a:ea typeface="Calibri" pitchFamily="34" charset="0"/>
                <a:cs typeface="Times New Roman" pitchFamily="18" charset="0"/>
              </a:rPr>
              <a:t>The model responds to a certain type of structural and/or functional description of a subsystem of the ecological system that it is still impossible to understand in its entirety.</a:t>
            </a:r>
            <a:endParaRPr lang="fr-FR" sz="3200" b="1" dirty="0">
              <a:solidFill>
                <a:schemeClr val="bg1"/>
              </a:solidFill>
              <a:effectLst>
                <a:outerShdw blurRad="38100" dist="38100" dir="2700000" algn="tl">
                  <a:srgbClr val="000000">
                    <a:alpha val="43137"/>
                  </a:srgbClr>
                </a:outerShdw>
              </a:effectLst>
              <a:latin typeface="+mn-lt"/>
              <a:cs typeface="Times New Roman" pitchFamily="18" charset="0"/>
            </a:endParaRPr>
          </a:p>
        </p:txBody>
      </p:sp>
      <p:sp>
        <p:nvSpPr>
          <p:cNvPr id="5" name="Rectangle 4"/>
          <p:cNvSpPr/>
          <p:nvPr/>
        </p:nvSpPr>
        <p:spPr>
          <a:xfrm>
            <a:off x="678629" y="2644170"/>
            <a:ext cx="7786742" cy="2062103"/>
          </a:xfrm>
          <a:prstGeom prst="rect">
            <a:avLst/>
          </a:prstGeom>
        </p:spPr>
        <p:txBody>
          <a:bodyPr wrap="square">
            <a:spAutoFit/>
          </a:bodyPr>
          <a:lstStyle/>
          <a:p>
            <a:pPr lvl="0" indent="449263" algn="justLow" eaLnBrk="0" hangingPunct="0">
              <a:buFont typeface="Wingdings" pitchFamily="2" charset="2"/>
              <a:buChar char="ü"/>
            </a:pPr>
            <a:r>
              <a:rPr lang="en-US" sz="3200" b="1">
                <a:solidFill>
                  <a:schemeClr val="bg1"/>
                </a:solidFill>
                <a:latin typeface="+mn-lt"/>
                <a:ea typeface="Calibri" pitchFamily="34" charset="0"/>
                <a:cs typeface="Times New Roman" pitchFamily="18" charset="0"/>
              </a:rPr>
              <a:t>The pre-model must describe the structure and operation of a subsystem and look for possible intervention points on the system.</a:t>
            </a:r>
            <a:endParaRPr lang="fr-FR" sz="4000" b="1" dirty="0">
              <a:solidFill>
                <a:schemeClr val="bg1"/>
              </a:solidFill>
              <a:latin typeface="+mn-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3553"/>
                                        </p:tgtEl>
                                        <p:attrNameLst>
                                          <p:attrName>style.visibility</p:attrName>
                                        </p:attrNameLst>
                                      </p:cBhvr>
                                      <p:to>
                                        <p:strVal val="visible"/>
                                      </p:to>
                                    </p:set>
                                    <p:animEffect transition="in" filter="slide(fromLeft)">
                                      <p:cBhvr>
                                        <p:cTn id="11" dur="500"/>
                                        <p:tgtEl>
                                          <p:spTgt spid="2355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5" fill="hold" grpId="1" nodeType="clickEffect">
                                  <p:stCondLst>
                                    <p:cond delay="0"/>
                                  </p:stCondLst>
                                  <p:childTnLst>
                                    <p:animEffect transition="out" filter="blinds(vertical)">
                                      <p:cBhvr>
                                        <p:cTn id="15" dur="500"/>
                                        <p:tgtEl>
                                          <p:spTgt spid="23553"/>
                                        </p:tgtEl>
                                      </p:cBhvr>
                                    </p:animEffect>
                                    <p:set>
                                      <p:cBhvr>
                                        <p:cTn id="16" dur="1" fill="hold">
                                          <p:stCondLst>
                                            <p:cond delay="499"/>
                                          </p:stCondLst>
                                        </p:cTn>
                                        <p:tgtEl>
                                          <p:spTgt spid="23553"/>
                                        </p:tgtEl>
                                        <p:attrNameLst>
                                          <p:attrName>style.visibility</p:attrName>
                                        </p:attrNameLst>
                                      </p:cBhvr>
                                      <p:to>
                                        <p:strVal val="hidden"/>
                                      </p:to>
                                    </p:set>
                                  </p:childTnLst>
                                </p:cTn>
                              </p:par>
                            </p:childTnLst>
                          </p:cTn>
                        </p:par>
                        <p:par>
                          <p:cTn id="17" fill="hold">
                            <p:stCondLst>
                              <p:cond delay="500"/>
                            </p:stCondLst>
                            <p:childTnLst>
                              <p:par>
                                <p:cTn id="18" presetID="8" presetClass="entr" presetSubtype="32"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amond(ou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grpId="1" nodeType="clickEffect">
                                  <p:stCondLst>
                                    <p:cond delay="0"/>
                                  </p:stCondLst>
                                  <p:childTnLst>
                                    <p:animEffect transition="out" filter="box(in)">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par>
                          <p:cTn id="26" fill="hold">
                            <p:stCondLst>
                              <p:cond delay="500"/>
                            </p:stCondLst>
                            <p:childTnLst>
                              <p:par>
                                <p:cTn id="27" presetID="21" presetClass="entr" presetSubtype="4"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heel(4)">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553" grpId="0"/>
      <p:bldP spid="23553" grpId="1"/>
      <p:bldP spid="4" grpId="0"/>
      <p:bldP spid="4" grpId="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rganigramme : Bande perforée 7"/>
          <p:cNvSpPr/>
          <p:nvPr/>
        </p:nvSpPr>
        <p:spPr>
          <a:xfrm>
            <a:off x="428596" y="1357298"/>
            <a:ext cx="6012000" cy="1857388"/>
          </a:xfrm>
          <a:prstGeom prst="flowChartPunchedTape">
            <a:avLst/>
          </a:prstGeom>
          <a:ln w="57150">
            <a:solidFill>
              <a:schemeClr val="tx2">
                <a:lumMod val="90000"/>
              </a:schemeClr>
            </a:solidFill>
          </a:ln>
          <a:effectLst>
            <a:glow rad="228600">
              <a:srgbClr val="F9EDC7">
                <a:alpha val="40000"/>
              </a:srgbClr>
            </a:glow>
            <a:outerShdw blurRad="95000" rotWithShape="0">
              <a:srgbClr val="000000">
                <a:alpha val="50000"/>
              </a:srgbClr>
            </a:outerShdw>
            <a:softEdge rad="12700"/>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600" b="1">
                <a:solidFill>
                  <a:srgbClr val="FF0000"/>
                </a:solidFill>
                <a:effectLst>
                  <a:outerShdw blurRad="38100" dist="38100" dir="2700000" algn="tl">
                    <a:srgbClr val="000000">
                      <a:alpha val="43137"/>
                    </a:srgbClr>
                  </a:outerShdw>
                </a:effectLst>
              </a:rPr>
              <a:t>Biometric and demographic descriptors</a:t>
            </a:r>
            <a:endParaRPr lang="fr-FR" sz="3600" dirty="0">
              <a:solidFill>
                <a:srgbClr val="FF0000"/>
              </a:solidFill>
              <a:effectLst>
                <a:outerShdw blurRad="38100" dist="38100" dir="2700000" algn="tl">
                  <a:srgbClr val="000000">
                    <a:alpha val="43137"/>
                  </a:srgbClr>
                </a:outerShdw>
              </a:effectLst>
            </a:endParaRPr>
          </a:p>
        </p:txBody>
      </p:sp>
      <p:sp>
        <p:nvSpPr>
          <p:cNvPr id="10" name="Organigramme : Bande perforée 9"/>
          <p:cNvSpPr/>
          <p:nvPr/>
        </p:nvSpPr>
        <p:spPr>
          <a:xfrm>
            <a:off x="428596" y="1357298"/>
            <a:ext cx="5580000" cy="1440000"/>
          </a:xfrm>
          <a:prstGeom prst="flowChartPunchedTape">
            <a:avLst/>
          </a:prstGeom>
          <a:ln w="57150">
            <a:solidFill>
              <a:schemeClr val="tx2">
                <a:lumMod val="90000"/>
              </a:schemeClr>
            </a:solidFill>
          </a:ln>
          <a:effectLst>
            <a:glow rad="228600">
              <a:srgbClr val="F9EDC7">
                <a:alpha val="40000"/>
              </a:srgbClr>
            </a:glow>
            <a:outerShdw blurRad="95000" rotWithShape="0">
              <a:srgbClr val="000000">
                <a:alpha val="50000"/>
              </a:srgbClr>
            </a:outerShdw>
            <a:softEdge rad="12700"/>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600" b="1">
                <a:solidFill>
                  <a:srgbClr val="FF0000"/>
                </a:solidFill>
                <a:effectLst>
                  <a:outerShdw blurRad="38100" dist="38100" dir="2700000" algn="tl">
                    <a:srgbClr val="000000">
                      <a:alpha val="43137"/>
                    </a:srgbClr>
                  </a:outerShdw>
                </a:effectLst>
              </a:rPr>
              <a:t>Structural Descriptors</a:t>
            </a:r>
            <a:endParaRPr lang="fr-FR" sz="3600" dirty="0">
              <a:solidFill>
                <a:srgbClr val="FF0000"/>
              </a:solidFill>
              <a:effectLst>
                <a:outerShdw blurRad="38100" dist="38100" dir="2700000" algn="tl">
                  <a:srgbClr val="000000">
                    <a:alpha val="43137"/>
                  </a:srgbClr>
                </a:outerShdw>
              </a:effectLst>
            </a:endParaRPr>
          </a:p>
        </p:txBody>
      </p:sp>
      <p:sp>
        <p:nvSpPr>
          <p:cNvPr id="3" name="Rectangle 2"/>
          <p:cNvSpPr/>
          <p:nvPr/>
        </p:nvSpPr>
        <p:spPr>
          <a:xfrm>
            <a:off x="214282" y="1484784"/>
            <a:ext cx="8572560" cy="1569660"/>
          </a:xfrm>
          <a:prstGeom prst="rect">
            <a:avLst/>
          </a:prstGeom>
        </p:spPr>
        <p:txBody>
          <a:bodyPr wrap="square">
            <a:spAutoFit/>
          </a:bodyPr>
          <a:lstStyle/>
          <a:p>
            <a:pPr algn="ctr"/>
            <a:r>
              <a:rPr lang="en-US" sz="3200" b="1" dirty="0">
                <a:solidFill>
                  <a:schemeClr val="bg1"/>
                </a:solidFill>
                <a:effectLst>
                  <a:outerShdw blurRad="38100" dist="38100" dir="2700000" algn="tl">
                    <a:srgbClr val="000000">
                      <a:alpha val="43137"/>
                    </a:srgbClr>
                  </a:outerShdw>
                </a:effectLst>
                <a:latin typeface="+mn-lt"/>
                <a:cs typeface="Times New Roman" pitchFamily="18" charset="0"/>
              </a:rPr>
              <a:t>Depends on the type of descriptive or explanatory pre-model expected at the end of the analysis</a:t>
            </a:r>
            <a:endParaRPr lang="fr-FR" sz="3200" b="1" dirty="0">
              <a:solidFill>
                <a:schemeClr val="bg1"/>
              </a:solidFill>
              <a:effectLst>
                <a:outerShdw blurRad="38100" dist="38100" dir="2700000" algn="tl">
                  <a:srgbClr val="000000">
                    <a:alpha val="43137"/>
                  </a:srgbClr>
                </a:outerShdw>
              </a:effectLst>
              <a:latin typeface="+mn-lt"/>
              <a:cs typeface="Times New Roman" pitchFamily="18" charset="0"/>
            </a:endParaRPr>
          </a:p>
        </p:txBody>
      </p:sp>
      <p:sp>
        <p:nvSpPr>
          <p:cNvPr id="11" name="Rectangle à coins arrondis 10"/>
          <p:cNvSpPr/>
          <p:nvPr/>
        </p:nvSpPr>
        <p:spPr>
          <a:xfrm>
            <a:off x="428596" y="3286124"/>
            <a:ext cx="8496000" cy="3276000"/>
          </a:xfrm>
          <a:prstGeom prst="wedgeRoundRectCallout">
            <a:avLst>
              <a:gd name="adj1" fmla="val -13074"/>
              <a:gd name="adj2" fmla="val -68700"/>
              <a:gd name="adj3" fmla="val 16667"/>
            </a:avLst>
          </a:prstGeom>
          <a:ln w="38100"/>
        </p:spPr>
        <p:style>
          <a:lnRef idx="1">
            <a:schemeClr val="accent6"/>
          </a:lnRef>
          <a:fillRef idx="2">
            <a:schemeClr val="accent6"/>
          </a:fillRef>
          <a:effectRef idx="1">
            <a:schemeClr val="accent6"/>
          </a:effectRef>
          <a:fontRef idx="minor">
            <a:schemeClr val="dk1"/>
          </a:fontRef>
        </p:style>
        <p:txBody>
          <a:bodyPr rtlCol="0" anchor="ctr"/>
          <a:lstStyle/>
          <a:p>
            <a:pPr algn="just">
              <a:buFont typeface="Wingdings" pitchFamily="2" charset="2"/>
              <a:buChar char="v"/>
            </a:pPr>
            <a:r>
              <a:rPr lang="en-US" sz="2400" b="1"/>
              <a:t>Structures related to the distribution of biomass into distinct species (distribution of individuals by species, species diversity) 
 Trophic structures (the relative biomasses of producers, consumers and decomposers) 
 Spatio-temporal structure (stratification of vegetation, succession of vegetation where each stage prepares the installation of the next)</a:t>
            </a:r>
            <a:endParaRPr lang="fr-FR" sz="2400" b="1" dirty="0"/>
          </a:p>
        </p:txBody>
      </p:sp>
      <p:sp>
        <p:nvSpPr>
          <p:cNvPr id="2" name="Rectangle 2"/>
          <p:cNvSpPr>
            <a:spLocks noChangeArrowheads="1"/>
          </p:cNvSpPr>
          <p:nvPr/>
        </p:nvSpPr>
        <p:spPr bwMode="auto">
          <a:xfrm>
            <a:off x="1107257" y="292222"/>
            <a:ext cx="6929486" cy="923330"/>
          </a:xfrm>
          <a:prstGeom prst="rect">
            <a:avLst/>
          </a:prstGeom>
          <a:noFill/>
          <a:ln w="9525">
            <a:noFill/>
            <a:miter lim="800000"/>
            <a:headEnd/>
            <a:tailEnd/>
          </a:ln>
        </p:spPr>
        <p:txBody>
          <a:bodyPr wrap="square">
            <a:spAutoFit/>
          </a:bodyPr>
          <a:lstStyle/>
          <a:p>
            <a:pPr algn="ctr"/>
            <a:r>
              <a:rPr lang="fr-FR" sz="5400" b="1">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Choice of descriptors</a:t>
            </a:r>
            <a:endParaRPr lang="fr-FR" sz="5400" b="1" dirty="0">
              <a:solidFill>
                <a:schemeClr val="accent2"/>
              </a:solidFill>
              <a:latin typeface="Times New Roman" pitchFamily="18" charset="0"/>
              <a:cs typeface="Times New Roman" pitchFamily="18" charset="0"/>
            </a:endParaRPr>
          </a:p>
        </p:txBody>
      </p:sp>
      <p:sp>
        <p:nvSpPr>
          <p:cNvPr id="7" name="Rectangle à coins arrondis 6"/>
          <p:cNvSpPr/>
          <p:nvPr/>
        </p:nvSpPr>
        <p:spPr>
          <a:xfrm>
            <a:off x="198000" y="3571876"/>
            <a:ext cx="8748000" cy="3000396"/>
          </a:xfrm>
          <a:prstGeom prst="wedgeRoundRectCallout">
            <a:avLst>
              <a:gd name="adj1" fmla="val -13074"/>
              <a:gd name="adj2" fmla="val -68700"/>
              <a:gd name="adj3" fmla="val 16667"/>
            </a:avLst>
          </a:prstGeom>
          <a:ln w="38100"/>
        </p:spPr>
        <p:style>
          <a:lnRef idx="1">
            <a:schemeClr val="accent6"/>
          </a:lnRef>
          <a:fillRef idx="2">
            <a:schemeClr val="accent6"/>
          </a:fillRef>
          <a:effectRef idx="1">
            <a:schemeClr val="accent6"/>
          </a:effectRef>
          <a:fontRef idx="minor">
            <a:schemeClr val="dk1"/>
          </a:fontRef>
        </p:style>
        <p:txBody>
          <a:bodyPr rtlCol="0" anchor="ctr"/>
          <a:lstStyle/>
          <a:p>
            <a:pPr algn="just">
              <a:buFont typeface="Wingdings" pitchFamily="2" charset="2"/>
              <a:buChar char="v"/>
            </a:pPr>
            <a:r>
              <a:rPr lang="en-US" sz="2700" b="1" dirty="0">
                <a:effectLst>
                  <a:outerShdw blurRad="38100" dist="38100" dir="2700000" algn="tl">
                    <a:srgbClr val="000000">
                      <a:alpha val="43137"/>
                    </a:srgbClr>
                  </a:outerShdw>
                </a:effectLst>
              </a:rPr>
              <a:t>Qualitative: presence or absence of a taxon and indication of the type of occupation of the environment (</a:t>
            </a:r>
            <a:r>
              <a:rPr lang="en-US" sz="2700" b="1" dirty="0" err="1">
                <a:effectLst>
                  <a:outerShdw blurRad="38100" dist="38100" dir="2700000" algn="tl">
                    <a:srgbClr val="000000">
                      <a:alpha val="43137"/>
                    </a:srgbClr>
                  </a:outerShdw>
                </a:effectLst>
              </a:rPr>
              <a:t>endogeal</a:t>
            </a:r>
            <a:r>
              <a:rPr lang="en-US" sz="2700" b="1" dirty="0">
                <a:effectLst>
                  <a:outerShdw blurRad="38100" dist="38100" dir="2700000" algn="tl">
                    <a:srgbClr val="000000">
                      <a:alpha val="43137"/>
                    </a:srgbClr>
                  </a:outerShdw>
                </a:effectLst>
              </a:rPr>
              <a:t> species, epiphyte, planktonic, etc.)
 Semi-quantitative: abundance/dominance scale
 Quantitative: number of organisms per unit volume or area of the biotope</a:t>
            </a:r>
            <a:endParaRPr lang="fr-FR" sz="2700" dirty="0">
              <a:effectLst>
                <a:outerShdw blurRad="38100" dist="38100" dir="2700000" algn="tl">
                  <a:srgbClr val="000000">
                    <a:alpha val="43137"/>
                  </a:srgbClr>
                </a:outerShdw>
              </a:effectLst>
            </a:endParaRPr>
          </a:p>
        </p:txBody>
      </p:sp>
      <p:sp>
        <p:nvSpPr>
          <p:cNvPr id="9" name="Rectangle à coins arrondis 8"/>
          <p:cNvSpPr/>
          <p:nvPr/>
        </p:nvSpPr>
        <p:spPr>
          <a:xfrm>
            <a:off x="758842" y="3571876"/>
            <a:ext cx="8028000" cy="1357322"/>
          </a:xfrm>
          <a:prstGeom prst="wedgeRoundRectCallout">
            <a:avLst>
              <a:gd name="adj1" fmla="val -10938"/>
              <a:gd name="adj2" fmla="val -92559"/>
              <a:gd name="adj3" fmla="val 16667"/>
            </a:avLst>
          </a:prstGeom>
          <a:ln w="38100"/>
        </p:spPr>
        <p:style>
          <a:lnRef idx="1">
            <a:schemeClr val="accent6"/>
          </a:lnRef>
          <a:fillRef idx="2">
            <a:schemeClr val="accent6"/>
          </a:fillRef>
          <a:effectRef idx="1">
            <a:schemeClr val="accent6"/>
          </a:effectRef>
          <a:fontRef idx="minor">
            <a:schemeClr val="dk1"/>
          </a:fontRef>
        </p:style>
        <p:txBody>
          <a:bodyPr rtlCol="0" anchor="ctr"/>
          <a:lstStyle/>
          <a:p>
            <a:pPr algn="just">
              <a:buFont typeface="Wingdings" pitchFamily="2" charset="2"/>
              <a:buChar char="v"/>
            </a:pPr>
            <a:r>
              <a:rPr lang="en-US" sz="2800" b="1"/>
              <a:t>They are necessary for the application of dynamic population models.</a:t>
            </a:r>
            <a:endParaRPr lang="fr-FR" sz="2800" b="1" dirty="0"/>
          </a:p>
        </p:txBody>
      </p:sp>
      <p:sp>
        <p:nvSpPr>
          <p:cNvPr id="5" name="Organigramme : Bande perforée 4"/>
          <p:cNvSpPr/>
          <p:nvPr/>
        </p:nvSpPr>
        <p:spPr>
          <a:xfrm>
            <a:off x="428596" y="1357298"/>
            <a:ext cx="5832000" cy="1857388"/>
          </a:xfrm>
          <a:prstGeom prst="flowChartPunchedTape">
            <a:avLst/>
          </a:prstGeom>
          <a:ln w="57150">
            <a:solidFill>
              <a:schemeClr val="tx2">
                <a:lumMod val="90000"/>
              </a:schemeClr>
            </a:solidFill>
          </a:ln>
          <a:effectLst>
            <a:glow rad="228600">
              <a:srgbClr val="F9EDC7">
                <a:alpha val="40000"/>
              </a:srgbClr>
            </a:glow>
            <a:outerShdw blurRad="95000" rotWithShape="0">
              <a:srgbClr val="000000">
                <a:alpha val="50000"/>
              </a:srgbClr>
            </a:outerShdw>
            <a:softEdge rad="12700"/>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b="1">
                <a:solidFill>
                  <a:srgbClr val="FF0000"/>
                </a:solidFill>
                <a:effectLst>
                  <a:outerShdw blurRad="38100" dist="38100" dir="2700000" algn="tl">
                    <a:srgbClr val="000000">
                      <a:alpha val="43137"/>
                    </a:srgbClr>
                  </a:outerShdw>
                </a:effectLst>
              </a:rPr>
              <a:t>Space and Time Occupancy Descriptor</a:t>
            </a:r>
            <a:endParaRPr lang="fr-FR" sz="36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style.rotation</p:attrName>
                                        </p:attrNameLst>
                                      </p:cBhvr>
                                      <p:tavLst>
                                        <p:tav tm="0">
                                          <p:val>
                                            <p:fltVal val="720"/>
                                          </p:val>
                                        </p:tav>
                                        <p:tav tm="100000">
                                          <p:val>
                                            <p:fltVal val="0"/>
                                          </p:val>
                                        </p:tav>
                                      </p:tavLst>
                                    </p:anim>
                                    <p:anim calcmode="lin" valueType="num">
                                      <p:cBhvr>
                                        <p:cTn id="13" dur="2000" fill="hold"/>
                                        <p:tgtEl>
                                          <p:spTgt spid="3"/>
                                        </p:tgtEl>
                                        <p:attrNameLst>
                                          <p:attrName>ppt_h</p:attrName>
                                        </p:attrNameLst>
                                      </p:cBhvr>
                                      <p:tavLst>
                                        <p:tav tm="0">
                                          <p:val>
                                            <p:fltVal val="0"/>
                                          </p:val>
                                        </p:tav>
                                        <p:tav tm="100000">
                                          <p:val>
                                            <p:strVal val="#ppt_h"/>
                                          </p:val>
                                        </p:tav>
                                      </p:tavLst>
                                    </p:anim>
                                    <p:anim calcmode="lin" valueType="num">
                                      <p:cBhvr>
                                        <p:cTn id="14"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strVal val="#ppt_h"/>
                                          </p:val>
                                        </p:tav>
                                        <p:tav tm="100000">
                                          <p:val>
                                            <p:strVal val="#ppt_h"/>
                                          </p:val>
                                        </p:tav>
                                      </p:tavLst>
                                    </p:anim>
                                  </p:childTnLst>
                                </p:cTn>
                              </p:par>
                            </p:childTnLst>
                          </p:cTn>
                        </p:par>
                        <p:par>
                          <p:cTn id="25" fill="hold">
                            <p:stCondLst>
                              <p:cond delay="1000"/>
                            </p:stCondLst>
                            <p:childTnLst>
                              <p:par>
                                <p:cTn id="26" presetID="2" presetClass="entr" presetSubtype="12"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xit" presetSubtype="16" fill="hold" grpId="1" nodeType="clickEffect">
                                  <p:stCondLst>
                                    <p:cond delay="0"/>
                                  </p:stCondLst>
                                  <p:childTnLst>
                                    <p:animEffect transition="out" filter="diamond(in)">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7"/>
                                        </p:tgtEl>
                                        <p:attrNameLst>
                                          <p:attrName>ppt_x</p:attrName>
                                        </p:attrNameLst>
                                      </p:cBhvr>
                                      <p:tavLst>
                                        <p:tav tm="0">
                                          <p:val>
                                            <p:strVal val="ppt_x"/>
                                          </p:val>
                                        </p:tav>
                                        <p:tav tm="100000">
                                          <p:val>
                                            <p:strVal val="ppt_x"/>
                                          </p:val>
                                        </p:tav>
                                      </p:tavLst>
                                    </p:anim>
                                    <p:anim calcmode="lin" valueType="num">
                                      <p:cBhvr additive="base">
                                        <p:cTn id="37" dur="500"/>
                                        <p:tgtEl>
                                          <p:spTgt spid="7"/>
                                        </p:tgtEl>
                                        <p:attrNameLst>
                                          <p:attrName>ppt_y</p:attrName>
                                        </p:attrNameLst>
                                      </p:cBhvr>
                                      <p:tavLst>
                                        <p:tav tm="0">
                                          <p:val>
                                            <p:strVal val="ppt_y"/>
                                          </p:val>
                                        </p:tav>
                                        <p:tav tm="100000">
                                          <p:val>
                                            <p:strVal val="1+ppt_h/2"/>
                                          </p:val>
                                        </p:tav>
                                      </p:tavLst>
                                    </p:anim>
                                    <p:set>
                                      <p:cBhvr>
                                        <p:cTn id="38" dur="1" fill="hold">
                                          <p:stCondLst>
                                            <p:cond delay="499"/>
                                          </p:stCondLst>
                                        </p:cTn>
                                        <p:tgtEl>
                                          <p:spTgt spid="7"/>
                                        </p:tgtEl>
                                        <p:attrNameLst>
                                          <p:attrName>style.visibility</p:attrName>
                                        </p:attrNameLst>
                                      </p:cBhvr>
                                      <p:to>
                                        <p:strVal val="hidden"/>
                                      </p:to>
                                    </p:set>
                                  </p:childTnLst>
                                </p:cTn>
                              </p:par>
                            </p:childTnLst>
                          </p:cTn>
                        </p:par>
                        <p:par>
                          <p:cTn id="39" fill="hold">
                            <p:stCondLst>
                              <p:cond delay="500"/>
                            </p:stCondLst>
                            <p:childTnLst>
                              <p:par>
                                <p:cTn id="40" presetID="17" presetClass="entr" presetSubtype="1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strVal val="#ppt_h"/>
                                          </p:val>
                                        </p:tav>
                                        <p:tav tm="100000">
                                          <p:val>
                                            <p:strVal val="#ppt_h"/>
                                          </p:val>
                                        </p:tav>
                                      </p:tavLst>
                                    </p:anim>
                                  </p:childTnLst>
                                </p:cTn>
                              </p:par>
                            </p:childTnLst>
                          </p:cTn>
                        </p:par>
                        <p:par>
                          <p:cTn id="44" fill="hold">
                            <p:stCondLst>
                              <p:cond delay="1000"/>
                            </p:stCondLst>
                            <p:childTnLst>
                              <p:par>
                                <p:cTn id="45" presetID="2" presetClass="entr" presetSubtype="12"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0-#ppt_w/2"/>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8" presetClass="exit" presetSubtype="16" fill="hold" grpId="1" nodeType="clickEffect">
                                  <p:stCondLst>
                                    <p:cond delay="0"/>
                                  </p:stCondLst>
                                  <p:childTnLst>
                                    <p:animEffect transition="out" filter="diamond(in)">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2" presetClass="exit" presetSubtype="4" fill="hold" grpId="1" nodeType="withEffect">
                                  <p:stCondLst>
                                    <p:cond delay="0"/>
                                  </p:stCondLst>
                                  <p:childTnLst>
                                    <p:anim calcmode="lin" valueType="num">
                                      <p:cBhvr additive="base">
                                        <p:cTn id="55" dur="500"/>
                                        <p:tgtEl>
                                          <p:spTgt spid="9"/>
                                        </p:tgtEl>
                                        <p:attrNameLst>
                                          <p:attrName>ppt_x</p:attrName>
                                        </p:attrNameLst>
                                      </p:cBhvr>
                                      <p:tavLst>
                                        <p:tav tm="0">
                                          <p:val>
                                            <p:strVal val="ppt_x"/>
                                          </p:val>
                                        </p:tav>
                                        <p:tav tm="100000">
                                          <p:val>
                                            <p:strVal val="ppt_x"/>
                                          </p:val>
                                        </p:tav>
                                      </p:tavLst>
                                    </p:anim>
                                    <p:anim calcmode="lin" valueType="num">
                                      <p:cBhvr additive="base">
                                        <p:cTn id="56" dur="500"/>
                                        <p:tgtEl>
                                          <p:spTgt spid="9"/>
                                        </p:tgtEl>
                                        <p:attrNameLst>
                                          <p:attrName>ppt_y</p:attrName>
                                        </p:attrNameLst>
                                      </p:cBhvr>
                                      <p:tavLst>
                                        <p:tav tm="0">
                                          <p:val>
                                            <p:strVal val="ppt_y"/>
                                          </p:val>
                                        </p:tav>
                                        <p:tav tm="100000">
                                          <p:val>
                                            <p:strVal val="1+ppt_h/2"/>
                                          </p:val>
                                        </p:tav>
                                      </p:tavLst>
                                    </p:anim>
                                    <p:set>
                                      <p:cBhvr>
                                        <p:cTn id="57" dur="1" fill="hold">
                                          <p:stCondLst>
                                            <p:cond delay="499"/>
                                          </p:stCondLst>
                                        </p:cTn>
                                        <p:tgtEl>
                                          <p:spTgt spid="9"/>
                                        </p:tgtEl>
                                        <p:attrNameLst>
                                          <p:attrName>style.visibility</p:attrName>
                                        </p:attrNameLst>
                                      </p:cBhvr>
                                      <p:to>
                                        <p:strVal val="hidden"/>
                                      </p:to>
                                    </p:set>
                                  </p:childTnLst>
                                </p:cTn>
                              </p:par>
                            </p:childTnLst>
                          </p:cTn>
                        </p:par>
                        <p:par>
                          <p:cTn id="58" fill="hold">
                            <p:stCondLst>
                              <p:cond delay="500"/>
                            </p:stCondLst>
                            <p:childTnLst>
                              <p:par>
                                <p:cTn id="59" presetID="17" presetClass="entr" presetSubtype="10"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strVal val="#ppt_h"/>
                                          </p:val>
                                        </p:tav>
                                        <p:tav tm="100000">
                                          <p:val>
                                            <p:strVal val="#ppt_h"/>
                                          </p:val>
                                        </p:tav>
                                      </p:tavLst>
                                    </p:anim>
                                  </p:childTnLst>
                                </p:cTn>
                              </p:par>
                            </p:childTnLst>
                          </p:cTn>
                        </p:par>
                        <p:par>
                          <p:cTn id="63" fill="hold">
                            <p:stCondLst>
                              <p:cond delay="1000"/>
                            </p:stCondLst>
                            <p:childTnLst>
                              <p:par>
                                <p:cTn id="64" presetID="2" presetClass="entr" presetSubtype="12"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0-#ppt_w/2"/>
                                          </p:val>
                                        </p:tav>
                                        <p:tav tm="100000">
                                          <p:val>
                                            <p:strVal val="#ppt_x"/>
                                          </p:val>
                                        </p:tav>
                                      </p:tavLst>
                                    </p:anim>
                                    <p:anim calcmode="lin" valueType="num">
                                      <p:cBhvr additive="base">
                                        <p:cTn id="6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3" grpId="0"/>
      <p:bldP spid="3" grpId="1"/>
      <p:bldP spid="11" grpId="0" animBg="1"/>
      <p:bldP spid="2" grpId="0"/>
      <p:bldP spid="7" grpId="0" animBg="1"/>
      <p:bldP spid="7" grpId="1" animBg="1"/>
      <p:bldP spid="9" grpId="0" animBg="1"/>
      <p:bldP spid="9" grpId="1" animBg="1"/>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7651" y="292222"/>
            <a:ext cx="8748698" cy="1631216"/>
          </a:xfrm>
          <a:prstGeom prst="rect">
            <a:avLst/>
          </a:prstGeom>
          <a:noFill/>
          <a:ln w="9525">
            <a:noFill/>
            <a:miter lim="800000"/>
            <a:headEnd/>
            <a:tailEnd/>
          </a:ln>
        </p:spPr>
        <p:txBody>
          <a:bodyPr wrap="square">
            <a:spAutoFit/>
          </a:bodyPr>
          <a:lstStyle/>
          <a:p>
            <a:pPr algn="ctr"/>
            <a:r>
              <a:rPr lang="en-US" sz="5000" b="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Choice of the scale of perception</a:t>
            </a:r>
            <a:endParaRPr lang="fr-FR" sz="5000" b="1" dirty="0">
              <a:solidFill>
                <a:schemeClr val="accent2"/>
              </a:solidFill>
              <a:latin typeface="Times New Roman" pitchFamily="18" charset="0"/>
              <a:cs typeface="Times New Roman" pitchFamily="18" charset="0"/>
            </a:endParaRPr>
          </a:p>
        </p:txBody>
      </p:sp>
      <p:sp>
        <p:nvSpPr>
          <p:cNvPr id="5" name="Rectangle 4"/>
          <p:cNvSpPr/>
          <p:nvPr/>
        </p:nvSpPr>
        <p:spPr>
          <a:xfrm>
            <a:off x="396000" y="2204864"/>
            <a:ext cx="8352000" cy="3754874"/>
          </a:xfrm>
          <a:prstGeom prst="rect">
            <a:avLst/>
          </a:prstGeom>
        </p:spPr>
        <p:txBody>
          <a:bodyPr wrap="square">
            <a:spAutoFit/>
          </a:bodyPr>
          <a:lstStyle/>
          <a:p>
            <a:pPr algn="ctr"/>
            <a:r>
              <a:rPr lang="en-US" sz="3400" b="1" dirty="0">
                <a:solidFill>
                  <a:schemeClr val="bg1"/>
                </a:solidFill>
                <a:effectLst>
                  <a:outerShdw blurRad="38100" dist="38100" dir="2700000" algn="tl">
                    <a:srgbClr val="000000">
                      <a:alpha val="43137"/>
                    </a:srgbClr>
                  </a:outerShdw>
                </a:effectLst>
                <a:latin typeface="+mn-lt"/>
              </a:rPr>
              <a:t>After the choice of descriptors, the scale of observation or perception is chosen. Ecosystems are structured in space and time. The definition of scale is to consider either a tree stump, a forest, or a region and study their variations over a day, a year or several years.</a:t>
            </a:r>
            <a:endParaRPr lang="fr-FR" sz="3400" b="1" dirty="0">
              <a:solidFill>
                <a:schemeClr val="bg1"/>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85728"/>
            <a:ext cx="6243632" cy="584775"/>
          </a:xfrm>
          <a:prstGeom prst="rect">
            <a:avLst/>
          </a:prstGeom>
        </p:spPr>
        <p:txBody>
          <a:bodyPr wrap="none">
            <a:spAutoFit/>
          </a:bodyPr>
          <a:lstStyle/>
          <a:p>
            <a:pPr>
              <a:buFont typeface="Wingdings" pitchFamily="2" charset="2"/>
              <a:buChar char="v"/>
            </a:pPr>
            <a:r>
              <a:rPr lang="en-US" sz="3200" b="1">
                <a:effectLst>
                  <a:outerShdw blurRad="38100" dist="38100" dir="2700000" algn="tl">
                    <a:srgbClr val="000000">
                      <a:alpha val="43137"/>
                    </a:srgbClr>
                  </a:outerShdw>
                </a:effectLst>
                <a:latin typeface="+mn-lt"/>
              </a:rPr>
              <a:t>From a practical point of view</a:t>
            </a:r>
            <a:endParaRPr lang="fr-FR" sz="3200" b="1" dirty="0">
              <a:effectLst>
                <a:outerShdw blurRad="38100" dist="38100" dir="2700000" algn="tl">
                  <a:srgbClr val="000000">
                    <a:alpha val="43137"/>
                  </a:srgbClr>
                </a:outerShdw>
              </a:effectLst>
              <a:latin typeface="+mn-lt"/>
            </a:endParaRPr>
          </a:p>
        </p:txBody>
      </p:sp>
      <p:sp>
        <p:nvSpPr>
          <p:cNvPr id="6" name="Ellipse 5"/>
          <p:cNvSpPr/>
          <p:nvPr/>
        </p:nvSpPr>
        <p:spPr>
          <a:xfrm>
            <a:off x="2750331" y="1000108"/>
            <a:ext cx="3643338"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a:effectLst>
                  <a:outerShdw blurRad="38100" dist="38100" dir="2700000" algn="tl">
                    <a:srgbClr val="000000">
                      <a:alpha val="43137"/>
                    </a:srgbClr>
                  </a:outerShdw>
                </a:effectLst>
              </a:rPr>
              <a:t>Observation scale</a:t>
            </a:r>
            <a:endParaRPr lang="fr-FR" sz="2800" b="1" dirty="0">
              <a:effectLst>
                <a:outerShdw blurRad="38100" dist="38100" dir="2700000" algn="tl">
                  <a:srgbClr val="000000">
                    <a:alpha val="43137"/>
                  </a:srgbClr>
                </a:outerShdw>
              </a:effectLst>
            </a:endParaRPr>
          </a:p>
        </p:txBody>
      </p:sp>
      <p:sp>
        <p:nvSpPr>
          <p:cNvPr id="7" name="Rectangle 6"/>
          <p:cNvSpPr/>
          <p:nvPr/>
        </p:nvSpPr>
        <p:spPr>
          <a:xfrm>
            <a:off x="2824278" y="2143116"/>
            <a:ext cx="3495444" cy="461665"/>
          </a:xfrm>
          <a:prstGeom prst="rect">
            <a:avLst/>
          </a:prstGeom>
        </p:spPr>
        <p:txBody>
          <a:bodyPr wrap="none">
            <a:spAutoFit/>
          </a:bodyPr>
          <a:lstStyle/>
          <a:p>
            <a:r>
              <a:rPr lang="fr-FR" sz="2400" b="1" dirty="0">
                <a:solidFill>
                  <a:schemeClr val="bg1"/>
                </a:solidFill>
                <a:latin typeface="+mn-lt"/>
              </a:rPr>
              <a:t>has 2 distinct </a:t>
            </a:r>
            <a:r>
              <a:rPr lang="fr-FR" sz="2400" b="1" dirty="0" err="1">
                <a:solidFill>
                  <a:schemeClr val="bg1"/>
                </a:solidFill>
                <a:latin typeface="+mn-lt"/>
              </a:rPr>
              <a:t>elements</a:t>
            </a:r>
            <a:endParaRPr lang="fr-FR" sz="2400" b="1" dirty="0">
              <a:solidFill>
                <a:schemeClr val="bg1"/>
              </a:solidFill>
              <a:latin typeface="+mn-lt"/>
            </a:endParaRPr>
          </a:p>
        </p:txBody>
      </p:sp>
      <p:sp>
        <p:nvSpPr>
          <p:cNvPr id="8" name="Flèche courbée vers la droite 7"/>
          <p:cNvSpPr/>
          <p:nvPr/>
        </p:nvSpPr>
        <p:spPr>
          <a:xfrm rot="2610517">
            <a:off x="1668051" y="970019"/>
            <a:ext cx="571504" cy="1944000"/>
          </a:xfrm>
          <a:prstGeom prst="curvedRightArrow">
            <a:avLst>
              <a:gd name="adj1" fmla="val 55286"/>
              <a:gd name="adj2" fmla="val 11211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courbée vers la droite 8"/>
          <p:cNvSpPr/>
          <p:nvPr/>
        </p:nvSpPr>
        <p:spPr>
          <a:xfrm rot="18942786" flipH="1">
            <a:off x="6903065" y="961546"/>
            <a:ext cx="571504" cy="1944000"/>
          </a:xfrm>
          <a:prstGeom prst="curvedRightArrow">
            <a:avLst>
              <a:gd name="adj1" fmla="val 55286"/>
              <a:gd name="adj2" fmla="val 11211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Rectangle à coins arrondis 9"/>
          <p:cNvSpPr/>
          <p:nvPr/>
        </p:nvSpPr>
        <p:spPr>
          <a:xfrm>
            <a:off x="428596" y="2714620"/>
            <a:ext cx="284400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The amplitude of the sampled domain</a:t>
            </a:r>
            <a:endParaRPr lang="fr-FR" sz="2800" b="1" dirty="0"/>
          </a:p>
        </p:txBody>
      </p:sp>
      <p:sp>
        <p:nvSpPr>
          <p:cNvPr id="11" name="Rectangle à coins arrondis 10"/>
          <p:cNvSpPr/>
          <p:nvPr/>
        </p:nvSpPr>
        <p:spPr>
          <a:xfrm>
            <a:off x="5871404" y="2714620"/>
            <a:ext cx="284400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The density of observations in this area</a:t>
            </a:r>
            <a:endParaRPr lang="fr-FR" sz="2800" b="1" dirty="0"/>
          </a:p>
        </p:txBody>
      </p:sp>
      <p:sp>
        <p:nvSpPr>
          <p:cNvPr id="13" name="Organigramme : Terminateur 12"/>
          <p:cNvSpPr/>
          <p:nvPr/>
        </p:nvSpPr>
        <p:spPr>
          <a:xfrm>
            <a:off x="3060000" y="3857628"/>
            <a:ext cx="3024000" cy="128588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2400" b="1"/>
              <a:t>Sampling design/two scales</a:t>
            </a:r>
            <a:endParaRPr lang="fr-FR" sz="2400" b="1" dirty="0"/>
          </a:p>
        </p:txBody>
      </p:sp>
      <p:sp>
        <p:nvSpPr>
          <p:cNvPr id="14" name="Flèche à angle droit 13"/>
          <p:cNvSpPr/>
          <p:nvPr/>
        </p:nvSpPr>
        <p:spPr>
          <a:xfrm flipV="1">
            <a:off x="6072198" y="4500570"/>
            <a:ext cx="1214446" cy="7143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à angle droit 14"/>
          <p:cNvSpPr/>
          <p:nvPr/>
        </p:nvSpPr>
        <p:spPr>
          <a:xfrm rot="10800000">
            <a:off x="1857357" y="4500569"/>
            <a:ext cx="1214446" cy="7143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275132" y="5214950"/>
            <a:ext cx="3492000" cy="1384995"/>
          </a:xfrm>
          <a:prstGeom prst="rect">
            <a:avLst/>
          </a:prstGeom>
        </p:spPr>
        <p:txBody>
          <a:bodyPr wrap="square">
            <a:spAutoFit/>
          </a:bodyPr>
          <a:lstStyle/>
          <a:p>
            <a:pPr algn="ctr"/>
            <a:r>
              <a:rPr lang="en-US" sz="2800">
                <a:solidFill>
                  <a:schemeClr val="bg1"/>
                </a:solidFill>
                <a:latin typeface="+mn-lt"/>
              </a:rPr>
              <a:t>One defining the size of the object being scanned</a:t>
            </a:r>
            <a:endParaRPr lang="fr-FR" sz="2800" dirty="0">
              <a:solidFill>
                <a:schemeClr val="bg1"/>
              </a:solidFill>
              <a:latin typeface="+mn-lt"/>
            </a:endParaRPr>
          </a:p>
        </p:txBody>
      </p:sp>
      <p:sp>
        <p:nvSpPr>
          <p:cNvPr id="17" name="Rectangle 16"/>
          <p:cNvSpPr/>
          <p:nvPr/>
        </p:nvSpPr>
        <p:spPr>
          <a:xfrm>
            <a:off x="5148064" y="5214950"/>
            <a:ext cx="3710216" cy="1384995"/>
          </a:xfrm>
          <a:prstGeom prst="rect">
            <a:avLst/>
          </a:prstGeom>
        </p:spPr>
        <p:txBody>
          <a:bodyPr wrap="square">
            <a:spAutoFit/>
          </a:bodyPr>
          <a:lstStyle/>
          <a:p>
            <a:pPr algn="ctr"/>
            <a:r>
              <a:rPr lang="en-US" sz="2800">
                <a:solidFill>
                  <a:schemeClr val="bg1"/>
                </a:solidFill>
                <a:latin typeface="+mn-lt"/>
              </a:rPr>
              <a:t>The other is the scale of variations observed within the object</a:t>
            </a:r>
            <a:endParaRPr lang="fr-FR" sz="28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1"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500"/>
                                        <p:tgtEl>
                                          <p:spTgt spid="6"/>
                                        </p:tgtEl>
                                      </p:cBhvr>
                                    </p:animEffect>
                                  </p:childTnLst>
                                </p:cTn>
                              </p:par>
                            </p:childTnLst>
                          </p:cTn>
                        </p:par>
                        <p:par>
                          <p:cTn id="13" fill="hold">
                            <p:stCondLst>
                              <p:cond delay="1000"/>
                            </p:stCondLst>
                            <p:childTnLst>
                              <p:par>
                                <p:cTn id="14" presetID="8" presetClass="entr" presetSubtype="32"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amond(ou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lide(fromLef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ppt_y-#ppt_h/2"/>
                                          </p:val>
                                        </p:tav>
                                        <p:tav tm="100000">
                                          <p:val>
                                            <p:strVal val="#ppt_y"/>
                                          </p:val>
                                        </p:tav>
                                      </p:tavLst>
                                    </p:anim>
                                    <p:anim calcmode="lin" valueType="num">
                                      <p:cBhvr>
                                        <p:cTn id="35" dur="500" fill="hold"/>
                                        <p:tgtEl>
                                          <p:spTgt spid="9"/>
                                        </p:tgtEl>
                                        <p:attrNameLst>
                                          <p:attrName>ppt_w</p:attrName>
                                        </p:attrNameLst>
                                      </p:cBhvr>
                                      <p:tavLst>
                                        <p:tav tm="0">
                                          <p:val>
                                            <p:strVal val="#ppt_w"/>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12" presetClass="entr" presetSubtype="2"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lide(fromRight)">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32"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diamond(out)">
                                      <p:cBhvr>
                                        <p:cTn id="45" dur="500"/>
                                        <p:tgtEl>
                                          <p:spTgt spid="13"/>
                                        </p:tgtEl>
                                      </p:cBhvr>
                                    </p:animEffect>
                                  </p:childTnLst>
                                </p:cTn>
                              </p:par>
                            </p:childTnLst>
                          </p:cTn>
                        </p:par>
                        <p:par>
                          <p:cTn id="46" fill="hold">
                            <p:stCondLst>
                              <p:cond delay="500"/>
                            </p:stCondLst>
                            <p:childTnLst>
                              <p:par>
                                <p:cTn id="47" presetID="17"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ppt_x</p:attrName>
                                        </p:attrNameLst>
                                      </p:cBhvr>
                                      <p:tavLst>
                                        <p:tav tm="0">
                                          <p:val>
                                            <p:strVal val="#ppt_x"/>
                                          </p:val>
                                        </p:tav>
                                        <p:tav tm="100000">
                                          <p:val>
                                            <p:strVal val="#ppt_x"/>
                                          </p:val>
                                        </p:tav>
                                      </p:tavLst>
                                    </p:anim>
                                    <p:anim calcmode="lin" valueType="num">
                                      <p:cBhvr>
                                        <p:cTn id="50" dur="500" fill="hold"/>
                                        <p:tgtEl>
                                          <p:spTgt spid="14"/>
                                        </p:tgtEl>
                                        <p:attrNameLst>
                                          <p:attrName>ppt_y</p:attrName>
                                        </p:attrNameLst>
                                      </p:cBhvr>
                                      <p:tavLst>
                                        <p:tav tm="0">
                                          <p:val>
                                            <p:strVal val="#ppt_y-#ppt_h/2"/>
                                          </p:val>
                                        </p:tav>
                                        <p:tav tm="100000">
                                          <p:val>
                                            <p:strVal val="#ppt_y"/>
                                          </p:val>
                                        </p:tav>
                                      </p:tavLst>
                                    </p:anim>
                                    <p:anim calcmode="lin" valueType="num">
                                      <p:cBhvr>
                                        <p:cTn id="51" dur="500" fill="hold"/>
                                        <p:tgtEl>
                                          <p:spTgt spid="14"/>
                                        </p:tgtEl>
                                        <p:attrNameLst>
                                          <p:attrName>ppt_w</p:attrName>
                                        </p:attrNameLst>
                                      </p:cBhvr>
                                      <p:tavLst>
                                        <p:tav tm="0">
                                          <p:val>
                                            <p:strVal val="#ppt_w"/>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ppt_x</p:attrName>
                                        </p:attrNameLst>
                                      </p:cBhvr>
                                      <p:tavLst>
                                        <p:tav tm="0">
                                          <p:val>
                                            <p:strVal val="#ppt_x"/>
                                          </p:val>
                                        </p:tav>
                                        <p:tav tm="100000">
                                          <p:val>
                                            <p:strVal val="#ppt_x"/>
                                          </p:val>
                                        </p:tav>
                                      </p:tavLst>
                                    </p:anim>
                                    <p:anim calcmode="lin" valueType="num">
                                      <p:cBhvr>
                                        <p:cTn id="56" dur="500" fill="hold"/>
                                        <p:tgtEl>
                                          <p:spTgt spid="15"/>
                                        </p:tgtEl>
                                        <p:attrNameLst>
                                          <p:attrName>ppt_y</p:attrName>
                                        </p:attrNameLst>
                                      </p:cBhvr>
                                      <p:tavLst>
                                        <p:tav tm="0">
                                          <p:val>
                                            <p:strVal val="#ppt_y-#ppt_h/2"/>
                                          </p:val>
                                        </p:tav>
                                        <p:tav tm="100000">
                                          <p:val>
                                            <p:strVal val="#ppt_y"/>
                                          </p:val>
                                        </p:tav>
                                      </p:tavLst>
                                    </p:anim>
                                    <p:anim calcmode="lin" valueType="num">
                                      <p:cBhvr>
                                        <p:cTn id="57" dur="500" fill="hold"/>
                                        <p:tgtEl>
                                          <p:spTgt spid="15"/>
                                        </p:tgtEl>
                                        <p:attrNameLst>
                                          <p:attrName>ppt_w</p:attrName>
                                        </p:attrNameLst>
                                      </p:cBhvr>
                                      <p:tavLst>
                                        <p:tav tm="0">
                                          <p:val>
                                            <p:strVal val="#ppt_w"/>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6"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1+#ppt_w/2"/>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1" animBg="1"/>
      <p:bldP spid="7" grpId="0"/>
      <p:bldP spid="8" grpId="0" animBg="1"/>
      <p:bldP spid="9" grpId="0" animBg="1"/>
      <p:bldP spid="10" grpId="0" animBg="1"/>
      <p:bldP spid="11" grpId="0" animBg="1"/>
      <p:bldP spid="13" grpId="0" animBg="1"/>
      <p:bldP spid="14" grpId="0" animBg="1"/>
      <p:bldP spid="15" grpId="0" animBg="1"/>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sées 1"/>
          <p:cNvSpPr/>
          <p:nvPr/>
        </p:nvSpPr>
        <p:spPr>
          <a:xfrm rot="20989185">
            <a:off x="214282" y="1921028"/>
            <a:ext cx="8572560" cy="4500594"/>
          </a:xfrm>
          <a:prstGeom prst="cloudCallout">
            <a:avLst>
              <a:gd name="adj1" fmla="val 41476"/>
              <a:gd name="adj2" fmla="val -73139"/>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5400" b="1"/>
              <a:t>How do I schedule a sampling?</a:t>
            </a:r>
            <a:endParaRPr lang="fr-FR" sz="5400" dirty="0"/>
          </a:p>
        </p:txBody>
      </p:sp>
      <p:sp>
        <p:nvSpPr>
          <p:cNvPr id="3" name="Rectangle 2"/>
          <p:cNvSpPr/>
          <p:nvPr/>
        </p:nvSpPr>
        <p:spPr>
          <a:xfrm>
            <a:off x="178579" y="1166843"/>
            <a:ext cx="8786842" cy="4524315"/>
          </a:xfrm>
          <a:prstGeom prst="rect">
            <a:avLst/>
          </a:prstGeom>
        </p:spPr>
        <p:txBody>
          <a:bodyPr wrap="square">
            <a:spAutoFit/>
          </a:bodyPr>
          <a:lstStyle/>
          <a:p>
            <a:pPr algn="just"/>
            <a:r>
              <a:rPr lang="en-US" sz="3600" b="1">
                <a:solidFill>
                  <a:schemeClr val="bg1"/>
                </a:solidFill>
                <a:latin typeface="+mn-lt"/>
              </a:rPr>
              <a:t>It is a question of finding a balance between the sampling effort that will be made and the reliability of the plan in terms of accuracy or minimization of the risk of error.
	The decision-making process often leads to the following sequence of methodological steps:</a:t>
            </a:r>
            <a:endParaRPr lang="fr-FR" sz="3600" b="1"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1000"/>
                                        <p:tgtEl>
                                          <p:spTgt spid="2"/>
                                        </p:tgtEl>
                                      </p:cBhvr>
                                    </p:animEffect>
                                    <p:set>
                                      <p:cBhvr>
                                        <p:cTn id="13" dur="1" fill="hold">
                                          <p:stCondLst>
                                            <p:cond delay="999"/>
                                          </p:stCondLst>
                                        </p:cTn>
                                        <p:tgtEl>
                                          <p:spTgt spid="2"/>
                                        </p:tgtEl>
                                        <p:attrNameLst>
                                          <p:attrName>style.visibility</p:attrName>
                                        </p:attrNameLst>
                                      </p:cBhvr>
                                      <p:to>
                                        <p:strVal val="hidden"/>
                                      </p:to>
                                    </p:se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2579" y="1301390"/>
            <a:ext cx="8498842" cy="3970318"/>
          </a:xfrm>
          <a:prstGeom prst="rect">
            <a:avLst/>
          </a:prstGeom>
        </p:spPr>
        <p:txBody>
          <a:bodyPr wrap="square">
            <a:spAutoFit/>
          </a:bodyPr>
          <a:lstStyle/>
          <a:p>
            <a:pPr algn="just"/>
            <a:r>
              <a:rPr lang="en-US" sz="3600" b="1" i="1" dirty="0">
                <a:solidFill>
                  <a:schemeClr val="tx2">
                    <a:lumMod val="75000"/>
                  </a:schemeClr>
                </a:solidFill>
                <a:latin typeface="+mn-lt"/>
                <a:cs typeface="Times New Roman" pitchFamily="18" charset="0"/>
              </a:rPr>
              <a:t>6. Data encoding and archiving. </a:t>
            </a:r>
            <a:r>
              <a:rPr lang="en-US" sz="3600" b="1" i="1" dirty="0">
                <a:solidFill>
                  <a:schemeClr val="bg1"/>
                </a:solidFill>
                <a:latin typeface="+mn-lt"/>
                <a:cs typeface="Times New Roman" pitchFamily="18" charset="0"/>
              </a:rPr>
              <a:t>It is a question of choosing the most appropriate software or computer programs.</a:t>
            </a:r>
            <a:r>
              <a:rPr lang="en-US" sz="3600" b="1" i="1" dirty="0">
                <a:solidFill>
                  <a:schemeClr val="tx2">
                    <a:lumMod val="75000"/>
                  </a:schemeClr>
                </a:solidFill>
                <a:latin typeface="+mn-lt"/>
                <a:cs typeface="Times New Roman" pitchFamily="18" charset="0"/>
              </a:rPr>
              <a:t>
7. Statistical processing of data. </a:t>
            </a:r>
            <a:r>
              <a:rPr lang="en-US" sz="3600" b="1" i="1" dirty="0">
                <a:solidFill>
                  <a:schemeClr val="bg1"/>
                </a:solidFill>
                <a:latin typeface="+mn-lt"/>
                <a:cs typeface="Times New Roman" pitchFamily="18" charset="0"/>
              </a:rPr>
              <a:t>The methods must take into account the characteristics of the sampling design</a:t>
            </a:r>
            <a:r>
              <a:rPr lang="fr-FR" sz="3200" b="1" dirty="0">
                <a:solidFill>
                  <a:schemeClr val="bg1"/>
                </a:solidFill>
                <a:effectLst>
                  <a:outerShdw blurRad="38100" dist="38100" dir="2700000" algn="tl">
                    <a:srgbClr val="000000">
                      <a:alpha val="43137"/>
                    </a:srgbClr>
                  </a:outerShdw>
                </a:effectLst>
                <a:latin typeface="+mn-lt"/>
                <a:cs typeface="Times New Roman" pitchFamily="18" charset="0"/>
              </a:rPr>
              <a:t>.</a:t>
            </a:r>
          </a:p>
        </p:txBody>
      </p:sp>
      <p:sp>
        <p:nvSpPr>
          <p:cNvPr id="7" name="Rectangle 6"/>
          <p:cNvSpPr/>
          <p:nvPr/>
        </p:nvSpPr>
        <p:spPr>
          <a:xfrm>
            <a:off x="288000" y="501171"/>
            <a:ext cx="8568000" cy="5570756"/>
          </a:xfrm>
          <a:prstGeom prst="rect">
            <a:avLst/>
          </a:prstGeom>
        </p:spPr>
        <p:txBody>
          <a:bodyPr wrap="square">
            <a:spAutoFit/>
          </a:bodyPr>
          <a:lstStyle/>
          <a:p>
            <a:pPr algn="just"/>
            <a:r>
              <a:rPr lang="en-US" sz="3600" b="1" i="1" dirty="0">
                <a:solidFill>
                  <a:schemeClr val="tx2">
                    <a:lumMod val="75000"/>
                  </a:schemeClr>
                </a:solidFill>
                <a:latin typeface="+mn-lt"/>
                <a:cs typeface="Times New Roman" pitchFamily="18" charset="0"/>
              </a:rPr>
              <a:t>5. Collection of Information. </a:t>
            </a:r>
            <a:r>
              <a:rPr lang="en-US" sz="3200" b="1" i="1" dirty="0">
                <a:solidFill>
                  <a:schemeClr val="bg1"/>
                </a:solidFill>
                <a:latin typeface="+mn-lt"/>
                <a:cs typeface="Times New Roman" pitchFamily="18" charset="0"/>
              </a:rPr>
              <a:t>The execution of the plan must comply with the rules set out in the previous step. Information can be collected from a computer database, but also with the help of field observations, in the field. It may also be investigations carried out by an interviewer by interview, by mail, by telephone, by examination. Whatever the procedure, it is necessary that the quality and reliability of the data be guaranteed.</a:t>
            </a:r>
            <a:endParaRPr lang="fr-FR" sz="2800" b="1" dirty="0">
              <a:solidFill>
                <a:schemeClr val="bg1"/>
              </a:solidFill>
              <a:effectLst>
                <a:outerShdw blurRad="38100" dist="38100" dir="2700000" algn="tl">
                  <a:srgbClr val="000000">
                    <a:alpha val="43137"/>
                  </a:srgbClr>
                </a:outerShdw>
              </a:effectLst>
              <a:latin typeface="+mn-lt"/>
              <a:cs typeface="Times New Roman" pitchFamily="18" charset="0"/>
            </a:endParaRPr>
          </a:p>
        </p:txBody>
      </p:sp>
      <p:sp>
        <p:nvSpPr>
          <p:cNvPr id="6" name="Rectangle 5"/>
          <p:cNvSpPr/>
          <p:nvPr/>
        </p:nvSpPr>
        <p:spPr>
          <a:xfrm>
            <a:off x="321439" y="285728"/>
            <a:ext cx="8501122" cy="6001643"/>
          </a:xfrm>
          <a:prstGeom prst="rect">
            <a:avLst/>
          </a:prstGeom>
        </p:spPr>
        <p:txBody>
          <a:bodyPr wrap="square">
            <a:spAutoFit/>
          </a:bodyPr>
          <a:lstStyle/>
          <a:p>
            <a:pPr algn="just"/>
            <a:r>
              <a:rPr lang="en-US" sz="3200" b="1" i="1" dirty="0">
                <a:solidFill>
                  <a:schemeClr val="tx2">
                    <a:lumMod val="75000"/>
                  </a:schemeClr>
                </a:solidFill>
                <a:latin typeface="+mn-lt"/>
                <a:cs typeface="Times New Roman" pitchFamily="18" charset="0"/>
              </a:rPr>
              <a:t>3. Definition of the population to be studied. </a:t>
            </a:r>
            <a:r>
              <a:rPr lang="en-US" sz="2800" b="1" i="1" dirty="0">
                <a:solidFill>
                  <a:schemeClr val="bg1"/>
                </a:solidFill>
                <a:latin typeface="+mn-lt"/>
                <a:cs typeface="Times New Roman" pitchFamily="18" charset="0"/>
              </a:rPr>
              <a:t>It must be defined unambiguously. The target population is first defined and then the list of selectable statistical units is determined, in other words the sampling basis.</a:t>
            </a:r>
            <a:r>
              <a:rPr lang="en-US" sz="3200" b="1" i="1" dirty="0">
                <a:solidFill>
                  <a:schemeClr val="tx2">
                    <a:lumMod val="75000"/>
                  </a:schemeClr>
                </a:solidFill>
                <a:latin typeface="+mn-lt"/>
                <a:cs typeface="Times New Roman" pitchFamily="18" charset="0"/>
              </a:rPr>
              <a:t>
4.Construction of the sampling plan.</a:t>
            </a:r>
            <a:r>
              <a:rPr lang="en-US" sz="2800" b="1" i="1" dirty="0">
                <a:solidFill>
                  <a:schemeClr val="bg1"/>
                </a:solidFill>
                <a:latin typeface="+mn-lt"/>
                <a:cs typeface="Times New Roman" pitchFamily="18" charset="0"/>
              </a:rPr>
              <a:t> It is a question of determining the way in which individuals</a:t>
            </a:r>
            <a:r>
              <a:rPr lang="en-US" sz="3200" b="1" i="1" dirty="0">
                <a:solidFill>
                  <a:schemeClr val="tx2">
                    <a:lumMod val="75000"/>
                  </a:schemeClr>
                </a:solidFill>
                <a:latin typeface="+mn-lt"/>
                <a:cs typeface="Times New Roman" pitchFamily="18" charset="0"/>
              </a:rPr>
              <a:t> </a:t>
            </a:r>
            <a:r>
              <a:rPr lang="en-US" sz="2800" b="1" i="1" dirty="0">
                <a:solidFill>
                  <a:schemeClr val="bg1"/>
                </a:solidFill>
                <a:latin typeface="+mn-lt"/>
                <a:cs typeface="Times New Roman" pitchFamily="18" charset="0"/>
              </a:rPr>
              <a:t>should be selected, of organizing the observation according to natural and technical constraints. If individuals are selected according to a random procedure, it is called a probabilistic design. Otherwise, we speak of an empirical design.</a:t>
            </a:r>
            <a:endParaRPr lang="fr-FR" sz="2800" b="1" dirty="0">
              <a:solidFill>
                <a:schemeClr val="bg1"/>
              </a:solidFill>
              <a:effectLst>
                <a:outerShdw blurRad="38100" dist="38100" dir="2700000" algn="tl">
                  <a:srgbClr val="000000">
                    <a:alpha val="43137"/>
                  </a:srgbClr>
                </a:outerShdw>
              </a:effectLst>
              <a:latin typeface="+mn-lt"/>
              <a:cs typeface="Times New Roman" pitchFamily="18" charset="0"/>
            </a:endParaRPr>
          </a:p>
        </p:txBody>
      </p:sp>
      <p:sp>
        <p:nvSpPr>
          <p:cNvPr id="2" name="Rectangle 1"/>
          <p:cNvSpPr/>
          <p:nvPr/>
        </p:nvSpPr>
        <p:spPr>
          <a:xfrm>
            <a:off x="321439" y="1024392"/>
            <a:ext cx="8501122" cy="4524315"/>
          </a:xfrm>
          <a:prstGeom prst="rect">
            <a:avLst/>
          </a:prstGeom>
        </p:spPr>
        <p:txBody>
          <a:bodyPr wrap="square">
            <a:spAutoFit/>
          </a:bodyPr>
          <a:lstStyle/>
          <a:p>
            <a:pPr algn="just"/>
            <a:r>
              <a:rPr lang="en-US" sz="3600" b="1" i="1" dirty="0">
                <a:solidFill>
                  <a:schemeClr val="tx2">
                    <a:lumMod val="75000"/>
                  </a:schemeClr>
                </a:solidFill>
                <a:latin typeface="+mn-lt"/>
                <a:cs typeface="Times New Roman" pitchFamily="18" charset="0"/>
              </a:rPr>
              <a:t>1. Bibliographical study. </a:t>
            </a:r>
            <a:r>
              <a:rPr lang="en-US" sz="3600" b="1" i="1" dirty="0">
                <a:solidFill>
                  <a:schemeClr val="bg1"/>
                </a:solidFill>
                <a:latin typeface="+mn-lt"/>
                <a:cs typeface="Times New Roman" pitchFamily="18" charset="0"/>
              </a:rPr>
              <a:t>The aim is to take advantage of previous studies to build an efficient sampling plan.</a:t>
            </a:r>
            <a:r>
              <a:rPr lang="en-US" sz="3600" b="1" i="1" dirty="0">
                <a:solidFill>
                  <a:schemeClr val="tx2">
                    <a:lumMod val="75000"/>
                  </a:schemeClr>
                </a:solidFill>
                <a:latin typeface="+mn-lt"/>
                <a:cs typeface="Times New Roman" pitchFamily="18" charset="0"/>
              </a:rPr>
              <a:t>
2. Clear definition of sampling objectives. </a:t>
            </a:r>
            <a:r>
              <a:rPr lang="en-US" sz="3600" b="1" i="1" dirty="0">
                <a:solidFill>
                  <a:schemeClr val="bg1"/>
                </a:solidFill>
                <a:latin typeface="+mn-lt"/>
                <a:cs typeface="Times New Roman" pitchFamily="18" charset="0"/>
              </a:rPr>
              <a:t>This step should lead to the definition of the variables to be taken into account and the preparation of an input sheet.</a:t>
            </a:r>
            <a:endParaRPr lang="fr-FR" sz="3200" b="1" dirty="0">
              <a:solidFill>
                <a:schemeClr val="bg1"/>
              </a:solidFill>
              <a:effectLst>
                <a:outerShdw blurRad="38100" dist="38100" dir="2700000" algn="tl">
                  <a:srgbClr val="000000">
                    <a:alpha val="43137"/>
                  </a:srgbClr>
                </a:outerShdw>
              </a:effectLst>
              <a:latin typeface="+mn-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par>
                          <p:cTn id="14" fill="hold">
                            <p:stCondLst>
                              <p:cond delay="500"/>
                            </p:stCondLst>
                            <p:childTnLst>
                              <p:par>
                                <p:cTn id="15" presetID="2" presetClass="entr" presetSubtype="9"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childTnLst>
                          </p:cTn>
                        </p:par>
                        <p:par>
                          <p:cTn id="24" fill="hold">
                            <p:stCondLst>
                              <p:cond delay="500"/>
                            </p:stCondLst>
                            <p:childTnLst>
                              <p:par>
                                <p:cTn id="25" presetID="2" presetClass="entr" presetSubtype="9"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xit" presetSubtype="10" fill="hold" grpId="1" nodeType="clickEffect">
                                  <p:stCondLst>
                                    <p:cond delay="0"/>
                                  </p:stCondLst>
                                  <p:childTnLst>
                                    <p:animEffect transition="out" filter="checkerboard(across)">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childTnLst>
                          </p:cTn>
                        </p:par>
                        <p:par>
                          <p:cTn id="34" fill="hold">
                            <p:stCondLst>
                              <p:cond delay="500"/>
                            </p:stCondLst>
                            <p:childTnLst>
                              <p:par>
                                <p:cTn id="35" presetID="2" presetClass="entr" presetSubtype="9"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7" grpId="1"/>
      <p:bldP spid="6" grpId="0"/>
      <p:bldP spid="6" grpId="1"/>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images-8.jpeg"/>
          <p:cNvPicPr>
            <a:picLocks noChangeAspect="1"/>
          </p:cNvPicPr>
          <p:nvPr/>
        </p:nvPicPr>
        <p:blipFill>
          <a:blip r:embed="rId2"/>
          <a:stretch>
            <a:fillRect/>
          </a:stretch>
        </p:blipFill>
        <p:spPr>
          <a:xfrm>
            <a:off x="119055" y="89292"/>
            <a:ext cx="8905890" cy="66794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928662" y="1285860"/>
            <a:ext cx="7200900" cy="646331"/>
          </a:xfrm>
          <a:prstGeom prst="rect">
            <a:avLst/>
          </a:prstGeom>
          <a:noFill/>
          <a:ln w="9525">
            <a:noFill/>
            <a:miter lim="800000"/>
            <a:headEnd/>
            <a:tailEnd/>
          </a:ln>
        </p:spPr>
        <p:txBody>
          <a:bodyPr>
            <a:spAutoFit/>
          </a:bodyPr>
          <a:lstStyle/>
          <a:p>
            <a:pPr>
              <a:buFont typeface="Wingdings" pitchFamily="2" charset="2"/>
              <a:buChar char="Ø"/>
            </a:pPr>
            <a:r>
              <a:rPr lang="fr-FR" sz="3600" b="1" dirty="0">
                <a:solidFill>
                  <a:schemeClr val="bg1"/>
                </a:solidFill>
                <a:latin typeface="Times New Roman" pitchFamily="18" charset="0"/>
                <a:cs typeface="Times New Roman" pitchFamily="18" charset="0"/>
              </a:rPr>
              <a:t> </a:t>
            </a:r>
            <a:r>
              <a:rPr lang="fr-FR" sz="3600" b="1" dirty="0" err="1">
                <a:solidFill>
                  <a:schemeClr val="bg1"/>
                </a:solidFill>
                <a:latin typeface="Times New Roman" pitchFamily="18" charset="0"/>
                <a:cs typeface="Times New Roman" pitchFamily="18" charset="0"/>
              </a:rPr>
              <a:t>Why</a:t>
            </a:r>
            <a:r>
              <a:rPr lang="fr-FR" sz="3600" b="1" dirty="0">
                <a:solidFill>
                  <a:schemeClr val="bg1"/>
                </a:solidFill>
                <a:latin typeface="Times New Roman" pitchFamily="18" charset="0"/>
                <a:cs typeface="Times New Roman" pitchFamily="18" charset="0"/>
              </a:rPr>
              <a:t> </a:t>
            </a:r>
            <a:r>
              <a:rPr lang="fr-FR" sz="3600" b="1" dirty="0" err="1">
                <a:solidFill>
                  <a:schemeClr val="bg1"/>
                </a:solidFill>
                <a:latin typeface="Times New Roman" pitchFamily="18" charset="0"/>
                <a:cs typeface="Times New Roman" pitchFamily="18" charset="0"/>
              </a:rPr>
              <a:t>sample</a:t>
            </a:r>
            <a:r>
              <a:rPr lang="fr-FR" sz="3600" b="1" dirty="0">
                <a:solidFill>
                  <a:schemeClr val="bg1"/>
                </a:solidFill>
                <a:latin typeface="Times New Roman" pitchFamily="18" charset="0"/>
                <a:cs typeface="Times New Roman" pitchFamily="18" charset="0"/>
              </a:rPr>
              <a:t> ? </a:t>
            </a:r>
          </a:p>
        </p:txBody>
      </p:sp>
      <p:sp>
        <p:nvSpPr>
          <p:cNvPr id="11267" name="Rectangle 2"/>
          <p:cNvSpPr>
            <a:spLocks noChangeArrowheads="1"/>
          </p:cNvSpPr>
          <p:nvPr/>
        </p:nvSpPr>
        <p:spPr bwMode="auto">
          <a:xfrm>
            <a:off x="2428860" y="292222"/>
            <a:ext cx="4286280" cy="923330"/>
          </a:xfrm>
          <a:prstGeom prst="rect">
            <a:avLst/>
          </a:prstGeom>
          <a:noFill/>
          <a:ln w="9525">
            <a:noFill/>
            <a:miter lim="800000"/>
            <a:headEnd/>
            <a:tailEnd/>
          </a:ln>
        </p:spPr>
        <p:txBody>
          <a:bodyPr wrap="square">
            <a:spAutoFit/>
          </a:bodyPr>
          <a:lstStyle/>
          <a:p>
            <a:r>
              <a:rPr lang="fr-FR" sz="5400" b="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Introduction</a:t>
            </a:r>
            <a:r>
              <a:rPr lang="fr-FR" sz="5400" b="1" dirty="0">
                <a:solidFill>
                  <a:schemeClr val="accent2"/>
                </a:solidFill>
                <a:latin typeface="Times New Roman" pitchFamily="18" charset="0"/>
                <a:cs typeface="Times New Roman" pitchFamily="18" charset="0"/>
              </a:rPr>
              <a:t> </a:t>
            </a:r>
          </a:p>
        </p:txBody>
      </p:sp>
      <p:sp>
        <p:nvSpPr>
          <p:cNvPr id="13" name="Rectangle 12"/>
          <p:cNvSpPr>
            <a:spLocks noChangeArrowheads="1"/>
          </p:cNvSpPr>
          <p:nvPr/>
        </p:nvSpPr>
        <p:spPr bwMode="auto">
          <a:xfrm>
            <a:off x="5964262" y="3098069"/>
            <a:ext cx="2424162" cy="830997"/>
          </a:xfrm>
          <a:prstGeom prst="rect">
            <a:avLst/>
          </a:prstGeom>
          <a:noFill/>
          <a:ln w="9525">
            <a:noFill/>
            <a:miter lim="800000"/>
            <a:headEnd/>
            <a:tailEnd/>
          </a:ln>
        </p:spPr>
        <p:txBody>
          <a:bodyPr wrap="square">
            <a:spAutoFit/>
          </a:bodyPr>
          <a:lstStyle/>
          <a:p>
            <a:pPr algn="ctr">
              <a:buFont typeface="Arial" pitchFamily="34" charset="0"/>
              <a:buChar char="•"/>
            </a:pPr>
            <a:r>
              <a:rPr lang="fr-F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To the entirety of an area</a:t>
            </a:r>
            <a:endParaRPr lang="fr-FR" sz="2400" dirty="0">
              <a:solidFill>
                <a:schemeClr val="bg1"/>
              </a:solidFill>
              <a:latin typeface="Times New Roman" pitchFamily="18" charset="0"/>
              <a:cs typeface="Times New Roman" pitchFamily="18" charset="0"/>
            </a:endParaRPr>
          </a:p>
        </p:txBody>
      </p:sp>
      <p:sp>
        <p:nvSpPr>
          <p:cNvPr id="14" name="Rectangle 13"/>
          <p:cNvSpPr>
            <a:spLocks noChangeArrowheads="1"/>
          </p:cNvSpPr>
          <p:nvPr/>
        </p:nvSpPr>
        <p:spPr bwMode="auto">
          <a:xfrm>
            <a:off x="857224" y="3098069"/>
            <a:ext cx="2857520" cy="830997"/>
          </a:xfrm>
          <a:prstGeom prst="rect">
            <a:avLst/>
          </a:prstGeom>
          <a:noFill/>
          <a:ln w="9525">
            <a:noFill/>
            <a:miter lim="800000"/>
            <a:headEnd/>
            <a:tailEnd/>
          </a:ln>
        </p:spPr>
        <p:txBody>
          <a:bodyPr wrap="square">
            <a:spAutoFit/>
          </a:bodyPr>
          <a:lstStyle/>
          <a:p>
            <a:pPr algn="ctr">
              <a:buFont typeface="Arial" pitchFamily="34" charset="0"/>
              <a:buChar char="•"/>
            </a:pPr>
            <a:r>
              <a:rPr lang="fr-F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To all individuals of a population</a:t>
            </a:r>
            <a:endParaRPr lang="fr-FR" sz="2400" dirty="0">
              <a:solidFill>
                <a:schemeClr val="bg1"/>
              </a:solidFill>
              <a:latin typeface="Times New Roman" pitchFamily="18" charset="0"/>
              <a:cs typeface="Times New Roman" pitchFamily="18" charset="0"/>
            </a:endParaRPr>
          </a:p>
        </p:txBody>
      </p:sp>
      <p:sp>
        <p:nvSpPr>
          <p:cNvPr id="15" name="Rectangle 14"/>
          <p:cNvSpPr>
            <a:spLocks noChangeArrowheads="1"/>
          </p:cNvSpPr>
          <p:nvPr/>
        </p:nvSpPr>
        <p:spPr bwMode="auto">
          <a:xfrm>
            <a:off x="2428860" y="4214818"/>
            <a:ext cx="4286280" cy="461665"/>
          </a:xfrm>
          <a:prstGeom prst="rect">
            <a:avLst/>
          </a:prstGeom>
          <a:noFill/>
          <a:ln w="9525">
            <a:noFill/>
            <a:miter lim="800000"/>
            <a:headEnd/>
            <a:tailEnd/>
          </a:ln>
        </p:spPr>
        <p:txBody>
          <a:bodyPr wrap="square">
            <a:spAutoFit/>
          </a:bodyPr>
          <a:lstStyle/>
          <a:p>
            <a:pPr algn="ctr"/>
            <a:r>
              <a:rPr lang="en-US" sz="2400" dirty="0">
                <a:solidFill>
                  <a:schemeClr val="bg1"/>
                </a:solidFill>
                <a:latin typeface="Times New Roman" pitchFamily="18" charset="0"/>
                <a:cs typeface="Times New Roman" pitchFamily="18" charset="0"/>
              </a:rPr>
              <a:t>We then proceed by inference</a:t>
            </a:r>
            <a:endParaRPr lang="fr-FR" sz="2400" dirty="0">
              <a:solidFill>
                <a:schemeClr val="bg1"/>
              </a:solidFill>
              <a:latin typeface="Times New Roman" pitchFamily="18" charset="0"/>
              <a:cs typeface="Times New Roman" pitchFamily="18" charset="0"/>
            </a:endParaRPr>
          </a:p>
        </p:txBody>
      </p:sp>
      <p:sp>
        <p:nvSpPr>
          <p:cNvPr id="16" name="Rectangle 15"/>
          <p:cNvSpPr>
            <a:spLocks noChangeArrowheads="1"/>
          </p:cNvSpPr>
          <p:nvPr/>
        </p:nvSpPr>
        <p:spPr bwMode="auto">
          <a:xfrm>
            <a:off x="2786050" y="2143116"/>
            <a:ext cx="3571900" cy="461665"/>
          </a:xfrm>
          <a:prstGeom prst="rect">
            <a:avLst/>
          </a:prstGeom>
          <a:noFill/>
          <a:ln w="9525">
            <a:noFill/>
            <a:miter lim="800000"/>
            <a:headEnd/>
            <a:tailEnd/>
          </a:ln>
        </p:spPr>
        <p:txBody>
          <a:bodyPr wrap="square">
            <a:spAutoFit/>
          </a:bodyPr>
          <a:lstStyle/>
          <a:p>
            <a:pPr algn="ctr"/>
            <a:r>
              <a:rPr lang="fr-FR" sz="2400" dirty="0" err="1">
                <a:solidFill>
                  <a:schemeClr val="bg1"/>
                </a:solidFill>
                <a:latin typeface="Times New Roman" pitchFamily="18" charset="0"/>
                <a:cs typeface="Times New Roman" pitchFamily="18" charset="0"/>
              </a:rPr>
              <a:t>Unable</a:t>
            </a:r>
            <a:r>
              <a:rPr lang="fr-FR" sz="2400" dirty="0">
                <a:solidFill>
                  <a:schemeClr val="bg1"/>
                </a:solidFill>
                <a:latin typeface="Times New Roman" pitchFamily="18" charset="0"/>
                <a:cs typeface="Times New Roman" pitchFamily="18" charset="0"/>
              </a:rPr>
              <a:t> to </a:t>
            </a:r>
            <a:r>
              <a:rPr lang="fr-FR" sz="2400" dirty="0" err="1">
                <a:solidFill>
                  <a:schemeClr val="bg1"/>
                </a:solidFill>
                <a:latin typeface="Times New Roman" pitchFamily="18" charset="0"/>
                <a:cs typeface="Times New Roman" pitchFamily="18" charset="0"/>
              </a:rPr>
              <a:t>access</a:t>
            </a:r>
            <a:r>
              <a:rPr lang="fr-FR" sz="2400" dirty="0">
                <a:solidFill>
                  <a:schemeClr val="bg1"/>
                </a:solidFill>
                <a:latin typeface="Times New Roman" pitchFamily="18" charset="0"/>
                <a:cs typeface="Times New Roman" pitchFamily="18" charset="0"/>
              </a:rPr>
              <a:t> </a:t>
            </a:r>
          </a:p>
        </p:txBody>
      </p:sp>
      <p:sp>
        <p:nvSpPr>
          <p:cNvPr id="12" name="Rectangle 11"/>
          <p:cNvSpPr>
            <a:spLocks noChangeArrowheads="1"/>
          </p:cNvSpPr>
          <p:nvPr/>
        </p:nvSpPr>
        <p:spPr bwMode="auto">
          <a:xfrm>
            <a:off x="2923771" y="5130241"/>
            <a:ext cx="3296458" cy="584775"/>
          </a:xfrm>
          <a:prstGeom prst="rect">
            <a:avLst/>
          </a:prstGeom>
          <a:noFill/>
          <a:ln w="9525">
            <a:noFill/>
            <a:miter lim="800000"/>
            <a:headEnd/>
            <a:tailEnd/>
          </a:ln>
        </p:spPr>
        <p:txBody>
          <a:bodyPr wrap="square">
            <a:spAutoFit/>
          </a:bodyPr>
          <a:lstStyle/>
          <a:p>
            <a:pPr algn="ctr"/>
            <a:r>
              <a:rPr lang="fr-FR" sz="32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Sampling</a:t>
            </a:r>
          </a:p>
        </p:txBody>
      </p:sp>
      <p:sp>
        <p:nvSpPr>
          <p:cNvPr id="17" name="Rectangle 16"/>
          <p:cNvSpPr>
            <a:spLocks noChangeArrowheads="1"/>
          </p:cNvSpPr>
          <p:nvPr/>
        </p:nvSpPr>
        <p:spPr bwMode="auto">
          <a:xfrm>
            <a:off x="3428992" y="5834738"/>
            <a:ext cx="2449512" cy="523220"/>
          </a:xfrm>
          <a:prstGeom prst="rect">
            <a:avLst/>
          </a:prstGeom>
          <a:noFill/>
          <a:ln w="9525">
            <a:noFill/>
            <a:miter lim="800000"/>
            <a:headEnd/>
            <a:tailEnd/>
          </a:ln>
        </p:spPr>
        <p:txBody>
          <a:bodyPr>
            <a:spAutoFit/>
          </a:bodyPr>
          <a:lstStyle/>
          <a:p>
            <a:pPr algn="ctr"/>
            <a:r>
              <a:rPr lang="fr-FR" sz="2800" b="1" dirty="0">
                <a:solidFill>
                  <a:schemeClr val="bg1"/>
                </a:solidFill>
                <a:latin typeface="Times New Roman" pitchFamily="18" charset="0"/>
                <a:cs typeface="Times New Roman" pitchFamily="18" charset="0"/>
              </a:rPr>
              <a:t>Survey</a:t>
            </a:r>
          </a:p>
        </p:txBody>
      </p:sp>
      <p:cxnSp>
        <p:nvCxnSpPr>
          <p:cNvPr id="19" name="Connecteur droit avec flèche 18"/>
          <p:cNvCxnSpPr>
            <a:stCxn id="16" idx="2"/>
            <a:endCxn id="14" idx="0"/>
          </p:cNvCxnSpPr>
          <p:nvPr/>
        </p:nvCxnSpPr>
        <p:spPr>
          <a:xfrm rot="5400000">
            <a:off x="3182348" y="1708417"/>
            <a:ext cx="493288" cy="228601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Connecteur droit avec flèche 20"/>
          <p:cNvCxnSpPr>
            <a:cxnSpLocks/>
            <a:stCxn id="16" idx="2"/>
            <a:endCxn id="13" idx="0"/>
          </p:cNvCxnSpPr>
          <p:nvPr/>
        </p:nvCxnSpPr>
        <p:spPr>
          <a:xfrm>
            <a:off x="4572000" y="2604781"/>
            <a:ext cx="2604343" cy="4932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5" name="Accolade ouvrante 24"/>
          <p:cNvSpPr/>
          <p:nvPr/>
        </p:nvSpPr>
        <p:spPr>
          <a:xfrm rot="16200000">
            <a:off x="4286249" y="430836"/>
            <a:ext cx="571504" cy="7139337"/>
          </a:xfrm>
          <a:prstGeom prst="leftBrace">
            <a:avLst>
              <a:gd name="adj1" fmla="val 8333"/>
              <a:gd name="adj2" fmla="val 50000"/>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26" name="Flèche vers le bas 25"/>
          <p:cNvSpPr/>
          <p:nvPr/>
        </p:nvSpPr>
        <p:spPr>
          <a:xfrm>
            <a:off x="4250529" y="4714884"/>
            <a:ext cx="642942" cy="357190"/>
          </a:xfrm>
          <a:prstGeom prst="downArrow">
            <a:avLst/>
          </a:prstGeom>
          <a:solidFill>
            <a:schemeClr val="accent3">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checkerboard(across)">
                                      <p:cBhvr>
                                        <p:cTn id="7" dur="500"/>
                                        <p:tgtEl>
                                          <p:spTgt spid="11267"/>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999"/>
                                          </p:stCondLst>
                                        </p:cTn>
                                        <p:tgtEl>
                                          <p:spTgt spid="16"/>
                                        </p:tgtEl>
                                        <p:attrNameLst>
                                          <p:attrName>style.visibility</p:attrName>
                                        </p:attrNameLst>
                                      </p:cBhvr>
                                      <p:to>
                                        <p:strVal val="visible"/>
                                      </p:to>
                                    </p:set>
                                  </p:childTnLst>
                                </p:cTn>
                              </p:par>
                            </p:childTnLst>
                          </p:cTn>
                        </p:par>
                        <p:par>
                          <p:cTn id="17" fill="hold">
                            <p:stCondLst>
                              <p:cond delay="1000"/>
                            </p:stCondLst>
                            <p:childTnLst>
                              <p:par>
                                <p:cTn id="18" presetID="17" presetClass="entr" presetSubtype="2"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ppt_x</p:attrName>
                                        </p:attrNameLst>
                                      </p:cBhvr>
                                      <p:tavLst>
                                        <p:tav tm="0">
                                          <p:val>
                                            <p:strVal val="#ppt_x+#ppt_w/2"/>
                                          </p:val>
                                        </p:tav>
                                        <p:tav tm="100000">
                                          <p:val>
                                            <p:strVal val="#ppt_x"/>
                                          </p:val>
                                        </p:tav>
                                      </p:tavLst>
                                    </p:anim>
                                    <p:anim calcmode="lin" valueType="num">
                                      <p:cBhvr>
                                        <p:cTn id="21" dur="500" fill="hold"/>
                                        <p:tgtEl>
                                          <p:spTgt spid="19"/>
                                        </p:tgtEl>
                                        <p:attrNameLst>
                                          <p:attrName>ppt_y</p:attrName>
                                        </p:attrNameLst>
                                      </p:cBhvr>
                                      <p:tavLst>
                                        <p:tav tm="0">
                                          <p:val>
                                            <p:strVal val="#ppt_y"/>
                                          </p:val>
                                        </p:tav>
                                        <p:tav tm="100000">
                                          <p:val>
                                            <p:strVal val="#ppt_y"/>
                                          </p:val>
                                        </p:tav>
                                      </p:tavLst>
                                    </p:anim>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strVal val="#ppt_h"/>
                                          </p:val>
                                        </p:tav>
                                        <p:tav tm="100000">
                                          <p:val>
                                            <p:strVal val="#ppt_h"/>
                                          </p:val>
                                        </p:tav>
                                      </p:tavLst>
                                    </p:anim>
                                  </p:childTnLst>
                                </p:cTn>
                              </p:par>
                              <p:par>
                                <p:cTn id="24" presetID="1" presetClass="entr" presetSubtype="0" fill="hold" grpId="0" nodeType="withEffect">
                                  <p:stCondLst>
                                    <p:cond delay="0"/>
                                  </p:stCondLst>
                                  <p:childTnLst>
                                    <p:set>
                                      <p:cBhvr>
                                        <p:cTn id="25" dur="1" fill="hold">
                                          <p:stCondLst>
                                            <p:cond delay="999"/>
                                          </p:stCondLst>
                                        </p:cTn>
                                        <p:tgtEl>
                                          <p:spTgt spid="14"/>
                                        </p:tgtEl>
                                        <p:attrNameLst>
                                          <p:attrName>style.visibility</p:attrName>
                                        </p:attrNameLst>
                                      </p:cBhvr>
                                      <p:to>
                                        <p:strVal val="visible"/>
                                      </p:to>
                                    </p:set>
                                  </p:childTnLst>
                                </p:cTn>
                              </p:par>
                            </p:childTnLst>
                          </p:cTn>
                        </p:par>
                        <p:par>
                          <p:cTn id="26" fill="hold">
                            <p:stCondLst>
                              <p:cond delay="2000"/>
                            </p:stCondLst>
                            <p:childTnLst>
                              <p:par>
                                <p:cTn id="27" presetID="17" presetClass="entr" presetSubtype="8"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ppt_x</p:attrName>
                                        </p:attrNameLst>
                                      </p:cBhvr>
                                      <p:tavLst>
                                        <p:tav tm="0">
                                          <p:val>
                                            <p:strVal val="#ppt_x-#ppt_w/2"/>
                                          </p:val>
                                        </p:tav>
                                        <p:tav tm="100000">
                                          <p:val>
                                            <p:strVal val="#ppt_x"/>
                                          </p:val>
                                        </p:tav>
                                      </p:tavLst>
                                    </p:anim>
                                    <p:anim calcmode="lin" valueType="num">
                                      <p:cBhvr>
                                        <p:cTn id="30" dur="500" fill="hold"/>
                                        <p:tgtEl>
                                          <p:spTgt spid="21"/>
                                        </p:tgtEl>
                                        <p:attrNameLst>
                                          <p:attrName>ppt_y</p:attrName>
                                        </p:attrNameLst>
                                      </p:cBhvr>
                                      <p:tavLst>
                                        <p:tav tm="0">
                                          <p:val>
                                            <p:strVal val="#ppt_y"/>
                                          </p:val>
                                        </p:tav>
                                        <p:tav tm="100000">
                                          <p:val>
                                            <p:strVal val="#ppt_y"/>
                                          </p:val>
                                        </p:tav>
                                      </p:tavLst>
                                    </p:anim>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childTnLst>
                                </p:cTn>
                              </p:par>
                              <p:par>
                                <p:cTn id="33" presetID="1" presetClass="entr" presetSubtype="0" fill="hold" grpId="0" nodeType="withEffect">
                                  <p:stCondLst>
                                    <p:cond delay="0"/>
                                  </p:stCondLst>
                                  <p:childTnLst>
                                    <p:set>
                                      <p:cBhvr>
                                        <p:cTn id="34" dur="1" fill="hold">
                                          <p:stCondLst>
                                            <p:cond delay="9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slide(fromTop)">
                                      <p:cBhvr>
                                        <p:cTn id="39" dur="500"/>
                                        <p:tgtEl>
                                          <p:spTgt spid="25"/>
                                        </p:tgtEl>
                                      </p:cBhvr>
                                    </p:animEffect>
                                  </p:childTnLst>
                                </p:cTn>
                              </p:par>
                            </p:childTnLst>
                          </p:cTn>
                        </p:par>
                        <p:par>
                          <p:cTn id="40" fill="hold">
                            <p:stCondLst>
                              <p:cond delay="500"/>
                            </p:stCondLst>
                            <p:childTnLst>
                              <p:par>
                                <p:cTn id="41" presetID="8" presetClass="entr" presetSubtype="16"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amond(in)">
                                      <p:cBhvr>
                                        <p:cTn id="43" dur="10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7" presetClass="entr" presetSubtype="1"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ppt_x</p:attrName>
                                        </p:attrNameLst>
                                      </p:cBhvr>
                                      <p:tavLst>
                                        <p:tav tm="0">
                                          <p:val>
                                            <p:strVal val="#ppt_x"/>
                                          </p:val>
                                        </p:tav>
                                        <p:tav tm="100000">
                                          <p:val>
                                            <p:strVal val="#ppt_x"/>
                                          </p:val>
                                        </p:tav>
                                      </p:tavLst>
                                    </p:anim>
                                    <p:anim calcmode="lin" valueType="num">
                                      <p:cBhvr>
                                        <p:cTn id="49" dur="500" fill="hold"/>
                                        <p:tgtEl>
                                          <p:spTgt spid="26"/>
                                        </p:tgtEl>
                                        <p:attrNameLst>
                                          <p:attrName>ppt_y</p:attrName>
                                        </p:attrNameLst>
                                      </p:cBhvr>
                                      <p:tavLst>
                                        <p:tav tm="0">
                                          <p:val>
                                            <p:strVal val="#ppt_y-#ppt_h/2"/>
                                          </p:val>
                                        </p:tav>
                                        <p:tav tm="100000">
                                          <p:val>
                                            <p:strVal val="#ppt_y"/>
                                          </p:val>
                                        </p:tav>
                                      </p:tavLst>
                                    </p:anim>
                                    <p:anim calcmode="lin" valueType="num">
                                      <p:cBhvr>
                                        <p:cTn id="50" dur="500" fill="hold"/>
                                        <p:tgtEl>
                                          <p:spTgt spid="26"/>
                                        </p:tgtEl>
                                        <p:attrNameLst>
                                          <p:attrName>ppt_w</p:attrName>
                                        </p:attrNameLst>
                                      </p:cBhvr>
                                      <p:tavLst>
                                        <p:tav tm="0">
                                          <p:val>
                                            <p:strVal val="#ppt_w"/>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childTnLst>
                                </p:cTn>
                              </p:par>
                            </p:childTnLst>
                          </p:cTn>
                        </p:par>
                        <p:par>
                          <p:cTn id="52" fill="hold">
                            <p:stCondLst>
                              <p:cond delay="500"/>
                            </p:stCondLst>
                            <p:childTnLst>
                              <p:par>
                                <p:cTn id="53" presetID="21" presetClass="entr" presetSubtype="8"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heel(8)">
                                      <p:cBhvr>
                                        <p:cTn id="55" dur="500"/>
                                        <p:tgtEl>
                                          <p:spTgt spid="12"/>
                                        </p:tgtEl>
                                      </p:cBhvr>
                                    </p:animEffect>
                                  </p:childTnLst>
                                </p:cTn>
                              </p:par>
                            </p:childTnLst>
                          </p:cTn>
                        </p:par>
                        <p:par>
                          <p:cTn id="56" fill="hold">
                            <p:stCondLst>
                              <p:cond delay="1000"/>
                            </p:stCondLst>
                            <p:childTnLst>
                              <p:par>
                                <p:cTn id="57" presetID="1" presetClass="entr" presetSubtype="0" fill="hold" grpId="0" nodeType="afterEffect">
                                  <p:stCondLst>
                                    <p:cond delay="0"/>
                                  </p:stCondLst>
                                  <p:childTnLst>
                                    <p:set>
                                      <p:cBhvr>
                                        <p:cTn id="58" dur="1" fill="hold">
                                          <p:stCondLst>
                                            <p:cond delay="9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3" grpId="0"/>
      <p:bldP spid="14" grpId="0"/>
      <p:bldP spid="15" grpId="0"/>
      <p:bldP spid="16" grpId="0"/>
      <p:bldP spid="12" grpId="0"/>
      <p:bldP spid="17" grpId="0"/>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714348" y="2786058"/>
            <a:ext cx="7715304" cy="714380"/>
          </a:xfrm>
          <a:prstGeom prst="wedgeRoundRectCallout">
            <a:avLst>
              <a:gd name="adj1" fmla="val -17202"/>
              <a:gd name="adj2" fmla="val -213360"/>
              <a:gd name="adj3" fmla="val 16667"/>
            </a:avLst>
          </a:prstGeom>
          <a:noFill/>
          <a:ln w="57150">
            <a:solidFill>
              <a:schemeClr val="tx2">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9" name="Rectangle 8"/>
          <p:cNvSpPr/>
          <p:nvPr/>
        </p:nvSpPr>
        <p:spPr>
          <a:xfrm>
            <a:off x="821505" y="3286124"/>
            <a:ext cx="7500990" cy="954107"/>
          </a:xfrm>
          <a:prstGeom prst="rect">
            <a:avLst/>
          </a:prstGeom>
        </p:spPr>
        <p:txBody>
          <a:bodyPr wrap="square">
            <a:spAutoFit/>
          </a:bodyPr>
          <a:lstStyle/>
          <a:p>
            <a:pPr algn="ctr">
              <a:buFont typeface="Wingdings" pitchFamily="2" charset="2"/>
              <a:buChar char="v"/>
            </a:pPr>
            <a:r>
              <a:rPr lang="fr-FR" sz="2800" b="1" dirty="0">
                <a:solidFill>
                  <a:schemeClr val="bg1"/>
                </a:solidFill>
                <a:latin typeface="Times New Roman" pitchFamily="18" charset="0"/>
                <a:cs typeface="Times New Roman" pitchFamily="18" charset="0"/>
              </a:rPr>
              <a:t> </a:t>
            </a:r>
            <a:r>
              <a:rPr lang="en-US" sz="2800" b="1" dirty="0">
                <a:solidFill>
                  <a:schemeClr val="bg1"/>
                </a:solidFill>
                <a:latin typeface="Times New Roman" pitchFamily="18" charset="0"/>
                <a:cs typeface="Times New Roman" pitchFamily="18" charset="0"/>
              </a:rPr>
              <a:t>Faithfully reflect the composition and complexity of the whole.</a:t>
            </a:r>
            <a:endParaRPr lang="fr-FR" sz="2800" b="1" dirty="0">
              <a:solidFill>
                <a:schemeClr val="bg1"/>
              </a:solidFill>
              <a:latin typeface="Times New Roman" pitchFamily="18" charset="0"/>
              <a:cs typeface="Times New Roman" pitchFamily="18" charset="0"/>
            </a:endParaRPr>
          </a:p>
        </p:txBody>
      </p:sp>
      <p:sp>
        <p:nvSpPr>
          <p:cNvPr id="3" name="Flèche vers le bas 2"/>
          <p:cNvSpPr/>
          <p:nvPr/>
        </p:nvSpPr>
        <p:spPr>
          <a:xfrm>
            <a:off x="3143240" y="3571876"/>
            <a:ext cx="285752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2">
                  <a:lumMod val="90000"/>
                </a:schemeClr>
              </a:solidFill>
              <a:effectLst>
                <a:outerShdw blurRad="38100" dist="38100" dir="2700000" algn="tl">
                  <a:srgbClr val="000000">
                    <a:alpha val="43137"/>
                  </a:srgbClr>
                </a:outerShdw>
              </a:effectLst>
            </a:endParaRPr>
          </a:p>
          <a:p>
            <a:pPr algn="ctr"/>
            <a:r>
              <a:rPr lang="fr-FR" sz="2400" b="1" dirty="0" err="1">
                <a:solidFill>
                  <a:schemeClr val="tx2">
                    <a:lumMod val="90000"/>
                  </a:schemeClr>
                </a:solidFill>
                <a:effectLst>
                  <a:outerShdw blurRad="38100" dist="38100" dir="2700000" algn="tl">
                    <a:srgbClr val="000000">
                      <a:alpha val="43137"/>
                    </a:srgbClr>
                  </a:outerShdw>
                </a:effectLst>
              </a:rPr>
              <a:t>With</a:t>
            </a:r>
            <a:r>
              <a:rPr lang="fr-FR" sz="2400" b="1" dirty="0">
                <a:solidFill>
                  <a:schemeClr val="tx2">
                    <a:lumMod val="90000"/>
                  </a:schemeClr>
                </a:solidFill>
                <a:effectLst>
                  <a:outerShdw blurRad="38100" dist="38100" dir="2700000" algn="tl">
                    <a:srgbClr val="000000">
                      <a:alpha val="43137"/>
                    </a:srgbClr>
                  </a:outerShdw>
                </a:effectLst>
              </a:rPr>
              <a:t> the </a:t>
            </a:r>
            <a:r>
              <a:rPr lang="fr-FR" sz="2400" b="1" dirty="0" err="1">
                <a:solidFill>
                  <a:schemeClr val="tx2">
                    <a:lumMod val="90000"/>
                  </a:schemeClr>
                </a:solidFill>
                <a:effectLst>
                  <a:outerShdw blurRad="38100" dist="38100" dir="2700000" algn="tl">
                    <a:srgbClr val="000000">
                      <a:alpha val="43137"/>
                    </a:srgbClr>
                  </a:outerShdw>
                </a:effectLst>
              </a:rPr>
              <a:t>aim</a:t>
            </a:r>
            <a:r>
              <a:rPr lang="fr-FR" sz="2400" b="1" dirty="0">
                <a:solidFill>
                  <a:schemeClr val="tx2">
                    <a:lumMod val="90000"/>
                  </a:schemeClr>
                </a:solidFill>
                <a:effectLst>
                  <a:outerShdw blurRad="38100" dist="38100" dir="2700000" algn="tl">
                    <a:srgbClr val="000000">
                      <a:alpha val="43137"/>
                    </a:srgbClr>
                  </a:outerShdw>
                </a:effectLst>
              </a:rPr>
              <a:t> of</a:t>
            </a:r>
          </a:p>
        </p:txBody>
      </p:sp>
      <p:sp>
        <p:nvSpPr>
          <p:cNvPr id="11" name="Rectangle 10"/>
          <p:cNvSpPr/>
          <p:nvPr/>
        </p:nvSpPr>
        <p:spPr>
          <a:xfrm>
            <a:off x="321439" y="4941168"/>
            <a:ext cx="8501122" cy="1384995"/>
          </a:xfrm>
          <a:prstGeom prst="rect">
            <a:avLst/>
          </a:prstGeom>
        </p:spPr>
        <p:txBody>
          <a:bodyPr wrap="square">
            <a:spAutoFit/>
          </a:bodyPr>
          <a:lstStyle/>
          <a:p>
            <a:pPr algn="ctr">
              <a:buFont typeface="Wingdings" pitchFamily="2" charset="2"/>
              <a:buChar char="v"/>
            </a:pPr>
            <a:r>
              <a:rPr lang="fr-FR" sz="2800" b="1" dirty="0">
                <a:solidFill>
                  <a:schemeClr val="bg1"/>
                </a:solidFill>
                <a:latin typeface="Times New Roman" pitchFamily="18" charset="0"/>
                <a:cs typeface="Times New Roman" pitchFamily="18" charset="0"/>
              </a:rPr>
              <a:t> </a:t>
            </a:r>
            <a:r>
              <a:rPr lang="en-US" sz="2800" b="1" dirty="0">
                <a:solidFill>
                  <a:schemeClr val="bg1"/>
                </a:solidFill>
                <a:latin typeface="Times New Roman" pitchFamily="18" charset="0"/>
                <a:cs typeface="Times New Roman" pitchFamily="18" charset="0"/>
              </a:rPr>
              <a:t>To provide an accurate estimation of parameters measured on objects within a given area at a specific moment</a:t>
            </a:r>
            <a:endParaRPr lang="fr-FR" sz="2800" b="1" dirty="0">
              <a:solidFill>
                <a:schemeClr val="bg1"/>
              </a:solidFill>
              <a:latin typeface="Times New Roman" pitchFamily="18" charset="0"/>
              <a:cs typeface="Times New Roman" pitchFamily="18" charset="0"/>
            </a:endParaRPr>
          </a:p>
        </p:txBody>
      </p:sp>
      <p:sp>
        <p:nvSpPr>
          <p:cNvPr id="4" name="Rectangle 3"/>
          <p:cNvSpPr/>
          <p:nvPr/>
        </p:nvSpPr>
        <p:spPr>
          <a:xfrm>
            <a:off x="464315" y="4857760"/>
            <a:ext cx="8215370" cy="954107"/>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Collecting information that is used to draw conclusions about the overall population.</a:t>
            </a:r>
            <a:endParaRPr lang="fr-FR" sz="2800" b="1" dirty="0">
              <a:solidFill>
                <a:schemeClr val="bg1"/>
              </a:solidFill>
              <a:latin typeface="Times New Roman" pitchFamily="18" charset="0"/>
              <a:cs typeface="Times New Roman" pitchFamily="18" charset="0"/>
            </a:endParaRPr>
          </a:p>
        </p:txBody>
      </p:sp>
      <p:sp>
        <p:nvSpPr>
          <p:cNvPr id="2" name="Rectangle 1"/>
          <p:cNvSpPr/>
          <p:nvPr/>
        </p:nvSpPr>
        <p:spPr>
          <a:xfrm>
            <a:off x="785786" y="1714488"/>
            <a:ext cx="7572428" cy="1684115"/>
          </a:xfrm>
          <a:prstGeom prst="rect">
            <a:avLst/>
          </a:prstGeom>
        </p:spPr>
        <p:txBody>
          <a:bodyPr wrap="square">
            <a:spAutoFit/>
          </a:bodyPr>
          <a:lstStyle/>
          <a:p>
            <a:pPr algn="ctr">
              <a:lnSpc>
                <a:spcPct val="200000"/>
              </a:lnSpc>
            </a:pPr>
            <a:r>
              <a:rPr lang="en-US" sz="2800" b="1" dirty="0">
                <a:solidFill>
                  <a:schemeClr val="bg1"/>
                </a:solidFill>
                <a:latin typeface="Times New Roman" pitchFamily="18" charset="0"/>
                <a:cs typeface="Times New Roman" pitchFamily="18" charset="0"/>
              </a:rPr>
              <a:t>Sampling is a method of selecting a subset of units from a target population.</a:t>
            </a:r>
            <a:endParaRPr lang="fr-FR" sz="2800" b="1" dirty="0">
              <a:solidFill>
                <a:schemeClr val="bg1"/>
              </a:solidFill>
              <a:latin typeface="Times New Roman" pitchFamily="18" charset="0"/>
              <a:cs typeface="Times New Roman" pitchFamily="18" charset="0"/>
            </a:endParaRPr>
          </a:p>
        </p:txBody>
      </p:sp>
      <p:sp>
        <p:nvSpPr>
          <p:cNvPr id="8" name="Arrondir un rectangle avec un coin du même côté 7"/>
          <p:cNvSpPr/>
          <p:nvPr/>
        </p:nvSpPr>
        <p:spPr>
          <a:xfrm>
            <a:off x="1428728" y="1928802"/>
            <a:ext cx="6286544" cy="785818"/>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4000" b="1" dirty="0">
                <a:solidFill>
                  <a:srgbClr val="FF0000"/>
                </a:solidFill>
                <a:effectLst>
                  <a:outerShdw blurRad="38100" dist="38100" dir="2700000" algn="tl">
                    <a:srgbClr val="000000">
                      <a:alpha val="43137"/>
                    </a:srgbClr>
                  </a:outerShdw>
                </a:effectLst>
              </a:rPr>
              <a:t>Must </a:t>
            </a:r>
            <a:r>
              <a:rPr lang="fr-FR" sz="4000" b="1" dirty="0" err="1">
                <a:solidFill>
                  <a:srgbClr val="FF0000"/>
                </a:solidFill>
                <a:effectLst>
                  <a:outerShdw blurRad="38100" dist="38100" dir="2700000" algn="tl">
                    <a:srgbClr val="000000">
                      <a:alpha val="43137"/>
                    </a:srgbClr>
                  </a:outerShdw>
                </a:effectLst>
              </a:rPr>
              <a:t>be</a:t>
            </a:r>
            <a:r>
              <a:rPr lang="fr-FR" sz="4000" b="1" dirty="0">
                <a:solidFill>
                  <a:srgbClr val="FF0000"/>
                </a:solidFill>
                <a:effectLst>
                  <a:outerShdw blurRad="38100" dist="38100" dir="2700000" algn="tl">
                    <a:srgbClr val="000000">
                      <a:alpha val="43137"/>
                    </a:srgbClr>
                  </a:outerShdw>
                </a:effectLst>
              </a:rPr>
              <a:t> </a:t>
            </a:r>
            <a:r>
              <a:rPr lang="fr-FR" sz="4000" b="1" dirty="0" err="1">
                <a:solidFill>
                  <a:srgbClr val="FF0000"/>
                </a:solidFill>
                <a:effectLst>
                  <a:outerShdw blurRad="38100" dist="38100" dir="2700000" algn="tl">
                    <a:srgbClr val="000000">
                      <a:alpha val="43137"/>
                    </a:srgbClr>
                  </a:outerShdw>
                </a:effectLst>
              </a:rPr>
              <a:t>representative</a:t>
            </a:r>
            <a:endParaRPr lang="fr-FR" sz="4000" b="1" dirty="0">
              <a:solidFill>
                <a:srgbClr val="FF0000"/>
              </a:solidFill>
              <a:effectLst>
                <a:outerShdw blurRad="38100" dist="38100" dir="2700000" algn="tl">
                  <a:srgbClr val="000000">
                    <a:alpha val="43137"/>
                  </a:srgbClr>
                </a:outerShdw>
              </a:effectLst>
            </a:endParaRPr>
          </a:p>
        </p:txBody>
      </p:sp>
      <p:sp>
        <p:nvSpPr>
          <p:cNvPr id="19" name="Rectangle 2"/>
          <p:cNvSpPr>
            <a:spLocks noChangeArrowheads="1"/>
          </p:cNvSpPr>
          <p:nvPr/>
        </p:nvSpPr>
        <p:spPr bwMode="auto">
          <a:xfrm>
            <a:off x="3000364" y="292222"/>
            <a:ext cx="3500462" cy="923330"/>
          </a:xfrm>
          <a:prstGeom prst="rect">
            <a:avLst/>
          </a:prstGeom>
          <a:noFill/>
          <a:ln w="9525">
            <a:noFill/>
            <a:miter lim="800000"/>
            <a:headEnd/>
            <a:tailEnd/>
          </a:ln>
        </p:spPr>
        <p:txBody>
          <a:bodyPr wrap="square">
            <a:spAutoFit/>
          </a:bodyPr>
          <a:lstStyle/>
          <a:p>
            <a:r>
              <a:rPr lang="fr-FR" sz="5400" b="1" dirty="0" err="1">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Definitions</a:t>
            </a:r>
            <a:r>
              <a:rPr lang="fr-FR" sz="5400" b="1" dirty="0">
                <a:solidFill>
                  <a:schemeClr val="accent2"/>
                </a:solidFill>
                <a:latin typeface="Times New Roman" pitchFamily="18" charset="0"/>
                <a:cs typeface="Times New Roman" pitchFamily="18" charset="0"/>
              </a:rPr>
              <a:t>  </a:t>
            </a:r>
          </a:p>
        </p:txBody>
      </p:sp>
      <p:sp>
        <p:nvSpPr>
          <p:cNvPr id="7" name="Explosion 1 6"/>
          <p:cNvSpPr/>
          <p:nvPr/>
        </p:nvSpPr>
        <p:spPr>
          <a:xfrm>
            <a:off x="2357422" y="285752"/>
            <a:ext cx="4429156" cy="16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a:solidFill>
                  <a:srgbClr val="FFFF00"/>
                </a:solidFill>
                <a:effectLst>
                  <a:outerShdw blurRad="38100" dist="38100" dir="2700000" algn="tl">
                    <a:srgbClr val="000000">
                      <a:alpha val="43137"/>
                    </a:srgbClr>
                  </a:outerShdw>
                </a:effectLst>
              </a:rPr>
              <a:t>Sample</a:t>
            </a:r>
            <a:endParaRPr lang="fr-FR" sz="3200" b="1" dirty="0">
              <a:solidFill>
                <a:srgbClr val="FFFF00"/>
              </a:solidFill>
              <a:effectLst>
                <a:outerShdw blurRad="38100" dist="38100" dir="2700000" algn="tl">
                  <a:srgbClr val="000000">
                    <a:alpha val="43137"/>
                  </a:srgbClr>
                </a:outerShdw>
              </a:effectLst>
            </a:endParaRPr>
          </a:p>
        </p:txBody>
      </p:sp>
      <p:sp>
        <p:nvSpPr>
          <p:cNvPr id="16" name="Explosion 1 15"/>
          <p:cNvSpPr/>
          <p:nvPr/>
        </p:nvSpPr>
        <p:spPr>
          <a:xfrm>
            <a:off x="642910" y="3857628"/>
            <a:ext cx="4429156" cy="16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a:solidFill>
                  <a:srgbClr val="FFFF00"/>
                </a:solidFill>
                <a:effectLst>
                  <a:outerShdw blurRad="38100" dist="38100" dir="2700000" algn="tl">
                    <a:srgbClr val="000000">
                      <a:alpha val="43137"/>
                    </a:srgbClr>
                  </a:outerShdw>
                </a:effectLst>
              </a:rPr>
              <a:t>Sample</a:t>
            </a:r>
            <a:endParaRPr lang="fr-FR" sz="3200" b="1" dirty="0">
              <a:solidFill>
                <a:srgbClr val="FFFF00"/>
              </a:solidFill>
              <a:effectLst>
                <a:outerShdw blurRad="38100" dist="38100" dir="2700000" algn="tl">
                  <a:srgbClr val="000000">
                    <a:alpha val="43137"/>
                  </a:srgbClr>
                </a:outerShdw>
              </a:effectLst>
            </a:endParaRPr>
          </a:p>
        </p:txBody>
      </p:sp>
      <p:sp>
        <p:nvSpPr>
          <p:cNvPr id="17" name="Explosion 1 16"/>
          <p:cNvSpPr/>
          <p:nvPr/>
        </p:nvSpPr>
        <p:spPr>
          <a:xfrm>
            <a:off x="2357422" y="4929222"/>
            <a:ext cx="4429156" cy="16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a:solidFill>
                  <a:srgbClr val="FFFF00"/>
                </a:solidFill>
                <a:effectLst>
                  <a:outerShdw blurRad="38100" dist="38100" dir="2700000" algn="tl">
                    <a:srgbClr val="000000">
                      <a:alpha val="43137"/>
                    </a:srgbClr>
                  </a:outerShdw>
                </a:effectLst>
              </a:rPr>
              <a:t>Sample</a:t>
            </a:r>
            <a:endParaRPr lang="fr-FR" sz="3200" b="1" dirty="0">
              <a:solidFill>
                <a:srgbClr val="FFFF00"/>
              </a:solidFill>
              <a:effectLst>
                <a:outerShdw blurRad="38100" dist="38100" dir="2700000" algn="tl">
                  <a:srgbClr val="000000">
                    <a:alpha val="43137"/>
                  </a:srgbClr>
                </a:outerShdw>
              </a:effectLst>
            </a:endParaRPr>
          </a:p>
        </p:txBody>
      </p:sp>
      <p:sp>
        <p:nvSpPr>
          <p:cNvPr id="18" name="Ellipse 17"/>
          <p:cNvSpPr/>
          <p:nvPr/>
        </p:nvSpPr>
        <p:spPr>
          <a:xfrm>
            <a:off x="4572000" y="1714488"/>
            <a:ext cx="4214842" cy="3929090"/>
          </a:xfrm>
          <a:prstGeom prst="ellipse">
            <a:avLst/>
          </a:prstGeom>
          <a:solidFill>
            <a:schemeClr val="accent3">
              <a:lumMod val="40000"/>
              <a:lumOff val="60000"/>
            </a:schemeClr>
          </a:solidFill>
        </p:spPr>
        <p:style>
          <a:lnRef idx="3">
            <a:schemeClr val="lt1"/>
          </a:lnRef>
          <a:fillRef idx="1">
            <a:schemeClr val="accent3"/>
          </a:fillRef>
          <a:effectRef idx="1">
            <a:schemeClr val="accent3"/>
          </a:effectRef>
          <a:fontRef idx="minor">
            <a:schemeClr val="lt1"/>
          </a:fontRef>
        </p:style>
        <p:txBody>
          <a:bodyPr lIns="36000" rIns="36000" rtlCol="0" anchor="ctr"/>
          <a:lstStyle/>
          <a:p>
            <a:pPr algn="ctr"/>
            <a:r>
              <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more accurate the results are, the closer the estimated value is to the true value.</a:t>
            </a:r>
            <a:endParaRPr lang="fr-FR"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Explosion 1 11"/>
          <p:cNvSpPr/>
          <p:nvPr/>
        </p:nvSpPr>
        <p:spPr>
          <a:xfrm>
            <a:off x="539552" y="1268760"/>
            <a:ext cx="4429156" cy="16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a:solidFill>
                  <a:srgbClr val="FFFF00"/>
                </a:solidFill>
                <a:effectLst>
                  <a:outerShdw blurRad="38100" dist="38100" dir="2700000" algn="tl">
                    <a:srgbClr val="000000">
                      <a:alpha val="43137"/>
                    </a:srgbClr>
                  </a:outerShdw>
                </a:effectLst>
              </a:rPr>
              <a:t>Sample</a:t>
            </a:r>
            <a:endParaRPr lang="fr-FR" sz="3200" b="1" dirty="0">
              <a:solidFill>
                <a:srgbClr val="FFFF00"/>
              </a:solidFill>
              <a:effectLst>
                <a:outerShdw blurRad="38100" dist="38100" dir="2700000" algn="tl">
                  <a:srgbClr val="000000">
                    <a:alpha val="43137"/>
                  </a:srgbClr>
                </a:outerShdw>
              </a:effectLst>
            </a:endParaRPr>
          </a:p>
        </p:txBody>
      </p:sp>
      <p:sp>
        <p:nvSpPr>
          <p:cNvPr id="15" name="Explosion 1 14"/>
          <p:cNvSpPr/>
          <p:nvPr/>
        </p:nvSpPr>
        <p:spPr>
          <a:xfrm>
            <a:off x="142844" y="2607475"/>
            <a:ext cx="4429156" cy="16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err="1">
                <a:solidFill>
                  <a:srgbClr val="FFFF00"/>
                </a:solidFill>
                <a:effectLst>
                  <a:outerShdw blurRad="38100" dist="38100" dir="2700000" algn="tl">
                    <a:srgbClr val="000000">
                      <a:alpha val="43137"/>
                    </a:srgbClr>
                  </a:outerShdw>
                </a:effectLst>
              </a:rPr>
              <a:t>Sample</a:t>
            </a:r>
            <a:endParaRPr lang="fr-FR" sz="3200" b="1" dirty="0">
              <a:solidFill>
                <a:srgbClr val="FFFF0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across)">
                                      <p:cBhvr>
                                        <p:cTn id="7" dur="500"/>
                                        <p:tgtEl>
                                          <p:spTgt spid="19"/>
                                        </p:tgtEl>
                                      </p:cBhvr>
                                    </p:animEffect>
                                  </p:childTnLst>
                                </p:cTn>
                              </p:par>
                            </p:childTnLst>
                          </p:cTn>
                        </p:par>
                        <p:par>
                          <p:cTn id="8" fill="hold">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100000">
                                          <p:val>
                                            <p:strVal val="#ppt_x"/>
                                          </p:val>
                                        </p:tav>
                                      </p:tavLst>
                                    </p:anim>
                                    <p:anim calcmode="lin" valueType="num">
                                      <p:cBhvr>
                                        <p:cTn id="17" dur="500" fill="hold"/>
                                        <p:tgtEl>
                                          <p:spTgt spid="3"/>
                                        </p:tgtEl>
                                        <p:attrNameLst>
                                          <p:attrName>ppt_y</p:attrName>
                                        </p:attrNameLst>
                                      </p:cBhvr>
                                      <p:tavLst>
                                        <p:tav tm="0">
                                          <p:val>
                                            <p:strVal val="#ppt_y-#ppt_h/2"/>
                                          </p:val>
                                        </p:tav>
                                        <p:tav tm="100000">
                                          <p:val>
                                            <p:strVal val="#ppt_y"/>
                                          </p:val>
                                        </p:tav>
                                      </p:tavLst>
                                    </p:anim>
                                    <p:anim calcmode="lin" valueType="num">
                                      <p:cBhvr>
                                        <p:cTn id="18" dur="500" fill="hold"/>
                                        <p:tgtEl>
                                          <p:spTgt spid="3"/>
                                        </p:tgtEl>
                                        <p:attrNameLst>
                                          <p:attrName>ppt_w</p:attrName>
                                        </p:attrNameLst>
                                      </p:cBhvr>
                                      <p:tavLst>
                                        <p:tav tm="0">
                                          <p:val>
                                            <p:strVal val="#ppt_w"/>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amond(in)">
                                      <p:cBhvr>
                                        <p:cTn id="29" dur="1000"/>
                                        <p:tgtEl>
                                          <p:spTgt spid="6"/>
                                        </p:tgtEl>
                                      </p:cBhvr>
                                    </p:animEffect>
                                  </p:childTnLst>
                                </p:cTn>
                              </p:par>
                            </p:childTnLst>
                          </p:cTn>
                        </p:par>
                        <p:par>
                          <p:cTn id="30" fill="hold">
                            <p:stCondLst>
                              <p:cond delay="1000"/>
                            </p:stCondLst>
                            <p:childTnLst>
                              <p:par>
                                <p:cTn id="31" presetID="21"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heel(4)">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xit" presetSubtype="10" fill="hold" grpId="1" nodeType="clickEffect">
                                  <p:stCondLst>
                                    <p:cond delay="0"/>
                                  </p:stCondLst>
                                  <p:childTnLst>
                                    <p:animEffect transition="out" filter="checkerboard(across)">
                                      <p:cBhvr>
                                        <p:cTn id="37" dur="500"/>
                                        <p:tgtEl>
                                          <p:spTgt spid="2"/>
                                        </p:tgtEl>
                                      </p:cBhvr>
                                    </p:animEffect>
                                    <p:set>
                                      <p:cBhvr>
                                        <p:cTn id="38" dur="1" fill="hold">
                                          <p:stCondLst>
                                            <p:cond delay="499"/>
                                          </p:stCondLst>
                                        </p:cTn>
                                        <p:tgtEl>
                                          <p:spTgt spid="2"/>
                                        </p:tgtEl>
                                        <p:attrNameLst>
                                          <p:attrName>style.visibility</p:attrName>
                                        </p:attrNameLst>
                                      </p:cBhvr>
                                      <p:to>
                                        <p:strVal val="hidden"/>
                                      </p:to>
                                    </p:set>
                                  </p:childTnLst>
                                </p:cTn>
                              </p:par>
                              <p:par>
                                <p:cTn id="39" presetID="5" presetClass="exit" presetSubtype="10" fill="hold" grpId="1" nodeType="withEffect">
                                  <p:stCondLst>
                                    <p:cond delay="0"/>
                                  </p:stCondLst>
                                  <p:childTnLst>
                                    <p:animEffect transition="out" filter="checkerboard(across)">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par>
                                <p:cTn id="42" presetID="5" presetClass="exit" presetSubtype="10" fill="hold" grpId="1" nodeType="withEffect">
                                  <p:stCondLst>
                                    <p:cond delay="0"/>
                                  </p:stCondLst>
                                  <p:childTnLst>
                                    <p:animEffect transition="out" filter="checkerboard(across)">
                                      <p:cBhvr>
                                        <p:cTn id="43" dur="500"/>
                                        <p:tgtEl>
                                          <p:spTgt spid="4"/>
                                        </p:tgtEl>
                                      </p:cBhvr>
                                    </p:animEffect>
                                    <p:set>
                                      <p:cBhvr>
                                        <p:cTn id="44" dur="1" fill="hold">
                                          <p:stCondLst>
                                            <p:cond delay="499"/>
                                          </p:stCondLst>
                                        </p:cTn>
                                        <p:tgtEl>
                                          <p:spTgt spid="4"/>
                                        </p:tgtEl>
                                        <p:attrNameLst>
                                          <p:attrName>style.visibility</p:attrName>
                                        </p:attrNameLst>
                                      </p:cBhvr>
                                      <p:to>
                                        <p:strVal val="hidden"/>
                                      </p:to>
                                    </p:set>
                                  </p:childTnLst>
                                </p:cTn>
                              </p:par>
                              <p:par>
                                <p:cTn id="45" presetID="5" presetClass="exit" presetSubtype="10" fill="hold" grpId="1" nodeType="withEffect">
                                  <p:stCondLst>
                                    <p:cond delay="0"/>
                                  </p:stCondLst>
                                  <p:childTnLst>
                                    <p:animEffect transition="out" filter="checkerboard(across)">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500"/>
                            </p:stCondLst>
                            <p:childTnLst>
                              <p:par>
                                <p:cTn id="49" presetID="2" presetClass="entr" presetSubtype="9"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0-#ppt_w/2"/>
                                          </p:val>
                                        </p:tav>
                                        <p:tav tm="100000">
                                          <p:val>
                                            <p:strVal val="#ppt_x"/>
                                          </p:val>
                                        </p:tav>
                                      </p:tavLst>
                                    </p:anim>
                                    <p:anim calcmode="lin" valueType="num">
                                      <p:cBhvr additive="base">
                                        <p:cTn id="5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slide(fromLef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2"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slide(fromRight)">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xit" presetSubtype="16" fill="hold" grpId="1" nodeType="clickEffect">
                                  <p:stCondLst>
                                    <p:cond delay="0"/>
                                  </p:stCondLst>
                                  <p:childTnLst>
                                    <p:animEffect transition="out" filter="diamond(in)">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par>
                                <p:cTn id="68" presetID="8" presetClass="exit" presetSubtype="16" fill="hold" grpId="1" nodeType="withEffect">
                                  <p:stCondLst>
                                    <p:cond delay="0"/>
                                  </p:stCondLst>
                                  <p:childTnLst>
                                    <p:animEffect transition="out" filter="diamond(in)">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par>
                                <p:cTn id="71" presetID="8" presetClass="exit" presetSubtype="16" fill="hold" grpId="1" nodeType="withEffect">
                                  <p:stCondLst>
                                    <p:cond delay="0"/>
                                  </p:stCondLst>
                                  <p:childTnLst>
                                    <p:animEffect transition="out" filter="diamond(in)">
                                      <p:cBhvr>
                                        <p:cTn id="72" dur="500"/>
                                        <p:tgtEl>
                                          <p:spTgt spid="11"/>
                                        </p:tgtEl>
                                      </p:cBhvr>
                                    </p:animEffect>
                                    <p:set>
                                      <p:cBhvr>
                                        <p:cTn id="73" dur="1" fill="hold">
                                          <p:stCondLst>
                                            <p:cond delay="499"/>
                                          </p:stCondLst>
                                        </p:cTn>
                                        <p:tgtEl>
                                          <p:spTgt spid="11"/>
                                        </p:tgtEl>
                                        <p:attrNameLst>
                                          <p:attrName>style.visibility</p:attrName>
                                        </p:attrNameLst>
                                      </p:cBhvr>
                                      <p:to>
                                        <p:strVal val="hidden"/>
                                      </p:to>
                                    </p:set>
                                  </p:childTnLst>
                                </p:cTn>
                              </p:par>
                            </p:childTnLst>
                          </p:cTn>
                        </p:par>
                        <p:par>
                          <p:cTn id="74" fill="hold">
                            <p:stCondLst>
                              <p:cond delay="500"/>
                            </p:stCondLst>
                            <p:childTnLst>
                              <p:par>
                                <p:cTn id="75" presetID="21" presetClass="entr" presetSubtype="4"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heel(4)">
                                      <p:cBhvr>
                                        <p:cTn id="77" dur="500"/>
                                        <p:tgtEl>
                                          <p:spTgt spid="12"/>
                                        </p:tgtEl>
                                      </p:cBhvr>
                                    </p:animEffect>
                                  </p:childTnLst>
                                </p:cTn>
                              </p:par>
                            </p:childTnLst>
                          </p:cTn>
                        </p:par>
                        <p:par>
                          <p:cTn id="78" fill="hold">
                            <p:stCondLst>
                              <p:cond delay="1000"/>
                            </p:stCondLst>
                            <p:childTnLst>
                              <p:par>
                                <p:cTn id="79" presetID="21" presetClass="entr" presetSubtype="4"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wheel(4)">
                                      <p:cBhvr>
                                        <p:cTn id="81" dur="500"/>
                                        <p:tgtEl>
                                          <p:spTgt spid="15"/>
                                        </p:tgtEl>
                                      </p:cBhvr>
                                    </p:animEffect>
                                  </p:childTnLst>
                                </p:cTn>
                              </p:par>
                            </p:childTnLst>
                          </p:cTn>
                        </p:par>
                        <p:par>
                          <p:cTn id="82" fill="hold">
                            <p:stCondLst>
                              <p:cond delay="1500"/>
                            </p:stCondLst>
                            <p:childTnLst>
                              <p:par>
                                <p:cTn id="83" presetID="21" presetClass="entr" presetSubtype="4"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wheel(4)">
                                      <p:cBhvr>
                                        <p:cTn id="85" dur="500"/>
                                        <p:tgtEl>
                                          <p:spTgt spid="16"/>
                                        </p:tgtEl>
                                      </p:cBhvr>
                                    </p:animEffect>
                                  </p:childTnLst>
                                </p:cTn>
                              </p:par>
                            </p:childTnLst>
                          </p:cTn>
                        </p:par>
                        <p:par>
                          <p:cTn id="86" fill="hold">
                            <p:stCondLst>
                              <p:cond delay="2000"/>
                            </p:stCondLst>
                            <p:childTnLst>
                              <p:par>
                                <p:cTn id="87" presetID="21" presetClass="entr" presetSubtype="4" fill="hold" grpId="0" nodeType="after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heel(4)">
                                      <p:cBhvr>
                                        <p:cTn id="89" dur="500"/>
                                        <p:tgtEl>
                                          <p:spTgt spid="17"/>
                                        </p:tgtEl>
                                      </p:cBhvr>
                                    </p:animEffect>
                                  </p:childTnLst>
                                </p:cTn>
                              </p:par>
                            </p:childTnLst>
                          </p:cTn>
                        </p:par>
                        <p:par>
                          <p:cTn id="90" fill="hold">
                            <p:stCondLst>
                              <p:cond delay="2500"/>
                            </p:stCondLst>
                            <p:childTnLst>
                              <p:par>
                                <p:cTn id="91" presetID="35" presetClass="entr" presetSubtype="0" fill="hold" grpId="0" nodeType="after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anim calcmode="lin" valueType="num">
                                      <p:cBhvr>
                                        <p:cTn id="94" dur="1000" fill="hold"/>
                                        <p:tgtEl>
                                          <p:spTgt spid="18"/>
                                        </p:tgtEl>
                                        <p:attrNameLst>
                                          <p:attrName>style.rotation</p:attrName>
                                        </p:attrNameLst>
                                      </p:cBhvr>
                                      <p:tavLst>
                                        <p:tav tm="0">
                                          <p:val>
                                            <p:fltVal val="720"/>
                                          </p:val>
                                        </p:tav>
                                        <p:tav tm="100000">
                                          <p:val>
                                            <p:fltVal val="0"/>
                                          </p:val>
                                        </p:tav>
                                      </p:tavLst>
                                    </p:anim>
                                    <p:anim calcmode="lin" valueType="num">
                                      <p:cBhvr>
                                        <p:cTn id="95" dur="1000" fill="hold"/>
                                        <p:tgtEl>
                                          <p:spTgt spid="18"/>
                                        </p:tgtEl>
                                        <p:attrNameLst>
                                          <p:attrName>ppt_h</p:attrName>
                                        </p:attrNameLst>
                                      </p:cBhvr>
                                      <p:tavLst>
                                        <p:tav tm="0">
                                          <p:val>
                                            <p:fltVal val="0"/>
                                          </p:val>
                                        </p:tav>
                                        <p:tav tm="100000">
                                          <p:val>
                                            <p:strVal val="#ppt_h"/>
                                          </p:val>
                                        </p:tav>
                                      </p:tavLst>
                                    </p:anim>
                                    <p:anim calcmode="lin" valueType="num">
                                      <p:cBhvr>
                                        <p:cTn id="96" dur="1000" fill="hold"/>
                                        <p:tgtEl>
                                          <p:spTgt spid="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9" grpId="0"/>
      <p:bldP spid="9" grpId="1"/>
      <p:bldP spid="3" grpId="0" animBg="1"/>
      <p:bldP spid="3" grpId="1" animBg="1"/>
      <p:bldP spid="11" grpId="0"/>
      <p:bldP spid="11" grpId="1"/>
      <p:bldP spid="4" grpId="0"/>
      <p:bldP spid="4" grpId="1"/>
      <p:bldP spid="2" grpId="0"/>
      <p:bldP spid="2" grpId="1"/>
      <p:bldP spid="8" grpId="0" animBg="1"/>
      <p:bldP spid="8" grpId="1" animBg="1"/>
      <p:bldP spid="19" grpId="0"/>
      <p:bldP spid="7" grpId="0" animBg="1"/>
      <p:bldP spid="16" grpId="0" animBg="1"/>
      <p:bldP spid="17" grpId="0" animBg="1"/>
      <p:bldP spid="18"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3647" y="3500438"/>
            <a:ext cx="3196709" cy="110799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6600" b="1" cap="none" spc="0" dirty="0" err="1">
                <a:ln/>
                <a:solidFill>
                  <a:schemeClr val="accent3"/>
                </a:solidFill>
                <a:effectLst/>
              </a:rPr>
              <a:t>Sample</a:t>
            </a:r>
            <a:endParaRPr lang="fr-FR" sz="6600" b="1" cap="none" spc="0" dirty="0">
              <a:ln/>
              <a:solidFill>
                <a:schemeClr val="accent3"/>
              </a:solidFill>
              <a:effectLst/>
            </a:endParaRPr>
          </a:p>
        </p:txBody>
      </p:sp>
      <p:grpSp>
        <p:nvGrpSpPr>
          <p:cNvPr id="7" name="Groupe 6"/>
          <p:cNvGrpSpPr/>
          <p:nvPr/>
        </p:nvGrpSpPr>
        <p:grpSpPr>
          <a:xfrm>
            <a:off x="3351796" y="285728"/>
            <a:ext cx="2440409" cy="1586266"/>
            <a:chOff x="2988879" y="-92304"/>
            <a:chExt cx="2440409" cy="1586266"/>
          </a:xfrm>
        </p:grpSpPr>
        <p:sp>
          <p:nvSpPr>
            <p:cNvPr id="8" name="Rectangle à coins arrondis 7"/>
            <p:cNvSpPr/>
            <p:nvPr/>
          </p:nvSpPr>
          <p:spPr>
            <a:xfrm>
              <a:off x="2988879" y="-92304"/>
              <a:ext cx="2440409" cy="1586266"/>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Rectangle 8"/>
            <p:cNvSpPr/>
            <p:nvPr/>
          </p:nvSpPr>
          <p:spPr>
            <a:xfrm>
              <a:off x="3072072" y="-14869"/>
              <a:ext cx="2285539" cy="143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3600" b="1" i="1" kern="1200" dirty="0">
                  <a:effectLst>
                    <a:outerShdw blurRad="38100" dist="38100" dir="2700000" algn="tl">
                      <a:srgbClr val="000000">
                        <a:alpha val="43137"/>
                      </a:srgbClr>
                    </a:outerShdw>
                  </a:effectLst>
                </a:rPr>
                <a:t>Elément ou unité</a:t>
              </a:r>
              <a:endParaRPr lang="fr-FR" sz="3600" kern="1200" dirty="0">
                <a:effectLst>
                  <a:outerShdw blurRad="38100" dist="38100" dir="2700000" algn="tl">
                    <a:srgbClr val="000000">
                      <a:alpha val="43137"/>
                    </a:srgbClr>
                  </a:outerShdw>
                </a:effectLst>
              </a:endParaRPr>
            </a:p>
          </p:txBody>
        </p:sp>
      </p:grpSp>
      <p:sp>
        <p:nvSpPr>
          <p:cNvPr id="10" name="Rectangle 9"/>
          <p:cNvSpPr/>
          <p:nvPr/>
        </p:nvSpPr>
        <p:spPr>
          <a:xfrm>
            <a:off x="1437752" y="2285992"/>
            <a:ext cx="6840000" cy="1508105"/>
          </a:xfrm>
          <a:prstGeom prst="rect">
            <a:avLst/>
          </a:prstGeom>
        </p:spPr>
        <p:txBody>
          <a:bodyPr wrap="square">
            <a:spAutoFit/>
          </a:bodyPr>
          <a:lstStyle/>
          <a:p>
            <a:pPr algn="ctr"/>
            <a:r>
              <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smallest unit of observation from which information on relevant variables can be obtained</a:t>
            </a:r>
            <a:r>
              <a:rPr lang="en-US" sz="3200" dirty="0"/>
              <a:t>.</a:t>
            </a:r>
            <a:endParaRPr lang="fr-FR"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Rectangle 10"/>
          <p:cNvSpPr/>
          <p:nvPr/>
        </p:nvSpPr>
        <p:spPr>
          <a:xfrm>
            <a:off x="1150152" y="4298320"/>
            <a:ext cx="6950240" cy="2400657"/>
          </a:xfrm>
          <a:prstGeom prst="rect">
            <a:avLst/>
          </a:prstGeom>
        </p:spPr>
        <p:txBody>
          <a:bodyPr wrap="square" lIns="0" rIns="0">
            <a:spAutoFit/>
          </a:bodyPr>
          <a:lstStyle/>
          <a:p>
            <a:pPr algn="ctr"/>
            <a:r>
              <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It is a concrete entity such as an individual, a system, an object, etc., or an abstract one like a behavioral relationship, on which the studied variable is measured or observed.</a:t>
            </a:r>
            <a:endParaRPr lang="fr-FR"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Éclair 11"/>
          <p:cNvSpPr/>
          <p:nvPr/>
        </p:nvSpPr>
        <p:spPr>
          <a:xfrm>
            <a:off x="714348" y="2143116"/>
            <a:ext cx="785818" cy="500066"/>
          </a:xfrm>
          <a:prstGeom prst="lightningBol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graphicFrame>
        <p:nvGraphicFramePr>
          <p:cNvPr id="2" name="Diagramme 1"/>
          <p:cNvGraphicFramePr/>
          <p:nvPr>
            <p:extLst>
              <p:ext uri="{D42A27DB-BD31-4B8C-83A1-F6EECF244321}">
                <p14:modId xmlns:p14="http://schemas.microsoft.com/office/powerpoint/2010/main" val="101176172"/>
              </p:ext>
            </p:extLst>
          </p:nvPr>
        </p:nvGraphicFramePr>
        <p:xfrm>
          <a:off x="357158" y="357166"/>
          <a:ext cx="8429684"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Éclair 12"/>
          <p:cNvSpPr/>
          <p:nvPr/>
        </p:nvSpPr>
        <p:spPr>
          <a:xfrm>
            <a:off x="1043608" y="4081062"/>
            <a:ext cx="785818" cy="500066"/>
          </a:xfrm>
          <a:prstGeom prst="lightningBol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500"/>
                                        <p:tgtEl>
                                          <p:spTgt spid="3"/>
                                        </p:tgtEl>
                                      </p:cBhvr>
                                    </p:animEffect>
                                  </p:childTnLst>
                                </p:cTn>
                              </p:par>
                            </p:childTnLst>
                          </p:cTn>
                        </p:par>
                        <p:par>
                          <p:cTn id="8" fill="hold">
                            <p:stCondLst>
                              <p:cond delay="500"/>
                            </p:stCondLst>
                            <p:childTnLst>
                              <p:par>
                                <p:cTn id="9" presetID="8"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out)">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grpId="1" nodeType="clickEffect">
                                  <p:stCondLst>
                                    <p:cond delay="0"/>
                                  </p:stCondLst>
                                  <p:childTnLst>
                                    <p:animEffect transition="out" filter="diamond(in)">
                                      <p:cBhvr>
                                        <p:cTn id="15" dur="1000"/>
                                        <p:tgtEl>
                                          <p:spTgt spid="2"/>
                                        </p:tgtEl>
                                      </p:cBhvr>
                                    </p:animEffect>
                                    <p:set>
                                      <p:cBhvr>
                                        <p:cTn id="16" dur="1" fill="hold">
                                          <p:stCondLst>
                                            <p:cond delay="999"/>
                                          </p:stCondLst>
                                        </p:cTn>
                                        <p:tgtEl>
                                          <p:spTgt spid="2"/>
                                        </p:tgtEl>
                                        <p:attrNameLst>
                                          <p:attrName>style.visibility</p:attrName>
                                        </p:attrNameLst>
                                      </p:cBhvr>
                                      <p:to>
                                        <p:strVal val="hidden"/>
                                      </p:to>
                                    </p:set>
                                  </p:childTnLst>
                                </p:cTn>
                              </p:par>
                              <p:par>
                                <p:cTn id="17" presetID="8" presetClass="exit" presetSubtype="16" fill="hold" grpId="1" nodeType="withEffect">
                                  <p:stCondLst>
                                    <p:cond delay="0"/>
                                  </p:stCondLst>
                                  <p:childTnLst>
                                    <p:animEffect transition="out" filter="diamond(in)">
                                      <p:cBhvr>
                                        <p:cTn id="18" dur="1000"/>
                                        <p:tgtEl>
                                          <p:spTgt spid="3"/>
                                        </p:tgtEl>
                                      </p:cBhvr>
                                    </p:animEffect>
                                    <p:set>
                                      <p:cBhvr>
                                        <p:cTn id="19" dur="1" fill="hold">
                                          <p:stCondLst>
                                            <p:cond delay="999"/>
                                          </p:stCondLst>
                                        </p:cTn>
                                        <p:tgtEl>
                                          <p:spTgt spid="3"/>
                                        </p:tgtEl>
                                        <p:attrNameLst>
                                          <p:attrName>style.visibility</p:attrName>
                                        </p:attrNameLst>
                                      </p:cBhvr>
                                      <p:to>
                                        <p:strVal val="hidden"/>
                                      </p:to>
                                    </p:set>
                                  </p:childTnLst>
                                </p:cTn>
                              </p:par>
                            </p:childTnLst>
                          </p:cTn>
                        </p:par>
                        <p:par>
                          <p:cTn id="20" fill="hold">
                            <p:stCondLst>
                              <p:cond delay="1000"/>
                            </p:stCondLst>
                            <p:childTnLst>
                              <p:par>
                                <p:cTn id="21" presetID="5" presetClass="entr" presetSubtype="5"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down)">
                                      <p:cBhvr>
                                        <p:cTn id="23" dur="500"/>
                                        <p:tgtEl>
                                          <p:spTgt spid="7"/>
                                        </p:tgtEl>
                                      </p:cBhvr>
                                    </p:animEffect>
                                  </p:childTnLst>
                                </p:cTn>
                              </p:par>
                            </p:childTnLst>
                          </p:cTn>
                        </p:par>
                        <p:par>
                          <p:cTn id="24" fill="hold">
                            <p:stCondLst>
                              <p:cond delay="1500"/>
                            </p:stCondLst>
                            <p:childTnLst>
                              <p:par>
                                <p:cTn id="25" presetID="2" presetClass="entr" presetSubtype="9"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0" grpId="0"/>
      <p:bldP spid="11" grpId="0"/>
      <p:bldGraphic spid="2" grpId="0">
        <p:bldAsOne/>
      </p:bldGraphic>
      <p:bldGraphic spid="2" grpId="1">
        <p:bldAsOne/>
      </p:bldGraphic>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642910" y="2635867"/>
            <a:ext cx="2857520" cy="1586266"/>
            <a:chOff x="501614" y="1718982"/>
            <a:chExt cx="2440409" cy="1586266"/>
          </a:xfrm>
        </p:grpSpPr>
        <p:sp>
          <p:nvSpPr>
            <p:cNvPr id="3" name="Rectangle à coins arrondis 2"/>
            <p:cNvSpPr/>
            <p:nvPr/>
          </p:nvSpPr>
          <p:spPr>
            <a:xfrm>
              <a:off x="501614" y="1718982"/>
              <a:ext cx="2440409" cy="1586266"/>
            </a:xfrm>
            <a:prstGeom prst="roundRect">
              <a:avLst/>
            </a:prstGeom>
          </p:spPr>
          <p:style>
            <a:lnRef idx="2">
              <a:schemeClr val="lt1">
                <a:hueOff val="0"/>
                <a:satOff val="0"/>
                <a:lumOff val="0"/>
                <a:alphaOff val="0"/>
              </a:schemeClr>
            </a:lnRef>
            <a:fillRef idx="1">
              <a:schemeClr val="accent3">
                <a:hueOff val="17595341"/>
                <a:satOff val="-40088"/>
                <a:lumOff val="16080"/>
                <a:alphaOff val="0"/>
              </a:schemeClr>
            </a:fillRef>
            <a:effectRef idx="0">
              <a:schemeClr val="accent3">
                <a:hueOff val="17595341"/>
                <a:satOff val="-40088"/>
                <a:lumOff val="16080"/>
                <a:alphaOff val="0"/>
              </a:schemeClr>
            </a:effectRef>
            <a:fontRef idx="minor">
              <a:schemeClr val="lt1"/>
            </a:fontRef>
          </p:style>
        </p:sp>
        <p:sp>
          <p:nvSpPr>
            <p:cNvPr id="4" name="Rectangle 3"/>
            <p:cNvSpPr/>
            <p:nvPr/>
          </p:nvSpPr>
          <p:spPr>
            <a:xfrm>
              <a:off x="579049" y="1796417"/>
              <a:ext cx="2285539" cy="143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3600" b="1" i="1" kern="1200" dirty="0" err="1">
                  <a:solidFill>
                    <a:prstClr val="white"/>
                  </a:solidFill>
                  <a:effectLst>
                    <a:outerShdw blurRad="38100" dist="38100" dir="2700000" algn="tl">
                      <a:srgbClr val="000000">
                        <a:alpha val="43137"/>
                      </a:srgbClr>
                    </a:outerShdw>
                  </a:effectLst>
                  <a:latin typeface="Constantia"/>
                  <a:ea typeface="+mn-ea"/>
                  <a:cs typeface="+mn-cs"/>
                </a:rPr>
                <a:t>Statistical</a:t>
              </a:r>
              <a:r>
                <a:rPr lang="fr-FR" sz="3600" b="1" i="1" kern="1200" dirty="0">
                  <a:solidFill>
                    <a:prstClr val="white"/>
                  </a:solidFill>
                  <a:effectLst>
                    <a:outerShdw blurRad="38100" dist="38100" dir="2700000" algn="tl">
                      <a:srgbClr val="000000">
                        <a:alpha val="43137"/>
                      </a:srgbClr>
                    </a:outerShdw>
                  </a:effectLst>
                  <a:latin typeface="Constantia"/>
                  <a:ea typeface="+mn-ea"/>
                  <a:cs typeface="+mn-cs"/>
                </a:rPr>
                <a:t> population</a:t>
              </a:r>
            </a:p>
          </p:txBody>
        </p:sp>
      </p:grpSp>
      <p:sp>
        <p:nvSpPr>
          <p:cNvPr id="5" name="Rectangle 4"/>
          <p:cNvSpPr/>
          <p:nvPr/>
        </p:nvSpPr>
        <p:spPr>
          <a:xfrm>
            <a:off x="3786182" y="1305342"/>
            <a:ext cx="4572032" cy="4278094"/>
          </a:xfrm>
          <a:prstGeom prst="rect">
            <a:avLst/>
          </a:prstGeom>
        </p:spPr>
        <p:txBody>
          <a:bodyPr wrap="square">
            <a:spAutoFit/>
          </a:bodyPr>
          <a:lstStyle/>
          <a:p>
            <a:pPr algn="ctr"/>
            <a:r>
              <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It is a collection of elements, sharing at least one common characteristic, allowing it to be defined, from which a representative sample is extracted and on which statistical conclusions are drawn.</a:t>
            </a:r>
            <a:endParaRPr lang="fr-FR"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Éclair 6"/>
          <p:cNvSpPr/>
          <p:nvPr/>
        </p:nvSpPr>
        <p:spPr>
          <a:xfrm>
            <a:off x="3714744" y="1071546"/>
            <a:ext cx="785818" cy="500066"/>
          </a:xfrm>
          <a:prstGeom prst="lightningBol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571604" y="3286124"/>
            <a:ext cx="2857520" cy="1586266"/>
            <a:chOff x="1453864" y="4649705"/>
            <a:chExt cx="2440409" cy="1586266"/>
          </a:xfrm>
        </p:grpSpPr>
        <p:sp>
          <p:nvSpPr>
            <p:cNvPr id="3" name="Rectangle à coins arrondis 2"/>
            <p:cNvSpPr/>
            <p:nvPr/>
          </p:nvSpPr>
          <p:spPr>
            <a:xfrm>
              <a:off x="1453864" y="4649705"/>
              <a:ext cx="2440409" cy="1586266"/>
            </a:xfrm>
            <a:prstGeom prst="roundRect">
              <a:avLst/>
            </a:prstGeom>
          </p:spPr>
          <p:style>
            <a:lnRef idx="2">
              <a:schemeClr val="lt1">
                <a:hueOff val="0"/>
                <a:satOff val="0"/>
                <a:lumOff val="0"/>
                <a:alphaOff val="0"/>
              </a:schemeClr>
            </a:lnRef>
            <a:fillRef idx="1">
              <a:schemeClr val="accent3">
                <a:hueOff val="13196505"/>
                <a:satOff val="-30066"/>
                <a:lumOff val="12060"/>
                <a:alphaOff val="0"/>
              </a:schemeClr>
            </a:fillRef>
            <a:effectRef idx="0">
              <a:schemeClr val="accent3">
                <a:hueOff val="13196505"/>
                <a:satOff val="-30066"/>
                <a:lumOff val="12060"/>
                <a:alphaOff val="0"/>
              </a:schemeClr>
            </a:effectRef>
            <a:fontRef idx="minor">
              <a:schemeClr val="lt1"/>
            </a:fontRef>
          </p:style>
        </p:sp>
        <p:sp>
          <p:nvSpPr>
            <p:cNvPr id="4" name="Rectangle 3"/>
            <p:cNvSpPr/>
            <p:nvPr/>
          </p:nvSpPr>
          <p:spPr>
            <a:xfrm>
              <a:off x="1531299" y="4727140"/>
              <a:ext cx="2285539" cy="143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a:r>
                <a:rPr lang="fr-FR" sz="3600" b="1" i="1" dirty="0">
                  <a:effectLst>
                    <a:outerShdw blurRad="38100" dist="38100" dir="2700000" algn="tl">
                      <a:srgbClr val="000000">
                        <a:alpha val="43137"/>
                      </a:srgbClr>
                    </a:outerShdw>
                  </a:effectLst>
                </a:rPr>
                <a:t>Target population</a:t>
              </a:r>
              <a:endParaRPr lang="fr-FR" sz="3600" dirty="0">
                <a:effectLst>
                  <a:outerShdw blurRad="38100" dist="38100" dir="2700000" algn="tl">
                    <a:srgbClr val="000000">
                      <a:alpha val="43137"/>
                    </a:srgbClr>
                  </a:outerShdw>
                </a:effectLst>
              </a:endParaRPr>
            </a:p>
          </p:txBody>
        </p:sp>
      </p:grpSp>
      <p:sp>
        <p:nvSpPr>
          <p:cNvPr id="5" name="Rectangle 4"/>
          <p:cNvSpPr/>
          <p:nvPr/>
        </p:nvSpPr>
        <p:spPr>
          <a:xfrm>
            <a:off x="899592" y="428604"/>
            <a:ext cx="7378314" cy="2400657"/>
          </a:xfrm>
          <a:prstGeom prst="rect">
            <a:avLst/>
          </a:prstGeom>
        </p:spPr>
        <p:txBody>
          <a:bodyPr wrap="square" lIns="0" rIns="0">
            <a:spAutoFit/>
          </a:bodyPr>
          <a:lstStyle/>
          <a:p>
            <a:pPr algn="ctr"/>
            <a:r>
              <a:rPr lang="en-US" sz="3000" b="1" dirty="0">
                <a:solidFill>
                  <a:schemeClr val="bg1"/>
                </a:solidFill>
                <a:latin typeface="Times New Roman" pitchFamily="18" charset="0"/>
                <a:cs typeface="Times New Roman" pitchFamily="18" charset="0"/>
              </a:rPr>
              <a:t>It is generally the biological population, which includes, in addition to the available population, the inaccessible and non-vulnerable populations; and on which the conclusions of a study should be based.</a:t>
            </a:r>
            <a:endParaRPr lang="fr-FR" sz="3000" b="1" dirty="0">
              <a:solidFill>
                <a:schemeClr val="bg1"/>
              </a:solidFill>
              <a:latin typeface="Times New Roman" pitchFamily="18" charset="0"/>
              <a:cs typeface="Times New Roman" pitchFamily="18" charset="0"/>
            </a:endParaRPr>
          </a:p>
        </p:txBody>
      </p:sp>
      <p:sp>
        <p:nvSpPr>
          <p:cNvPr id="6" name="Éclair 5"/>
          <p:cNvSpPr/>
          <p:nvPr/>
        </p:nvSpPr>
        <p:spPr>
          <a:xfrm>
            <a:off x="428596" y="285728"/>
            <a:ext cx="785818" cy="500066"/>
          </a:xfrm>
          <a:prstGeom prst="lightningBol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2"/>
          <a:srcRect l="5450" r="2753"/>
          <a:stretch>
            <a:fillRect/>
          </a:stretch>
        </p:blipFill>
        <p:spPr bwMode="auto">
          <a:xfrm>
            <a:off x="5000628" y="2895717"/>
            <a:ext cx="3071834" cy="3547949"/>
          </a:xfrm>
          <a:prstGeom prst="rect">
            <a:avLst/>
          </a:prstGeom>
          <a:noFill/>
          <a:ln w="57150">
            <a:solidFill>
              <a:schemeClr val="accent5">
                <a:lumMod val="75000"/>
              </a:schemeClr>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500"/>
                                        <p:tgtEl>
                                          <p:spTgt spid="2"/>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 calcmode="lin" valueType="num">
                                      <p:cBhvr>
                                        <p:cTn id="21" dur="500" fill="hold"/>
                                        <p:tgtEl>
                                          <p:spTgt spid="1026"/>
                                        </p:tgtEl>
                                        <p:attrNameLst>
                                          <p:attrName>ppt_w</p:attrName>
                                        </p:attrNameLst>
                                      </p:cBhvr>
                                      <p:tavLst>
                                        <p:tav tm="0">
                                          <p:val>
                                            <p:fltVal val="0"/>
                                          </p:val>
                                        </p:tav>
                                        <p:tav tm="100000">
                                          <p:val>
                                            <p:strVal val="#ppt_w"/>
                                          </p:val>
                                        </p:tav>
                                      </p:tavLst>
                                    </p:anim>
                                    <p:anim calcmode="lin" valueType="num">
                                      <p:cBhvr>
                                        <p:cTn id="22" dur="5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4643438" y="4200188"/>
            <a:ext cx="3143272" cy="1586266"/>
            <a:chOff x="4535409" y="4649705"/>
            <a:chExt cx="2440409" cy="1586266"/>
          </a:xfrm>
        </p:grpSpPr>
        <p:sp>
          <p:nvSpPr>
            <p:cNvPr id="3" name="Rectangle à coins arrondis 2"/>
            <p:cNvSpPr/>
            <p:nvPr/>
          </p:nvSpPr>
          <p:spPr>
            <a:xfrm>
              <a:off x="4535409" y="4649705"/>
              <a:ext cx="2440409" cy="1586266"/>
            </a:xfrm>
            <a:prstGeom prst="roundRect">
              <a:avLst/>
            </a:prstGeom>
          </p:spPr>
          <p:style>
            <a:lnRef idx="2">
              <a:schemeClr val="lt1">
                <a:hueOff val="0"/>
                <a:satOff val="0"/>
                <a:lumOff val="0"/>
                <a:alphaOff val="0"/>
              </a:schemeClr>
            </a:lnRef>
            <a:fillRef idx="1">
              <a:schemeClr val="accent3">
                <a:hueOff val="8797670"/>
                <a:satOff val="-20044"/>
                <a:lumOff val="8040"/>
                <a:alphaOff val="0"/>
              </a:schemeClr>
            </a:fillRef>
            <a:effectRef idx="0">
              <a:schemeClr val="accent3">
                <a:hueOff val="8797670"/>
                <a:satOff val="-20044"/>
                <a:lumOff val="8040"/>
                <a:alphaOff val="0"/>
              </a:schemeClr>
            </a:effectRef>
            <a:fontRef idx="minor">
              <a:schemeClr val="lt1"/>
            </a:fontRef>
          </p:style>
        </p:sp>
        <p:sp>
          <p:nvSpPr>
            <p:cNvPr id="4" name="Rectangle 3"/>
            <p:cNvSpPr/>
            <p:nvPr/>
          </p:nvSpPr>
          <p:spPr>
            <a:xfrm>
              <a:off x="4612844" y="4727140"/>
              <a:ext cx="2285539" cy="143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0" tIns="106680" rIns="36000" bIns="106680" numCol="1" spcCol="1270" anchor="ctr" anchorCtr="0">
              <a:noAutofit/>
            </a:bodyPr>
            <a:lstStyle/>
            <a:p>
              <a:pPr lvl="0" algn="ctr" defTabSz="1244600">
                <a:lnSpc>
                  <a:spcPct val="90000"/>
                </a:lnSpc>
                <a:spcAft>
                  <a:spcPct val="35000"/>
                </a:spcAft>
              </a:pPr>
              <a:r>
                <a:rPr lang="fr-FR" sz="3600" b="1" dirty="0" err="1">
                  <a:effectLst>
                    <a:outerShdw blurRad="38100" dist="38100" dir="2700000" algn="tl">
                      <a:srgbClr val="000000">
                        <a:alpha val="43137"/>
                      </a:srgbClr>
                    </a:outerShdw>
                  </a:effectLst>
                </a:rPr>
                <a:t>Ecological</a:t>
              </a:r>
              <a:r>
                <a:rPr lang="fr-FR" sz="3600" b="1" dirty="0">
                  <a:effectLst>
                    <a:outerShdw blurRad="38100" dist="38100" dir="2700000" algn="tl">
                      <a:srgbClr val="000000">
                        <a:alpha val="43137"/>
                      </a:srgbClr>
                    </a:outerShdw>
                  </a:effectLst>
                </a:rPr>
                <a:t> </a:t>
              </a:r>
              <a:r>
                <a:rPr lang="fr-FR" sz="3600" b="1" dirty="0" err="1">
                  <a:effectLst>
                    <a:outerShdw blurRad="38100" dist="38100" dir="2700000" algn="tl">
                      <a:srgbClr val="000000">
                        <a:alpha val="43137"/>
                      </a:srgbClr>
                    </a:outerShdw>
                  </a:effectLst>
                </a:rPr>
                <a:t>descriptors</a:t>
              </a:r>
              <a:endParaRPr lang="fr-FR" sz="3600" b="1" kern="1200" dirty="0">
                <a:effectLst>
                  <a:outerShdw blurRad="38100" dist="38100" dir="2700000" algn="tl">
                    <a:srgbClr val="000000">
                      <a:alpha val="43137"/>
                    </a:srgbClr>
                  </a:outerShdw>
                </a:effectLst>
              </a:endParaRPr>
            </a:p>
          </p:txBody>
        </p:sp>
      </p:grpSp>
      <p:sp>
        <p:nvSpPr>
          <p:cNvPr id="5" name="Rectangle 4"/>
          <p:cNvSpPr/>
          <p:nvPr/>
        </p:nvSpPr>
        <p:spPr>
          <a:xfrm>
            <a:off x="1428728" y="852430"/>
            <a:ext cx="7164000" cy="2862322"/>
          </a:xfrm>
          <a:prstGeom prst="rect">
            <a:avLst/>
          </a:prstGeom>
        </p:spPr>
        <p:txBody>
          <a:bodyPr wrap="square" lIns="0" rIns="0">
            <a:spAutoFit/>
          </a:bodyPr>
          <a:lstStyle/>
          <a:p>
            <a:pPr algn="ctr"/>
            <a:r>
              <a:rPr lang="en-US" sz="3000" b="1" dirty="0">
                <a:solidFill>
                  <a:schemeClr val="bg1"/>
                </a:solidFill>
                <a:latin typeface="Times New Roman" pitchFamily="18" charset="0"/>
                <a:cs typeface="Times New Roman" pitchFamily="18" charset="0"/>
              </a:rPr>
              <a:t>The variables that one chooses to study for the description of structure 
or operation of an object are generally referred to as 
ecological descriptors. There are many of them</a:t>
            </a:r>
            <a:endParaRPr lang="fr-FR"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Éclair 5"/>
          <p:cNvSpPr/>
          <p:nvPr/>
        </p:nvSpPr>
        <p:spPr>
          <a:xfrm>
            <a:off x="785786" y="714356"/>
            <a:ext cx="785818" cy="500066"/>
          </a:xfrm>
          <a:prstGeom prst="lightningBol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FR"/>
          </a:p>
        </p:txBody>
      </p:sp>
      <p:graphicFrame>
        <p:nvGraphicFramePr>
          <p:cNvPr id="8" name="Diagramme 7"/>
          <p:cNvGraphicFramePr/>
          <p:nvPr/>
        </p:nvGraphicFramePr>
        <p:xfrm>
          <a:off x="285736" y="285740"/>
          <a:ext cx="8572528"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e 6"/>
          <p:cNvGraphicFramePr/>
          <p:nvPr>
            <p:extLst>
              <p:ext uri="{D42A27DB-BD31-4B8C-83A1-F6EECF244321}">
                <p14:modId xmlns:p14="http://schemas.microsoft.com/office/powerpoint/2010/main" val="722440988"/>
              </p:ext>
            </p:extLst>
          </p:nvPr>
        </p:nvGraphicFramePr>
        <p:xfrm>
          <a:off x="357158" y="285728"/>
          <a:ext cx="8572528" cy="6286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5"/>
                                        </p:tgtEl>
                                        <p:attrNameLst>
                                          <p:attrName>ppt_x</p:attrName>
                                        </p:attrNameLst>
                                      </p:cBhvr>
                                      <p:tavLst>
                                        <p:tav tm="0">
                                          <p:val>
                                            <p:strVal val="ppt_x"/>
                                          </p:val>
                                        </p:tav>
                                        <p:tav tm="100000">
                                          <p:val>
                                            <p:strVal val="ppt_x"/>
                                          </p:val>
                                        </p:tav>
                                      </p:tavLst>
                                    </p:anim>
                                    <p:anim calcmode="lin" valueType="num">
                                      <p:cBhvr additive="base">
                                        <p:cTn id="21" dur="500"/>
                                        <p:tgtEl>
                                          <p:spTgt spid="5"/>
                                        </p:tgtEl>
                                        <p:attrNameLst>
                                          <p:attrName>ppt_y</p:attrName>
                                        </p:attrNameLst>
                                      </p:cBhvr>
                                      <p:tavLst>
                                        <p:tav tm="0">
                                          <p:val>
                                            <p:strVal val="ppt_y"/>
                                          </p:val>
                                        </p:tav>
                                        <p:tav tm="100000">
                                          <p:val>
                                            <p:strVal val="1+ppt_h/2"/>
                                          </p:val>
                                        </p:tav>
                                      </p:tavLst>
                                    </p:anim>
                                    <p:set>
                                      <p:cBhvr>
                                        <p:cTn id="22" dur="1" fill="hold">
                                          <p:stCondLst>
                                            <p:cond delay="499"/>
                                          </p:stCondLst>
                                        </p:cTn>
                                        <p:tgtEl>
                                          <p:spTgt spid="5"/>
                                        </p:tgtEl>
                                        <p:attrNameLst>
                                          <p:attrName>style.visibility</p:attrName>
                                        </p:attrNameLst>
                                      </p:cBhvr>
                                      <p:to>
                                        <p:strVal val="hidden"/>
                                      </p:to>
                                    </p:set>
                                  </p:childTnLst>
                                </p:cTn>
                              </p:par>
                              <p:par>
                                <p:cTn id="23" presetID="2" presetClass="exit" presetSubtype="4" fill="hold" grpId="1" nodeType="with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par>
                          <p:cTn id="27" fill="hold">
                            <p:stCondLst>
                              <p:cond delay="500"/>
                            </p:stCondLst>
                            <p:childTnLst>
                              <p:par>
                                <p:cTn id="28" presetID="1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slide(fromBottom)">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xit" presetSubtype="16" fill="hold" grpId="1" nodeType="clickEffect">
                                  <p:stCondLst>
                                    <p:cond delay="0"/>
                                  </p:stCondLst>
                                  <p:childTnLst>
                                    <p:animEffect transition="out" filter="box(in)">
                                      <p:cBhvr>
                                        <p:cTn id="34" dur="500"/>
                                        <p:tgtEl>
                                          <p:spTgt spid="7"/>
                                        </p:tgtEl>
                                      </p:cBhvr>
                                    </p:animEffect>
                                    <p:set>
                                      <p:cBhvr>
                                        <p:cTn id="35" dur="1" fill="hold">
                                          <p:stCondLst>
                                            <p:cond delay="499"/>
                                          </p:stCondLst>
                                        </p:cTn>
                                        <p:tgtEl>
                                          <p:spTgt spid="7"/>
                                        </p:tgtEl>
                                        <p:attrNameLst>
                                          <p:attrName>style.visibility</p:attrName>
                                        </p:attrNameLst>
                                      </p:cBhvr>
                                      <p:to>
                                        <p:strVal val="hidden"/>
                                      </p:to>
                                    </p:set>
                                  </p:childTnLst>
                                </p:cTn>
                              </p:par>
                            </p:childTnLst>
                          </p:cTn>
                        </p:par>
                        <p:par>
                          <p:cTn id="36" fill="hold">
                            <p:stCondLst>
                              <p:cond delay="500"/>
                            </p:stCondLst>
                            <p:childTnLst>
                              <p:par>
                                <p:cTn id="37" presetID="21" presetClass="entr" presetSubtype="2"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heel(2)">
                                      <p:cBhvr>
                                        <p:cTn id="3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animBg="1"/>
      <p:bldP spid="6" grpId="1" animBg="1"/>
      <p:bldGraphic spid="8" grpId="0">
        <p:bldAsOne/>
      </p:bldGraphic>
      <p:bldGraphic spid="7" grpId="0">
        <p:bldAsOne/>
      </p:bldGraphic>
      <p:bldGraphic spid="7" grpI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5357818" y="2635867"/>
            <a:ext cx="2934716" cy="1586266"/>
            <a:chOff x="5487659" y="1718982"/>
            <a:chExt cx="2440409" cy="1586266"/>
          </a:xfrm>
        </p:grpSpPr>
        <p:sp>
          <p:nvSpPr>
            <p:cNvPr id="7" name="Rectangle à coins arrondis 6"/>
            <p:cNvSpPr/>
            <p:nvPr/>
          </p:nvSpPr>
          <p:spPr>
            <a:xfrm>
              <a:off x="5487659" y="1718982"/>
              <a:ext cx="2440409" cy="1586266"/>
            </a:xfrm>
            <a:prstGeom prst="roundRect">
              <a:avLst/>
            </a:prstGeom>
          </p:spPr>
          <p:style>
            <a:lnRef idx="2">
              <a:schemeClr val="lt1">
                <a:hueOff val="0"/>
                <a:satOff val="0"/>
                <a:lumOff val="0"/>
                <a:alphaOff val="0"/>
              </a:schemeClr>
            </a:lnRef>
            <a:fillRef idx="1">
              <a:schemeClr val="accent3">
                <a:hueOff val="4398835"/>
                <a:satOff val="-10022"/>
                <a:lumOff val="4020"/>
                <a:alphaOff val="0"/>
              </a:schemeClr>
            </a:fillRef>
            <a:effectRef idx="0">
              <a:schemeClr val="accent3">
                <a:hueOff val="4398835"/>
                <a:satOff val="-10022"/>
                <a:lumOff val="4020"/>
                <a:alphaOff val="0"/>
              </a:schemeClr>
            </a:effectRef>
            <a:fontRef idx="minor">
              <a:schemeClr val="lt1"/>
            </a:fontRef>
          </p:style>
        </p:sp>
        <p:sp>
          <p:nvSpPr>
            <p:cNvPr id="8" name="Rectangle 7"/>
            <p:cNvSpPr/>
            <p:nvPr/>
          </p:nvSpPr>
          <p:spPr>
            <a:xfrm>
              <a:off x="5565094" y="1796417"/>
              <a:ext cx="2285539" cy="1431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Aft>
                  <a:spcPct val="35000"/>
                </a:spcAft>
              </a:pPr>
              <a:r>
                <a:rPr lang="fr-FR" sz="3600" b="1" i="1" dirty="0" err="1">
                  <a:effectLst>
                    <a:outerShdw blurRad="38100" dist="38100" dir="2700000" algn="tl">
                      <a:srgbClr val="000000">
                        <a:alpha val="43137"/>
                      </a:srgbClr>
                    </a:outerShdw>
                  </a:effectLst>
                </a:rPr>
                <a:t>Estimator</a:t>
              </a:r>
              <a:endParaRPr lang="fr-FR" sz="3600" kern="1200" dirty="0">
                <a:effectLst>
                  <a:outerShdw blurRad="38100" dist="38100" dir="2700000" algn="tl">
                    <a:srgbClr val="000000">
                      <a:alpha val="43137"/>
                    </a:srgbClr>
                  </a:outerShdw>
                </a:effectLst>
              </a:endParaRPr>
            </a:p>
          </p:txBody>
        </p:sp>
      </p:grpSp>
      <p:sp>
        <p:nvSpPr>
          <p:cNvPr id="9" name="Rectangle 8"/>
          <p:cNvSpPr/>
          <p:nvPr/>
        </p:nvSpPr>
        <p:spPr>
          <a:xfrm>
            <a:off x="1428728" y="1606148"/>
            <a:ext cx="3786214" cy="3046988"/>
          </a:xfrm>
          <a:prstGeom prst="rect">
            <a:avLst/>
          </a:prstGeom>
        </p:spPr>
        <p:txBody>
          <a:bodyPr wrap="square" lIns="0" rIns="0">
            <a:spAutoFit/>
          </a:bodyPr>
          <a:lstStyle/>
          <a:p>
            <a:pPr algn="ctr"/>
            <a:r>
              <a:rPr lang="en-US" sz="3200" b="1" dirty="0">
                <a:solidFill>
                  <a:schemeClr val="bg1"/>
                </a:solidFill>
                <a:latin typeface="Times New Roman" pitchFamily="18" charset="0"/>
                <a:cs typeface="Times New Roman" pitchFamily="18" charset="0"/>
              </a:rPr>
              <a:t>Is a mathematical expression that measures, from sample data, a parameter of the statistical population.</a:t>
            </a:r>
            <a:endParaRPr lang="fr-FR"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Éclair 9"/>
          <p:cNvSpPr/>
          <p:nvPr/>
        </p:nvSpPr>
        <p:spPr>
          <a:xfrm>
            <a:off x="642910" y="1285860"/>
            <a:ext cx="785818" cy="500066"/>
          </a:xfrm>
          <a:prstGeom prst="lightningBolt">
            <a:avLst/>
          </a:prstGeom>
          <a:solidFill>
            <a:srgbClr val="66FF33"/>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down)">
                                      <p:cBhvr>
                                        <p:cTn id="7" dur="500"/>
                                        <p:tgtEl>
                                          <p:spTgt spid="6"/>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857620" y="1535488"/>
            <a:ext cx="3938614"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2400" b="1" i="1" dirty="0">
                <a:solidFill>
                  <a:srgbClr val="FF0000"/>
                </a:solidFill>
                <a:effectLst>
                  <a:outerShdw blurRad="38100" dist="38100" dir="2700000" algn="tl">
                    <a:srgbClr val="000000">
                      <a:alpha val="43137"/>
                    </a:srgbClr>
                  </a:outerShdw>
                </a:effectLst>
              </a:rPr>
              <a:t>Quantitative </a:t>
            </a:r>
            <a:r>
              <a:rPr lang="fr-FR" sz="2400" b="1" i="1" dirty="0" err="1">
                <a:solidFill>
                  <a:srgbClr val="FF0000"/>
                </a:solidFill>
                <a:effectLst>
                  <a:outerShdw blurRad="38100" dist="38100" dir="2700000" algn="tl">
                    <a:srgbClr val="000000">
                      <a:alpha val="43137"/>
                    </a:srgbClr>
                  </a:outerShdw>
                </a:effectLst>
              </a:rPr>
              <a:t>descriptor</a:t>
            </a:r>
            <a:r>
              <a:rPr lang="fr-FR" sz="2400" b="1" i="1" dirty="0">
                <a:solidFill>
                  <a:srgbClr val="FF0000"/>
                </a:solidFill>
                <a:effectLst>
                  <a:outerShdw blurRad="38100" dist="38100" dir="2700000" algn="tl">
                    <a:srgbClr val="000000">
                      <a:alpha val="43137"/>
                    </a:srgbClr>
                  </a:outerShdw>
                </a:effectLst>
              </a:rPr>
              <a:t> = </a:t>
            </a:r>
            <a:r>
              <a:rPr lang="fr-FR" sz="2400" b="1" i="1" dirty="0" err="1">
                <a:solidFill>
                  <a:srgbClr val="FF0000"/>
                </a:solidFill>
                <a:effectLst>
                  <a:outerShdw blurRad="38100" dist="38100" dir="2700000" algn="tl">
                    <a:srgbClr val="000000">
                      <a:alpha val="43137"/>
                    </a:srgbClr>
                  </a:outerShdw>
                </a:effectLst>
              </a:rPr>
              <a:t>abundance</a:t>
            </a:r>
            <a:r>
              <a:rPr lang="fr-FR" sz="2400" b="1" i="1" dirty="0">
                <a:solidFill>
                  <a:srgbClr val="FF0000"/>
                </a:solidFill>
                <a:effectLst>
                  <a:outerShdw blurRad="38100" dist="38100" dir="2700000" algn="tl">
                    <a:srgbClr val="000000">
                      <a:alpha val="43137"/>
                    </a:srgbClr>
                  </a:outerShdw>
                </a:effectLst>
              </a:rPr>
              <a:t> 
Qualitative </a:t>
            </a:r>
            <a:r>
              <a:rPr lang="fr-FR" sz="2400" b="1" i="1" dirty="0" err="1">
                <a:solidFill>
                  <a:srgbClr val="FF0000"/>
                </a:solidFill>
                <a:effectLst>
                  <a:outerShdw blurRad="38100" dist="38100" dir="2700000" algn="tl">
                    <a:srgbClr val="000000">
                      <a:alpha val="43137"/>
                    </a:srgbClr>
                  </a:outerShdw>
                </a:effectLst>
              </a:rPr>
              <a:t>descriptor</a:t>
            </a:r>
            <a:r>
              <a:rPr lang="fr-FR" sz="2400" b="1" i="1" dirty="0">
                <a:solidFill>
                  <a:srgbClr val="FF0000"/>
                </a:solidFill>
                <a:effectLst>
                  <a:outerShdw blurRad="38100" dist="38100" dir="2700000" algn="tl">
                    <a:srgbClr val="000000">
                      <a:alpha val="43137"/>
                    </a:srgbClr>
                  </a:outerShdw>
                </a:effectLst>
              </a:rPr>
              <a:t> = </a:t>
            </a:r>
            <a:r>
              <a:rPr lang="fr-FR" sz="2400" b="1" i="1" dirty="0" err="1">
                <a:solidFill>
                  <a:srgbClr val="FF0000"/>
                </a:solidFill>
                <a:effectLst>
                  <a:outerShdw blurRad="38100" dist="38100" dir="2700000" algn="tl">
                    <a:srgbClr val="000000">
                      <a:alpha val="43137"/>
                    </a:srgbClr>
                  </a:outerShdw>
                </a:effectLst>
              </a:rPr>
              <a:t>Presence</a:t>
            </a:r>
            <a:r>
              <a:rPr lang="fr-FR" sz="2400" b="1" i="1" dirty="0">
                <a:solidFill>
                  <a:srgbClr val="FF0000"/>
                </a:solidFill>
                <a:effectLst>
                  <a:outerShdw blurRad="38100" dist="38100" dir="2700000" algn="tl">
                    <a:srgbClr val="000000">
                      <a:alpha val="43137"/>
                    </a:srgbClr>
                  </a:outerShdw>
                </a:effectLst>
              </a:rPr>
              <a:t>/absence</a:t>
            </a:r>
            <a:endParaRPr lang="fr-FR" sz="2400" b="1" i="1" dirty="0">
              <a:solidFill>
                <a:srgbClr val="FF0000"/>
              </a:solidFill>
              <a:effectLst>
                <a:outerShdw blurRad="38100" dist="38100" dir="2700000" algn="tl">
                  <a:srgbClr val="000000">
                    <a:alpha val="43137"/>
                  </a:srgbClr>
                </a:outerShdw>
              </a:effectLst>
              <a:latin typeface="+mn-lt"/>
            </a:endParaRPr>
          </a:p>
        </p:txBody>
      </p:sp>
      <p:sp>
        <p:nvSpPr>
          <p:cNvPr id="2" name="Rectangle 1"/>
          <p:cNvSpPr/>
          <p:nvPr/>
        </p:nvSpPr>
        <p:spPr>
          <a:xfrm>
            <a:off x="976624" y="142852"/>
            <a:ext cx="710964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Explanatory example</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25" name="Rectangle 1"/>
          <p:cNvSpPr>
            <a:spLocks noChangeArrowheads="1"/>
          </p:cNvSpPr>
          <p:nvPr/>
        </p:nvSpPr>
        <p:spPr bwMode="auto">
          <a:xfrm>
            <a:off x="466860" y="2953780"/>
            <a:ext cx="8210280" cy="35863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lnSpc>
                <a:spcPct val="120000"/>
              </a:lnSpc>
            </a:pPr>
            <a:r>
              <a:rPr lang="en-US" sz="3200" b="1">
                <a:solidFill>
                  <a:schemeClr val="bg1"/>
                </a:solidFill>
                <a:latin typeface="Times New Roman" pitchFamily="18" charset="0"/>
                <a:ea typeface="Calibri" pitchFamily="34" charset="0"/>
                <a:cs typeface="Times New Roman" pitchFamily="18" charset="0"/>
              </a:rPr>
              <a:t>To study the evolution of a mosquito larvae population in a selected pond, water samples are taken with a ladle; The number of larvae per ladle is counted and the larval stage is determined by measuring the width of the head capsule.</a:t>
            </a:r>
            <a:endParaRPr kumimoji="0" lang="fr-FR" sz="4000" b="1" i="0" u="none" strike="noStrike" cap="none" normalizeH="0" baseline="0" dirty="0">
              <a:ln>
                <a:noFill/>
              </a:ln>
              <a:solidFill>
                <a:schemeClr val="bg1"/>
              </a:solidFill>
              <a:effectLst/>
              <a:latin typeface="Times New Roman" pitchFamily="18" charset="0"/>
              <a:cs typeface="Times New Roman" pitchFamily="18" charset="0"/>
            </a:endParaRPr>
          </a:p>
        </p:txBody>
      </p:sp>
      <p:sp>
        <p:nvSpPr>
          <p:cNvPr id="4" name="Légende encadrée 3 3"/>
          <p:cNvSpPr/>
          <p:nvPr/>
        </p:nvSpPr>
        <p:spPr>
          <a:xfrm flipV="1">
            <a:off x="3571868" y="4214818"/>
            <a:ext cx="2000264" cy="552454"/>
          </a:xfrm>
          <a:prstGeom prst="borderCallout3">
            <a:avLst>
              <a:gd name="adj1" fmla="val 7452"/>
              <a:gd name="adj2" fmla="val -1667"/>
              <a:gd name="adj3" fmla="val 3513"/>
              <a:gd name="adj4" fmla="val -154760"/>
              <a:gd name="adj5" fmla="val 309999"/>
              <a:gd name="adj6" fmla="val -150952"/>
              <a:gd name="adj7" fmla="val 504685"/>
              <a:gd name="adj8" fmla="val -104522"/>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 name="Rectangle 4"/>
          <p:cNvSpPr/>
          <p:nvPr/>
        </p:nvSpPr>
        <p:spPr>
          <a:xfrm>
            <a:off x="32" y="1071546"/>
            <a:ext cx="9144000" cy="523220"/>
          </a:xfrm>
          <a:prstGeom prst="rect">
            <a:avLst/>
          </a:prstGeom>
        </p:spPr>
        <p:txBody>
          <a:bodyPr wrap="square">
            <a:spAutoFit/>
          </a:bodyPr>
          <a:lstStyle/>
          <a:p>
            <a:pPr algn="ctr">
              <a:buFont typeface="Wingdings" pitchFamily="2" charset="2"/>
              <a:buChar char="ü"/>
            </a:pPr>
            <a:r>
              <a:rPr lang="en-US" sz="2800" b="1">
                <a:solidFill>
                  <a:srgbClr val="FFFF00"/>
                </a:solidFill>
                <a:latin typeface="Times New Roman" pitchFamily="18" charset="0"/>
                <a:cs typeface="Times New Roman" pitchFamily="18" charset="0"/>
              </a:rPr>
              <a:t>If the variable studied is the number of larva/ladle</a:t>
            </a:r>
            <a:endParaRPr lang="fr-FR" sz="2800" b="1" dirty="0">
              <a:solidFill>
                <a:srgbClr val="FFFF00"/>
              </a:solidFill>
              <a:latin typeface="Times New Roman" pitchFamily="18" charset="0"/>
              <a:cs typeface="Times New Roman" pitchFamily="18" charset="0"/>
            </a:endParaRPr>
          </a:p>
        </p:txBody>
      </p:sp>
      <p:sp>
        <p:nvSpPr>
          <p:cNvPr id="7" name="Légende encadrée 3 6"/>
          <p:cNvSpPr/>
          <p:nvPr/>
        </p:nvSpPr>
        <p:spPr>
          <a:xfrm flipH="1" flipV="1">
            <a:off x="5410206" y="3662364"/>
            <a:ext cx="1714512" cy="481016"/>
          </a:xfrm>
          <a:prstGeom prst="borderCallout3">
            <a:avLst>
              <a:gd name="adj1" fmla="val 17797"/>
              <a:gd name="adj2" fmla="val -2619"/>
              <a:gd name="adj3" fmla="val 13858"/>
              <a:gd name="adj4" fmla="val -81161"/>
              <a:gd name="adj5" fmla="val 266196"/>
              <a:gd name="adj6" fmla="val -81530"/>
              <a:gd name="adj7" fmla="val 430770"/>
              <a:gd name="adj8" fmla="val -15856"/>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 name="Légende encadrée 3 8"/>
          <p:cNvSpPr/>
          <p:nvPr/>
        </p:nvSpPr>
        <p:spPr>
          <a:xfrm flipV="1">
            <a:off x="642910" y="3605214"/>
            <a:ext cx="3786214" cy="552454"/>
          </a:xfrm>
          <a:prstGeom prst="borderCallout3">
            <a:avLst>
              <a:gd name="adj1" fmla="val 10900"/>
              <a:gd name="adj2" fmla="val -1110"/>
              <a:gd name="adj3" fmla="val 48341"/>
              <a:gd name="adj4" fmla="val -9540"/>
              <a:gd name="adj5" fmla="val 230690"/>
              <a:gd name="adj6" fmla="val -7721"/>
              <a:gd name="adj7" fmla="val 373651"/>
              <a:gd name="adj8" fmla="val 17191"/>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12" name="Connecteur droit 11"/>
          <p:cNvCxnSpPr/>
          <p:nvPr/>
        </p:nvCxnSpPr>
        <p:spPr>
          <a:xfrm>
            <a:off x="4105272" y="5286388"/>
            <a:ext cx="4143404" cy="158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667256" y="5857892"/>
            <a:ext cx="1152000" cy="158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Légende encadrée 3 14"/>
          <p:cNvSpPr/>
          <p:nvPr/>
        </p:nvSpPr>
        <p:spPr>
          <a:xfrm flipH="1" flipV="1">
            <a:off x="4399810" y="4857760"/>
            <a:ext cx="1512000" cy="481016"/>
          </a:xfrm>
          <a:prstGeom prst="borderCallout3">
            <a:avLst>
              <a:gd name="adj1" fmla="val 17797"/>
              <a:gd name="adj2" fmla="val -2619"/>
              <a:gd name="adj3" fmla="val 9897"/>
              <a:gd name="adj4" fmla="val -184475"/>
              <a:gd name="adj5" fmla="val 289958"/>
              <a:gd name="adj6" fmla="val -184844"/>
              <a:gd name="adj7" fmla="val 696115"/>
              <a:gd name="adj8" fmla="val -111610"/>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7" name="Rectangle 16"/>
          <p:cNvSpPr/>
          <p:nvPr/>
        </p:nvSpPr>
        <p:spPr>
          <a:xfrm>
            <a:off x="1964513" y="1928802"/>
            <a:ext cx="5214974"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b="1" i="1">
                <a:solidFill>
                  <a:srgbClr val="FF0000"/>
                </a:solidFill>
                <a:effectLst>
                  <a:outerShdw blurRad="38100" dist="38100" dir="2700000" algn="tl">
                    <a:srgbClr val="000000">
                      <a:alpha val="43137"/>
                    </a:srgbClr>
                  </a:outerShdw>
                </a:effectLst>
              </a:rPr>
              <a:t>Estimator = the mean y of the population , y = Σ yi /n</a:t>
            </a:r>
            <a:endParaRPr lang="fr-FR" sz="2800" b="1" i="1" dirty="0">
              <a:solidFill>
                <a:srgbClr val="FF0000"/>
              </a:solidFill>
              <a:effectLst>
                <a:outerShdw blurRad="38100" dist="38100" dir="2700000" algn="tl">
                  <a:srgbClr val="000000">
                    <a:alpha val="43137"/>
                  </a:srgbClr>
                </a:outerShdw>
              </a:effectLst>
              <a:latin typeface="+mn-lt"/>
            </a:endParaRPr>
          </a:p>
        </p:txBody>
      </p:sp>
      <p:sp>
        <p:nvSpPr>
          <p:cNvPr id="8" name="Rectangle 7"/>
          <p:cNvSpPr/>
          <p:nvPr/>
        </p:nvSpPr>
        <p:spPr>
          <a:xfrm>
            <a:off x="5500694" y="1714488"/>
            <a:ext cx="214314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2400" b="1" i="1" dirty="0" err="1">
                <a:solidFill>
                  <a:srgbClr val="FF0000"/>
                </a:solidFill>
                <a:effectLst>
                  <a:outerShdw blurRad="38100" dist="38100" dir="2700000" algn="tl">
                    <a:srgbClr val="000000">
                      <a:alpha val="43137"/>
                    </a:srgbClr>
                  </a:outerShdw>
                </a:effectLst>
              </a:rPr>
              <a:t>Statistical</a:t>
            </a:r>
            <a:r>
              <a:rPr lang="fr-FR" sz="2400" b="1" i="1" dirty="0">
                <a:solidFill>
                  <a:srgbClr val="FF0000"/>
                </a:solidFill>
                <a:effectLst>
                  <a:outerShdw blurRad="38100" dist="38100" dir="2700000" algn="tl">
                    <a:srgbClr val="000000">
                      <a:alpha val="43137"/>
                    </a:srgbClr>
                  </a:outerShdw>
                </a:effectLst>
              </a:rPr>
              <a:t> population = the pond</a:t>
            </a:r>
            <a:endParaRPr lang="fr-FR" sz="2400" b="1" i="1" dirty="0">
              <a:solidFill>
                <a:srgbClr val="FF0000"/>
              </a:solidFill>
              <a:effectLst>
                <a:outerShdw blurRad="38100" dist="38100" dir="2700000" algn="tl">
                  <a:srgbClr val="000000">
                    <a:alpha val="43137"/>
                  </a:srgbClr>
                </a:outerShdw>
              </a:effectLst>
              <a:latin typeface="+mn-lt"/>
            </a:endParaRPr>
          </a:p>
        </p:txBody>
      </p:sp>
      <p:sp>
        <p:nvSpPr>
          <p:cNvPr id="10" name="Rectangle 9"/>
          <p:cNvSpPr/>
          <p:nvPr/>
        </p:nvSpPr>
        <p:spPr>
          <a:xfrm>
            <a:off x="1285852" y="1866888"/>
            <a:ext cx="2000264"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2400" b="1" i="1">
                <a:solidFill>
                  <a:srgbClr val="FF0000"/>
                </a:solidFill>
                <a:effectLst>
                  <a:outerShdw blurRad="38100" dist="38100" dir="2700000" algn="tl">
                    <a:srgbClr val="000000">
                      <a:alpha val="43137"/>
                    </a:srgbClr>
                  </a:outerShdw>
                </a:effectLst>
              </a:rPr>
              <a:t>Target population = Larvae</a:t>
            </a:r>
            <a:endParaRPr lang="fr-FR" sz="2400" b="1" i="1" dirty="0">
              <a:solidFill>
                <a:srgbClr val="FF0000"/>
              </a:solidFill>
              <a:effectLst>
                <a:outerShdw blurRad="38100" dist="38100" dir="2700000" algn="tl">
                  <a:srgbClr val="000000">
                    <a:alpha val="43137"/>
                  </a:srgbClr>
                </a:outerShdw>
              </a:effectLst>
              <a:latin typeface="+mn-lt"/>
            </a:endParaRPr>
          </a:p>
        </p:txBody>
      </p:sp>
      <p:sp>
        <p:nvSpPr>
          <p:cNvPr id="6" name="Rectangle 5"/>
          <p:cNvSpPr/>
          <p:nvPr/>
        </p:nvSpPr>
        <p:spPr>
          <a:xfrm>
            <a:off x="1357290" y="1714488"/>
            <a:ext cx="3429024"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i="1">
                <a:solidFill>
                  <a:srgbClr val="FF0000"/>
                </a:solidFill>
                <a:effectLst>
                  <a:outerShdw blurRad="38100" dist="38100" dir="2700000" algn="tl">
                    <a:srgbClr val="000000">
                      <a:alpha val="43137"/>
                    </a:srgbClr>
                  </a:outerShdw>
                </a:effectLst>
              </a:rPr>
              <a:t>Element or unit = the volume of water in a ladle</a:t>
            </a:r>
            <a:endParaRPr lang="fr-FR" sz="2400" b="1" i="1"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 presetClass="entr" presetSubtype="5"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down)">
                                      <p:cBhvr>
                                        <p:cTn id="15" dur="500"/>
                                        <p:tgtEl>
                                          <p:spTgt spid="5"/>
                                        </p:tgtEl>
                                      </p:cBhvr>
                                    </p:animEffect>
                                  </p:childTnLst>
                                </p:cTn>
                              </p:par>
                              <p:par>
                                <p:cTn id="16" presetID="17"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strVal val="#ppt_h"/>
                                          </p:val>
                                        </p:tav>
                                        <p:tav tm="100000">
                                          <p:val>
                                            <p:strVal val="#ppt_h"/>
                                          </p:val>
                                        </p:tav>
                                      </p:tavLst>
                                    </p:anim>
                                  </p:childTnLst>
                                </p:cTn>
                              </p:par>
                              <p:par>
                                <p:cTn id="20" presetID="17"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0-#ppt_h/2"/>
                                          </p:val>
                                        </p:tav>
                                        <p:tav tm="100000">
                                          <p:val>
                                            <p:strVal val="#ppt_y"/>
                                          </p:val>
                                        </p:tav>
                                      </p:tavLst>
                                    </p:anim>
                                  </p:childTnLst>
                                </p:cTn>
                              </p:par>
                            </p:childTnLst>
                          </p:cTn>
                        </p:par>
                        <p:par>
                          <p:cTn id="30" fill="hold">
                            <p:stCondLst>
                              <p:cond delay="500"/>
                            </p:stCondLst>
                            <p:childTnLst>
                              <p:par>
                                <p:cTn id="31" presetID="17" presetClass="entr" presetSubtype="2"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ppt_x</p:attrName>
                                        </p:attrNameLst>
                                      </p:cBhvr>
                                      <p:tavLst>
                                        <p:tav tm="0">
                                          <p:val>
                                            <p:strVal val="#ppt_x+#ppt_w/2"/>
                                          </p:val>
                                        </p:tav>
                                        <p:tav tm="100000">
                                          <p:val>
                                            <p:strVal val="#ppt_x"/>
                                          </p:val>
                                        </p:tav>
                                      </p:tavLst>
                                    </p:anim>
                                    <p:anim calcmode="lin" valueType="num">
                                      <p:cBhvr>
                                        <p:cTn id="34" dur="500" fill="hold"/>
                                        <p:tgtEl>
                                          <p:spTgt spid="6"/>
                                        </p:tgtEl>
                                        <p:attrNameLst>
                                          <p:attrName>ppt_y</p:attrName>
                                        </p:attrNameLst>
                                      </p:cBhvr>
                                      <p:tavLst>
                                        <p:tav tm="0">
                                          <p:val>
                                            <p:strVal val="#ppt_y"/>
                                          </p:val>
                                        </p:tav>
                                        <p:tav tm="100000">
                                          <p:val>
                                            <p:strVal val="#ppt_y"/>
                                          </p:val>
                                        </p:tav>
                                      </p:tavLst>
                                    </p:anim>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1+#ppt_w/2"/>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17"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ppt_x</p:attrName>
                                        </p:attrNameLst>
                                      </p:cBhvr>
                                      <p:tavLst>
                                        <p:tav tm="0">
                                          <p:val>
                                            <p:strVal val="#ppt_x+#ppt_w/2"/>
                                          </p:val>
                                        </p:tav>
                                        <p:tav tm="100000">
                                          <p:val>
                                            <p:strVal val="#ppt_x"/>
                                          </p:val>
                                        </p:tav>
                                      </p:tavLst>
                                    </p:anim>
                                    <p:anim calcmode="lin" valueType="num">
                                      <p:cBhvr>
                                        <p:cTn id="47" dur="500" fill="hold"/>
                                        <p:tgtEl>
                                          <p:spTgt spid="8"/>
                                        </p:tgtEl>
                                        <p:attrNameLst>
                                          <p:attrName>ppt_y</p:attrName>
                                        </p:attrNameLst>
                                      </p:cBhvr>
                                      <p:tavLst>
                                        <p:tav tm="0">
                                          <p:val>
                                            <p:strVal val="#ppt_y"/>
                                          </p:val>
                                        </p:tav>
                                        <p:tav tm="100000">
                                          <p:val>
                                            <p:strVal val="#ppt_y"/>
                                          </p:val>
                                        </p:tav>
                                      </p:tavLst>
                                    </p:anim>
                                    <p:anim calcmode="lin" valueType="num">
                                      <p:cBhvr>
                                        <p:cTn id="48" dur="500" fill="hold"/>
                                        <p:tgtEl>
                                          <p:spTgt spid="8"/>
                                        </p:tgtEl>
                                        <p:attrNameLst>
                                          <p:attrName>ppt_w</p:attrName>
                                        </p:attrNameLst>
                                      </p:cBhvr>
                                      <p:tavLst>
                                        <p:tav tm="0">
                                          <p:val>
                                            <p:fltVal val="0"/>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4"/>
                                        </p:tgtEl>
                                        <p:attrNameLst>
                                          <p:attrName>ppt_x</p:attrName>
                                        </p:attrNameLst>
                                      </p:cBhvr>
                                      <p:tavLst>
                                        <p:tav tm="0">
                                          <p:val>
                                            <p:strVal val="ppt_x"/>
                                          </p:val>
                                        </p:tav>
                                        <p:tav tm="100000">
                                          <p:val>
                                            <p:strVal val="ppt_x"/>
                                          </p:val>
                                        </p:tav>
                                      </p:tavLst>
                                    </p:anim>
                                    <p:anim calcmode="lin" valueType="num">
                                      <p:cBhvr additive="base">
                                        <p:cTn id="54" dur="500"/>
                                        <p:tgtEl>
                                          <p:spTgt spid="4"/>
                                        </p:tgtEl>
                                        <p:attrNameLst>
                                          <p:attrName>ppt_y</p:attrName>
                                        </p:attrNameLst>
                                      </p:cBhvr>
                                      <p:tavLst>
                                        <p:tav tm="0">
                                          <p:val>
                                            <p:strVal val="ppt_y"/>
                                          </p:val>
                                        </p:tav>
                                        <p:tav tm="100000">
                                          <p:val>
                                            <p:strVal val="1+ppt_h/2"/>
                                          </p:val>
                                        </p:tav>
                                      </p:tavLst>
                                    </p:anim>
                                    <p:set>
                                      <p:cBhvr>
                                        <p:cTn id="55" dur="1" fill="hold">
                                          <p:stCondLst>
                                            <p:cond delay="499"/>
                                          </p:stCondLst>
                                        </p:cTn>
                                        <p:tgtEl>
                                          <p:spTgt spid="4"/>
                                        </p:tgtEl>
                                        <p:attrNameLst>
                                          <p:attrName>style.visibility</p:attrName>
                                        </p:attrNameLst>
                                      </p:cBhvr>
                                      <p:to>
                                        <p:strVal val="hidden"/>
                                      </p:to>
                                    </p:set>
                                  </p:childTnLst>
                                </p:cTn>
                              </p:par>
                              <p:par>
                                <p:cTn id="56" presetID="2" presetClass="exit" presetSubtype="4" fill="hold" grpId="1" nodeType="withEffect">
                                  <p:stCondLst>
                                    <p:cond delay="0"/>
                                  </p:stCondLst>
                                  <p:childTnLst>
                                    <p:anim calcmode="lin" valueType="num">
                                      <p:cBhvr additive="base">
                                        <p:cTn id="57" dur="500"/>
                                        <p:tgtEl>
                                          <p:spTgt spid="6"/>
                                        </p:tgtEl>
                                        <p:attrNameLst>
                                          <p:attrName>ppt_x</p:attrName>
                                        </p:attrNameLst>
                                      </p:cBhvr>
                                      <p:tavLst>
                                        <p:tav tm="0">
                                          <p:val>
                                            <p:strVal val="ppt_x"/>
                                          </p:val>
                                        </p:tav>
                                        <p:tav tm="100000">
                                          <p:val>
                                            <p:strVal val="ppt_x"/>
                                          </p:val>
                                        </p:tav>
                                      </p:tavLst>
                                    </p:anim>
                                    <p:anim calcmode="lin" valueType="num">
                                      <p:cBhvr additive="base">
                                        <p:cTn id="58" dur="500"/>
                                        <p:tgtEl>
                                          <p:spTgt spid="6"/>
                                        </p:tgtEl>
                                        <p:attrNameLst>
                                          <p:attrName>ppt_y</p:attrName>
                                        </p:attrNameLst>
                                      </p:cBhvr>
                                      <p:tavLst>
                                        <p:tav tm="0">
                                          <p:val>
                                            <p:strVal val="ppt_y"/>
                                          </p:val>
                                        </p:tav>
                                        <p:tav tm="100000">
                                          <p:val>
                                            <p:strVal val="1+ppt_h/2"/>
                                          </p:val>
                                        </p:tav>
                                      </p:tavLst>
                                    </p:anim>
                                    <p:set>
                                      <p:cBhvr>
                                        <p:cTn id="59" dur="1" fill="hold">
                                          <p:stCondLst>
                                            <p:cond delay="499"/>
                                          </p:stCondLst>
                                        </p:cTn>
                                        <p:tgtEl>
                                          <p:spTgt spid="6"/>
                                        </p:tgtEl>
                                        <p:attrNameLst>
                                          <p:attrName>style.visibility</p:attrName>
                                        </p:attrNameLst>
                                      </p:cBhvr>
                                      <p:to>
                                        <p:strVal val="hidden"/>
                                      </p:to>
                                    </p:set>
                                  </p:childTnLst>
                                </p:cTn>
                              </p:par>
                              <p:par>
                                <p:cTn id="60" presetID="2" presetClass="exit" presetSubtype="4" fill="hold" grpId="1" nodeType="withEffect">
                                  <p:stCondLst>
                                    <p:cond delay="0"/>
                                  </p:stCondLst>
                                  <p:childTnLst>
                                    <p:anim calcmode="lin" valueType="num">
                                      <p:cBhvr additive="base">
                                        <p:cTn id="61" dur="500"/>
                                        <p:tgtEl>
                                          <p:spTgt spid="7"/>
                                        </p:tgtEl>
                                        <p:attrNameLst>
                                          <p:attrName>ppt_x</p:attrName>
                                        </p:attrNameLst>
                                      </p:cBhvr>
                                      <p:tavLst>
                                        <p:tav tm="0">
                                          <p:val>
                                            <p:strVal val="ppt_x"/>
                                          </p:val>
                                        </p:tav>
                                        <p:tav tm="100000">
                                          <p:val>
                                            <p:strVal val="ppt_x"/>
                                          </p:val>
                                        </p:tav>
                                      </p:tavLst>
                                    </p:anim>
                                    <p:anim calcmode="lin" valueType="num">
                                      <p:cBhvr additive="base">
                                        <p:cTn id="62" dur="500"/>
                                        <p:tgtEl>
                                          <p:spTgt spid="7"/>
                                        </p:tgtEl>
                                        <p:attrNameLst>
                                          <p:attrName>ppt_y</p:attrName>
                                        </p:attrNameLst>
                                      </p:cBhvr>
                                      <p:tavLst>
                                        <p:tav tm="0">
                                          <p:val>
                                            <p:strVal val="ppt_y"/>
                                          </p:val>
                                        </p:tav>
                                        <p:tav tm="100000">
                                          <p:val>
                                            <p:strVal val="1+ppt_h/2"/>
                                          </p:val>
                                        </p:tav>
                                      </p:tavLst>
                                    </p:anim>
                                    <p:set>
                                      <p:cBhvr>
                                        <p:cTn id="63" dur="1" fill="hold">
                                          <p:stCondLst>
                                            <p:cond delay="499"/>
                                          </p:stCondLst>
                                        </p:cTn>
                                        <p:tgtEl>
                                          <p:spTgt spid="7"/>
                                        </p:tgtEl>
                                        <p:attrNameLst>
                                          <p:attrName>style.visibility</p:attrName>
                                        </p:attrNameLst>
                                      </p:cBhvr>
                                      <p:to>
                                        <p:strVal val="hidden"/>
                                      </p:to>
                                    </p:set>
                                  </p:childTnLst>
                                </p:cTn>
                              </p:par>
                              <p:par>
                                <p:cTn id="64" presetID="2" presetClass="exit" presetSubtype="4" fill="hold" grpId="1" nodeType="withEffect">
                                  <p:stCondLst>
                                    <p:cond delay="0"/>
                                  </p:stCondLst>
                                  <p:childTnLst>
                                    <p:anim calcmode="lin" valueType="num">
                                      <p:cBhvr additive="base">
                                        <p:cTn id="65" dur="500"/>
                                        <p:tgtEl>
                                          <p:spTgt spid="8"/>
                                        </p:tgtEl>
                                        <p:attrNameLst>
                                          <p:attrName>ppt_x</p:attrName>
                                        </p:attrNameLst>
                                      </p:cBhvr>
                                      <p:tavLst>
                                        <p:tav tm="0">
                                          <p:val>
                                            <p:strVal val="ppt_x"/>
                                          </p:val>
                                        </p:tav>
                                        <p:tav tm="100000">
                                          <p:val>
                                            <p:strVal val="ppt_x"/>
                                          </p:val>
                                        </p:tav>
                                      </p:tavLst>
                                    </p:anim>
                                    <p:anim calcmode="lin" valueType="num">
                                      <p:cBhvr additive="base">
                                        <p:cTn id="66" dur="500"/>
                                        <p:tgtEl>
                                          <p:spTgt spid="8"/>
                                        </p:tgtEl>
                                        <p:attrNameLst>
                                          <p:attrName>ppt_y</p:attrName>
                                        </p:attrNameLst>
                                      </p:cBhvr>
                                      <p:tavLst>
                                        <p:tav tm="0">
                                          <p:val>
                                            <p:strVal val="ppt_y"/>
                                          </p:val>
                                        </p:tav>
                                        <p:tav tm="100000">
                                          <p:val>
                                            <p:strVal val="1+ppt_h/2"/>
                                          </p:val>
                                        </p:tav>
                                      </p:tavLst>
                                    </p:anim>
                                    <p:set>
                                      <p:cBhvr>
                                        <p:cTn id="67" dur="1" fill="hold">
                                          <p:stCondLst>
                                            <p:cond delay="499"/>
                                          </p:stCondLst>
                                        </p:cTn>
                                        <p:tgtEl>
                                          <p:spTgt spid="8"/>
                                        </p:tgtEl>
                                        <p:attrNameLst>
                                          <p:attrName>style.visibility</p:attrName>
                                        </p:attrNameLst>
                                      </p:cBhvr>
                                      <p:to>
                                        <p:strVal val="hidden"/>
                                      </p:to>
                                    </p:set>
                                  </p:childTnLst>
                                </p:cTn>
                              </p:par>
                            </p:childTnLst>
                          </p:cTn>
                        </p:par>
                        <p:par>
                          <p:cTn id="68" fill="hold">
                            <p:stCondLst>
                              <p:cond delay="500"/>
                            </p:stCondLst>
                            <p:childTnLst>
                              <p:par>
                                <p:cTn id="69" presetID="2" presetClass="entr" presetSubtype="9"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0-#ppt_w/2"/>
                                          </p:val>
                                        </p:tav>
                                        <p:tav tm="100000">
                                          <p:val>
                                            <p:strVal val="#ppt_x"/>
                                          </p:val>
                                        </p:tav>
                                      </p:tavLst>
                                    </p:anim>
                                    <p:anim calcmode="lin" valueType="num">
                                      <p:cBhvr additive="base">
                                        <p:cTn id="72" dur="500" fill="hold"/>
                                        <p:tgtEl>
                                          <p:spTgt spid="9"/>
                                        </p:tgtEl>
                                        <p:attrNameLst>
                                          <p:attrName>ppt_y</p:attrName>
                                        </p:attrNameLst>
                                      </p:cBhvr>
                                      <p:tavLst>
                                        <p:tav tm="0">
                                          <p:val>
                                            <p:strVal val="0-#ppt_h/2"/>
                                          </p:val>
                                        </p:tav>
                                        <p:tav tm="100000">
                                          <p:val>
                                            <p:strVal val="#ppt_y"/>
                                          </p:val>
                                        </p:tav>
                                      </p:tavLst>
                                    </p:anim>
                                  </p:childTnLst>
                                </p:cTn>
                              </p:par>
                            </p:childTnLst>
                          </p:cTn>
                        </p:par>
                        <p:par>
                          <p:cTn id="73" fill="hold">
                            <p:stCondLst>
                              <p:cond delay="1000"/>
                            </p:stCondLst>
                            <p:childTnLst>
                              <p:par>
                                <p:cTn id="74" presetID="17" presetClass="entr" presetSubtype="2"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ppt_x</p:attrName>
                                        </p:attrNameLst>
                                      </p:cBhvr>
                                      <p:tavLst>
                                        <p:tav tm="0">
                                          <p:val>
                                            <p:strVal val="#ppt_x+#ppt_w/2"/>
                                          </p:val>
                                        </p:tav>
                                        <p:tav tm="100000">
                                          <p:val>
                                            <p:strVal val="#ppt_x"/>
                                          </p:val>
                                        </p:tav>
                                      </p:tavLst>
                                    </p:anim>
                                    <p:anim calcmode="lin" valueType="num">
                                      <p:cBhvr>
                                        <p:cTn id="77" dur="500" fill="hold"/>
                                        <p:tgtEl>
                                          <p:spTgt spid="10"/>
                                        </p:tgtEl>
                                        <p:attrNameLst>
                                          <p:attrName>ppt_y</p:attrName>
                                        </p:attrNameLst>
                                      </p:cBhvr>
                                      <p:tavLst>
                                        <p:tav tm="0">
                                          <p:val>
                                            <p:strVal val="#ppt_y"/>
                                          </p:val>
                                        </p:tav>
                                        <p:tav tm="100000">
                                          <p:val>
                                            <p:strVal val="#ppt_y"/>
                                          </p:val>
                                        </p:tav>
                                      </p:tavLst>
                                    </p:anim>
                                    <p:anim calcmode="lin" valueType="num">
                                      <p:cBhvr>
                                        <p:cTn id="78" dur="500" fill="hold"/>
                                        <p:tgtEl>
                                          <p:spTgt spid="10"/>
                                        </p:tgtEl>
                                        <p:attrNameLst>
                                          <p:attrName>ppt_w</p:attrName>
                                        </p:attrNameLst>
                                      </p:cBhvr>
                                      <p:tavLst>
                                        <p:tav tm="0">
                                          <p:val>
                                            <p:fltVal val="0"/>
                                          </p:val>
                                        </p:tav>
                                        <p:tav tm="100000">
                                          <p:val>
                                            <p:strVal val="#ppt_w"/>
                                          </p:val>
                                        </p:tav>
                                      </p:tavLst>
                                    </p:anim>
                                    <p:anim calcmode="lin" valueType="num">
                                      <p:cBhvr>
                                        <p:cTn id="79"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6"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500" fill="hold"/>
                                        <p:tgtEl>
                                          <p:spTgt spid="15"/>
                                        </p:tgtEl>
                                        <p:attrNameLst>
                                          <p:attrName>ppt_x</p:attrName>
                                        </p:attrNameLst>
                                      </p:cBhvr>
                                      <p:tavLst>
                                        <p:tav tm="0">
                                          <p:val>
                                            <p:strVal val="1+#ppt_w/2"/>
                                          </p:val>
                                        </p:tav>
                                        <p:tav tm="100000">
                                          <p:val>
                                            <p:strVal val="#ppt_x"/>
                                          </p:val>
                                        </p:tav>
                                      </p:tavLst>
                                    </p:anim>
                                    <p:anim calcmode="lin" valueType="num">
                                      <p:cBhvr additive="base">
                                        <p:cTn id="85" dur="500" fill="hold"/>
                                        <p:tgtEl>
                                          <p:spTgt spid="15"/>
                                        </p:tgtEl>
                                        <p:attrNameLst>
                                          <p:attrName>ppt_y</p:attrName>
                                        </p:attrNameLst>
                                      </p:cBhvr>
                                      <p:tavLst>
                                        <p:tav tm="0">
                                          <p:val>
                                            <p:strVal val="1+#ppt_h/2"/>
                                          </p:val>
                                        </p:tav>
                                        <p:tav tm="100000">
                                          <p:val>
                                            <p:strVal val="#ppt_y"/>
                                          </p:val>
                                        </p:tav>
                                      </p:tavLst>
                                    </p:anim>
                                  </p:childTnLst>
                                </p:cTn>
                              </p:par>
                            </p:childTnLst>
                          </p:cTn>
                        </p:par>
                        <p:par>
                          <p:cTn id="86" fill="hold">
                            <p:stCondLst>
                              <p:cond delay="500"/>
                            </p:stCondLst>
                            <p:childTnLst>
                              <p:par>
                                <p:cTn id="87" presetID="17" presetClass="entr" presetSubtype="2"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p:cTn id="89" dur="500" fill="hold"/>
                                        <p:tgtEl>
                                          <p:spTgt spid="16"/>
                                        </p:tgtEl>
                                        <p:attrNameLst>
                                          <p:attrName>ppt_x</p:attrName>
                                        </p:attrNameLst>
                                      </p:cBhvr>
                                      <p:tavLst>
                                        <p:tav tm="0">
                                          <p:val>
                                            <p:strVal val="#ppt_x+#ppt_w/2"/>
                                          </p:val>
                                        </p:tav>
                                        <p:tav tm="100000">
                                          <p:val>
                                            <p:strVal val="#ppt_x"/>
                                          </p:val>
                                        </p:tav>
                                      </p:tavLst>
                                    </p:anim>
                                    <p:anim calcmode="lin" valueType="num">
                                      <p:cBhvr>
                                        <p:cTn id="90" dur="500" fill="hold"/>
                                        <p:tgtEl>
                                          <p:spTgt spid="16"/>
                                        </p:tgtEl>
                                        <p:attrNameLst>
                                          <p:attrName>ppt_y</p:attrName>
                                        </p:attrNameLst>
                                      </p:cBhvr>
                                      <p:tavLst>
                                        <p:tav tm="0">
                                          <p:val>
                                            <p:strVal val="#ppt_y"/>
                                          </p:val>
                                        </p:tav>
                                        <p:tav tm="100000">
                                          <p:val>
                                            <p:strVal val="#ppt_y"/>
                                          </p:val>
                                        </p:tav>
                                      </p:tavLst>
                                    </p:anim>
                                    <p:anim calcmode="lin" valueType="num">
                                      <p:cBhvr>
                                        <p:cTn id="91" dur="500" fill="hold"/>
                                        <p:tgtEl>
                                          <p:spTgt spid="16"/>
                                        </p:tgtEl>
                                        <p:attrNameLst>
                                          <p:attrName>ppt_w</p:attrName>
                                        </p:attrNameLst>
                                      </p:cBhvr>
                                      <p:tavLst>
                                        <p:tav tm="0">
                                          <p:val>
                                            <p:fltVal val="0"/>
                                          </p:val>
                                        </p:tav>
                                        <p:tav tm="100000">
                                          <p:val>
                                            <p:strVal val="#ppt_w"/>
                                          </p:val>
                                        </p:tav>
                                      </p:tavLst>
                                    </p:anim>
                                    <p:anim calcmode="lin" valueType="num">
                                      <p:cBhvr>
                                        <p:cTn id="92"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9"/>
                                        </p:tgtEl>
                                        <p:attrNameLst>
                                          <p:attrName>ppt_x</p:attrName>
                                        </p:attrNameLst>
                                      </p:cBhvr>
                                      <p:tavLst>
                                        <p:tav tm="0">
                                          <p:val>
                                            <p:strVal val="ppt_x"/>
                                          </p:val>
                                        </p:tav>
                                        <p:tav tm="100000">
                                          <p:val>
                                            <p:strVal val="ppt_x"/>
                                          </p:val>
                                        </p:tav>
                                      </p:tavLst>
                                    </p:anim>
                                    <p:anim calcmode="lin" valueType="num">
                                      <p:cBhvr additive="base">
                                        <p:cTn id="97" dur="500"/>
                                        <p:tgtEl>
                                          <p:spTgt spid="9"/>
                                        </p:tgtEl>
                                        <p:attrNameLst>
                                          <p:attrName>ppt_y</p:attrName>
                                        </p:attrNameLst>
                                      </p:cBhvr>
                                      <p:tavLst>
                                        <p:tav tm="0">
                                          <p:val>
                                            <p:strVal val="ppt_y"/>
                                          </p:val>
                                        </p:tav>
                                        <p:tav tm="100000">
                                          <p:val>
                                            <p:strVal val="1+ppt_h/2"/>
                                          </p:val>
                                        </p:tav>
                                      </p:tavLst>
                                    </p:anim>
                                    <p:set>
                                      <p:cBhvr>
                                        <p:cTn id="98" dur="1" fill="hold">
                                          <p:stCondLst>
                                            <p:cond delay="499"/>
                                          </p:stCondLst>
                                        </p:cTn>
                                        <p:tgtEl>
                                          <p:spTgt spid="9"/>
                                        </p:tgtEl>
                                        <p:attrNameLst>
                                          <p:attrName>style.visibility</p:attrName>
                                        </p:attrNameLst>
                                      </p:cBhvr>
                                      <p:to>
                                        <p:strVal val="hidden"/>
                                      </p:to>
                                    </p:set>
                                  </p:childTnLst>
                                </p:cTn>
                              </p:par>
                              <p:par>
                                <p:cTn id="99" presetID="2" presetClass="exit" presetSubtype="4" fill="hold" grpId="1" nodeType="withEffect">
                                  <p:stCondLst>
                                    <p:cond delay="0"/>
                                  </p:stCondLst>
                                  <p:childTnLst>
                                    <p:anim calcmode="lin" valueType="num">
                                      <p:cBhvr additive="base">
                                        <p:cTn id="100" dur="500"/>
                                        <p:tgtEl>
                                          <p:spTgt spid="10"/>
                                        </p:tgtEl>
                                        <p:attrNameLst>
                                          <p:attrName>ppt_x</p:attrName>
                                        </p:attrNameLst>
                                      </p:cBhvr>
                                      <p:tavLst>
                                        <p:tav tm="0">
                                          <p:val>
                                            <p:strVal val="ppt_x"/>
                                          </p:val>
                                        </p:tav>
                                        <p:tav tm="100000">
                                          <p:val>
                                            <p:strVal val="ppt_x"/>
                                          </p:val>
                                        </p:tav>
                                      </p:tavLst>
                                    </p:anim>
                                    <p:anim calcmode="lin" valueType="num">
                                      <p:cBhvr additive="base">
                                        <p:cTn id="101" dur="500"/>
                                        <p:tgtEl>
                                          <p:spTgt spid="10"/>
                                        </p:tgtEl>
                                        <p:attrNameLst>
                                          <p:attrName>ppt_y</p:attrName>
                                        </p:attrNameLst>
                                      </p:cBhvr>
                                      <p:tavLst>
                                        <p:tav tm="0">
                                          <p:val>
                                            <p:strVal val="ppt_y"/>
                                          </p:val>
                                        </p:tav>
                                        <p:tav tm="100000">
                                          <p:val>
                                            <p:strVal val="1+ppt_h/2"/>
                                          </p:val>
                                        </p:tav>
                                      </p:tavLst>
                                    </p:anim>
                                    <p:set>
                                      <p:cBhvr>
                                        <p:cTn id="102" dur="1" fill="hold">
                                          <p:stCondLst>
                                            <p:cond delay="499"/>
                                          </p:stCondLst>
                                        </p:cTn>
                                        <p:tgtEl>
                                          <p:spTgt spid="10"/>
                                        </p:tgtEl>
                                        <p:attrNameLst>
                                          <p:attrName>style.visibility</p:attrName>
                                        </p:attrNameLst>
                                      </p:cBhvr>
                                      <p:to>
                                        <p:strVal val="hidden"/>
                                      </p:to>
                                    </p:set>
                                  </p:childTnLst>
                                </p:cTn>
                              </p:par>
                              <p:par>
                                <p:cTn id="103" presetID="2" presetClass="exit" presetSubtype="4" fill="hold" grpId="1" nodeType="withEffect">
                                  <p:stCondLst>
                                    <p:cond delay="0"/>
                                  </p:stCondLst>
                                  <p:childTnLst>
                                    <p:anim calcmode="lin" valueType="num">
                                      <p:cBhvr additive="base">
                                        <p:cTn id="104" dur="500"/>
                                        <p:tgtEl>
                                          <p:spTgt spid="15"/>
                                        </p:tgtEl>
                                        <p:attrNameLst>
                                          <p:attrName>ppt_x</p:attrName>
                                        </p:attrNameLst>
                                      </p:cBhvr>
                                      <p:tavLst>
                                        <p:tav tm="0">
                                          <p:val>
                                            <p:strVal val="ppt_x"/>
                                          </p:val>
                                        </p:tav>
                                        <p:tav tm="100000">
                                          <p:val>
                                            <p:strVal val="ppt_x"/>
                                          </p:val>
                                        </p:tav>
                                      </p:tavLst>
                                    </p:anim>
                                    <p:anim calcmode="lin" valueType="num">
                                      <p:cBhvr additive="base">
                                        <p:cTn id="105" dur="500"/>
                                        <p:tgtEl>
                                          <p:spTgt spid="15"/>
                                        </p:tgtEl>
                                        <p:attrNameLst>
                                          <p:attrName>ppt_y</p:attrName>
                                        </p:attrNameLst>
                                      </p:cBhvr>
                                      <p:tavLst>
                                        <p:tav tm="0">
                                          <p:val>
                                            <p:strVal val="ppt_y"/>
                                          </p:val>
                                        </p:tav>
                                        <p:tav tm="100000">
                                          <p:val>
                                            <p:strVal val="1+ppt_h/2"/>
                                          </p:val>
                                        </p:tav>
                                      </p:tavLst>
                                    </p:anim>
                                    <p:set>
                                      <p:cBhvr>
                                        <p:cTn id="106" dur="1" fill="hold">
                                          <p:stCondLst>
                                            <p:cond delay="499"/>
                                          </p:stCondLst>
                                        </p:cTn>
                                        <p:tgtEl>
                                          <p:spTgt spid="15"/>
                                        </p:tgtEl>
                                        <p:attrNameLst>
                                          <p:attrName>style.visibility</p:attrName>
                                        </p:attrNameLst>
                                      </p:cBhvr>
                                      <p:to>
                                        <p:strVal val="hidden"/>
                                      </p:to>
                                    </p:set>
                                  </p:childTnLst>
                                </p:cTn>
                              </p:par>
                              <p:par>
                                <p:cTn id="107" presetID="2" presetClass="exit" presetSubtype="4" fill="hold" grpId="1" nodeType="withEffect">
                                  <p:stCondLst>
                                    <p:cond delay="0"/>
                                  </p:stCondLst>
                                  <p:childTnLst>
                                    <p:anim calcmode="lin" valueType="num">
                                      <p:cBhvr additive="base">
                                        <p:cTn id="108" dur="500"/>
                                        <p:tgtEl>
                                          <p:spTgt spid="16"/>
                                        </p:tgtEl>
                                        <p:attrNameLst>
                                          <p:attrName>ppt_x</p:attrName>
                                        </p:attrNameLst>
                                      </p:cBhvr>
                                      <p:tavLst>
                                        <p:tav tm="0">
                                          <p:val>
                                            <p:strVal val="ppt_x"/>
                                          </p:val>
                                        </p:tav>
                                        <p:tav tm="100000">
                                          <p:val>
                                            <p:strVal val="ppt_x"/>
                                          </p:val>
                                        </p:tav>
                                      </p:tavLst>
                                    </p:anim>
                                    <p:anim calcmode="lin" valueType="num">
                                      <p:cBhvr additive="base">
                                        <p:cTn id="109" dur="500"/>
                                        <p:tgtEl>
                                          <p:spTgt spid="16"/>
                                        </p:tgtEl>
                                        <p:attrNameLst>
                                          <p:attrName>ppt_y</p:attrName>
                                        </p:attrNameLst>
                                      </p:cBhvr>
                                      <p:tavLst>
                                        <p:tav tm="0">
                                          <p:val>
                                            <p:strVal val="ppt_y"/>
                                          </p:val>
                                        </p:tav>
                                        <p:tav tm="100000">
                                          <p:val>
                                            <p:strVal val="1+ppt_h/2"/>
                                          </p:val>
                                        </p:tav>
                                      </p:tavLst>
                                    </p:anim>
                                    <p:set>
                                      <p:cBhvr>
                                        <p:cTn id="110" dur="1" fill="hold">
                                          <p:stCondLst>
                                            <p:cond delay="499"/>
                                          </p:stCondLst>
                                        </p:cTn>
                                        <p:tgtEl>
                                          <p:spTgt spid="16"/>
                                        </p:tgtEl>
                                        <p:attrNameLst>
                                          <p:attrName>style.visibility</p:attrName>
                                        </p:attrNameLst>
                                      </p:cBhvr>
                                      <p:to>
                                        <p:strVal val="hidden"/>
                                      </p:to>
                                    </p:set>
                                  </p:childTnLst>
                                </p:cTn>
                              </p:par>
                            </p:childTnLst>
                          </p:cTn>
                        </p:par>
                        <p:par>
                          <p:cTn id="111" fill="hold">
                            <p:stCondLst>
                              <p:cond delay="500"/>
                            </p:stCondLst>
                            <p:childTnLst>
                              <p:par>
                                <p:cTn id="112" presetID="17" presetClass="entr" presetSubtype="1" fill="hold" grpId="0" nodeType="after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ppt_x</p:attrName>
                                        </p:attrNameLst>
                                      </p:cBhvr>
                                      <p:tavLst>
                                        <p:tav tm="0">
                                          <p:val>
                                            <p:strVal val="#ppt_x"/>
                                          </p:val>
                                        </p:tav>
                                        <p:tav tm="100000">
                                          <p:val>
                                            <p:strVal val="#ppt_x"/>
                                          </p:val>
                                        </p:tav>
                                      </p:tavLst>
                                    </p:anim>
                                    <p:anim calcmode="lin" valueType="num">
                                      <p:cBhvr>
                                        <p:cTn id="115" dur="500" fill="hold"/>
                                        <p:tgtEl>
                                          <p:spTgt spid="17"/>
                                        </p:tgtEl>
                                        <p:attrNameLst>
                                          <p:attrName>ppt_y</p:attrName>
                                        </p:attrNameLst>
                                      </p:cBhvr>
                                      <p:tavLst>
                                        <p:tav tm="0">
                                          <p:val>
                                            <p:strVal val="#ppt_y-#ppt_h/2"/>
                                          </p:val>
                                        </p:tav>
                                        <p:tav tm="100000">
                                          <p:val>
                                            <p:strVal val="#ppt_y"/>
                                          </p:val>
                                        </p:tav>
                                      </p:tavLst>
                                    </p:anim>
                                    <p:anim calcmode="lin" valueType="num">
                                      <p:cBhvr>
                                        <p:cTn id="116" dur="500" fill="hold"/>
                                        <p:tgtEl>
                                          <p:spTgt spid="17"/>
                                        </p:tgtEl>
                                        <p:attrNameLst>
                                          <p:attrName>ppt_w</p:attrName>
                                        </p:attrNameLst>
                                      </p:cBhvr>
                                      <p:tavLst>
                                        <p:tav tm="0">
                                          <p:val>
                                            <p:strVal val="#ppt_w"/>
                                          </p:val>
                                        </p:tav>
                                        <p:tav tm="100000">
                                          <p:val>
                                            <p:strVal val="#ppt_w"/>
                                          </p:val>
                                        </p:tav>
                                      </p:tavLst>
                                    </p:anim>
                                    <p:anim calcmode="lin" valueType="num">
                                      <p:cBhvr>
                                        <p:cTn id="117"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 grpId="0"/>
      <p:bldP spid="1025" grpId="0"/>
      <p:bldP spid="4" grpId="0" animBg="1"/>
      <p:bldP spid="4" grpId="1" animBg="1"/>
      <p:bldP spid="5" grpId="0"/>
      <p:bldP spid="7" grpId="0" animBg="1"/>
      <p:bldP spid="7" grpId="1" animBg="1"/>
      <p:bldP spid="9" grpId="0" animBg="1"/>
      <p:bldP spid="9" grpId="1" animBg="1"/>
      <p:bldP spid="15" grpId="0" animBg="1"/>
      <p:bldP spid="15" grpId="1" animBg="1"/>
      <p:bldP spid="17" grpId="0" animBg="1"/>
      <p:bldP spid="8" grpId="0" animBg="1"/>
      <p:bldP spid="8" grpId="1" animBg="1"/>
      <p:bldP spid="10" grpId="0" animBg="1"/>
      <p:bldP spid="10" grpId="1" animBg="1"/>
      <p:bldP spid="6" grpId="0" animBg="1"/>
      <p:bldP spid="6" grpId="1"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A8EB38D-353F-4293-BBE9-70A4ACA33995}">
  <we:reference id="wa200005566" version="3.0.0.3" store="fr-FR" storeType="OMEX"/>
  <we:alternateReferences>
    <we:reference id="wa200005566" version="3.0.0.3"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Paper</Template>
  <TotalTime>9320</TotalTime>
  <Words>1208</Words>
  <Application>Microsoft Office PowerPoint</Application>
  <PresentationFormat>Affichage à l'écran (4:3)</PresentationFormat>
  <Paragraphs>85</Paragraphs>
  <Slides>16</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Constantia</vt:lpstr>
      <vt:lpstr>Times New Roman</vt:lpstr>
      <vt:lpstr>Wingdings</vt:lpstr>
      <vt:lpstr>Wingdings 2</vt:lpstr>
      <vt:lpstr>Papier</vt:lpstr>
      <vt:lpstr>    Chapter II:   Sampling Choices and Constraints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   Structure des peuplements</dc:title>
  <dc:creator>BEBBA N</dc:creator>
  <cp:lastModifiedBy>HP</cp:lastModifiedBy>
  <cp:revision>201</cp:revision>
  <dcterms:created xsi:type="dcterms:W3CDTF">2015-02-08T16:32:46Z</dcterms:created>
  <dcterms:modified xsi:type="dcterms:W3CDTF">2025-06-02T00:41:28Z</dcterms:modified>
</cp:coreProperties>
</file>