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82" r:id="rId3"/>
    <p:sldId id="283" r:id="rId4"/>
    <p:sldId id="284" r:id="rId5"/>
    <p:sldId id="305" r:id="rId6"/>
    <p:sldId id="285" r:id="rId7"/>
    <p:sldId id="286" r:id="rId8"/>
    <p:sldId id="287" r:id="rId9"/>
    <p:sldId id="288" r:id="rId10"/>
    <p:sldId id="289" r:id="rId11"/>
    <p:sldId id="303" r:id="rId12"/>
    <p:sldId id="290" r:id="rId13"/>
    <p:sldId id="291" r:id="rId14"/>
    <p:sldId id="293" r:id="rId15"/>
    <p:sldId id="292" r:id="rId16"/>
    <p:sldId id="294" r:id="rId17"/>
    <p:sldId id="304" r:id="rId18"/>
    <p:sldId id="295" r:id="rId19"/>
    <p:sldId id="296" r:id="rId20"/>
    <p:sldId id="297" r:id="rId21"/>
    <p:sldId id="306" r:id="rId22"/>
    <p:sldId id="298" r:id="rId23"/>
    <p:sldId id="299" r:id="rId24"/>
    <p:sldId id="300" r:id="rId25"/>
    <p:sldId id="301" r:id="rId26"/>
    <p:sldId id="302"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5" autoAdjust="0"/>
    <p:restoredTop sz="94660"/>
  </p:normalViewPr>
  <p:slideViewPr>
    <p:cSldViewPr snapToGrid="0">
      <p:cViewPr varScale="1">
        <p:scale>
          <a:sx n="64" d="100"/>
          <a:sy n="64" d="100"/>
        </p:scale>
        <p:origin x="748" y="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3.210"/>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4.419"/>
    </inkml:context>
    <inkml:brush xml:id="br0">
      <inkml:brushProperty name="width" value="0.05" units="cm"/>
      <inkml:brushProperty name="height" value="0.05" units="cm"/>
    </inkml:brush>
  </inkml:definitions>
  <inkml:trace contextRef="#ctx0" brushRef="#br0">0 1 24575,'0'0'-8191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08/02/2026</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827032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08/02/2026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48629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08/02/2026</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57139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08/02/2026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18901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08/02/2026</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4953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08/02/2026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709366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08/02/2026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345014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08/02/2026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676363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08/02/2026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4042425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08/02/2026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0750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BFA361A7-2707-4FA5-B93B-B0E719ED0509}" type="datetimeFigureOut">
              <a:rPr lang="en-GB" smtClean="0"/>
              <a:t>08/02/2026</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280588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BFA361A7-2707-4FA5-B93B-B0E719ED0509}" type="datetimeFigureOut">
              <a:rPr lang="en-GB" smtClean="0"/>
              <a:t>08/02/2026</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626217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BFA361A7-2707-4FA5-B93B-B0E719ED0509}" type="datetimeFigureOut">
              <a:rPr lang="en-GB" smtClean="0"/>
              <a:t>08/02/2026</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47176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A361A7-2707-4FA5-B93B-B0E719ED0509}" type="datetimeFigureOut">
              <a:rPr lang="en-GB" smtClean="0"/>
              <a:t>08/02/2026</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702164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08/02/2026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90038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08/02/2026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165830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FA361A7-2707-4FA5-B93B-B0E719ED0509}" type="datetimeFigureOut">
              <a:rPr lang="en-GB" smtClean="0"/>
              <a:t>08/02/2026</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F93905-9494-4851-BDC7-96666E706BA5}" type="slidenum">
              <a:rPr lang="en-GB" smtClean="0"/>
              <a:t>‹#›</a:t>
            </a:fld>
            <a:endParaRPr lang="en-GB"/>
          </a:p>
        </p:txBody>
      </p:sp>
    </p:spTree>
    <p:extLst>
      <p:ext uri="{BB962C8B-B14F-4D97-AF65-F5344CB8AC3E}">
        <p14:creationId xmlns:p14="http://schemas.microsoft.com/office/powerpoint/2010/main" val="332634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ustomXml" Target="../ink/ink1.xml"/><Relationship Id="rId1" Type="http://schemas.openxmlformats.org/officeDocument/2006/relationships/slideLayout" Target="../slideLayouts/slideLayout1.xml"/><Relationship Id="rId4" Type="http://schemas.openxmlformats.org/officeDocument/2006/relationships/customXml" Target="../ink/ink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707FE0E-BD29-7324-593D-0F2EB1A98720}"/>
              </a:ext>
            </a:extLst>
          </p:cNvPr>
          <p:cNvSpPr>
            <a:spLocks noGrp="1"/>
          </p:cNvSpPr>
          <p:nvPr>
            <p:ph type="ctrTitle"/>
          </p:nvPr>
        </p:nvSpPr>
        <p:spPr>
          <a:xfrm>
            <a:off x="1355035" y="238539"/>
            <a:ext cx="9144000" cy="3758441"/>
          </a:xfrm>
        </p:spPr>
        <p:txBody>
          <a:bodyPr>
            <a:normAutofit fontScale="90000"/>
          </a:bodyPr>
          <a:lstStyle/>
          <a:p>
            <a:pPr algn="ctr"/>
            <a:r>
              <a:rPr lang="ar-DZ" b="1" dirty="0">
                <a:solidFill>
                  <a:srgbClr val="0070C0"/>
                </a:solidFill>
                <a:latin typeface="Arabic Typesetting" panose="03020402040406030203" pitchFamily="66" charset="-78"/>
                <a:cs typeface="Arabic Typesetting" panose="03020402040406030203" pitchFamily="66" charset="-78"/>
              </a:rPr>
              <a:t>جامعة بسكرة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كلية الحقوق و العلوم السياسية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قسم القانون الخاص </a:t>
            </a:r>
            <a:br>
              <a:rPr lang="ar-DZ" b="1" dirty="0">
                <a:solidFill>
                  <a:srgbClr val="0070C0"/>
                </a:solidFill>
                <a:latin typeface="Arabic Typesetting" panose="03020402040406030203" pitchFamily="66" charset="-78"/>
                <a:cs typeface="Arabic Typesetting" panose="03020402040406030203" pitchFamily="66" charset="-78"/>
              </a:rPr>
            </a:br>
            <a:r>
              <a:rPr lang="ar-DZ" sz="4900" b="1" dirty="0">
                <a:solidFill>
                  <a:srgbClr val="0070C0"/>
                </a:solidFill>
                <a:latin typeface="Arabic Typesetting" panose="03020402040406030203" pitchFamily="66" charset="-78"/>
                <a:cs typeface="Arabic Typesetting" panose="03020402040406030203" pitchFamily="66" charset="-78"/>
              </a:rPr>
              <a:t>السنة الأولى ليسانس جذع مشترك حقوق </a:t>
            </a:r>
            <a:br>
              <a:rPr lang="ar-DZ" dirty="0"/>
            </a:br>
            <a:endParaRPr lang="en-GB" dirty="0"/>
          </a:p>
        </p:txBody>
      </p:sp>
      <p:sp>
        <p:nvSpPr>
          <p:cNvPr id="3" name="عنوان فرعي 2">
            <a:extLst>
              <a:ext uri="{FF2B5EF4-FFF2-40B4-BE49-F238E27FC236}">
                <a16:creationId xmlns:a16="http://schemas.microsoft.com/office/drawing/2014/main" id="{314FFC7A-7E46-4251-E581-DAF986E0054B}"/>
              </a:ext>
            </a:extLst>
          </p:cNvPr>
          <p:cNvSpPr>
            <a:spLocks noGrp="1"/>
          </p:cNvSpPr>
          <p:nvPr>
            <p:ph type="subTitle" idx="1"/>
          </p:nvPr>
        </p:nvSpPr>
        <p:spPr>
          <a:xfrm>
            <a:off x="1524000" y="3876261"/>
            <a:ext cx="9144000" cy="2743200"/>
          </a:xfrm>
        </p:spPr>
        <p:txBody>
          <a:bodyPr>
            <a:normAutofit fontScale="77500" lnSpcReduction="20000"/>
          </a:bodyPr>
          <a:lstStyle/>
          <a:p>
            <a:endParaRPr lang="ar-DZ" dirty="0"/>
          </a:p>
          <a:p>
            <a:pPr algn="ctr"/>
            <a:r>
              <a:rPr lang="ar-DZ" sz="7000" b="1" dirty="0">
                <a:solidFill>
                  <a:srgbClr val="FF0000"/>
                </a:solidFill>
                <a:latin typeface="Arabic Typesetting" panose="03020402040406030203" pitchFamily="66" charset="-78"/>
                <a:cs typeface="Arabic Typesetting" panose="03020402040406030203" pitchFamily="66" charset="-78"/>
              </a:rPr>
              <a:t>محاضرات في مقياس مدخل للعلوم القانونية </a:t>
            </a:r>
          </a:p>
          <a:p>
            <a:pPr algn="ctr"/>
            <a:endParaRPr lang="ar-DZ" sz="7000" b="1" dirty="0">
              <a:solidFill>
                <a:srgbClr val="FF0000"/>
              </a:solidFill>
              <a:latin typeface="Arabic Typesetting" panose="03020402040406030203" pitchFamily="66" charset="-78"/>
              <a:cs typeface="Arabic Typesetting" panose="03020402040406030203" pitchFamily="66" charset="-78"/>
            </a:endParaRPr>
          </a:p>
          <a:p>
            <a:pPr algn="r"/>
            <a:r>
              <a:rPr lang="ar-DZ" sz="7000" b="1" dirty="0">
                <a:solidFill>
                  <a:srgbClr val="7030A0"/>
                </a:solidFill>
                <a:latin typeface="Arabic Typesetting" panose="03020402040406030203" pitchFamily="66" charset="-78"/>
                <a:cs typeface="Arabic Typesetting" panose="03020402040406030203" pitchFamily="66" charset="-78"/>
              </a:rPr>
              <a:t>من إعداد : أد / عبد الغني حسونة </a:t>
            </a:r>
            <a:endParaRPr lang="en-GB" sz="7000" b="1" dirty="0">
              <a:solidFill>
                <a:srgbClr val="7030A0"/>
              </a:solidFill>
              <a:latin typeface="Arabic Typesetting" panose="03020402040406030203" pitchFamily="66" charset="-78"/>
              <a:cs typeface="Arabic Typesetting" panose="03020402040406030203" pitchFamily="66" charset="-78"/>
            </a:endParaRPr>
          </a:p>
        </p:txBody>
      </p:sp>
      <mc:AlternateContent xmlns:mc="http://schemas.openxmlformats.org/markup-compatibility/2006" xmlns:p14="http://schemas.microsoft.com/office/powerpoint/2010/main">
        <mc:Choice Requires="p14">
          <p:contentPart p14:bwMode="auto" r:id="rId2">
            <p14:nvContentPartPr>
              <p14:cNvPr id="5" name="حبر 4">
                <a:extLst>
                  <a:ext uri="{FF2B5EF4-FFF2-40B4-BE49-F238E27FC236}">
                    <a16:creationId xmlns:a16="http://schemas.microsoft.com/office/drawing/2014/main" id="{FE81659D-FA33-3D8F-933A-C5A29514582F}"/>
                  </a:ext>
                </a:extLst>
              </p14:cNvPr>
              <p14:cNvContentPartPr/>
              <p14:nvPr/>
            </p14:nvContentPartPr>
            <p14:xfrm>
              <a:off x="8120223" y="2523991"/>
              <a:ext cx="360" cy="360"/>
            </p14:xfrm>
          </p:contentPart>
        </mc:Choice>
        <mc:Fallback xmlns="">
          <p:pic>
            <p:nvPicPr>
              <p:cNvPr id="5" name="حبر 4">
                <a:extLst>
                  <a:ext uri="{FF2B5EF4-FFF2-40B4-BE49-F238E27FC236}">
                    <a16:creationId xmlns:a16="http://schemas.microsoft.com/office/drawing/2014/main" id="{FE81659D-FA33-3D8F-933A-C5A29514582F}"/>
                  </a:ext>
                </a:extLst>
              </p:cNvPr>
              <p:cNvPicPr/>
              <p:nvPr/>
            </p:nvPicPr>
            <p:blipFill>
              <a:blip r:embed="rId3"/>
              <a:stretch>
                <a:fillRect/>
              </a:stretch>
            </p:blipFill>
            <p:spPr>
              <a:xfrm>
                <a:off x="8111583" y="251535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حبر 5">
                <a:extLst>
                  <a:ext uri="{FF2B5EF4-FFF2-40B4-BE49-F238E27FC236}">
                    <a16:creationId xmlns:a16="http://schemas.microsoft.com/office/drawing/2014/main" id="{98936734-98D5-AE93-CB9C-C7ACDB4C370A}"/>
                  </a:ext>
                </a:extLst>
              </p14:cNvPr>
              <p14:cNvContentPartPr/>
              <p14:nvPr/>
            </p14:nvContentPartPr>
            <p14:xfrm>
              <a:off x="7086303" y="3160111"/>
              <a:ext cx="360" cy="360"/>
            </p14:xfrm>
          </p:contentPart>
        </mc:Choice>
        <mc:Fallback xmlns="">
          <p:pic>
            <p:nvPicPr>
              <p:cNvPr id="6" name="حبر 5">
                <a:extLst>
                  <a:ext uri="{FF2B5EF4-FFF2-40B4-BE49-F238E27FC236}">
                    <a16:creationId xmlns:a16="http://schemas.microsoft.com/office/drawing/2014/main" id="{98936734-98D5-AE93-CB9C-C7ACDB4C370A}"/>
                  </a:ext>
                </a:extLst>
              </p:cNvPr>
              <p:cNvPicPr/>
              <p:nvPr/>
            </p:nvPicPr>
            <p:blipFill>
              <a:blip r:embed="rId3"/>
              <a:stretch>
                <a:fillRect/>
              </a:stretch>
            </p:blipFill>
            <p:spPr>
              <a:xfrm>
                <a:off x="7077303" y="3151471"/>
                <a:ext cx="18000" cy="18000"/>
              </a:xfrm>
              <a:prstGeom prst="rect">
                <a:avLst/>
              </a:prstGeom>
            </p:spPr>
          </p:pic>
        </mc:Fallback>
      </mc:AlternateContent>
    </p:spTree>
    <p:extLst>
      <p:ext uri="{BB962C8B-B14F-4D97-AF65-F5344CB8AC3E}">
        <p14:creationId xmlns:p14="http://schemas.microsoft.com/office/powerpoint/2010/main" val="362255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lnSpcReduction="10000"/>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ثانيا: موضوع الحق الشخصي :</a:t>
            </a:r>
          </a:p>
          <a:p>
            <a:pPr algn="just" rtl="1"/>
            <a:r>
              <a:rPr lang="ar-DZ" sz="5400" b="1" dirty="0">
                <a:solidFill>
                  <a:srgbClr val="C00000"/>
                </a:solidFill>
                <a:latin typeface="Arabic Typesetting" panose="03020402040406030203" pitchFamily="66" charset="-78"/>
                <a:cs typeface="Arabic Typesetting" panose="03020402040406030203" pitchFamily="66" charset="-78"/>
              </a:rPr>
              <a:t> </a:t>
            </a:r>
            <a:r>
              <a:rPr lang="ar-DZ" sz="5400" b="1" dirty="0">
                <a:solidFill>
                  <a:srgbClr val="00B050"/>
                </a:solidFill>
                <a:latin typeface="Arabic Typesetting" panose="03020402040406030203" pitchFamily="66" charset="-78"/>
                <a:cs typeface="Arabic Typesetting" panose="03020402040406030203" pitchFamily="66" charset="-78"/>
              </a:rPr>
              <a:t>1-	الالتزام بالقيام بعمل </a:t>
            </a:r>
            <a:r>
              <a:rPr lang="ar-DZ" sz="5400" b="1" dirty="0">
                <a:solidFill>
                  <a:schemeClr val="tx1"/>
                </a:solidFill>
                <a:latin typeface="Arabic Typesetting" panose="03020402040406030203" pitchFamily="66" charset="-78"/>
                <a:cs typeface="Arabic Typesetting" panose="03020402040406030203" pitchFamily="66" charset="-78"/>
              </a:rPr>
              <a:t>: </a:t>
            </a:r>
            <a:endParaRPr lang="en-GB" sz="5400" b="1" dirty="0">
              <a:solidFill>
                <a:schemeClr val="tx1"/>
              </a:solidFill>
              <a:latin typeface="Arabic Typesetting" panose="03020402040406030203" pitchFamily="66" charset="-78"/>
              <a:cs typeface="Arabic Typesetting" panose="03020402040406030203" pitchFamily="66" charset="-78"/>
            </a:endParaRPr>
          </a:p>
          <a:p>
            <a:pPr algn="just" rtl="1"/>
            <a:r>
              <a:rPr lang="ar-DZ" sz="5400" b="1" dirty="0">
                <a:solidFill>
                  <a:schemeClr val="tx1"/>
                </a:solidFill>
                <a:latin typeface="Arabic Typesetting" panose="03020402040406030203" pitchFamily="66" charset="-78"/>
                <a:cs typeface="Arabic Typesetting" panose="03020402040406030203" pitchFamily="66" charset="-78"/>
              </a:rPr>
              <a:t>يأخذ الالتزام بالقيام بعمل من طرف المدين بالحق الشخصي تجاه الدائن ، صورتين: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 إما أن يكون </a:t>
            </a:r>
            <a:r>
              <a:rPr lang="ar-DZ" sz="5400" b="1" dirty="0">
                <a:solidFill>
                  <a:srgbClr val="FF0000"/>
                </a:solidFill>
                <a:latin typeface="Arabic Typesetting" panose="03020402040406030203" pitchFamily="66" charset="-78"/>
                <a:cs typeface="Arabic Typesetting" panose="03020402040406030203" pitchFamily="66" charset="-78"/>
              </a:rPr>
              <a:t>عملا ماديا </a:t>
            </a:r>
            <a:r>
              <a:rPr lang="ar-DZ" sz="5400" b="1" dirty="0">
                <a:solidFill>
                  <a:schemeClr val="tx1"/>
                </a:solidFill>
                <a:latin typeface="Arabic Typesetting" panose="03020402040406030203" pitchFamily="66" charset="-78"/>
                <a:cs typeface="Arabic Typesetting" panose="03020402040406030203" pitchFamily="66" charset="-78"/>
              </a:rPr>
              <a:t>، كما في حالة القيام ببناء أو القيام بأداء خدمة مادية معينة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 كما قد يكون </a:t>
            </a:r>
            <a:r>
              <a:rPr lang="ar-DZ" sz="5400" b="1" dirty="0">
                <a:solidFill>
                  <a:srgbClr val="FF0000"/>
                </a:solidFill>
                <a:latin typeface="Arabic Typesetting" panose="03020402040406030203" pitchFamily="66" charset="-78"/>
                <a:cs typeface="Arabic Typesetting" panose="03020402040406030203" pitchFamily="66" charset="-78"/>
              </a:rPr>
              <a:t>عملا قانونيا </a:t>
            </a:r>
            <a:r>
              <a:rPr lang="ar-DZ" sz="5400" b="1" dirty="0">
                <a:solidFill>
                  <a:schemeClr val="tx1"/>
                </a:solidFill>
                <a:latin typeface="Arabic Typesetting" panose="03020402040406030203" pitchFamily="66" charset="-78"/>
                <a:cs typeface="Arabic Typesetting" panose="03020402040406030203" pitchFamily="66" charset="-78"/>
              </a:rPr>
              <a:t>على نحو قيام الوكيل بإجراء تصرف قانوني نيابة عن الأصيل و لحسابه . </a:t>
            </a:r>
          </a:p>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505251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lnSpcReduction="10000"/>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ثانيا: موضوع الحق الشخصي :</a:t>
            </a:r>
          </a:p>
          <a:p>
            <a:pPr algn="just" rtl="1"/>
            <a:r>
              <a:rPr lang="ar-DZ" sz="5400" b="1" dirty="0">
                <a:solidFill>
                  <a:srgbClr val="C00000"/>
                </a:solidFill>
                <a:latin typeface="Arabic Typesetting" panose="03020402040406030203" pitchFamily="66" charset="-78"/>
                <a:cs typeface="Arabic Typesetting" panose="03020402040406030203" pitchFamily="66" charset="-78"/>
              </a:rPr>
              <a:t> </a:t>
            </a:r>
            <a:r>
              <a:rPr lang="ar-DZ" sz="5400" b="1" dirty="0">
                <a:solidFill>
                  <a:srgbClr val="00B050"/>
                </a:solidFill>
                <a:latin typeface="Arabic Typesetting" panose="03020402040406030203" pitchFamily="66" charset="-78"/>
                <a:cs typeface="Arabic Typesetting" panose="03020402040406030203" pitchFamily="66" charset="-78"/>
              </a:rPr>
              <a:t>1-	الالتزام بالقيام بعمل </a:t>
            </a:r>
            <a:r>
              <a:rPr lang="ar-DZ" sz="5400" b="1" dirty="0">
                <a:solidFill>
                  <a:schemeClr val="tx1"/>
                </a:solidFill>
                <a:latin typeface="Arabic Typesetting" panose="03020402040406030203" pitchFamily="66" charset="-78"/>
                <a:cs typeface="Arabic Typesetting" panose="03020402040406030203" pitchFamily="66" charset="-78"/>
              </a:rPr>
              <a:t>: </a:t>
            </a:r>
            <a:endParaRPr lang="en-GB" sz="5400" b="1" dirty="0">
              <a:solidFill>
                <a:schemeClr val="tx1"/>
              </a:solidFill>
              <a:latin typeface="Arabic Typesetting" panose="03020402040406030203" pitchFamily="66" charset="-78"/>
              <a:cs typeface="Arabic Typesetting" panose="03020402040406030203" pitchFamily="66" charset="-78"/>
            </a:endParaRPr>
          </a:p>
          <a:p>
            <a:pPr algn="just" rtl="1"/>
            <a:r>
              <a:rPr lang="ar-DZ" sz="5400" b="1" dirty="0">
                <a:solidFill>
                  <a:schemeClr val="tx1"/>
                </a:solidFill>
                <a:latin typeface="Arabic Typesetting" panose="03020402040406030203" pitchFamily="66" charset="-78"/>
                <a:cs typeface="Arabic Typesetting" panose="03020402040406030203" pitchFamily="66" charset="-78"/>
              </a:rPr>
              <a:t>هذا و تجدر الإشارة إلى أنه في بعض الحالات قد تكون شخصية المدين محل اعتبار  في القيام بالعمل ، و من ثم لا يجوز أن ينوب غيره عنه  في الوفاء بالتزامه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كما هو الحال بالنسبة للطبيب المدين بإجراء عملية جراحية أو الفنان المدين بتنفيذ لوحة فنية معينة ، إلى غير ذاك من الأوضاع التي يكون فيها شخص المدين محل  اعتبار .</a:t>
            </a:r>
          </a:p>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936558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fontScale="92500" lnSpcReduction="20000"/>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ثانيا: موضوع الحق الشخصي :</a:t>
            </a:r>
          </a:p>
          <a:p>
            <a:pPr algn="just" rtl="1"/>
            <a:r>
              <a:rPr lang="ar-DZ" sz="5400" b="1" dirty="0">
                <a:solidFill>
                  <a:srgbClr val="C00000"/>
                </a:solidFill>
                <a:latin typeface="Arabic Typesetting" panose="03020402040406030203" pitchFamily="66" charset="-78"/>
                <a:cs typeface="Arabic Typesetting" panose="03020402040406030203" pitchFamily="66" charset="-78"/>
              </a:rPr>
              <a:t> </a:t>
            </a:r>
            <a:r>
              <a:rPr lang="ar-DZ" sz="5400" b="1" dirty="0">
                <a:solidFill>
                  <a:srgbClr val="00B050"/>
                </a:solidFill>
                <a:latin typeface="Arabic Typesetting" panose="03020402040406030203" pitchFamily="66" charset="-78"/>
                <a:cs typeface="Arabic Typesetting" panose="03020402040406030203" pitchFamily="66" charset="-78"/>
              </a:rPr>
              <a:t>2-	الالتزام بالامتناع عن القيام  بعمل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الالتزام بالامتناع عن القيام بعمل هو  عمل سلبي يقتضي امتناع المدين بالحق الشخصي بموجبه عن القيام بعمل معين ، و الذي تم الاتفاق عليه بين الدائن و المدين ، أو  وفقا لما يقرره       القانون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و في هذا الإطار نسجل وجود أحد التطبيقات المتعلقة بالامتناع عن القيام بعمل ، و هو  التزام العامل بعدم المنافسة  لرب عمله ، هذا الالتزام تم تكريسه  في إطار  قانون العمل الجزائري .</a:t>
            </a:r>
          </a:p>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095544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fontScale="77500" lnSpcReduction="20000"/>
          </a:bodyPr>
          <a:lstStyle/>
          <a:p>
            <a:pPr algn="just" rtl="1"/>
            <a:r>
              <a:rPr lang="ar-DZ" sz="5700" b="1" dirty="0">
                <a:solidFill>
                  <a:srgbClr val="C00000"/>
                </a:solidFill>
                <a:latin typeface="Arabic Typesetting" panose="03020402040406030203" pitchFamily="66" charset="-78"/>
                <a:cs typeface="Arabic Typesetting" panose="03020402040406030203" pitchFamily="66" charset="-78"/>
              </a:rPr>
              <a:t>ثانيا: موضوع الحق الشخصي :</a:t>
            </a:r>
          </a:p>
          <a:p>
            <a:pPr algn="just" rtl="1"/>
            <a:r>
              <a:rPr lang="ar-DZ" sz="5700" b="1" dirty="0">
                <a:solidFill>
                  <a:srgbClr val="C00000"/>
                </a:solidFill>
                <a:latin typeface="Arabic Typesetting" panose="03020402040406030203" pitchFamily="66" charset="-78"/>
                <a:cs typeface="Arabic Typesetting" panose="03020402040406030203" pitchFamily="66" charset="-78"/>
              </a:rPr>
              <a:t> </a:t>
            </a:r>
            <a:r>
              <a:rPr lang="ar-DZ" sz="5700" b="1" dirty="0">
                <a:solidFill>
                  <a:srgbClr val="00B050"/>
                </a:solidFill>
                <a:latin typeface="Arabic Typesetting" panose="03020402040406030203" pitchFamily="66" charset="-78"/>
                <a:cs typeface="Arabic Typesetting" panose="03020402040406030203" pitchFamily="66" charset="-78"/>
              </a:rPr>
              <a:t>3-	الالتزام بالقيام بإعطاء شيء </a:t>
            </a:r>
            <a:r>
              <a:rPr lang="ar-DZ" sz="5400" b="1" dirty="0">
                <a:solidFill>
                  <a:srgbClr val="00B050"/>
                </a:solidFill>
                <a:latin typeface="Arabic Typesetting" panose="03020402040406030203" pitchFamily="66" charset="-78"/>
                <a:cs typeface="Arabic Typesetting" panose="03020402040406030203" pitchFamily="66" charset="-78"/>
              </a:rPr>
              <a:t>: </a:t>
            </a:r>
          </a:p>
          <a:p>
            <a:pPr algn="just" rtl="1"/>
            <a:r>
              <a:rPr lang="ar-DZ" sz="5700" b="1" dirty="0">
                <a:solidFill>
                  <a:schemeClr val="tx1"/>
                </a:solidFill>
                <a:latin typeface="Arabic Typesetting" panose="03020402040406030203" pitchFamily="66" charset="-78"/>
                <a:cs typeface="Arabic Typesetting" panose="03020402040406030203" pitchFamily="66" charset="-78"/>
              </a:rPr>
              <a:t>يعرف الفقه الالتزام بإعطاء شيء بأنه الالتزام بنقل حق عيني على شيء ، عقار كان  أم  منقول ، سواء تم ذلك بمقابل أو  دون مقابل ، </a:t>
            </a:r>
          </a:p>
          <a:p>
            <a:pPr algn="just" rtl="1"/>
            <a:r>
              <a:rPr lang="ar-DZ" sz="5700" b="1" dirty="0">
                <a:solidFill>
                  <a:schemeClr val="tx1"/>
                </a:solidFill>
                <a:latin typeface="Arabic Typesetting" panose="03020402040406030203" pitchFamily="66" charset="-78"/>
                <a:cs typeface="Arabic Typesetting" panose="03020402040406030203" pitchFamily="66" charset="-78"/>
              </a:rPr>
              <a:t>على نحو التزام البائع  بنقل ملكية الشيء المبيع إلى  المشتري فإذا كان  المبيع منقولا  فإنه  يقوم بتسليمه المادي إليه مباشرة  ، أما إذا كان عقار  فيتعين عليه القيام بتسليم الوثائق الثبوتية لهذا العقار اللازمة لعمليات نقله بصفة رسمية.</a:t>
            </a:r>
          </a:p>
          <a:p>
            <a:pPr algn="just" rtl="1"/>
            <a:r>
              <a:rPr lang="ar-DZ" sz="5400" b="1" dirty="0">
                <a:solidFill>
                  <a:schemeClr val="tx1"/>
                </a:solidFill>
                <a:latin typeface="Arabic Typesetting" panose="03020402040406030203" pitchFamily="66" charset="-78"/>
                <a:cs typeface="Arabic Typesetting" panose="03020402040406030203" pitchFamily="66" charset="-78"/>
              </a:rPr>
              <a:t>  </a:t>
            </a:r>
            <a:r>
              <a:rPr lang="ar-DZ" sz="5700" b="1" dirty="0">
                <a:solidFill>
                  <a:schemeClr val="tx1"/>
                </a:solidFill>
                <a:latin typeface="Arabic Typesetting" panose="03020402040406030203" pitchFamily="66" charset="-78"/>
                <a:cs typeface="Arabic Typesetting" panose="03020402040406030203" pitchFamily="66" charset="-78"/>
              </a:rPr>
              <a:t>كما يظهر الالتزام بإعطاء شيء أيضا في قيام المشتري بدفع الثمن للبائع ،        و التزام المستأجر بدفع بدل الايجار للمؤجر </a:t>
            </a:r>
            <a:r>
              <a:rPr lang="ar-DZ" sz="5700" b="1" dirty="0">
                <a:solidFill>
                  <a:srgbClr val="00B050"/>
                </a:solidFill>
                <a:latin typeface="Arabic Typesetting" panose="03020402040406030203" pitchFamily="66" charset="-78"/>
                <a:cs typeface="Arabic Typesetting" panose="03020402040406030203" pitchFamily="66" charset="-78"/>
              </a:rPr>
              <a:t>. </a:t>
            </a:r>
            <a:endParaRPr lang="ar-DZ" sz="5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797519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8CC170C-5F63-0A6B-A29E-B3B50361F713}"/>
              </a:ext>
            </a:extLst>
          </p:cNvPr>
          <p:cNvSpPr>
            <a:spLocks noGrp="1"/>
          </p:cNvSpPr>
          <p:nvPr>
            <p:ph type="title"/>
          </p:nvPr>
        </p:nvSpPr>
        <p:spPr>
          <a:xfrm>
            <a:off x="914400" y="387627"/>
            <a:ext cx="10590211" cy="6182138"/>
          </a:xfrm>
        </p:spPr>
        <p:txBody>
          <a:bodyPr>
            <a:normAutofit fontScale="90000"/>
          </a:bodyPr>
          <a:lstStyle/>
          <a:p>
            <a:pPr algn="just" rtl="1"/>
            <a:br>
              <a:rPr lang="ar-DZ" dirty="0"/>
            </a:br>
            <a:r>
              <a:rPr lang="ar-DZ" sz="5300" b="1" dirty="0">
                <a:solidFill>
                  <a:srgbClr val="FF0000"/>
                </a:solidFill>
                <a:latin typeface="Arabic Typesetting" panose="03020402040406030203" pitchFamily="66" charset="-78"/>
                <a:cs typeface="Arabic Typesetting" panose="03020402040406030203" pitchFamily="66" charset="-78"/>
              </a:rPr>
              <a:t>المطلب الثالث : الحقوق المختلطة                    </a:t>
            </a:r>
            <a:r>
              <a:rPr lang="ar-DZ" sz="4400" dirty="0">
                <a:latin typeface="Arabic Typesetting" panose="03020402040406030203" pitchFamily="66" charset="-78"/>
                <a:cs typeface="Arabic Typesetting" panose="03020402040406030203" pitchFamily="66" charset="-78"/>
              </a:rPr>
              <a:t>:</a:t>
            </a:r>
            <a:br>
              <a:rPr lang="ar-DZ" sz="4400" dirty="0">
                <a:latin typeface="Arabic Typesetting" panose="03020402040406030203" pitchFamily="66" charset="-78"/>
                <a:cs typeface="Arabic Typesetting" panose="03020402040406030203" pitchFamily="66" charset="-78"/>
              </a:rPr>
            </a:br>
            <a:r>
              <a:rPr lang="ar-DZ" sz="4400" b="1" dirty="0">
                <a:solidFill>
                  <a:srgbClr val="0070C0"/>
                </a:solidFill>
                <a:latin typeface="Arabic Typesetting" panose="03020402040406030203" pitchFamily="66" charset="-78"/>
                <a:cs typeface="Arabic Typesetting" panose="03020402040406030203" pitchFamily="66" charset="-78"/>
              </a:rPr>
              <a:t> </a:t>
            </a:r>
            <a:r>
              <a:rPr lang="ar-DZ" sz="5300" b="1" dirty="0">
                <a:solidFill>
                  <a:srgbClr val="0070C0"/>
                </a:solidFill>
                <a:latin typeface="Arabic Typesetting" panose="03020402040406030203" pitchFamily="66" charset="-78"/>
                <a:cs typeface="Arabic Typesetting" panose="03020402040406030203" pitchFamily="66" charset="-78"/>
              </a:rPr>
              <a:t>الحقوق المختلطة هي حقوق تبرز كمجموعة  حقوق بين فئة الحقوق غير المالية من جهة و فئة الحقوق المالية من جهة ثانية ، حيث تجمع بين خصائص الفئتين معا  المذكورتين أعلاه ، هذا و تظهر الحقوق المختلطة في كل من                         .                               .  </a:t>
            </a:r>
            <a:br>
              <a:rPr lang="ar-DZ" sz="5300" b="1" dirty="0">
                <a:solidFill>
                  <a:srgbClr val="0070C0"/>
                </a:solidFill>
                <a:latin typeface="Arabic Typesetting" panose="03020402040406030203" pitchFamily="66" charset="-78"/>
                <a:cs typeface="Arabic Typesetting" panose="03020402040406030203" pitchFamily="66" charset="-78"/>
              </a:rPr>
            </a:br>
            <a:r>
              <a:rPr lang="ar-DZ" sz="5300" b="1" dirty="0">
                <a:solidFill>
                  <a:srgbClr val="0070C0"/>
                </a:solidFill>
                <a:latin typeface="Arabic Typesetting" panose="03020402040406030203" pitchFamily="66" charset="-78"/>
                <a:cs typeface="Arabic Typesetting" panose="03020402040406030203" pitchFamily="66" charset="-78"/>
              </a:rPr>
              <a:t> </a:t>
            </a:r>
            <a:r>
              <a:rPr lang="ar-DZ" sz="5300" b="1" dirty="0">
                <a:solidFill>
                  <a:srgbClr val="00B050"/>
                </a:solidFill>
                <a:latin typeface="Arabic Typesetting" panose="03020402040406030203" pitchFamily="66" charset="-78"/>
                <a:cs typeface="Arabic Typesetting" panose="03020402040406030203" pitchFamily="66" charset="-78"/>
              </a:rPr>
              <a:t>الحقوق الفكرية أو الذهنية </a:t>
            </a:r>
            <a:r>
              <a:rPr lang="ar-DZ" sz="5300" b="1" dirty="0">
                <a:solidFill>
                  <a:srgbClr val="0070C0"/>
                </a:solidFill>
                <a:latin typeface="Arabic Typesetting" panose="03020402040406030203" pitchFamily="66" charset="-78"/>
                <a:cs typeface="Arabic Typesetting" panose="03020402040406030203" pitchFamily="66" charset="-78"/>
              </a:rPr>
              <a:t>( الفرع الأول )                    .  </a:t>
            </a:r>
            <a:br>
              <a:rPr lang="ar-DZ" sz="5300" b="1" dirty="0">
                <a:solidFill>
                  <a:srgbClr val="0070C0"/>
                </a:solidFill>
                <a:latin typeface="Arabic Typesetting" panose="03020402040406030203" pitchFamily="66" charset="-78"/>
                <a:cs typeface="Arabic Typesetting" panose="03020402040406030203" pitchFamily="66" charset="-78"/>
              </a:rPr>
            </a:br>
            <a:r>
              <a:rPr lang="ar-DZ" sz="5300" b="1" dirty="0">
                <a:solidFill>
                  <a:srgbClr val="0070C0"/>
                </a:solidFill>
                <a:latin typeface="Arabic Typesetting" panose="03020402040406030203" pitchFamily="66" charset="-78"/>
                <a:cs typeface="Arabic Typesetting" panose="03020402040406030203" pitchFamily="66" charset="-78"/>
              </a:rPr>
              <a:t>و  كذا </a:t>
            </a:r>
            <a:r>
              <a:rPr lang="ar-DZ" sz="5300" b="1" dirty="0">
                <a:solidFill>
                  <a:srgbClr val="00B050"/>
                </a:solidFill>
                <a:latin typeface="Arabic Typesetting" panose="03020402040406030203" pitchFamily="66" charset="-78"/>
                <a:cs typeface="Arabic Typesetting" panose="03020402040406030203" pitchFamily="66" charset="-78"/>
              </a:rPr>
              <a:t>الحقوق الأسرية </a:t>
            </a:r>
            <a:r>
              <a:rPr lang="ar-DZ" sz="5300" b="1" dirty="0">
                <a:solidFill>
                  <a:srgbClr val="0070C0"/>
                </a:solidFill>
                <a:latin typeface="Arabic Typesetting" panose="03020402040406030203" pitchFamily="66" charset="-78"/>
                <a:cs typeface="Arabic Typesetting" panose="03020402040406030203" pitchFamily="66" charset="-78"/>
              </a:rPr>
              <a:t>( الفرع الثاني)                    </a:t>
            </a:r>
            <a:r>
              <a:rPr lang="ar-DZ" sz="4400" b="1" dirty="0">
                <a:solidFill>
                  <a:srgbClr val="0070C0"/>
                </a:solidFill>
                <a:latin typeface="Arabic Typesetting" panose="03020402040406030203" pitchFamily="66" charset="-78"/>
                <a:cs typeface="Arabic Typesetting" panose="03020402040406030203" pitchFamily="66" charset="-78"/>
              </a:rPr>
              <a:t>. </a:t>
            </a:r>
            <a:br>
              <a:rPr lang="ar-DZ" sz="4400" b="1" dirty="0">
                <a:solidFill>
                  <a:srgbClr val="0070C0"/>
                </a:solidFill>
                <a:latin typeface="Arabic Typesetting" panose="03020402040406030203" pitchFamily="66" charset="-78"/>
                <a:cs typeface="Arabic Typesetting" panose="03020402040406030203" pitchFamily="66" charset="-78"/>
              </a:rPr>
            </a:br>
            <a:endParaRPr lang="en-GB" b="1" dirty="0">
              <a:solidFill>
                <a:srgbClr val="00B05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067202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الفكرية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fontScale="25000" lnSpcReduction="20000"/>
          </a:bodyPr>
          <a:lstStyle/>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a:p>
            <a:pPr algn="just" rtl="1"/>
            <a:r>
              <a:rPr lang="ar-DZ" sz="19200" b="1" dirty="0">
                <a:solidFill>
                  <a:schemeClr val="tx1"/>
                </a:solidFill>
                <a:latin typeface="Arabic Typesetting" panose="03020402040406030203" pitchFamily="66" charset="-78"/>
                <a:cs typeface="Arabic Typesetting" panose="03020402040406030203" pitchFamily="66" charset="-78"/>
              </a:rPr>
              <a:t>الحقوق الفكرية هي حقوق تشكل  ثمرة الإنتاج و الابداع الذهني أو العقلي للإنسان ، حيث تنصب هذه الحقوق على ما يبتكره الشخص من مؤلفات أدبية و فنية ، و كذا من اختراعات أو علامات تجارية و رسوم و نماذج صناعية ، حيث ترتب كل هذه الابتكارات بمختلف أنواعها حقوقا لصاحبها  أو  للشخص الذي آلت إليه </a:t>
            </a:r>
            <a:r>
              <a:rPr lang="ar-DZ" sz="19200" b="1" dirty="0">
                <a:solidFill>
                  <a:srgbClr val="7030A0"/>
                </a:solidFill>
                <a:latin typeface="Arabic Typesetting" panose="03020402040406030203" pitchFamily="66" charset="-78"/>
                <a:cs typeface="Arabic Typesetting" panose="03020402040406030203" pitchFamily="66" charset="-78"/>
              </a:rPr>
              <a:t>.</a:t>
            </a:r>
          </a:p>
          <a:p>
            <a:pPr algn="just" rtl="1"/>
            <a:r>
              <a:rPr lang="ar-DZ" sz="19200" b="1" dirty="0">
                <a:solidFill>
                  <a:srgbClr val="7030A0"/>
                </a:solidFill>
                <a:latin typeface="Arabic Typesetting" panose="03020402040406030203" pitchFamily="66" charset="-78"/>
                <a:cs typeface="Arabic Typesetting" panose="03020402040406030203" pitchFamily="66" charset="-78"/>
              </a:rPr>
              <a:t>هذا و تتنوع أشكال الحقوق الفكرية  التي تنجم عن هذه الابداعات و الابتكارات إلى : </a:t>
            </a:r>
          </a:p>
          <a:p>
            <a:pPr algn="just" rtl="1"/>
            <a:r>
              <a:rPr lang="ar-DZ" sz="19200" b="1" dirty="0">
                <a:solidFill>
                  <a:srgbClr val="FF0000"/>
                </a:solidFill>
                <a:latin typeface="Arabic Typesetting" panose="03020402040406030203" pitchFamily="66" charset="-78"/>
                <a:cs typeface="Arabic Typesetting" panose="03020402040406030203" pitchFamily="66" charset="-78"/>
              </a:rPr>
              <a:t>حقوق معنوية </a:t>
            </a:r>
          </a:p>
          <a:p>
            <a:pPr algn="just" rtl="1"/>
            <a:r>
              <a:rPr lang="ar-DZ" sz="19200" b="1" dirty="0">
                <a:solidFill>
                  <a:srgbClr val="FF0000"/>
                </a:solidFill>
                <a:latin typeface="Arabic Typesetting" panose="03020402040406030203" pitchFamily="66" charset="-78"/>
                <a:cs typeface="Arabic Typesetting" panose="03020402040406030203" pitchFamily="66" charset="-78"/>
              </a:rPr>
              <a:t> و حقوق مالية ،</a:t>
            </a:r>
          </a:p>
          <a:p>
            <a:pPr algn="just" rtl="1"/>
            <a:endParaRPr lang="ar-DZ" sz="5400" b="1" dirty="0">
              <a:solidFill>
                <a:srgbClr val="7030A0"/>
              </a:solidFill>
              <a:latin typeface="Arabic Typesetting" panose="03020402040406030203" pitchFamily="66" charset="-78"/>
              <a:cs typeface="Arabic Typesetting" panose="03020402040406030203" pitchFamily="66" charset="-78"/>
            </a:endParaRPr>
          </a:p>
          <a:p>
            <a:pPr algn="just" rtl="1"/>
            <a:r>
              <a:rPr lang="ar-DZ" sz="54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3569938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arn(inVertical)">
                                      <p:cBhvr>
                                        <p:cTn id="3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الفكرية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fontScale="92500" lnSpcReduction="10000"/>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الحقوق المعنوية: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الحقوق المعنوية المقررة لصاحب الحق الفكري ، هي حقوق مرتبطة بشكل أساسي بشخصية صاحب الحق الفكري نفسه ، هذا و نشير إلى أن الحقوق المعنوية مكرسة في غالبيتها لصاحب الحق الفكري الذي يتخذ صفة مؤلف مصنف أدبي أو علمي ، دون أصحاب الحقوق الفكرية الأخرى ، باستثناء صاحب براءة الاختراع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هذا و تظهر تطبيقات الحقوق المعنوية المترتبة على موضوعات الحقوق الفكرية في الصور التالية : </a:t>
            </a:r>
          </a:p>
        </p:txBody>
      </p:sp>
    </p:spTree>
    <p:extLst>
      <p:ext uri="{BB962C8B-B14F-4D97-AF65-F5344CB8AC3E}">
        <p14:creationId xmlns:p14="http://schemas.microsoft.com/office/powerpoint/2010/main" val="3290916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الفكرية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الحقوق المعنوية: </a:t>
            </a:r>
          </a:p>
          <a:p>
            <a:pPr algn="just" rtl="1"/>
            <a:r>
              <a:rPr lang="ar-DZ" sz="5400" b="1" dirty="0">
                <a:solidFill>
                  <a:srgbClr val="00B050"/>
                </a:solidFill>
                <a:latin typeface="Arabic Typesetting" panose="03020402040406030203" pitchFamily="66" charset="-78"/>
                <a:cs typeface="Arabic Typesetting" panose="03020402040406030203" pitchFamily="66" charset="-78"/>
              </a:rPr>
              <a:t>أ - الحق في نسب الحق الفكري لصاحبه </a:t>
            </a:r>
            <a:r>
              <a:rPr lang="ar-DZ" sz="5400" b="1" dirty="0">
                <a:solidFill>
                  <a:schemeClr val="tx1"/>
                </a:solidFill>
                <a:latin typeface="Arabic Typesetting" panose="03020402040406030203" pitchFamily="66" charset="-78"/>
                <a:cs typeface="Arabic Typesetting" panose="03020402040406030203" pitchFamily="66" charset="-78"/>
              </a:rPr>
              <a:t>: </a:t>
            </a:r>
          </a:p>
          <a:p>
            <a:pPr algn="just" rtl="1"/>
            <a:r>
              <a:rPr lang="ar-DZ" sz="5400" b="1" dirty="0">
                <a:solidFill>
                  <a:srgbClr val="00B050"/>
                </a:solidFill>
                <a:latin typeface="Arabic Typesetting" panose="03020402040406030203" pitchFamily="66" charset="-78"/>
                <a:cs typeface="Arabic Typesetting" panose="03020402040406030203" pitchFamily="66" charset="-78"/>
              </a:rPr>
              <a:t>ب - سلطة تقرير الكشف على الحق الفكري .</a:t>
            </a:r>
          </a:p>
          <a:p>
            <a:pPr algn="just" rtl="1"/>
            <a:r>
              <a:rPr lang="ar-DZ" sz="5400" b="1" dirty="0">
                <a:solidFill>
                  <a:srgbClr val="00B050"/>
                </a:solidFill>
                <a:latin typeface="Arabic Typesetting" panose="03020402040406030203" pitchFamily="66" charset="-78"/>
                <a:cs typeface="Arabic Typesetting" panose="03020402040406030203" pitchFamily="66" charset="-78"/>
              </a:rPr>
              <a:t>ج - الحق في اشتراط احترام الحق الفكري</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د - الحق في توقيف نشر موضوع الحق الفكري أو سحبه .</a:t>
            </a:r>
            <a:endParaRPr lang="ar-DZ" sz="5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201575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الفكرية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fontScale="85000" lnSpcReduction="20000"/>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الحقوق المعنوية: </a:t>
            </a:r>
          </a:p>
          <a:p>
            <a:pPr algn="just" rtl="1"/>
            <a:r>
              <a:rPr lang="ar-DZ" sz="5400" b="1" dirty="0">
                <a:solidFill>
                  <a:srgbClr val="00B050"/>
                </a:solidFill>
                <a:latin typeface="Arabic Typesetting" panose="03020402040406030203" pitchFamily="66" charset="-78"/>
                <a:cs typeface="Arabic Typesetting" panose="03020402040406030203" pitchFamily="66" charset="-78"/>
              </a:rPr>
              <a:t>أ - الحق في نسب الحق الفكري لصاحبه </a:t>
            </a:r>
            <a:r>
              <a:rPr lang="ar-DZ" sz="5400" b="1" dirty="0">
                <a:solidFill>
                  <a:schemeClr val="tx1"/>
                </a:solidFill>
                <a:latin typeface="Arabic Typesetting" panose="03020402040406030203" pitchFamily="66" charset="-78"/>
                <a:cs typeface="Arabic Typesetting" panose="03020402040406030203" pitchFamily="66" charset="-78"/>
              </a:rPr>
              <a:t>: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يرتبط صاحب الحق الفكري بمصنفه أو اختراعه برابطة الأبوة ، و التي تعني نسبة موضوع الحق الفكري إليه ، حيث يثبت اسم صاحب الحق الفكري مؤلفا كان أو مخترعا على موضوع هذا الحق.</a:t>
            </a:r>
          </a:p>
          <a:p>
            <a:pPr algn="just" rtl="1"/>
            <a:r>
              <a:rPr lang="ar-DZ" sz="5400" b="1" dirty="0">
                <a:solidFill>
                  <a:schemeClr val="tx1"/>
                </a:solidFill>
                <a:latin typeface="Arabic Typesetting" panose="03020402040406030203" pitchFamily="66" charset="-78"/>
                <a:cs typeface="Arabic Typesetting" panose="03020402040406030203" pitchFamily="66" charset="-78"/>
              </a:rPr>
              <a:t> فإذا كان هذا الحق الفكري عبارة عن مصنف( كتاب ، رواية ، شعر، مسرحية .....) فإنه يتم  كتابة الاسم الكامل لصاحبه عليه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 أما إذا كان موضوع الحق الفكري اختراعا  فإنه يثبت نسبه إليه من خلال الوثائق و الشهادات التي تسلم إليه من قبل الهيئة المختصة بتسجيل الحقوق الصناعية و التجارية . </a:t>
            </a:r>
          </a:p>
        </p:txBody>
      </p:sp>
    </p:spTree>
    <p:extLst>
      <p:ext uri="{BB962C8B-B14F-4D97-AF65-F5344CB8AC3E}">
        <p14:creationId xmlns:p14="http://schemas.microsoft.com/office/powerpoint/2010/main" val="1759996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الفكرية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الحقوق المعنوية: </a:t>
            </a:r>
          </a:p>
          <a:p>
            <a:pPr algn="just" rtl="1"/>
            <a:r>
              <a:rPr lang="ar-DZ" sz="5400" b="1" dirty="0">
                <a:solidFill>
                  <a:srgbClr val="00B050"/>
                </a:solidFill>
                <a:latin typeface="Arabic Typesetting" panose="03020402040406030203" pitchFamily="66" charset="-78"/>
                <a:cs typeface="Arabic Typesetting" panose="03020402040406030203" pitchFamily="66" charset="-78"/>
              </a:rPr>
              <a:t>أ - الحق في نسب الحق الفكري لصاحبه </a:t>
            </a:r>
            <a:r>
              <a:rPr lang="ar-DZ" sz="5400" b="1" dirty="0">
                <a:solidFill>
                  <a:schemeClr val="tx1"/>
                </a:solidFill>
                <a:latin typeface="Arabic Typesetting" panose="03020402040406030203" pitchFamily="66" charset="-78"/>
                <a:cs typeface="Arabic Typesetting" panose="03020402040406030203" pitchFamily="66" charset="-78"/>
              </a:rPr>
              <a:t>: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هذا و قد كرس المشرع الجزائري هذا الحق من خلال  كل من الأمر  03- 05 المتعلق بحقوق المؤلف فيما يتعلق بنسبة المصنف الفكري لصاحبه المؤلف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 و كذا الأمر  03- 07 المتعلق ببراءة الاختراع فيما يتعلق بنسبة الاختراع لصاحبه المخترع   .</a:t>
            </a:r>
          </a:p>
        </p:txBody>
      </p:sp>
    </p:spTree>
    <p:extLst>
      <p:ext uri="{BB962C8B-B14F-4D97-AF65-F5344CB8AC3E}">
        <p14:creationId xmlns:p14="http://schemas.microsoft.com/office/powerpoint/2010/main" val="3238016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C2C421F-B045-4387-701C-75430CF69956}"/>
              </a:ext>
            </a:extLst>
          </p:cNvPr>
          <p:cNvSpPr>
            <a:spLocks noGrp="1"/>
          </p:cNvSpPr>
          <p:nvPr>
            <p:ph type="title"/>
          </p:nvPr>
        </p:nvSpPr>
        <p:spPr>
          <a:xfrm>
            <a:off x="616226" y="624109"/>
            <a:ext cx="10888385" cy="5925778"/>
          </a:xfrm>
        </p:spPr>
        <p:txBody>
          <a:bodyPr>
            <a:normAutofit fontScale="90000"/>
          </a:bodyPr>
          <a:lstStyle/>
          <a:p>
            <a:pPr marL="0" marR="0" lvl="0" indent="0" algn="r" defTabSz="457200" rtl="1" eaLnBrk="1" fontAlgn="auto" latinLnBrk="0" hangingPunct="1">
              <a:lnSpc>
                <a:spcPct val="100000"/>
              </a:lnSpc>
              <a:spcBef>
                <a:spcPts val="1000"/>
              </a:spcBef>
              <a:spcAft>
                <a:spcPts val="0"/>
              </a:spcAft>
              <a:tabLst/>
              <a:defRPr/>
            </a:pP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r>
              <a:rPr kumimoji="0" lang="ar-DZ" sz="73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المبحث الثاني : تقسيمات الحق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5400" b="1" dirty="0">
                <a:solidFill>
                  <a:srgbClr val="FF0000"/>
                </a:solidFill>
                <a:effectLst/>
                <a:ea typeface="SimSun" panose="02010600030101010101" pitchFamily="2" charset="-122"/>
                <a:cs typeface="Sakkal Majalla" panose="02000000000000000000" pitchFamily="2" charset="-78"/>
              </a:rPr>
              <a:t>المطلب الأول : الحقوق غير المالية </a:t>
            </a:r>
            <a:br>
              <a:rPr kumimoji="0" lang="en-GB" sz="54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5400" b="1" dirty="0">
                <a:solidFill>
                  <a:srgbClr val="FF0000"/>
                </a:solidFill>
                <a:effectLst/>
                <a:ea typeface="SimSun" panose="02010600030101010101" pitchFamily="2" charset="-122"/>
                <a:cs typeface="Sakkal Majalla" panose="02000000000000000000" pitchFamily="2" charset="-78"/>
              </a:rPr>
              <a:t>المطلب الثاني : الحقوق المالية </a:t>
            </a:r>
            <a:br>
              <a:rPr lang="ar-DZ" sz="5400" b="1" dirty="0">
                <a:solidFill>
                  <a:srgbClr val="FF0000"/>
                </a:solidFill>
                <a:effectLst/>
                <a:ea typeface="SimSun" panose="02010600030101010101" pitchFamily="2" charset="-122"/>
                <a:cs typeface="Sakkal Majalla" panose="02000000000000000000" pitchFamily="2" charset="-78"/>
              </a:rPr>
            </a:br>
            <a:r>
              <a:rPr lang="ar-DZ" sz="5400" b="1" dirty="0">
                <a:solidFill>
                  <a:srgbClr val="FF0000"/>
                </a:solidFill>
                <a:effectLst/>
                <a:ea typeface="SimSun" panose="02010600030101010101" pitchFamily="2" charset="-122"/>
                <a:cs typeface="Sakkal Majalla" panose="02000000000000000000" pitchFamily="2" charset="-78"/>
              </a:rPr>
              <a:t>المطلب الثالث : الحقوق المختلطة</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endParaRPr lang="en-GB" dirty="0"/>
          </a:p>
        </p:txBody>
      </p:sp>
    </p:spTree>
    <p:extLst>
      <p:ext uri="{BB962C8B-B14F-4D97-AF65-F5344CB8AC3E}">
        <p14:creationId xmlns:p14="http://schemas.microsoft.com/office/powerpoint/2010/main" val="3523021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الفكرية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الحقوق المعنوية: </a:t>
            </a:r>
          </a:p>
          <a:p>
            <a:pPr algn="just" rtl="1"/>
            <a:r>
              <a:rPr lang="ar-DZ" sz="5400" b="1" dirty="0">
                <a:solidFill>
                  <a:srgbClr val="00B050"/>
                </a:solidFill>
                <a:latin typeface="Arabic Typesetting" panose="03020402040406030203" pitchFamily="66" charset="-78"/>
                <a:cs typeface="Arabic Typesetting" panose="03020402040406030203" pitchFamily="66" charset="-78"/>
              </a:rPr>
              <a:t>ب - سلطة تقرير الكشف على الحق الفكري :</a:t>
            </a:r>
          </a:p>
          <a:p>
            <a:pPr algn="just" rtl="1"/>
            <a:r>
              <a:rPr lang="ar-DZ" sz="5400" b="1" dirty="0">
                <a:solidFill>
                  <a:srgbClr val="00B050"/>
                </a:solidFill>
                <a:latin typeface="Arabic Typesetting" panose="03020402040406030203" pitchFamily="66" charset="-78"/>
                <a:cs typeface="Arabic Typesetting" panose="03020402040406030203" pitchFamily="66" charset="-78"/>
              </a:rPr>
              <a:t> </a:t>
            </a:r>
            <a:r>
              <a:rPr lang="ar-DZ" sz="5400" b="1" dirty="0">
                <a:solidFill>
                  <a:schemeClr val="tx1"/>
                </a:solidFill>
                <a:latin typeface="Arabic Typesetting" panose="03020402040406030203" pitchFamily="66" charset="-78"/>
                <a:cs typeface="Arabic Typesetting" panose="03020402040406030203" pitchFamily="66" charset="-78"/>
              </a:rPr>
              <a:t>تثبت سلطة أو حق تقرير الكشف عن الحق الفكري  كحق معنوي لأصحاب حقوق التأليف أو المؤلفين المحددين بموجب الأمر  03- 05 المتعلق بحقوق المؤلف و الحقوق المجاورة سالف الذكر ، دون أصحاب الحقوق المجاورة  و كذا دون أصحاب حقوق الملكية الصناعية و التجارية الأخرين </a:t>
            </a:r>
            <a:r>
              <a:rPr lang="ar-DZ" sz="5400" b="1" dirty="0">
                <a:solidFill>
                  <a:srgbClr val="00B050"/>
                </a:solidFill>
                <a:latin typeface="Arabic Typesetting" panose="03020402040406030203" pitchFamily="66" charset="-78"/>
                <a:cs typeface="Arabic Typesetting" panose="03020402040406030203" pitchFamily="66" charset="-78"/>
              </a:rPr>
              <a:t>.</a:t>
            </a:r>
            <a:endParaRPr lang="ar-DZ" sz="5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513395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الفكرية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fontScale="40000" lnSpcReduction="20000"/>
          </a:bodyPr>
          <a:lstStyle/>
          <a:p>
            <a:pPr algn="just" rtl="1"/>
            <a:r>
              <a:rPr lang="ar-DZ" sz="12000" b="1" dirty="0">
                <a:solidFill>
                  <a:srgbClr val="C00000"/>
                </a:solidFill>
                <a:latin typeface="Arabic Typesetting" panose="03020402040406030203" pitchFamily="66" charset="-78"/>
                <a:cs typeface="Arabic Typesetting" panose="03020402040406030203" pitchFamily="66" charset="-78"/>
              </a:rPr>
              <a:t>أولا: الحقوق المعنوية: </a:t>
            </a:r>
          </a:p>
          <a:p>
            <a:pPr algn="just" rtl="1"/>
            <a:r>
              <a:rPr lang="ar-DZ" sz="12000" b="1" dirty="0">
                <a:solidFill>
                  <a:srgbClr val="00B050"/>
                </a:solidFill>
                <a:latin typeface="Arabic Typesetting" panose="03020402040406030203" pitchFamily="66" charset="-78"/>
                <a:cs typeface="Arabic Typesetting" panose="03020402040406030203" pitchFamily="66" charset="-78"/>
              </a:rPr>
              <a:t>ب - سلطة تقرير الكشف على الحق الفكري :</a:t>
            </a:r>
          </a:p>
          <a:p>
            <a:pPr algn="just" rtl="1"/>
            <a:r>
              <a:rPr lang="ar-DZ" sz="8000" b="1" dirty="0">
                <a:solidFill>
                  <a:srgbClr val="00B050"/>
                </a:solidFill>
                <a:latin typeface="Arabic Typesetting" panose="03020402040406030203" pitchFamily="66" charset="-78"/>
                <a:cs typeface="Arabic Typesetting" panose="03020402040406030203" pitchFamily="66" charset="-78"/>
              </a:rPr>
              <a:t> </a:t>
            </a:r>
            <a:r>
              <a:rPr lang="ar-DZ" sz="11000" b="1" dirty="0">
                <a:solidFill>
                  <a:schemeClr val="tx1"/>
                </a:solidFill>
                <a:latin typeface="Arabic Typesetting" panose="03020402040406030203" pitchFamily="66" charset="-78"/>
                <a:cs typeface="Arabic Typesetting" panose="03020402040406030203" pitchFamily="66" charset="-78"/>
              </a:rPr>
              <a:t>هذا  و يعتبر حق المؤلف  في تقرير نشر مصنفه  و في طريقة تعين كيفية هذا النشر من بين أهم مشتملات الحقوق المعنوية للمؤلف.</a:t>
            </a:r>
          </a:p>
          <a:p>
            <a:pPr algn="just" rtl="1"/>
            <a:r>
              <a:rPr lang="ar-DZ" sz="10000" b="1" dirty="0">
                <a:solidFill>
                  <a:schemeClr val="tx1"/>
                </a:solidFill>
                <a:latin typeface="Arabic Typesetting" panose="03020402040406030203" pitchFamily="66" charset="-78"/>
                <a:cs typeface="Arabic Typesetting" panose="03020402040406030203" pitchFamily="66" charset="-78"/>
              </a:rPr>
              <a:t>  </a:t>
            </a:r>
            <a:r>
              <a:rPr lang="ar-DZ" sz="12000" b="1" dirty="0">
                <a:solidFill>
                  <a:schemeClr val="tx1"/>
                </a:solidFill>
                <a:latin typeface="Arabic Typesetting" panose="03020402040406030203" pitchFamily="66" charset="-78"/>
                <a:cs typeface="Arabic Typesetting" panose="03020402040406030203" pitchFamily="66" charset="-78"/>
              </a:rPr>
              <a:t>فهو وحده الذي يحدد ما إذا كان مصنفه قد أنتهى و أصبح  جاهزا  للنشر أم لا ، و هو الوحيد الذي يختار الوقت الذي ينشره  فيه .</a:t>
            </a:r>
          </a:p>
          <a:p>
            <a:pPr algn="just" rtl="1"/>
            <a:r>
              <a:rPr lang="ar-DZ" sz="12000" b="1" dirty="0">
                <a:solidFill>
                  <a:schemeClr val="tx1"/>
                </a:solidFill>
                <a:latin typeface="Arabic Typesetting" panose="03020402040406030203" pitchFamily="66" charset="-78"/>
                <a:cs typeface="Arabic Typesetting" panose="03020402040406030203" pitchFamily="66" charset="-78"/>
              </a:rPr>
              <a:t> لأن  ذلك المصنف هو نتاج فكره  و لصيق بشخصيته و قد لا يرضى عنه فيفضل أن  لا يقوم بنشره  .</a:t>
            </a:r>
          </a:p>
          <a:p>
            <a:pPr algn="just" rtl="1"/>
            <a:r>
              <a:rPr lang="ar-DZ" sz="57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406632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الفكرية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r>
              <a:rPr lang="ar-DZ" sz="5700" b="1" dirty="0">
                <a:solidFill>
                  <a:srgbClr val="C00000"/>
                </a:solidFill>
                <a:latin typeface="Arabic Typesetting" panose="03020402040406030203" pitchFamily="66" charset="-78"/>
                <a:cs typeface="Arabic Typesetting" panose="03020402040406030203" pitchFamily="66" charset="-78"/>
              </a:rPr>
              <a:t>أولا: الحقوق المعنوية: </a:t>
            </a:r>
          </a:p>
          <a:p>
            <a:pPr algn="just" rtl="1"/>
            <a:r>
              <a:rPr lang="ar-DZ" sz="5700" b="1" dirty="0">
                <a:solidFill>
                  <a:srgbClr val="00B050"/>
                </a:solidFill>
                <a:latin typeface="Arabic Typesetting" panose="03020402040406030203" pitchFamily="66" charset="-78"/>
                <a:cs typeface="Arabic Typesetting" panose="03020402040406030203" pitchFamily="66" charset="-78"/>
              </a:rPr>
              <a:t>ب - سلطة تقرير الكشف على الحق الفكري </a:t>
            </a:r>
            <a:r>
              <a:rPr lang="ar-DZ" sz="5400" b="1" dirty="0">
                <a:solidFill>
                  <a:srgbClr val="00B050"/>
                </a:solidFill>
                <a:latin typeface="Arabic Typesetting" panose="03020402040406030203" pitchFamily="66" charset="-78"/>
                <a:cs typeface="Arabic Typesetting" panose="03020402040406030203" pitchFamily="66" charset="-78"/>
              </a:rPr>
              <a:t>:</a:t>
            </a:r>
          </a:p>
          <a:p>
            <a:pPr algn="just" rtl="1"/>
            <a:r>
              <a:rPr lang="ar-DZ" sz="5400" b="1" dirty="0">
                <a:solidFill>
                  <a:schemeClr val="tx1"/>
                </a:solidFill>
                <a:latin typeface="Arabic Typesetting" panose="03020402040406030203" pitchFamily="66" charset="-78"/>
                <a:cs typeface="Arabic Typesetting" panose="03020402040406030203" pitchFamily="66" charset="-78"/>
              </a:rPr>
              <a:t>و من ثم لا يجوز لأحد أن يقوم بإجباره على  القيام بنشره  ، طبعا هذا خلال حياة هذا المؤلف ، حيث تم تكريس هذا الحق ضمن أحكام المادة 22 من الأمر  03 – 05 سالف الذكر . </a:t>
            </a:r>
            <a:r>
              <a:rPr lang="ar-DZ" sz="5700" b="1" dirty="0">
                <a:solidFill>
                  <a:srgbClr val="00B050"/>
                </a:solidFill>
                <a:latin typeface="Arabic Typesetting" panose="03020402040406030203" pitchFamily="66" charset="-78"/>
                <a:cs typeface="Arabic Typesetting" panose="03020402040406030203" pitchFamily="66" charset="-78"/>
              </a:rPr>
              <a:t>.</a:t>
            </a:r>
            <a:endParaRPr lang="ar-DZ" sz="57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943656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الفكرية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fontScale="92500" lnSpcReduction="20000"/>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الحقوق المعنوية: </a:t>
            </a:r>
          </a:p>
          <a:p>
            <a:pPr algn="just" rtl="1"/>
            <a:r>
              <a:rPr lang="ar-DZ" sz="5400" b="1" dirty="0">
                <a:solidFill>
                  <a:srgbClr val="00B050"/>
                </a:solidFill>
                <a:latin typeface="Arabic Typesetting" panose="03020402040406030203" pitchFamily="66" charset="-78"/>
                <a:cs typeface="Arabic Typesetting" panose="03020402040406030203" pitchFamily="66" charset="-78"/>
              </a:rPr>
              <a:t>ج - الحق في اشتراط احترام الحق الفكري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 من خصائص المصنفات الفكرية و الفنية أنه يمكن  تحويرها أو تكيفها بشكل يتناسب مع متطلبات أعمال فكرية أو فنية   أخرى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كما هو الحال بالنسبة لتحويل رواية أدبية إلى فيلم أو عمل درامي أو مسرحي ، غير أن هذا التحويل قد يتطلب تعديل في جوانب معينة من هذه الرواية حتى تتناسب مع المتطلبات الفنية للعمل المطلوب . </a:t>
            </a:r>
          </a:p>
        </p:txBody>
      </p:sp>
    </p:spTree>
    <p:extLst>
      <p:ext uri="{BB962C8B-B14F-4D97-AF65-F5344CB8AC3E}">
        <p14:creationId xmlns:p14="http://schemas.microsoft.com/office/powerpoint/2010/main" val="2240529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الفكرية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lnSpcReduction="10000"/>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الحقوق المعنوية: </a:t>
            </a:r>
          </a:p>
          <a:p>
            <a:pPr algn="just" rtl="1"/>
            <a:r>
              <a:rPr lang="ar-DZ" sz="5400" b="1" dirty="0">
                <a:solidFill>
                  <a:srgbClr val="00B050"/>
                </a:solidFill>
                <a:latin typeface="Arabic Typesetting" panose="03020402040406030203" pitchFamily="66" charset="-78"/>
                <a:cs typeface="Arabic Typesetting" panose="03020402040406030203" pitchFamily="66" charset="-78"/>
              </a:rPr>
              <a:t>ج - الحق في اشتراط احترام الحق الفكري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 و في هذا الإطار خول المشرع  لصاحب </a:t>
            </a:r>
            <a:r>
              <a:rPr lang="ar-DZ" sz="5400" b="1">
                <a:solidFill>
                  <a:schemeClr val="tx1"/>
                </a:solidFill>
                <a:latin typeface="Arabic Typesetting" panose="03020402040406030203" pitchFamily="66" charset="-78"/>
                <a:cs typeface="Arabic Typesetting" panose="03020402040406030203" pitchFamily="66" charset="-78"/>
              </a:rPr>
              <a:t>الحق الفكري، </a:t>
            </a:r>
            <a:r>
              <a:rPr lang="ar-DZ" sz="5400" b="1" dirty="0">
                <a:solidFill>
                  <a:schemeClr val="tx1"/>
                </a:solidFill>
                <a:latin typeface="Arabic Typesetting" panose="03020402040406030203" pitchFamily="66" charset="-78"/>
                <a:cs typeface="Arabic Typesetting" panose="03020402040406030203" pitchFamily="66" charset="-78"/>
              </a:rPr>
              <a:t>حقه  في اشتراط احترام سلامة  مصنفه و الاعتراض على أي تعديل يدخل عليه أو تشويهه أو افساده.</a:t>
            </a:r>
          </a:p>
          <a:p>
            <a:pPr algn="just" rtl="1"/>
            <a:r>
              <a:rPr lang="ar-DZ" sz="5400" b="1" dirty="0">
                <a:solidFill>
                  <a:schemeClr val="tx1"/>
                </a:solidFill>
                <a:latin typeface="Arabic Typesetting" panose="03020402040406030203" pitchFamily="66" charset="-78"/>
                <a:cs typeface="Arabic Typesetting" panose="03020402040406030203" pitchFamily="66" charset="-78"/>
              </a:rPr>
              <a:t> إذا كان ذلك  من شأنه أن المساس بسمعته كمؤلف أو  بشرفه أو بمصالحه المشروعة ، و ذلك بحسب المادتين 25 و 112 من الأمر 03-05 سالف الذكر . . </a:t>
            </a:r>
          </a:p>
        </p:txBody>
      </p:sp>
    </p:spTree>
    <p:extLst>
      <p:ext uri="{BB962C8B-B14F-4D97-AF65-F5344CB8AC3E}">
        <p14:creationId xmlns:p14="http://schemas.microsoft.com/office/powerpoint/2010/main" val="3654669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الفكرية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الحقوق المعنوية: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د - الحق في توقيف نشر موضوع الحق الفكري أو سحبه </a:t>
            </a:r>
            <a:r>
              <a:rPr lang="ar-DZ" sz="5400" b="1" dirty="0">
                <a:solidFill>
                  <a:srgbClr val="00B050"/>
                </a:solidFill>
                <a:latin typeface="Arabic Typesetting" panose="03020402040406030203" pitchFamily="66" charset="-78"/>
                <a:cs typeface="Arabic Typesetting" panose="03020402040406030203" pitchFamily="66" charset="-78"/>
              </a:rPr>
              <a:t>: </a:t>
            </a:r>
          </a:p>
          <a:p>
            <a:pPr algn="just" rtl="1"/>
            <a:r>
              <a:rPr lang="ar-DZ" sz="5400" b="1" dirty="0">
                <a:solidFill>
                  <a:srgbClr val="00B050"/>
                </a:solidFill>
                <a:latin typeface="Arabic Typesetting" panose="03020402040406030203" pitchFamily="66" charset="-78"/>
                <a:cs typeface="Arabic Typesetting" panose="03020402040406030203" pitchFamily="66" charset="-78"/>
              </a:rPr>
              <a:t> </a:t>
            </a:r>
            <a:r>
              <a:rPr lang="ar-DZ" sz="4800" b="1" dirty="0">
                <a:solidFill>
                  <a:schemeClr val="tx1"/>
                </a:solidFill>
                <a:latin typeface="Arabic Typesetting" panose="03020402040406030203" pitchFamily="66" charset="-78"/>
                <a:cs typeface="Arabic Typesetting" panose="03020402040406030203" pitchFamily="66" charset="-78"/>
              </a:rPr>
              <a:t>تجدر الإشارة بداية إلى أن المشرع الجزائري قد كرس هذا الحق المعنوي حصرا لمؤلفي المصنفات الأدبية و الفنية ضمن الأمر 03-05 ، دون أصحاب الحقوق الأخرى الفكرية على نحو أصحاب الحقوق المجاورة ( فناني الأداء ) و الحقوق المتعلقة بالملكية الصناعية و التجارية . </a:t>
            </a:r>
            <a:endParaRPr lang="ar-DZ" sz="5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401085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الفكرية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fontScale="92500" lnSpcReduction="10000"/>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الحقوق المعنوية: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د - الحق في توقيف نشر موضوع الحق الفكري أو سحبه </a:t>
            </a:r>
            <a:r>
              <a:rPr lang="ar-DZ" sz="5400" b="1" dirty="0">
                <a:solidFill>
                  <a:srgbClr val="00B050"/>
                </a:solidFill>
                <a:latin typeface="Arabic Typesetting" panose="03020402040406030203" pitchFamily="66" charset="-78"/>
                <a:cs typeface="Arabic Typesetting" panose="03020402040406030203" pitchFamily="66" charset="-78"/>
              </a:rPr>
              <a:t>: </a:t>
            </a:r>
          </a:p>
          <a:p>
            <a:pPr algn="just" rtl="1"/>
            <a:r>
              <a:rPr lang="ar-DZ" sz="5400" b="1" dirty="0">
                <a:solidFill>
                  <a:srgbClr val="00B050"/>
                </a:solidFill>
                <a:latin typeface="Arabic Typesetting" panose="03020402040406030203" pitchFamily="66" charset="-78"/>
                <a:cs typeface="Arabic Typesetting" panose="03020402040406030203" pitchFamily="66" charset="-78"/>
              </a:rPr>
              <a:t> </a:t>
            </a:r>
            <a:r>
              <a:rPr lang="ar-DZ" sz="4800" b="1" dirty="0">
                <a:solidFill>
                  <a:schemeClr val="tx1"/>
                </a:solidFill>
                <a:latin typeface="Arabic Typesetting" panose="03020402040406030203" pitchFamily="66" charset="-78"/>
                <a:cs typeface="Arabic Typesetting" panose="03020402040406030203" pitchFamily="66" charset="-78"/>
              </a:rPr>
              <a:t>حيث أجاز المشرع الجزائري لصاحب الحق الفكري إذا حدث              و أن تغيرت قناعته و أفكاره بخصوص العمل أو المصنف الفكري الذي سبق و أن قام بإنشائه أن يمارس حقه في التوبة و يطلب وقف صناعة دعامة إبلاغه للجمهور هذا قبل أن يتم نشره.</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أو أن يمارس حقه في سحب هذا المصنف إذا تم نشره و توزيعه ، مع ما يتطلبه ذلك من تقرير الحق في التعويض العادل عن الأضرار التي يلحقها عمله هذا  بالمستفيدين من الحقوق المتنازل عنها . </a:t>
            </a:r>
            <a:endParaRPr lang="ar-DZ" sz="5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448398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8CC170C-5F63-0A6B-A29E-B3B50361F713}"/>
              </a:ext>
            </a:extLst>
          </p:cNvPr>
          <p:cNvSpPr>
            <a:spLocks noGrp="1"/>
          </p:cNvSpPr>
          <p:nvPr>
            <p:ph type="title"/>
          </p:nvPr>
        </p:nvSpPr>
        <p:spPr>
          <a:xfrm>
            <a:off x="914400" y="387627"/>
            <a:ext cx="10590211" cy="6182138"/>
          </a:xfrm>
        </p:spPr>
        <p:txBody>
          <a:bodyPr>
            <a:normAutofit fontScale="90000"/>
          </a:bodyPr>
          <a:lstStyle/>
          <a:p>
            <a:pPr algn="just" rtl="1"/>
            <a:br>
              <a:rPr lang="ar-DZ" dirty="0"/>
            </a:br>
            <a:r>
              <a:rPr lang="ar-DZ" sz="4800" b="1" dirty="0">
                <a:solidFill>
                  <a:srgbClr val="FF0000"/>
                </a:solidFill>
                <a:latin typeface="Arabic Typesetting" panose="03020402040406030203" pitchFamily="66" charset="-78"/>
                <a:cs typeface="Arabic Typesetting" panose="03020402040406030203" pitchFamily="66" charset="-78"/>
              </a:rPr>
              <a:t>المطلب الثاني : الحقوق المالية                   </a:t>
            </a:r>
            <a:r>
              <a:rPr lang="ar-DZ" sz="4400" dirty="0">
                <a:latin typeface="Arabic Typesetting" panose="03020402040406030203" pitchFamily="66" charset="-78"/>
                <a:cs typeface="Arabic Typesetting" panose="03020402040406030203" pitchFamily="66" charset="-78"/>
              </a:rPr>
              <a:t>:</a:t>
            </a:r>
            <a:br>
              <a:rPr lang="ar-DZ" sz="4400" dirty="0">
                <a:latin typeface="Arabic Typesetting" panose="03020402040406030203" pitchFamily="66" charset="-78"/>
                <a:cs typeface="Arabic Typesetting" panose="03020402040406030203" pitchFamily="66" charset="-78"/>
              </a:rPr>
            </a:br>
            <a:r>
              <a:rPr lang="ar-DZ" sz="4400" b="1" dirty="0">
                <a:solidFill>
                  <a:srgbClr val="0070C0"/>
                </a:solidFill>
                <a:latin typeface="Arabic Typesetting" panose="03020402040406030203" pitchFamily="66" charset="-78"/>
                <a:cs typeface="Arabic Typesetting" panose="03020402040406030203" pitchFamily="66" charset="-78"/>
              </a:rPr>
              <a:t> تبرز الحقوق المالية كتعبير عن مجموعة أخرى من الحقوق، و هي حقوق تنصب بالأساس على مسائل مالية ، و هي على خلاف الحقوق غير المالية المذكورة أعلاه  تصلح للتقييم ، و تنصرف بدورها إلى صورتين أساسيتين ، الأولى الحقوق العينية ، في حين تتمثل الصورة الثانية في الحقوق الشخصية .</a:t>
            </a:r>
            <a:br>
              <a:rPr lang="ar-DZ" sz="4400" b="1" dirty="0">
                <a:solidFill>
                  <a:srgbClr val="0070C0"/>
                </a:solidFill>
                <a:latin typeface="Arabic Typesetting" panose="03020402040406030203" pitchFamily="66" charset="-78"/>
                <a:cs typeface="Arabic Typesetting" panose="03020402040406030203" pitchFamily="66" charset="-78"/>
              </a:rPr>
            </a:br>
            <a:r>
              <a:rPr lang="ar-DZ" sz="4400" b="1" dirty="0">
                <a:solidFill>
                  <a:srgbClr val="0070C0"/>
                </a:solidFill>
                <a:latin typeface="Arabic Typesetting" panose="03020402040406030203" pitchFamily="66" charset="-78"/>
                <a:cs typeface="Arabic Typesetting" panose="03020402040406030203" pitchFamily="66" charset="-78"/>
              </a:rPr>
              <a:t>و في هذا الإطار تنصرف الحقوق غير المالية إلى صورتين أساسيتين : </a:t>
            </a:r>
            <a:br>
              <a:rPr lang="ar-DZ" sz="4400" b="1" dirty="0">
                <a:solidFill>
                  <a:srgbClr val="0070C0"/>
                </a:solidFill>
                <a:latin typeface="Arabic Typesetting" panose="03020402040406030203" pitchFamily="66" charset="-78"/>
                <a:cs typeface="Arabic Typesetting" panose="03020402040406030203" pitchFamily="66" charset="-78"/>
              </a:rPr>
            </a:br>
            <a:r>
              <a:rPr lang="ar-DZ" sz="4400" dirty="0">
                <a:latin typeface="Arabic Typesetting" panose="03020402040406030203" pitchFamily="66" charset="-78"/>
                <a:cs typeface="Arabic Typesetting" panose="03020402040406030203" pitchFamily="66" charset="-78"/>
              </a:rPr>
              <a:t> </a:t>
            </a:r>
            <a:br>
              <a:rPr lang="ar-DZ" sz="4400" dirty="0">
                <a:latin typeface="Arabic Typesetting" panose="03020402040406030203" pitchFamily="66" charset="-78"/>
                <a:cs typeface="Arabic Typesetting" panose="03020402040406030203" pitchFamily="66" charset="-78"/>
              </a:rPr>
            </a:br>
            <a:r>
              <a:rPr lang="ar-DZ" sz="4800" b="1" dirty="0">
                <a:solidFill>
                  <a:srgbClr val="0070C0"/>
                </a:solidFill>
                <a:latin typeface="Arabic Typesetting" panose="03020402040406030203" pitchFamily="66" charset="-78"/>
                <a:cs typeface="Arabic Typesetting" panose="03020402040406030203" pitchFamily="66" charset="-78"/>
              </a:rPr>
              <a:t>الصورة الأولى تتعلق</a:t>
            </a:r>
            <a:r>
              <a:rPr lang="ar-DZ" sz="4800" b="1" dirty="0">
                <a:solidFill>
                  <a:srgbClr val="00B050"/>
                </a:solidFill>
                <a:latin typeface="Arabic Typesetting" panose="03020402040406030203" pitchFamily="66" charset="-78"/>
                <a:cs typeface="Arabic Typesetting" panose="03020402040406030203" pitchFamily="66" charset="-78"/>
              </a:rPr>
              <a:t> بالحقوق العينية ( الفرع الأول )             ،</a:t>
            </a:r>
            <a:br>
              <a:rPr lang="ar-DZ" sz="4800" b="1" dirty="0">
                <a:solidFill>
                  <a:srgbClr val="00B050"/>
                </a:solidFill>
                <a:latin typeface="Arabic Typesetting" panose="03020402040406030203" pitchFamily="66" charset="-78"/>
                <a:cs typeface="Arabic Typesetting" panose="03020402040406030203" pitchFamily="66" charset="-78"/>
              </a:rPr>
            </a:br>
            <a:r>
              <a:rPr lang="ar-DZ" sz="4800" b="1" dirty="0">
                <a:solidFill>
                  <a:srgbClr val="00B050"/>
                </a:solidFill>
                <a:latin typeface="Arabic Typesetting" panose="03020402040406030203" pitchFamily="66" charset="-78"/>
                <a:cs typeface="Arabic Typesetting" panose="03020402040406030203" pitchFamily="66" charset="-78"/>
              </a:rPr>
              <a:t> </a:t>
            </a:r>
            <a:r>
              <a:rPr lang="ar-DZ" sz="4800" b="1" dirty="0">
                <a:solidFill>
                  <a:srgbClr val="0070C0"/>
                </a:solidFill>
                <a:latin typeface="Arabic Typesetting" panose="03020402040406030203" pitchFamily="66" charset="-78"/>
                <a:cs typeface="Arabic Typesetting" panose="03020402040406030203" pitchFamily="66" charset="-78"/>
              </a:rPr>
              <a:t>أما الصورة الثانية فتتمثل في </a:t>
            </a:r>
            <a:r>
              <a:rPr lang="ar-DZ" sz="4800" b="1" dirty="0">
                <a:solidFill>
                  <a:srgbClr val="00B050"/>
                </a:solidFill>
                <a:latin typeface="Arabic Typesetting" panose="03020402040406030203" pitchFamily="66" charset="-78"/>
                <a:cs typeface="Arabic Typesetting" panose="03020402040406030203" pitchFamily="66" charset="-78"/>
              </a:rPr>
              <a:t>الحقوق  الشخصية  ( الفرع الثاني ). </a:t>
            </a:r>
            <a:endParaRPr lang="en-GB" b="1" dirty="0">
              <a:solidFill>
                <a:srgbClr val="00B05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457698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lnSpcReduction="10000"/>
          </a:bodyPr>
          <a:lstStyle/>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a:p>
            <a:pPr algn="just" rtl="1"/>
            <a:r>
              <a:rPr lang="ar-DZ" sz="5400" b="1" dirty="0">
                <a:solidFill>
                  <a:schemeClr val="tx1"/>
                </a:solidFill>
                <a:latin typeface="Arabic Typesetting" panose="03020402040406030203" pitchFamily="66" charset="-78"/>
                <a:cs typeface="Arabic Typesetting" panose="03020402040406030203" pitchFamily="66" charset="-78"/>
              </a:rPr>
              <a:t>يقصد بالحق الشخصي قدرة  أو سلطة مقررة قانونا لشخص على شخص آخر يسمى المدين بالحق الشخصي يكون ملتزما بالقيام بعمل أو الامتناع عن عمل  أو إعطاء شيء لصالح الدائن بالحق الشخصي ،</a:t>
            </a:r>
            <a:endParaRPr lang="en-GB" sz="5400" b="1" dirty="0">
              <a:solidFill>
                <a:schemeClr val="tx1"/>
              </a:solidFill>
              <a:latin typeface="Arabic Typesetting" panose="03020402040406030203" pitchFamily="66" charset="-78"/>
              <a:cs typeface="Arabic Typesetting" panose="03020402040406030203" pitchFamily="66" charset="-78"/>
            </a:endParaRPr>
          </a:p>
          <a:p>
            <a:pPr algn="just" rtl="1"/>
            <a:r>
              <a:rPr lang="ar-DZ" sz="5400" b="1" dirty="0">
                <a:solidFill>
                  <a:schemeClr val="tx1"/>
                </a:solidFill>
                <a:latin typeface="Arabic Typesetting" panose="03020402040406030203" pitchFamily="66" charset="-78"/>
                <a:cs typeface="Arabic Typesetting" panose="03020402040406030203" pitchFamily="66" charset="-78"/>
              </a:rPr>
              <a:t> و بالتالي لا يمكن للشخص الدائن الانتفاع بموضوع الحق الشخصي ما لم يتدخل شخص المدين و يقوم بتنفيذ التزامه و تمكين الدائن منه .   . </a:t>
            </a:r>
          </a:p>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96641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a:p>
            <a:pPr algn="just" rtl="1"/>
            <a:r>
              <a:rPr lang="ar-DZ" sz="5400" b="1" dirty="0">
                <a:solidFill>
                  <a:schemeClr val="tx1"/>
                </a:solidFill>
                <a:latin typeface="Arabic Typesetting" panose="03020402040406030203" pitchFamily="66" charset="-78"/>
                <a:cs typeface="Arabic Typesetting" panose="03020402040406030203" pitchFamily="66" charset="-78"/>
              </a:rPr>
              <a:t>و بناء على ما سبق يتضح أن الحقوق الشخصية تقتضي لتنفيذها : </a:t>
            </a:r>
          </a:p>
          <a:p>
            <a:pPr marL="685800" indent="-685800" algn="just" rtl="1">
              <a:buFont typeface="Wingdings" panose="05000000000000000000" pitchFamily="2" charset="2"/>
              <a:buChar char="Ø"/>
            </a:pPr>
            <a:r>
              <a:rPr lang="ar-DZ" sz="5400" b="1" dirty="0">
                <a:solidFill>
                  <a:schemeClr val="accent1">
                    <a:lumMod val="60000"/>
                    <a:lumOff val="40000"/>
                  </a:schemeClr>
                </a:solidFill>
                <a:latin typeface="Arabic Typesetting" panose="03020402040406030203" pitchFamily="66" charset="-78"/>
                <a:cs typeface="Arabic Typesetting" panose="03020402040406030203" pitchFamily="66" charset="-78"/>
              </a:rPr>
              <a:t>وجود طرفين متقابلين ( أطراف الحق الشخصي ) </a:t>
            </a:r>
          </a:p>
          <a:p>
            <a:pPr marL="685800" indent="-685800" algn="just" rtl="1">
              <a:buFont typeface="Wingdings" panose="05000000000000000000" pitchFamily="2" charset="2"/>
              <a:buChar char="Ø"/>
            </a:pPr>
            <a:r>
              <a:rPr lang="ar-DZ" sz="5400" b="1" dirty="0">
                <a:solidFill>
                  <a:schemeClr val="accent1">
                    <a:lumMod val="60000"/>
                    <a:lumOff val="40000"/>
                  </a:schemeClr>
                </a:solidFill>
                <a:latin typeface="Arabic Typesetting" panose="03020402040406030203" pitchFamily="66" charset="-78"/>
                <a:cs typeface="Arabic Typesetting" panose="03020402040406030203" pitchFamily="66" charset="-78"/>
              </a:rPr>
              <a:t>انصراف موضوع الحق الشخصي إلى القيام أو الامتناع عن عمل أو إعطاء شيء ما . </a:t>
            </a:r>
          </a:p>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360316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أطراف الحق الشخصي </a:t>
            </a:r>
            <a:r>
              <a:rPr lang="ar-DZ" sz="5400" b="1" dirty="0">
                <a:solidFill>
                  <a:schemeClr val="tx1"/>
                </a:solidFill>
                <a:latin typeface="Arabic Typesetting" panose="03020402040406030203" pitchFamily="66" charset="-78"/>
                <a:cs typeface="Arabic Typesetting" panose="03020402040406030203" pitchFamily="66" charset="-78"/>
              </a:rPr>
              <a:t>: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كما سبق  و أشرنا إلى أن الحق الشخصي يقتضي وجود طرفين من أجل تحقيقه و هما </a:t>
            </a:r>
            <a:r>
              <a:rPr lang="ar-DZ" sz="5400" b="1" dirty="0">
                <a:solidFill>
                  <a:srgbClr val="FF0000"/>
                </a:solidFill>
                <a:latin typeface="Arabic Typesetting" panose="03020402040406030203" pitchFamily="66" charset="-78"/>
                <a:cs typeface="Arabic Typesetting" panose="03020402040406030203" pitchFamily="66" charset="-78"/>
              </a:rPr>
              <a:t>الدائن  و المدين .</a:t>
            </a:r>
          </a:p>
        </p:txBody>
      </p:sp>
    </p:spTree>
    <p:extLst>
      <p:ext uri="{BB962C8B-B14F-4D97-AF65-F5344CB8AC3E}">
        <p14:creationId xmlns:p14="http://schemas.microsoft.com/office/powerpoint/2010/main" val="2944380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lnSpcReduction="10000"/>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أطراف الحق الشخصي </a:t>
            </a:r>
            <a:r>
              <a:rPr lang="ar-DZ" sz="5400" b="1" dirty="0">
                <a:solidFill>
                  <a:schemeClr val="tx1"/>
                </a:solidFill>
                <a:latin typeface="Arabic Typesetting" panose="03020402040406030203" pitchFamily="66" charset="-78"/>
                <a:cs typeface="Arabic Typesetting" panose="03020402040406030203" pitchFamily="66" charset="-78"/>
              </a:rPr>
              <a:t>: </a:t>
            </a:r>
          </a:p>
          <a:p>
            <a:pPr marL="914400" indent="-914400" algn="just" rtl="1">
              <a:buAutoNum type="arabicPlain"/>
            </a:pPr>
            <a:r>
              <a:rPr lang="ar-DZ" sz="5400" b="1" dirty="0">
                <a:solidFill>
                  <a:srgbClr val="00B050"/>
                </a:solidFill>
                <a:latin typeface="Arabic Typesetting" panose="03020402040406030203" pitchFamily="66" charset="-78"/>
                <a:cs typeface="Arabic Typesetting" panose="03020402040406030203" pitchFamily="66" charset="-78"/>
              </a:rPr>
              <a:t>- الدائن بالحق الشخصي </a:t>
            </a:r>
            <a:r>
              <a:rPr lang="ar-DZ" sz="5400" b="1" dirty="0">
                <a:solidFill>
                  <a:schemeClr val="tx1"/>
                </a:solidFill>
                <a:latin typeface="Arabic Typesetting" panose="03020402040406030203" pitchFamily="66" charset="-78"/>
                <a:cs typeface="Arabic Typesetting" panose="03020402040406030203" pitchFamily="66" charset="-78"/>
              </a:rPr>
              <a:t>:</a:t>
            </a:r>
          </a:p>
          <a:p>
            <a:pPr algn="just" rtl="1"/>
            <a:r>
              <a:rPr lang="ar-DZ" sz="5400" b="1" dirty="0">
                <a:solidFill>
                  <a:schemeClr val="tx1"/>
                </a:solidFill>
                <a:latin typeface="Arabic Typesetting" panose="03020402040406030203" pitchFamily="66" charset="-78"/>
                <a:cs typeface="Arabic Typesetting" panose="03020402040406030203" pitchFamily="66" charset="-78"/>
              </a:rPr>
              <a:t> الدائن بالحق الشخصي هو الطرف صاحب الذمة المالية الإيجابية في علاقة الدائنية التي تربطه بالمدين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 و الذي يكون في العادة صاحب دين سابق و ثابت </a:t>
            </a:r>
            <a:r>
              <a:rPr lang="ar-DZ" sz="4800" b="1" dirty="0">
                <a:solidFill>
                  <a:schemeClr val="accent1">
                    <a:lumMod val="60000"/>
                    <a:lumOff val="40000"/>
                  </a:schemeClr>
                </a:solidFill>
                <a:latin typeface="Arabic Typesetting" panose="03020402040406030203" pitchFamily="66" charset="-78"/>
                <a:cs typeface="Arabic Typesetting" panose="03020402040406030203" pitchFamily="66" charset="-78"/>
              </a:rPr>
              <a:t>(المشتري) </a:t>
            </a:r>
            <a:r>
              <a:rPr lang="ar-DZ" sz="4800" b="1" dirty="0">
                <a:solidFill>
                  <a:schemeClr val="tx1"/>
                </a:solidFill>
                <a:latin typeface="Arabic Typesetting" panose="03020402040406030203" pitchFamily="66" charset="-78"/>
                <a:cs typeface="Arabic Typesetting" panose="03020402040406030203" pitchFamily="66" charset="-78"/>
              </a:rPr>
              <a:t>أو</a:t>
            </a:r>
            <a:r>
              <a:rPr lang="ar-DZ" sz="4800" b="1" dirty="0">
                <a:solidFill>
                  <a:schemeClr val="accent1">
                    <a:lumMod val="60000"/>
                    <a:lumOff val="40000"/>
                  </a:schemeClr>
                </a:solidFill>
                <a:latin typeface="Arabic Typesetting" panose="03020402040406030203" pitchFamily="66" charset="-78"/>
                <a:cs typeface="Arabic Typesetting" panose="03020402040406030203" pitchFamily="66" charset="-78"/>
              </a:rPr>
              <a:t>  </a:t>
            </a:r>
            <a:r>
              <a:rPr lang="ar-DZ" sz="4800" b="1" dirty="0">
                <a:solidFill>
                  <a:schemeClr val="tx1"/>
                </a:solidFill>
                <a:latin typeface="Arabic Typesetting" panose="03020402040406030203" pitchFamily="66" charset="-78"/>
                <a:cs typeface="Arabic Typesetting" panose="03020402040406030203" pitchFamily="66" charset="-78"/>
              </a:rPr>
              <a:t>صاحب</a:t>
            </a:r>
            <a:r>
              <a:rPr lang="ar-DZ" sz="4800" b="1" dirty="0">
                <a:solidFill>
                  <a:schemeClr val="accent1">
                    <a:lumMod val="60000"/>
                    <a:lumOff val="40000"/>
                  </a:schemeClr>
                </a:solidFill>
                <a:latin typeface="Arabic Typesetting" panose="03020402040406030203" pitchFamily="66" charset="-78"/>
                <a:cs typeface="Arabic Typesetting" panose="03020402040406030203" pitchFamily="66" charset="-78"/>
              </a:rPr>
              <a:t> </a:t>
            </a:r>
            <a:r>
              <a:rPr lang="ar-DZ" sz="4800" b="1" dirty="0">
                <a:solidFill>
                  <a:schemeClr val="tx1"/>
                </a:solidFill>
                <a:latin typeface="Arabic Typesetting" panose="03020402040406030203" pitchFamily="66" charset="-78"/>
                <a:cs typeface="Arabic Typesetting" panose="03020402040406030203" pitchFamily="66" charset="-78"/>
              </a:rPr>
              <a:t>عمل سابق أيضا</a:t>
            </a:r>
            <a:r>
              <a:rPr lang="ar-DZ" sz="4800" b="1" dirty="0">
                <a:solidFill>
                  <a:srgbClr val="FFC000"/>
                </a:solidFill>
                <a:latin typeface="Arabic Typesetting" panose="03020402040406030203" pitchFamily="66" charset="-78"/>
                <a:cs typeface="Arabic Typesetting" panose="03020402040406030203" pitchFamily="66" charset="-78"/>
              </a:rPr>
              <a:t> ( البناء او الحرفي )</a:t>
            </a:r>
            <a:r>
              <a:rPr lang="ar-DZ" sz="4800" b="1" dirty="0">
                <a:solidFill>
                  <a:schemeClr val="tx1"/>
                </a:solidFill>
                <a:latin typeface="Arabic Typesetting" panose="03020402040406030203" pitchFamily="66" charset="-78"/>
                <a:cs typeface="Arabic Typesetting" panose="03020402040406030203" pitchFamily="66" charset="-78"/>
              </a:rPr>
              <a:t>،  </a:t>
            </a:r>
            <a:r>
              <a:rPr lang="ar-DZ" sz="5400" b="1" dirty="0">
                <a:solidFill>
                  <a:schemeClr val="tx1"/>
                </a:solidFill>
                <a:latin typeface="Arabic Typesetting" panose="03020402040406030203" pitchFamily="66" charset="-78"/>
                <a:cs typeface="Arabic Typesetting" panose="03020402040406030203" pitchFamily="66" charset="-78"/>
              </a:rPr>
              <a:t>على وقت تقديم طلب التمكين من استيفاء حقه الشخصي الذي هو في ذمة المدين. </a:t>
            </a:r>
          </a:p>
        </p:txBody>
      </p:sp>
    </p:spTree>
    <p:extLst>
      <p:ext uri="{BB962C8B-B14F-4D97-AF65-F5344CB8AC3E}">
        <p14:creationId xmlns:p14="http://schemas.microsoft.com/office/powerpoint/2010/main" val="2541677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fontScale="85000" lnSpcReduction="20000"/>
          </a:bodyPr>
          <a:lstStyle/>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أطراف الحق الشخصي </a:t>
            </a:r>
            <a:r>
              <a:rPr lang="ar-DZ" sz="5400" b="1" dirty="0">
                <a:solidFill>
                  <a:schemeClr val="tx1"/>
                </a:solidFill>
                <a:latin typeface="Arabic Typesetting" panose="03020402040406030203" pitchFamily="66" charset="-78"/>
                <a:cs typeface="Arabic Typesetting" panose="03020402040406030203" pitchFamily="66" charset="-78"/>
              </a:rPr>
              <a:t>: </a:t>
            </a:r>
          </a:p>
          <a:p>
            <a:pPr algn="just" rtl="1"/>
            <a:r>
              <a:rPr lang="ar-DZ" sz="5400" b="1" dirty="0">
                <a:solidFill>
                  <a:srgbClr val="00B050"/>
                </a:solidFill>
                <a:latin typeface="Arabic Typesetting" panose="03020402040406030203" pitchFamily="66" charset="-78"/>
                <a:cs typeface="Arabic Typesetting" panose="03020402040406030203" pitchFamily="66" charset="-78"/>
              </a:rPr>
              <a:t>2- المدين بالحق الشخصي :</a:t>
            </a:r>
          </a:p>
          <a:p>
            <a:pPr algn="just" rtl="1"/>
            <a:r>
              <a:rPr lang="ar-DZ" sz="5400" b="1" dirty="0">
                <a:solidFill>
                  <a:srgbClr val="00B050"/>
                </a:solidFill>
                <a:latin typeface="Arabic Typesetting" panose="03020402040406030203" pitchFamily="66" charset="-78"/>
                <a:cs typeface="Arabic Typesetting" panose="03020402040406030203" pitchFamily="66" charset="-78"/>
              </a:rPr>
              <a:t> </a:t>
            </a:r>
            <a:r>
              <a:rPr lang="ar-DZ" sz="5400" b="1" dirty="0">
                <a:solidFill>
                  <a:schemeClr val="tx1"/>
                </a:solidFill>
                <a:latin typeface="Arabic Typesetting" panose="03020402040406030203" pitchFamily="66" charset="-78"/>
                <a:cs typeface="Arabic Typesetting" panose="03020402040406030203" pitchFamily="66" charset="-78"/>
              </a:rPr>
              <a:t>المدين بالحق الشخصي هو الطرف صاحب الذمة المالية السلبية في علاقة الدائنية التي تربطه بالدائن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 و الذي يكون في العادة الشخص الذي انتفع من عمل مقابل          الالتزام الذي يقع على عاتقه </a:t>
            </a:r>
            <a:r>
              <a:rPr lang="ar-DZ" sz="5400" b="1" dirty="0">
                <a:solidFill>
                  <a:srgbClr val="FF0000"/>
                </a:solidFill>
                <a:latin typeface="Arabic Typesetting" panose="03020402040406030203" pitchFamily="66" charset="-78"/>
                <a:cs typeface="Arabic Typesetting" panose="03020402040406030203" pitchFamily="66" charset="-78"/>
              </a:rPr>
              <a:t>(أعمال البناء التي قام بها البناء أو الحرفي لصاحب المسكن الذي يتعين عليه دفع أجرة البناء )  ،  </a:t>
            </a:r>
            <a:r>
              <a:rPr lang="ar-DZ" sz="5400" b="1" dirty="0">
                <a:solidFill>
                  <a:schemeClr val="tx1"/>
                </a:solidFill>
                <a:latin typeface="Arabic Typesetting" panose="03020402040406030203" pitchFamily="66" charset="-78"/>
                <a:cs typeface="Arabic Typesetting" panose="03020402040406030203" pitchFamily="66" charset="-78"/>
              </a:rPr>
              <a:t>أو حصل على مال نظير العمل الذي يتعين عليه القيام به </a:t>
            </a:r>
            <a:r>
              <a:rPr lang="ar-DZ" sz="5400" b="1" dirty="0">
                <a:solidFill>
                  <a:srgbClr val="FF0000"/>
                </a:solidFill>
                <a:latin typeface="Arabic Typesetting" panose="03020402040406030203" pitchFamily="66" charset="-78"/>
                <a:cs typeface="Arabic Typesetting" panose="03020402040406030203" pitchFamily="66" charset="-78"/>
              </a:rPr>
              <a:t>( البائع الملتزم بنقل الملكية نظير حصوله على الثمن الملكية ). </a:t>
            </a:r>
          </a:p>
        </p:txBody>
      </p:sp>
    </p:spTree>
    <p:extLst>
      <p:ext uri="{BB962C8B-B14F-4D97-AF65-F5344CB8AC3E}">
        <p14:creationId xmlns:p14="http://schemas.microsoft.com/office/powerpoint/2010/main" val="567536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arn(inVertical)">
                                      <p:cBhvr>
                                        <p:cTn id="3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الشخصية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a:p>
            <a:pPr algn="just" rtl="1"/>
            <a:r>
              <a:rPr lang="ar-DZ" sz="5400" b="1" dirty="0">
                <a:solidFill>
                  <a:srgbClr val="C00000"/>
                </a:solidFill>
                <a:latin typeface="Arabic Typesetting" panose="03020402040406030203" pitchFamily="66" charset="-78"/>
                <a:cs typeface="Arabic Typesetting" panose="03020402040406030203" pitchFamily="66" charset="-78"/>
              </a:rPr>
              <a:t>ثانيا: موضوع الحق الشخصي :</a:t>
            </a:r>
          </a:p>
          <a:p>
            <a:pPr algn="just" rtl="1"/>
            <a:r>
              <a:rPr lang="ar-DZ" sz="5400" b="1" dirty="0">
                <a:solidFill>
                  <a:srgbClr val="C00000"/>
                </a:solidFill>
                <a:latin typeface="Arabic Typesetting" panose="03020402040406030203" pitchFamily="66" charset="-78"/>
                <a:cs typeface="Arabic Typesetting" panose="03020402040406030203" pitchFamily="66" charset="-78"/>
              </a:rPr>
              <a:t> </a:t>
            </a:r>
            <a:r>
              <a:rPr lang="ar-DZ" sz="5400" b="1" dirty="0">
                <a:solidFill>
                  <a:schemeClr val="tx1"/>
                </a:solidFill>
                <a:latin typeface="Arabic Typesetting" panose="03020402040406030203" pitchFamily="66" charset="-78"/>
                <a:cs typeface="Arabic Typesetting" panose="03020402040406030203" pitchFamily="66" charset="-78"/>
              </a:rPr>
              <a:t>لأن الحق الشخصي هو حق </a:t>
            </a:r>
            <a:r>
              <a:rPr lang="ar-DZ" sz="5400" b="1" dirty="0" err="1">
                <a:solidFill>
                  <a:schemeClr val="tx1"/>
                </a:solidFill>
                <a:latin typeface="Arabic Typesetting" panose="03020402040406030203" pitchFamily="66" charset="-78"/>
                <a:cs typeface="Arabic Typesetting" panose="03020402040406030203" pitchFamily="66" charset="-78"/>
              </a:rPr>
              <a:t>دائنية</a:t>
            </a:r>
            <a:r>
              <a:rPr lang="ar-DZ" sz="5400" b="1" dirty="0">
                <a:solidFill>
                  <a:schemeClr val="tx1"/>
                </a:solidFill>
                <a:latin typeface="Arabic Typesetting" panose="03020402040406030203" pitchFamily="66" charset="-78"/>
                <a:cs typeface="Arabic Typesetting" panose="03020402040406030203" pitchFamily="66" charset="-78"/>
              </a:rPr>
              <a:t>  يربط بين شخصي الدائن و المدين ، فإنه و في سياق تحقيق الحق الشخصي للدائن ، </a:t>
            </a:r>
            <a:r>
              <a:rPr lang="ar-DZ" sz="5400" b="1" dirty="0">
                <a:solidFill>
                  <a:srgbClr val="FF0000"/>
                </a:solidFill>
                <a:latin typeface="Arabic Typesetting" panose="03020402040406030203" pitchFamily="66" charset="-78"/>
                <a:cs typeface="Arabic Typesetting" panose="03020402040406030203" pitchFamily="66" charset="-78"/>
              </a:rPr>
              <a:t>يلتزم  المدين إما بالقيام بعمل ، </a:t>
            </a:r>
          </a:p>
          <a:p>
            <a:pPr algn="just" rtl="1"/>
            <a:r>
              <a:rPr lang="ar-DZ" sz="5400" b="1" dirty="0">
                <a:solidFill>
                  <a:srgbClr val="FF0000"/>
                </a:solidFill>
                <a:latin typeface="Arabic Typesetting" panose="03020402040406030203" pitchFamily="66" charset="-78"/>
                <a:cs typeface="Arabic Typesetting" panose="03020402040406030203" pitchFamily="66" charset="-78"/>
              </a:rPr>
              <a:t>أو الالتزام بالامتناع عن القيام  بعمل ، </a:t>
            </a:r>
          </a:p>
          <a:p>
            <a:pPr algn="just" rtl="1"/>
            <a:r>
              <a:rPr lang="ar-DZ" sz="5400" b="1" dirty="0">
                <a:solidFill>
                  <a:srgbClr val="FF0000"/>
                </a:solidFill>
                <a:latin typeface="Arabic Typesetting" panose="03020402040406030203" pitchFamily="66" charset="-78"/>
                <a:cs typeface="Arabic Typesetting" panose="03020402040406030203" pitchFamily="66" charset="-78"/>
              </a:rPr>
              <a:t>أو  الالتزام بالقيام بإعطاء شيء  لدائنه .</a:t>
            </a:r>
          </a:p>
        </p:txBody>
      </p:sp>
    </p:spTree>
    <p:extLst>
      <p:ext uri="{BB962C8B-B14F-4D97-AF65-F5344CB8AC3E}">
        <p14:creationId xmlns:p14="http://schemas.microsoft.com/office/powerpoint/2010/main" val="394517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arn(inVertic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arn(inVertic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arn(inVertical)">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barn(inVertical)">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ربطة">
  <a:themeElements>
    <a:clrScheme name="ربطة">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ربط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501</TotalTime>
  <Words>1872</Words>
  <Application>Microsoft Office PowerPoint</Application>
  <PresentationFormat>شاشة عريضة</PresentationFormat>
  <Paragraphs>145</Paragraphs>
  <Slides>26</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26</vt:i4>
      </vt:variant>
    </vt:vector>
  </HeadingPairs>
  <TitlesOfParts>
    <vt:vector size="32" baseType="lpstr">
      <vt:lpstr>Arabic Typesetting</vt:lpstr>
      <vt:lpstr>Arial</vt:lpstr>
      <vt:lpstr>Century Gothic</vt:lpstr>
      <vt:lpstr>Wingdings</vt:lpstr>
      <vt:lpstr>Wingdings 3</vt:lpstr>
      <vt:lpstr>ربطة</vt:lpstr>
      <vt:lpstr>جامعة بسكرة  كلية الحقوق و العلوم السياسية   قسم القانون الخاص  السنة الأولى ليسانس جذع مشترك حقوق  </vt:lpstr>
      <vt:lpstr>                                  المبحث الثاني : تقسيمات الحق   المطلب الأول : الحقوق غير المالية  المطلب الثاني : الحقوق المالية  المطلب الثالث : الحقوق المختلطة  </vt:lpstr>
      <vt:lpstr> المطلب الثاني : الحقوق المالية                   :  تبرز الحقوق المالية كتعبير عن مجموعة أخرى من الحقوق، و هي حقوق تنصب بالأساس على مسائل مالية ، و هي على خلاف الحقوق غير المالية المذكورة أعلاه  تصلح للتقييم ، و تنصرف بدورها إلى صورتين أساسيتين ، الأولى الحقوق العينية ، في حين تتمثل الصورة الثانية في الحقوق الشخصية . و في هذا الإطار تنصرف الحقوق غير المالية إلى صورتين أساسيتين :    الصورة الأولى تتعلق بالحقوق العينية ( الفرع الأول )             ،  أما الصورة الثانية فتتمثل في الحقوق  الشخصية  ( الفرع الثاني ).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 المطلب الثالث : الحقوق المختلطة                    :  الحقوق المختلطة هي حقوق تبرز كمجموعة  حقوق بين فئة الحقوق غير المالية من جهة و فئة الحقوق المالية من جهة ثانية ، حيث تجمع بين خصائص الفئتين معا  المذكورتين أعلاه ، هذا و تظهر الحقوق المختلطة في كل من                         .                               .    الحقوق الفكرية أو الذهنية ( الفرع الأول )                    .   و  كذا الحقوق الأسرية ( الفرع الثاني)                    .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بسكرة  كلية الحقوق و العلوم السياسية   قسم القانون الخاص  السنة الأولى ليسانس جذع مشترك حقوق  </dc:title>
  <dc:creator>ANIS INFO</dc:creator>
  <cp:lastModifiedBy>ANIS INFO</cp:lastModifiedBy>
  <cp:revision>165</cp:revision>
  <dcterms:created xsi:type="dcterms:W3CDTF">2025-09-29T18:29:53Z</dcterms:created>
  <dcterms:modified xsi:type="dcterms:W3CDTF">2026-02-08T19:46:44Z</dcterms:modified>
</cp:coreProperties>
</file>