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7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53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72" autoAdjust="0"/>
  </p:normalViewPr>
  <p:slideViewPr>
    <p:cSldViewPr>
      <p:cViewPr>
        <p:scale>
          <a:sx n="70" d="100"/>
          <a:sy n="70" d="100"/>
        </p:scale>
        <p:origin x="-1386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DB960-2B76-49A4-B4DC-4E752D1B98C4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0730A-D9D0-4B64-B15A-CC5DED52011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4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038599"/>
            <a:ext cx="9144000" cy="1930879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4111751"/>
            <a:ext cx="1371600" cy="177695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tx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371600" y="4111751"/>
            <a:ext cx="7772400" cy="1776953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371600" y="4191000"/>
            <a:ext cx="7467600" cy="1066800"/>
          </a:xfrm>
        </p:spPr>
        <p:txBody>
          <a:bodyPr anchor="b">
            <a:normAutofit/>
          </a:bodyPr>
          <a:lstStyle>
            <a:lvl1pPr>
              <a:defRPr sz="4400" cap="none" baseline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7467600" cy="609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23316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200399" y="6233160"/>
            <a:ext cx="4752393" cy="320040"/>
          </a:xfrm>
          <a:prstGeom prst="rect">
            <a:avLst/>
          </a:prstGeom>
        </p:spPr>
        <p:txBody>
          <a:bodyPr anchor="b" anchorCtr="0"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6233160"/>
            <a:ext cx="838200" cy="320040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823960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915400" y="533400"/>
            <a:ext cx="228600" cy="63246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8004048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371600" cy="9906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 anchor="ctr" anchorCtr="0"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7620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768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7620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768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7620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768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62000" y="1600200"/>
            <a:ext cx="1600200" cy="4495800"/>
          </a:xfrm>
          <a:solidFill>
            <a:schemeClr val="accent3"/>
          </a:soli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438400" y="1600200"/>
            <a:ext cx="6324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486400"/>
            <a:ext cx="7543800" cy="685800"/>
          </a:xfrm>
        </p:spPr>
        <p:txBody>
          <a:bodyPr/>
          <a:lstStyle>
            <a:lvl1pPr marL="0" indent="0">
              <a:buFontTx/>
              <a:buNone/>
              <a:defRPr sz="1700">
                <a:solidFill>
                  <a:schemeClr val="tx2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0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4658868"/>
            <a:ext cx="1371600" cy="713232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71600" y="4658868"/>
            <a:ext cx="7772400" cy="713232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75516"/>
            <a:ext cx="7543800" cy="658483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0"/>
            <a:ext cx="7772400" cy="4568952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765048" y="1600200"/>
            <a:ext cx="80010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33400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33400" y="0"/>
            <a:ext cx="8610600" cy="228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Date Placeholder 27"/>
          <p:cNvSpPr>
            <a:spLocks noGrp="1"/>
          </p:cNvSpPr>
          <p:nvPr>
            <p:ph type="dt" sz="half" idx="2"/>
          </p:nvPr>
        </p:nvSpPr>
        <p:spPr>
          <a:xfrm>
            <a:off x="1371600" y="623316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2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200399" y="6233160"/>
            <a:ext cx="4752393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8001000" y="6233160"/>
            <a:ext cx="8382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tx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tx2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tx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tx2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tx2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077072"/>
            <a:ext cx="7467600" cy="1066800"/>
          </a:xfrm>
        </p:spPr>
        <p:txBody>
          <a:bodyPr>
            <a:normAutofit/>
          </a:bodyPr>
          <a:lstStyle/>
          <a:p>
            <a:pPr algn="ctr"/>
            <a:r>
              <a:rPr lang="ar-DZ" dirty="0" smtClean="0"/>
              <a:t>ادارة المخازن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DZ" b="1" dirty="0" smtClean="0">
                <a:solidFill>
                  <a:srgbClr val="FFFF00"/>
                </a:solidFill>
              </a:rPr>
              <a:t>طاهري فاطمة الزهراء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12160" y="3212976"/>
            <a:ext cx="302433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2800" b="1" dirty="0" smtClean="0">
                <a:solidFill>
                  <a:srgbClr val="FF0000"/>
                </a:solidFill>
              </a:rPr>
              <a:t>محاضرات مقدمة لللسنة الثالثة ادارة أعمال</a:t>
            </a:r>
            <a:endParaRPr lang="ar-DZ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5816" y="1052736"/>
            <a:ext cx="33473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</a:rPr>
              <a:t>المخازن </a:t>
            </a:r>
            <a:r>
              <a:rPr lang="ar-DZ" sz="3200" b="1" dirty="0">
                <a:solidFill>
                  <a:srgbClr val="FF0000"/>
                </a:solidFill>
              </a:rPr>
              <a:t>(</a:t>
            </a:r>
            <a:r>
              <a:rPr lang="ar-DZ" sz="3200" b="1" dirty="0" smtClean="0">
                <a:solidFill>
                  <a:srgbClr val="FF0000"/>
                </a:solidFill>
              </a:rPr>
              <a:t>المستودعات)</a:t>
            </a:r>
            <a:endParaRPr lang="ar-DZ" sz="32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1859340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/>
              <a:t>المستودعات او المخازن هي مبنى تجاري لتخزين </a:t>
            </a:r>
            <a:r>
              <a:rPr lang="ar-DZ" sz="2400" dirty="0" smtClean="0"/>
              <a:t>البضائع. </a:t>
            </a:r>
            <a:r>
              <a:rPr lang="ar-DZ" sz="2400" dirty="0"/>
              <a:t>وتستخدم المستودعات </a:t>
            </a:r>
            <a:r>
              <a:rPr lang="ar-DZ" sz="2400" dirty="0" smtClean="0"/>
              <a:t>من قبل المصنعين، الموردين</a:t>
            </a:r>
            <a:r>
              <a:rPr lang="ar-DZ" sz="2400" dirty="0"/>
              <a:t>، المصدرين، بائعي الجملة، أعمال النقليات والجمارك. وتكون عادة مباني كبيرة منبسطة في </a:t>
            </a:r>
            <a:r>
              <a:rPr lang="ar-DZ" sz="2400" dirty="0" smtClean="0"/>
              <a:t>المناطق </a:t>
            </a:r>
            <a:r>
              <a:rPr lang="ar-DZ" sz="2400" dirty="0" smtClean="0"/>
              <a:t>الصناعية. </a:t>
            </a:r>
            <a:r>
              <a:rPr lang="ar-DZ" sz="2400" dirty="0"/>
              <a:t>وتتزود غالبا بمنصات تحميل لتحميل وتنزيل البضائع من </a:t>
            </a:r>
            <a:r>
              <a:rPr lang="ar-DZ" sz="2400" dirty="0" smtClean="0"/>
              <a:t>الشاحنات. </a:t>
            </a:r>
            <a:r>
              <a:rPr lang="ar-DZ" sz="2400" dirty="0"/>
              <a:t>ويتم أحيانا تحميل </a:t>
            </a:r>
            <a:r>
              <a:rPr lang="ar-DZ" sz="2400" dirty="0" smtClean="0"/>
              <a:t>وتنزيل البضائع </a:t>
            </a:r>
            <a:r>
              <a:rPr lang="ar-DZ" sz="2400" dirty="0"/>
              <a:t>مباشرة من سكك الحديد، </a:t>
            </a:r>
            <a:r>
              <a:rPr lang="ar-DZ" sz="2400" dirty="0" smtClean="0"/>
              <a:t>المطارات</a:t>
            </a:r>
            <a:r>
              <a:rPr lang="ar-DZ" sz="2400" dirty="0"/>
              <a:t>، أو الموانئ. وغالبا ما يكون هناك آلات </a:t>
            </a:r>
            <a:r>
              <a:rPr lang="ar-DZ" sz="2400" dirty="0" smtClean="0"/>
              <a:t>ورافعات لتحريك البضائع</a:t>
            </a:r>
            <a:r>
              <a:rPr lang="ar-DZ" sz="2400" dirty="0"/>
              <a:t>، وتشمل البضائع المخزنة المواد الأولية، المركبات، البضائع الجاهزة المرتبطة </a:t>
            </a:r>
            <a:r>
              <a:rPr lang="ar-DZ" sz="2400" dirty="0" smtClean="0"/>
              <a:t>بالزراعة</a:t>
            </a:r>
            <a:r>
              <a:rPr lang="ar-DZ" sz="2400" dirty="0"/>
              <a:t>، التصنيع </a:t>
            </a:r>
            <a:r>
              <a:rPr lang="ar-DZ" sz="2400" dirty="0" smtClean="0"/>
              <a:t>أو التجارة وفقا </a:t>
            </a:r>
            <a:r>
              <a:rPr lang="ar-DZ" sz="2400" dirty="0"/>
              <a:t>لنشاطات </a:t>
            </a:r>
            <a:r>
              <a:rPr lang="ar-DZ" sz="2400" dirty="0" smtClean="0"/>
              <a:t>المؤسسة.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3893998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15616" y="2060848"/>
            <a:ext cx="7056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dirty="0" smtClean="0"/>
              <a:t>         المستودع هو</a:t>
            </a:r>
            <a:r>
              <a:rPr lang="ar-DZ" sz="2800" dirty="0"/>
              <a:t>" المكان الذي تصل إليه المواد </a:t>
            </a:r>
            <a:r>
              <a:rPr lang="ar-DZ" sz="2800" dirty="0" err="1" smtClean="0"/>
              <a:t>المشتراة</a:t>
            </a:r>
            <a:r>
              <a:rPr lang="ar-DZ" sz="2800" dirty="0" smtClean="0"/>
              <a:t> </a:t>
            </a:r>
            <a:r>
              <a:rPr lang="ar-DZ" sz="2800" dirty="0"/>
              <a:t>أو المصنعة التي تستعمل لعمليات الإنتاج والاستهلاك</a:t>
            </a:r>
            <a:r>
              <a:rPr lang="ar-DZ" sz="2800" dirty="0" smtClean="0"/>
              <a:t>، فهو </a:t>
            </a:r>
            <a:r>
              <a:rPr lang="ar-DZ" sz="2800" dirty="0"/>
              <a:t>ذلك المبنى المغلق والمجهز بكل ضروريات التخزين مثل: الإنارة، التدفئة، التبريد، التموين ... </a:t>
            </a:r>
            <a:r>
              <a:rPr lang="ar-DZ" sz="2800" dirty="0" smtClean="0"/>
              <a:t>الخ </a:t>
            </a:r>
            <a:r>
              <a:rPr lang="ar-DZ" sz="2800" smtClean="0"/>
              <a:t>ويتم فيـــــــــــــه </a:t>
            </a:r>
            <a:r>
              <a:rPr lang="ar-DZ" sz="2800" dirty="0"/>
              <a:t>حفظ </a:t>
            </a:r>
            <a:r>
              <a:rPr lang="ar-DZ" sz="2800" dirty="0" smtClean="0"/>
              <a:t>المواد </a:t>
            </a:r>
            <a:r>
              <a:rPr lang="ar-DZ" sz="2800" dirty="0"/>
              <a:t>والبضائع".</a:t>
            </a:r>
          </a:p>
        </p:txBody>
      </p:sp>
    </p:spTree>
    <p:extLst>
      <p:ext uri="{BB962C8B-B14F-4D97-AF65-F5344CB8AC3E}">
        <p14:creationId xmlns:p14="http://schemas.microsoft.com/office/powerpoint/2010/main" val="3651437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96749" y="980728"/>
            <a:ext cx="20553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>
                <a:solidFill>
                  <a:srgbClr val="FF0000"/>
                </a:solidFill>
              </a:rPr>
              <a:t>انواع المخازن</a:t>
            </a:r>
            <a:endParaRPr lang="ar-DZ" sz="32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7584" y="1916832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     مستودع </a:t>
            </a:r>
            <a:r>
              <a:rPr lang="ar-DZ" sz="2400" dirty="0"/>
              <a:t>التوزيع هو مستودع يتم فيه جمع المنتجات من موردين </a:t>
            </a:r>
            <a:r>
              <a:rPr lang="ar-DZ" sz="2400" dirty="0" smtClean="0"/>
              <a:t>مختلفين وأحيانًا تجميعها لتسليمها إلى </a:t>
            </a:r>
            <a:r>
              <a:rPr lang="ar-DZ" sz="2400" dirty="0"/>
              <a:t>عدد من </a:t>
            </a:r>
            <a:r>
              <a:rPr lang="ar-DZ" sz="2400" dirty="0" smtClean="0"/>
              <a:t>العملاء.</a:t>
            </a:r>
            <a:endParaRPr lang="ar-DZ" sz="2400" dirty="0"/>
          </a:p>
        </p:txBody>
      </p:sp>
      <p:sp>
        <p:nvSpPr>
          <p:cNvPr id="4" name="Rectangle 3"/>
          <p:cNvSpPr/>
          <p:nvPr/>
        </p:nvSpPr>
        <p:spPr>
          <a:xfrm>
            <a:off x="827584" y="2967335"/>
            <a:ext cx="7416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    يتم </a:t>
            </a:r>
            <a:r>
              <a:rPr lang="ar-DZ" sz="2400" dirty="0"/>
              <a:t>استخدام مستودع الإنتاج لتخزين المواد الخام والمنتجات شبه المصنعة والمنتجات النهائية </a:t>
            </a:r>
            <a:r>
              <a:rPr lang="ar-DZ" sz="2400" dirty="0" smtClean="0"/>
              <a:t>في منشأة </a:t>
            </a:r>
            <a:r>
              <a:rPr lang="ar-DZ" sz="2400" dirty="0"/>
              <a:t>الإنتاج.</a:t>
            </a:r>
          </a:p>
        </p:txBody>
      </p:sp>
      <p:sp>
        <p:nvSpPr>
          <p:cNvPr id="5" name="Rectangle 4"/>
          <p:cNvSpPr/>
          <p:nvPr/>
        </p:nvSpPr>
        <p:spPr>
          <a:xfrm>
            <a:off x="827584" y="4510861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/>
              <a:t>مستودع العقد هو منشأة تؤدي عملية التخزين نيابة عن عميل واحد أو أكثر</a:t>
            </a:r>
          </a:p>
        </p:txBody>
      </p:sp>
    </p:spTree>
    <p:extLst>
      <p:ext uri="{BB962C8B-B14F-4D97-AF65-F5344CB8AC3E}">
        <p14:creationId xmlns:p14="http://schemas.microsoft.com/office/powerpoint/2010/main" val="1385977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751344"/>
            <a:ext cx="62464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dirty="0"/>
              <a:t>يمكن تحديد أنواع المخازن من عدة جوانب من أهمها:</a:t>
            </a:r>
          </a:p>
          <a:p>
            <a:pPr algn="just" rtl="1"/>
            <a:r>
              <a:rPr lang="ar-DZ" sz="2000" b="1" dirty="0" smtClean="0"/>
              <a:t> مخازن </a:t>
            </a:r>
            <a:r>
              <a:rPr lang="ar-DZ" sz="2000" b="1" dirty="0"/>
              <a:t>حسب الملكية </a:t>
            </a:r>
            <a:r>
              <a:rPr lang="ar-DZ" sz="2000" dirty="0"/>
              <a:t>:تشمل :</a:t>
            </a:r>
          </a:p>
          <a:p>
            <a:pPr algn="just" rtl="1"/>
            <a:r>
              <a:rPr lang="ar-DZ" sz="2000" dirty="0" smtClean="0"/>
              <a:t>      مخازن </a:t>
            </a:r>
            <a:r>
              <a:rPr lang="ar-DZ" sz="2000" dirty="0"/>
              <a:t>مملوكة لنفس المؤسسة .</a:t>
            </a:r>
          </a:p>
          <a:p>
            <a:pPr algn="just" rtl="1"/>
            <a:r>
              <a:rPr lang="ar-DZ" sz="2000" dirty="0" smtClean="0"/>
              <a:t>      مخازن </a:t>
            </a:r>
            <a:r>
              <a:rPr lang="ar-DZ" sz="2000" dirty="0"/>
              <a:t>مستأجرة سواء من الدولة أو القطاع الخاص وتدار من قبلهما .</a:t>
            </a:r>
          </a:p>
          <a:p>
            <a:pPr algn="just" rtl="1"/>
            <a:r>
              <a:rPr lang="ar-DZ" sz="2000" b="1" dirty="0" smtClean="0"/>
              <a:t>مخازن </a:t>
            </a:r>
            <a:r>
              <a:rPr lang="ar-DZ" sz="2000" b="1" dirty="0"/>
              <a:t>أو مستودعات حسب الموقع </a:t>
            </a:r>
            <a:r>
              <a:rPr lang="ar-DZ" sz="2000" dirty="0"/>
              <a:t>:</a:t>
            </a:r>
          </a:p>
          <a:p>
            <a:pPr algn="just" rtl="1"/>
            <a:r>
              <a:rPr lang="ar-DZ" sz="2000" dirty="0" smtClean="0"/>
              <a:t>     مخازن </a:t>
            </a:r>
            <a:r>
              <a:rPr lang="ar-DZ" sz="2000" dirty="0"/>
              <a:t>قريبة من السوق .</a:t>
            </a:r>
          </a:p>
          <a:p>
            <a:pPr algn="just" rtl="1"/>
            <a:r>
              <a:rPr lang="ar-DZ" sz="2000" dirty="0" smtClean="0"/>
              <a:t>     مخازن </a:t>
            </a:r>
            <a:r>
              <a:rPr lang="ar-DZ" sz="2000" dirty="0"/>
              <a:t>قريبة من المورد .</a:t>
            </a:r>
          </a:p>
          <a:p>
            <a:pPr algn="just" rtl="1"/>
            <a:r>
              <a:rPr lang="ar-DZ" sz="2000" dirty="0" smtClean="0"/>
              <a:t>     مخا </a:t>
            </a:r>
            <a:r>
              <a:rPr lang="ar-DZ" sz="2000" dirty="0"/>
              <a:t>زن في الشركة أو المؤسسة .</a:t>
            </a:r>
          </a:p>
          <a:p>
            <a:pPr algn="just" rtl="1"/>
            <a:r>
              <a:rPr lang="ar-DZ" sz="2000" b="1" dirty="0" smtClean="0"/>
              <a:t>مخازن </a:t>
            </a:r>
            <a:r>
              <a:rPr lang="ar-DZ" sz="2000" b="1" dirty="0"/>
              <a:t>حسب </a:t>
            </a:r>
            <a:r>
              <a:rPr lang="ar-DZ" sz="2000" b="1" dirty="0" smtClean="0"/>
              <a:t>الاستمرار </a:t>
            </a:r>
            <a:r>
              <a:rPr lang="ar-DZ" sz="2000" b="1" dirty="0"/>
              <a:t>في العمل و مدة الاستخدام و منها </a:t>
            </a:r>
            <a:r>
              <a:rPr lang="ar-DZ" sz="2000" dirty="0"/>
              <a:t>:</a:t>
            </a:r>
          </a:p>
          <a:p>
            <a:pPr algn="just" rtl="1"/>
            <a:r>
              <a:rPr lang="ar-DZ" sz="2000" dirty="0" smtClean="0"/>
              <a:t>     مخازن </a:t>
            </a:r>
            <a:r>
              <a:rPr lang="ar-DZ" sz="2000" dirty="0"/>
              <a:t>دائمة تستخدم على مدار العام .</a:t>
            </a:r>
          </a:p>
          <a:p>
            <a:pPr algn="just" rtl="1"/>
            <a:r>
              <a:rPr lang="ar-DZ" sz="2000" dirty="0" smtClean="0"/>
              <a:t>    </a:t>
            </a:r>
            <a:r>
              <a:rPr lang="ar-DZ" sz="2000" dirty="0"/>
              <a:t>مخازن مؤقتة تستخدم لسد احتياج معين في فصل أو ظروف معينة </a:t>
            </a:r>
            <a:r>
              <a:rPr lang="ar-DZ" sz="2000" dirty="0" smtClean="0"/>
              <a:t>. </a:t>
            </a:r>
            <a:r>
              <a:rPr lang="ar-DZ" sz="2000" b="1" dirty="0"/>
              <a:t>مخازن حسب نوع المواد المخزنة </a:t>
            </a:r>
            <a:r>
              <a:rPr lang="ar-DZ" sz="2000" dirty="0"/>
              <a:t>:</a:t>
            </a:r>
          </a:p>
          <a:p>
            <a:pPr algn="just" rtl="1"/>
            <a:r>
              <a:rPr lang="ar-DZ" sz="2000" dirty="0" smtClean="0"/>
              <a:t>    مخازن </a:t>
            </a:r>
            <a:r>
              <a:rPr lang="ar-DZ" sz="2000" dirty="0"/>
              <a:t>العدد وقطع الغيار .</a:t>
            </a:r>
          </a:p>
          <a:p>
            <a:pPr algn="just" rtl="1"/>
            <a:r>
              <a:rPr lang="ar-DZ" sz="2000" dirty="0" smtClean="0"/>
              <a:t>    مخازن </a:t>
            </a:r>
            <a:r>
              <a:rPr lang="ar-DZ" sz="2000" dirty="0"/>
              <a:t>الوقود .</a:t>
            </a:r>
          </a:p>
          <a:p>
            <a:pPr algn="just" rtl="1"/>
            <a:r>
              <a:rPr lang="ar-DZ" sz="2000" dirty="0" smtClean="0"/>
              <a:t>    </a:t>
            </a:r>
            <a:r>
              <a:rPr lang="ar-DZ" sz="2000" dirty="0"/>
              <a:t>مخازن السلع الجاهزة ) تامة الصنع( .</a:t>
            </a:r>
          </a:p>
          <a:p>
            <a:pPr algn="just" rtl="1"/>
            <a:r>
              <a:rPr lang="ar-DZ" sz="2000" dirty="0" smtClean="0"/>
              <a:t>    </a:t>
            </a:r>
            <a:r>
              <a:rPr lang="ar-DZ" sz="2000" dirty="0"/>
              <a:t>مخازن المخلفات الصناعية .</a:t>
            </a:r>
          </a:p>
        </p:txBody>
      </p:sp>
    </p:spTree>
    <p:extLst>
      <p:ext uri="{BB962C8B-B14F-4D97-AF65-F5344CB8AC3E}">
        <p14:creationId xmlns:p14="http://schemas.microsoft.com/office/powerpoint/2010/main" val="1441761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15627" y="404664"/>
            <a:ext cx="32608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400" b="1" dirty="0">
                <a:solidFill>
                  <a:srgbClr val="00B050"/>
                </a:solidFill>
              </a:rPr>
              <a:t>المخازن من حيث نوعيه </a:t>
            </a:r>
            <a:r>
              <a:rPr lang="ar-DZ" sz="2400" b="1" dirty="0" smtClean="0">
                <a:solidFill>
                  <a:srgbClr val="00B050"/>
                </a:solidFill>
              </a:rPr>
              <a:t>البناء:</a:t>
            </a:r>
            <a:endParaRPr lang="ar-DZ" sz="24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1600" y="2132856"/>
            <a:ext cx="79208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        المخازن </a:t>
            </a:r>
            <a:r>
              <a:rPr lang="ar-DZ" sz="2400" dirty="0"/>
              <a:t>المكشوفة : وقد تسمى ساحات التخزين وهي عباره عن مساحه من الارض غالبا ما </a:t>
            </a:r>
            <a:r>
              <a:rPr lang="ar-DZ" sz="2400" dirty="0" smtClean="0"/>
              <a:t>تكون محاطه </a:t>
            </a:r>
            <a:r>
              <a:rPr lang="ar-DZ" sz="2400" dirty="0"/>
              <a:t>بصور الغرض منها المحافظة على موجودات مخزن وحمايتها من السرقة وضياع وينتشر </a:t>
            </a:r>
            <a:r>
              <a:rPr lang="ar-DZ" sz="2400" dirty="0" smtClean="0"/>
              <a:t>هذا النوع </a:t>
            </a:r>
            <a:r>
              <a:rPr lang="ar-DZ" sz="2400" dirty="0"/>
              <a:t>من المخازن لتخزين الاصناف التي لا تتأثر من </a:t>
            </a:r>
            <a:r>
              <a:rPr lang="ar-DZ" sz="2400" dirty="0" smtClean="0"/>
              <a:t>العوامل الطبيعية, </a:t>
            </a:r>
            <a:r>
              <a:rPr lang="ar-DZ" sz="2400" dirty="0"/>
              <a:t>وبعض الاصناف التي </a:t>
            </a:r>
            <a:r>
              <a:rPr lang="ar-DZ" sz="2400" dirty="0" smtClean="0"/>
              <a:t>يتم تخزينها </a:t>
            </a:r>
            <a:r>
              <a:rPr lang="ar-DZ" sz="2400" dirty="0"/>
              <a:t>في عبوات او حاويات بلاستيكية او معدنية نسبيا مثل زيوت، المبيدات الكيميائية وغيرها </a:t>
            </a:r>
            <a:r>
              <a:rPr lang="ar-DZ" sz="2400" dirty="0" smtClean="0"/>
              <a:t>لحين شحنها </a:t>
            </a:r>
            <a:r>
              <a:rPr lang="ar-DZ" sz="2400" dirty="0"/>
              <a:t>الى جهات ومن امثله هذه الاصناف : المحاصيل </a:t>
            </a:r>
            <a:r>
              <a:rPr lang="ar-DZ" sz="2400" dirty="0" err="1" smtClean="0"/>
              <a:t>الزارعية</a:t>
            </a:r>
            <a:r>
              <a:rPr lang="ar-DZ" sz="2400" dirty="0" smtClean="0"/>
              <a:t>، </a:t>
            </a:r>
            <a:r>
              <a:rPr lang="ar-DZ" sz="2400" dirty="0"/>
              <a:t>الاعشاب ، الحديد الخردة ... الخ</a:t>
            </a:r>
          </a:p>
        </p:txBody>
      </p:sp>
    </p:spTree>
    <p:extLst>
      <p:ext uri="{BB962C8B-B14F-4D97-AF65-F5344CB8AC3E}">
        <p14:creationId xmlns:p14="http://schemas.microsoft.com/office/powerpoint/2010/main" val="965372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1534140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         مخازن </a:t>
            </a:r>
            <a:r>
              <a:rPr lang="ar-DZ" sz="2400" dirty="0"/>
              <a:t>المسقوفة او المغطاة </a:t>
            </a:r>
            <a:r>
              <a:rPr lang="ar-DZ" sz="2400" dirty="0" smtClean="0"/>
              <a:t>طابق </a:t>
            </a:r>
            <a:r>
              <a:rPr lang="ar-DZ" sz="2400" dirty="0"/>
              <a:t>واحد : </a:t>
            </a:r>
            <a:r>
              <a:rPr lang="ar-DZ" sz="2400" dirty="0" smtClean="0"/>
              <a:t>وهو </a:t>
            </a:r>
            <a:r>
              <a:rPr lang="ar-DZ" sz="2400" dirty="0"/>
              <a:t>مبنى كامل السقف سواء كان السقف معدنيا او </a:t>
            </a:r>
            <a:r>
              <a:rPr lang="ar-DZ" sz="2400" dirty="0" smtClean="0"/>
              <a:t>خشبيا او </a:t>
            </a:r>
            <a:r>
              <a:rPr lang="ar-DZ" sz="2400" dirty="0"/>
              <a:t>خرسانيا ويتم تجهيزها بالإنارة والوسائل مكافحه </a:t>
            </a:r>
            <a:r>
              <a:rPr lang="ar-DZ" sz="2400" dirty="0" smtClean="0"/>
              <a:t>الحرائق </a:t>
            </a:r>
            <a:r>
              <a:rPr lang="ar-DZ" sz="2400" dirty="0"/>
              <a:t>ووسائل المناولة الأرضية كالعربات، </a:t>
            </a:r>
            <a:r>
              <a:rPr lang="ar-DZ" sz="2400" dirty="0" smtClean="0"/>
              <a:t>وفيها يتم </a:t>
            </a:r>
            <a:r>
              <a:rPr lang="ar-DZ" sz="2400" dirty="0"/>
              <a:t>تخزين اصناف مختلفة على الارض مباشره وعلى رفوف خشبيه او حاويات الصناديق حسب </a:t>
            </a:r>
            <a:r>
              <a:rPr lang="ar-DZ" sz="2400" dirty="0" smtClean="0"/>
              <a:t>طبيعة المواد </a:t>
            </a:r>
            <a:r>
              <a:rPr lang="ar-DZ" sz="2400" dirty="0"/>
              <a:t>المخزنة، ومن امثله التي يتم تخزينها في هذه المخازن: الأجهزة الكبيرة الحجم، الآلات </a:t>
            </a:r>
            <a:r>
              <a:rPr lang="ar-DZ" sz="2400" dirty="0" smtClean="0"/>
              <a:t>وصناديق قطع </a:t>
            </a:r>
            <a:r>
              <a:rPr lang="ar-DZ" sz="2400" dirty="0"/>
              <a:t>غيار، اقمشه وبعض الاصناف المواد الغذائية كالدقيق، الحبوب الجافه وغيرها من مواد في </a:t>
            </a:r>
            <a:r>
              <a:rPr lang="ar-DZ" sz="2400" dirty="0" smtClean="0"/>
              <a:t>اكياس وتحتاج </a:t>
            </a:r>
            <a:r>
              <a:rPr lang="ar-DZ" sz="2400" dirty="0"/>
              <a:t>التخزين لفتره طويله </a:t>
            </a:r>
            <a:r>
              <a:rPr lang="ar-DZ" sz="2400" dirty="0" smtClean="0"/>
              <a:t>نسبيا.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2250729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102092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      مخازن </a:t>
            </a:r>
            <a:r>
              <a:rPr lang="ar-DZ" sz="2400" dirty="0"/>
              <a:t>متعددة </a:t>
            </a:r>
            <a:r>
              <a:rPr lang="ar-DZ" sz="2400" dirty="0" smtClean="0"/>
              <a:t>الطوابق: </a:t>
            </a:r>
            <a:r>
              <a:rPr lang="ar-DZ" sz="2400" dirty="0"/>
              <a:t>في بعض الاحيان قد تكون المؤسسة مضطرة لإقامه مخازن متعددة </a:t>
            </a:r>
            <a:r>
              <a:rPr lang="ar-DZ" sz="2400" dirty="0" smtClean="0"/>
              <a:t>الطوابع وذلك </a:t>
            </a:r>
            <a:r>
              <a:rPr lang="ar-DZ" sz="2400" dirty="0"/>
              <a:t>لاستغلال </a:t>
            </a:r>
            <a:r>
              <a:rPr lang="ar-DZ" sz="2400" dirty="0" smtClean="0"/>
              <a:t>الاراضي </a:t>
            </a:r>
            <a:r>
              <a:rPr lang="ar-DZ" sz="2400" dirty="0"/>
              <a:t>المتاحة لها لأقصى حد ممكن او الاستفادة </a:t>
            </a:r>
            <a:r>
              <a:rPr lang="ar-DZ" sz="2400" dirty="0" smtClean="0"/>
              <a:t>بمزايا </a:t>
            </a:r>
            <a:r>
              <a:rPr lang="ar-DZ" sz="2400" dirty="0"/>
              <a:t>مواقع مخازنها الحالية </a:t>
            </a:r>
            <a:r>
              <a:rPr lang="ar-DZ" sz="2400" dirty="0" smtClean="0"/>
              <a:t>او كوسيله </a:t>
            </a:r>
            <a:r>
              <a:rPr lang="ar-DZ" sz="2400" dirty="0"/>
              <a:t>لتخفيف تكاليف البناء دون الحاجه </a:t>
            </a:r>
            <a:r>
              <a:rPr lang="ar-DZ" sz="2400" dirty="0" smtClean="0"/>
              <a:t>لشراء ارضي </a:t>
            </a:r>
            <a:r>
              <a:rPr lang="ar-DZ" sz="2400" dirty="0"/>
              <a:t>اخرى كما قد يكون اللجوء الى هذه </a:t>
            </a:r>
            <a:r>
              <a:rPr lang="ar-DZ" sz="2400" dirty="0" smtClean="0"/>
              <a:t>المخازن بهدف </a:t>
            </a:r>
            <a:r>
              <a:rPr lang="ar-DZ" sz="2400" dirty="0"/>
              <a:t>تحقيق اكبر قدر من اماكن خاصه بالنسبة </a:t>
            </a:r>
            <a:r>
              <a:rPr lang="ar-DZ" sz="2400" dirty="0" smtClean="0"/>
              <a:t>للأصناف </a:t>
            </a:r>
            <a:r>
              <a:rPr lang="ar-DZ" sz="2400" dirty="0"/>
              <a:t>الصغيرة وعالية </a:t>
            </a:r>
            <a:r>
              <a:rPr lang="ar-DZ" sz="2400" dirty="0" smtClean="0"/>
              <a:t>القيمة، </a:t>
            </a:r>
            <a:r>
              <a:rPr lang="ar-DZ" sz="2400" dirty="0"/>
              <a:t>ورغم </a:t>
            </a:r>
            <a:r>
              <a:rPr lang="ar-DZ" sz="2400" dirty="0" smtClean="0"/>
              <a:t>مبررات اقامه </a:t>
            </a:r>
            <a:r>
              <a:rPr lang="ar-DZ" sz="2400" dirty="0"/>
              <a:t>المخازن متعددة الطوابق فان الامر يتطلب حسن اختيار </a:t>
            </a:r>
            <a:r>
              <a:rPr lang="ar-DZ" sz="2400" dirty="0" smtClean="0"/>
              <a:t>الاراضي </a:t>
            </a:r>
            <a:r>
              <a:rPr lang="ar-DZ" sz="2400" dirty="0"/>
              <a:t>التي تقام عليها هذه </a:t>
            </a:r>
            <a:r>
              <a:rPr lang="ar-DZ" sz="2400" dirty="0" smtClean="0"/>
              <a:t>المخازن اضافه </a:t>
            </a:r>
            <a:r>
              <a:rPr lang="ar-DZ" sz="2400" dirty="0"/>
              <a:t>الى </a:t>
            </a:r>
            <a:r>
              <a:rPr lang="ar-DZ" sz="2400" dirty="0" smtClean="0"/>
              <a:t>اعتبارات </a:t>
            </a:r>
            <a:r>
              <a:rPr lang="ar-DZ" sz="2400" dirty="0"/>
              <a:t>هندسيه في </a:t>
            </a:r>
            <a:r>
              <a:rPr lang="ar-DZ" sz="2400" dirty="0" smtClean="0"/>
              <a:t>البناء </a:t>
            </a:r>
            <a:r>
              <a:rPr lang="ar-DZ" sz="2400" dirty="0"/>
              <a:t>من حيث الحمولات </a:t>
            </a:r>
            <a:r>
              <a:rPr lang="ar-DZ" sz="2400" dirty="0" smtClean="0"/>
              <a:t>او الاوزان </a:t>
            </a:r>
            <a:r>
              <a:rPr lang="ar-DZ" sz="2400" dirty="0"/>
              <a:t>المتوقعة للمتر </a:t>
            </a:r>
            <a:r>
              <a:rPr lang="ar-DZ" sz="2400" dirty="0" smtClean="0"/>
              <a:t>المربع </a:t>
            </a:r>
            <a:r>
              <a:rPr lang="ar-DZ" sz="2400" dirty="0"/>
              <a:t>الواحد </a:t>
            </a:r>
            <a:r>
              <a:rPr lang="ar-DZ" sz="2400" dirty="0" smtClean="0"/>
              <a:t>والعناية في </a:t>
            </a:r>
            <a:r>
              <a:rPr lang="ar-DZ" sz="2400" dirty="0"/>
              <a:t>اختيار وسائل المناولة المناسبة لطبيعة المبنى وارتفاعاته .</a:t>
            </a:r>
          </a:p>
        </p:txBody>
      </p:sp>
    </p:spTree>
    <p:extLst>
      <p:ext uri="{BB962C8B-B14F-4D97-AF65-F5344CB8AC3E}">
        <p14:creationId xmlns:p14="http://schemas.microsoft.com/office/powerpoint/2010/main" val="1303861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980728"/>
            <a:ext cx="74888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3200" b="1" dirty="0">
                <a:solidFill>
                  <a:srgbClr val="FF0000"/>
                </a:solidFill>
              </a:rPr>
              <a:t>ادارة المخازن (</a:t>
            </a:r>
            <a:r>
              <a:rPr lang="ar-DZ" sz="3200" b="1" dirty="0" smtClean="0">
                <a:solidFill>
                  <a:srgbClr val="FF0000"/>
                </a:solidFill>
              </a:rPr>
              <a:t>المستودعات)</a:t>
            </a:r>
          </a:p>
          <a:p>
            <a:pPr algn="just" rtl="1"/>
            <a:endParaRPr lang="ar-DZ" sz="2400" dirty="0"/>
          </a:p>
          <a:p>
            <a:pPr algn="just" rtl="1"/>
            <a:r>
              <a:rPr lang="ar-DZ" sz="2400" dirty="0" smtClean="0"/>
              <a:t>تعرف </a:t>
            </a:r>
            <a:r>
              <a:rPr lang="ar-DZ" sz="2400" dirty="0"/>
              <a:t>على </a:t>
            </a:r>
            <a:r>
              <a:rPr lang="ar-DZ" sz="2400" dirty="0" smtClean="0"/>
              <a:t>أنها: </a:t>
            </a:r>
            <a:r>
              <a:rPr lang="ar-DZ" sz="2400" dirty="0"/>
              <a:t>عملية الرقابة والتحسين لعمليات المستودعات من دخول المخزون إلى </a:t>
            </a:r>
            <a:r>
              <a:rPr lang="ar-DZ" sz="2400" dirty="0" smtClean="0"/>
              <a:t>المستودع أو </a:t>
            </a:r>
            <a:r>
              <a:rPr lang="ar-DZ" sz="2400" dirty="0"/>
              <a:t>المستودعات المتعددة حتى يتم نقل العناصر أو بيعها </a:t>
            </a:r>
            <a:r>
              <a:rPr lang="ar-DZ" sz="2400"/>
              <a:t>أو </a:t>
            </a:r>
            <a:r>
              <a:rPr lang="ar-DZ" sz="2400" smtClean="0"/>
              <a:t>استهلاكها.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894052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859340"/>
            <a:ext cx="85689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200" b="1" dirty="0" smtClean="0">
                <a:solidFill>
                  <a:srgbClr val="FF0000"/>
                </a:solidFill>
              </a:rPr>
              <a:t>نظام </a:t>
            </a:r>
            <a:r>
              <a:rPr lang="ar-DZ" sz="3200" b="1" dirty="0">
                <a:solidFill>
                  <a:srgbClr val="FF0000"/>
                </a:solidFill>
              </a:rPr>
              <a:t>ادارة المخازن:</a:t>
            </a:r>
          </a:p>
          <a:p>
            <a:pPr algn="just" rtl="1"/>
            <a:r>
              <a:rPr lang="ar-DZ" sz="2400" dirty="0"/>
              <a:t>نظام إدارة </a:t>
            </a:r>
            <a:r>
              <a:rPr lang="ar-DZ" sz="2400" dirty="0" smtClean="0"/>
              <a:t>المستودعات</a:t>
            </a:r>
            <a:r>
              <a:rPr lang="en-US" sz="2400" dirty="0" smtClean="0"/>
              <a:t>WMS </a:t>
            </a:r>
            <a:r>
              <a:rPr lang="ar-DZ" sz="2400" dirty="0" smtClean="0"/>
              <a:t> هو </a:t>
            </a:r>
            <a:r>
              <a:rPr lang="ar-DZ" sz="2400" dirty="0"/>
              <a:t>نظام تطبيق حاسوبي قائم على قاعدة </a:t>
            </a:r>
            <a:r>
              <a:rPr lang="ar-DZ" sz="2400" dirty="0" smtClean="0"/>
              <a:t>البيانات، </a:t>
            </a:r>
            <a:r>
              <a:rPr lang="ar-DZ" sz="2400" dirty="0"/>
              <a:t>يستخدم </a:t>
            </a:r>
            <a:r>
              <a:rPr lang="ar-DZ" sz="2400" dirty="0" smtClean="0"/>
              <a:t>لتحسين كفاءة </a:t>
            </a:r>
            <a:r>
              <a:rPr lang="ar-DZ" sz="2400" dirty="0"/>
              <a:t>المستودعات في الحفاظ على دقة بيانات المخزون من خلال تسجيل كل معاملة في المستودع, </a:t>
            </a:r>
            <a:r>
              <a:rPr lang="ar-DZ" sz="2400" dirty="0" smtClean="0"/>
              <a:t>يعمل نظام </a:t>
            </a:r>
            <a:r>
              <a:rPr lang="ar-DZ" sz="2400" dirty="0"/>
              <a:t>إدارة </a:t>
            </a:r>
            <a:r>
              <a:rPr lang="ar-DZ" sz="2400" dirty="0" smtClean="0"/>
              <a:t>المستودعات</a:t>
            </a:r>
            <a:r>
              <a:rPr lang="en-US" sz="2400" dirty="0" smtClean="0"/>
              <a:t>WMS </a:t>
            </a:r>
            <a:r>
              <a:rPr lang="ar-DZ" sz="2400" dirty="0" smtClean="0"/>
              <a:t> كنظام </a:t>
            </a:r>
            <a:r>
              <a:rPr lang="ar-DZ" sz="2400" dirty="0"/>
              <a:t>ينظم أنشطة التخزين في سلسلة </a:t>
            </a:r>
            <a:r>
              <a:rPr lang="ar-DZ" sz="2400" dirty="0" smtClean="0"/>
              <a:t>الامداد، </a:t>
            </a:r>
            <a:r>
              <a:rPr lang="ar-DZ" sz="2400" dirty="0"/>
              <a:t>مثل استلام </a:t>
            </a:r>
            <a:r>
              <a:rPr lang="ar-DZ" sz="2400" dirty="0" smtClean="0"/>
              <a:t>المخزون، وتخزين المخزون، </a:t>
            </a:r>
            <a:r>
              <a:rPr lang="ar-DZ" sz="2400" dirty="0"/>
              <a:t>وادارة أوامر </a:t>
            </a:r>
            <a:r>
              <a:rPr lang="ar-DZ" sz="2400" dirty="0" smtClean="0"/>
              <a:t>الشراء </a:t>
            </a:r>
            <a:r>
              <a:rPr lang="ar-DZ" sz="2400" dirty="0"/>
              <a:t>من المخزون . الغرض من هذا النظام هو التحكم في حركة </a:t>
            </a:r>
            <a:r>
              <a:rPr lang="ar-DZ" sz="2400" dirty="0" smtClean="0"/>
              <a:t>وتخزين المخزون </a:t>
            </a:r>
            <a:r>
              <a:rPr lang="ar-DZ" sz="2400" dirty="0"/>
              <a:t>في المستودع ومعالجة المعاملات المتعلقة باستلام واختيار وأخذ وشحن المخزون في </a:t>
            </a:r>
            <a:r>
              <a:rPr lang="ar-DZ" sz="2400" dirty="0" smtClean="0"/>
              <a:t>المستودع.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486479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980728"/>
            <a:ext cx="7776864" cy="379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ar-DZ" sz="2800" b="1" dirty="0">
                <a:solidFill>
                  <a:srgbClr val="FF0000"/>
                </a:solidFill>
              </a:rPr>
              <a:t>مفهوم المناولة وأنواعها في </a:t>
            </a:r>
            <a:r>
              <a:rPr lang="ar-DZ" sz="2800" b="1" dirty="0" smtClean="0">
                <a:solidFill>
                  <a:srgbClr val="FF0000"/>
                </a:solidFill>
              </a:rPr>
              <a:t>المخازن</a:t>
            </a:r>
          </a:p>
          <a:p>
            <a:pPr algn="just" rtl="1">
              <a:lnSpc>
                <a:spcPct val="200000"/>
              </a:lnSpc>
            </a:pPr>
            <a:r>
              <a:rPr lang="ar-DZ" sz="2400" dirty="0" smtClean="0"/>
              <a:t>تتبع </a:t>
            </a:r>
            <a:r>
              <a:rPr lang="ar-DZ" sz="2400" dirty="0"/>
              <a:t>المواد مسار تدفق طبيعي داخل المؤسسة، منذ دخولها إياها إلى غاية خروجها منها، ونقصد </a:t>
            </a:r>
            <a:r>
              <a:rPr lang="ar-DZ" sz="2400" dirty="0" smtClean="0"/>
              <a:t>بهذا المعنى </a:t>
            </a:r>
            <a:r>
              <a:rPr lang="ar-DZ" sz="2400" dirty="0"/>
              <a:t>ما يعرف باسم المناولة. وهي </a:t>
            </a:r>
            <a:r>
              <a:rPr lang="ar-DZ" sz="2400" dirty="0" smtClean="0"/>
              <a:t>:عملية </a:t>
            </a:r>
            <a:r>
              <a:rPr lang="ar-DZ" sz="2400" dirty="0"/>
              <a:t>تفريغ، شحن الناقلات، عمليات داخلية، الخروج من المخازن، </a:t>
            </a:r>
            <a:r>
              <a:rPr lang="ar-DZ" sz="2400" dirty="0" smtClean="0"/>
              <a:t>أي أنها </a:t>
            </a:r>
            <a:r>
              <a:rPr lang="ar-DZ" sz="2400" dirty="0"/>
              <a:t>عملية نقل المواد من مكان الى آخر، منذ دخولها إلى المؤسسة إلى غاية </a:t>
            </a:r>
            <a:r>
              <a:rPr lang="ar-DZ" sz="2400" dirty="0" smtClean="0"/>
              <a:t>خروجها </a:t>
            </a:r>
            <a:r>
              <a:rPr lang="ar-DZ" sz="2400" dirty="0"/>
              <a:t>أو </a:t>
            </a:r>
            <a:r>
              <a:rPr lang="ar-DZ" sz="2400" dirty="0" smtClean="0"/>
              <a:t>إرسالها.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2728133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631716"/>
            <a:ext cx="784887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sz="3200" b="1" dirty="0" smtClean="0">
                <a:solidFill>
                  <a:srgbClr val="FF0000"/>
                </a:solidFill>
              </a:rPr>
              <a:t>مفهوم المخزون</a:t>
            </a:r>
          </a:p>
          <a:p>
            <a:pPr algn="ctr" rtl="1"/>
            <a:endParaRPr lang="ar-DZ" sz="3200" b="1" dirty="0" smtClean="0">
              <a:solidFill>
                <a:srgbClr val="FF0000"/>
              </a:solidFill>
            </a:endParaRPr>
          </a:p>
          <a:p>
            <a:pPr algn="just" rtl="1"/>
            <a:r>
              <a:rPr lang="ar-DZ" sz="2800" dirty="0" smtClean="0"/>
              <a:t>      مخزون </a:t>
            </a:r>
            <a:r>
              <a:rPr lang="ar-DZ" sz="2800" dirty="0"/>
              <a:t>مادة ما هو كمية تلك المادة الموجودة بالمخزن في وقت معين، ذلك بسبب توقع </a:t>
            </a:r>
            <a:r>
              <a:rPr lang="ar-DZ" sz="2800" dirty="0" smtClean="0"/>
              <a:t>طلب المستعملين </a:t>
            </a:r>
            <a:r>
              <a:rPr lang="ar-DZ" sz="2800" dirty="0"/>
              <a:t>والمعبر عن حاجتهم لهذه </a:t>
            </a:r>
            <a:r>
              <a:rPr lang="ar-DZ" sz="2800" dirty="0" smtClean="0"/>
              <a:t>المادة.</a:t>
            </a:r>
            <a:endParaRPr lang="ar-DZ" sz="2800" dirty="0"/>
          </a:p>
          <a:p>
            <a:pPr algn="just" rtl="1"/>
            <a:r>
              <a:rPr lang="ar-DZ" sz="2800" dirty="0"/>
              <a:t> </a:t>
            </a:r>
            <a:r>
              <a:rPr lang="ar-DZ" sz="2800" dirty="0" smtClean="0"/>
              <a:t>      المخزون </a:t>
            </a:r>
            <a:r>
              <a:rPr lang="ar-DZ" sz="2800" dirty="0"/>
              <a:t>هو عبارة عن مجموع المواد التي تمتلكها المؤسسة وهي مخزنة من أجل بيعها </a:t>
            </a:r>
            <a:r>
              <a:rPr lang="ar-DZ" sz="2800" dirty="0" smtClean="0"/>
              <a:t>أو استعمالها </a:t>
            </a:r>
            <a:r>
              <a:rPr lang="ar-DZ" sz="2800" dirty="0"/>
              <a:t>في نشاط المؤسسة سواء كان عاديا، او متخصصا لعملية الإنتاج، وبعبارة اخرى </a:t>
            </a:r>
            <a:r>
              <a:rPr lang="ar-DZ" sz="2800" dirty="0" smtClean="0"/>
              <a:t>هو عبارة </a:t>
            </a:r>
            <a:r>
              <a:rPr lang="ar-DZ" sz="2800" dirty="0"/>
              <a:t>عن مؤونة من المواد الأولية، سلع، منتجات ...الخ تنتظر </a:t>
            </a:r>
            <a:r>
              <a:rPr lang="ar-DZ" sz="2800" dirty="0" smtClean="0"/>
              <a:t>الاستعمال.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23982692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988840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   وهناك </a:t>
            </a:r>
            <a:r>
              <a:rPr lang="ar-DZ" sz="2400" dirty="0"/>
              <a:t>عدة انواع للمناولة كما يلي </a:t>
            </a:r>
            <a:r>
              <a:rPr lang="ar-DZ" sz="2400" b="1" dirty="0" smtClean="0"/>
              <a:t>:</a:t>
            </a:r>
          </a:p>
          <a:p>
            <a:pPr algn="just" rtl="1"/>
            <a:endParaRPr lang="ar-DZ" sz="2400" b="1" dirty="0"/>
          </a:p>
          <a:p>
            <a:pPr algn="just" rtl="1"/>
            <a:r>
              <a:rPr lang="ar-DZ" sz="2400" b="1" dirty="0" smtClean="0"/>
              <a:t>    المناولة </a:t>
            </a:r>
            <a:r>
              <a:rPr lang="ar-DZ" sz="2400" b="1" dirty="0"/>
              <a:t>اليدوية: </a:t>
            </a:r>
            <a:r>
              <a:rPr lang="ar-DZ" sz="2400" dirty="0"/>
              <a:t>هي التي لا تستخدم فيها وسائل مناولة آلية أو نصف آلية، فهي تحريك ونقل </a:t>
            </a:r>
            <a:r>
              <a:rPr lang="ar-DZ" sz="2400" dirty="0" smtClean="0"/>
              <a:t>المواد أو </a:t>
            </a:r>
            <a:r>
              <a:rPr lang="ar-DZ" sz="2400" dirty="0"/>
              <a:t>في التفريغ و التحميل فهي تعتمد على الجهد البشري، يكون هذا النوع من المناولة للمواد الخفيفة </a:t>
            </a:r>
            <a:r>
              <a:rPr lang="ar-DZ" sz="2400" dirty="0" smtClean="0"/>
              <a:t>وفي </a:t>
            </a:r>
            <a:r>
              <a:rPr lang="ar-DZ" sz="2400" dirty="0"/>
              <a:t>المخازن الضيقة أو الصغيرة القريبة من مناطق العمل أو </a:t>
            </a:r>
            <a:r>
              <a:rPr lang="ar-DZ" sz="2400" dirty="0" smtClean="0"/>
              <a:t>التشغيل.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4644950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5696" y="2119496"/>
            <a:ext cx="63367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/>
              <a:t>المناولة الآلية: </a:t>
            </a:r>
            <a:r>
              <a:rPr lang="ar-DZ" sz="2400" dirty="0"/>
              <a:t>تشمل استخدام المعدات الأوتوماتيكية العالية السرعة في عمليات المناولة، حيث </a:t>
            </a:r>
            <a:r>
              <a:rPr lang="ar-DZ" sz="2400" dirty="0" smtClean="0"/>
              <a:t>طرق المناولة </a:t>
            </a:r>
            <a:r>
              <a:rPr lang="ar-DZ" sz="2400" dirty="0"/>
              <a:t>الآلية يعتمد على شكل تصميم </a:t>
            </a:r>
            <a:r>
              <a:rPr lang="ar-DZ" sz="2400" dirty="0" smtClean="0"/>
              <a:t>المخازن. </a:t>
            </a:r>
            <a:r>
              <a:rPr lang="ar-DZ" sz="2400" dirty="0"/>
              <a:t>فاستخدام هذا الأسلوب </a:t>
            </a:r>
            <a:r>
              <a:rPr lang="ar-DZ" sz="2400" dirty="0" smtClean="0"/>
              <a:t>يحقق المزايا </a:t>
            </a:r>
            <a:r>
              <a:rPr lang="ar-DZ" sz="2400" dirty="0"/>
              <a:t>التالية </a:t>
            </a:r>
            <a:r>
              <a:rPr lang="ar-DZ" sz="2400" dirty="0" smtClean="0"/>
              <a:t>:</a:t>
            </a:r>
          </a:p>
          <a:p>
            <a:pPr algn="just" rtl="1"/>
            <a:r>
              <a:rPr lang="ar-DZ" sz="2400" dirty="0" smtClean="0"/>
              <a:t> </a:t>
            </a:r>
            <a:r>
              <a:rPr lang="ar-DZ" sz="2400" dirty="0"/>
              <a:t>1 – بالنسبة لعنصر الوقت </a:t>
            </a:r>
            <a:r>
              <a:rPr lang="ar-DZ" sz="2400" dirty="0" smtClean="0"/>
              <a:t>والسرعة.</a:t>
            </a:r>
          </a:p>
          <a:p>
            <a:pPr algn="r" rtl="1"/>
            <a:r>
              <a:rPr lang="ar-DZ" sz="2400" dirty="0" smtClean="0"/>
              <a:t> 2– </a:t>
            </a:r>
            <a:r>
              <a:rPr lang="ar-DZ" sz="2400" dirty="0"/>
              <a:t>من </a:t>
            </a:r>
            <a:r>
              <a:rPr lang="ar-DZ" sz="2400" dirty="0" smtClean="0"/>
              <a:t>ناحية تكلفة التشغيل.</a:t>
            </a:r>
          </a:p>
          <a:p>
            <a:pPr algn="r" rtl="1"/>
            <a:r>
              <a:rPr lang="ar-DZ" sz="2400" dirty="0" smtClean="0"/>
              <a:t> 3 </a:t>
            </a:r>
            <a:r>
              <a:rPr lang="ar-DZ" sz="2400" dirty="0"/>
              <a:t>– </a:t>
            </a:r>
            <a:r>
              <a:rPr lang="ar-DZ" sz="2400" dirty="0" smtClean="0"/>
              <a:t>بالنسبة </a:t>
            </a:r>
            <a:r>
              <a:rPr lang="ar-DZ" sz="2400" dirty="0"/>
              <a:t>لخفض المساحات </a:t>
            </a:r>
            <a:r>
              <a:rPr lang="ar-DZ" sz="2400" dirty="0" err="1" smtClean="0"/>
              <a:t>المخزنية</a:t>
            </a:r>
            <a:r>
              <a:rPr lang="ar-DZ" sz="2400" dirty="0" smtClean="0"/>
              <a:t>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584565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1052736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/>
              <a:t>         الوسائل </a:t>
            </a:r>
            <a:r>
              <a:rPr lang="ar-DZ" sz="2400" b="1" dirty="0"/>
              <a:t>الأرضية ذات الممر الثابت: </a:t>
            </a:r>
            <a:r>
              <a:rPr lang="ar-DZ" sz="2400" dirty="0"/>
              <a:t>وهي مجموعة من الوسائل تتحرك إما أفقي </a:t>
            </a:r>
            <a:r>
              <a:rPr lang="ar-DZ" sz="2400" dirty="0" smtClean="0"/>
              <a:t>اًو على </a:t>
            </a:r>
            <a:r>
              <a:rPr lang="ar-DZ" sz="2400" dirty="0"/>
              <a:t>الأرض، </a:t>
            </a:r>
            <a:r>
              <a:rPr lang="ar-DZ" sz="2400" dirty="0" smtClean="0"/>
              <a:t>وتأخذ شكل </a:t>
            </a:r>
            <a:r>
              <a:rPr lang="ar-DZ" sz="2400" dirty="0"/>
              <a:t>خطوط </a:t>
            </a:r>
            <a:r>
              <a:rPr lang="ar-DZ" sz="2400" dirty="0" smtClean="0"/>
              <a:t>ومسارات </a:t>
            </a:r>
            <a:r>
              <a:rPr lang="ar-DZ" sz="2400" dirty="0"/>
              <a:t>ثابتة، وتختلف هذه الوسائل حسب الطاقة المستخدمة، هل هي كهربائية </a:t>
            </a:r>
            <a:r>
              <a:rPr lang="ar-DZ" sz="2400" dirty="0" smtClean="0"/>
              <a:t>أو وقود </a:t>
            </a:r>
            <a:r>
              <a:rPr lang="ar-DZ" sz="2400" dirty="0"/>
              <a:t>... وحسب الوعاء المستخدم. ومن أمثلتها الأشرطة المتحركة </a:t>
            </a:r>
            <a:r>
              <a:rPr lang="ar-DZ" sz="2400" dirty="0" smtClean="0"/>
              <a:t>(السيور </a:t>
            </a:r>
            <a:r>
              <a:rPr lang="ar-DZ" sz="2400" dirty="0"/>
              <a:t>الناقلة </a:t>
            </a:r>
            <a:r>
              <a:rPr lang="ar-DZ" sz="2400" dirty="0" smtClean="0"/>
              <a:t>) </a:t>
            </a:r>
            <a:r>
              <a:rPr lang="ar-DZ" sz="2400" dirty="0"/>
              <a:t>والعربات </a:t>
            </a:r>
            <a:r>
              <a:rPr lang="ar-DZ" sz="2400" dirty="0" smtClean="0"/>
              <a:t>التي تتحرك </a:t>
            </a:r>
            <a:r>
              <a:rPr lang="ar-DZ" sz="2400" dirty="0"/>
              <a:t>في </a:t>
            </a:r>
            <a:r>
              <a:rPr lang="ar-DZ" sz="2400" dirty="0" smtClean="0"/>
              <a:t>ممرات </a:t>
            </a:r>
            <a:r>
              <a:rPr lang="ar-DZ" sz="2400" dirty="0"/>
              <a:t>محددة وعلى قضبان </a:t>
            </a:r>
            <a:r>
              <a:rPr lang="ar-DZ" sz="2400" dirty="0" smtClean="0"/>
              <a:t>حديدية.</a:t>
            </a:r>
            <a:endParaRPr lang="ar-DZ" sz="2400" dirty="0"/>
          </a:p>
        </p:txBody>
      </p:sp>
      <p:sp>
        <p:nvSpPr>
          <p:cNvPr id="3" name="Rectangle 2"/>
          <p:cNvSpPr/>
          <p:nvPr/>
        </p:nvSpPr>
        <p:spPr>
          <a:xfrm>
            <a:off x="971600" y="3443516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/>
              <a:t>        الوسائل </a:t>
            </a:r>
            <a:r>
              <a:rPr lang="ar-DZ" sz="2400" b="1" dirty="0"/>
              <a:t>العلوية</a:t>
            </a:r>
            <a:r>
              <a:rPr lang="ar-DZ" sz="2400" dirty="0"/>
              <a:t>: وهي الوسائل التي تتحرك حاملة المخزون إلى ارتفاعات مختلفة من سطح </a:t>
            </a:r>
            <a:r>
              <a:rPr lang="ar-DZ" sz="2400" dirty="0" smtClean="0"/>
              <a:t>الأرض وهي </a:t>
            </a:r>
            <a:r>
              <a:rPr lang="ar-DZ" sz="2400" dirty="0"/>
              <a:t>لا تحتاج إلى </a:t>
            </a:r>
            <a:r>
              <a:rPr lang="ar-DZ" sz="2400" dirty="0" smtClean="0"/>
              <a:t>ممرات </a:t>
            </a:r>
            <a:r>
              <a:rPr lang="ar-DZ" sz="2400" dirty="0"/>
              <a:t>أرضية مما يتيح المجال لاستغلال </a:t>
            </a:r>
            <a:r>
              <a:rPr lang="ar-DZ" sz="2400" dirty="0" smtClean="0"/>
              <a:t>هــــــــــــذه </a:t>
            </a:r>
            <a:r>
              <a:rPr lang="ar-DZ" sz="2400" dirty="0"/>
              <a:t>المساحات الأرضية في </a:t>
            </a:r>
            <a:r>
              <a:rPr lang="ar-DZ" sz="2400" dirty="0" smtClean="0"/>
              <a:t>تخزين </a:t>
            </a:r>
            <a:r>
              <a:rPr lang="ar-DZ" sz="2400" dirty="0">
                <a:latin typeface="Simplified Arabic"/>
                <a:cs typeface="Simplified Arabic"/>
              </a:rPr>
              <a:t>كميات أكبر وأكثر من </a:t>
            </a:r>
            <a:r>
              <a:rPr lang="ar-DZ" sz="2400" dirty="0" smtClean="0">
                <a:latin typeface="Simplified Arabic"/>
                <a:cs typeface="Simplified Arabic"/>
              </a:rPr>
              <a:t>المواد.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757152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4" y="1196752"/>
            <a:ext cx="76328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/>
              <a:t>    الوسائل </a:t>
            </a:r>
            <a:r>
              <a:rPr lang="ar-DZ" sz="2800" b="1" dirty="0"/>
              <a:t>العمودية: </a:t>
            </a:r>
            <a:r>
              <a:rPr lang="ar-DZ" sz="2800" dirty="0"/>
              <a:t>وهي وسائل تستخدم لنقل المواد في اتجاه </a:t>
            </a:r>
            <a:r>
              <a:rPr lang="ar-DZ" sz="2800" dirty="0" smtClean="0"/>
              <a:t>رأسي </a:t>
            </a:r>
            <a:r>
              <a:rPr lang="ar-DZ" sz="2800" dirty="0"/>
              <a:t>من الأسفل إلى الأعلى أو </a:t>
            </a:r>
            <a:r>
              <a:rPr lang="ar-DZ" sz="2800" dirty="0" smtClean="0"/>
              <a:t>العكس وهي </a:t>
            </a:r>
            <a:r>
              <a:rPr lang="ar-DZ" sz="2800" dirty="0"/>
              <a:t>مناسبة للمخازن متعددة الطوابق والتي يمكن أن تستخدم فيها المصاعد المتحركة ذات </a:t>
            </a:r>
            <a:r>
              <a:rPr lang="ar-DZ" sz="2800" dirty="0" smtClean="0"/>
              <a:t>الأحجام المختلفة </a:t>
            </a:r>
            <a:r>
              <a:rPr lang="ar-DZ" sz="2800" dirty="0"/>
              <a:t>والتي يمكن أن تنقل المواد </a:t>
            </a:r>
            <a:r>
              <a:rPr lang="ar-DZ" sz="2800" dirty="0" smtClean="0"/>
              <a:t>بأوزان </a:t>
            </a:r>
            <a:r>
              <a:rPr lang="ar-DZ" sz="2800" dirty="0"/>
              <a:t>وأحجام </a:t>
            </a:r>
            <a:r>
              <a:rPr lang="ar-DZ" sz="2800" dirty="0" smtClean="0"/>
              <a:t>مختلفة.</a:t>
            </a:r>
            <a:endParaRPr lang="ar-DZ" sz="2800" dirty="0"/>
          </a:p>
        </p:txBody>
      </p:sp>
      <p:sp>
        <p:nvSpPr>
          <p:cNvPr id="4" name="Rectangle 3"/>
          <p:cNvSpPr/>
          <p:nvPr/>
        </p:nvSpPr>
        <p:spPr>
          <a:xfrm>
            <a:off x="827584" y="3414479"/>
            <a:ext cx="763284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/>
              <a:t>   الوسائل </a:t>
            </a:r>
            <a:r>
              <a:rPr lang="ar-DZ" sz="2800" b="1" dirty="0"/>
              <a:t>الأرضية غير مقيدة الحركة: </a:t>
            </a:r>
            <a:r>
              <a:rPr lang="ar-DZ" sz="2800" dirty="0"/>
              <a:t>وهي وسائل تستخدم فيها ناقلات آلية يمكن أن تنحرف </a:t>
            </a:r>
            <a:r>
              <a:rPr lang="ar-DZ" sz="2800" dirty="0" smtClean="0"/>
              <a:t>وتأخذ اتجاهات </a:t>
            </a:r>
            <a:r>
              <a:rPr lang="ar-DZ" sz="2800" dirty="0"/>
              <a:t>آلية متعددة ضمن المخزون، وتتصف هذه الوسائل بالمرونة وتأخذ أشكال مختلفة </a:t>
            </a:r>
            <a:r>
              <a:rPr lang="ar-DZ" sz="2800" dirty="0" smtClean="0"/>
              <a:t>كالعربات العادية </a:t>
            </a:r>
            <a:r>
              <a:rPr lang="ar-DZ" sz="2800" dirty="0"/>
              <a:t>والمقطورة أو </a:t>
            </a:r>
            <a:r>
              <a:rPr lang="ar-DZ" sz="2800" dirty="0" smtClean="0"/>
              <a:t>المجرورة.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16581113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1318166"/>
            <a:ext cx="7776864" cy="4683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 fontAlgn="base">
              <a:lnSpc>
                <a:spcPts val="1680"/>
              </a:lnSpc>
              <a:spcAft>
                <a:spcPts val="0"/>
              </a:spcAft>
            </a:pPr>
            <a:r>
              <a:rPr lang="ar-SA" sz="3200" b="1" dirty="0">
                <a:solidFill>
                  <a:srgbClr val="273C75"/>
                </a:solidFill>
                <a:latin typeface="El Messiri"/>
                <a:ea typeface="Times New Roman"/>
              </a:rPr>
              <a:t>الفروق الرئيسية بين إدارة المخازن وإدارة </a:t>
            </a:r>
            <a:r>
              <a:rPr lang="ar-SA" sz="3200" b="1" dirty="0" smtClean="0">
                <a:solidFill>
                  <a:srgbClr val="273C75"/>
                </a:solidFill>
                <a:latin typeface="El Messiri"/>
                <a:ea typeface="Times New Roman"/>
              </a:rPr>
              <a:t>المخزون</a:t>
            </a:r>
            <a:endParaRPr lang="ar-DZ" sz="3200" b="1" dirty="0" smtClean="0">
              <a:solidFill>
                <a:srgbClr val="273C75"/>
              </a:solidFill>
              <a:latin typeface="El Messiri"/>
              <a:ea typeface="Times New Roman"/>
            </a:endParaRPr>
          </a:p>
          <a:p>
            <a:pPr algn="just" rtl="1" fontAlgn="base">
              <a:lnSpc>
                <a:spcPts val="1680"/>
              </a:lnSpc>
              <a:spcAft>
                <a:spcPts val="0"/>
              </a:spcAft>
            </a:pPr>
            <a:endParaRPr lang="en-US" sz="2000" dirty="0">
              <a:latin typeface="Calibri"/>
              <a:ea typeface="Calibri"/>
              <a:cs typeface="Arial"/>
            </a:endParaRPr>
          </a:p>
          <a:p>
            <a:pPr algn="just" rtl="1" fontAlgn="base">
              <a:lnSpc>
                <a:spcPct val="150000"/>
              </a:lnSpc>
              <a:spcAft>
                <a:spcPts val="0"/>
              </a:spcAft>
            </a:pPr>
            <a:r>
              <a:rPr lang="ar-SA" sz="2000" dirty="0"/>
              <a:t>التركيز والمجال</a:t>
            </a:r>
            <a:r>
              <a:rPr lang="en-US" sz="2000" dirty="0"/>
              <a:t>: </a:t>
            </a:r>
            <a:r>
              <a:rPr lang="ar-SA" sz="2000" dirty="0"/>
              <a:t>إدارة المخازن تركز على العمليات المادية واللوجستية داخل المخزن بينما إدارة المخزون تركز على التخطيط والتحكم في مستويات البضائع</a:t>
            </a:r>
            <a:r>
              <a:rPr lang="en-US" sz="2000" dirty="0"/>
              <a:t>.</a:t>
            </a:r>
          </a:p>
          <a:p>
            <a:pPr algn="just" rtl="1" fontAlgn="base">
              <a:lnSpc>
                <a:spcPct val="150000"/>
              </a:lnSpc>
              <a:spcAft>
                <a:spcPts val="0"/>
              </a:spcAft>
            </a:pPr>
            <a:r>
              <a:rPr lang="ar-SA" sz="2000" dirty="0"/>
              <a:t>الأهداف</a:t>
            </a:r>
            <a:r>
              <a:rPr lang="en-US" sz="2000" dirty="0"/>
              <a:t>: </a:t>
            </a:r>
            <a:r>
              <a:rPr lang="ar-SA" sz="2000" dirty="0"/>
              <a:t>الهدف الرئيسي لإدارة المخازن هو تحسين كفاءة تخزين ومعالجة البضائع بينما تهدف إدارة المخزون إلى تحقيق التوازن المثالي بين العرض والطلب مع تقليل التكاليف</a:t>
            </a:r>
            <a:r>
              <a:rPr lang="en-US" sz="2000" dirty="0"/>
              <a:t>.</a:t>
            </a:r>
          </a:p>
          <a:p>
            <a:pPr algn="just" rtl="1" fontAlgn="base">
              <a:lnSpc>
                <a:spcPct val="150000"/>
              </a:lnSpc>
              <a:spcAft>
                <a:spcPts val="0"/>
              </a:spcAft>
            </a:pPr>
            <a:r>
              <a:rPr lang="ar-SA" sz="2000" dirty="0"/>
              <a:t>المهام</a:t>
            </a:r>
            <a:r>
              <a:rPr lang="en-US" sz="2000" dirty="0"/>
              <a:t>: </a:t>
            </a:r>
            <a:r>
              <a:rPr lang="ar-SA" sz="2000" dirty="0"/>
              <a:t>المهام في إدارة المخازن تتعلق بالعمليات اليومية والتشغيلية للمخازن بينما تتعلق المهام في إدارة المخزون بالتخطيط والتحليل والتنبؤ</a:t>
            </a:r>
            <a:r>
              <a:rPr lang="en-US" sz="2000" dirty="0"/>
              <a:t>.</a:t>
            </a:r>
          </a:p>
          <a:p>
            <a:pPr algn="just" rtl="1">
              <a:lnSpc>
                <a:spcPct val="150000"/>
              </a:lnSpc>
            </a:pPr>
            <a:r>
              <a:rPr lang="ar-SA" sz="2000" dirty="0"/>
              <a:t>تجدر الإشارة إلى انه بناء على ما تقدم فإن إدارة المخازن تتعلق </a:t>
            </a:r>
            <a:r>
              <a:rPr lang="ar-SA" sz="2000" dirty="0" smtClean="0"/>
              <a:t>بال</a:t>
            </a:r>
            <a:r>
              <a:rPr lang="ar-DZ" sz="2000" dirty="0" smtClean="0"/>
              <a:t>ت</a:t>
            </a:r>
            <a:r>
              <a:rPr lang="ar-SA" sz="2000" dirty="0" smtClean="0"/>
              <a:t>عامل </a:t>
            </a:r>
            <a:r>
              <a:rPr lang="ar-SA" sz="2000" dirty="0"/>
              <a:t>مع كافة البضائع التي تتواجد داخل المخازن وإدارة المخزون تتعلق بالتخطيط والتحكم في مستويات المخزون لضمان توفر البضائع بالكميات المناسبة في الوقت </a:t>
            </a:r>
            <a:r>
              <a:rPr lang="ar-SA" sz="2000" dirty="0" smtClean="0"/>
              <a:t>المطلوب</a:t>
            </a:r>
            <a:r>
              <a:rPr lang="ar-DZ" sz="2000" smtClean="0"/>
              <a:t>.</a:t>
            </a:r>
            <a:endParaRPr lang="ar-DZ" sz="2000" dirty="0"/>
          </a:p>
        </p:txBody>
      </p:sp>
    </p:spTree>
    <p:extLst>
      <p:ext uri="{BB962C8B-B14F-4D97-AF65-F5344CB8AC3E}">
        <p14:creationId xmlns:p14="http://schemas.microsoft.com/office/powerpoint/2010/main" val="11280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908720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3600" dirty="0"/>
              <a:t>اما </a:t>
            </a:r>
            <a:r>
              <a:rPr lang="ar-DZ" sz="3600" b="1" dirty="0"/>
              <a:t>عملية التخزين </a:t>
            </a:r>
            <a:r>
              <a:rPr lang="ar-DZ" sz="3600" dirty="0" smtClean="0"/>
              <a:t>فتعني الاحتفاظ </a:t>
            </a:r>
            <a:r>
              <a:rPr lang="ar-DZ" sz="3600" dirty="0"/>
              <a:t>بالمخزون لفترة زمنية معينة اي أن عملية التخزين ترتبط </a:t>
            </a:r>
            <a:r>
              <a:rPr lang="ar-DZ" sz="3600" dirty="0" smtClean="0"/>
              <a:t>بعنصر الزمن </a:t>
            </a:r>
            <a:r>
              <a:rPr lang="ar-DZ" sz="3600" dirty="0"/>
              <a:t>وان للمحافظة على المواد بحالتها </a:t>
            </a:r>
            <a:r>
              <a:rPr lang="ar-DZ" sz="3600" dirty="0" smtClean="0"/>
              <a:t>الراهنة </a:t>
            </a:r>
            <a:r>
              <a:rPr lang="ar-DZ" sz="3600" dirty="0"/>
              <a:t>يستوجب توفير ظروف معينة بحيث تحفظ هذه المواد من </a:t>
            </a:r>
            <a:r>
              <a:rPr lang="ar-DZ" sz="3600" dirty="0" smtClean="0"/>
              <a:t>الفساد والتلف. ان </a:t>
            </a:r>
            <a:r>
              <a:rPr lang="ar-DZ" sz="3600" dirty="0"/>
              <a:t>التخزين يتعلق بتوفير المواد وقت الحاجة لها ضمانا لتدفق </a:t>
            </a:r>
            <a:r>
              <a:rPr lang="ar-DZ" sz="3600" dirty="0" smtClean="0"/>
              <a:t>المواد بحيث </a:t>
            </a:r>
            <a:r>
              <a:rPr lang="ar-DZ" sz="3600" dirty="0"/>
              <a:t>لا يحدث توقف في العملية </a:t>
            </a:r>
            <a:r>
              <a:rPr lang="ar-DZ" sz="3600" dirty="0" smtClean="0"/>
              <a:t>الانتاجية.</a:t>
            </a:r>
            <a:endParaRPr lang="ar-DZ" sz="3600" dirty="0"/>
          </a:p>
        </p:txBody>
      </p:sp>
    </p:spTree>
    <p:extLst>
      <p:ext uri="{BB962C8B-B14F-4D97-AF65-F5344CB8AC3E}">
        <p14:creationId xmlns:p14="http://schemas.microsoft.com/office/powerpoint/2010/main" val="3738263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548680"/>
            <a:ext cx="3119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>
                <a:solidFill>
                  <a:srgbClr val="FF0000"/>
                </a:solidFill>
              </a:rPr>
              <a:t>اسباب الاحتفاظ بالمخزون</a:t>
            </a:r>
            <a:endParaRPr lang="ar-DZ" sz="2800" dirty="0">
              <a:solidFill>
                <a:srgbClr val="FF000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300192" y="1484784"/>
            <a:ext cx="2520280" cy="122413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b="1" dirty="0" smtClean="0"/>
              <a:t>الوقت</a:t>
            </a:r>
            <a:endParaRPr lang="ar-DZ" sz="3200" b="1" dirty="0"/>
          </a:p>
        </p:txBody>
      </p:sp>
      <p:sp>
        <p:nvSpPr>
          <p:cNvPr id="4" name="Ellipse 3"/>
          <p:cNvSpPr/>
          <p:nvPr/>
        </p:nvSpPr>
        <p:spPr>
          <a:xfrm>
            <a:off x="827584" y="1484784"/>
            <a:ext cx="2520280" cy="122413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b="1" dirty="0" smtClean="0"/>
              <a:t>عدم اليقين</a:t>
            </a:r>
            <a:endParaRPr lang="ar-DZ" sz="3200" b="1" dirty="0"/>
          </a:p>
        </p:txBody>
      </p:sp>
      <p:sp>
        <p:nvSpPr>
          <p:cNvPr id="5" name="Ellipse 4"/>
          <p:cNvSpPr/>
          <p:nvPr/>
        </p:nvSpPr>
        <p:spPr>
          <a:xfrm>
            <a:off x="3275856" y="3645024"/>
            <a:ext cx="2520280" cy="1224136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b="1" dirty="0" smtClean="0"/>
              <a:t>اقتصاديات الحجم</a:t>
            </a:r>
            <a:endParaRPr lang="ar-DZ" sz="3200" b="1" dirty="0"/>
          </a:p>
        </p:txBody>
      </p:sp>
    </p:spTree>
    <p:extLst>
      <p:ext uri="{BB962C8B-B14F-4D97-AF65-F5344CB8AC3E}">
        <p14:creationId xmlns:p14="http://schemas.microsoft.com/office/powerpoint/2010/main" val="350676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91880" y="404664"/>
            <a:ext cx="21291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>
                <a:solidFill>
                  <a:srgbClr val="FF0000"/>
                </a:solidFill>
              </a:rPr>
              <a:t>تصنيف المخزون</a:t>
            </a:r>
            <a:endParaRPr lang="ar-DZ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3528" y="1166843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/>
              <a:t>من بين تصنيفات المخزون، تصنيف مخزون </a:t>
            </a:r>
            <a:r>
              <a:rPr lang="en-US" sz="2400" dirty="0"/>
              <a:t>ABC </a:t>
            </a:r>
            <a:r>
              <a:rPr lang="ar-DZ" sz="2400" dirty="0" smtClean="0"/>
              <a:t> وهو </a:t>
            </a:r>
            <a:r>
              <a:rPr lang="ar-DZ" sz="2400" dirty="0"/>
              <a:t>أسلوب شائع جدًا للتحكم في المخزون </a:t>
            </a:r>
            <a:r>
              <a:rPr lang="ar-DZ" sz="2400" dirty="0" smtClean="0"/>
              <a:t>يتبع مبدأ </a:t>
            </a:r>
            <a:r>
              <a:rPr lang="ar-DZ" sz="2400" dirty="0"/>
              <a:t>باريتو </a:t>
            </a:r>
            <a:r>
              <a:rPr lang="en-US" sz="2400" dirty="0" smtClean="0"/>
              <a:t>Pareto Principle </a:t>
            </a:r>
            <a:r>
              <a:rPr lang="ar-DZ" sz="2400" dirty="0" smtClean="0"/>
              <a:t> الذي </a:t>
            </a:r>
            <a:r>
              <a:rPr lang="ar-DZ" sz="2400" dirty="0"/>
              <a:t>ينص على أنه عموما 80 ٪ من </a:t>
            </a:r>
            <a:r>
              <a:rPr lang="ar-DZ" sz="2400" dirty="0" smtClean="0"/>
              <a:t>التأثيرات </a:t>
            </a:r>
            <a:r>
              <a:rPr lang="ar-DZ" sz="2400" dirty="0"/>
              <a:t>تأتي من 20 ٪ </a:t>
            </a:r>
            <a:r>
              <a:rPr lang="ar-DZ" sz="2400" dirty="0" smtClean="0"/>
              <a:t>من الأسباب</a:t>
            </a:r>
            <a:r>
              <a:rPr lang="ar-DZ" sz="2400" dirty="0"/>
              <a:t>.</a:t>
            </a:r>
          </a:p>
          <a:p>
            <a:pPr algn="just" rtl="1"/>
            <a:r>
              <a:rPr lang="ar-DZ" sz="2400" dirty="0"/>
              <a:t>في المؤسسة، يمكن القول أن حوالي 20 ٪ من المنتجات النهائية تولد 80 ٪ من الدخل. في </a:t>
            </a:r>
            <a:r>
              <a:rPr lang="ar-DZ" sz="2400" dirty="0" smtClean="0"/>
              <a:t>تحليل </a:t>
            </a:r>
            <a:r>
              <a:rPr lang="en-US" sz="2400" dirty="0" smtClean="0"/>
              <a:t>ABC </a:t>
            </a:r>
            <a:r>
              <a:rPr lang="en-US" sz="2400" dirty="0"/>
              <a:t>، </a:t>
            </a:r>
            <a:r>
              <a:rPr lang="ar-DZ" sz="2400" dirty="0"/>
              <a:t>تقوم المؤسسة </a:t>
            </a:r>
            <a:r>
              <a:rPr lang="ar-DZ" sz="2400" dirty="0" smtClean="0"/>
              <a:t>بمراجعة </a:t>
            </a:r>
            <a:r>
              <a:rPr lang="ar-DZ" sz="2400" dirty="0"/>
              <a:t>مخزونها وتصنيف جميع العناصر إلى ثلاث فئات ، تسمى عناصر </a:t>
            </a:r>
            <a:r>
              <a:rPr lang="en-US" sz="2400" dirty="0" smtClean="0"/>
              <a:t>A </a:t>
            </a:r>
            <a:r>
              <a:rPr lang="ar-DZ" sz="2400" dirty="0" smtClean="0"/>
              <a:t> وعناصر </a:t>
            </a:r>
            <a:r>
              <a:rPr lang="en-US" sz="2400" dirty="0" smtClean="0"/>
              <a:t>B</a:t>
            </a:r>
            <a:r>
              <a:rPr lang="ar-DZ" sz="2400" dirty="0" smtClean="0"/>
              <a:t> وعناصر</a:t>
            </a:r>
            <a:r>
              <a:rPr lang="en-US" sz="2400" dirty="0" smtClean="0"/>
              <a:t>C </a:t>
            </a:r>
            <a:r>
              <a:rPr lang="ar-DZ" sz="2400" dirty="0" smtClean="0"/>
              <a:t> حيث </a:t>
            </a:r>
            <a:r>
              <a:rPr lang="ar-DZ" sz="2400" dirty="0"/>
              <a:t>يصف التفصيل النموذجي </a:t>
            </a:r>
            <a:r>
              <a:rPr lang="ar-DZ" sz="2400" dirty="0" smtClean="0"/>
              <a:t>العناصر</a:t>
            </a:r>
            <a:r>
              <a:rPr lang="en-US" sz="2400" dirty="0" smtClean="0"/>
              <a:t>A </a:t>
            </a:r>
            <a:r>
              <a:rPr lang="ar-DZ" sz="2400" dirty="0"/>
              <a:t>على أنها تلك التي تنتج 70 </a:t>
            </a:r>
            <a:r>
              <a:rPr lang="ar-DZ" sz="2400" dirty="0" smtClean="0"/>
              <a:t>٪ من الدخل، </a:t>
            </a:r>
            <a:r>
              <a:rPr lang="ar-DZ" sz="2400" dirty="0"/>
              <a:t>والعناصر </a:t>
            </a:r>
            <a:r>
              <a:rPr lang="en-US" sz="2400" dirty="0" smtClean="0"/>
              <a:t>B</a:t>
            </a:r>
            <a:r>
              <a:rPr lang="ar-DZ" sz="2400" dirty="0" smtClean="0"/>
              <a:t> على </a:t>
            </a:r>
            <a:r>
              <a:rPr lang="ar-DZ" sz="2400" dirty="0"/>
              <a:t>أنها تلك التي تنتج 25 ٪ من الدخل، </a:t>
            </a:r>
            <a:r>
              <a:rPr lang="ar-DZ" sz="2400" dirty="0" smtClean="0"/>
              <a:t>والعناصر </a:t>
            </a:r>
            <a:r>
              <a:rPr lang="en-US" sz="2400" dirty="0" smtClean="0"/>
              <a:t>C </a:t>
            </a:r>
            <a:r>
              <a:rPr lang="ar-DZ" sz="2400" dirty="0" smtClean="0"/>
              <a:t> تنتج </a:t>
            </a:r>
            <a:r>
              <a:rPr lang="ar-DZ" sz="2400" dirty="0"/>
              <a:t>5٪ من الدخل.</a:t>
            </a:r>
          </a:p>
          <a:p>
            <a:pPr algn="just" rtl="1"/>
            <a:r>
              <a:rPr lang="ar-DZ" sz="2400" dirty="0"/>
              <a:t>قد يختلف هذا التصنيف من مؤسسة إلى أخرى ولكن يجب أن يكون المديرون قادرين على العثور </a:t>
            </a:r>
            <a:r>
              <a:rPr lang="ar-DZ" sz="2400" dirty="0" smtClean="0"/>
              <a:t>على النمط </a:t>
            </a:r>
            <a:r>
              <a:rPr lang="ar-DZ" sz="2400" dirty="0"/>
              <a:t>الذي يناسب احتياجاتهم بشكل أفضل.</a:t>
            </a:r>
          </a:p>
        </p:txBody>
      </p:sp>
    </p:spTree>
    <p:extLst>
      <p:ext uri="{BB962C8B-B14F-4D97-AF65-F5344CB8AC3E}">
        <p14:creationId xmlns:p14="http://schemas.microsoft.com/office/powerpoint/2010/main" val="4057619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3848" y="332656"/>
            <a:ext cx="26757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b="1" dirty="0">
                <a:solidFill>
                  <a:srgbClr val="FF0000"/>
                </a:solidFill>
              </a:rPr>
              <a:t>مسؤوليات التخزين</a:t>
            </a:r>
            <a:endParaRPr lang="ar-DZ" sz="3200" dirty="0">
              <a:solidFill>
                <a:srgbClr val="FF000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5724128" y="1268760"/>
            <a:ext cx="1944216" cy="1503457"/>
          </a:xfrm>
          <a:prstGeom prst="ellipse">
            <a:avLst/>
          </a:prstGeom>
          <a:solidFill>
            <a:srgbClr val="C0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600" b="1" dirty="0" smtClean="0"/>
              <a:t>التمييز</a:t>
            </a:r>
            <a:endParaRPr lang="ar-DZ" sz="3600" b="1" dirty="0"/>
          </a:p>
        </p:txBody>
      </p:sp>
      <p:sp>
        <p:nvSpPr>
          <p:cNvPr id="4" name="Ellipse 3"/>
          <p:cNvSpPr/>
          <p:nvPr/>
        </p:nvSpPr>
        <p:spPr>
          <a:xfrm>
            <a:off x="1835696" y="1277471"/>
            <a:ext cx="1944216" cy="1503457"/>
          </a:xfrm>
          <a:prstGeom prst="ellipse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b="1" dirty="0" smtClean="0"/>
              <a:t>الاستلام</a:t>
            </a:r>
            <a:endParaRPr lang="ar-DZ" sz="3200" b="1" dirty="0"/>
          </a:p>
        </p:txBody>
      </p:sp>
      <p:sp>
        <p:nvSpPr>
          <p:cNvPr id="6" name="Ellipse 5"/>
          <p:cNvSpPr/>
          <p:nvPr/>
        </p:nvSpPr>
        <p:spPr>
          <a:xfrm>
            <a:off x="6300192" y="3365703"/>
            <a:ext cx="1944216" cy="1503457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600" b="1" dirty="0" smtClean="0">
                <a:solidFill>
                  <a:schemeClr val="tx1"/>
                </a:solidFill>
              </a:rPr>
              <a:t>الفحص</a:t>
            </a:r>
            <a:endParaRPr lang="ar-DZ" sz="3600" b="1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3707904" y="2861647"/>
            <a:ext cx="1944216" cy="1503457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600" b="1" dirty="0" smtClean="0"/>
              <a:t>الاصدار</a:t>
            </a:r>
            <a:endParaRPr lang="ar-DZ" sz="3600" b="1" dirty="0"/>
          </a:p>
        </p:txBody>
      </p:sp>
      <p:sp>
        <p:nvSpPr>
          <p:cNvPr id="8" name="Ellipse 7"/>
          <p:cNvSpPr/>
          <p:nvPr/>
        </p:nvSpPr>
        <p:spPr>
          <a:xfrm>
            <a:off x="1043608" y="3429000"/>
            <a:ext cx="1944216" cy="1503457"/>
          </a:xfrm>
          <a:prstGeom prst="ellipse">
            <a:avLst/>
          </a:prstGeom>
          <a:solidFill>
            <a:srgbClr val="7030A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600" b="1" dirty="0" smtClean="0"/>
              <a:t>القيد الدفتري</a:t>
            </a:r>
            <a:endParaRPr lang="ar-DZ" sz="3600" b="1" dirty="0"/>
          </a:p>
        </p:txBody>
      </p:sp>
      <p:sp>
        <p:nvSpPr>
          <p:cNvPr id="9" name="Ellipse 8"/>
          <p:cNvSpPr/>
          <p:nvPr/>
        </p:nvSpPr>
        <p:spPr>
          <a:xfrm>
            <a:off x="5148064" y="5309919"/>
            <a:ext cx="1944216" cy="1503457"/>
          </a:xfrm>
          <a:prstGeom prst="ellipse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200" b="1" dirty="0" smtClean="0"/>
              <a:t>جرد المخزون</a:t>
            </a:r>
            <a:endParaRPr lang="ar-DZ" sz="3200" b="1" dirty="0"/>
          </a:p>
        </p:txBody>
      </p:sp>
      <p:sp>
        <p:nvSpPr>
          <p:cNvPr id="10" name="Ellipse 9"/>
          <p:cNvSpPr/>
          <p:nvPr/>
        </p:nvSpPr>
        <p:spPr>
          <a:xfrm>
            <a:off x="2339752" y="5301208"/>
            <a:ext cx="1944216" cy="1503457"/>
          </a:xfrm>
          <a:prstGeom prst="ellipse">
            <a:avLst/>
          </a:prstGeom>
          <a:solidFill>
            <a:srgbClr val="B95307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/>
              <a:t>الرقابة على المخزون</a:t>
            </a:r>
            <a:endParaRPr lang="ar-DZ" sz="2800" b="1" dirty="0"/>
          </a:p>
        </p:txBody>
      </p:sp>
    </p:spTree>
    <p:extLst>
      <p:ext uri="{BB962C8B-B14F-4D97-AF65-F5344CB8AC3E}">
        <p14:creationId xmlns:p14="http://schemas.microsoft.com/office/powerpoint/2010/main" val="2220271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916832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   -ضمان </a:t>
            </a:r>
            <a:r>
              <a:rPr lang="ar-DZ" sz="2400" dirty="0"/>
              <a:t>حسن سير العملية الانتاجية من خلال توفير ما تحتاج اليه من مواد ومستلزمات انتاجية.</a:t>
            </a:r>
          </a:p>
          <a:p>
            <a:pPr algn="just" rtl="1"/>
            <a:r>
              <a:rPr lang="ar-DZ" sz="2400" b="1" dirty="0" smtClean="0"/>
              <a:t>   -</a:t>
            </a:r>
            <a:r>
              <a:rPr lang="ar-DZ" sz="2400" dirty="0" smtClean="0"/>
              <a:t>المساعدة </a:t>
            </a:r>
            <a:r>
              <a:rPr lang="ar-DZ" sz="2400" dirty="0"/>
              <a:t>في التمتع </a:t>
            </a:r>
            <a:r>
              <a:rPr lang="ar-DZ" sz="2400" dirty="0" smtClean="0"/>
              <a:t>بمزايا الشراء </a:t>
            </a:r>
            <a:r>
              <a:rPr lang="ar-DZ" sz="2400" dirty="0"/>
              <a:t>بكميات كبيرة والحصول على خصم الكمية.</a:t>
            </a:r>
          </a:p>
          <a:p>
            <a:pPr algn="just" rtl="1"/>
            <a:r>
              <a:rPr lang="ar-DZ" sz="2400" b="1" dirty="0" smtClean="0"/>
              <a:t>   -</a:t>
            </a:r>
            <a:r>
              <a:rPr lang="ar-DZ" sz="2400" dirty="0" smtClean="0"/>
              <a:t>تخفيض </a:t>
            </a:r>
            <a:r>
              <a:rPr lang="ar-DZ" sz="2400" dirty="0"/>
              <a:t>الاستثمار في المخزون وصولا به الى حده الادنى الذي يوفر احتياجات العملية الانتاجية </a:t>
            </a:r>
            <a:r>
              <a:rPr lang="ar-DZ" sz="2400" dirty="0" smtClean="0"/>
              <a:t>دون وجود </a:t>
            </a:r>
            <a:r>
              <a:rPr lang="ar-DZ" sz="2400" dirty="0"/>
              <a:t>رواكد.</a:t>
            </a:r>
          </a:p>
          <a:p>
            <a:pPr algn="just" rtl="1"/>
            <a:r>
              <a:rPr lang="ar-DZ" sz="2400" b="1" dirty="0" smtClean="0"/>
              <a:t>   -</a:t>
            </a:r>
            <a:r>
              <a:rPr lang="ar-DZ" sz="2400" dirty="0" smtClean="0"/>
              <a:t>توفير </a:t>
            </a:r>
            <a:r>
              <a:rPr lang="ar-DZ" sz="2400" dirty="0"/>
              <a:t>البيانات والمعلومات التي تمكن من حصول التنسيق والتكامل بين أنشطة </a:t>
            </a:r>
            <a:r>
              <a:rPr lang="ar-DZ" sz="2400" dirty="0" smtClean="0"/>
              <a:t>الشراء </a:t>
            </a:r>
            <a:r>
              <a:rPr lang="ar-DZ" sz="2400" dirty="0"/>
              <a:t>والتخزين والإنتاج.</a:t>
            </a:r>
          </a:p>
          <a:p>
            <a:pPr algn="just" rtl="1"/>
            <a:r>
              <a:rPr lang="ar-DZ" sz="2400" b="1" dirty="0" smtClean="0"/>
              <a:t>   -</a:t>
            </a:r>
            <a:r>
              <a:rPr lang="ar-DZ" sz="2400" dirty="0" smtClean="0"/>
              <a:t>ضمان </a:t>
            </a:r>
            <a:r>
              <a:rPr lang="ar-DZ" sz="2400" dirty="0"/>
              <a:t>الاستغلال الامثل للطاقة الانتاجية للمؤسسة.</a:t>
            </a:r>
          </a:p>
          <a:p>
            <a:pPr algn="just" rtl="1"/>
            <a:r>
              <a:rPr lang="ar-DZ" sz="2400" b="1" dirty="0" smtClean="0"/>
              <a:t>   -</a:t>
            </a:r>
            <a:r>
              <a:rPr lang="ar-DZ" sz="2400" dirty="0" smtClean="0"/>
              <a:t>مواجهة </a:t>
            </a:r>
            <a:r>
              <a:rPr lang="ar-DZ" sz="2400" dirty="0"/>
              <a:t>الظروف الديناميكية المتغيرة المؤثرة على التوريد، وزيادة منفعة وقيمة عناصر </a:t>
            </a:r>
            <a:r>
              <a:rPr lang="ar-DZ" sz="2400" dirty="0" smtClean="0"/>
              <a:t>المخزون.</a:t>
            </a:r>
            <a:endParaRPr lang="ar-DZ" sz="2400" dirty="0"/>
          </a:p>
        </p:txBody>
      </p:sp>
      <p:sp>
        <p:nvSpPr>
          <p:cNvPr id="3" name="Rectangle 2"/>
          <p:cNvSpPr/>
          <p:nvPr/>
        </p:nvSpPr>
        <p:spPr>
          <a:xfrm>
            <a:off x="3421768" y="908720"/>
            <a:ext cx="23743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600" b="1" dirty="0">
                <a:solidFill>
                  <a:srgbClr val="FF0000"/>
                </a:solidFill>
              </a:rPr>
              <a:t>أهداف التخزين</a:t>
            </a:r>
            <a:endParaRPr lang="ar-D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46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19872" y="980728"/>
            <a:ext cx="23182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b="1" dirty="0">
                <a:solidFill>
                  <a:srgbClr val="FF0000"/>
                </a:solidFill>
              </a:rPr>
              <a:t>ادارة المخزون</a:t>
            </a:r>
            <a:endParaRPr lang="ar-DZ" sz="36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484784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dirty="0"/>
              <a:t>تعد إدارة المخزون وظيفة مهمة للغاية تحدد صحة سلسلة الامداد بالإضافة إلى </a:t>
            </a:r>
            <a:r>
              <a:rPr lang="ar-DZ" sz="2800" dirty="0" smtClean="0"/>
              <a:t>التأثيرات </a:t>
            </a:r>
            <a:r>
              <a:rPr lang="ar-DZ" sz="2800" dirty="0"/>
              <a:t>على </a:t>
            </a:r>
            <a:r>
              <a:rPr lang="ar-DZ" sz="2800" dirty="0" smtClean="0"/>
              <a:t>الصحة المالية للميزانية</a:t>
            </a:r>
            <a:r>
              <a:rPr lang="ar-DZ" sz="2800" dirty="0"/>
              <a:t>.</a:t>
            </a:r>
          </a:p>
          <a:p>
            <a:pPr algn="just" rtl="1"/>
            <a:r>
              <a:rPr lang="ar-DZ" sz="2800" dirty="0"/>
              <a:t>تسعى كل مؤسسة </a:t>
            </a:r>
            <a:r>
              <a:rPr lang="ar-DZ" sz="2800" dirty="0" smtClean="0"/>
              <a:t>باستمرار </a:t>
            </a:r>
            <a:r>
              <a:rPr lang="ar-DZ" sz="2800" dirty="0"/>
              <a:t>للحفاظ على المخزون الأمثل لتكون قادرة على تلبية متطلباتها وتجنب زيادة </a:t>
            </a:r>
            <a:r>
              <a:rPr lang="ar-DZ" sz="2800" dirty="0" smtClean="0"/>
              <a:t>أو نقص </a:t>
            </a:r>
            <a:r>
              <a:rPr lang="ar-DZ" sz="2800" dirty="0"/>
              <a:t>المخزون الذي يمكن أن يؤثر على الأرقام المالية. المخزون دائمًا </a:t>
            </a:r>
            <a:r>
              <a:rPr lang="ar-DZ" sz="2800" dirty="0" smtClean="0"/>
              <a:t>ديناميكي، </a:t>
            </a:r>
            <a:r>
              <a:rPr lang="ar-DZ" sz="2800" dirty="0"/>
              <a:t>لذا تتطلب إدارة المخزون</a:t>
            </a:r>
          </a:p>
          <a:p>
            <a:pPr algn="just" rtl="1"/>
            <a:r>
              <a:rPr lang="ar-DZ" sz="2800" dirty="0"/>
              <a:t>تقييمًا </a:t>
            </a:r>
            <a:r>
              <a:rPr lang="ar-DZ" sz="2800" dirty="0" smtClean="0"/>
              <a:t>مستمرا </a:t>
            </a:r>
            <a:r>
              <a:rPr lang="ar-DZ" sz="2800" dirty="0"/>
              <a:t>ودقيقًا للعوامل الخارجية والداخلية والرقابة من خلال التخطيط </a:t>
            </a:r>
            <a:r>
              <a:rPr lang="ar-DZ" sz="2800" dirty="0" smtClean="0"/>
              <a:t>والمراجعة</a:t>
            </a:r>
            <a:r>
              <a:rPr lang="ar-DZ" sz="2800" dirty="0"/>
              <a:t>. ونجد معظم </a:t>
            </a:r>
            <a:r>
              <a:rPr lang="ar-DZ" sz="2800" dirty="0" smtClean="0"/>
              <a:t>المؤسسات لديها </a:t>
            </a:r>
            <a:r>
              <a:rPr lang="ar-DZ" sz="2800" dirty="0"/>
              <a:t>قسم منفصل أو وظيفة تسمى مخطط المخزون الذي يقوم </a:t>
            </a:r>
            <a:r>
              <a:rPr lang="ar-DZ" sz="2800" dirty="0" smtClean="0"/>
              <a:t>باستمرار بمراقبة ومراجعة </a:t>
            </a:r>
            <a:r>
              <a:rPr lang="ar-DZ" sz="2800" dirty="0"/>
              <a:t>المخزون والتفاعل </a:t>
            </a:r>
            <a:r>
              <a:rPr lang="ar-DZ" sz="2800" dirty="0" smtClean="0"/>
              <a:t>مع أقسام </a:t>
            </a:r>
            <a:r>
              <a:rPr lang="ar-DZ" sz="2800" dirty="0"/>
              <a:t>الإنتاج والمشتريات </a:t>
            </a:r>
            <a:r>
              <a:rPr lang="ar-DZ" sz="2800" dirty="0" smtClean="0"/>
              <a:t>والمالية.</a:t>
            </a:r>
            <a:endParaRPr lang="ar-DZ" sz="2800" dirty="0"/>
          </a:p>
        </p:txBody>
      </p:sp>
    </p:spTree>
    <p:extLst>
      <p:ext uri="{BB962C8B-B14F-4D97-AF65-F5344CB8AC3E}">
        <p14:creationId xmlns:p14="http://schemas.microsoft.com/office/powerpoint/2010/main" val="3354768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2348880"/>
            <a:ext cx="79208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dirty="0" smtClean="0"/>
              <a:t>     وتشير </a:t>
            </a:r>
            <a:r>
              <a:rPr lang="ar-DZ" sz="2800" dirty="0"/>
              <a:t>إدارة المخزون إلى جميع الأنشطة التي ينطوي عليها تطوير وادارة مستويات المخزون من </a:t>
            </a:r>
            <a:r>
              <a:rPr lang="ar-DZ" sz="2800" dirty="0" smtClean="0"/>
              <a:t>المواد الخام </a:t>
            </a:r>
            <a:r>
              <a:rPr lang="ar-DZ" sz="2800" dirty="0"/>
              <a:t>والمواد شبه المصنعة والسلع النهائية بحيث تتوفر الإمدادات الكافية </a:t>
            </a:r>
            <a:r>
              <a:rPr lang="ar-DZ" sz="2800" dirty="0" smtClean="0"/>
              <a:t>مع جعل تكاليف </a:t>
            </a:r>
            <a:r>
              <a:rPr lang="ar-DZ" sz="2800" dirty="0"/>
              <a:t>زيادة أو نقص </a:t>
            </a:r>
            <a:r>
              <a:rPr lang="ar-DZ" sz="2800" dirty="0" smtClean="0"/>
              <a:t>المخزون منخفضة</a:t>
            </a:r>
            <a:r>
              <a:rPr lang="ar-DZ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49912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amworkPresentation2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570FFD5-B1B6-41A3-BD7B-00D5975DE4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TeamworkPresentation2</Template>
  <TotalTime>6178</TotalTime>
  <Words>1688</Words>
  <Application>Microsoft Office PowerPoint</Application>
  <PresentationFormat>Affichage à l'écran (4:3)</PresentationFormat>
  <Paragraphs>86</Paragraphs>
  <Slides>24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TeamworkPresentation2</vt:lpstr>
      <vt:lpstr>ادارة المخازن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مفاهيم أساسية حول الامداد وسلسة الامداد</dc:title>
  <dc:creator>TAHRI</dc:creator>
  <cp:lastModifiedBy>TAHRI</cp:lastModifiedBy>
  <cp:revision>120</cp:revision>
  <dcterms:created xsi:type="dcterms:W3CDTF">2025-02-04T05:42:28Z</dcterms:created>
  <dcterms:modified xsi:type="dcterms:W3CDTF">2025-04-21T05:33:47Z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TC102282709990</vt:lpwstr>
  </property>
</Properties>
</file>