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66" r:id="rId3"/>
    <p:sldId id="367" r:id="rId4"/>
    <p:sldId id="300" r:id="rId5"/>
    <p:sldId id="301" r:id="rId6"/>
    <p:sldId id="302" r:id="rId7"/>
    <p:sldId id="303" r:id="rId8"/>
    <p:sldId id="304" r:id="rId9"/>
    <p:sldId id="305" r:id="rId10"/>
    <p:sldId id="306"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07" r:id="rId25"/>
    <p:sldId id="360" r:id="rId26"/>
    <p:sldId id="362" r:id="rId27"/>
    <p:sldId id="309" r:id="rId28"/>
    <p:sldId id="310" r:id="rId29"/>
    <p:sldId id="311" r:id="rId30"/>
    <p:sldId id="363" r:id="rId31"/>
    <p:sldId id="312" r:id="rId32"/>
    <p:sldId id="373" r:id="rId33"/>
    <p:sldId id="348" r:id="rId34"/>
    <p:sldId id="368" r:id="rId35"/>
    <p:sldId id="356" r:id="rId36"/>
    <p:sldId id="369" r:id="rId37"/>
    <p:sldId id="333" r:id="rId38"/>
    <p:sldId id="327" r:id="rId39"/>
    <p:sldId id="358" r:id="rId40"/>
    <p:sldId id="328" r:id="rId41"/>
    <p:sldId id="329" r:id="rId42"/>
    <p:sldId id="331" r:id="rId43"/>
    <p:sldId id="370" r:id="rId44"/>
    <p:sldId id="375" r:id="rId45"/>
    <p:sldId id="371" r:id="rId46"/>
    <p:sldId id="332" r:id="rId47"/>
    <p:sldId id="355" r:id="rId48"/>
    <p:sldId id="275" r:id="rId49"/>
    <p:sldId id="351" r:id="rId50"/>
    <p:sldId id="273" r:id="rId51"/>
    <p:sldId id="372" r:id="rId52"/>
    <p:sldId id="298" r:id="rId53"/>
    <p:sldId id="281" r:id="rId54"/>
    <p:sldId id="294" r:id="rId55"/>
    <p:sldId id="286" r:id="rId56"/>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2534" autoAdjust="0"/>
  </p:normalViewPr>
  <p:slideViewPr>
    <p:cSldViewPr>
      <p:cViewPr>
        <p:scale>
          <a:sx n="66" d="100"/>
          <a:sy n="66" d="100"/>
        </p:scale>
        <p:origin x="1242" y="59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0" d="100"/>
          <a:sy n="110" d="100"/>
        </p:scale>
        <p:origin x="612"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0C3CBB8-D43C-45CD-A64C-E3C3D9AD498C}" type="datetimeFigureOut">
              <a:rPr lang="fr-FR" smtClean="0"/>
              <a:pPr/>
              <a:t>18/10/2025</a:t>
            </a:fld>
            <a:endParaRPr lang="fr-FR"/>
          </a:p>
        </p:txBody>
      </p:sp>
      <p:sp>
        <p:nvSpPr>
          <p:cNvPr id="4" name="Espace réservé de l'image des diapositives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60539D0C-0CA5-4516-BD48-10EDCC6DDE2C}" type="slidenum">
              <a:rPr lang="fr-FR" smtClean="0"/>
              <a:pPr/>
              <a:t>‹N°›</a:t>
            </a:fld>
            <a:endParaRPr lang="fr-FR"/>
          </a:p>
        </p:txBody>
      </p:sp>
    </p:spTree>
    <p:extLst>
      <p:ext uri="{BB962C8B-B14F-4D97-AF65-F5344CB8AC3E}">
        <p14:creationId xmlns:p14="http://schemas.microsoft.com/office/powerpoint/2010/main" val="112573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a:t>
            </a:fld>
            <a:endParaRPr lang="fr-FR"/>
          </a:p>
        </p:txBody>
      </p:sp>
    </p:spTree>
    <p:extLst>
      <p:ext uri="{BB962C8B-B14F-4D97-AF65-F5344CB8AC3E}">
        <p14:creationId xmlns:p14="http://schemas.microsoft.com/office/powerpoint/2010/main" val="209910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22</a:t>
            </a:fld>
            <a:endParaRPr lang="fr-FR"/>
          </a:p>
        </p:txBody>
      </p:sp>
    </p:spTree>
    <p:extLst>
      <p:ext uri="{BB962C8B-B14F-4D97-AF65-F5344CB8AC3E}">
        <p14:creationId xmlns:p14="http://schemas.microsoft.com/office/powerpoint/2010/main" val="398375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23</a:t>
            </a:fld>
            <a:endParaRPr lang="fr-FR"/>
          </a:p>
        </p:txBody>
      </p:sp>
    </p:spTree>
    <p:extLst>
      <p:ext uri="{BB962C8B-B14F-4D97-AF65-F5344CB8AC3E}">
        <p14:creationId xmlns:p14="http://schemas.microsoft.com/office/powerpoint/2010/main" val="275339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24</a:t>
            </a:fld>
            <a:endParaRPr lang="fr-FR"/>
          </a:p>
        </p:txBody>
      </p:sp>
    </p:spTree>
    <p:extLst>
      <p:ext uri="{BB962C8B-B14F-4D97-AF65-F5344CB8AC3E}">
        <p14:creationId xmlns:p14="http://schemas.microsoft.com/office/powerpoint/2010/main" val="225891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25</a:t>
            </a:fld>
            <a:endParaRPr lang="fr-FR"/>
          </a:p>
        </p:txBody>
      </p:sp>
    </p:spTree>
    <p:extLst>
      <p:ext uri="{BB962C8B-B14F-4D97-AF65-F5344CB8AC3E}">
        <p14:creationId xmlns:p14="http://schemas.microsoft.com/office/powerpoint/2010/main" val="269666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26</a:t>
            </a:fld>
            <a:endParaRPr lang="fr-FR"/>
          </a:p>
        </p:txBody>
      </p:sp>
    </p:spTree>
    <p:extLst>
      <p:ext uri="{BB962C8B-B14F-4D97-AF65-F5344CB8AC3E}">
        <p14:creationId xmlns:p14="http://schemas.microsoft.com/office/powerpoint/2010/main" val="3129253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27</a:t>
            </a:fld>
            <a:endParaRPr lang="fr-FR"/>
          </a:p>
        </p:txBody>
      </p:sp>
    </p:spTree>
    <p:extLst>
      <p:ext uri="{BB962C8B-B14F-4D97-AF65-F5344CB8AC3E}">
        <p14:creationId xmlns:p14="http://schemas.microsoft.com/office/powerpoint/2010/main" val="197134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28</a:t>
            </a:fld>
            <a:endParaRPr lang="fr-FR"/>
          </a:p>
        </p:txBody>
      </p:sp>
    </p:spTree>
    <p:extLst>
      <p:ext uri="{BB962C8B-B14F-4D97-AF65-F5344CB8AC3E}">
        <p14:creationId xmlns:p14="http://schemas.microsoft.com/office/powerpoint/2010/main" val="170014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29</a:t>
            </a:fld>
            <a:endParaRPr lang="fr-FR"/>
          </a:p>
        </p:txBody>
      </p:sp>
    </p:spTree>
    <p:extLst>
      <p:ext uri="{BB962C8B-B14F-4D97-AF65-F5344CB8AC3E}">
        <p14:creationId xmlns:p14="http://schemas.microsoft.com/office/powerpoint/2010/main" val="133490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30</a:t>
            </a:fld>
            <a:endParaRPr lang="fr-FR"/>
          </a:p>
        </p:txBody>
      </p:sp>
    </p:spTree>
    <p:extLst>
      <p:ext uri="{BB962C8B-B14F-4D97-AF65-F5344CB8AC3E}">
        <p14:creationId xmlns:p14="http://schemas.microsoft.com/office/powerpoint/2010/main" val="189808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31</a:t>
            </a:fld>
            <a:endParaRPr lang="fr-FR"/>
          </a:p>
        </p:txBody>
      </p:sp>
    </p:spTree>
    <p:extLst>
      <p:ext uri="{BB962C8B-B14F-4D97-AF65-F5344CB8AC3E}">
        <p14:creationId xmlns:p14="http://schemas.microsoft.com/office/powerpoint/2010/main" val="420464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a:t>
            </a:fld>
            <a:endParaRPr lang="fr-FR"/>
          </a:p>
        </p:txBody>
      </p:sp>
    </p:spTree>
    <p:extLst>
      <p:ext uri="{BB962C8B-B14F-4D97-AF65-F5344CB8AC3E}">
        <p14:creationId xmlns:p14="http://schemas.microsoft.com/office/powerpoint/2010/main" val="2750698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33</a:t>
            </a:fld>
            <a:endParaRPr lang="fr-FR"/>
          </a:p>
        </p:txBody>
      </p:sp>
    </p:spTree>
    <p:extLst>
      <p:ext uri="{BB962C8B-B14F-4D97-AF65-F5344CB8AC3E}">
        <p14:creationId xmlns:p14="http://schemas.microsoft.com/office/powerpoint/2010/main" val="4001877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34</a:t>
            </a:fld>
            <a:endParaRPr lang="fr-FR"/>
          </a:p>
        </p:txBody>
      </p:sp>
    </p:spTree>
    <p:extLst>
      <p:ext uri="{BB962C8B-B14F-4D97-AF65-F5344CB8AC3E}">
        <p14:creationId xmlns:p14="http://schemas.microsoft.com/office/powerpoint/2010/main" val="3026558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36</a:t>
            </a:fld>
            <a:endParaRPr lang="fr-FR"/>
          </a:p>
        </p:txBody>
      </p:sp>
    </p:spTree>
    <p:extLst>
      <p:ext uri="{BB962C8B-B14F-4D97-AF65-F5344CB8AC3E}">
        <p14:creationId xmlns:p14="http://schemas.microsoft.com/office/powerpoint/2010/main" val="3375617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41</a:t>
            </a:fld>
            <a:endParaRPr lang="fr-FR"/>
          </a:p>
        </p:txBody>
      </p:sp>
    </p:spTree>
    <p:extLst>
      <p:ext uri="{BB962C8B-B14F-4D97-AF65-F5344CB8AC3E}">
        <p14:creationId xmlns:p14="http://schemas.microsoft.com/office/powerpoint/2010/main" val="2555670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42</a:t>
            </a:fld>
            <a:endParaRPr lang="fr-FR"/>
          </a:p>
        </p:txBody>
      </p:sp>
    </p:spTree>
    <p:extLst>
      <p:ext uri="{BB962C8B-B14F-4D97-AF65-F5344CB8AC3E}">
        <p14:creationId xmlns:p14="http://schemas.microsoft.com/office/powerpoint/2010/main" val="3007632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43</a:t>
            </a:fld>
            <a:endParaRPr lang="fr-FR"/>
          </a:p>
        </p:txBody>
      </p:sp>
    </p:spTree>
    <p:extLst>
      <p:ext uri="{BB962C8B-B14F-4D97-AF65-F5344CB8AC3E}">
        <p14:creationId xmlns:p14="http://schemas.microsoft.com/office/powerpoint/2010/main" val="136584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44</a:t>
            </a:fld>
            <a:endParaRPr lang="fr-FR"/>
          </a:p>
        </p:txBody>
      </p:sp>
    </p:spTree>
    <p:extLst>
      <p:ext uri="{BB962C8B-B14F-4D97-AF65-F5344CB8AC3E}">
        <p14:creationId xmlns:p14="http://schemas.microsoft.com/office/powerpoint/2010/main" val="3550230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45</a:t>
            </a:fld>
            <a:endParaRPr lang="fr-FR"/>
          </a:p>
        </p:txBody>
      </p:sp>
    </p:spTree>
    <p:extLst>
      <p:ext uri="{BB962C8B-B14F-4D97-AF65-F5344CB8AC3E}">
        <p14:creationId xmlns:p14="http://schemas.microsoft.com/office/powerpoint/2010/main" val="565750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46</a:t>
            </a:fld>
            <a:endParaRPr lang="fr-FR"/>
          </a:p>
        </p:txBody>
      </p:sp>
    </p:spTree>
    <p:extLst>
      <p:ext uri="{BB962C8B-B14F-4D97-AF65-F5344CB8AC3E}">
        <p14:creationId xmlns:p14="http://schemas.microsoft.com/office/powerpoint/2010/main" val="4107152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47</a:t>
            </a:fld>
            <a:endParaRPr lang="fr-FR"/>
          </a:p>
        </p:txBody>
      </p:sp>
    </p:spTree>
    <p:extLst>
      <p:ext uri="{BB962C8B-B14F-4D97-AF65-F5344CB8AC3E}">
        <p14:creationId xmlns:p14="http://schemas.microsoft.com/office/powerpoint/2010/main" val="373427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a:t>
            </a:fld>
            <a:endParaRPr lang="fr-FR"/>
          </a:p>
        </p:txBody>
      </p:sp>
    </p:spTree>
    <p:extLst>
      <p:ext uri="{BB962C8B-B14F-4D97-AF65-F5344CB8AC3E}">
        <p14:creationId xmlns:p14="http://schemas.microsoft.com/office/powerpoint/2010/main" val="43702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Éviter la confusion</a:t>
            </a:r>
          </a:p>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48</a:t>
            </a:fld>
            <a:endParaRPr lang="fr-FR"/>
          </a:p>
        </p:txBody>
      </p:sp>
    </p:spTree>
    <p:extLst>
      <p:ext uri="{BB962C8B-B14F-4D97-AF65-F5344CB8AC3E}">
        <p14:creationId xmlns:p14="http://schemas.microsoft.com/office/powerpoint/2010/main" val="3286521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49</a:t>
            </a:fld>
            <a:endParaRPr lang="fr-FR"/>
          </a:p>
        </p:txBody>
      </p:sp>
    </p:spTree>
    <p:extLst>
      <p:ext uri="{BB962C8B-B14F-4D97-AF65-F5344CB8AC3E}">
        <p14:creationId xmlns:p14="http://schemas.microsoft.com/office/powerpoint/2010/main" val="2935779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50</a:t>
            </a:fld>
            <a:endParaRPr lang="fr-FR"/>
          </a:p>
        </p:txBody>
      </p:sp>
    </p:spTree>
    <p:extLst>
      <p:ext uri="{BB962C8B-B14F-4D97-AF65-F5344CB8AC3E}">
        <p14:creationId xmlns:p14="http://schemas.microsoft.com/office/powerpoint/2010/main" val="1625418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51</a:t>
            </a:fld>
            <a:endParaRPr lang="fr-FR"/>
          </a:p>
        </p:txBody>
      </p:sp>
    </p:spTree>
    <p:extLst>
      <p:ext uri="{BB962C8B-B14F-4D97-AF65-F5344CB8AC3E}">
        <p14:creationId xmlns:p14="http://schemas.microsoft.com/office/powerpoint/2010/main" val="3969749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52</a:t>
            </a:fld>
            <a:endParaRPr lang="fr-FR"/>
          </a:p>
        </p:txBody>
      </p:sp>
    </p:spTree>
    <p:extLst>
      <p:ext uri="{BB962C8B-B14F-4D97-AF65-F5344CB8AC3E}">
        <p14:creationId xmlns:p14="http://schemas.microsoft.com/office/powerpoint/2010/main" val="289820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53</a:t>
            </a:fld>
            <a:endParaRPr lang="fr-FR"/>
          </a:p>
        </p:txBody>
      </p:sp>
    </p:spTree>
    <p:extLst>
      <p:ext uri="{BB962C8B-B14F-4D97-AF65-F5344CB8AC3E}">
        <p14:creationId xmlns:p14="http://schemas.microsoft.com/office/powerpoint/2010/main" val="3800104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55</a:t>
            </a:fld>
            <a:endParaRPr lang="fr-FR"/>
          </a:p>
        </p:txBody>
      </p:sp>
    </p:spTree>
    <p:extLst>
      <p:ext uri="{BB962C8B-B14F-4D97-AF65-F5344CB8AC3E}">
        <p14:creationId xmlns:p14="http://schemas.microsoft.com/office/powerpoint/2010/main" val="452258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5</a:t>
            </a:fld>
            <a:endParaRPr lang="fr-FR"/>
          </a:p>
        </p:txBody>
      </p:sp>
    </p:spTree>
    <p:extLst>
      <p:ext uri="{BB962C8B-B14F-4D97-AF65-F5344CB8AC3E}">
        <p14:creationId xmlns:p14="http://schemas.microsoft.com/office/powerpoint/2010/main" val="217891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12</a:t>
            </a:fld>
            <a:endParaRPr lang="fr-FR"/>
          </a:p>
        </p:txBody>
      </p:sp>
    </p:spTree>
    <p:extLst>
      <p:ext uri="{BB962C8B-B14F-4D97-AF65-F5344CB8AC3E}">
        <p14:creationId xmlns:p14="http://schemas.microsoft.com/office/powerpoint/2010/main" val="142251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14</a:t>
            </a:fld>
            <a:endParaRPr lang="fr-FR"/>
          </a:p>
        </p:txBody>
      </p:sp>
    </p:spTree>
    <p:extLst>
      <p:ext uri="{BB962C8B-B14F-4D97-AF65-F5344CB8AC3E}">
        <p14:creationId xmlns:p14="http://schemas.microsoft.com/office/powerpoint/2010/main" val="22440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L'histogramme des niveaux de gris (ou couleurs) d'une image. Il s'agit d'une fonction qui indique la fréquence d'apparition de chaque niveau de gris (couleur) dans l'image. </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Il permet de fournir de nombreuses informations sur la distribution des niveaux de gris (couleur) et de déterminer entre quelles limites se répartissent la majorité des niveaux de gris (couleur) dans le cas d'une image trop claire ou trop sombre.</a:t>
            </a:r>
          </a:p>
          <a:p>
            <a:endParaRPr lang="fr-FR"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15</a:t>
            </a:fld>
            <a:endParaRPr lang="fr-FR"/>
          </a:p>
        </p:txBody>
      </p:sp>
    </p:spTree>
    <p:extLst>
      <p:ext uri="{BB962C8B-B14F-4D97-AF65-F5344CB8AC3E}">
        <p14:creationId xmlns:p14="http://schemas.microsoft.com/office/powerpoint/2010/main" val="342577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17</a:t>
            </a:fld>
            <a:endParaRPr lang="fr-FR"/>
          </a:p>
        </p:txBody>
      </p:sp>
    </p:spTree>
    <p:extLst>
      <p:ext uri="{BB962C8B-B14F-4D97-AF65-F5344CB8AC3E}">
        <p14:creationId xmlns:p14="http://schemas.microsoft.com/office/powerpoint/2010/main" val="379464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0539D0C-0CA5-4516-BD48-10EDCC6DDE2C}" type="slidenum">
              <a:rPr lang="fr-FR" smtClean="0"/>
              <a:pPr/>
              <a:t>21</a:t>
            </a:fld>
            <a:endParaRPr lang="fr-FR"/>
          </a:p>
        </p:txBody>
      </p:sp>
    </p:spTree>
    <p:extLst>
      <p:ext uri="{BB962C8B-B14F-4D97-AF65-F5344CB8AC3E}">
        <p14:creationId xmlns:p14="http://schemas.microsoft.com/office/powerpoint/2010/main" val="90379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fr-FR" smtClean="0"/>
              <a:t>10/3/2016</a:t>
            </a:r>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fr-FR" smtClean="0"/>
              <a:t>10/3/2016</a:t>
            </a:r>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fr-FR" smtClean="0"/>
              <a:t>10/3/2016</a:t>
            </a:r>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fr-FR" smtClean="0"/>
              <a:t>10/3/2016</a:t>
            </a:r>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fr-FR" smtClean="0"/>
              <a:t>10/3/2016</a:t>
            </a:r>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841249" y="1608836"/>
            <a:ext cx="3730752"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8200" y="2209800"/>
            <a:ext cx="37338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7448" y="1608836"/>
            <a:ext cx="3730752"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724400" y="2209800"/>
            <a:ext cx="37338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a:xfrm>
            <a:off x="457200" y="6377940"/>
            <a:ext cx="2103120" cy="276999"/>
          </a:xfrm>
        </p:spPr>
        <p:txBody>
          <a:bodyPr/>
          <a:lstStyle/>
          <a:p>
            <a:r>
              <a:rPr lang="fr-FR" smtClean="0"/>
              <a:t>10/3/2016</a:t>
            </a:r>
            <a:endParaRPr/>
          </a:p>
        </p:txBody>
      </p:sp>
      <p:sp>
        <p:nvSpPr>
          <p:cNvPr id="8" name="Footer Placeholder 7"/>
          <p:cNvSpPr>
            <a:spLocks noGrp="1"/>
          </p:cNvSpPr>
          <p:nvPr>
            <p:ph type="ftr" sz="quarter" idx="11"/>
          </p:nvPr>
        </p:nvSpPr>
        <p:spPr>
          <a:xfrm>
            <a:off x="3108960" y="6377940"/>
            <a:ext cx="2926080" cy="276999"/>
          </a:xfrm>
        </p:spPr>
        <p:txBody>
          <a:bodyPr/>
          <a:lstStyle/>
          <a:p>
            <a:endParaRPr/>
          </a:p>
        </p:txBody>
      </p:sp>
      <p:sp>
        <p:nvSpPr>
          <p:cNvPr id="9" name="Slide Number Placeholder 8"/>
          <p:cNvSpPr>
            <a:spLocks noGrp="1"/>
          </p:cNvSpPr>
          <p:nvPr>
            <p:ph type="sldNum" sz="quarter" idx="12"/>
          </p:nvPr>
        </p:nvSpPr>
        <p:spPr>
          <a:xfrm>
            <a:off x="8364219" y="6487151"/>
            <a:ext cx="254634" cy="369332"/>
          </a:xfrm>
        </p:spPr>
        <p:txBody>
          <a:bodyPr/>
          <a:lstStyle/>
          <a:p>
            <a:fld id="{EB37DED6-D4C7-42EE-AB49-D2E39E64FDE4}" type="slidenum">
              <a:rPr/>
              <a:pPr/>
              <a:t>‹N°›</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DFC91116-0B0D-4C0B-B81F-1447999B6B23}" type="datetime1">
              <a:rPr lang="fr-FR" smtClean="0"/>
              <a:pPr/>
              <a:t>18/10/2025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56615" y="507491"/>
            <a:ext cx="8356600" cy="2920365"/>
          </a:xfrm>
          <a:custGeom>
            <a:avLst/>
            <a:gdLst/>
            <a:ahLst/>
            <a:cxnLst/>
            <a:rect l="l" t="t" r="r" b="b"/>
            <a:pathLst>
              <a:path w="8356600" h="2920365">
                <a:moveTo>
                  <a:pt x="7587995" y="0"/>
                </a:moveTo>
                <a:lnTo>
                  <a:pt x="768096" y="0"/>
                </a:lnTo>
                <a:lnTo>
                  <a:pt x="685800" y="9144"/>
                </a:lnTo>
                <a:lnTo>
                  <a:pt x="646176" y="16763"/>
                </a:lnTo>
                <a:lnTo>
                  <a:pt x="606552" y="25908"/>
                </a:lnTo>
                <a:lnTo>
                  <a:pt x="568452" y="36575"/>
                </a:lnTo>
                <a:lnTo>
                  <a:pt x="530352" y="48768"/>
                </a:lnTo>
                <a:lnTo>
                  <a:pt x="457200" y="79248"/>
                </a:lnTo>
                <a:lnTo>
                  <a:pt x="423672" y="97536"/>
                </a:lnTo>
                <a:lnTo>
                  <a:pt x="388620" y="117348"/>
                </a:lnTo>
                <a:lnTo>
                  <a:pt x="356616" y="138684"/>
                </a:lnTo>
                <a:lnTo>
                  <a:pt x="324612" y="161544"/>
                </a:lnTo>
                <a:lnTo>
                  <a:pt x="265176" y="210312"/>
                </a:lnTo>
                <a:lnTo>
                  <a:pt x="236220" y="237744"/>
                </a:lnTo>
                <a:lnTo>
                  <a:pt x="184404" y="295656"/>
                </a:lnTo>
                <a:lnTo>
                  <a:pt x="160020" y="326136"/>
                </a:lnTo>
                <a:lnTo>
                  <a:pt x="97536" y="423672"/>
                </a:lnTo>
                <a:lnTo>
                  <a:pt x="79248" y="458724"/>
                </a:lnTo>
                <a:lnTo>
                  <a:pt x="62484" y="495300"/>
                </a:lnTo>
                <a:lnTo>
                  <a:pt x="48768" y="531876"/>
                </a:lnTo>
                <a:lnTo>
                  <a:pt x="24384" y="608076"/>
                </a:lnTo>
                <a:lnTo>
                  <a:pt x="15240" y="647700"/>
                </a:lnTo>
                <a:lnTo>
                  <a:pt x="9144" y="687324"/>
                </a:lnTo>
                <a:lnTo>
                  <a:pt x="4572" y="726948"/>
                </a:lnTo>
                <a:lnTo>
                  <a:pt x="0" y="768096"/>
                </a:lnTo>
                <a:lnTo>
                  <a:pt x="0" y="2919984"/>
                </a:lnTo>
                <a:lnTo>
                  <a:pt x="50292" y="2919984"/>
                </a:lnTo>
                <a:lnTo>
                  <a:pt x="50292" y="809244"/>
                </a:lnTo>
                <a:lnTo>
                  <a:pt x="51815" y="769620"/>
                </a:lnTo>
                <a:lnTo>
                  <a:pt x="54864" y="731520"/>
                </a:lnTo>
                <a:lnTo>
                  <a:pt x="59436" y="693420"/>
                </a:lnTo>
                <a:lnTo>
                  <a:pt x="65532" y="655320"/>
                </a:lnTo>
                <a:lnTo>
                  <a:pt x="85343" y="583691"/>
                </a:lnTo>
                <a:lnTo>
                  <a:pt x="109728" y="513588"/>
                </a:lnTo>
                <a:lnTo>
                  <a:pt x="141732" y="448056"/>
                </a:lnTo>
                <a:lnTo>
                  <a:pt x="179832" y="384048"/>
                </a:lnTo>
                <a:lnTo>
                  <a:pt x="224028" y="326136"/>
                </a:lnTo>
                <a:lnTo>
                  <a:pt x="272796" y="272796"/>
                </a:lnTo>
                <a:lnTo>
                  <a:pt x="327660" y="224027"/>
                </a:lnTo>
                <a:lnTo>
                  <a:pt x="385572" y="179832"/>
                </a:lnTo>
                <a:lnTo>
                  <a:pt x="448056" y="141732"/>
                </a:lnTo>
                <a:lnTo>
                  <a:pt x="515112" y="109727"/>
                </a:lnTo>
                <a:lnTo>
                  <a:pt x="585216" y="83820"/>
                </a:lnTo>
                <a:lnTo>
                  <a:pt x="656844" y="65532"/>
                </a:lnTo>
                <a:lnTo>
                  <a:pt x="694944" y="59436"/>
                </a:lnTo>
                <a:lnTo>
                  <a:pt x="733044" y="54863"/>
                </a:lnTo>
                <a:lnTo>
                  <a:pt x="771144" y="51815"/>
                </a:lnTo>
                <a:lnTo>
                  <a:pt x="810768" y="50291"/>
                </a:lnTo>
                <a:lnTo>
                  <a:pt x="7828279" y="50291"/>
                </a:lnTo>
                <a:lnTo>
                  <a:pt x="7824215" y="48768"/>
                </a:lnTo>
                <a:lnTo>
                  <a:pt x="7748015" y="24384"/>
                </a:lnTo>
                <a:lnTo>
                  <a:pt x="7708391" y="15239"/>
                </a:lnTo>
                <a:lnTo>
                  <a:pt x="7668767" y="9144"/>
                </a:lnTo>
                <a:lnTo>
                  <a:pt x="7587995" y="0"/>
                </a:lnTo>
                <a:close/>
              </a:path>
              <a:path w="8356600" h="2920365">
                <a:moveTo>
                  <a:pt x="7828279" y="50291"/>
                </a:moveTo>
                <a:lnTo>
                  <a:pt x="7546848" y="50291"/>
                </a:lnTo>
                <a:lnTo>
                  <a:pt x="7586472" y="51815"/>
                </a:lnTo>
                <a:lnTo>
                  <a:pt x="7624572" y="54863"/>
                </a:lnTo>
                <a:lnTo>
                  <a:pt x="7662672" y="59436"/>
                </a:lnTo>
                <a:lnTo>
                  <a:pt x="7700772" y="65532"/>
                </a:lnTo>
                <a:lnTo>
                  <a:pt x="7772400" y="85344"/>
                </a:lnTo>
                <a:lnTo>
                  <a:pt x="7842504" y="109727"/>
                </a:lnTo>
                <a:lnTo>
                  <a:pt x="7908035" y="141732"/>
                </a:lnTo>
                <a:lnTo>
                  <a:pt x="7972043" y="179832"/>
                </a:lnTo>
                <a:lnTo>
                  <a:pt x="8029956" y="224027"/>
                </a:lnTo>
                <a:lnTo>
                  <a:pt x="8083295" y="272796"/>
                </a:lnTo>
                <a:lnTo>
                  <a:pt x="8132063" y="327660"/>
                </a:lnTo>
                <a:lnTo>
                  <a:pt x="8176259" y="385572"/>
                </a:lnTo>
                <a:lnTo>
                  <a:pt x="8214359" y="448056"/>
                </a:lnTo>
                <a:lnTo>
                  <a:pt x="8246363" y="515112"/>
                </a:lnTo>
                <a:lnTo>
                  <a:pt x="8272272" y="585215"/>
                </a:lnTo>
                <a:lnTo>
                  <a:pt x="8290559" y="656844"/>
                </a:lnTo>
                <a:lnTo>
                  <a:pt x="8296656" y="694944"/>
                </a:lnTo>
                <a:lnTo>
                  <a:pt x="8301228" y="733044"/>
                </a:lnTo>
                <a:lnTo>
                  <a:pt x="8304276" y="771144"/>
                </a:lnTo>
                <a:lnTo>
                  <a:pt x="8305741" y="809244"/>
                </a:lnTo>
                <a:lnTo>
                  <a:pt x="8305800" y="2919984"/>
                </a:lnTo>
                <a:lnTo>
                  <a:pt x="8356091" y="2919984"/>
                </a:lnTo>
                <a:lnTo>
                  <a:pt x="8356091" y="809244"/>
                </a:lnTo>
                <a:lnTo>
                  <a:pt x="8354567" y="768096"/>
                </a:lnTo>
                <a:lnTo>
                  <a:pt x="8351519" y="726948"/>
                </a:lnTo>
                <a:lnTo>
                  <a:pt x="8346948" y="685800"/>
                </a:lnTo>
                <a:lnTo>
                  <a:pt x="8339328" y="646176"/>
                </a:lnTo>
                <a:lnTo>
                  <a:pt x="8330183" y="606551"/>
                </a:lnTo>
                <a:lnTo>
                  <a:pt x="8319515" y="568451"/>
                </a:lnTo>
                <a:lnTo>
                  <a:pt x="8307324" y="530351"/>
                </a:lnTo>
                <a:lnTo>
                  <a:pt x="8276843" y="457200"/>
                </a:lnTo>
                <a:lnTo>
                  <a:pt x="8258556" y="423672"/>
                </a:lnTo>
                <a:lnTo>
                  <a:pt x="8238743" y="388620"/>
                </a:lnTo>
                <a:lnTo>
                  <a:pt x="8217408" y="356615"/>
                </a:lnTo>
                <a:lnTo>
                  <a:pt x="8194548" y="324612"/>
                </a:lnTo>
                <a:lnTo>
                  <a:pt x="8171687" y="294132"/>
                </a:lnTo>
                <a:lnTo>
                  <a:pt x="8145780" y="265175"/>
                </a:lnTo>
                <a:lnTo>
                  <a:pt x="8118348" y="236220"/>
                </a:lnTo>
                <a:lnTo>
                  <a:pt x="8060435" y="184403"/>
                </a:lnTo>
                <a:lnTo>
                  <a:pt x="8029956" y="160020"/>
                </a:lnTo>
                <a:lnTo>
                  <a:pt x="7932419" y="97536"/>
                </a:lnTo>
                <a:lnTo>
                  <a:pt x="7897367" y="79248"/>
                </a:lnTo>
                <a:lnTo>
                  <a:pt x="7860791" y="62484"/>
                </a:lnTo>
                <a:lnTo>
                  <a:pt x="7828279" y="50291"/>
                </a:lnTo>
                <a:close/>
              </a:path>
            </a:pathLst>
          </a:custGeom>
          <a:solidFill>
            <a:srgbClr val="669999"/>
          </a:solidFill>
        </p:spPr>
        <p:txBody>
          <a:bodyPr wrap="square" lIns="0" tIns="0" rIns="0" bIns="0" rtlCol="0"/>
          <a:lstStyle/>
          <a:p>
            <a:endParaRPr/>
          </a:p>
        </p:txBody>
      </p:sp>
      <p:sp>
        <p:nvSpPr>
          <p:cNvPr id="17" name="bk object 17"/>
          <p:cNvSpPr/>
          <p:nvPr/>
        </p:nvSpPr>
        <p:spPr>
          <a:xfrm>
            <a:off x="0" y="150875"/>
            <a:ext cx="8534400" cy="1219200"/>
          </a:xfrm>
          <a:custGeom>
            <a:avLst/>
            <a:gdLst/>
            <a:ahLst/>
            <a:cxnLst/>
            <a:rect l="l" t="t" r="r" b="b"/>
            <a:pathLst>
              <a:path w="8534400" h="1219200">
                <a:moveTo>
                  <a:pt x="7924800" y="0"/>
                </a:moveTo>
                <a:lnTo>
                  <a:pt x="0" y="0"/>
                </a:lnTo>
                <a:lnTo>
                  <a:pt x="0" y="1219200"/>
                </a:lnTo>
                <a:lnTo>
                  <a:pt x="7924800" y="1219200"/>
                </a:lnTo>
                <a:lnTo>
                  <a:pt x="7972456" y="1217366"/>
                </a:lnTo>
                <a:lnTo>
                  <a:pt x="8019107" y="1211957"/>
                </a:lnTo>
                <a:lnTo>
                  <a:pt x="8064617" y="1203106"/>
                </a:lnTo>
                <a:lnTo>
                  <a:pt x="8108849" y="1190950"/>
                </a:lnTo>
                <a:lnTo>
                  <a:pt x="8151670" y="1175624"/>
                </a:lnTo>
                <a:lnTo>
                  <a:pt x="8192944" y="1157262"/>
                </a:lnTo>
                <a:lnTo>
                  <a:pt x="8232535" y="1136000"/>
                </a:lnTo>
                <a:lnTo>
                  <a:pt x="8270308" y="1111974"/>
                </a:lnTo>
                <a:lnTo>
                  <a:pt x="8306128" y="1085319"/>
                </a:lnTo>
                <a:lnTo>
                  <a:pt x="8339860" y="1056169"/>
                </a:lnTo>
                <a:lnTo>
                  <a:pt x="8371369" y="1024660"/>
                </a:lnTo>
                <a:lnTo>
                  <a:pt x="8400519" y="990928"/>
                </a:lnTo>
                <a:lnTo>
                  <a:pt x="8427174" y="955108"/>
                </a:lnTo>
                <a:lnTo>
                  <a:pt x="8451200" y="917335"/>
                </a:lnTo>
                <a:lnTo>
                  <a:pt x="8472462" y="877744"/>
                </a:lnTo>
                <a:lnTo>
                  <a:pt x="8490824" y="836470"/>
                </a:lnTo>
                <a:lnTo>
                  <a:pt x="8506150" y="793649"/>
                </a:lnTo>
                <a:lnTo>
                  <a:pt x="8518306" y="749417"/>
                </a:lnTo>
                <a:lnTo>
                  <a:pt x="8527157" y="703907"/>
                </a:lnTo>
                <a:lnTo>
                  <a:pt x="8532566" y="657256"/>
                </a:lnTo>
                <a:lnTo>
                  <a:pt x="8534400" y="609600"/>
                </a:lnTo>
                <a:lnTo>
                  <a:pt x="8532566" y="561943"/>
                </a:lnTo>
                <a:lnTo>
                  <a:pt x="8527157" y="515292"/>
                </a:lnTo>
                <a:lnTo>
                  <a:pt x="8518306" y="469782"/>
                </a:lnTo>
                <a:lnTo>
                  <a:pt x="8506150" y="425550"/>
                </a:lnTo>
                <a:lnTo>
                  <a:pt x="8490824" y="382729"/>
                </a:lnTo>
                <a:lnTo>
                  <a:pt x="8472462" y="341455"/>
                </a:lnTo>
                <a:lnTo>
                  <a:pt x="8451200" y="301864"/>
                </a:lnTo>
                <a:lnTo>
                  <a:pt x="8427174" y="264091"/>
                </a:lnTo>
                <a:lnTo>
                  <a:pt x="8400519" y="228271"/>
                </a:lnTo>
                <a:lnTo>
                  <a:pt x="8371369" y="194539"/>
                </a:lnTo>
                <a:lnTo>
                  <a:pt x="8339860" y="163030"/>
                </a:lnTo>
                <a:lnTo>
                  <a:pt x="8306128" y="133880"/>
                </a:lnTo>
                <a:lnTo>
                  <a:pt x="8270308" y="107225"/>
                </a:lnTo>
                <a:lnTo>
                  <a:pt x="8232535" y="83199"/>
                </a:lnTo>
                <a:lnTo>
                  <a:pt x="8192944" y="61937"/>
                </a:lnTo>
                <a:lnTo>
                  <a:pt x="8151670" y="43575"/>
                </a:lnTo>
                <a:lnTo>
                  <a:pt x="8108849" y="28249"/>
                </a:lnTo>
                <a:lnTo>
                  <a:pt x="8064617" y="16093"/>
                </a:lnTo>
                <a:lnTo>
                  <a:pt x="8019107" y="7242"/>
                </a:lnTo>
                <a:lnTo>
                  <a:pt x="7972456" y="1833"/>
                </a:lnTo>
                <a:lnTo>
                  <a:pt x="7924800" y="0"/>
                </a:lnTo>
                <a:close/>
              </a:path>
            </a:pathLst>
          </a:custGeom>
          <a:solidFill>
            <a:srgbClr val="6666CC"/>
          </a:solidFill>
        </p:spPr>
        <p:txBody>
          <a:bodyPr wrap="square" lIns="0" tIns="0" rIns="0" bIns="0" rtlCol="0"/>
          <a:lstStyle/>
          <a:p>
            <a:endParaRPr/>
          </a:p>
        </p:txBody>
      </p:sp>
      <p:sp>
        <p:nvSpPr>
          <p:cNvPr id="18" name="bk object 18"/>
          <p:cNvSpPr/>
          <p:nvPr/>
        </p:nvSpPr>
        <p:spPr>
          <a:xfrm>
            <a:off x="0" y="1218437"/>
            <a:ext cx="8077200" cy="0"/>
          </a:xfrm>
          <a:custGeom>
            <a:avLst/>
            <a:gdLst/>
            <a:ahLst/>
            <a:cxnLst/>
            <a:rect l="l" t="t" r="r" b="b"/>
            <a:pathLst>
              <a:path w="8077200">
                <a:moveTo>
                  <a:pt x="0" y="0"/>
                </a:moveTo>
                <a:lnTo>
                  <a:pt x="8077200" y="0"/>
                </a:lnTo>
              </a:path>
            </a:pathLst>
          </a:custGeom>
          <a:ln w="38100">
            <a:solidFill>
              <a:srgbClr val="FFFFFF"/>
            </a:solidFill>
          </a:ln>
        </p:spPr>
        <p:txBody>
          <a:bodyPr wrap="square" lIns="0" tIns="0" rIns="0" bIns="0" rtlCol="0"/>
          <a:lstStyle/>
          <a:p>
            <a:endParaRPr/>
          </a:p>
        </p:txBody>
      </p:sp>
      <p:sp>
        <p:nvSpPr>
          <p:cNvPr id="2" name="Holder 2"/>
          <p:cNvSpPr>
            <a:spLocks noGrp="1"/>
          </p:cNvSpPr>
          <p:nvPr>
            <p:ph type="title"/>
          </p:nvPr>
        </p:nvSpPr>
        <p:spPr>
          <a:xfrm>
            <a:off x="274032" y="365099"/>
            <a:ext cx="8595934" cy="617219"/>
          </a:xfrm>
          <a:prstGeom prst="rect">
            <a:avLst/>
          </a:prstGeom>
        </p:spPr>
        <p:txBody>
          <a:bodyPr wrap="square" lIns="0" tIns="0" rIns="0" bIns="0">
            <a:spAutoFit/>
          </a:bodyPr>
          <a:lstStyle>
            <a:lvl1pPr>
              <a:defRPr sz="4000" b="0" i="0">
                <a:solidFill>
                  <a:schemeClr val="bg1"/>
                </a:solidFill>
                <a:latin typeface="Arial"/>
                <a:cs typeface="Arial"/>
              </a:defRPr>
            </a:lvl1pPr>
          </a:lstStyle>
          <a:p>
            <a:endParaRPr/>
          </a:p>
        </p:txBody>
      </p:sp>
      <p:sp>
        <p:nvSpPr>
          <p:cNvPr id="3" name="Holder 3"/>
          <p:cNvSpPr>
            <a:spLocks noGrp="1"/>
          </p:cNvSpPr>
          <p:nvPr>
            <p:ph type="body" idx="1"/>
          </p:nvPr>
        </p:nvSpPr>
        <p:spPr>
          <a:xfrm>
            <a:off x="307163" y="1514284"/>
            <a:ext cx="8529673" cy="1409064"/>
          </a:xfrm>
          <a:prstGeom prst="rect">
            <a:avLst/>
          </a:prstGeom>
        </p:spPr>
        <p:txBody>
          <a:bodyPr wrap="square" lIns="0" tIns="0" rIns="0" bIns="0">
            <a:spAutoFit/>
          </a:bodyPr>
          <a:lstStyle>
            <a:lvl1pPr>
              <a:defRPr sz="4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r>
              <a:rPr lang="fr-FR" smtClean="0"/>
              <a:t>10/3/2016</a:t>
            </a:r>
            <a:endParaRPr lang="en-US"/>
          </a:p>
        </p:txBody>
      </p:sp>
      <p:sp>
        <p:nvSpPr>
          <p:cNvPr id="6" name="Holder 6"/>
          <p:cNvSpPr>
            <a:spLocks noGrp="1"/>
          </p:cNvSpPr>
          <p:nvPr>
            <p:ph type="sldNum" sz="quarter" idx="7"/>
          </p:nvPr>
        </p:nvSpPr>
        <p:spPr>
          <a:xfrm>
            <a:off x="8364219" y="6487151"/>
            <a:ext cx="254634" cy="177800"/>
          </a:xfrm>
          <a:prstGeom prst="rect">
            <a:avLst/>
          </a:prstGeom>
        </p:spPr>
        <p:txBody>
          <a:bodyPr wrap="square" lIns="0" tIns="0" rIns="0" bIns="0">
            <a:spAutoFit/>
          </a:bodyPr>
          <a:lstStyle>
            <a:lvl1pPr>
              <a:defRPr sz="1200" b="0" i="0">
                <a:solidFill>
                  <a:schemeClr val="tx1"/>
                </a:solidFill>
                <a:latin typeface="Verdana"/>
                <a:cs typeface="Verdana"/>
              </a:defRPr>
            </a:lvl1pPr>
          </a:lstStyle>
          <a:p>
            <a:pPr marL="127000">
              <a:lnSpc>
                <a:spcPts val="1290"/>
              </a:lnSpc>
            </a:pPr>
            <a:fld id="{81D60167-4931-47E6-BA6A-407CBD079E47}" type="slidenum">
              <a:rPr spc="35" dirty="0"/>
              <a:pPr marL="127000">
                <a:lnSpc>
                  <a:spcPts val="1290"/>
                </a:lnSpc>
              </a:pPr>
              <a:t>‹N°›</a:t>
            </a:fld>
            <a:endParaRPr spc="3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416" y="2043683"/>
            <a:ext cx="7442200" cy="1384300"/>
          </a:xfrm>
          <a:custGeom>
            <a:avLst/>
            <a:gdLst/>
            <a:ahLst/>
            <a:cxnLst/>
            <a:rect l="l" t="t" r="r" b="b"/>
            <a:pathLst>
              <a:path w="7442200" h="1384300">
                <a:moveTo>
                  <a:pt x="6858000" y="0"/>
                </a:moveTo>
                <a:lnTo>
                  <a:pt x="583692" y="0"/>
                </a:lnTo>
                <a:lnTo>
                  <a:pt x="524256" y="3048"/>
                </a:lnTo>
                <a:lnTo>
                  <a:pt x="466344" y="12192"/>
                </a:lnTo>
                <a:lnTo>
                  <a:pt x="382524" y="36576"/>
                </a:lnTo>
                <a:lnTo>
                  <a:pt x="330708" y="57912"/>
                </a:lnTo>
                <a:lnTo>
                  <a:pt x="280416" y="85344"/>
                </a:lnTo>
                <a:lnTo>
                  <a:pt x="233172" y="117348"/>
                </a:lnTo>
                <a:lnTo>
                  <a:pt x="190500" y="152400"/>
                </a:lnTo>
                <a:lnTo>
                  <a:pt x="150876" y="192024"/>
                </a:lnTo>
                <a:lnTo>
                  <a:pt x="115824" y="234696"/>
                </a:lnTo>
                <a:lnTo>
                  <a:pt x="83820" y="281940"/>
                </a:lnTo>
                <a:lnTo>
                  <a:pt x="56388" y="332232"/>
                </a:lnTo>
                <a:lnTo>
                  <a:pt x="35052" y="384048"/>
                </a:lnTo>
                <a:lnTo>
                  <a:pt x="18288" y="438912"/>
                </a:lnTo>
                <a:lnTo>
                  <a:pt x="6096" y="496824"/>
                </a:lnTo>
                <a:lnTo>
                  <a:pt x="0" y="554736"/>
                </a:lnTo>
                <a:lnTo>
                  <a:pt x="0" y="1383792"/>
                </a:lnTo>
                <a:lnTo>
                  <a:pt x="50292" y="1383792"/>
                </a:lnTo>
                <a:lnTo>
                  <a:pt x="50292" y="585216"/>
                </a:lnTo>
                <a:lnTo>
                  <a:pt x="51985" y="553212"/>
                </a:lnTo>
                <a:lnTo>
                  <a:pt x="56388" y="502920"/>
                </a:lnTo>
                <a:lnTo>
                  <a:pt x="67056" y="451104"/>
                </a:lnTo>
                <a:lnTo>
                  <a:pt x="92964" y="376428"/>
                </a:lnTo>
                <a:lnTo>
                  <a:pt x="115824" y="329184"/>
                </a:lnTo>
                <a:lnTo>
                  <a:pt x="141732" y="284988"/>
                </a:lnTo>
                <a:lnTo>
                  <a:pt x="172212" y="245364"/>
                </a:lnTo>
                <a:lnTo>
                  <a:pt x="225552" y="188976"/>
                </a:lnTo>
                <a:lnTo>
                  <a:pt x="265175" y="156972"/>
                </a:lnTo>
                <a:lnTo>
                  <a:pt x="307847" y="128016"/>
                </a:lnTo>
                <a:lnTo>
                  <a:pt x="353568" y="103632"/>
                </a:lnTo>
                <a:lnTo>
                  <a:pt x="425196" y="74676"/>
                </a:lnTo>
                <a:lnTo>
                  <a:pt x="477012" y="62484"/>
                </a:lnTo>
                <a:lnTo>
                  <a:pt x="502920" y="56387"/>
                </a:lnTo>
                <a:lnTo>
                  <a:pt x="530352" y="53340"/>
                </a:lnTo>
                <a:lnTo>
                  <a:pt x="557784" y="51816"/>
                </a:lnTo>
                <a:lnTo>
                  <a:pt x="7098030" y="51816"/>
                </a:lnTo>
                <a:lnTo>
                  <a:pt x="7085076" y="45720"/>
                </a:lnTo>
                <a:lnTo>
                  <a:pt x="7030211" y="25908"/>
                </a:lnTo>
                <a:lnTo>
                  <a:pt x="6975348" y="12192"/>
                </a:lnTo>
                <a:lnTo>
                  <a:pt x="6917435" y="3048"/>
                </a:lnTo>
                <a:lnTo>
                  <a:pt x="6858000" y="0"/>
                </a:lnTo>
                <a:close/>
              </a:path>
              <a:path w="7442200" h="1384300">
                <a:moveTo>
                  <a:pt x="7098030" y="51816"/>
                </a:moveTo>
                <a:lnTo>
                  <a:pt x="6885432" y="51816"/>
                </a:lnTo>
                <a:lnTo>
                  <a:pt x="6912863" y="53340"/>
                </a:lnTo>
                <a:lnTo>
                  <a:pt x="6966204" y="62484"/>
                </a:lnTo>
                <a:lnTo>
                  <a:pt x="7016495" y="74676"/>
                </a:lnTo>
                <a:lnTo>
                  <a:pt x="7065263" y="92964"/>
                </a:lnTo>
                <a:lnTo>
                  <a:pt x="7135367" y="128016"/>
                </a:lnTo>
                <a:lnTo>
                  <a:pt x="7178039" y="156972"/>
                </a:lnTo>
                <a:lnTo>
                  <a:pt x="7216139" y="190500"/>
                </a:lnTo>
                <a:lnTo>
                  <a:pt x="7235952" y="207264"/>
                </a:lnTo>
                <a:lnTo>
                  <a:pt x="7286243" y="265176"/>
                </a:lnTo>
                <a:lnTo>
                  <a:pt x="7313676" y="307848"/>
                </a:lnTo>
                <a:lnTo>
                  <a:pt x="7339583" y="353568"/>
                </a:lnTo>
                <a:lnTo>
                  <a:pt x="7348728" y="377952"/>
                </a:lnTo>
                <a:lnTo>
                  <a:pt x="7359395" y="402336"/>
                </a:lnTo>
                <a:lnTo>
                  <a:pt x="7374635" y="451104"/>
                </a:lnTo>
                <a:lnTo>
                  <a:pt x="7385304" y="504444"/>
                </a:lnTo>
                <a:lnTo>
                  <a:pt x="7391400" y="585216"/>
                </a:lnTo>
                <a:lnTo>
                  <a:pt x="7391400" y="1383792"/>
                </a:lnTo>
                <a:lnTo>
                  <a:pt x="7441691" y="1383792"/>
                </a:lnTo>
                <a:lnTo>
                  <a:pt x="7441691" y="553212"/>
                </a:lnTo>
                <a:lnTo>
                  <a:pt x="7435595" y="495300"/>
                </a:lnTo>
                <a:lnTo>
                  <a:pt x="7423404" y="437388"/>
                </a:lnTo>
                <a:lnTo>
                  <a:pt x="7406639" y="382524"/>
                </a:lnTo>
                <a:lnTo>
                  <a:pt x="7371587" y="304800"/>
                </a:lnTo>
                <a:lnTo>
                  <a:pt x="7325867" y="234696"/>
                </a:lnTo>
                <a:lnTo>
                  <a:pt x="7289291" y="190500"/>
                </a:lnTo>
                <a:lnTo>
                  <a:pt x="7249667" y="152400"/>
                </a:lnTo>
                <a:lnTo>
                  <a:pt x="7228332" y="132587"/>
                </a:lnTo>
                <a:lnTo>
                  <a:pt x="7184135" y="99060"/>
                </a:lnTo>
                <a:lnTo>
                  <a:pt x="7135367" y="70104"/>
                </a:lnTo>
                <a:lnTo>
                  <a:pt x="7110983" y="57912"/>
                </a:lnTo>
                <a:lnTo>
                  <a:pt x="7098030" y="51816"/>
                </a:lnTo>
                <a:close/>
              </a:path>
            </a:pathLst>
          </a:custGeom>
          <a:solidFill>
            <a:srgbClr val="669999"/>
          </a:solidFill>
        </p:spPr>
        <p:txBody>
          <a:bodyPr wrap="square" lIns="0" tIns="0" rIns="0" bIns="0" rtlCol="0"/>
          <a:lstStyle/>
          <a:p>
            <a:endParaRPr/>
          </a:p>
        </p:txBody>
      </p:sp>
      <p:sp>
        <p:nvSpPr>
          <p:cNvPr id="3" name="object 3"/>
          <p:cNvSpPr/>
          <p:nvPr/>
        </p:nvSpPr>
        <p:spPr>
          <a:xfrm>
            <a:off x="201168" y="897635"/>
            <a:ext cx="7219315" cy="1049020"/>
          </a:xfrm>
          <a:custGeom>
            <a:avLst/>
            <a:gdLst/>
            <a:ahLst/>
            <a:cxnLst/>
            <a:rect l="l" t="t" r="r" b="b"/>
            <a:pathLst>
              <a:path w="7219315" h="1049020">
                <a:moveTo>
                  <a:pt x="7219187" y="0"/>
                </a:moveTo>
                <a:lnTo>
                  <a:pt x="0" y="0"/>
                </a:lnTo>
                <a:lnTo>
                  <a:pt x="0" y="1048512"/>
                </a:lnTo>
                <a:lnTo>
                  <a:pt x="7219187" y="1048512"/>
                </a:lnTo>
                <a:lnTo>
                  <a:pt x="7219187" y="1019555"/>
                </a:lnTo>
                <a:lnTo>
                  <a:pt x="56388" y="1019555"/>
                </a:lnTo>
                <a:lnTo>
                  <a:pt x="27432" y="990600"/>
                </a:lnTo>
                <a:lnTo>
                  <a:pt x="56388" y="990600"/>
                </a:lnTo>
                <a:lnTo>
                  <a:pt x="56388" y="57912"/>
                </a:lnTo>
                <a:lnTo>
                  <a:pt x="27432" y="57912"/>
                </a:lnTo>
                <a:lnTo>
                  <a:pt x="56388" y="28955"/>
                </a:lnTo>
                <a:lnTo>
                  <a:pt x="7219187" y="28955"/>
                </a:lnTo>
                <a:lnTo>
                  <a:pt x="7219187" y="0"/>
                </a:lnTo>
                <a:close/>
              </a:path>
              <a:path w="7219315" h="1049020">
                <a:moveTo>
                  <a:pt x="56388" y="990600"/>
                </a:moveTo>
                <a:lnTo>
                  <a:pt x="27432" y="990600"/>
                </a:lnTo>
                <a:lnTo>
                  <a:pt x="56388" y="1019555"/>
                </a:lnTo>
                <a:lnTo>
                  <a:pt x="56388" y="990600"/>
                </a:lnTo>
                <a:close/>
              </a:path>
              <a:path w="7219315" h="1049020">
                <a:moveTo>
                  <a:pt x="7162800" y="990600"/>
                </a:moveTo>
                <a:lnTo>
                  <a:pt x="56388" y="990600"/>
                </a:lnTo>
                <a:lnTo>
                  <a:pt x="56388" y="1019555"/>
                </a:lnTo>
                <a:lnTo>
                  <a:pt x="7162800" y="1019555"/>
                </a:lnTo>
                <a:lnTo>
                  <a:pt x="7162800" y="990600"/>
                </a:lnTo>
                <a:close/>
              </a:path>
              <a:path w="7219315" h="1049020">
                <a:moveTo>
                  <a:pt x="7162800" y="28955"/>
                </a:moveTo>
                <a:lnTo>
                  <a:pt x="7162800" y="1019555"/>
                </a:lnTo>
                <a:lnTo>
                  <a:pt x="7190232" y="990600"/>
                </a:lnTo>
                <a:lnTo>
                  <a:pt x="7219187" y="990600"/>
                </a:lnTo>
                <a:lnTo>
                  <a:pt x="7219187" y="57912"/>
                </a:lnTo>
                <a:lnTo>
                  <a:pt x="7190232" y="57912"/>
                </a:lnTo>
                <a:lnTo>
                  <a:pt x="7162800" y="28955"/>
                </a:lnTo>
                <a:close/>
              </a:path>
              <a:path w="7219315" h="1049020">
                <a:moveTo>
                  <a:pt x="7219187" y="990600"/>
                </a:moveTo>
                <a:lnTo>
                  <a:pt x="7190232" y="990600"/>
                </a:lnTo>
                <a:lnTo>
                  <a:pt x="7162800" y="1019555"/>
                </a:lnTo>
                <a:lnTo>
                  <a:pt x="7219187" y="1019555"/>
                </a:lnTo>
                <a:lnTo>
                  <a:pt x="7219187" y="990600"/>
                </a:lnTo>
                <a:close/>
              </a:path>
              <a:path w="7219315" h="1049020">
                <a:moveTo>
                  <a:pt x="56388" y="28955"/>
                </a:moveTo>
                <a:lnTo>
                  <a:pt x="27432" y="57912"/>
                </a:lnTo>
                <a:lnTo>
                  <a:pt x="56388" y="57912"/>
                </a:lnTo>
                <a:lnTo>
                  <a:pt x="56388" y="28955"/>
                </a:lnTo>
                <a:close/>
              </a:path>
              <a:path w="7219315" h="1049020">
                <a:moveTo>
                  <a:pt x="7162800" y="28955"/>
                </a:moveTo>
                <a:lnTo>
                  <a:pt x="56388" y="28955"/>
                </a:lnTo>
                <a:lnTo>
                  <a:pt x="56388" y="57912"/>
                </a:lnTo>
                <a:lnTo>
                  <a:pt x="7162800" y="57912"/>
                </a:lnTo>
                <a:lnTo>
                  <a:pt x="7162800" y="28955"/>
                </a:lnTo>
                <a:close/>
              </a:path>
              <a:path w="7219315" h="1049020">
                <a:moveTo>
                  <a:pt x="7219187" y="28955"/>
                </a:moveTo>
                <a:lnTo>
                  <a:pt x="7162800" y="28955"/>
                </a:lnTo>
                <a:lnTo>
                  <a:pt x="7190232" y="57912"/>
                </a:lnTo>
                <a:lnTo>
                  <a:pt x="7219187" y="57912"/>
                </a:lnTo>
                <a:lnTo>
                  <a:pt x="7219187" y="28955"/>
                </a:lnTo>
                <a:close/>
              </a:path>
            </a:pathLst>
          </a:custGeom>
          <a:solidFill>
            <a:srgbClr val="669999"/>
          </a:solidFill>
        </p:spPr>
        <p:txBody>
          <a:bodyPr wrap="square" lIns="0" tIns="0" rIns="0" bIns="0" rtlCol="0"/>
          <a:lstStyle/>
          <a:p>
            <a:endParaRPr/>
          </a:p>
        </p:txBody>
      </p:sp>
      <p:sp>
        <p:nvSpPr>
          <p:cNvPr id="4" name="object 4"/>
          <p:cNvSpPr/>
          <p:nvPr/>
        </p:nvSpPr>
        <p:spPr>
          <a:xfrm>
            <a:off x="0" y="1383791"/>
            <a:ext cx="8991600" cy="1828800"/>
          </a:xfrm>
          <a:custGeom>
            <a:avLst/>
            <a:gdLst/>
            <a:ahLst/>
            <a:cxnLst/>
            <a:rect l="l" t="t" r="r" b="b"/>
            <a:pathLst>
              <a:path w="8991600" h="1828800">
                <a:moveTo>
                  <a:pt x="8075676" y="0"/>
                </a:moveTo>
                <a:lnTo>
                  <a:pt x="0" y="0"/>
                </a:lnTo>
                <a:lnTo>
                  <a:pt x="0" y="1828800"/>
                </a:lnTo>
                <a:lnTo>
                  <a:pt x="8078724" y="1828800"/>
                </a:lnTo>
                <a:lnTo>
                  <a:pt x="8127230" y="1827392"/>
                </a:lnTo>
                <a:lnTo>
                  <a:pt x="8175075" y="1823507"/>
                </a:lnTo>
                <a:lnTo>
                  <a:pt x="8222194" y="1817206"/>
                </a:lnTo>
                <a:lnTo>
                  <a:pt x="8268525" y="1808553"/>
                </a:lnTo>
                <a:lnTo>
                  <a:pt x="8314005" y="1797610"/>
                </a:lnTo>
                <a:lnTo>
                  <a:pt x="8358571" y="1784439"/>
                </a:lnTo>
                <a:lnTo>
                  <a:pt x="8402160" y="1769104"/>
                </a:lnTo>
                <a:lnTo>
                  <a:pt x="8444709" y="1751666"/>
                </a:lnTo>
                <a:lnTo>
                  <a:pt x="8486155" y="1732189"/>
                </a:lnTo>
                <a:lnTo>
                  <a:pt x="8526436" y="1710734"/>
                </a:lnTo>
                <a:lnTo>
                  <a:pt x="8565487" y="1687365"/>
                </a:lnTo>
                <a:lnTo>
                  <a:pt x="8603247" y="1662145"/>
                </a:lnTo>
                <a:lnTo>
                  <a:pt x="8639653" y="1635135"/>
                </a:lnTo>
                <a:lnTo>
                  <a:pt x="8674641" y="1606399"/>
                </a:lnTo>
                <a:lnTo>
                  <a:pt x="8708149" y="1575999"/>
                </a:lnTo>
                <a:lnTo>
                  <a:pt x="8740113" y="1543998"/>
                </a:lnTo>
                <a:lnTo>
                  <a:pt x="8770472" y="1510457"/>
                </a:lnTo>
                <a:lnTo>
                  <a:pt x="8799161" y="1475441"/>
                </a:lnTo>
                <a:lnTo>
                  <a:pt x="8826118" y="1439012"/>
                </a:lnTo>
                <a:lnTo>
                  <a:pt x="8851280" y="1401231"/>
                </a:lnTo>
                <a:lnTo>
                  <a:pt x="8874584" y="1362163"/>
                </a:lnTo>
                <a:lnTo>
                  <a:pt x="8895968" y="1321868"/>
                </a:lnTo>
                <a:lnTo>
                  <a:pt x="8915367" y="1280411"/>
                </a:lnTo>
                <a:lnTo>
                  <a:pt x="8932720" y="1237854"/>
                </a:lnTo>
                <a:lnTo>
                  <a:pt x="8947964" y="1194258"/>
                </a:lnTo>
                <a:lnTo>
                  <a:pt x="8961035" y="1149688"/>
                </a:lnTo>
                <a:lnTo>
                  <a:pt x="8971870" y="1104205"/>
                </a:lnTo>
                <a:lnTo>
                  <a:pt x="8980407" y="1057872"/>
                </a:lnTo>
                <a:lnTo>
                  <a:pt x="8986583" y="1010751"/>
                </a:lnTo>
                <a:lnTo>
                  <a:pt x="8990335" y="962907"/>
                </a:lnTo>
                <a:lnTo>
                  <a:pt x="8991600" y="914400"/>
                </a:lnTo>
                <a:lnTo>
                  <a:pt x="8990335" y="865612"/>
                </a:lnTo>
                <a:lnTo>
                  <a:pt x="8986582" y="817513"/>
                </a:lnTo>
                <a:lnTo>
                  <a:pt x="8980405" y="770167"/>
                </a:lnTo>
                <a:lnTo>
                  <a:pt x="8971864" y="723633"/>
                </a:lnTo>
                <a:lnTo>
                  <a:pt x="8961022" y="677974"/>
                </a:lnTo>
                <a:lnTo>
                  <a:pt x="8947942" y="633252"/>
                </a:lnTo>
                <a:lnTo>
                  <a:pt x="8932685" y="589527"/>
                </a:lnTo>
                <a:lnTo>
                  <a:pt x="8915315" y="546863"/>
                </a:lnTo>
                <a:lnTo>
                  <a:pt x="8895893" y="505320"/>
                </a:lnTo>
                <a:lnTo>
                  <a:pt x="8874482" y="464960"/>
                </a:lnTo>
                <a:lnTo>
                  <a:pt x="8851144" y="425846"/>
                </a:lnTo>
                <a:lnTo>
                  <a:pt x="8825941" y="388038"/>
                </a:lnTo>
                <a:lnTo>
                  <a:pt x="8798936" y="351598"/>
                </a:lnTo>
                <a:lnTo>
                  <a:pt x="8770191" y="316588"/>
                </a:lnTo>
                <a:lnTo>
                  <a:pt x="8739768" y="283070"/>
                </a:lnTo>
                <a:lnTo>
                  <a:pt x="8707730" y="251106"/>
                </a:lnTo>
                <a:lnTo>
                  <a:pt x="8674138" y="220756"/>
                </a:lnTo>
                <a:lnTo>
                  <a:pt x="8639056" y="192084"/>
                </a:lnTo>
                <a:lnTo>
                  <a:pt x="8602546" y="165150"/>
                </a:lnTo>
                <a:lnTo>
                  <a:pt x="8564669" y="140016"/>
                </a:lnTo>
                <a:lnTo>
                  <a:pt x="8525488" y="116743"/>
                </a:lnTo>
                <a:lnTo>
                  <a:pt x="8485066" y="95395"/>
                </a:lnTo>
                <a:lnTo>
                  <a:pt x="8443464" y="76032"/>
                </a:lnTo>
                <a:lnTo>
                  <a:pt x="8400746" y="58716"/>
                </a:lnTo>
                <a:lnTo>
                  <a:pt x="8356973" y="43508"/>
                </a:lnTo>
                <a:lnTo>
                  <a:pt x="8312207" y="30471"/>
                </a:lnTo>
                <a:lnTo>
                  <a:pt x="8266512" y="19666"/>
                </a:lnTo>
                <a:lnTo>
                  <a:pt x="8219948" y="11154"/>
                </a:lnTo>
                <a:lnTo>
                  <a:pt x="8172580" y="4998"/>
                </a:lnTo>
                <a:lnTo>
                  <a:pt x="8124468" y="1259"/>
                </a:lnTo>
                <a:lnTo>
                  <a:pt x="8075676" y="0"/>
                </a:lnTo>
                <a:close/>
              </a:path>
            </a:pathLst>
          </a:custGeom>
          <a:solidFill>
            <a:srgbClr val="6666CC"/>
          </a:solidFill>
        </p:spPr>
        <p:txBody>
          <a:bodyPr wrap="square" lIns="0" tIns="0" rIns="0" bIns="0" rtlCol="0"/>
          <a:lstStyle/>
          <a:p>
            <a:endParaRPr/>
          </a:p>
        </p:txBody>
      </p:sp>
      <p:sp>
        <p:nvSpPr>
          <p:cNvPr id="5" name="object 5"/>
          <p:cNvSpPr/>
          <p:nvPr/>
        </p:nvSpPr>
        <p:spPr>
          <a:xfrm>
            <a:off x="0" y="3059429"/>
            <a:ext cx="8305800" cy="0"/>
          </a:xfrm>
          <a:custGeom>
            <a:avLst/>
            <a:gdLst/>
            <a:ahLst/>
            <a:cxnLst/>
            <a:rect l="l" t="t" r="r" b="b"/>
            <a:pathLst>
              <a:path w="8305800">
                <a:moveTo>
                  <a:pt x="0" y="0"/>
                </a:moveTo>
                <a:lnTo>
                  <a:pt x="8305800" y="0"/>
                </a:lnTo>
              </a:path>
            </a:pathLst>
          </a:custGeom>
          <a:ln w="50292">
            <a:solidFill>
              <a:srgbClr val="FFFFFF"/>
            </a:solidFill>
          </a:ln>
        </p:spPr>
        <p:txBody>
          <a:bodyPr wrap="square" lIns="0" tIns="0" rIns="0" bIns="0" rtlCol="0"/>
          <a:lstStyle/>
          <a:p>
            <a:endParaRPr/>
          </a:p>
        </p:txBody>
      </p:sp>
      <p:sp>
        <p:nvSpPr>
          <p:cNvPr id="6" name="object 6"/>
          <p:cNvSpPr txBox="1">
            <a:spLocks noGrp="1"/>
          </p:cNvSpPr>
          <p:nvPr>
            <p:ph type="body" idx="1"/>
          </p:nvPr>
        </p:nvSpPr>
        <p:spPr>
          <a:xfrm>
            <a:off x="307163" y="1514284"/>
            <a:ext cx="8529673" cy="1107996"/>
          </a:xfrm>
          <a:prstGeom prst="rect">
            <a:avLst/>
          </a:prstGeom>
        </p:spPr>
        <p:txBody>
          <a:bodyPr vert="horz" wrap="square" lIns="0" tIns="0" rIns="0" bIns="0" rtlCol="0">
            <a:spAutoFit/>
          </a:bodyPr>
          <a:lstStyle/>
          <a:p>
            <a:pPr algn="ctr"/>
            <a:r>
              <a:rPr lang="en-US" sz="3600" dirty="0" smtClean="0"/>
              <a:t>Fundamentals </a:t>
            </a:r>
            <a:r>
              <a:rPr lang="en-US" sz="3600" dirty="0"/>
              <a:t>of Computer Graphics</a:t>
            </a:r>
            <a:endParaRPr lang="fr-FR" sz="3600" dirty="0"/>
          </a:p>
          <a:p>
            <a:pPr algn="ctr"/>
            <a:r>
              <a:rPr lang="fr-FR" sz="3600" dirty="0" smtClean="0"/>
              <a:t>General </a:t>
            </a:r>
            <a:r>
              <a:rPr lang="fr-FR" sz="3600" dirty="0" err="1" smtClean="0"/>
              <a:t>presentation</a:t>
            </a:r>
            <a:endParaRPr lang="fr-FR" sz="3600" dirty="0"/>
          </a:p>
        </p:txBody>
      </p:sp>
      <p:sp>
        <p:nvSpPr>
          <p:cNvPr id="7" name="object 7"/>
          <p:cNvSpPr/>
          <p:nvPr/>
        </p:nvSpPr>
        <p:spPr>
          <a:xfrm>
            <a:off x="661416" y="3427475"/>
            <a:ext cx="7442200" cy="2021205"/>
          </a:xfrm>
          <a:custGeom>
            <a:avLst/>
            <a:gdLst/>
            <a:ahLst/>
            <a:cxnLst/>
            <a:rect l="l" t="t" r="r" b="b"/>
            <a:pathLst>
              <a:path w="7442200" h="2021204">
                <a:moveTo>
                  <a:pt x="50292" y="0"/>
                </a:moveTo>
                <a:lnTo>
                  <a:pt x="0" y="0"/>
                </a:lnTo>
                <a:lnTo>
                  <a:pt x="0" y="1466088"/>
                </a:lnTo>
                <a:lnTo>
                  <a:pt x="6096" y="1525523"/>
                </a:lnTo>
                <a:lnTo>
                  <a:pt x="18288" y="1581912"/>
                </a:lnTo>
                <a:lnTo>
                  <a:pt x="35052" y="1636776"/>
                </a:lnTo>
                <a:lnTo>
                  <a:pt x="57912" y="1690115"/>
                </a:lnTo>
                <a:lnTo>
                  <a:pt x="100584" y="1763267"/>
                </a:lnTo>
                <a:lnTo>
                  <a:pt x="170687" y="1850136"/>
                </a:lnTo>
                <a:lnTo>
                  <a:pt x="234696" y="1905000"/>
                </a:lnTo>
                <a:lnTo>
                  <a:pt x="281940" y="1935479"/>
                </a:lnTo>
                <a:lnTo>
                  <a:pt x="330708" y="1962912"/>
                </a:lnTo>
                <a:lnTo>
                  <a:pt x="438912" y="2002536"/>
                </a:lnTo>
                <a:lnTo>
                  <a:pt x="524256" y="2017776"/>
                </a:lnTo>
                <a:lnTo>
                  <a:pt x="583692" y="2020824"/>
                </a:lnTo>
                <a:lnTo>
                  <a:pt x="6858000" y="2020824"/>
                </a:lnTo>
                <a:lnTo>
                  <a:pt x="6947915" y="2013203"/>
                </a:lnTo>
                <a:lnTo>
                  <a:pt x="7004304" y="2001012"/>
                </a:lnTo>
                <a:lnTo>
                  <a:pt x="7059167" y="1984248"/>
                </a:lnTo>
                <a:lnTo>
                  <a:pt x="7096179" y="1969008"/>
                </a:lnTo>
                <a:lnTo>
                  <a:pt x="556260" y="1969008"/>
                </a:lnTo>
                <a:lnTo>
                  <a:pt x="501396" y="1962912"/>
                </a:lnTo>
                <a:lnTo>
                  <a:pt x="475488" y="1958339"/>
                </a:lnTo>
                <a:lnTo>
                  <a:pt x="449580" y="1952243"/>
                </a:lnTo>
                <a:lnTo>
                  <a:pt x="425196" y="1944624"/>
                </a:lnTo>
                <a:lnTo>
                  <a:pt x="399288" y="1937003"/>
                </a:lnTo>
                <a:lnTo>
                  <a:pt x="376428" y="1927859"/>
                </a:lnTo>
                <a:lnTo>
                  <a:pt x="352044" y="1915667"/>
                </a:lnTo>
                <a:lnTo>
                  <a:pt x="329184" y="1905000"/>
                </a:lnTo>
                <a:lnTo>
                  <a:pt x="284988" y="1877567"/>
                </a:lnTo>
                <a:lnTo>
                  <a:pt x="243840" y="1847088"/>
                </a:lnTo>
                <a:lnTo>
                  <a:pt x="205740" y="1812036"/>
                </a:lnTo>
                <a:lnTo>
                  <a:pt x="172212" y="1775459"/>
                </a:lnTo>
                <a:lnTo>
                  <a:pt x="114300" y="1690115"/>
                </a:lnTo>
                <a:lnTo>
                  <a:pt x="103632" y="1667256"/>
                </a:lnTo>
                <a:lnTo>
                  <a:pt x="91440" y="1642871"/>
                </a:lnTo>
                <a:lnTo>
                  <a:pt x="74676" y="1594103"/>
                </a:lnTo>
                <a:lnTo>
                  <a:pt x="60960" y="1542288"/>
                </a:lnTo>
                <a:lnTo>
                  <a:pt x="53340" y="1490471"/>
                </a:lnTo>
                <a:lnTo>
                  <a:pt x="50292" y="1435608"/>
                </a:lnTo>
                <a:lnTo>
                  <a:pt x="50292" y="0"/>
                </a:lnTo>
                <a:close/>
              </a:path>
              <a:path w="7442200" h="2021204">
                <a:moveTo>
                  <a:pt x="7441691" y="0"/>
                </a:moveTo>
                <a:lnTo>
                  <a:pt x="7391400" y="0"/>
                </a:lnTo>
                <a:lnTo>
                  <a:pt x="7391400" y="1435608"/>
                </a:lnTo>
                <a:lnTo>
                  <a:pt x="7389786" y="1466088"/>
                </a:lnTo>
                <a:lnTo>
                  <a:pt x="7385304" y="1517903"/>
                </a:lnTo>
                <a:lnTo>
                  <a:pt x="7374635" y="1569720"/>
                </a:lnTo>
                <a:lnTo>
                  <a:pt x="7348728" y="1644395"/>
                </a:lnTo>
                <a:lnTo>
                  <a:pt x="7313676" y="1712976"/>
                </a:lnTo>
                <a:lnTo>
                  <a:pt x="7284719" y="1755647"/>
                </a:lnTo>
                <a:lnTo>
                  <a:pt x="7252715" y="1795271"/>
                </a:lnTo>
                <a:lnTo>
                  <a:pt x="7216139" y="1831848"/>
                </a:lnTo>
                <a:lnTo>
                  <a:pt x="7196328" y="1847088"/>
                </a:lnTo>
                <a:lnTo>
                  <a:pt x="7176515" y="1863852"/>
                </a:lnTo>
                <a:lnTo>
                  <a:pt x="7133843" y="1892808"/>
                </a:lnTo>
                <a:lnTo>
                  <a:pt x="7088124" y="1917191"/>
                </a:lnTo>
                <a:lnTo>
                  <a:pt x="7016495" y="1946148"/>
                </a:lnTo>
                <a:lnTo>
                  <a:pt x="6964680" y="1958339"/>
                </a:lnTo>
                <a:lnTo>
                  <a:pt x="6883908" y="1969008"/>
                </a:lnTo>
                <a:lnTo>
                  <a:pt x="7096179" y="1969008"/>
                </a:lnTo>
                <a:lnTo>
                  <a:pt x="7136891" y="1949195"/>
                </a:lnTo>
                <a:lnTo>
                  <a:pt x="7185659" y="1920239"/>
                </a:lnTo>
                <a:lnTo>
                  <a:pt x="7229856" y="1886712"/>
                </a:lnTo>
                <a:lnTo>
                  <a:pt x="7290815" y="1828800"/>
                </a:lnTo>
                <a:lnTo>
                  <a:pt x="7342632" y="1761744"/>
                </a:lnTo>
                <a:lnTo>
                  <a:pt x="7371587" y="1714500"/>
                </a:lnTo>
                <a:lnTo>
                  <a:pt x="7406639" y="1636776"/>
                </a:lnTo>
                <a:lnTo>
                  <a:pt x="7423404" y="1581912"/>
                </a:lnTo>
                <a:lnTo>
                  <a:pt x="7435595" y="1524000"/>
                </a:lnTo>
                <a:lnTo>
                  <a:pt x="7441691" y="1464564"/>
                </a:lnTo>
                <a:lnTo>
                  <a:pt x="7441691" y="0"/>
                </a:lnTo>
                <a:close/>
              </a:path>
            </a:pathLst>
          </a:custGeom>
          <a:solidFill>
            <a:srgbClr val="669999"/>
          </a:solidFill>
        </p:spPr>
        <p:txBody>
          <a:bodyPr wrap="square" lIns="0" tIns="0" rIns="0" bIns="0" rtlCol="0"/>
          <a:lstStyle/>
          <a:p>
            <a:endParaRPr/>
          </a:p>
        </p:txBody>
      </p:sp>
      <p:sp>
        <p:nvSpPr>
          <p:cNvPr id="8" name="object 8"/>
          <p:cNvSpPr txBox="1"/>
          <p:nvPr/>
        </p:nvSpPr>
        <p:spPr>
          <a:xfrm>
            <a:off x="1473123" y="3447821"/>
            <a:ext cx="5991860" cy="1479892"/>
          </a:xfrm>
          <a:prstGeom prst="rect">
            <a:avLst/>
          </a:prstGeom>
        </p:spPr>
        <p:txBody>
          <a:bodyPr vert="horz" wrap="square" lIns="0" tIns="0" rIns="0" bIns="0" rtlCol="0">
            <a:spAutoFit/>
          </a:bodyPr>
          <a:lstStyle/>
          <a:p>
            <a:pPr marL="12700" marR="1560830">
              <a:lnSpc>
                <a:spcPct val="119500"/>
              </a:lnSpc>
              <a:spcBef>
                <a:spcPts val="10"/>
              </a:spcBef>
            </a:pPr>
            <a:r>
              <a:rPr lang="fr-FR" sz="2000" b="1" dirty="0" err="1" smtClean="0">
                <a:latin typeface="Arial"/>
                <a:cs typeface="Arial"/>
              </a:rPr>
              <a:t>Master’s</a:t>
            </a:r>
            <a:r>
              <a:rPr lang="fr-FR" sz="2000" b="1" dirty="0" smtClean="0">
                <a:latin typeface="Arial"/>
                <a:cs typeface="Arial"/>
              </a:rPr>
              <a:t> course – M1 (Option: I.V.A.) Mohamed </a:t>
            </a:r>
            <a:r>
              <a:rPr lang="fr-FR" sz="2000" b="1" dirty="0" err="1" smtClean="0">
                <a:latin typeface="Arial"/>
                <a:cs typeface="Arial"/>
              </a:rPr>
              <a:t>Khider</a:t>
            </a:r>
            <a:r>
              <a:rPr lang="fr-FR" sz="2000" b="1" dirty="0" smtClean="0">
                <a:latin typeface="Arial"/>
                <a:cs typeface="Arial"/>
              </a:rPr>
              <a:t> Biskra </a:t>
            </a:r>
            <a:r>
              <a:rPr lang="fr-FR" sz="2000" b="1" dirty="0" err="1" smtClean="0">
                <a:latin typeface="Arial"/>
                <a:cs typeface="Arial"/>
              </a:rPr>
              <a:t>University</a:t>
            </a:r>
            <a:endParaRPr lang="fr-FR" sz="2000" b="1" dirty="0" smtClean="0">
              <a:latin typeface="Arial"/>
              <a:cs typeface="Arial"/>
            </a:endParaRPr>
          </a:p>
          <a:p>
            <a:pPr marL="12700" marR="1560830" algn="ctr">
              <a:lnSpc>
                <a:spcPct val="119500"/>
              </a:lnSpc>
              <a:spcBef>
                <a:spcPts val="10"/>
              </a:spcBef>
            </a:pPr>
            <a:r>
              <a:rPr lang="fr-FR" sz="2000" b="1" smtClean="0">
                <a:latin typeface="Arial"/>
                <a:cs typeface="Arial"/>
              </a:rPr>
              <a:t>2025-2026</a:t>
            </a:r>
            <a:endParaRPr lang="fr-FR" sz="2000" b="1" dirty="0" smtClean="0">
              <a:latin typeface="Arial"/>
              <a:cs typeface="Arial"/>
            </a:endParaRPr>
          </a:p>
          <a:p>
            <a:pPr marL="248920" algn="ctr">
              <a:lnSpc>
                <a:spcPct val="100000"/>
              </a:lnSpc>
              <a:spcBef>
                <a:spcPts val="490"/>
              </a:spcBef>
            </a:pPr>
            <a:r>
              <a:rPr lang="fr-FR" sz="2000" b="1" dirty="0" smtClean="0">
                <a:latin typeface="Arial"/>
                <a:cs typeface="Arial"/>
              </a:rPr>
              <a:t>Dr: </a:t>
            </a:r>
            <a:r>
              <a:rPr lang="fr-FR" sz="2000" b="1" dirty="0" err="1" smtClean="0">
                <a:latin typeface="Arial"/>
                <a:cs typeface="Arial"/>
              </a:rPr>
              <a:t>Zerari</a:t>
            </a:r>
            <a:r>
              <a:rPr lang="fr-FR" sz="2000" b="1" dirty="0" smtClean="0">
                <a:latin typeface="Arial"/>
                <a:cs typeface="Arial"/>
              </a:rPr>
              <a:t> </a:t>
            </a:r>
            <a:r>
              <a:rPr lang="fr-FR" sz="2000" b="1" dirty="0" err="1" smtClean="0">
                <a:latin typeface="Arial"/>
                <a:cs typeface="Arial"/>
              </a:rPr>
              <a:t>Abd</a:t>
            </a:r>
            <a:r>
              <a:rPr lang="fr-FR" sz="2000" b="1" dirty="0" smtClean="0">
                <a:latin typeface="Arial"/>
                <a:cs typeface="Arial"/>
              </a:rPr>
              <a:t> El </a:t>
            </a:r>
            <a:r>
              <a:rPr lang="fr-FR" sz="2000" b="1" dirty="0" err="1" smtClean="0">
                <a:latin typeface="Arial"/>
                <a:cs typeface="Arial"/>
              </a:rPr>
              <a:t>Mouméne</a:t>
            </a:r>
            <a:endParaRPr sz="20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07504" y="1052736"/>
            <a:ext cx="8405316" cy="5544616"/>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35496" y="980728"/>
            <a:ext cx="6562725" cy="5616624"/>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4621332" y="908720"/>
            <a:ext cx="4487172" cy="5688632"/>
          </a:xfrm>
          <a:prstGeom prst="rect">
            <a:avLst/>
          </a:prstGeom>
          <a:noFill/>
          <a:ln w="9525">
            <a:noFill/>
            <a:miter lim="800000"/>
            <a:headEnd/>
            <a:tailEnd/>
          </a:ln>
        </p:spPr>
      </p:pic>
      <p:sp>
        <p:nvSpPr>
          <p:cNvPr id="10" name="Titre 1"/>
          <p:cNvSpPr txBox="1">
            <a:spLocks/>
          </p:cNvSpPr>
          <p:nvPr/>
        </p:nvSpPr>
        <p:spPr>
          <a:xfrm>
            <a:off x="381000" y="0"/>
            <a:ext cx="8572528" cy="1066800"/>
          </a:xfrm>
          <a:prstGeom prst="rect">
            <a:avLst/>
          </a:prstGeom>
        </p:spPr>
        <p:txBody>
          <a:bodyPr wrap="square" lIns="0" tIns="0" rIns="0" bIns="0">
            <a:noAutofit/>
          </a:bodyPr>
          <a:lstStyle/>
          <a:p>
            <a:pPr lvl="0">
              <a:defRPr/>
            </a:pPr>
            <a:r>
              <a:rPr lang="fr-FR" sz="2800" b="1" smtClean="0">
                <a:effectLst>
                  <a:outerShdw blurRad="38100" dist="38100" dir="2700000" algn="tl">
                    <a:srgbClr val="000000">
                      <a:alpha val="43137"/>
                    </a:srgbClr>
                  </a:outerShdw>
                </a:effectLst>
              </a:rPr>
              <a:t>Applications of </a:t>
            </a:r>
            <a:r>
              <a:rPr lang="fr-FR" sz="3200" b="1" smtClean="0"/>
              <a:t>Computer graphics </a:t>
            </a:r>
            <a:endParaRPr kumimoji="0" lang="fr-FR" sz="32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ea typeface="+mj-ea"/>
              <a:cs typeface="Arial"/>
            </a:endParaRPr>
          </a:p>
          <a:p>
            <a:r>
              <a:rPr lang="fr-FR" sz="3200" kern="0" smtClean="0">
                <a:solidFill>
                  <a:schemeClr val="tx1">
                    <a:lumMod val="85000"/>
                    <a:lumOff val="15000"/>
                  </a:schemeClr>
                </a:solidFill>
                <a:latin typeface="Arial"/>
                <a:ea typeface="+mj-ea"/>
                <a:cs typeface="Arial"/>
              </a:rPr>
              <a:t>Scientific visualization</a:t>
            </a: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10</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fade">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fade">
                                      <p:cBhvr>
                                        <p:cTn id="1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a:xfrm>
            <a:off x="571472" y="152400"/>
            <a:ext cx="8343928" cy="1143000"/>
          </a:xfrm>
        </p:spPr>
        <p:txBody>
          <a:bodyPr>
            <a:noAutofit/>
          </a:bodyPr>
          <a:lstStyle/>
          <a:p>
            <a:r>
              <a:rPr lang="en-US" b="1" dirty="0" smtClean="0">
                <a:solidFill>
                  <a:schemeClr val="tx1"/>
                </a:solidFill>
              </a:rPr>
              <a:t>What is a digital image?</a:t>
            </a:r>
            <a:endParaRPr lang="fr-FR" sz="3600" dirty="0" smtClean="0">
              <a:solidFill>
                <a:schemeClr val="tx1"/>
              </a:solidFill>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490478" y="1595422"/>
            <a:ext cx="8196322" cy="5110178"/>
          </a:xfrm>
        </p:spPr>
        <p:txBody>
          <a:bodyPr>
            <a:noAutofit/>
          </a:bodyPr>
          <a:lstStyle/>
          <a:p>
            <a:pPr algn="just"/>
            <a:r>
              <a:rPr lang="en-US" sz="2800" b="1" dirty="0" smtClean="0">
                <a:solidFill>
                  <a:schemeClr val="tx1"/>
                </a:solidFill>
                <a:latin typeface="Calibri (Corps)"/>
              </a:rPr>
              <a:t>An image refers to any image acquired, created, processed or stored</a:t>
            </a:r>
            <a:r>
              <a:rPr lang="fr-FR" sz="2800" b="1" dirty="0" smtClean="0">
                <a:solidFill>
                  <a:schemeClr val="tx1"/>
                </a:solidFill>
                <a:latin typeface="Calibri (Corps)"/>
              </a:rPr>
              <a:t>. </a:t>
            </a:r>
          </a:p>
          <a:p>
            <a:pPr algn="just"/>
            <a:r>
              <a:rPr lang="en-US" sz="2800" b="1" dirty="0" smtClean="0">
                <a:solidFill>
                  <a:schemeClr val="tx1"/>
                </a:solidFill>
                <a:latin typeface="Calibri (Corps)"/>
              </a:rPr>
              <a:t>A digital image is composed of elementary units (called pixels) that each represent a portion of the image.</a:t>
            </a:r>
            <a:endParaRPr lang="fr-FR" sz="2800" b="1" dirty="0" smtClean="0">
              <a:solidFill>
                <a:schemeClr val="tx1"/>
              </a:solidFill>
              <a:latin typeface="Calibri (Corps)"/>
            </a:endParaRPr>
          </a:p>
          <a:p>
            <a:pPr algn="just"/>
            <a:r>
              <a:rPr lang="fr-FR" sz="2800" b="1" dirty="0" smtClean="0">
                <a:solidFill>
                  <a:schemeClr val="tx1"/>
                </a:solidFill>
                <a:latin typeface="Calibri (Corps)"/>
              </a:rPr>
              <a:t> </a:t>
            </a:r>
            <a:r>
              <a:rPr lang="en-US" sz="2800" b="1" dirty="0" smtClean="0">
                <a:solidFill>
                  <a:schemeClr val="tx1"/>
                </a:solidFill>
                <a:latin typeface="Calibri (Corps)"/>
              </a:rPr>
              <a:t>An image is defined by:</a:t>
            </a:r>
            <a:endParaRPr lang="fr-FR" sz="2800" b="1" dirty="0" smtClean="0">
              <a:solidFill>
                <a:schemeClr val="tx1"/>
              </a:solidFill>
              <a:latin typeface="Calibri (Corps)"/>
            </a:endParaRPr>
          </a:p>
          <a:p>
            <a:pPr lvl="1" algn="just">
              <a:buFont typeface="Arial" pitchFamily="34" charset="0"/>
              <a:buChar char="•"/>
            </a:pPr>
            <a:r>
              <a:rPr lang="en-US" sz="2800" b="1" dirty="0" smtClean="0">
                <a:solidFill>
                  <a:schemeClr val="tx1"/>
                </a:solidFill>
              </a:rPr>
              <a:t>The number of pixels that compose it in width and height,</a:t>
            </a:r>
          </a:p>
          <a:p>
            <a:pPr lvl="1" algn="just">
              <a:buFont typeface="Arial" pitchFamily="34" charset="0"/>
              <a:buChar char="•"/>
            </a:pPr>
            <a:r>
              <a:rPr lang="en-US" sz="2800" b="1" dirty="0" smtClean="0">
                <a:solidFill>
                  <a:schemeClr val="tx1"/>
                </a:solidFill>
              </a:rPr>
              <a:t> The extent of the shades of gray or colors that each pixel can take.</a:t>
            </a:r>
            <a:endParaRPr lang="fr-FR" sz="2800" b="1" dirty="0" smtClean="0">
              <a:solidFill>
                <a:schemeClr val="tx1"/>
              </a:solidFill>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11</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14320" y="1143000"/>
            <a:ext cx="7943880" cy="4900650"/>
          </a:xfrm>
        </p:spPr>
        <p:txBody>
          <a:bodyPr>
            <a:normAutofit/>
          </a:bodyPr>
          <a:lstStyle/>
          <a:p>
            <a:pPr algn="just"/>
            <a:r>
              <a:rPr lang="en-US" sz="4000" b="1" dirty="0" smtClean="0">
                <a:solidFill>
                  <a:schemeClr val="tx1"/>
                </a:solidFill>
              </a:rPr>
              <a:t>The pixel is the basic unit for measuring the definition of a digital image. The pixel is also the smallest element that makes up a digital image. It comes from the expression picture element, which means "image element" or "elementary point".</a:t>
            </a:r>
            <a:endParaRPr lang="fr-FR" sz="4000" b="1" dirty="0">
              <a:solidFill>
                <a:schemeClr val="tx1"/>
              </a:solidFill>
            </a:endParaRPr>
          </a:p>
        </p:txBody>
      </p:sp>
      <p:sp>
        <p:nvSpPr>
          <p:cNvPr id="5" name="Titre 1"/>
          <p:cNvSpPr txBox="1">
            <a:spLocks/>
          </p:cNvSpPr>
          <p:nvPr/>
        </p:nvSpPr>
        <p:spPr>
          <a:xfrm>
            <a:off x="571472" y="152400"/>
            <a:ext cx="8343928" cy="1143000"/>
          </a:xfrm>
          <a:prstGeom prst="rect">
            <a:avLst/>
          </a:prstGeom>
        </p:spPr>
        <p:txBody>
          <a:bodyPr wrap="square" lIns="0" tIns="0" rIns="0" bIns="0">
            <a:noAutofit/>
          </a:bodyPr>
          <a:lstStyle/>
          <a:p>
            <a:r>
              <a:rPr lang="fr-FR" sz="4000" b="1" kern="0" dirty="0">
                <a:latin typeface="Arial"/>
                <a:ea typeface="+mj-ea"/>
                <a:cs typeface="Arial"/>
              </a:rPr>
              <a:t>P</a:t>
            </a:r>
            <a:r>
              <a:rPr lang="fr-FR" sz="4000" b="1" kern="0" dirty="0" smtClean="0">
                <a:latin typeface="Arial"/>
                <a:ea typeface="+mj-ea"/>
                <a:cs typeface="Arial"/>
              </a:rPr>
              <a:t>ixel </a:t>
            </a:r>
            <a:endParaRPr kumimoji="0" lang="fr-FR" sz="2800" i="0" u="none" strike="noStrike" kern="0" cap="none" spc="0" normalizeH="0" baseline="0" noProof="0" dirty="0" smtClean="0">
              <a:ln>
                <a:noFill/>
              </a:ln>
              <a:effectLst>
                <a:outerShdw blurRad="38100" dist="38100" dir="2700000" algn="tl">
                  <a:srgbClr val="000000">
                    <a:alpha val="43137"/>
                  </a:srgbClr>
                </a:outerShdw>
              </a:effectLst>
              <a:uLnTx/>
              <a:uFillTx/>
              <a:latin typeface="Arial"/>
              <a:ea typeface="+mj-ea"/>
              <a:cs typeface="Aria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12</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423950"/>
            <a:ext cx="8096280" cy="4976850"/>
          </a:xfrm>
        </p:spPr>
        <p:txBody>
          <a:bodyPr>
            <a:normAutofit fontScale="85000" lnSpcReduction="20000"/>
          </a:bodyPr>
          <a:lstStyle/>
          <a:p>
            <a:pPr marL="742950" indent="-742950" algn="just">
              <a:buFont typeface="+mj-lt"/>
              <a:buAutoNum type="arabicPeriod"/>
            </a:pPr>
            <a:r>
              <a:rPr lang="fr-FR" sz="4000" b="1" dirty="0" err="1" smtClean="0">
                <a:solidFill>
                  <a:srgbClr val="FF0000"/>
                </a:solidFill>
                <a:effectLst>
                  <a:outerShdw blurRad="38100" dist="38100" dir="2700000" algn="tl">
                    <a:srgbClr val="000000">
                      <a:alpha val="43137"/>
                    </a:srgbClr>
                  </a:outerShdw>
                </a:effectLst>
              </a:rPr>
              <a:t>Definition</a:t>
            </a:r>
            <a:endParaRPr lang="fr-FR" sz="4000" b="1" dirty="0" smtClean="0">
              <a:solidFill>
                <a:srgbClr val="FF0000"/>
              </a:solidFill>
              <a:effectLst>
                <a:outerShdw blurRad="38100" dist="38100" dir="2700000" algn="tl">
                  <a:srgbClr val="000000">
                    <a:alpha val="43137"/>
                  </a:srgbClr>
                </a:outerShdw>
              </a:effectLst>
            </a:endParaRPr>
          </a:p>
          <a:p>
            <a:pPr marL="742950" indent="-742950" algn="just"/>
            <a:r>
              <a:rPr lang="fr-FR" sz="4000" b="1" dirty="0" smtClean="0">
                <a:solidFill>
                  <a:schemeClr val="tx1"/>
                </a:solidFill>
              </a:rPr>
              <a:t> 	</a:t>
            </a:r>
            <a:r>
              <a:rPr lang="en-US" sz="4000" b="1" dirty="0" smtClean="0">
                <a:solidFill>
                  <a:schemeClr val="tx1"/>
                </a:solidFill>
              </a:rPr>
              <a:t>The definition of an image represents the quantity of pixels that compose it. A definition of 640*480 contains 640*480 = 307200 pixels.</a:t>
            </a:r>
            <a:endParaRPr lang="fr-FR" sz="4000" b="1" dirty="0" smtClean="0">
              <a:solidFill>
                <a:schemeClr val="tx1"/>
              </a:solidFill>
            </a:endParaRPr>
          </a:p>
          <a:p>
            <a:pPr marL="742950" indent="-742950" algn="just">
              <a:buFont typeface="+mj-lt"/>
              <a:buAutoNum type="arabicPeriod" startAt="2"/>
            </a:pPr>
            <a:r>
              <a:rPr lang="fr-FR" sz="4000" b="1" dirty="0" err="1" smtClean="0">
                <a:solidFill>
                  <a:srgbClr val="FF0000"/>
                </a:solidFill>
                <a:effectLst>
                  <a:outerShdw blurRad="38100" dist="38100" dir="2700000" algn="tl">
                    <a:srgbClr val="000000">
                      <a:alpha val="43137"/>
                    </a:srgbClr>
                  </a:outerShdw>
                </a:effectLst>
              </a:rPr>
              <a:t>Resolution</a:t>
            </a:r>
            <a:endParaRPr lang="fr-FR" sz="4000" b="1" dirty="0" smtClean="0">
              <a:solidFill>
                <a:srgbClr val="FF0000"/>
              </a:solidFill>
              <a:effectLst>
                <a:outerShdw blurRad="38100" dist="38100" dir="2700000" algn="tl">
                  <a:srgbClr val="000000">
                    <a:alpha val="43137"/>
                  </a:srgbClr>
                </a:outerShdw>
              </a:effectLst>
            </a:endParaRPr>
          </a:p>
          <a:p>
            <a:pPr marL="742950" indent="-742950" algn="just"/>
            <a:r>
              <a:rPr lang="fr-FR" sz="4000" b="1" dirty="0" smtClean="0">
                <a:solidFill>
                  <a:schemeClr val="tx1"/>
                </a:solidFill>
              </a:rPr>
              <a:t> 	</a:t>
            </a:r>
            <a:r>
              <a:rPr lang="en-US" sz="4000" b="1" dirty="0" smtClean="0">
                <a:solidFill>
                  <a:schemeClr val="tx1"/>
                </a:solidFill>
              </a:rPr>
              <a:t>Resolution defines a number of pixels per unit area. The basic unit of resolution is dpi (dot per inch). One inch is equal to 2.54 cm</a:t>
            </a:r>
            <a:r>
              <a:rPr lang="fr-FR" sz="4000" b="1" dirty="0" smtClean="0">
                <a:solidFill>
                  <a:schemeClr val="tx1"/>
                </a:solidFill>
              </a:rPr>
              <a:t>.</a:t>
            </a:r>
          </a:p>
          <a:p>
            <a:pPr marL="742950" indent="-742950" algn="just"/>
            <a:endParaRPr lang="fr-FR" sz="4000" b="1" dirty="0" smtClean="0">
              <a:solidFill>
                <a:schemeClr val="tx1"/>
              </a:solidFill>
            </a:endParaRPr>
          </a:p>
          <a:p>
            <a:pPr marL="742950" indent="-742950" algn="just">
              <a:buFont typeface="+mj-lt"/>
              <a:buAutoNum type="arabicPeriod"/>
            </a:pPr>
            <a:endParaRPr lang="fr-FR" sz="4000" b="1" dirty="0" smtClean="0">
              <a:solidFill>
                <a:schemeClr val="tx1"/>
              </a:solidFill>
            </a:endParaRPr>
          </a:p>
          <a:p>
            <a:pPr algn="just"/>
            <a:endParaRPr lang="fr-FR" sz="4000" b="1" dirty="0">
              <a:solidFill>
                <a:schemeClr val="tx1"/>
              </a:solidFill>
            </a:endParaRPr>
          </a:p>
        </p:txBody>
      </p:sp>
      <p:sp>
        <p:nvSpPr>
          <p:cNvPr id="6" name="Titre 1"/>
          <p:cNvSpPr>
            <a:spLocks noGrp="1"/>
          </p:cNvSpPr>
          <p:nvPr>
            <p:ph type="ctrTitle"/>
          </p:nvPr>
        </p:nvSpPr>
        <p:spPr>
          <a:xfrm>
            <a:off x="571472" y="214290"/>
            <a:ext cx="8572528" cy="761667"/>
          </a:xfrm>
        </p:spPr>
        <p:txBody>
          <a:bodyPr>
            <a:noAutofit/>
          </a:bodyPr>
          <a:lstStyle/>
          <a:p>
            <a:r>
              <a:rPr lang="en-US" b="1" dirty="0" smtClean="0">
                <a:solidFill>
                  <a:schemeClr val="tx1"/>
                </a:solidFill>
              </a:rPr>
              <a:t> Features of a digital image</a:t>
            </a:r>
            <a:endParaRPr lang="fr-FR" sz="3200" dirty="0" smtClean="0">
              <a:solidFill>
                <a:schemeClr val="tx1"/>
              </a:solidFill>
              <a:effectLst>
                <a:outerShdw blurRad="38100" dist="38100" dir="2700000" algn="tl">
                  <a:srgbClr val="000000">
                    <a:alpha val="43137"/>
                  </a:srgbClr>
                </a:outerShdw>
              </a:effectLst>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13</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500150"/>
            <a:ext cx="8020080" cy="4443450"/>
          </a:xfrm>
        </p:spPr>
        <p:txBody>
          <a:bodyPr>
            <a:normAutofit fontScale="92500" lnSpcReduction="20000"/>
          </a:bodyPr>
          <a:lstStyle/>
          <a:p>
            <a:pPr marL="742950" indent="-742950" algn="just"/>
            <a:r>
              <a:rPr lang="fr-FR" sz="4600" b="1" dirty="0" smtClean="0">
                <a:solidFill>
                  <a:srgbClr val="FF0000"/>
                </a:solidFill>
                <a:effectLst>
                  <a:outerShdw blurRad="38100" dist="38100" dir="2700000" algn="tl">
                    <a:srgbClr val="000000">
                      <a:alpha val="43137"/>
                    </a:srgbClr>
                  </a:outerShdw>
                </a:effectLst>
              </a:rPr>
              <a:t>3.	Noise</a:t>
            </a:r>
          </a:p>
          <a:p>
            <a:pPr marL="742950" indent="-742950" algn="just"/>
            <a:r>
              <a:rPr lang="fr-FR" sz="4000" b="1" dirty="0" smtClean="0">
                <a:solidFill>
                  <a:schemeClr val="tx1"/>
                </a:solidFill>
              </a:rPr>
              <a:t>      </a:t>
            </a:r>
            <a:r>
              <a:rPr lang="en-US" sz="4000" b="1" dirty="0" smtClean="0">
                <a:solidFill>
                  <a:schemeClr val="tx1"/>
                </a:solidFill>
              </a:rPr>
              <a:t>Noise (parasite) in an image is considered to be a phenomenon of sudden variation in the intensity of a pixel compared to its neighbors, it comes from the illumination of the optical and electronic devices of the sensor</a:t>
            </a:r>
            <a:r>
              <a:rPr lang="fr-FR" sz="4000" b="1" dirty="0" smtClean="0">
                <a:solidFill>
                  <a:schemeClr val="tx1"/>
                </a:solidFill>
              </a:rPr>
              <a:t>.</a:t>
            </a:r>
          </a:p>
          <a:p>
            <a:pPr marL="742950" indent="-742950" algn="just"/>
            <a:endParaRPr lang="fr-FR" sz="4000" b="1" dirty="0" smtClean="0">
              <a:solidFill>
                <a:schemeClr val="tx1"/>
              </a:solidFill>
            </a:endParaRPr>
          </a:p>
          <a:p>
            <a:pPr marL="742950" indent="-742950" algn="just"/>
            <a:endParaRPr lang="fr-FR" sz="4000" b="1" dirty="0" smtClean="0">
              <a:solidFill>
                <a:schemeClr val="tx1"/>
              </a:solidFill>
            </a:endParaRPr>
          </a:p>
          <a:p>
            <a:pPr marL="742950" indent="-742950" algn="just"/>
            <a:endParaRPr lang="fr-FR" sz="4000" b="1" dirty="0" smtClean="0">
              <a:solidFill>
                <a:schemeClr val="tx1"/>
              </a:solidFill>
            </a:endParaRPr>
          </a:p>
          <a:p>
            <a:pPr marL="742950" indent="-742950" algn="just">
              <a:buFont typeface="+mj-lt"/>
              <a:buAutoNum type="arabicPeriod"/>
            </a:pPr>
            <a:endParaRPr lang="fr-FR" sz="4000" b="1" dirty="0" smtClean="0">
              <a:solidFill>
                <a:schemeClr val="tx1"/>
              </a:solidFill>
            </a:endParaRPr>
          </a:p>
          <a:p>
            <a:pPr algn="just"/>
            <a:endParaRPr lang="fr-FR" sz="4000" b="1" dirty="0">
              <a:solidFill>
                <a:schemeClr val="tx1"/>
              </a:solidFil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14</a:t>
            </a:fld>
            <a:endParaRPr lang="fr-BE" sz="1000" b="1" dirty="0">
              <a:solidFill>
                <a:schemeClr val="tx1"/>
              </a:solidFill>
              <a:effectLst>
                <a:outerShdw blurRad="38100" dist="38100" dir="2700000" algn="tl">
                  <a:srgbClr val="000000">
                    <a:alpha val="43137"/>
                  </a:srgbClr>
                </a:outerShdw>
              </a:effectLst>
            </a:endParaRPr>
          </a:p>
        </p:txBody>
      </p:sp>
      <p:sp>
        <p:nvSpPr>
          <p:cNvPr id="2" name="Titre 1"/>
          <p:cNvSpPr>
            <a:spLocks noGrp="1"/>
          </p:cNvSpPr>
          <p:nvPr>
            <p:ph type="ctrTitle"/>
          </p:nvPr>
        </p:nvSpPr>
        <p:spPr/>
        <p:txBody>
          <a:bodyPr/>
          <a:lstStyle/>
          <a:p>
            <a:endParaRPr lang="fr-FR"/>
          </a:p>
        </p:txBody>
      </p:sp>
      <p:sp>
        <p:nvSpPr>
          <p:cNvPr id="7" name="Titre 1"/>
          <p:cNvSpPr txBox="1">
            <a:spLocks/>
          </p:cNvSpPr>
          <p:nvPr/>
        </p:nvSpPr>
        <p:spPr>
          <a:xfrm>
            <a:off x="571472" y="214290"/>
            <a:ext cx="8572528" cy="761667"/>
          </a:xfrm>
          <a:prstGeom prst="rect">
            <a:avLst/>
          </a:prstGeom>
        </p:spPr>
        <p:txBody>
          <a:bodyPr wrap="square" lIns="0" tIns="0" rIns="0" bIns="0">
            <a:noAutofit/>
          </a:bodyPr>
          <a:lstStyle>
            <a:lvl1pPr>
              <a:defRPr sz="4000" b="0" i="0">
                <a:solidFill>
                  <a:schemeClr val="bg1"/>
                </a:solidFill>
                <a:latin typeface="Arial"/>
                <a:ea typeface="+mj-ea"/>
                <a:cs typeface="Arial"/>
              </a:defRPr>
            </a:lvl1pPr>
          </a:lstStyle>
          <a:p>
            <a:r>
              <a:rPr lang="en-US" b="1" kern="0" smtClean="0">
                <a:solidFill>
                  <a:schemeClr val="tx1"/>
                </a:solidFill>
              </a:rPr>
              <a:t> Features of a digital image</a:t>
            </a:r>
            <a:endParaRPr lang="fr-FR" sz="3200" kern="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576350"/>
            <a:ext cx="7943880" cy="4291050"/>
          </a:xfrm>
        </p:spPr>
        <p:txBody>
          <a:bodyPr>
            <a:normAutofit fontScale="55000" lnSpcReduction="20000"/>
          </a:bodyPr>
          <a:lstStyle/>
          <a:p>
            <a:pPr marL="914400" indent="-914400" algn="just"/>
            <a:r>
              <a:rPr lang="fr-FR" sz="5100" b="1" dirty="0" smtClean="0">
                <a:solidFill>
                  <a:srgbClr val="FF0000"/>
                </a:solidFill>
                <a:effectLst>
                  <a:outerShdw blurRad="38100" dist="38100" dir="2700000" algn="tl">
                    <a:srgbClr val="000000">
                      <a:alpha val="43137"/>
                    </a:srgbClr>
                  </a:outerShdw>
                </a:effectLst>
              </a:rPr>
              <a:t>4. </a:t>
            </a:r>
            <a:r>
              <a:rPr lang="fr-FR" sz="5100" b="1" dirty="0" err="1" smtClean="0">
                <a:solidFill>
                  <a:srgbClr val="FF0000"/>
                </a:solidFill>
                <a:effectLst>
                  <a:outerShdw blurRad="38100" dist="38100" dir="2700000" algn="tl">
                    <a:srgbClr val="000000">
                      <a:alpha val="43137"/>
                    </a:srgbClr>
                  </a:outerShdw>
                </a:effectLst>
              </a:rPr>
              <a:t>Histogram</a:t>
            </a:r>
            <a:endParaRPr lang="fr-FR" sz="4600" b="1" dirty="0" smtClean="0">
              <a:solidFill>
                <a:srgbClr val="FF0000"/>
              </a:solidFill>
              <a:effectLst>
                <a:outerShdw blurRad="38100" dist="38100" dir="2700000" algn="tl">
                  <a:srgbClr val="000000">
                    <a:alpha val="43137"/>
                  </a:srgbClr>
                </a:outerShdw>
              </a:effectLst>
            </a:endParaRPr>
          </a:p>
          <a:p>
            <a:pPr marL="914400" indent="-914400" algn="just">
              <a:buFont typeface="Wingdings" pitchFamily="2" charset="2"/>
              <a:buChar char="q"/>
            </a:pPr>
            <a:r>
              <a:rPr lang="en-US" sz="5100" b="1" dirty="0" smtClean="0">
                <a:solidFill>
                  <a:schemeClr val="tx1"/>
                </a:solidFill>
              </a:rPr>
              <a:t>The histogram of the gray levels or colors of an image. Is a function that gives the frequency of appearance of each gray level (color) in the image. It allows to give a large amount of information on the distribution of gray levels (color) and to see between which limits the majority of gray levels (color) are distributed in the case of an image that is too light or an image that is too dark.</a:t>
            </a:r>
            <a:endParaRPr lang="fr-FR" sz="4000" b="1" dirty="0">
              <a:solidFill>
                <a:schemeClr val="tx1"/>
              </a:solidFill>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15</a:t>
            </a:fld>
            <a:endParaRPr lang="fr-BE" sz="1000" b="1" dirty="0">
              <a:solidFill>
                <a:schemeClr val="tx1"/>
              </a:solidFill>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3"/>
          <a:stretch>
            <a:fillRect/>
          </a:stretch>
        </p:blipFill>
        <p:spPr>
          <a:xfrm>
            <a:off x="3542434" y="5410200"/>
            <a:ext cx="2630604" cy="1343025"/>
          </a:xfrm>
          <a:prstGeom prst="rect">
            <a:avLst/>
          </a:prstGeom>
        </p:spPr>
      </p:pic>
      <p:sp>
        <p:nvSpPr>
          <p:cNvPr id="6" name="Titre 1"/>
          <p:cNvSpPr>
            <a:spLocks noGrp="1"/>
          </p:cNvSpPr>
          <p:nvPr>
            <p:ph type="ctrTitle"/>
          </p:nvPr>
        </p:nvSpPr>
        <p:spPr>
          <a:xfrm>
            <a:off x="571472" y="214290"/>
            <a:ext cx="8572528" cy="761667"/>
          </a:xfrm>
        </p:spPr>
        <p:txBody>
          <a:bodyPr>
            <a:noAutofit/>
          </a:bodyPr>
          <a:lstStyle/>
          <a:p>
            <a:r>
              <a:rPr lang="en-US" b="1" dirty="0" smtClean="0">
                <a:solidFill>
                  <a:schemeClr val="tx1"/>
                </a:solidFill>
              </a:rPr>
              <a:t> Features of a digital image</a:t>
            </a:r>
            <a:endParaRPr lang="fr-FR" sz="32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671622"/>
            <a:ext cx="5886480" cy="5033978"/>
          </a:xfrm>
        </p:spPr>
        <p:txBody>
          <a:bodyPr>
            <a:normAutofit/>
          </a:bodyPr>
          <a:lstStyle/>
          <a:p>
            <a:pPr marL="914400" indent="-914400" algn="just"/>
            <a:r>
              <a:rPr lang="fr-FR" sz="2400" b="1" dirty="0" smtClean="0">
                <a:solidFill>
                  <a:srgbClr val="FF0000"/>
                </a:solidFill>
                <a:effectLst>
                  <a:outerShdw blurRad="38100" dist="38100" dir="2700000" algn="tl">
                    <a:srgbClr val="000000">
                      <a:alpha val="43137"/>
                    </a:srgbClr>
                  </a:outerShdw>
                </a:effectLst>
              </a:rPr>
              <a:t>5.   Luminance</a:t>
            </a:r>
          </a:p>
          <a:p>
            <a:pPr marL="742950" indent="-742950" algn="just"/>
            <a:r>
              <a:rPr lang="fr-FR" sz="2400" b="1" dirty="0" smtClean="0">
                <a:solidFill>
                  <a:schemeClr val="tx1"/>
                </a:solidFill>
              </a:rPr>
              <a:t>       </a:t>
            </a:r>
            <a:r>
              <a:rPr lang="en-US" sz="2400" b="1" dirty="0" smtClean="0">
                <a:solidFill>
                  <a:schemeClr val="tx1"/>
                </a:solidFill>
              </a:rPr>
              <a:t>It is the degree of brightness of the points of the image, the word luminance is substituted for the word brightness, which corresponds to the brightness of an object</a:t>
            </a:r>
            <a:r>
              <a:rPr lang="fr-FR" sz="2400" b="1" dirty="0" smtClean="0">
                <a:solidFill>
                  <a:schemeClr val="tx1"/>
                </a:solidFill>
              </a:rPr>
              <a:t>. </a:t>
            </a:r>
          </a:p>
          <a:p>
            <a:pPr marL="914400" indent="-914400" algn="just"/>
            <a:r>
              <a:rPr lang="fr-FR" sz="2400" b="1" dirty="0" smtClean="0">
                <a:solidFill>
                  <a:srgbClr val="FF0000"/>
                </a:solidFill>
                <a:effectLst>
                  <a:outerShdw blurRad="38100" dist="38100" dir="2700000" algn="tl">
                    <a:srgbClr val="000000">
                      <a:alpha val="43137"/>
                    </a:srgbClr>
                  </a:outerShdw>
                </a:effectLst>
              </a:rPr>
              <a:t>6. </a:t>
            </a:r>
            <a:r>
              <a:rPr lang="fr-FR" sz="2400" b="1" dirty="0" err="1" smtClean="0">
                <a:solidFill>
                  <a:srgbClr val="FF0000"/>
                </a:solidFill>
                <a:effectLst>
                  <a:outerShdw blurRad="38100" dist="38100" dir="2700000" algn="tl">
                    <a:srgbClr val="000000">
                      <a:alpha val="43137"/>
                    </a:srgbClr>
                  </a:outerShdw>
                </a:effectLst>
              </a:rPr>
              <a:t>Contrast</a:t>
            </a:r>
            <a:endParaRPr lang="fr-FR" sz="2400" b="1" dirty="0" smtClean="0">
              <a:solidFill>
                <a:srgbClr val="FF0000"/>
              </a:solidFill>
              <a:effectLst>
                <a:outerShdw blurRad="38100" dist="38100" dir="2700000" algn="tl">
                  <a:srgbClr val="000000">
                    <a:alpha val="43137"/>
                  </a:srgbClr>
                </a:outerShdw>
              </a:effectLst>
            </a:endParaRPr>
          </a:p>
          <a:p>
            <a:pPr marL="914400" indent="-914400" algn="just"/>
            <a:r>
              <a:rPr lang="fr-FR" sz="2400" b="1" dirty="0" smtClean="0">
                <a:solidFill>
                  <a:schemeClr val="tx1"/>
                </a:solidFill>
              </a:rPr>
              <a:t>        </a:t>
            </a:r>
            <a:r>
              <a:rPr lang="en-US" sz="2400" b="1" dirty="0" smtClean="0">
                <a:solidFill>
                  <a:schemeClr val="tx1"/>
                </a:solidFill>
              </a:rPr>
              <a:t>It is the marked opposition between two regions of an image, more precisely between the dark regions and the light regions of this image.</a:t>
            </a:r>
          </a:p>
          <a:p>
            <a:pPr marL="914400" indent="-914400" algn="just"/>
            <a:endParaRPr lang="fr-FR" sz="4000" b="1" dirty="0" smtClean="0">
              <a:solidFill>
                <a:schemeClr val="tx1"/>
              </a:solidFill>
            </a:endParaRPr>
          </a:p>
          <a:p>
            <a:pPr marL="742950" indent="-742950" algn="just"/>
            <a:endParaRPr lang="fr-FR" sz="4000" b="1" dirty="0" smtClean="0">
              <a:solidFill>
                <a:schemeClr val="tx1"/>
              </a:solidFill>
            </a:endParaRPr>
          </a:p>
          <a:p>
            <a:pPr marL="742950" indent="-742950" algn="just"/>
            <a:endParaRPr lang="fr-FR" sz="4000" b="1" dirty="0" smtClean="0">
              <a:solidFill>
                <a:schemeClr val="tx1"/>
              </a:solidFill>
            </a:endParaRPr>
          </a:p>
          <a:p>
            <a:pPr marL="742950" indent="-742950" algn="just">
              <a:buFont typeface="+mj-lt"/>
              <a:buAutoNum type="arabicPeriod"/>
            </a:pPr>
            <a:endParaRPr lang="fr-FR" sz="4000" b="1" dirty="0" smtClean="0">
              <a:solidFill>
                <a:schemeClr val="tx1"/>
              </a:solidFill>
            </a:endParaRPr>
          </a:p>
          <a:p>
            <a:pPr algn="just"/>
            <a:endParaRPr lang="fr-FR" sz="4000" b="1" dirty="0">
              <a:solidFill>
                <a:schemeClr val="tx1"/>
              </a:solidFill>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16</a:t>
            </a:fld>
            <a:endParaRPr lang="fr-BE" sz="1000" b="1" dirty="0">
              <a:solidFill>
                <a:schemeClr val="tx1"/>
              </a:solidFill>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2"/>
          <a:stretch>
            <a:fillRect/>
          </a:stretch>
        </p:blipFill>
        <p:spPr>
          <a:xfrm>
            <a:off x="6867537" y="4754510"/>
            <a:ext cx="1047750" cy="866775"/>
          </a:xfrm>
          <a:prstGeom prst="rect">
            <a:avLst/>
          </a:prstGeom>
        </p:spPr>
      </p:pic>
      <p:pic>
        <p:nvPicPr>
          <p:cNvPr id="4" name="Image 3"/>
          <p:cNvPicPr>
            <a:picLocks noChangeAspect="1"/>
          </p:cNvPicPr>
          <p:nvPr/>
        </p:nvPicPr>
        <p:blipFill>
          <a:blip r:embed="rId3"/>
          <a:stretch>
            <a:fillRect/>
          </a:stretch>
        </p:blipFill>
        <p:spPr>
          <a:xfrm>
            <a:off x="6400800" y="2362200"/>
            <a:ext cx="2667000" cy="1450090"/>
          </a:xfrm>
          <a:prstGeom prst="rect">
            <a:avLst/>
          </a:prstGeom>
        </p:spPr>
      </p:pic>
      <p:sp>
        <p:nvSpPr>
          <p:cNvPr id="7" name="Titre 1"/>
          <p:cNvSpPr>
            <a:spLocks noGrp="1"/>
          </p:cNvSpPr>
          <p:nvPr>
            <p:ph type="ctrTitle"/>
          </p:nvPr>
        </p:nvSpPr>
        <p:spPr>
          <a:xfrm>
            <a:off x="571472" y="214290"/>
            <a:ext cx="8572528" cy="761667"/>
          </a:xfrm>
        </p:spPr>
        <p:txBody>
          <a:bodyPr>
            <a:noAutofit/>
          </a:bodyPr>
          <a:lstStyle/>
          <a:p>
            <a:r>
              <a:rPr lang="en-US" b="1" dirty="0" smtClean="0">
                <a:solidFill>
                  <a:schemeClr val="tx1"/>
                </a:solidFill>
              </a:rPr>
              <a:t> Features of a digital image</a:t>
            </a:r>
            <a:endParaRPr lang="fr-FR" sz="32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42920" y="1423950"/>
            <a:ext cx="7715280" cy="5357850"/>
          </a:xfrm>
        </p:spPr>
        <p:txBody>
          <a:bodyPr>
            <a:normAutofit lnSpcReduction="10000"/>
          </a:bodyPr>
          <a:lstStyle/>
          <a:p>
            <a:pPr algn="just"/>
            <a:r>
              <a:rPr lang="fr-FR" sz="4000" b="1" dirty="0" smtClean="0">
                <a:solidFill>
                  <a:srgbClr val="FF0000"/>
                </a:solidFill>
                <a:effectLst>
                  <a:outerShdw blurRad="38100" dist="38100" dir="2700000" algn="tl">
                    <a:srgbClr val="000000">
                      <a:alpha val="43137"/>
                    </a:srgbClr>
                  </a:outerShdw>
                </a:effectLst>
              </a:rPr>
              <a:t>1. Raster images (or bitmap images) </a:t>
            </a:r>
          </a:p>
          <a:p>
            <a:pPr lvl="0" algn="just"/>
            <a:r>
              <a:rPr lang="en-US" sz="4000" b="1" dirty="0" smtClean="0">
                <a:solidFill>
                  <a:schemeClr val="tx1"/>
                </a:solidFill>
              </a:rPr>
              <a:t>A raster image is a matrix of boxes (table). Each box, better known as a pixel, contains a color coded by a number. By enlarging a raster image, quality is lost; the image becomes "pixelated".</a:t>
            </a:r>
            <a:endParaRPr lang="fr-FR" sz="4000" b="1" dirty="0" smtClean="0">
              <a:solidFill>
                <a:schemeClr val="tx1"/>
              </a:solidFill>
            </a:endParaRPr>
          </a:p>
          <a:p>
            <a:pPr algn="just"/>
            <a:endParaRPr lang="fr-FR" sz="4000" b="1" dirty="0">
              <a:solidFill>
                <a:schemeClr val="tx1"/>
              </a:solidFill>
            </a:endParaRPr>
          </a:p>
        </p:txBody>
      </p:sp>
      <p:sp>
        <p:nvSpPr>
          <p:cNvPr id="5" name="Titre 1"/>
          <p:cNvSpPr txBox="1">
            <a:spLocks/>
          </p:cNvSpPr>
          <p:nvPr/>
        </p:nvSpPr>
        <p:spPr>
          <a:xfrm>
            <a:off x="571472" y="214291"/>
            <a:ext cx="8572528" cy="785818"/>
          </a:xfrm>
          <a:prstGeom prst="rect">
            <a:avLst/>
          </a:prstGeom>
        </p:spPr>
        <p:txBody>
          <a:bodyPr wrap="square" lIns="0" tIns="0" rIns="0" bIns="0">
            <a:noAutofit/>
          </a:bodyPr>
          <a:lstStyle/>
          <a:p>
            <a:r>
              <a:rPr lang="fr-FR" sz="4000" b="1" kern="0" dirty="0">
                <a:effectLst>
                  <a:outerShdw blurRad="38100" dist="38100" dir="2700000" algn="tl">
                    <a:srgbClr val="000000">
                      <a:alpha val="43137"/>
                    </a:srgbClr>
                  </a:outerShdw>
                </a:effectLst>
                <a:latin typeface="Arial"/>
                <a:ea typeface="+mj-ea"/>
                <a:cs typeface="Arial"/>
              </a:rPr>
              <a:t>Image </a:t>
            </a:r>
            <a:r>
              <a:rPr lang="fr-FR" sz="4000" b="1" kern="0" dirty="0" smtClean="0">
                <a:effectLst>
                  <a:outerShdw blurRad="38100" dist="38100" dir="2700000" algn="tl">
                    <a:srgbClr val="000000">
                      <a:alpha val="43137"/>
                    </a:srgbClr>
                  </a:outerShdw>
                </a:effectLst>
                <a:latin typeface="Arial"/>
                <a:ea typeface="+mj-ea"/>
                <a:cs typeface="Arial"/>
              </a:rPr>
              <a:t>Types</a:t>
            </a:r>
            <a:endParaRPr lang="fr-FR" sz="3200" kern="0" dirty="0" smtClean="0">
              <a:solidFill>
                <a:schemeClr val="tx1">
                  <a:lumMod val="85000"/>
                  <a:lumOff val="15000"/>
                </a:schemeClr>
              </a:solidFill>
              <a:latin typeface="Arial"/>
              <a:ea typeface="+mj-ea"/>
              <a:cs typeface="Aria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17</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652550"/>
            <a:ext cx="8172480" cy="4900650"/>
          </a:xfrm>
        </p:spPr>
        <p:txBody>
          <a:bodyPr>
            <a:normAutofit fontScale="55000" lnSpcReduction="20000"/>
          </a:bodyPr>
          <a:lstStyle/>
          <a:p>
            <a:pPr marL="742950" indent="-742950" algn="just">
              <a:buFontTx/>
              <a:buAutoNum type="arabicPeriod"/>
            </a:pPr>
            <a:r>
              <a:rPr lang="fr-FR" sz="5800" b="1" dirty="0" smtClean="0">
                <a:solidFill>
                  <a:srgbClr val="FF0000"/>
                </a:solidFill>
                <a:effectLst>
                  <a:outerShdw blurRad="38100" dist="38100" dir="2700000" algn="tl">
                    <a:srgbClr val="000000">
                      <a:alpha val="43137"/>
                    </a:srgbClr>
                  </a:outerShdw>
                </a:effectLst>
              </a:rPr>
              <a:t>Raster images</a:t>
            </a:r>
            <a:r>
              <a:rPr lang="fr-FR" sz="5100" b="1" dirty="0" smtClean="0">
                <a:solidFill>
                  <a:srgbClr val="FF0000"/>
                </a:solidFill>
                <a:effectLst>
                  <a:outerShdw blurRad="38100" dist="38100" dir="2700000" algn="tl">
                    <a:srgbClr val="000000">
                      <a:alpha val="43137"/>
                    </a:srgbClr>
                  </a:outerShdw>
                </a:effectLst>
              </a:rPr>
              <a:t> </a:t>
            </a:r>
          </a:p>
          <a:p>
            <a:pPr marL="742950" lvl="0" indent="-742950" algn="just"/>
            <a:r>
              <a:rPr lang="fr-FR" sz="4500" b="1" dirty="0" smtClean="0">
                <a:solidFill>
                  <a:schemeClr val="tx1"/>
                </a:solidFill>
              </a:rPr>
              <a:t>1.1. 2D Images</a:t>
            </a:r>
          </a:p>
          <a:p>
            <a:pPr marL="742950" indent="-742950" algn="just"/>
            <a:r>
              <a:rPr lang="fr-FR" sz="4500" b="1" dirty="0" smtClean="0">
                <a:solidFill>
                  <a:schemeClr val="tx1"/>
                </a:solidFill>
              </a:rPr>
              <a:t>	</a:t>
            </a:r>
            <a:r>
              <a:rPr lang="en-US" sz="4500" b="1" dirty="0" smtClean="0">
                <a:solidFill>
                  <a:schemeClr val="tx1"/>
                </a:solidFill>
              </a:rPr>
              <a:t> In the case of two-dimensional images (the most common), the points are called pixels.</a:t>
            </a:r>
            <a:r>
              <a:rPr lang="fr-FR" sz="4500" b="1" dirty="0" smtClean="0">
                <a:solidFill>
                  <a:schemeClr val="tx1"/>
                </a:solidFill>
              </a:rPr>
              <a:t>.</a:t>
            </a:r>
          </a:p>
          <a:p>
            <a:pPr marL="742950" indent="-742950" algn="just"/>
            <a:r>
              <a:rPr lang="fr-FR" sz="4500" b="1" dirty="0" smtClean="0">
                <a:solidFill>
                  <a:schemeClr val="tx1"/>
                </a:solidFill>
              </a:rPr>
              <a:t>1.2. </a:t>
            </a:r>
            <a:r>
              <a:rPr lang="en-US" sz="4500" b="1" dirty="0" smtClean="0">
                <a:solidFill>
                  <a:schemeClr val="tx1"/>
                </a:solidFill>
              </a:rPr>
              <a:t>2D + t (video) images: When an image has a temporal component, we speak of animation</a:t>
            </a:r>
            <a:r>
              <a:rPr lang="fr-FR" sz="4500" b="1" dirty="0" smtClean="0">
                <a:solidFill>
                  <a:schemeClr val="tx1"/>
                </a:solidFill>
              </a:rPr>
              <a:t>.</a:t>
            </a:r>
          </a:p>
          <a:p>
            <a:pPr marL="742950" indent="-742950" algn="just"/>
            <a:r>
              <a:rPr lang="fr-FR" sz="4500" b="1" dirty="0" smtClean="0">
                <a:solidFill>
                  <a:schemeClr val="tx1"/>
                </a:solidFill>
              </a:rPr>
              <a:t>1.3. </a:t>
            </a:r>
            <a:r>
              <a:rPr lang="en-US" sz="4500" b="1" dirty="0" smtClean="0">
                <a:solidFill>
                  <a:schemeClr val="tx1"/>
                </a:solidFill>
              </a:rPr>
              <a:t>3D images: In the case of three-dimensional images, the points are called "Voxels". They represent a volume.</a:t>
            </a:r>
            <a:endParaRPr lang="fr-FR" sz="4500" b="1" dirty="0" smtClean="0">
              <a:solidFill>
                <a:schemeClr val="tx1"/>
              </a:solidFill>
            </a:endParaRPr>
          </a:p>
          <a:p>
            <a:pPr marL="742950" lvl="0" indent="-742950" algn="just"/>
            <a:r>
              <a:rPr lang="fr-FR" sz="4500" b="1" dirty="0" smtClean="0">
                <a:solidFill>
                  <a:schemeClr val="tx1"/>
                </a:solidFill>
              </a:rPr>
              <a:t>1.4. </a:t>
            </a:r>
            <a:r>
              <a:rPr lang="en-US" sz="4500" b="1" dirty="0" smtClean="0">
                <a:solidFill>
                  <a:schemeClr val="tx1"/>
                </a:solidFill>
              </a:rPr>
              <a:t>Stereoscopic images </a:t>
            </a:r>
          </a:p>
          <a:p>
            <a:pPr marL="742950" lvl="0" indent="-742950" algn="just"/>
            <a:r>
              <a:rPr lang="en-US" sz="4500" b="1" dirty="0" smtClean="0">
                <a:solidFill>
                  <a:schemeClr val="tx1"/>
                </a:solidFill>
              </a:rPr>
              <a:t>	This is a special case in which we work with pairs of images, which can be of any of the previous types.</a:t>
            </a:r>
            <a:endParaRPr lang="fr-FR" sz="4000" b="1" dirty="0">
              <a:solidFill>
                <a:schemeClr val="tx1"/>
              </a:solidFill>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18</a:t>
            </a:fld>
            <a:endParaRPr lang="fr-BE" sz="1000" b="1" dirty="0">
              <a:solidFill>
                <a:schemeClr val="tx1"/>
              </a:solidFill>
              <a:effectLst>
                <a:outerShdw blurRad="38100" dist="38100" dir="2700000" algn="tl">
                  <a:srgbClr val="000000">
                    <a:alpha val="43137"/>
                  </a:srgbClr>
                </a:outerShdw>
              </a:effectLst>
            </a:endParaRPr>
          </a:p>
        </p:txBody>
      </p:sp>
      <p:sp>
        <p:nvSpPr>
          <p:cNvPr id="6" name="Titre 1"/>
          <p:cNvSpPr txBox="1">
            <a:spLocks/>
          </p:cNvSpPr>
          <p:nvPr/>
        </p:nvSpPr>
        <p:spPr>
          <a:xfrm>
            <a:off x="571472" y="214291"/>
            <a:ext cx="8572528" cy="785818"/>
          </a:xfrm>
          <a:prstGeom prst="rect">
            <a:avLst/>
          </a:prstGeom>
        </p:spPr>
        <p:txBody>
          <a:bodyPr wrap="square" lIns="0" tIns="0" rIns="0" bIns="0">
            <a:noAutofit/>
          </a:bodyPr>
          <a:lstStyle/>
          <a:p>
            <a:r>
              <a:rPr lang="fr-FR" sz="4000" b="1" kern="0" dirty="0">
                <a:effectLst>
                  <a:outerShdw blurRad="38100" dist="38100" dir="2700000" algn="tl">
                    <a:srgbClr val="000000">
                      <a:alpha val="43137"/>
                    </a:srgbClr>
                  </a:outerShdw>
                </a:effectLst>
                <a:latin typeface="Arial"/>
                <a:ea typeface="+mj-ea"/>
                <a:cs typeface="Arial"/>
              </a:rPr>
              <a:t>Image </a:t>
            </a:r>
            <a:r>
              <a:rPr lang="fr-FR" sz="4000" b="1" kern="0" dirty="0" smtClean="0">
                <a:effectLst>
                  <a:outerShdw blurRad="38100" dist="38100" dir="2700000" algn="tl">
                    <a:srgbClr val="000000">
                      <a:alpha val="43137"/>
                    </a:srgbClr>
                  </a:outerShdw>
                </a:effectLst>
                <a:latin typeface="Arial"/>
                <a:ea typeface="+mj-ea"/>
                <a:cs typeface="Arial"/>
              </a:rPr>
              <a:t>Types</a:t>
            </a:r>
            <a:endParaRPr lang="fr-FR" sz="3200" kern="0" dirty="0" smtClean="0">
              <a:solidFill>
                <a:schemeClr val="tx1">
                  <a:lumMod val="85000"/>
                  <a:lumOff val="15000"/>
                </a:schemeClr>
              </a:solidFill>
              <a:latin typeface="Arial"/>
              <a:ea typeface="+mj-ea"/>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595422"/>
            <a:ext cx="7943880" cy="4881578"/>
          </a:xfrm>
        </p:spPr>
        <p:txBody>
          <a:bodyPr>
            <a:normAutofit fontScale="85000" lnSpcReduction="20000"/>
          </a:bodyPr>
          <a:lstStyle/>
          <a:p>
            <a:pPr algn="just"/>
            <a:r>
              <a:rPr lang="fr-FR" sz="4000" b="1" dirty="0" smtClean="0">
                <a:solidFill>
                  <a:srgbClr val="FF0000"/>
                </a:solidFill>
                <a:effectLst>
                  <a:outerShdw blurRad="38100" dist="38100" dir="2700000" algn="tl">
                    <a:srgbClr val="000000">
                      <a:alpha val="43137"/>
                    </a:srgbClr>
                  </a:outerShdw>
                </a:effectLst>
              </a:rPr>
              <a:t>2. </a:t>
            </a:r>
            <a:r>
              <a:rPr lang="fr-FR" sz="4000" b="1" dirty="0" err="1" smtClean="0">
                <a:solidFill>
                  <a:srgbClr val="FF0000"/>
                </a:solidFill>
                <a:effectLst>
                  <a:outerShdw blurRad="38100" dist="38100" dir="2700000" algn="tl">
                    <a:srgbClr val="000000">
                      <a:alpha val="43137"/>
                    </a:srgbClr>
                  </a:outerShdw>
                </a:effectLst>
              </a:rPr>
              <a:t>Vector</a:t>
            </a:r>
            <a:r>
              <a:rPr lang="fr-FR" sz="4000" b="1" dirty="0" smtClean="0">
                <a:solidFill>
                  <a:srgbClr val="FF0000"/>
                </a:solidFill>
                <a:effectLst>
                  <a:outerShdw blurRad="38100" dist="38100" dir="2700000" algn="tl">
                    <a:srgbClr val="000000">
                      <a:alpha val="43137"/>
                    </a:srgbClr>
                  </a:outerShdw>
                </a:effectLst>
              </a:rPr>
              <a:t> images </a:t>
            </a:r>
          </a:p>
          <a:p>
            <a:pPr algn="just"/>
            <a:r>
              <a:rPr lang="en-US" sz="4100" b="1" dirty="0" smtClean="0">
                <a:solidFill>
                  <a:schemeClr val="tx1"/>
                </a:solidFill>
              </a:rPr>
              <a:t>A vector image is defined by a set of mathematical data: coordinates, functions, attributes, etc. A vector image can be enlarged or reduced without degradation because the image will be recalculated precisely according to the desired size. In general, the corresponding file is not very large. (ex: formats: </a:t>
            </a:r>
            <a:r>
              <a:rPr lang="en-US" sz="4100" b="1" dirty="0" err="1" smtClean="0">
                <a:solidFill>
                  <a:schemeClr val="tx1"/>
                </a:solidFill>
              </a:rPr>
              <a:t>svg</a:t>
            </a:r>
            <a:r>
              <a:rPr lang="en-US" sz="4100" b="1" dirty="0" smtClean="0">
                <a:solidFill>
                  <a:schemeClr val="tx1"/>
                </a:solidFill>
              </a:rPr>
              <a:t>, </a:t>
            </a:r>
            <a:r>
              <a:rPr lang="en-US" sz="4100" b="1" dirty="0" err="1" smtClean="0">
                <a:solidFill>
                  <a:schemeClr val="tx1"/>
                </a:solidFill>
              </a:rPr>
              <a:t>odg</a:t>
            </a:r>
            <a:r>
              <a:rPr lang="en-US" sz="4100" b="1" dirty="0" smtClean="0">
                <a:solidFill>
                  <a:schemeClr val="tx1"/>
                </a:solidFill>
              </a:rPr>
              <a:t>, </a:t>
            </a:r>
            <a:r>
              <a:rPr lang="en-US" sz="4100" b="1" dirty="0" err="1" smtClean="0">
                <a:solidFill>
                  <a:schemeClr val="tx1"/>
                </a:solidFill>
              </a:rPr>
              <a:t>ai</a:t>
            </a:r>
            <a:r>
              <a:rPr lang="en-US" sz="4100" b="1" dirty="0" smtClean="0">
                <a:solidFill>
                  <a:schemeClr val="tx1"/>
                </a:solidFill>
              </a:rPr>
              <a:t>, </a:t>
            </a:r>
            <a:r>
              <a:rPr lang="en-US" sz="4100" b="1" dirty="0" err="1" smtClean="0">
                <a:solidFill>
                  <a:schemeClr val="tx1"/>
                </a:solidFill>
              </a:rPr>
              <a:t>eps</a:t>
            </a:r>
            <a:r>
              <a:rPr lang="en-US" sz="4100" b="1" dirty="0" smtClean="0">
                <a:solidFill>
                  <a:schemeClr val="tx1"/>
                </a:solidFill>
              </a:rPr>
              <a:t>, pdf).</a:t>
            </a:r>
            <a:endParaRPr lang="fr-FR" sz="4000" b="1" dirty="0">
              <a:solidFill>
                <a:schemeClr val="tx1"/>
              </a:solidFil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19</a:t>
            </a:fld>
            <a:endParaRPr lang="fr-BE" sz="1000" b="1" dirty="0">
              <a:solidFill>
                <a:schemeClr val="tx1"/>
              </a:solidFill>
              <a:effectLst>
                <a:outerShdw blurRad="38100" dist="38100" dir="2700000" algn="tl">
                  <a:srgbClr val="000000">
                    <a:alpha val="43137"/>
                  </a:srgbClr>
                </a:outerShdw>
              </a:effectLst>
            </a:endParaRPr>
          </a:p>
        </p:txBody>
      </p:sp>
      <p:sp>
        <p:nvSpPr>
          <p:cNvPr id="7" name="Titre 1"/>
          <p:cNvSpPr txBox="1">
            <a:spLocks/>
          </p:cNvSpPr>
          <p:nvPr/>
        </p:nvSpPr>
        <p:spPr>
          <a:xfrm>
            <a:off x="571472" y="214291"/>
            <a:ext cx="8572528" cy="785818"/>
          </a:xfrm>
          <a:prstGeom prst="rect">
            <a:avLst/>
          </a:prstGeom>
        </p:spPr>
        <p:txBody>
          <a:bodyPr wrap="square" lIns="0" tIns="0" rIns="0" bIns="0">
            <a:noAutofit/>
          </a:bodyPr>
          <a:lstStyle/>
          <a:p>
            <a:r>
              <a:rPr lang="fr-FR" sz="4000" b="1" kern="0" dirty="0">
                <a:effectLst>
                  <a:outerShdw blurRad="38100" dist="38100" dir="2700000" algn="tl">
                    <a:srgbClr val="000000">
                      <a:alpha val="43137"/>
                    </a:srgbClr>
                  </a:outerShdw>
                </a:effectLst>
                <a:latin typeface="Arial"/>
                <a:ea typeface="+mj-ea"/>
                <a:cs typeface="Arial"/>
              </a:rPr>
              <a:t>Image </a:t>
            </a:r>
            <a:r>
              <a:rPr lang="fr-FR" sz="4000" b="1" kern="0" dirty="0" smtClean="0">
                <a:effectLst>
                  <a:outerShdw blurRad="38100" dist="38100" dir="2700000" algn="tl">
                    <a:srgbClr val="000000">
                      <a:alpha val="43137"/>
                    </a:srgbClr>
                  </a:outerShdw>
                </a:effectLst>
                <a:latin typeface="Arial"/>
                <a:ea typeface="+mj-ea"/>
                <a:cs typeface="Arial"/>
              </a:rPr>
              <a:t>Types</a:t>
            </a:r>
            <a:endParaRPr lang="fr-FR" sz="3200" kern="0" dirty="0" smtClean="0">
              <a:solidFill>
                <a:schemeClr val="tx1">
                  <a:lumMod val="85000"/>
                  <a:lumOff val="15000"/>
                </a:schemeClr>
              </a:solidFill>
              <a:latin typeface="Arial"/>
              <a:ea typeface="+mj-ea"/>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71472" y="214291"/>
            <a:ext cx="7772400" cy="785818"/>
          </a:xfrm>
        </p:spPr>
        <p:txBody>
          <a:bodyPr>
            <a:normAutofit/>
          </a:bodyPr>
          <a:lstStyle/>
          <a:p>
            <a:r>
              <a:rPr lang="fr-FR" sz="4800" b="1" dirty="0" smtClean="0">
                <a:solidFill>
                  <a:schemeClr val="tx1"/>
                </a:solidFill>
              </a:rPr>
              <a:t>Course Description</a:t>
            </a:r>
          </a:p>
        </p:txBody>
      </p:sp>
      <p:sp>
        <p:nvSpPr>
          <p:cNvPr id="3" name="Sous-titre 2"/>
          <p:cNvSpPr>
            <a:spLocks noGrp="1"/>
          </p:cNvSpPr>
          <p:nvPr>
            <p:ph type="subTitle" idx="1"/>
          </p:nvPr>
        </p:nvSpPr>
        <p:spPr>
          <a:xfrm>
            <a:off x="514320" y="1371600"/>
            <a:ext cx="7943880" cy="3323987"/>
          </a:xfrm>
        </p:spPr>
        <p:txBody>
          <a:bodyPr/>
          <a:lstStyle/>
          <a:p>
            <a:pPr algn="just"/>
            <a:r>
              <a:rPr lang="en-US" sz="2400" dirty="0" smtClean="0">
                <a:solidFill>
                  <a:schemeClr val="tx1"/>
                </a:solidFill>
              </a:rPr>
              <a:t>This Fundamentals of Computer Graphics course is designed to introduce students to the fundamental principles underlying the creation and manipulation of digital images, animations, and 2D and 3D graphics. Students will have the opportunity to explore key concepts of computer graphics, gain practical skills in graphics programming, and understand the applications of computer graphics in various fields such as video games, virtual reality , computer-aided design and more</a:t>
            </a:r>
            <a:r>
              <a:rPr lang="fr-FR" sz="2400" dirty="0" smtClean="0">
                <a:solidFill>
                  <a:schemeClr val="tx1"/>
                </a:solidFill>
              </a:rPr>
              <a:t>.</a:t>
            </a:r>
            <a:endParaRPr lang="fr-FR" sz="2400" b="1" dirty="0" smtClean="0">
              <a:solidFill>
                <a:schemeClr val="tx1"/>
              </a:solidFil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42920" y="1423950"/>
            <a:ext cx="7105680" cy="938250"/>
          </a:xfrm>
        </p:spPr>
        <p:txBody>
          <a:bodyPr>
            <a:noAutofit/>
          </a:bodyPr>
          <a:lstStyle/>
          <a:p>
            <a:pPr marL="742950" indent="-742950" algn="just"/>
            <a:r>
              <a:rPr lang="fr-FR" sz="3200" b="1" smtClean="0">
                <a:solidFill>
                  <a:srgbClr val="FF0000"/>
                </a:solidFill>
                <a:effectLst>
                  <a:outerShdw blurRad="38100" dist="38100" dir="2700000" algn="tl">
                    <a:srgbClr val="000000">
                      <a:alpha val="43137"/>
                    </a:srgbClr>
                  </a:outerShdw>
                </a:effectLst>
              </a:rPr>
              <a:t>Vector/Raster Images</a:t>
            </a:r>
            <a:endParaRPr lang="fr-FR" sz="3200" b="1" dirty="0" smtClean="0">
              <a:solidFill>
                <a:srgbClr val="FF0000"/>
              </a:solidFill>
              <a:effectLst>
                <a:outerShdw blurRad="38100" dist="38100" dir="2700000" algn="tl">
                  <a:srgbClr val="000000">
                    <a:alpha val="43137"/>
                  </a:srgbClr>
                </a:outerShdw>
              </a:effectLst>
            </a:endParaRPr>
          </a:p>
        </p:txBody>
      </p:sp>
      <p:pic>
        <p:nvPicPr>
          <p:cNvPr id="1026" name="Picture 2" descr="https://upload.wikimedia.org/wikipedia/commons/thumb/d/db/Bitmap_VS_SVG_Fr.svg/400px-Bitmap_VS_SVG_Fr.svg.png"/>
          <p:cNvPicPr>
            <a:picLocks noChangeAspect="1" noChangeArrowheads="1"/>
          </p:cNvPicPr>
          <p:nvPr/>
        </p:nvPicPr>
        <p:blipFill>
          <a:blip r:embed="rId2" cstate="print"/>
          <a:srcRect/>
          <a:stretch>
            <a:fillRect/>
          </a:stretch>
        </p:blipFill>
        <p:spPr bwMode="auto">
          <a:xfrm>
            <a:off x="683571" y="1988840"/>
            <a:ext cx="7560837" cy="4536504"/>
          </a:xfrm>
          <a:prstGeom prst="rect">
            <a:avLst/>
          </a:prstGeom>
          <a:noFill/>
        </p:spPr>
      </p:pic>
      <p:pic>
        <p:nvPicPr>
          <p:cNvPr id="1028" name="Picture 4" descr="https://www.blog-objets-publicitaires.fr/wp-content/uploads/2012/02/vectoriel-et-matriciel-2.jpg"/>
          <p:cNvPicPr>
            <a:picLocks noChangeAspect="1" noChangeArrowheads="1"/>
          </p:cNvPicPr>
          <p:nvPr/>
        </p:nvPicPr>
        <p:blipFill>
          <a:blip r:embed="rId3" cstate="print"/>
          <a:srcRect/>
          <a:stretch>
            <a:fillRect/>
          </a:stretch>
        </p:blipFill>
        <p:spPr bwMode="auto">
          <a:xfrm>
            <a:off x="755576" y="1916832"/>
            <a:ext cx="7200800" cy="4810024"/>
          </a:xfrm>
          <a:prstGeom prst="rect">
            <a:avLst/>
          </a:prstGeom>
          <a:noFill/>
        </p:spPr>
      </p:pic>
      <p:sp>
        <p:nvSpPr>
          <p:cNvPr id="8"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20</a:t>
            </a:fld>
            <a:endParaRPr lang="fr-BE" sz="1000" b="1" dirty="0">
              <a:solidFill>
                <a:schemeClr val="tx1"/>
              </a:solidFill>
              <a:effectLst>
                <a:outerShdw blurRad="38100" dist="38100" dir="2700000" algn="tl">
                  <a:srgbClr val="000000">
                    <a:alpha val="43137"/>
                  </a:srgbClr>
                </a:outerShdw>
              </a:effectLst>
            </a:endParaRPr>
          </a:p>
        </p:txBody>
      </p:sp>
      <p:sp>
        <p:nvSpPr>
          <p:cNvPr id="9" name="Titre 1"/>
          <p:cNvSpPr txBox="1">
            <a:spLocks/>
          </p:cNvSpPr>
          <p:nvPr/>
        </p:nvSpPr>
        <p:spPr>
          <a:xfrm>
            <a:off x="571472" y="214291"/>
            <a:ext cx="8572528" cy="785818"/>
          </a:xfrm>
          <a:prstGeom prst="rect">
            <a:avLst/>
          </a:prstGeom>
        </p:spPr>
        <p:txBody>
          <a:bodyPr wrap="square" lIns="0" tIns="0" rIns="0" bIns="0">
            <a:noAutofit/>
          </a:bodyPr>
          <a:lstStyle/>
          <a:p>
            <a:r>
              <a:rPr lang="fr-FR" sz="4000" b="1" kern="0" dirty="0">
                <a:effectLst>
                  <a:outerShdw blurRad="38100" dist="38100" dir="2700000" algn="tl">
                    <a:srgbClr val="000000">
                      <a:alpha val="43137"/>
                    </a:srgbClr>
                  </a:outerShdw>
                </a:effectLst>
                <a:latin typeface="Arial"/>
                <a:ea typeface="+mj-ea"/>
                <a:cs typeface="Arial"/>
              </a:rPr>
              <a:t>Image </a:t>
            </a:r>
            <a:r>
              <a:rPr lang="fr-FR" sz="4000" b="1" kern="0" dirty="0" smtClean="0">
                <a:effectLst>
                  <a:outerShdw blurRad="38100" dist="38100" dir="2700000" algn="tl">
                    <a:srgbClr val="000000">
                      <a:alpha val="43137"/>
                    </a:srgbClr>
                  </a:outerShdw>
                </a:effectLst>
                <a:latin typeface="Arial"/>
                <a:ea typeface="+mj-ea"/>
                <a:cs typeface="Arial"/>
              </a:rPr>
              <a:t>Types</a:t>
            </a:r>
            <a:endParaRPr lang="fr-FR" sz="3200" kern="0" dirty="0" smtClean="0">
              <a:solidFill>
                <a:schemeClr val="tx1">
                  <a:lumMod val="85000"/>
                  <a:lumOff val="15000"/>
                </a:schemeClr>
              </a:solidFill>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8120" y="1576350"/>
            <a:ext cx="7943880" cy="4900650"/>
          </a:xfrm>
        </p:spPr>
        <p:txBody>
          <a:bodyPr>
            <a:noAutofit/>
          </a:bodyPr>
          <a:lstStyle/>
          <a:p>
            <a:pPr marL="742950" indent="-742950" algn="just">
              <a:buAutoNum type="arabicPeriod"/>
            </a:pPr>
            <a:r>
              <a:rPr lang="en-US" sz="2800" b="1" dirty="0" smtClean="0">
                <a:solidFill>
                  <a:schemeClr val="tx1"/>
                </a:solidFill>
              </a:rPr>
              <a:t>24-bit RGB or RGB (or true color) images.</a:t>
            </a:r>
          </a:p>
          <a:p>
            <a:pPr marL="742950" indent="-742950" algn="just">
              <a:buAutoNum type="arabicPeriod"/>
            </a:pPr>
            <a:r>
              <a:rPr lang="en-US" sz="2800" b="1" dirty="0" smtClean="0">
                <a:solidFill>
                  <a:schemeClr val="tx1"/>
                </a:solidFill>
              </a:rPr>
              <a:t>Palette images, 256-color images (8 bits &lt;=&gt; 256 colors).</a:t>
            </a:r>
          </a:p>
          <a:p>
            <a:pPr marL="742950" indent="-742950" algn="just">
              <a:buAutoNum type="arabicPeriod"/>
            </a:pPr>
            <a:r>
              <a:rPr lang="en-US" sz="2800" b="1" dirty="0" smtClean="0">
                <a:solidFill>
                  <a:schemeClr val="tx1"/>
                </a:solidFill>
              </a:rPr>
              <a:t>Grayscale images contain only shades of gray and no </a:t>
            </a:r>
            <a:r>
              <a:rPr lang="en-US" sz="2800" b="1" dirty="0">
                <a:solidFill>
                  <a:schemeClr val="tx1"/>
                </a:solidFill>
              </a:rPr>
              <a:t>color, pixel ranging from 0 (black) to 255 (white) </a:t>
            </a:r>
            <a:r>
              <a:rPr lang="en-US" sz="2800" b="1" dirty="0" smtClean="0">
                <a:solidFill>
                  <a:schemeClr val="tx1"/>
                </a:solidFill>
              </a:rPr>
              <a:t>(256-color image &lt;=&gt; (8 bits))</a:t>
            </a:r>
          </a:p>
          <a:p>
            <a:pPr marL="742950" indent="-742950" algn="just">
              <a:buAutoNum type="arabicPeriod"/>
            </a:pPr>
            <a:r>
              <a:rPr lang="en-US" sz="2800" b="1" dirty="0" smtClean="0">
                <a:solidFill>
                  <a:schemeClr val="tx1"/>
                </a:solidFill>
              </a:rPr>
              <a:t> Binary images (black or white) </a:t>
            </a:r>
          </a:p>
          <a:p>
            <a:pPr marL="742950" indent="-742950" algn="just">
              <a:buAutoNum type="arabicPeriod"/>
            </a:pPr>
            <a:r>
              <a:rPr lang="en-US" sz="2800" b="1" dirty="0" smtClean="0">
                <a:solidFill>
                  <a:schemeClr val="tx1"/>
                </a:solidFill>
              </a:rPr>
              <a:t>A monochromatic image is in fact based on a single color, with variations in brightness and saturation of this same hue,</a:t>
            </a:r>
            <a:endParaRPr lang="fr-FR" sz="2800" b="1" dirty="0" smtClean="0">
              <a:solidFill>
                <a:schemeClr val="tx1"/>
              </a:solidFill>
            </a:endParaRPr>
          </a:p>
        </p:txBody>
      </p:sp>
      <p:sp>
        <p:nvSpPr>
          <p:cNvPr id="5" name="Titre 1"/>
          <p:cNvSpPr txBox="1">
            <a:spLocks/>
          </p:cNvSpPr>
          <p:nvPr/>
        </p:nvSpPr>
        <p:spPr>
          <a:xfrm>
            <a:off x="571472" y="214291"/>
            <a:ext cx="8572528" cy="785818"/>
          </a:xfrm>
          <a:prstGeom prst="rect">
            <a:avLst/>
          </a:prstGeom>
        </p:spPr>
        <p:txBody>
          <a:bodyPr wrap="square" lIns="0" tIns="0" rIns="0" bIns="0">
            <a:noAutofit/>
          </a:bodyPr>
          <a:lstStyle/>
          <a:p>
            <a:r>
              <a:rPr lang="fr-FR" sz="4000" b="1" kern="0" dirty="0" err="1" smtClean="0">
                <a:effectLst>
                  <a:outerShdw blurRad="38100" dist="38100" dir="2700000" algn="tl">
                    <a:srgbClr val="000000">
                      <a:alpha val="43137"/>
                    </a:srgbClr>
                  </a:outerShdw>
                </a:effectLst>
                <a:latin typeface="Arial"/>
                <a:ea typeface="+mj-ea"/>
                <a:cs typeface="Arial"/>
              </a:rPr>
              <a:t>Color</a:t>
            </a:r>
            <a:r>
              <a:rPr lang="fr-FR" sz="4000" b="1" kern="0" dirty="0" smtClean="0">
                <a:effectLst>
                  <a:outerShdw blurRad="38100" dist="38100" dir="2700000" algn="tl">
                    <a:srgbClr val="000000">
                      <a:alpha val="43137"/>
                    </a:srgbClr>
                  </a:outerShdw>
                </a:effectLst>
                <a:latin typeface="Arial"/>
                <a:ea typeface="+mj-ea"/>
                <a:cs typeface="Arial"/>
              </a:rPr>
              <a:t> </a:t>
            </a:r>
            <a:r>
              <a:rPr lang="fr-FR" sz="4000" b="1" kern="0" dirty="0" err="1" smtClean="0">
                <a:effectLst>
                  <a:outerShdw blurRad="38100" dist="38100" dir="2700000" algn="tl">
                    <a:srgbClr val="000000">
                      <a:alpha val="43137"/>
                    </a:srgbClr>
                  </a:outerShdw>
                </a:effectLst>
                <a:latin typeface="Arial"/>
                <a:ea typeface="+mj-ea"/>
                <a:cs typeface="Arial"/>
              </a:rPr>
              <a:t>Representation</a:t>
            </a:r>
            <a:endParaRPr lang="fr-FR" sz="4000" b="1" kern="0" dirty="0">
              <a:effectLst>
                <a:outerShdw blurRad="38100" dist="38100" dir="2700000" algn="tl">
                  <a:srgbClr val="000000">
                    <a:alpha val="43137"/>
                  </a:srgbClr>
                </a:outerShdw>
              </a:effectLst>
              <a:latin typeface="Arial"/>
              <a:ea typeface="+mj-ea"/>
              <a:cs typeface="Aria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21</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90520" y="1595422"/>
            <a:ext cx="7791480" cy="4308872"/>
          </a:xfrm>
        </p:spPr>
        <p:txBody>
          <a:bodyPr/>
          <a:lstStyle/>
          <a:p>
            <a:pPr algn="just"/>
            <a:r>
              <a:rPr lang="fr-FR" sz="4000" b="1" dirty="0" smtClean="0">
                <a:solidFill>
                  <a:schemeClr val="tx1"/>
                </a:solidFill>
              </a:rPr>
              <a:t>• </a:t>
            </a:r>
            <a:r>
              <a:rPr lang="en-US" sz="4000" b="1" dirty="0" smtClean="0">
                <a:solidFill>
                  <a:schemeClr val="tx1"/>
                </a:solidFill>
              </a:rPr>
              <a:t>Real-time image: calculation time less than scanning time (1/25 s). Necessary for interactive simulators, video games, virtual reality.</a:t>
            </a:r>
            <a:endParaRPr lang="fr-FR" sz="4000" b="1" dirty="0" smtClean="0">
              <a:solidFill>
                <a:schemeClr val="tx1"/>
              </a:solidFill>
            </a:endParaRPr>
          </a:p>
          <a:p>
            <a:pPr algn="just"/>
            <a:endParaRPr lang="fr-FR" sz="4000" b="1" dirty="0" smtClean="0">
              <a:solidFill>
                <a:schemeClr val="tx1"/>
              </a:solidFill>
            </a:endParaRPr>
          </a:p>
          <a:p>
            <a:pPr algn="just"/>
            <a:endParaRPr lang="fr-FR" sz="4000" b="1" dirty="0">
              <a:solidFill>
                <a:schemeClr val="tx1"/>
              </a:solidFill>
            </a:endParaRPr>
          </a:p>
        </p:txBody>
      </p:sp>
      <p:sp>
        <p:nvSpPr>
          <p:cNvPr id="5" name="Titre 1"/>
          <p:cNvSpPr txBox="1">
            <a:spLocks/>
          </p:cNvSpPr>
          <p:nvPr/>
        </p:nvSpPr>
        <p:spPr>
          <a:xfrm>
            <a:off x="571472" y="214290"/>
            <a:ext cx="8572528" cy="1233509"/>
          </a:xfrm>
          <a:prstGeom prst="rect">
            <a:avLst/>
          </a:prstGeom>
        </p:spPr>
        <p:txBody>
          <a:bodyPr wrap="square" lIns="0" tIns="0" rIns="0" bIns="0">
            <a:noAutofit/>
          </a:bodyPr>
          <a:lstStyle/>
          <a:p>
            <a:r>
              <a:rPr lang="fr-FR" sz="4000" b="1" kern="0" dirty="0" smtClean="0">
                <a:effectLst>
                  <a:outerShdw blurRad="38100" dist="38100" dir="2700000" algn="tl">
                    <a:srgbClr val="000000">
                      <a:alpha val="43137"/>
                    </a:srgbClr>
                  </a:outerShdw>
                </a:effectLst>
                <a:latin typeface="Arial"/>
                <a:ea typeface="+mj-ea"/>
                <a:cs typeface="Arial"/>
              </a:rPr>
              <a:t>Real-time image</a:t>
            </a:r>
            <a:r>
              <a:rPr lang="fr-FR" sz="3200" kern="0" dirty="0" smtClean="0">
                <a:solidFill>
                  <a:schemeClr val="tx1">
                    <a:lumMod val="85000"/>
                    <a:lumOff val="15000"/>
                  </a:schemeClr>
                </a:solidFill>
                <a:latin typeface="Arial"/>
                <a:ea typeface="+mj-ea"/>
                <a:cs typeface="Arial"/>
              </a:rPr>
              <a:t> </a:t>
            </a:r>
            <a:endParaRPr kumimoji="0" lang="fr-FR" sz="3200"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Arial"/>
              <a:ea typeface="+mj-ea"/>
              <a:cs typeface="Aria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22</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90520" y="1219200"/>
            <a:ext cx="8020080" cy="5357850"/>
          </a:xfrm>
        </p:spPr>
        <p:txBody>
          <a:bodyPr>
            <a:normAutofit fontScale="92500"/>
          </a:bodyPr>
          <a:lstStyle/>
          <a:p>
            <a:pPr algn="just"/>
            <a:r>
              <a:rPr lang="en-US" sz="4000" b="1" dirty="0" smtClean="0">
                <a:solidFill>
                  <a:schemeClr val="tx1"/>
                </a:solidFill>
              </a:rPr>
              <a:t>The virtual world: is a world artificially created by computer software and capable of hosting a community of users present in the form of avatars with the ability to move around and interact there. The representation of this world and its inhabitants is in two or three dimensions.</a:t>
            </a:r>
            <a:endParaRPr lang="fr-FR" sz="4000" b="1" dirty="0">
              <a:solidFill>
                <a:schemeClr val="tx1"/>
              </a:solidFill>
            </a:endParaRPr>
          </a:p>
        </p:txBody>
      </p:sp>
      <p:sp>
        <p:nvSpPr>
          <p:cNvPr id="5" name="Titre 1"/>
          <p:cNvSpPr txBox="1">
            <a:spLocks/>
          </p:cNvSpPr>
          <p:nvPr/>
        </p:nvSpPr>
        <p:spPr>
          <a:xfrm>
            <a:off x="571472" y="214290"/>
            <a:ext cx="8572528" cy="1233509"/>
          </a:xfrm>
          <a:prstGeom prst="rect">
            <a:avLst/>
          </a:prstGeom>
        </p:spPr>
        <p:txBody>
          <a:bodyPr wrap="square" lIns="0" tIns="0" rIns="0" bIns="0">
            <a:noAutofit/>
          </a:bodyPr>
          <a:lstStyle/>
          <a:p>
            <a:r>
              <a:rPr lang="fr-FR" sz="4000" b="1" kern="0" dirty="0" smtClean="0">
                <a:effectLst>
                  <a:outerShdw blurRad="38100" dist="38100" dir="2700000" algn="tl">
                    <a:srgbClr val="000000">
                      <a:alpha val="43137"/>
                    </a:srgbClr>
                  </a:outerShdw>
                </a:effectLst>
                <a:latin typeface="Arial"/>
                <a:cs typeface="Arial"/>
              </a:rPr>
              <a:t>Virtual </a:t>
            </a:r>
            <a:r>
              <a:rPr lang="fr-FR" sz="4000" b="1" kern="0" dirty="0">
                <a:effectLst>
                  <a:outerShdw blurRad="38100" dist="38100" dir="2700000" algn="tl">
                    <a:srgbClr val="000000">
                      <a:alpha val="43137"/>
                    </a:srgbClr>
                  </a:outerShdw>
                </a:effectLst>
                <a:latin typeface="Arial"/>
                <a:cs typeface="Arial"/>
              </a:rPr>
              <a:t>world</a:t>
            </a:r>
            <a:endParaRPr kumimoji="0" lang="fr-FR" sz="3200"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Arial"/>
              <a:ea typeface="+mj-ea"/>
              <a:cs typeface="Aria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23</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57200" y="1066800"/>
            <a:ext cx="7943880" cy="5110178"/>
          </a:xfrm>
        </p:spPr>
        <p:txBody>
          <a:bodyPr>
            <a:normAutofit/>
          </a:bodyPr>
          <a:lstStyle/>
          <a:p>
            <a:pPr algn="just" rtl="0"/>
            <a:r>
              <a:rPr lang="fr-FR" sz="3600" b="1" dirty="0" smtClean="0">
                <a:solidFill>
                  <a:schemeClr val="tx1"/>
                </a:solidFill>
              </a:rPr>
              <a:t>• </a:t>
            </a:r>
            <a:r>
              <a:rPr lang="en-US" sz="3600" b="1" dirty="0" smtClean="0">
                <a:solidFill>
                  <a:schemeClr val="tx1"/>
                </a:solidFill>
              </a:rPr>
              <a:t>Image processing is a discipline of computer science and applied mathematics that studies digital images and their transformations, with the aim of improving their quality, extracting information, improving contrasts, and removing noise...</a:t>
            </a:r>
            <a:endParaRPr lang="fr-FR" sz="3600" b="1" dirty="0" smtClean="0">
              <a:solidFill>
                <a:schemeClr val="tx1"/>
              </a:solidFill>
            </a:endParaRPr>
          </a:p>
          <a:p>
            <a:pPr lvl="0" algn="just"/>
            <a:endParaRPr lang="fr-FR" sz="4000" b="1" dirty="0" smtClean="0">
              <a:solidFill>
                <a:schemeClr val="tx1"/>
              </a:solidFill>
            </a:endParaRPr>
          </a:p>
          <a:p>
            <a:pPr algn="just"/>
            <a:endParaRPr lang="fr-FR" sz="4000" b="1" dirty="0">
              <a:solidFill>
                <a:schemeClr val="tx1"/>
              </a:solidFill>
            </a:endParaRPr>
          </a:p>
        </p:txBody>
      </p:sp>
      <p:sp>
        <p:nvSpPr>
          <p:cNvPr id="6" name="Titre 1"/>
          <p:cNvSpPr txBox="1">
            <a:spLocks/>
          </p:cNvSpPr>
          <p:nvPr/>
        </p:nvSpPr>
        <p:spPr>
          <a:xfrm>
            <a:off x="571472" y="214290"/>
            <a:ext cx="8572528" cy="1081109"/>
          </a:xfrm>
          <a:prstGeom prst="rect">
            <a:avLst/>
          </a:prstGeom>
        </p:spPr>
        <p:txBody>
          <a:bodyPr wrap="square" lIns="0" tIns="0" rIns="0" bIns="0">
            <a:noAutofit/>
          </a:bodyPr>
          <a:lstStyle/>
          <a:p>
            <a:r>
              <a:rPr lang="fr-FR" sz="3600" b="1" kern="0" dirty="0">
                <a:effectLst>
                  <a:outerShdw blurRad="38100" dist="38100" dir="2700000" algn="tl">
                    <a:srgbClr val="000000">
                      <a:alpha val="43137"/>
                    </a:srgbClr>
                  </a:outerShdw>
                </a:effectLst>
                <a:latin typeface="Arial"/>
                <a:ea typeface="+mj-ea"/>
                <a:cs typeface="Arial"/>
              </a:rPr>
              <a:t>Image </a:t>
            </a:r>
            <a:r>
              <a:rPr lang="fr-FR" sz="3600" b="1" kern="0" dirty="0" err="1">
                <a:effectLst>
                  <a:outerShdw blurRad="38100" dist="38100" dir="2700000" algn="tl">
                    <a:srgbClr val="000000">
                      <a:alpha val="43137"/>
                    </a:srgbClr>
                  </a:outerShdw>
                </a:effectLst>
                <a:latin typeface="Arial"/>
                <a:ea typeface="+mj-ea"/>
                <a:cs typeface="Arial"/>
              </a:rPr>
              <a:t>processing</a:t>
            </a:r>
            <a:r>
              <a:rPr lang="fr-FR" sz="3600" b="1" kern="0" dirty="0">
                <a:effectLst>
                  <a:outerShdw blurRad="38100" dist="38100" dir="2700000" algn="tl">
                    <a:srgbClr val="000000">
                      <a:alpha val="43137"/>
                    </a:srgbClr>
                  </a:outerShdw>
                </a:effectLst>
                <a:latin typeface="Arial"/>
                <a:ea typeface="+mj-ea"/>
                <a:cs typeface="Arial"/>
              </a:rPr>
              <a:t> </a:t>
            </a:r>
            <a:endParaRPr kumimoji="0" lang="fr-FR" sz="32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a:ea typeface="+mj-ea"/>
              <a:cs typeface="Arial"/>
            </a:endParaRP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24</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57200" y="1519222"/>
            <a:ext cx="7943880" cy="5110178"/>
          </a:xfrm>
        </p:spPr>
        <p:txBody>
          <a:bodyPr>
            <a:normAutofit/>
          </a:bodyPr>
          <a:lstStyle/>
          <a:p>
            <a:pPr lvl="0" algn="just"/>
            <a:r>
              <a:rPr lang="fr-FR" sz="3600" b="1" dirty="0" smtClean="0">
                <a:solidFill>
                  <a:schemeClr val="tx1"/>
                </a:solidFill>
              </a:rPr>
              <a:t>• </a:t>
            </a:r>
            <a:r>
              <a:rPr lang="en-US" sz="3600" b="1" dirty="0" smtClean="0">
                <a:solidFill>
                  <a:schemeClr val="tx1"/>
                </a:solidFill>
              </a:rPr>
              <a:t>Applications: Image processing is used in many applications, such as photo editing, image compression, old image restoration, object detection, image segmentation, character recognition, etc.</a:t>
            </a:r>
            <a:endParaRPr lang="fr-FR" sz="4000" b="1" dirty="0" smtClean="0">
              <a:solidFill>
                <a:schemeClr val="tx1"/>
              </a:solidFill>
            </a:endParaRPr>
          </a:p>
          <a:p>
            <a:pPr algn="just"/>
            <a:endParaRPr lang="fr-FR" sz="4000" b="1" dirty="0">
              <a:solidFill>
                <a:schemeClr val="tx1"/>
              </a:solidFill>
            </a:endParaRP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25</a:t>
            </a:fld>
            <a:endParaRPr lang="fr-BE" sz="1000" b="1" dirty="0">
              <a:solidFill>
                <a:schemeClr val="tx1"/>
              </a:solidFill>
              <a:effectLst>
                <a:outerShdw blurRad="38100" dist="38100" dir="2700000" algn="tl">
                  <a:srgbClr val="000000">
                    <a:alpha val="43137"/>
                  </a:srgbClr>
                </a:outerShdw>
              </a:effectLst>
            </a:endParaRPr>
          </a:p>
        </p:txBody>
      </p:sp>
      <p:sp>
        <p:nvSpPr>
          <p:cNvPr id="5" name="Titre 1"/>
          <p:cNvSpPr txBox="1">
            <a:spLocks/>
          </p:cNvSpPr>
          <p:nvPr/>
        </p:nvSpPr>
        <p:spPr>
          <a:xfrm>
            <a:off x="571472" y="214290"/>
            <a:ext cx="8572528" cy="1081109"/>
          </a:xfrm>
          <a:prstGeom prst="rect">
            <a:avLst/>
          </a:prstGeom>
        </p:spPr>
        <p:txBody>
          <a:bodyPr wrap="square" lIns="0" tIns="0" rIns="0" bIns="0">
            <a:noAutofit/>
          </a:bodyPr>
          <a:lstStyle/>
          <a:p>
            <a:r>
              <a:rPr lang="fr-FR" sz="3600" b="1" kern="0" dirty="0">
                <a:effectLst>
                  <a:outerShdw blurRad="38100" dist="38100" dir="2700000" algn="tl">
                    <a:srgbClr val="000000">
                      <a:alpha val="43137"/>
                    </a:srgbClr>
                  </a:outerShdw>
                </a:effectLst>
                <a:latin typeface="Arial"/>
                <a:ea typeface="+mj-ea"/>
                <a:cs typeface="Arial"/>
              </a:rPr>
              <a:t>Image </a:t>
            </a:r>
            <a:r>
              <a:rPr lang="fr-FR" sz="3600" b="1" kern="0" dirty="0" err="1">
                <a:effectLst>
                  <a:outerShdw blurRad="38100" dist="38100" dir="2700000" algn="tl">
                    <a:srgbClr val="000000">
                      <a:alpha val="43137"/>
                    </a:srgbClr>
                  </a:outerShdw>
                </a:effectLst>
                <a:latin typeface="Arial"/>
                <a:ea typeface="+mj-ea"/>
                <a:cs typeface="Arial"/>
              </a:rPr>
              <a:t>processing</a:t>
            </a:r>
            <a:r>
              <a:rPr lang="fr-FR" sz="3600" b="1" kern="0" dirty="0">
                <a:effectLst>
                  <a:outerShdw blurRad="38100" dist="38100" dir="2700000" algn="tl">
                    <a:srgbClr val="000000">
                      <a:alpha val="43137"/>
                    </a:srgbClr>
                  </a:outerShdw>
                </a:effectLst>
                <a:latin typeface="Arial"/>
                <a:ea typeface="+mj-ea"/>
                <a:cs typeface="Arial"/>
              </a:rPr>
              <a:t> </a:t>
            </a:r>
            <a:endParaRPr kumimoji="0" lang="fr-FR" sz="32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57200" y="1519222"/>
            <a:ext cx="7943880" cy="5110178"/>
          </a:xfrm>
        </p:spPr>
        <p:txBody>
          <a:bodyPr>
            <a:normAutofit/>
          </a:bodyPr>
          <a:lstStyle/>
          <a:p>
            <a:pPr algn="just"/>
            <a:r>
              <a:rPr lang="fr-FR" sz="3200" b="1" dirty="0" smtClean="0">
                <a:solidFill>
                  <a:schemeClr val="tx1"/>
                </a:solidFill>
              </a:rPr>
              <a:t>• Techniques</a:t>
            </a:r>
            <a:r>
              <a:rPr lang="fr-FR" sz="3200" dirty="0" smtClean="0">
                <a:solidFill>
                  <a:schemeClr val="tx1"/>
                </a:solidFill>
              </a:rPr>
              <a:t> : Image </a:t>
            </a:r>
            <a:r>
              <a:rPr lang="fr-FR" sz="3200" dirty="0" err="1" smtClean="0">
                <a:solidFill>
                  <a:schemeClr val="tx1"/>
                </a:solidFill>
              </a:rPr>
              <a:t>processing</a:t>
            </a:r>
            <a:r>
              <a:rPr lang="fr-FR" sz="3200" dirty="0" smtClean="0">
                <a:solidFill>
                  <a:schemeClr val="tx1"/>
                </a:solidFill>
              </a:rPr>
              <a:t> techniques </a:t>
            </a:r>
            <a:r>
              <a:rPr lang="fr-FR" sz="3200" dirty="0" err="1" smtClean="0">
                <a:solidFill>
                  <a:schemeClr val="tx1"/>
                </a:solidFill>
              </a:rPr>
              <a:t>include</a:t>
            </a:r>
            <a:r>
              <a:rPr lang="fr-FR" sz="3200" dirty="0" smtClean="0">
                <a:solidFill>
                  <a:schemeClr val="tx1"/>
                </a:solidFill>
              </a:rPr>
              <a:t> convolution, Fourier </a:t>
            </a:r>
            <a:r>
              <a:rPr lang="fr-FR" sz="3200" dirty="0" err="1" smtClean="0">
                <a:solidFill>
                  <a:schemeClr val="tx1"/>
                </a:solidFill>
              </a:rPr>
              <a:t>transform</a:t>
            </a:r>
            <a:r>
              <a:rPr lang="fr-FR" sz="3200" dirty="0" smtClean="0">
                <a:solidFill>
                  <a:schemeClr val="tx1"/>
                </a:solidFill>
              </a:rPr>
              <a:t>, segmentation, </a:t>
            </a:r>
            <a:r>
              <a:rPr lang="fr-FR" sz="3200" dirty="0" err="1" smtClean="0">
                <a:solidFill>
                  <a:schemeClr val="tx1"/>
                </a:solidFill>
              </a:rPr>
              <a:t>edge</a:t>
            </a:r>
            <a:r>
              <a:rPr lang="fr-FR" sz="3200" dirty="0" smtClean="0">
                <a:solidFill>
                  <a:schemeClr val="tx1"/>
                </a:solidFill>
              </a:rPr>
              <a:t> </a:t>
            </a:r>
            <a:r>
              <a:rPr lang="fr-FR" sz="3200" dirty="0" err="1" smtClean="0">
                <a:solidFill>
                  <a:schemeClr val="tx1"/>
                </a:solidFill>
              </a:rPr>
              <a:t>detection</a:t>
            </a:r>
            <a:r>
              <a:rPr lang="fr-FR" sz="3200" dirty="0" smtClean="0">
                <a:solidFill>
                  <a:schemeClr val="tx1"/>
                </a:solidFill>
              </a:rPr>
              <a:t>, super-</a:t>
            </a:r>
            <a:r>
              <a:rPr lang="fr-FR" sz="3200" dirty="0" err="1" smtClean="0">
                <a:solidFill>
                  <a:schemeClr val="tx1"/>
                </a:solidFill>
              </a:rPr>
              <a:t>resolution</a:t>
            </a:r>
            <a:r>
              <a:rPr lang="fr-FR" sz="3200" dirty="0" smtClean="0">
                <a:solidFill>
                  <a:schemeClr val="tx1"/>
                </a:solidFill>
              </a:rPr>
              <a:t>, 3D reconstruction, etc..</a:t>
            </a:r>
          </a:p>
          <a:p>
            <a:pPr lvl="0" algn="just"/>
            <a:endParaRPr lang="fr-FR" sz="3200" b="1" dirty="0" smtClean="0">
              <a:solidFill>
                <a:schemeClr val="tx1"/>
              </a:solidFill>
            </a:endParaRPr>
          </a:p>
          <a:p>
            <a:pPr algn="just"/>
            <a:r>
              <a:rPr lang="fr-FR" sz="3200" b="1" dirty="0" smtClean="0">
                <a:solidFill>
                  <a:schemeClr val="tx1"/>
                </a:solidFill>
              </a:rPr>
              <a:t>• Software : </a:t>
            </a:r>
            <a:r>
              <a:rPr lang="fr-FR" sz="3200" dirty="0" err="1" smtClean="0">
                <a:solidFill>
                  <a:schemeClr val="tx1"/>
                </a:solidFill>
              </a:rPr>
              <a:t>Popular</a:t>
            </a:r>
            <a:r>
              <a:rPr lang="fr-FR" sz="3200" dirty="0" smtClean="0">
                <a:solidFill>
                  <a:schemeClr val="tx1"/>
                </a:solidFill>
              </a:rPr>
              <a:t> software for image </a:t>
            </a:r>
            <a:r>
              <a:rPr lang="fr-FR" sz="3200" dirty="0" err="1" smtClean="0">
                <a:solidFill>
                  <a:schemeClr val="tx1"/>
                </a:solidFill>
              </a:rPr>
              <a:t>processing</a:t>
            </a:r>
            <a:r>
              <a:rPr lang="fr-FR" sz="3200" dirty="0" smtClean="0">
                <a:solidFill>
                  <a:schemeClr val="tx1"/>
                </a:solidFill>
              </a:rPr>
              <a:t> </a:t>
            </a:r>
            <a:r>
              <a:rPr lang="fr-FR" sz="3200" dirty="0" err="1" smtClean="0">
                <a:solidFill>
                  <a:schemeClr val="tx1"/>
                </a:solidFill>
              </a:rPr>
              <a:t>includes</a:t>
            </a:r>
            <a:r>
              <a:rPr lang="fr-FR" sz="3200" dirty="0" smtClean="0">
                <a:solidFill>
                  <a:schemeClr val="tx1"/>
                </a:solidFill>
              </a:rPr>
              <a:t> Adobe Photoshop, GIMP, </a:t>
            </a:r>
            <a:r>
              <a:rPr lang="fr-FR" sz="3200" dirty="0" err="1" smtClean="0">
                <a:solidFill>
                  <a:schemeClr val="tx1"/>
                </a:solidFill>
              </a:rPr>
              <a:t>OpenCV</a:t>
            </a:r>
            <a:r>
              <a:rPr lang="fr-FR" sz="3200" dirty="0" smtClean="0">
                <a:solidFill>
                  <a:schemeClr val="tx1"/>
                </a:solidFill>
              </a:rPr>
              <a:t>, MATLAB, etc..</a:t>
            </a:r>
          </a:p>
          <a:p>
            <a:pPr algn="just"/>
            <a:endParaRPr lang="fr-FR" sz="4000" b="1" dirty="0">
              <a:solidFill>
                <a:schemeClr val="tx1"/>
              </a:solidFill>
            </a:endParaRP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26</a:t>
            </a:fld>
            <a:endParaRPr lang="fr-BE" sz="1000" b="1" dirty="0">
              <a:solidFill>
                <a:schemeClr val="tx1"/>
              </a:solidFill>
              <a:effectLst>
                <a:outerShdw blurRad="38100" dist="38100" dir="2700000" algn="tl">
                  <a:srgbClr val="000000">
                    <a:alpha val="43137"/>
                  </a:srgbClr>
                </a:outerShdw>
              </a:effectLst>
            </a:endParaRPr>
          </a:p>
        </p:txBody>
      </p:sp>
      <p:sp>
        <p:nvSpPr>
          <p:cNvPr id="5" name="Titre 1"/>
          <p:cNvSpPr txBox="1">
            <a:spLocks/>
          </p:cNvSpPr>
          <p:nvPr/>
        </p:nvSpPr>
        <p:spPr>
          <a:xfrm>
            <a:off x="571472" y="214290"/>
            <a:ext cx="8572528" cy="1081109"/>
          </a:xfrm>
          <a:prstGeom prst="rect">
            <a:avLst/>
          </a:prstGeom>
        </p:spPr>
        <p:txBody>
          <a:bodyPr wrap="square" lIns="0" tIns="0" rIns="0" bIns="0">
            <a:noAutofit/>
          </a:bodyPr>
          <a:lstStyle/>
          <a:p>
            <a:r>
              <a:rPr lang="fr-FR" sz="3600" b="1" kern="0" dirty="0">
                <a:effectLst>
                  <a:outerShdw blurRad="38100" dist="38100" dir="2700000" algn="tl">
                    <a:srgbClr val="000000">
                      <a:alpha val="43137"/>
                    </a:srgbClr>
                  </a:outerShdw>
                </a:effectLst>
                <a:latin typeface="Arial"/>
                <a:ea typeface="+mj-ea"/>
                <a:cs typeface="Arial"/>
              </a:rPr>
              <a:t>Image </a:t>
            </a:r>
            <a:r>
              <a:rPr lang="fr-FR" sz="3600" b="1" kern="0" dirty="0" err="1">
                <a:effectLst>
                  <a:outerShdw blurRad="38100" dist="38100" dir="2700000" algn="tl">
                    <a:srgbClr val="000000">
                      <a:alpha val="43137"/>
                    </a:srgbClr>
                  </a:outerShdw>
                </a:effectLst>
                <a:latin typeface="Arial"/>
                <a:ea typeface="+mj-ea"/>
                <a:cs typeface="Arial"/>
              </a:rPr>
              <a:t>processing</a:t>
            </a:r>
            <a:r>
              <a:rPr lang="fr-FR" sz="3600" b="1" kern="0" dirty="0">
                <a:effectLst>
                  <a:outerShdw blurRad="38100" dist="38100" dir="2700000" algn="tl">
                    <a:srgbClr val="000000">
                      <a:alpha val="43137"/>
                    </a:srgbClr>
                  </a:outerShdw>
                </a:effectLst>
                <a:latin typeface="Arial"/>
                <a:ea typeface="+mj-ea"/>
                <a:cs typeface="Arial"/>
              </a:rPr>
              <a:t> </a:t>
            </a:r>
            <a:endParaRPr kumimoji="0" lang="fr-FR" sz="3200" b="1"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67544" y="1714006"/>
            <a:ext cx="7992888" cy="3747757"/>
          </a:xfrm>
          <a:prstGeom prst="rect">
            <a:avLst/>
          </a:prstGeom>
        </p:spPr>
        <p:txBody>
          <a:bodyPr wrap="square">
            <a:spAutoFit/>
          </a:bodyPr>
          <a:lstStyle/>
          <a:p>
            <a:pPr algn="just">
              <a:lnSpc>
                <a:spcPct val="80000"/>
              </a:lnSpc>
              <a:spcBef>
                <a:spcPct val="20000"/>
              </a:spcBef>
            </a:pPr>
            <a:r>
              <a:rPr lang="en-US" sz="3700" b="1" dirty="0" smtClean="0"/>
              <a:t>Using the computer to interpret the outside world through images. Image analysis is the recognition of the elements contained in the image. We must not confuse analysis (decomposition into elements) and processing (action on the components) of the image.</a:t>
            </a:r>
            <a:endParaRPr lang="fr-FR" sz="3700" b="1" dirty="0" smtClean="0"/>
          </a:p>
        </p:txBody>
      </p:sp>
      <p:sp>
        <p:nvSpPr>
          <p:cNvPr id="7" name="Titre 1"/>
          <p:cNvSpPr txBox="1">
            <a:spLocks/>
          </p:cNvSpPr>
          <p:nvPr/>
        </p:nvSpPr>
        <p:spPr>
          <a:xfrm>
            <a:off x="571472" y="214290"/>
            <a:ext cx="8572528" cy="1081109"/>
          </a:xfrm>
          <a:prstGeom prst="rect">
            <a:avLst/>
          </a:prstGeom>
        </p:spPr>
        <p:txBody>
          <a:bodyPr wrap="square" lIns="0" tIns="0" rIns="0" bIns="0">
            <a:noAutofit/>
          </a:bodyPr>
          <a:lstStyle/>
          <a:p>
            <a:r>
              <a:rPr lang="fr-FR" sz="3600" b="1" kern="0" dirty="0">
                <a:effectLst>
                  <a:outerShdw blurRad="38100" dist="38100" dir="2700000" algn="tl">
                    <a:srgbClr val="000000">
                      <a:alpha val="43137"/>
                    </a:srgbClr>
                  </a:outerShdw>
                </a:effectLst>
                <a:latin typeface="Arial"/>
                <a:ea typeface="+mj-ea"/>
                <a:cs typeface="Arial"/>
              </a:rPr>
              <a:t>Image </a:t>
            </a:r>
            <a:r>
              <a:rPr lang="fr-FR" sz="3600" b="1" kern="0" dirty="0" err="1" smtClean="0">
                <a:effectLst>
                  <a:outerShdw blurRad="38100" dist="38100" dir="2700000" algn="tl">
                    <a:srgbClr val="000000">
                      <a:alpha val="43137"/>
                    </a:srgbClr>
                  </a:outerShdw>
                </a:effectLst>
                <a:latin typeface="Arial"/>
                <a:ea typeface="+mj-ea"/>
                <a:cs typeface="Arial"/>
              </a:rPr>
              <a:t>analytics</a:t>
            </a:r>
            <a:endParaRPr lang="fr-FR" sz="3600" b="1" kern="0" dirty="0">
              <a:effectLst>
                <a:outerShdw blurRad="38100" dist="38100" dir="2700000" algn="tl">
                  <a:srgbClr val="000000">
                    <a:alpha val="43137"/>
                  </a:srgbClr>
                </a:outerShdw>
              </a:effectLst>
              <a:latin typeface="Arial"/>
              <a:ea typeface="+mj-ea"/>
              <a:cs typeface="Arial"/>
            </a:endParaRPr>
          </a:p>
        </p:txBody>
      </p:sp>
      <p:sp>
        <p:nvSpPr>
          <p:cNvPr id="8"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27</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e 7"/>
          <p:cNvGrpSpPr/>
          <p:nvPr/>
        </p:nvGrpSpPr>
        <p:grpSpPr>
          <a:xfrm>
            <a:off x="107504" y="1149473"/>
            <a:ext cx="8692827" cy="5904656"/>
            <a:chOff x="107504" y="980728"/>
            <a:chExt cx="8692827" cy="5904656"/>
          </a:xfrm>
        </p:grpSpPr>
        <p:pic>
          <p:nvPicPr>
            <p:cNvPr id="1026" name="Picture 2"/>
            <p:cNvPicPr>
              <a:picLocks noChangeAspect="1" noChangeArrowheads="1"/>
            </p:cNvPicPr>
            <p:nvPr/>
          </p:nvPicPr>
          <p:blipFill>
            <a:blip r:embed="rId3" cstate="print"/>
            <a:srcRect/>
            <a:stretch>
              <a:fillRect/>
            </a:stretch>
          </p:blipFill>
          <p:spPr bwMode="auto">
            <a:xfrm>
              <a:off x="107504" y="980728"/>
              <a:ext cx="4610100" cy="2667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95536" y="3561159"/>
              <a:ext cx="4057650" cy="3324225"/>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5076056" y="1169243"/>
              <a:ext cx="3724275" cy="5572125"/>
            </a:xfrm>
            <a:prstGeom prst="rect">
              <a:avLst/>
            </a:prstGeom>
            <a:noFill/>
            <a:ln w="9525">
              <a:noFill/>
              <a:miter lim="800000"/>
              <a:headEnd/>
              <a:tailEnd/>
            </a:ln>
          </p:spPr>
        </p:pic>
      </p:grpSp>
      <p:pic>
        <p:nvPicPr>
          <p:cNvPr id="2052" name="Picture 4"/>
          <p:cNvPicPr>
            <a:picLocks noChangeAspect="1" noChangeArrowheads="1"/>
          </p:cNvPicPr>
          <p:nvPr/>
        </p:nvPicPr>
        <p:blipFill>
          <a:blip r:embed="rId6" cstate="print"/>
          <a:srcRect/>
          <a:stretch>
            <a:fillRect/>
          </a:stretch>
        </p:blipFill>
        <p:spPr bwMode="auto">
          <a:xfrm>
            <a:off x="0" y="1066800"/>
            <a:ext cx="8892480" cy="5987329"/>
          </a:xfrm>
          <a:prstGeom prst="rect">
            <a:avLst/>
          </a:prstGeom>
          <a:noFill/>
          <a:ln w="9525">
            <a:noFill/>
            <a:miter lim="800000"/>
            <a:headEnd/>
            <a:tailEnd/>
          </a:ln>
        </p:spPr>
      </p:pic>
      <p:pic>
        <p:nvPicPr>
          <p:cNvPr id="11" name="Picture 3"/>
          <p:cNvPicPr>
            <a:picLocks noChangeAspect="1" noChangeArrowheads="1"/>
          </p:cNvPicPr>
          <p:nvPr/>
        </p:nvPicPr>
        <p:blipFill>
          <a:blip r:embed="rId7" cstate="print"/>
          <a:srcRect/>
          <a:stretch>
            <a:fillRect/>
          </a:stretch>
        </p:blipFill>
        <p:spPr bwMode="auto">
          <a:xfrm>
            <a:off x="-1" y="1437505"/>
            <a:ext cx="9095085" cy="5301208"/>
          </a:xfrm>
          <a:prstGeom prst="rect">
            <a:avLst/>
          </a:prstGeom>
          <a:noFill/>
          <a:ln w="9525">
            <a:noFill/>
            <a:miter lim="800000"/>
            <a:headEnd/>
            <a:tailEnd/>
          </a:ln>
        </p:spPr>
      </p:pic>
      <p:grpSp>
        <p:nvGrpSpPr>
          <p:cNvPr id="4" name="Groupe 11"/>
          <p:cNvGrpSpPr/>
          <p:nvPr/>
        </p:nvGrpSpPr>
        <p:grpSpPr>
          <a:xfrm>
            <a:off x="0" y="1869553"/>
            <a:ext cx="9144000" cy="4536504"/>
            <a:chOff x="0" y="1484784"/>
            <a:chExt cx="9144000" cy="4536504"/>
          </a:xfrm>
        </p:grpSpPr>
        <p:pic>
          <p:nvPicPr>
            <p:cNvPr id="13" name="Picture 4"/>
            <p:cNvPicPr>
              <a:picLocks noChangeAspect="1" noChangeArrowheads="1"/>
            </p:cNvPicPr>
            <p:nvPr/>
          </p:nvPicPr>
          <p:blipFill>
            <a:blip r:embed="rId8" cstate="print"/>
            <a:srcRect/>
            <a:stretch>
              <a:fillRect/>
            </a:stretch>
          </p:blipFill>
          <p:spPr bwMode="auto">
            <a:xfrm>
              <a:off x="0" y="1484784"/>
              <a:ext cx="4788024" cy="4448764"/>
            </a:xfrm>
            <a:prstGeom prst="rect">
              <a:avLst/>
            </a:prstGeom>
            <a:noFill/>
            <a:ln w="9525">
              <a:noFill/>
              <a:miter lim="800000"/>
              <a:headEnd/>
              <a:tailEnd/>
            </a:ln>
          </p:spPr>
        </p:pic>
        <p:pic>
          <p:nvPicPr>
            <p:cNvPr id="14" name="Picture 5"/>
            <p:cNvPicPr>
              <a:picLocks noChangeAspect="1" noChangeArrowheads="1"/>
            </p:cNvPicPr>
            <p:nvPr/>
          </p:nvPicPr>
          <p:blipFill>
            <a:blip r:embed="rId9" cstate="print"/>
            <a:srcRect/>
            <a:stretch>
              <a:fillRect/>
            </a:stretch>
          </p:blipFill>
          <p:spPr bwMode="auto">
            <a:xfrm>
              <a:off x="4838700" y="1556792"/>
              <a:ext cx="4305300" cy="4464496"/>
            </a:xfrm>
            <a:prstGeom prst="rect">
              <a:avLst/>
            </a:prstGeom>
            <a:noFill/>
            <a:ln w="9525">
              <a:noFill/>
              <a:miter lim="800000"/>
              <a:headEnd/>
              <a:tailEnd/>
            </a:ln>
          </p:spPr>
        </p:pic>
      </p:grpSp>
      <p:pic>
        <p:nvPicPr>
          <p:cNvPr id="2053" name="Picture 5"/>
          <p:cNvPicPr>
            <a:picLocks noChangeAspect="1" noChangeArrowheads="1"/>
          </p:cNvPicPr>
          <p:nvPr/>
        </p:nvPicPr>
        <p:blipFill>
          <a:blip r:embed="rId10" cstate="print"/>
          <a:srcRect/>
          <a:stretch>
            <a:fillRect/>
          </a:stretch>
        </p:blipFill>
        <p:spPr bwMode="auto">
          <a:xfrm>
            <a:off x="-76200" y="1077465"/>
            <a:ext cx="9144000" cy="5949280"/>
          </a:xfrm>
          <a:prstGeom prst="rect">
            <a:avLst/>
          </a:prstGeom>
          <a:noFill/>
          <a:ln w="9525">
            <a:noFill/>
            <a:miter lim="800000"/>
            <a:headEnd/>
            <a:tailEnd/>
          </a:ln>
        </p:spPr>
      </p:pic>
      <p:sp>
        <p:nvSpPr>
          <p:cNvPr id="15" name="Espace réservé du numéro de diapositive 3"/>
          <p:cNvSpPr>
            <a:spLocks noGrp="1"/>
          </p:cNvSpPr>
          <p:nvPr>
            <p:ph type="sldNum" sz="quarter" idx="12"/>
          </p:nvPr>
        </p:nvSpPr>
        <p:spPr>
          <a:xfrm>
            <a:off x="8458224" y="640080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28</a:t>
            </a:fld>
            <a:endParaRPr lang="fr-BE" sz="1000" b="1" dirty="0">
              <a:solidFill>
                <a:schemeClr val="tx1"/>
              </a:solidFill>
              <a:effectLst>
                <a:outerShdw blurRad="38100" dist="38100" dir="2700000" algn="tl">
                  <a:srgbClr val="000000">
                    <a:alpha val="43137"/>
                  </a:srgbClr>
                </a:outerShdw>
              </a:effectLst>
            </a:endParaRPr>
          </a:p>
        </p:txBody>
      </p:sp>
      <p:sp>
        <p:nvSpPr>
          <p:cNvPr id="16" name="Titre 1"/>
          <p:cNvSpPr txBox="1">
            <a:spLocks/>
          </p:cNvSpPr>
          <p:nvPr/>
        </p:nvSpPr>
        <p:spPr>
          <a:xfrm>
            <a:off x="571472" y="214290"/>
            <a:ext cx="8572528" cy="1081109"/>
          </a:xfrm>
          <a:prstGeom prst="rect">
            <a:avLst/>
          </a:prstGeom>
        </p:spPr>
        <p:txBody>
          <a:bodyPr wrap="square" lIns="0" tIns="0" rIns="0" bIns="0">
            <a:noAutofit/>
          </a:bodyPr>
          <a:lstStyle/>
          <a:p>
            <a:r>
              <a:rPr lang="fr-FR" sz="3600" b="1" kern="0" dirty="0">
                <a:effectLst>
                  <a:outerShdw blurRad="38100" dist="38100" dir="2700000" algn="tl">
                    <a:srgbClr val="000000">
                      <a:alpha val="43137"/>
                    </a:srgbClr>
                  </a:outerShdw>
                </a:effectLst>
                <a:latin typeface="Arial"/>
                <a:ea typeface="+mj-ea"/>
                <a:cs typeface="Arial"/>
              </a:rPr>
              <a:t>Image </a:t>
            </a:r>
            <a:r>
              <a:rPr lang="fr-FR" sz="3600" b="1" kern="0" dirty="0" err="1" smtClean="0">
                <a:effectLst>
                  <a:outerShdw blurRad="38100" dist="38100" dir="2700000" algn="tl">
                    <a:srgbClr val="000000">
                      <a:alpha val="43137"/>
                    </a:srgbClr>
                  </a:outerShdw>
                </a:effectLst>
                <a:latin typeface="Arial"/>
                <a:ea typeface="+mj-ea"/>
                <a:cs typeface="Arial"/>
              </a:rPr>
              <a:t>analytics</a:t>
            </a:r>
            <a:endParaRPr lang="fr-FR" sz="3600" b="1" kern="0" dirty="0">
              <a:effectLst>
                <a:outerShdw blurRad="38100" dist="38100" dir="2700000" algn="tl">
                  <a:srgbClr val="000000">
                    <a:alpha val="43137"/>
                  </a:srgbClr>
                </a:outerShdw>
              </a:effectLst>
              <a:latin typeface="Arial"/>
              <a:ea typeface="+mj-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67544" y="1560128"/>
            <a:ext cx="7992888" cy="3747757"/>
          </a:xfrm>
          <a:prstGeom prst="rect">
            <a:avLst/>
          </a:prstGeom>
        </p:spPr>
        <p:txBody>
          <a:bodyPr wrap="square">
            <a:spAutoFit/>
          </a:bodyPr>
          <a:lstStyle/>
          <a:p>
            <a:pPr algn="just">
              <a:lnSpc>
                <a:spcPct val="80000"/>
              </a:lnSpc>
              <a:spcBef>
                <a:spcPct val="20000"/>
              </a:spcBef>
            </a:pPr>
            <a:r>
              <a:rPr lang="en-US" sz="3700" b="1" dirty="0" smtClean="0"/>
              <a:t>Is a branch of artificial intelligence whose main goal is to allow a machine to analyze, process and understand one or more images taken by an acquisition system (for example: cameras, etc.), extract higher-level information from an image composed of elementary signals.</a:t>
            </a:r>
            <a:endParaRPr lang="fr-FR" sz="3700" b="1" dirty="0" smtClean="0"/>
          </a:p>
        </p:txBody>
      </p:sp>
      <p:sp>
        <p:nvSpPr>
          <p:cNvPr id="6" name="Titre 1"/>
          <p:cNvSpPr txBox="1">
            <a:spLocks/>
          </p:cNvSpPr>
          <p:nvPr/>
        </p:nvSpPr>
        <p:spPr>
          <a:xfrm>
            <a:off x="571472" y="0"/>
            <a:ext cx="8572528" cy="1157309"/>
          </a:xfrm>
          <a:prstGeom prst="rect">
            <a:avLst/>
          </a:prstGeom>
        </p:spPr>
        <p:txBody>
          <a:bodyPr wrap="square" lIns="0" tIns="0" rIns="0" bIns="0">
            <a:noAutofit/>
          </a:bodyPr>
          <a:lstStyle/>
          <a:p>
            <a:r>
              <a:rPr lang="fr-FR" sz="3600" b="1" kern="0" dirty="0" smtClean="0">
                <a:effectLst>
                  <a:outerShdw blurRad="38100" dist="38100" dir="2700000" algn="tl">
                    <a:srgbClr val="000000">
                      <a:alpha val="43137"/>
                    </a:srgbClr>
                  </a:outerShdw>
                </a:effectLst>
                <a:latin typeface="Arial"/>
                <a:ea typeface="+mj-ea"/>
                <a:cs typeface="Arial"/>
              </a:rPr>
              <a:t>Computer </a:t>
            </a:r>
            <a:r>
              <a:rPr lang="fr-FR" sz="3600" b="1" kern="0" dirty="0">
                <a:effectLst>
                  <a:outerShdw blurRad="38100" dist="38100" dir="2700000" algn="tl">
                    <a:srgbClr val="000000">
                      <a:alpha val="43137"/>
                    </a:srgbClr>
                  </a:outerShdw>
                </a:effectLst>
                <a:latin typeface="Arial"/>
                <a:ea typeface="+mj-ea"/>
                <a:cs typeface="Arial"/>
              </a:rPr>
              <a:t>Vision</a:t>
            </a: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29</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71472" y="214291"/>
            <a:ext cx="7772400" cy="785818"/>
          </a:xfrm>
        </p:spPr>
        <p:txBody>
          <a:bodyPr>
            <a:normAutofit/>
          </a:bodyPr>
          <a:lstStyle/>
          <a:p>
            <a:r>
              <a:rPr lang="fr-FR" sz="4800" b="1" dirty="0" smtClean="0">
                <a:solidFill>
                  <a:schemeClr val="tx1"/>
                </a:solidFill>
              </a:rPr>
              <a:t>Objectives:</a:t>
            </a:r>
          </a:p>
        </p:txBody>
      </p:sp>
      <p:sp>
        <p:nvSpPr>
          <p:cNvPr id="3" name="Sous-titre 2"/>
          <p:cNvSpPr>
            <a:spLocks noGrp="1"/>
          </p:cNvSpPr>
          <p:nvPr>
            <p:ph type="subTitle" idx="1"/>
          </p:nvPr>
        </p:nvSpPr>
        <p:spPr>
          <a:xfrm>
            <a:off x="514320" y="1371600"/>
            <a:ext cx="8172480" cy="3939540"/>
          </a:xfrm>
        </p:spPr>
        <p:txBody>
          <a:bodyPr/>
          <a:lstStyle/>
          <a:p>
            <a:pPr marL="457200" indent="-457200" algn="l">
              <a:buFont typeface="+mj-lt"/>
              <a:buAutoNum type="arabicPeriod"/>
            </a:pPr>
            <a:r>
              <a:rPr lang="en-US" sz="3200" dirty="0" smtClean="0">
                <a:solidFill>
                  <a:schemeClr val="tx1"/>
                </a:solidFill>
              </a:rPr>
              <a:t>Understand the fundamental concepts of computer graphics.</a:t>
            </a:r>
          </a:p>
          <a:p>
            <a:pPr marL="457200" indent="-457200" algn="l">
              <a:buFont typeface="+mj-lt"/>
              <a:buAutoNum type="arabicPeriod"/>
            </a:pPr>
            <a:r>
              <a:rPr lang="en-US" sz="3200" dirty="0" smtClean="0">
                <a:solidFill>
                  <a:schemeClr val="tx1"/>
                </a:solidFill>
              </a:rPr>
              <a:t> Master the basics of graphical programming. </a:t>
            </a:r>
          </a:p>
          <a:p>
            <a:pPr marL="457200" indent="-457200" algn="l">
              <a:buFont typeface="+mj-lt"/>
              <a:buAutoNum type="arabicPeriod"/>
            </a:pPr>
            <a:r>
              <a:rPr lang="en-US" sz="3200" dirty="0" smtClean="0">
                <a:solidFill>
                  <a:schemeClr val="tx1"/>
                </a:solidFill>
              </a:rPr>
              <a:t>Explore 2D and 3D rendering techniques. Learn the principles of digital animation. </a:t>
            </a:r>
          </a:p>
          <a:p>
            <a:pPr marL="457200" indent="-457200" algn="l">
              <a:buFont typeface="+mj-lt"/>
              <a:buAutoNum type="arabicPeriod"/>
            </a:pPr>
            <a:r>
              <a:rPr lang="en-US" sz="3200" dirty="0" smtClean="0">
                <a:solidFill>
                  <a:schemeClr val="tx1"/>
                </a:solidFill>
              </a:rPr>
              <a:t>Examine the applications of computer graphics in different fields.</a:t>
            </a:r>
            <a:endParaRPr lang="fr-FR" sz="2400" dirty="0"/>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560128"/>
            <a:ext cx="7992888" cy="3342453"/>
          </a:xfrm>
          <a:prstGeom prst="rect">
            <a:avLst/>
          </a:prstGeom>
        </p:spPr>
        <p:txBody>
          <a:bodyPr wrap="square">
            <a:spAutoFit/>
          </a:bodyPr>
          <a:lstStyle/>
          <a:p>
            <a:pPr algn="just">
              <a:lnSpc>
                <a:spcPct val="80000"/>
              </a:lnSpc>
              <a:spcBef>
                <a:spcPct val="20000"/>
              </a:spcBef>
            </a:pPr>
            <a:r>
              <a:rPr lang="fr-FR" sz="3200" b="1" dirty="0" smtClean="0"/>
              <a:t>Applications</a:t>
            </a:r>
            <a:r>
              <a:rPr lang="fr-FR" sz="3200" dirty="0" smtClean="0"/>
              <a:t> : </a:t>
            </a:r>
            <a:r>
              <a:rPr lang="en-US" sz="3200" dirty="0" smtClean="0"/>
              <a:t>Computer vision is used in various applications including face recognition, object detection, autonomous vehicle navigation, augmented reality, video surveillance, optical character reading, etc.</a:t>
            </a:r>
            <a:endParaRPr lang="fr-FR" sz="3200" dirty="0" smtClean="0"/>
          </a:p>
          <a:p>
            <a:pPr algn="just">
              <a:lnSpc>
                <a:spcPct val="80000"/>
              </a:lnSpc>
              <a:spcBef>
                <a:spcPct val="20000"/>
              </a:spcBef>
            </a:pPr>
            <a:r>
              <a:rPr lang="fr-FR" sz="3200" b="1" dirty="0" smtClean="0"/>
              <a:t>Techniques</a:t>
            </a:r>
            <a:r>
              <a:rPr lang="fr-FR" sz="3200" dirty="0" smtClean="0"/>
              <a:t> : </a:t>
            </a:r>
            <a:r>
              <a:rPr lang="en-US" sz="3200" dirty="0" smtClean="0"/>
              <a:t>Computer vision techniques include feature detection, deep learning, stereo vision, motion detection, etc.</a:t>
            </a:r>
            <a:endParaRPr lang="fr-FR" sz="3200" b="1" dirty="0" smtClean="0"/>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30</a:t>
            </a:fld>
            <a:endParaRPr lang="fr-BE" sz="1000" b="1" dirty="0">
              <a:solidFill>
                <a:schemeClr val="tx1"/>
              </a:solidFill>
              <a:effectLst>
                <a:outerShdw blurRad="38100" dist="38100" dir="2700000" algn="tl">
                  <a:srgbClr val="000000">
                    <a:alpha val="43137"/>
                  </a:srgbClr>
                </a:outerShdw>
              </a:effectLst>
            </a:endParaRPr>
          </a:p>
        </p:txBody>
      </p:sp>
      <p:sp>
        <p:nvSpPr>
          <p:cNvPr id="8" name="Titre 1"/>
          <p:cNvSpPr txBox="1">
            <a:spLocks/>
          </p:cNvSpPr>
          <p:nvPr/>
        </p:nvSpPr>
        <p:spPr>
          <a:xfrm>
            <a:off x="571472" y="0"/>
            <a:ext cx="8572528" cy="1157309"/>
          </a:xfrm>
          <a:prstGeom prst="rect">
            <a:avLst/>
          </a:prstGeom>
        </p:spPr>
        <p:txBody>
          <a:bodyPr wrap="square" lIns="0" tIns="0" rIns="0" bIns="0">
            <a:noAutofit/>
          </a:bodyPr>
          <a:lstStyle/>
          <a:p>
            <a:r>
              <a:rPr lang="fr-FR" sz="3600" b="1" kern="0" dirty="0" smtClean="0">
                <a:effectLst>
                  <a:outerShdw blurRad="38100" dist="38100" dir="2700000" algn="tl">
                    <a:srgbClr val="000000">
                      <a:alpha val="43137"/>
                    </a:srgbClr>
                  </a:outerShdw>
                </a:effectLst>
                <a:latin typeface="Arial"/>
                <a:ea typeface="+mj-ea"/>
                <a:cs typeface="Arial"/>
              </a:rPr>
              <a:t>Computer </a:t>
            </a:r>
            <a:r>
              <a:rPr lang="fr-FR" sz="3600" b="1" kern="0" dirty="0">
                <a:effectLst>
                  <a:outerShdw blurRad="38100" dist="38100" dir="2700000" algn="tl">
                    <a:srgbClr val="000000">
                      <a:alpha val="43137"/>
                    </a:srgbClr>
                  </a:outerShdw>
                </a:effectLst>
                <a:latin typeface="Arial"/>
                <a:ea typeface="+mj-ea"/>
                <a:cs typeface="Arial"/>
              </a:rPr>
              <a:t>Vision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412776"/>
            <a:ext cx="8961931" cy="5445224"/>
          </a:xfrm>
          <a:prstGeom prst="rect">
            <a:avLst/>
          </a:prstGeom>
          <a:noFill/>
          <a:ln w="9525">
            <a:noFill/>
            <a:miter lim="800000"/>
            <a:headEnd/>
            <a:tailEnd/>
          </a:ln>
        </p:spPr>
      </p:pic>
      <p:pic>
        <p:nvPicPr>
          <p:cNvPr id="3078" name="Picture 6"/>
          <p:cNvPicPr>
            <a:picLocks noChangeAspect="1" noChangeArrowheads="1"/>
          </p:cNvPicPr>
          <p:nvPr/>
        </p:nvPicPr>
        <p:blipFill>
          <a:blip r:embed="rId4" cstate="print"/>
          <a:srcRect/>
          <a:stretch>
            <a:fillRect/>
          </a:stretch>
        </p:blipFill>
        <p:spPr bwMode="auto">
          <a:xfrm>
            <a:off x="-1" y="1628800"/>
            <a:ext cx="9190973" cy="4968552"/>
          </a:xfrm>
          <a:prstGeom prst="rect">
            <a:avLst/>
          </a:prstGeom>
          <a:noFill/>
          <a:ln w="9525">
            <a:noFill/>
            <a:miter lim="800000"/>
            <a:headEnd/>
            <a:tailEnd/>
          </a:ln>
        </p:spPr>
      </p:pic>
      <p:pic>
        <p:nvPicPr>
          <p:cNvPr id="3079" name="Picture 7"/>
          <p:cNvPicPr>
            <a:picLocks noChangeAspect="1" noChangeArrowheads="1"/>
          </p:cNvPicPr>
          <p:nvPr/>
        </p:nvPicPr>
        <p:blipFill>
          <a:blip r:embed="rId5" cstate="print"/>
          <a:srcRect/>
          <a:stretch>
            <a:fillRect/>
          </a:stretch>
        </p:blipFill>
        <p:spPr bwMode="auto">
          <a:xfrm>
            <a:off x="0" y="1628800"/>
            <a:ext cx="9144000" cy="5002628"/>
          </a:xfrm>
          <a:prstGeom prst="rect">
            <a:avLst/>
          </a:prstGeom>
          <a:noFill/>
          <a:ln w="9525">
            <a:noFill/>
            <a:miter lim="800000"/>
            <a:headEnd/>
            <a:tailEnd/>
          </a:ln>
        </p:spPr>
      </p:pic>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31</a:t>
            </a:fld>
            <a:endParaRPr lang="fr-BE" sz="1000" b="1" dirty="0">
              <a:solidFill>
                <a:schemeClr val="tx1"/>
              </a:solidFill>
              <a:effectLst>
                <a:outerShdw blurRad="38100" dist="38100" dir="2700000" algn="tl">
                  <a:srgbClr val="000000">
                    <a:alpha val="43137"/>
                  </a:srgbClr>
                </a:outerShdw>
              </a:effectLst>
            </a:endParaRPr>
          </a:p>
        </p:txBody>
      </p:sp>
      <p:sp>
        <p:nvSpPr>
          <p:cNvPr id="8" name="Titre 1"/>
          <p:cNvSpPr txBox="1">
            <a:spLocks/>
          </p:cNvSpPr>
          <p:nvPr/>
        </p:nvSpPr>
        <p:spPr>
          <a:xfrm>
            <a:off x="571472" y="0"/>
            <a:ext cx="8572528" cy="1157309"/>
          </a:xfrm>
          <a:prstGeom prst="rect">
            <a:avLst/>
          </a:prstGeom>
        </p:spPr>
        <p:txBody>
          <a:bodyPr wrap="square" lIns="0" tIns="0" rIns="0" bIns="0">
            <a:noAutofit/>
          </a:bodyPr>
          <a:lstStyle/>
          <a:p>
            <a:r>
              <a:rPr lang="fr-FR" sz="3600" b="1" kern="0" dirty="0" smtClean="0">
                <a:effectLst>
                  <a:outerShdw blurRad="38100" dist="38100" dir="2700000" algn="tl">
                    <a:srgbClr val="000000">
                      <a:alpha val="43137"/>
                    </a:srgbClr>
                  </a:outerShdw>
                </a:effectLst>
                <a:latin typeface="Arial"/>
                <a:ea typeface="+mj-ea"/>
                <a:cs typeface="Arial"/>
              </a:rPr>
              <a:t>Computer </a:t>
            </a:r>
            <a:r>
              <a:rPr lang="fr-FR" sz="3600" b="1" kern="0" dirty="0">
                <a:effectLst>
                  <a:outerShdw blurRad="38100" dist="38100" dir="2700000" algn="tl">
                    <a:srgbClr val="000000">
                      <a:alpha val="43137"/>
                    </a:srgbClr>
                  </a:outerShdw>
                </a:effectLst>
                <a:latin typeface="Arial"/>
                <a:ea typeface="+mj-ea"/>
                <a:cs typeface="Arial"/>
              </a:rPr>
              <a:t>Vision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32</a:t>
            </a:fld>
            <a:endParaRPr lang="fr-BE" sz="1000" b="1" dirty="0">
              <a:solidFill>
                <a:schemeClr val="tx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srcRect/>
          <a:stretch>
            <a:fillRect/>
          </a:stretch>
        </p:blipFill>
        <p:spPr bwMode="auto">
          <a:xfrm>
            <a:off x="2133600" y="1295400"/>
            <a:ext cx="4781550" cy="1285875"/>
          </a:xfrm>
          <a:prstGeom prst="rect">
            <a:avLst/>
          </a:prstGeom>
          <a:noFill/>
          <a:ln w="9525">
            <a:noFill/>
            <a:miter lim="800000"/>
            <a:headEnd/>
            <a:tailEnd/>
          </a:ln>
          <a:effectLst/>
        </p:spPr>
      </p:pic>
      <p:sp>
        <p:nvSpPr>
          <p:cNvPr id="7" name="Rectangle 6"/>
          <p:cNvSpPr/>
          <p:nvPr/>
        </p:nvSpPr>
        <p:spPr>
          <a:xfrm>
            <a:off x="3352800" y="2526268"/>
            <a:ext cx="1980029" cy="369332"/>
          </a:xfrm>
          <a:prstGeom prst="rect">
            <a:avLst/>
          </a:prstGeom>
        </p:spPr>
        <p:txBody>
          <a:bodyPr wrap="none">
            <a:spAutoFit/>
          </a:bodyPr>
          <a:lstStyle/>
          <a:p>
            <a:pPr lvl="0">
              <a:defRPr/>
            </a:pPr>
            <a:r>
              <a:rPr lang="fr-FR" b="1" kern="0" smtClean="0">
                <a:effectLst>
                  <a:outerShdw blurRad="38100" dist="38100" dir="2700000" algn="tl">
                    <a:srgbClr val="000000">
                      <a:alpha val="43137"/>
                    </a:srgbClr>
                  </a:outerShdw>
                </a:effectLst>
                <a:latin typeface="Arial"/>
                <a:cs typeface="Arial"/>
              </a:rPr>
              <a:t>Image synthesis</a:t>
            </a:r>
          </a:p>
        </p:txBody>
      </p:sp>
      <p:pic>
        <p:nvPicPr>
          <p:cNvPr id="1028" name="Picture 4"/>
          <p:cNvPicPr>
            <a:picLocks noChangeAspect="1" noChangeArrowheads="1"/>
          </p:cNvPicPr>
          <p:nvPr/>
        </p:nvPicPr>
        <p:blipFill>
          <a:blip r:embed="rId3"/>
          <a:srcRect/>
          <a:stretch>
            <a:fillRect/>
          </a:stretch>
        </p:blipFill>
        <p:spPr bwMode="auto">
          <a:xfrm>
            <a:off x="1828801" y="3048001"/>
            <a:ext cx="5638800" cy="1299882"/>
          </a:xfrm>
          <a:prstGeom prst="rect">
            <a:avLst/>
          </a:prstGeom>
          <a:noFill/>
          <a:ln w="9525">
            <a:noFill/>
            <a:miter lim="800000"/>
            <a:headEnd/>
            <a:tailEnd/>
          </a:ln>
          <a:effectLst/>
        </p:spPr>
      </p:pic>
      <p:sp>
        <p:nvSpPr>
          <p:cNvPr id="9" name="Rectangle 8"/>
          <p:cNvSpPr/>
          <p:nvPr/>
        </p:nvSpPr>
        <p:spPr>
          <a:xfrm>
            <a:off x="3505200" y="4355068"/>
            <a:ext cx="1575303" cy="369332"/>
          </a:xfrm>
          <a:prstGeom prst="rect">
            <a:avLst/>
          </a:prstGeom>
        </p:spPr>
        <p:txBody>
          <a:bodyPr wrap="none">
            <a:spAutoFit/>
          </a:bodyPr>
          <a:lstStyle/>
          <a:p>
            <a:pPr lvl="0">
              <a:defRPr/>
            </a:pPr>
            <a:r>
              <a:rPr lang="fr-FR" b="1" smtClean="0"/>
              <a:t>Image analysis</a:t>
            </a:r>
            <a:endParaRPr lang="fr-FR" b="1" kern="0" smtClean="0">
              <a:effectLst>
                <a:outerShdw blurRad="38100" dist="38100" dir="2700000" algn="tl">
                  <a:srgbClr val="000000">
                    <a:alpha val="43137"/>
                  </a:srgbClr>
                </a:outerShdw>
              </a:effectLst>
              <a:latin typeface="Arial"/>
              <a:cs typeface="Arial"/>
            </a:endParaRPr>
          </a:p>
        </p:txBody>
      </p:sp>
      <p:pic>
        <p:nvPicPr>
          <p:cNvPr id="1030" name="Picture 6"/>
          <p:cNvPicPr>
            <a:picLocks noChangeAspect="1" noChangeArrowheads="1"/>
          </p:cNvPicPr>
          <p:nvPr/>
        </p:nvPicPr>
        <p:blipFill>
          <a:blip r:embed="rId4"/>
          <a:srcRect/>
          <a:stretch>
            <a:fillRect/>
          </a:stretch>
        </p:blipFill>
        <p:spPr bwMode="auto">
          <a:xfrm>
            <a:off x="1295400" y="4876800"/>
            <a:ext cx="6667500" cy="933450"/>
          </a:xfrm>
          <a:prstGeom prst="rect">
            <a:avLst/>
          </a:prstGeom>
          <a:noFill/>
          <a:ln w="9525">
            <a:noFill/>
            <a:miter lim="800000"/>
            <a:headEnd/>
            <a:tailEnd/>
          </a:ln>
          <a:effectLst/>
        </p:spPr>
      </p:pic>
      <p:sp>
        <p:nvSpPr>
          <p:cNvPr id="12" name="Rectangle 11"/>
          <p:cNvSpPr/>
          <p:nvPr/>
        </p:nvSpPr>
        <p:spPr>
          <a:xfrm>
            <a:off x="3429000" y="6096000"/>
            <a:ext cx="2210862" cy="369332"/>
          </a:xfrm>
          <a:prstGeom prst="rect">
            <a:avLst/>
          </a:prstGeom>
        </p:spPr>
        <p:txBody>
          <a:bodyPr wrap="none">
            <a:spAutoFit/>
          </a:bodyPr>
          <a:lstStyle/>
          <a:p>
            <a:pPr lvl="0">
              <a:defRPr/>
            </a:pPr>
            <a:r>
              <a:rPr lang="fr-FR" b="1" kern="0" smtClean="0">
                <a:effectLst>
                  <a:outerShdw blurRad="38100" dist="38100" dir="2700000" algn="tl">
                    <a:srgbClr val="000000">
                      <a:alpha val="43137"/>
                    </a:srgbClr>
                  </a:outerShdw>
                </a:effectLst>
                <a:latin typeface="Arial"/>
                <a:cs typeface="Arial"/>
              </a:rPr>
              <a:t>Image processing </a:t>
            </a:r>
          </a:p>
        </p:txBody>
      </p:sp>
      <p:sp>
        <p:nvSpPr>
          <p:cNvPr id="3" name="Titre 2"/>
          <p:cNvSpPr>
            <a:spLocks noGrp="1"/>
          </p:cNvSpPr>
          <p:nvPr>
            <p:ph type="title"/>
          </p:nvPr>
        </p:nvSpPr>
        <p:spPr/>
        <p:txBody>
          <a:bodyPr/>
          <a:lstStyle/>
          <a:p>
            <a:r>
              <a:rPr lang="fr-FR" b="1" dirty="0" err="1" smtClean="0">
                <a:solidFill>
                  <a:schemeClr val="tx1"/>
                </a:solidFill>
              </a:rPr>
              <a:t>Comparison</a:t>
            </a:r>
            <a:endParaRPr lang="fr-FR" b="1" dirty="0">
              <a:solidFill>
                <a:schemeClr val="tx1"/>
              </a:solidFill>
            </a:endParaRPr>
          </a:p>
        </p:txBody>
      </p:sp>
    </p:spTree>
    <p:extLst>
      <p:ext uri="{BB962C8B-B14F-4D97-AF65-F5344CB8AC3E}">
        <p14:creationId xmlns:p14="http://schemas.microsoft.com/office/powerpoint/2010/main" val="329694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2400" y="2133600"/>
            <a:ext cx="8686800" cy="2554545"/>
          </a:xfrm>
          <a:prstGeom prst="rect">
            <a:avLst/>
          </a:prstGeom>
        </p:spPr>
        <p:txBody>
          <a:bodyPr wrap="square">
            <a:spAutoFit/>
          </a:bodyPr>
          <a:lstStyle/>
          <a:p>
            <a:pPr algn="just"/>
            <a:r>
              <a:rPr lang="en-US" sz="3200" dirty="0" smtClean="0"/>
              <a:t>Image synthesis, also known as image rendering, is the process of creating digital images from computer data or mathematical models. It involves generating visual images using computers, software, and algorithms.</a:t>
            </a:r>
            <a:endParaRPr lang="fr-FR" sz="3200" dirty="0"/>
          </a:p>
        </p:txBody>
      </p:sp>
      <p:sp>
        <p:nvSpPr>
          <p:cNvPr id="7"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dirty="0" smtClean="0">
                <a:effectLst>
                  <a:outerShdw blurRad="38100" dist="38100" dir="2700000" algn="tl">
                    <a:srgbClr val="000000">
                      <a:alpha val="43137"/>
                    </a:srgbClr>
                  </a:outerShdw>
                </a:effectLst>
                <a:latin typeface="Arial"/>
                <a:ea typeface="+mj-ea"/>
                <a:cs typeface="Arial"/>
              </a:rPr>
              <a:t>Image </a:t>
            </a:r>
            <a:r>
              <a:rPr lang="fr-FR" sz="4000" b="1" kern="0" dirty="0" err="1" smtClean="0">
                <a:effectLst>
                  <a:outerShdw blurRad="38100" dist="38100" dir="2700000" algn="tl">
                    <a:srgbClr val="000000">
                      <a:alpha val="43137"/>
                    </a:srgbClr>
                  </a:outerShdw>
                </a:effectLst>
                <a:latin typeface="Arial"/>
                <a:ea typeface="+mj-ea"/>
                <a:cs typeface="Arial"/>
              </a:rPr>
              <a:t>synthesis</a:t>
            </a:r>
            <a:endParaRPr lang="fr-FR" sz="4000" b="1" kern="0" dirty="0" smtClean="0">
              <a:effectLst>
                <a:outerShdw blurRad="38100" dist="38100" dir="2700000" algn="tl">
                  <a:srgbClr val="000000">
                    <a:alpha val="43137"/>
                  </a:srgbClr>
                </a:outerShdw>
              </a:effectLst>
              <a:latin typeface="Arial"/>
              <a:ea typeface="+mj-ea"/>
              <a:cs typeface="Arial"/>
            </a:endParaRPr>
          </a:p>
        </p:txBody>
      </p:sp>
      <p:sp>
        <p:nvSpPr>
          <p:cNvPr id="8"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33</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752600"/>
            <a:ext cx="8534400" cy="4031873"/>
          </a:xfrm>
          <a:prstGeom prst="rect">
            <a:avLst/>
          </a:prstGeom>
        </p:spPr>
        <p:txBody>
          <a:bodyPr wrap="square">
            <a:spAutoFit/>
          </a:bodyPr>
          <a:lstStyle/>
          <a:p>
            <a:pPr algn="just"/>
            <a:r>
              <a:rPr lang="en-US" sz="3200" dirty="0" smtClean="0"/>
              <a:t>Image synthesis is used in many applications, including animated films, video games, computer-aided design, virtual reality, simulation, scientific visualization, web design, and more.</a:t>
            </a:r>
          </a:p>
          <a:p>
            <a:pPr algn="just"/>
            <a:r>
              <a:rPr lang="fr-FR" sz="3200" b="1" dirty="0" smtClean="0">
                <a:effectLst>
                  <a:outerShdw blurRad="38100" dist="38100" dir="2700000" algn="tl">
                    <a:srgbClr val="000000">
                      <a:alpha val="43137"/>
                    </a:srgbClr>
                  </a:outerShdw>
                </a:effectLst>
              </a:rPr>
              <a:t>Interactive image </a:t>
            </a:r>
            <a:r>
              <a:rPr lang="fr-FR" sz="3200" b="1" dirty="0" err="1" smtClean="0">
                <a:effectLst>
                  <a:outerShdw blurRad="38100" dist="38100" dir="2700000" algn="tl">
                    <a:srgbClr val="000000">
                      <a:alpha val="43137"/>
                    </a:srgbClr>
                  </a:outerShdw>
                </a:effectLst>
              </a:rPr>
              <a:t>synthesis</a:t>
            </a:r>
            <a:r>
              <a:rPr lang="fr-FR" sz="3200" b="1" dirty="0" smtClean="0">
                <a:effectLst>
                  <a:outerShdw blurRad="38100" dist="38100" dir="2700000" algn="tl">
                    <a:srgbClr val="000000">
                      <a:alpha val="43137"/>
                    </a:srgbClr>
                  </a:outerShdw>
                </a:effectLst>
              </a:rPr>
              <a:t>:</a:t>
            </a:r>
            <a:r>
              <a:rPr lang="fr-FR" sz="3200" dirty="0" smtClean="0"/>
              <a:t> </a:t>
            </a:r>
            <a:r>
              <a:rPr lang="en-US" sz="3200" dirty="0" smtClean="0"/>
              <a:t>the user controls the attributes of the synthesized image using an interactive input device (such as a mouse, keyboard, etc.).</a:t>
            </a:r>
            <a:endParaRPr lang="fr-FR" sz="3200" dirty="0"/>
          </a:p>
        </p:txBody>
      </p:sp>
      <p:sp>
        <p:nvSpPr>
          <p:cNvPr id="8"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34</a:t>
            </a:fld>
            <a:endParaRPr lang="fr-BE" sz="1000" b="1" dirty="0">
              <a:solidFill>
                <a:schemeClr val="tx1"/>
              </a:solidFill>
              <a:effectLst>
                <a:outerShdw blurRad="38100" dist="38100" dir="2700000" algn="tl">
                  <a:srgbClr val="000000">
                    <a:alpha val="43137"/>
                  </a:srgbClr>
                </a:outerShdw>
              </a:effectLst>
            </a:endParaRPr>
          </a:p>
        </p:txBody>
      </p:sp>
      <p:sp>
        <p:nvSpPr>
          <p:cNvPr id="13"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pic>
        <p:nvPicPr>
          <p:cNvPr id="2" name="Picture 2"/>
          <p:cNvPicPr>
            <a:picLocks noChangeAspect="1" noChangeArrowheads="1"/>
          </p:cNvPicPr>
          <p:nvPr/>
        </p:nvPicPr>
        <p:blipFill>
          <a:blip r:embed="rId2"/>
          <a:srcRect/>
          <a:stretch>
            <a:fillRect/>
          </a:stretch>
        </p:blipFill>
        <p:spPr bwMode="auto">
          <a:xfrm>
            <a:off x="57150" y="1095375"/>
            <a:ext cx="8782050" cy="5762625"/>
          </a:xfrm>
          <a:prstGeom prst="rect">
            <a:avLst/>
          </a:prstGeom>
          <a:noFill/>
          <a:ln w="9525">
            <a:noFill/>
            <a:miter lim="800000"/>
            <a:headEnd/>
            <a:tailEnd/>
          </a:ln>
          <a:effectLst/>
        </p:spPr>
      </p:pic>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35</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752600"/>
            <a:ext cx="8534400" cy="3046988"/>
          </a:xfrm>
          <a:prstGeom prst="rect">
            <a:avLst/>
          </a:prstGeom>
        </p:spPr>
        <p:txBody>
          <a:bodyPr wrap="square">
            <a:spAutoFit/>
          </a:bodyPr>
          <a:lstStyle/>
          <a:p>
            <a:pPr algn="just"/>
            <a:r>
              <a:rPr lang="en-US" sz="3200" dirty="0" smtClean="0"/>
              <a:t>In the context of image synthesis, computer data or mathematical models can represent three-dimensional objects, scenes, textures, lighting, cameras, and more. These elements are then transformed into 2D images that can be displayed on a computer screen or printed.</a:t>
            </a:r>
            <a:endParaRPr lang="fr-FR" sz="3200" dirty="0"/>
          </a:p>
        </p:txBody>
      </p:sp>
      <p:sp>
        <p:nvSpPr>
          <p:cNvPr id="8"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36</a:t>
            </a:fld>
            <a:endParaRPr lang="fr-BE" sz="1000" b="1" dirty="0">
              <a:solidFill>
                <a:schemeClr val="tx1"/>
              </a:solidFill>
              <a:effectLst>
                <a:outerShdw blurRad="38100" dist="38100" dir="2700000" algn="tl">
                  <a:srgbClr val="000000">
                    <a:alpha val="43137"/>
                  </a:srgbClr>
                </a:outerShdw>
              </a:effectLst>
            </a:endParaRPr>
          </a:p>
        </p:txBody>
      </p:sp>
      <p:sp>
        <p:nvSpPr>
          <p:cNvPr id="6"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33400" y="1608836"/>
            <a:ext cx="6705600" cy="512064"/>
          </a:xfrm>
        </p:spPr>
        <p:txBody>
          <a:bodyPr/>
          <a:lstStyle/>
          <a:p>
            <a:r>
              <a:rPr lang="fr-FR" smtClean="0">
                <a:solidFill>
                  <a:schemeClr val="tx1"/>
                </a:solidFill>
              </a:rPr>
              <a:t>several forms of synthesis:</a:t>
            </a:r>
          </a:p>
        </p:txBody>
      </p:sp>
      <p:sp>
        <p:nvSpPr>
          <p:cNvPr id="3" name="Content Placeholder 2"/>
          <p:cNvSpPr>
            <a:spLocks noGrp="1"/>
          </p:cNvSpPr>
          <p:nvPr>
            <p:ph sz="half" idx="2"/>
          </p:nvPr>
        </p:nvSpPr>
        <p:spPr>
          <a:xfrm>
            <a:off x="457200" y="2286000"/>
            <a:ext cx="8001000" cy="3962400"/>
          </a:xfrm>
        </p:spPr>
        <p:txBody>
          <a:bodyPr>
            <a:normAutofit/>
          </a:bodyPr>
          <a:lstStyle/>
          <a:p>
            <a:pPr algn="just">
              <a:buFont typeface="Wingdings" pitchFamily="2" charset="2"/>
              <a:buChar char="q"/>
            </a:pPr>
            <a:r>
              <a:rPr lang="nn-NO" dirty="0" smtClean="0">
                <a:solidFill>
                  <a:schemeClr val="tx1"/>
                </a:solidFill>
              </a:rPr>
              <a:t> 2D, 3D,</a:t>
            </a:r>
          </a:p>
          <a:p>
            <a:pPr algn="just">
              <a:buFont typeface="Wingdings" pitchFamily="2" charset="2"/>
              <a:buChar char="q"/>
            </a:pPr>
            <a:r>
              <a:rPr lang="nn-NO" smtClean="0">
                <a:solidFill>
                  <a:schemeClr val="tx1"/>
                </a:solidFill>
              </a:rPr>
              <a:t> realistic,</a:t>
            </a:r>
            <a:endParaRPr lang="nn-NO" dirty="0" smtClean="0">
              <a:solidFill>
                <a:schemeClr val="tx1"/>
              </a:solidFill>
            </a:endParaRPr>
          </a:p>
          <a:p>
            <a:pPr algn="just">
              <a:buFont typeface="Wingdings" pitchFamily="2" charset="2"/>
              <a:buChar char="q"/>
            </a:pPr>
            <a:r>
              <a:rPr lang="nn-NO" smtClean="0">
                <a:solidFill>
                  <a:schemeClr val="tx1"/>
                </a:solidFill>
              </a:rPr>
              <a:t> stylized,</a:t>
            </a:r>
            <a:endParaRPr lang="nn-NO" dirty="0" smtClean="0">
              <a:solidFill>
                <a:schemeClr val="tx1"/>
              </a:solidFill>
            </a:endParaRPr>
          </a:p>
          <a:p>
            <a:pPr algn="just">
              <a:buFont typeface="Wingdings" pitchFamily="2" charset="2"/>
              <a:buChar char="q"/>
            </a:pPr>
            <a:r>
              <a:rPr lang="nn-NO" smtClean="0">
                <a:solidFill>
                  <a:schemeClr val="tx1"/>
                </a:solidFill>
              </a:rPr>
              <a:t> "simplified”.</a:t>
            </a:r>
            <a:endParaRPr lang="en-US" dirty="0" smtClean="0">
              <a:solidFill>
                <a:schemeClr val="tx1"/>
              </a:solidFill>
            </a:endParaRPr>
          </a:p>
        </p:txBody>
      </p:sp>
      <p:pic>
        <p:nvPicPr>
          <p:cNvPr id="41986" name="Picture 2"/>
          <p:cNvPicPr>
            <a:picLocks noChangeAspect="1" noChangeArrowheads="1"/>
          </p:cNvPicPr>
          <p:nvPr/>
        </p:nvPicPr>
        <p:blipFill>
          <a:blip r:embed="rId2"/>
          <a:srcRect/>
          <a:stretch>
            <a:fillRect/>
          </a:stretch>
        </p:blipFill>
        <p:spPr bwMode="auto">
          <a:xfrm>
            <a:off x="2590800" y="2514600"/>
            <a:ext cx="5638800" cy="4229100"/>
          </a:xfrm>
          <a:prstGeom prst="rect">
            <a:avLst/>
          </a:prstGeom>
          <a:noFill/>
          <a:ln w="9525">
            <a:noFill/>
            <a:miter lim="800000"/>
            <a:headEnd/>
            <a:tailEnd/>
          </a:ln>
          <a:effectLst/>
        </p:spPr>
      </p:pic>
      <p:sp>
        <p:nvSpPr>
          <p:cNvPr id="11" name="Rectangle 10"/>
          <p:cNvSpPr/>
          <p:nvPr/>
        </p:nvSpPr>
        <p:spPr>
          <a:xfrm>
            <a:off x="2590800" y="2514600"/>
            <a:ext cx="444352" cy="369332"/>
          </a:xfrm>
          <a:prstGeom prst="rect">
            <a:avLst/>
          </a:prstGeom>
          <a:solidFill>
            <a:schemeClr val="bg1"/>
          </a:solidFill>
        </p:spPr>
        <p:txBody>
          <a:bodyPr wrap="none">
            <a:spAutoFit/>
          </a:bodyPr>
          <a:lstStyle/>
          <a:p>
            <a:r>
              <a:rPr lang="nn-NO" b="1" dirty="0" smtClean="0"/>
              <a:t>2D</a:t>
            </a:r>
            <a:endParaRPr lang="fr-FR" b="1" dirty="0"/>
          </a:p>
        </p:txBody>
      </p:sp>
      <p:pic>
        <p:nvPicPr>
          <p:cNvPr id="41987" name="Picture 3"/>
          <p:cNvPicPr>
            <a:picLocks noChangeAspect="1" noChangeArrowheads="1"/>
          </p:cNvPicPr>
          <p:nvPr/>
        </p:nvPicPr>
        <p:blipFill>
          <a:blip r:embed="rId3"/>
          <a:srcRect/>
          <a:stretch>
            <a:fillRect/>
          </a:stretch>
        </p:blipFill>
        <p:spPr bwMode="auto">
          <a:xfrm>
            <a:off x="2590800" y="2514600"/>
            <a:ext cx="5638800" cy="4233385"/>
          </a:xfrm>
          <a:prstGeom prst="rect">
            <a:avLst/>
          </a:prstGeom>
          <a:noFill/>
          <a:ln w="9525">
            <a:noFill/>
            <a:miter lim="800000"/>
            <a:headEnd/>
            <a:tailEnd/>
          </a:ln>
          <a:effectLst/>
        </p:spPr>
      </p:pic>
      <p:sp>
        <p:nvSpPr>
          <p:cNvPr id="14" name="Rectangle 13"/>
          <p:cNvSpPr/>
          <p:nvPr/>
        </p:nvSpPr>
        <p:spPr>
          <a:xfrm>
            <a:off x="2590800" y="2511980"/>
            <a:ext cx="444352" cy="369332"/>
          </a:xfrm>
          <a:prstGeom prst="rect">
            <a:avLst/>
          </a:prstGeom>
          <a:solidFill>
            <a:schemeClr val="bg1"/>
          </a:solidFill>
        </p:spPr>
        <p:txBody>
          <a:bodyPr wrap="none">
            <a:spAutoFit/>
          </a:bodyPr>
          <a:lstStyle/>
          <a:p>
            <a:r>
              <a:rPr lang="nn-NO" b="1" dirty="0" smtClean="0"/>
              <a:t>3D</a:t>
            </a:r>
            <a:endParaRPr lang="fr-FR" b="1" dirty="0"/>
          </a:p>
        </p:txBody>
      </p:sp>
      <p:sp>
        <p:nvSpPr>
          <p:cNvPr id="10"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37</a:t>
            </a:fld>
            <a:endParaRPr lang="fr-BE" sz="1000" b="1" dirty="0">
              <a:solidFill>
                <a:schemeClr val="tx1"/>
              </a:solidFill>
              <a:effectLst>
                <a:outerShdw blurRad="38100" dist="38100" dir="2700000" algn="tl">
                  <a:srgbClr val="000000">
                    <a:alpha val="43137"/>
                  </a:srgbClr>
                </a:outerShdw>
              </a:effectLst>
            </a:endParaRPr>
          </a:p>
        </p:txBody>
      </p:sp>
      <p:sp>
        <p:nvSpPr>
          <p:cNvPr id="13"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extLst>
      <p:ext uri="{BB962C8B-B14F-4D97-AF65-F5344CB8AC3E}">
        <p14:creationId xmlns:p14="http://schemas.microsoft.com/office/powerpoint/2010/main" val="3296948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1986"/>
                                        </p:tgtEl>
                                        <p:attrNameLst>
                                          <p:attrName>style.visibility</p:attrName>
                                        </p:attrNameLst>
                                      </p:cBhvr>
                                      <p:to>
                                        <p:strVal val="visible"/>
                                      </p:to>
                                    </p:set>
                                    <p:animEffect transition="in" filter="fade">
                                      <p:cBhvr>
                                        <p:cTn id="10" dur="2000"/>
                                        <p:tgtEl>
                                          <p:spTgt spid="419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41987"/>
                                        </p:tgtEl>
                                        <p:attrNameLst>
                                          <p:attrName>style.visibility</p:attrName>
                                        </p:attrNameLst>
                                      </p:cBhvr>
                                      <p:to>
                                        <p:strVal val="visible"/>
                                      </p:to>
                                    </p:set>
                                    <p:animEffect transition="in" filter="fade">
                                      <p:cBhvr>
                                        <p:cTn id="18" dur="20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097280" y="2791841"/>
            <a:ext cx="6879335" cy="1524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5275" y="3305429"/>
            <a:ext cx="3571240" cy="1012190"/>
          </a:xfrm>
          <a:custGeom>
            <a:avLst/>
            <a:gdLst/>
            <a:ahLst/>
            <a:cxnLst/>
            <a:rect l="l" t="t" r="r" b="b"/>
            <a:pathLst>
              <a:path w="3571240" h="1012189">
                <a:moveTo>
                  <a:pt x="10668" y="0"/>
                </a:moveTo>
                <a:lnTo>
                  <a:pt x="0" y="36575"/>
                </a:lnTo>
                <a:lnTo>
                  <a:pt x="3431653" y="1011936"/>
                </a:lnTo>
                <a:lnTo>
                  <a:pt x="3571008" y="1011936"/>
                </a:lnTo>
                <a:lnTo>
                  <a:pt x="10668" y="0"/>
                </a:lnTo>
                <a:close/>
              </a:path>
            </a:pathLst>
          </a:custGeom>
          <a:solidFill>
            <a:srgbClr val="FF6600"/>
          </a:solidFill>
        </p:spPr>
        <p:txBody>
          <a:bodyPr wrap="square" lIns="0" tIns="0" rIns="0" bIns="0" rtlCol="0"/>
          <a:lstStyle/>
          <a:p>
            <a:endParaRPr/>
          </a:p>
        </p:txBody>
      </p:sp>
      <p:sp>
        <p:nvSpPr>
          <p:cNvPr id="7" name="object 7"/>
          <p:cNvSpPr/>
          <p:nvPr/>
        </p:nvSpPr>
        <p:spPr>
          <a:xfrm>
            <a:off x="1097280" y="4317365"/>
            <a:ext cx="6879335" cy="203149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496929" y="4317365"/>
            <a:ext cx="3448050" cy="977265"/>
          </a:xfrm>
          <a:custGeom>
            <a:avLst/>
            <a:gdLst/>
            <a:ahLst/>
            <a:cxnLst/>
            <a:rect l="l" t="t" r="r" b="b"/>
            <a:pathLst>
              <a:path w="3448050" h="977264">
                <a:moveTo>
                  <a:pt x="139354" y="0"/>
                </a:moveTo>
                <a:lnTo>
                  <a:pt x="0" y="0"/>
                </a:lnTo>
                <a:lnTo>
                  <a:pt x="3437014" y="976883"/>
                </a:lnTo>
                <a:lnTo>
                  <a:pt x="3447682" y="940307"/>
                </a:lnTo>
                <a:lnTo>
                  <a:pt x="139354" y="0"/>
                </a:lnTo>
                <a:close/>
              </a:path>
            </a:pathLst>
          </a:custGeom>
          <a:solidFill>
            <a:srgbClr val="FF6600"/>
          </a:solidFill>
        </p:spPr>
        <p:txBody>
          <a:bodyPr wrap="square" lIns="0" tIns="0" rIns="0" bIns="0" rtlCol="0"/>
          <a:lstStyle/>
          <a:p>
            <a:endParaRPr/>
          </a:p>
        </p:txBody>
      </p:sp>
      <p:sp>
        <p:nvSpPr>
          <p:cNvPr id="9" name="object 9"/>
          <p:cNvSpPr txBox="1"/>
          <p:nvPr/>
        </p:nvSpPr>
        <p:spPr>
          <a:xfrm>
            <a:off x="5089652" y="5382628"/>
            <a:ext cx="1431290" cy="285115"/>
          </a:xfrm>
          <a:prstGeom prst="rect">
            <a:avLst/>
          </a:prstGeom>
        </p:spPr>
        <p:txBody>
          <a:bodyPr vert="horz" wrap="square" lIns="0" tIns="0" rIns="0" bIns="0" rtlCol="0">
            <a:spAutoFit/>
          </a:bodyPr>
          <a:lstStyle/>
          <a:p>
            <a:pPr marL="12700">
              <a:lnSpc>
                <a:spcPct val="100000"/>
              </a:lnSpc>
            </a:pPr>
            <a:r>
              <a:rPr sz="1800" b="1" spc="-40" dirty="0">
                <a:solidFill>
                  <a:srgbClr val="FF0066"/>
                </a:solidFill>
                <a:latin typeface="Arial"/>
                <a:cs typeface="Arial"/>
              </a:rPr>
              <a:t>V</a:t>
            </a:r>
            <a:r>
              <a:rPr sz="1800" b="1" dirty="0">
                <a:solidFill>
                  <a:srgbClr val="FF0066"/>
                </a:solidFill>
                <a:latin typeface="Arial"/>
                <a:cs typeface="Arial"/>
              </a:rPr>
              <a:t>isualisation</a:t>
            </a:r>
            <a:endParaRPr sz="1800">
              <a:latin typeface="Arial"/>
              <a:cs typeface="Arial"/>
            </a:endParaRPr>
          </a:p>
        </p:txBody>
      </p:sp>
      <p:sp>
        <p:nvSpPr>
          <p:cNvPr id="16" name="object 2"/>
          <p:cNvSpPr txBox="1">
            <a:spLocks/>
          </p:cNvSpPr>
          <p:nvPr/>
        </p:nvSpPr>
        <p:spPr>
          <a:xfrm>
            <a:off x="548066" y="1427202"/>
            <a:ext cx="8595934" cy="553998"/>
          </a:xfrm>
          <a:prstGeom prst="rect">
            <a:avLst/>
          </a:prstGeom>
        </p:spPr>
        <p:txBody>
          <a:bodyPr vert="horz" wrap="square" lIns="0" tIns="0" rIns="0" bIns="0" rtlCol="0">
            <a:spAutoFit/>
          </a:bodyPr>
          <a:lstStyle/>
          <a:p>
            <a:pPr lvl="0">
              <a:defRPr/>
            </a:pPr>
            <a:r>
              <a:rPr lang="fr-FR" sz="3600" b="1" kern="0" smtClean="0">
                <a:solidFill>
                  <a:schemeClr val="tx1">
                    <a:lumMod val="85000"/>
                    <a:lumOff val="15000"/>
                  </a:schemeClr>
                </a:solidFill>
                <a:effectLst>
                  <a:outerShdw blurRad="38100" dist="38100" dir="2700000" algn="tl">
                    <a:srgbClr val="000000">
                      <a:alpha val="43137"/>
                    </a:srgbClr>
                  </a:outerShdw>
                </a:effectLst>
                <a:latin typeface="Arial"/>
                <a:ea typeface="+mj-ea"/>
                <a:cs typeface="Arial"/>
              </a:rPr>
              <a:t>Creation stage</a:t>
            </a:r>
          </a:p>
        </p:txBody>
      </p:sp>
      <p:sp>
        <p:nvSpPr>
          <p:cNvPr id="12"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38</a:t>
            </a:fld>
            <a:endParaRPr lang="fr-BE" sz="1000" b="1" dirty="0">
              <a:solidFill>
                <a:schemeClr val="tx1"/>
              </a:solidFill>
              <a:effectLst>
                <a:outerShdw blurRad="38100" dist="38100" dir="2700000" algn="tl">
                  <a:srgbClr val="000000">
                    <a:alpha val="43137"/>
                  </a:srgbClr>
                </a:outerShdw>
              </a:effectLst>
            </a:endParaRPr>
          </a:p>
        </p:txBody>
      </p:sp>
      <p:sp>
        <p:nvSpPr>
          <p:cNvPr id="13"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
        <p:nvSpPr>
          <p:cNvPr id="11" name="Rectangle 10"/>
          <p:cNvSpPr/>
          <p:nvPr/>
        </p:nvSpPr>
        <p:spPr>
          <a:xfrm>
            <a:off x="2362200" y="2362200"/>
            <a:ext cx="1199367" cy="400110"/>
          </a:xfrm>
          <a:prstGeom prst="rect">
            <a:avLst/>
          </a:prstGeom>
        </p:spPr>
        <p:txBody>
          <a:bodyPr wrap="none">
            <a:spAutoFit/>
          </a:bodyPr>
          <a:lstStyle/>
          <a:p>
            <a:r>
              <a:rPr lang="fr-FR" sz="2000" b="1" smtClean="0">
                <a:solidFill>
                  <a:srgbClr val="FF0000"/>
                </a:solidFill>
                <a:effectLst>
                  <a:outerShdw blurRad="38100" dist="38100" dir="2700000" algn="tl">
                    <a:srgbClr val="000000">
                      <a:alpha val="43137"/>
                    </a:srgbClr>
                  </a:outerShdw>
                </a:effectLst>
              </a:rPr>
              <a:t>Modeling</a:t>
            </a:r>
            <a:endParaRPr lang="fr-FR" b="1">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39</a:t>
            </a:fld>
            <a:endParaRPr lang="fr-BE" sz="1000" b="1" dirty="0">
              <a:solidFill>
                <a:schemeClr val="tx1"/>
              </a:solidFill>
              <a:effectLst>
                <a:outerShdw blurRad="38100" dist="38100" dir="2700000" algn="tl">
                  <a:srgbClr val="000000">
                    <a:alpha val="43137"/>
                  </a:srgbClr>
                </a:outerShdw>
              </a:effectLst>
            </a:endParaRPr>
          </a:p>
        </p:txBody>
      </p:sp>
      <p:sp>
        <p:nvSpPr>
          <p:cNvPr id="6"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pic>
        <p:nvPicPr>
          <p:cNvPr id="2" name="Picture 2"/>
          <p:cNvPicPr>
            <a:picLocks noChangeAspect="1" noChangeArrowheads="1"/>
          </p:cNvPicPr>
          <p:nvPr/>
        </p:nvPicPr>
        <p:blipFill>
          <a:blip r:embed="rId2"/>
          <a:srcRect/>
          <a:stretch>
            <a:fillRect/>
          </a:stretch>
        </p:blipFill>
        <p:spPr bwMode="auto">
          <a:xfrm>
            <a:off x="0" y="681038"/>
            <a:ext cx="9163050" cy="5495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a:xfrm>
            <a:off x="571472" y="214291"/>
            <a:ext cx="7772400" cy="785818"/>
          </a:xfrm>
        </p:spPr>
        <p:txBody>
          <a:bodyPr>
            <a:noAutofit/>
          </a:bodyPr>
          <a:lstStyle/>
          <a:p>
            <a:r>
              <a:rPr lang="fr-FR" sz="3600" b="1" smtClean="0">
                <a:solidFill>
                  <a:schemeClr val="tx1"/>
                </a:solidFill>
              </a:rPr>
              <a:t>Introduction to Computer graphics </a:t>
            </a:r>
            <a:endParaRPr lang="fr-FR" sz="2800" b="1" dirty="0" smtClean="0">
              <a:solidFill>
                <a:schemeClr val="tx1"/>
              </a:solidFill>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514320" y="1371600"/>
            <a:ext cx="7943880" cy="4493538"/>
          </a:xfrm>
        </p:spPr>
        <p:txBody>
          <a:bodyPr/>
          <a:lstStyle/>
          <a:p>
            <a:pPr algn="just"/>
            <a:r>
              <a:rPr lang="fr-FR" sz="3200" b="1" dirty="0" smtClean="0">
                <a:solidFill>
                  <a:schemeClr val="tx1"/>
                </a:solidFill>
              </a:rPr>
              <a:t>• </a:t>
            </a:r>
            <a:r>
              <a:rPr lang="en-US" sz="3200" b="1" dirty="0" smtClean="0">
                <a:solidFill>
                  <a:schemeClr val="tx1"/>
                </a:solidFill>
              </a:rPr>
              <a:t>Computer graphics: The study of the creation, manipulation and use of digital images in the computer. </a:t>
            </a:r>
            <a:endParaRPr lang="fr-FR" sz="3200" b="1" dirty="0" smtClean="0">
              <a:solidFill>
                <a:schemeClr val="tx1"/>
              </a:solidFill>
            </a:endParaRPr>
          </a:p>
          <a:p>
            <a:pPr algn="just"/>
            <a:endParaRPr lang="fr-FR" sz="3200" b="1" dirty="0" smtClean="0">
              <a:solidFill>
                <a:schemeClr val="tx1"/>
              </a:solidFill>
            </a:endParaRPr>
          </a:p>
          <a:p>
            <a:pPr algn="just"/>
            <a:r>
              <a:rPr lang="fr-FR" sz="3600" b="1" dirty="0" smtClean="0">
                <a:solidFill>
                  <a:schemeClr val="tx1"/>
                </a:solidFill>
              </a:rPr>
              <a:t>• </a:t>
            </a:r>
            <a:r>
              <a:rPr lang="en-US" sz="3200" b="1" dirty="0" smtClean="0">
                <a:solidFill>
                  <a:schemeClr val="tx1"/>
                </a:solidFill>
              </a:rPr>
              <a:t>Computer graphics is the application of computing to the creation, processing and exploitation of images. It is the art of modifying the media, of creating a visual with the computer tool</a:t>
            </a:r>
            <a:r>
              <a:rPr lang="fr-FR" sz="2800" b="1" dirty="0" smtClean="0">
                <a:solidFill>
                  <a:schemeClr val="tx1"/>
                </a:solidFill>
              </a:rPr>
              <a:t>.</a:t>
            </a:r>
            <a:endParaRPr lang="fr-FR" sz="3200" b="1" dirty="0" smtClean="0">
              <a:solidFill>
                <a:schemeClr val="tx1"/>
              </a:solidFill>
            </a:endParaRP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762000"/>
            <a:ext cx="8595934" cy="553998"/>
          </a:xfrm>
          <a:prstGeom prst="rect">
            <a:avLst/>
          </a:prstGeom>
        </p:spPr>
        <p:txBody>
          <a:bodyPr vert="horz" wrap="square" lIns="0" tIns="0" rIns="0" bIns="0" rtlCol="0">
            <a:spAutoFit/>
          </a:bodyPr>
          <a:lstStyle/>
          <a:p>
            <a:pPr algn="l"/>
            <a:r>
              <a:rPr lang="fr-FR" sz="3600" b="1" dirty="0" err="1" smtClean="0">
                <a:solidFill>
                  <a:schemeClr val="tx1">
                    <a:lumMod val="85000"/>
                    <a:lumOff val="15000"/>
                  </a:schemeClr>
                </a:solidFill>
                <a:effectLst>
                  <a:outerShdw blurRad="38100" dist="38100" dir="2700000" algn="tl">
                    <a:srgbClr val="000000">
                      <a:alpha val="43137"/>
                    </a:srgbClr>
                  </a:outerShdw>
                </a:effectLst>
              </a:rPr>
              <a:t>Creation</a:t>
            </a:r>
            <a:r>
              <a:rPr lang="fr-FR" sz="3600" b="1" dirty="0" smtClean="0">
                <a:solidFill>
                  <a:schemeClr val="tx1">
                    <a:lumMod val="85000"/>
                    <a:lumOff val="15000"/>
                  </a:schemeClr>
                </a:solidFill>
                <a:effectLst>
                  <a:outerShdw blurRad="38100" dist="38100" dir="2700000" algn="tl">
                    <a:srgbClr val="000000">
                      <a:alpha val="43137"/>
                    </a:srgbClr>
                  </a:outerShdw>
                </a:effectLst>
              </a:rPr>
              <a:t> stage</a:t>
            </a:r>
          </a:p>
        </p:txBody>
      </p:sp>
      <p:sp>
        <p:nvSpPr>
          <p:cNvPr id="5" name="Rectangle 4"/>
          <p:cNvSpPr/>
          <p:nvPr/>
        </p:nvSpPr>
        <p:spPr>
          <a:xfrm>
            <a:off x="381000" y="1447800"/>
            <a:ext cx="8001000" cy="3970318"/>
          </a:xfrm>
          <a:prstGeom prst="rect">
            <a:avLst/>
          </a:prstGeom>
        </p:spPr>
        <p:txBody>
          <a:bodyPr wrap="square">
            <a:spAutoFit/>
          </a:bodyPr>
          <a:lstStyle/>
          <a:p>
            <a:r>
              <a:rPr lang="en-US" sz="2800" dirty="0" smtClean="0"/>
              <a:t>Image synthesis involves two main phases:</a:t>
            </a:r>
          </a:p>
          <a:p>
            <a:r>
              <a:rPr lang="en-US" sz="2800" b="1" dirty="0" smtClean="0"/>
              <a:t>Scene Creation (Modeling):</a:t>
            </a:r>
            <a:endParaRPr lang="en-US" sz="2800" dirty="0" smtClean="0"/>
          </a:p>
          <a:p>
            <a:pPr marL="800100" lvl="1" indent="-342900">
              <a:buFont typeface="Arial" panose="020B0604020202020204" pitchFamily="34" charset="0"/>
              <a:buChar char="•"/>
            </a:pPr>
            <a:r>
              <a:rPr lang="en-US" sz="2800" dirty="0" smtClean="0"/>
              <a:t>Texturing</a:t>
            </a:r>
          </a:p>
          <a:p>
            <a:pPr marL="800100" lvl="1" indent="-342900">
              <a:buFont typeface="Arial" panose="020B0604020202020204" pitchFamily="34" charset="0"/>
              <a:buChar char="•"/>
            </a:pPr>
            <a:r>
              <a:rPr lang="en-US" sz="2800" dirty="0" smtClean="0"/>
              <a:t>Lighting</a:t>
            </a:r>
          </a:p>
          <a:p>
            <a:pPr marL="800100" lvl="1" indent="-342900">
              <a:buFont typeface="Arial" panose="020B0604020202020204" pitchFamily="34" charset="0"/>
              <a:buChar char="•"/>
            </a:pPr>
            <a:r>
              <a:rPr lang="en-US" sz="2800" dirty="0" smtClean="0"/>
              <a:t>Virtual Camera</a:t>
            </a:r>
          </a:p>
          <a:p>
            <a:r>
              <a:rPr lang="en-US" sz="2800" b="1" dirty="0" smtClean="0"/>
              <a:t>Final Rendering: </a:t>
            </a:r>
          </a:p>
          <a:p>
            <a:pPr marL="800100" lvl="1" indent="-342900">
              <a:buFont typeface="Arial" panose="020B0604020202020204" pitchFamily="34" charset="0"/>
              <a:buChar char="•"/>
            </a:pPr>
            <a:r>
              <a:rPr lang="fr-FR" sz="2800" dirty="0" err="1"/>
              <a:t>Rendering</a:t>
            </a:r>
            <a:r>
              <a:rPr lang="fr-FR" sz="2800" dirty="0"/>
              <a:t> : </a:t>
            </a:r>
          </a:p>
          <a:p>
            <a:pPr marL="800100" lvl="1" indent="-342900">
              <a:buFont typeface="Arial" panose="020B0604020202020204" pitchFamily="34" charset="0"/>
              <a:buChar char="•"/>
            </a:pPr>
            <a:r>
              <a:rPr lang="en-US" sz="2800" dirty="0"/>
              <a:t>Post-processing </a:t>
            </a:r>
          </a:p>
          <a:p>
            <a:pPr marL="800100" lvl="1" indent="-342900">
              <a:buFont typeface="Arial" panose="020B0604020202020204" pitchFamily="34" charset="0"/>
              <a:buChar char="•"/>
            </a:pPr>
            <a:r>
              <a:rPr lang="en-US" sz="2800" dirty="0"/>
              <a:t>Animation (if applicable</a:t>
            </a:r>
            <a:r>
              <a:rPr lang="en-US" sz="2800" dirty="0" smtClean="0"/>
              <a:t>)</a:t>
            </a:r>
            <a:endParaRPr lang="en-US" sz="2800" dirty="0"/>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40</a:t>
            </a:fld>
            <a:endParaRPr lang="fr-BE" sz="1000" b="1" dirty="0">
              <a:solidFill>
                <a:schemeClr val="tx1"/>
              </a:solidFill>
              <a:effectLst>
                <a:outerShdw blurRad="38100" dist="38100" dir="2700000" algn="tl">
                  <a:srgbClr val="000000">
                    <a:alpha val="43137"/>
                  </a:srgbClr>
                </a:outerShdw>
              </a:effectLst>
            </a:endParaRPr>
          </a:p>
        </p:txBody>
      </p:sp>
      <p:sp>
        <p:nvSpPr>
          <p:cNvPr id="8"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dirty="0" smtClean="0">
                <a:effectLst>
                  <a:outerShdw blurRad="38100" dist="38100" dir="2700000" algn="tl">
                    <a:srgbClr val="000000">
                      <a:alpha val="43137"/>
                    </a:srgbClr>
                  </a:outerShdw>
                </a:effectLst>
                <a:latin typeface="Arial"/>
                <a:ea typeface="+mj-ea"/>
                <a:cs typeface="Arial"/>
              </a:rPr>
              <a:t>Image </a:t>
            </a:r>
            <a:r>
              <a:rPr lang="fr-FR" sz="4000" b="1" kern="0" dirty="0" err="1" smtClean="0">
                <a:effectLst>
                  <a:outerShdw blurRad="38100" dist="38100" dir="2700000" algn="tl">
                    <a:srgbClr val="000000">
                      <a:alpha val="43137"/>
                    </a:srgbClr>
                  </a:outerShdw>
                </a:effectLst>
                <a:latin typeface="Arial"/>
                <a:ea typeface="+mj-ea"/>
                <a:cs typeface="Arial"/>
              </a:rPr>
              <a:t>synthesis</a:t>
            </a:r>
            <a:endParaRPr lang="fr-FR" sz="4000" b="1" kern="0" dirty="0" smtClean="0">
              <a:effectLst>
                <a:outerShdw blurRad="38100" dist="38100" dir="2700000" algn="tl">
                  <a:srgbClr val="000000">
                    <a:alpha val="43137"/>
                  </a:srgbClr>
                </a:outerShdw>
              </a:effectLst>
              <a:latin typeface="Arial"/>
              <a:ea typeface="+mj-ea"/>
              <a:cs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57200" y="1295400"/>
            <a:ext cx="7467600" cy="4031873"/>
          </a:xfrm>
          <a:prstGeom prst="rect">
            <a:avLst/>
          </a:prstGeom>
        </p:spPr>
        <p:txBody>
          <a:bodyPr wrap="square">
            <a:spAutoFit/>
          </a:bodyPr>
          <a:lstStyle/>
          <a:p>
            <a:pPr marL="514350" indent="-514350">
              <a:buFontTx/>
              <a:buAutoNum type="arabicPeriod"/>
            </a:pPr>
            <a:r>
              <a:rPr lang="fr-FR" sz="3200" b="1" dirty="0" err="1" smtClean="0"/>
              <a:t>Modeling</a:t>
            </a:r>
            <a:r>
              <a:rPr lang="fr-FR" sz="3200" dirty="0" smtClean="0"/>
              <a:t>:</a:t>
            </a:r>
          </a:p>
          <a:p>
            <a:pPr algn="just"/>
            <a:endParaRPr lang="fr-FR" sz="3200" dirty="0" smtClean="0"/>
          </a:p>
          <a:p>
            <a:pPr algn="just"/>
            <a:r>
              <a:rPr lang="en-US" sz="3200" b="1" dirty="0" smtClean="0"/>
              <a:t>Object Modeling:</a:t>
            </a:r>
            <a:r>
              <a:rPr lang="en-US" sz="3200" dirty="0" smtClean="0"/>
              <a:t> The first step involves creating 3D models of the objects and scenes you want to represent in the image. This can be done using 3D modeling software, where you create polygon meshes that describe the shape of the objects</a:t>
            </a:r>
            <a:r>
              <a:rPr lang="fr-FR" sz="3200" dirty="0" smtClean="0"/>
              <a:t>.</a:t>
            </a:r>
            <a:endParaRPr lang="fr-FR" sz="3200" dirty="0"/>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41</a:t>
            </a:fld>
            <a:endParaRPr lang="fr-BE" sz="1000" b="1" dirty="0">
              <a:solidFill>
                <a:schemeClr val="tx1"/>
              </a:solidFill>
              <a:effectLst>
                <a:outerShdw blurRad="38100" dist="38100" dir="2700000" algn="tl">
                  <a:srgbClr val="000000">
                    <a:alpha val="43137"/>
                  </a:srgbClr>
                </a:outerShdw>
              </a:effectLst>
            </a:endParaRPr>
          </a:p>
        </p:txBody>
      </p:sp>
      <p:sp>
        <p:nvSpPr>
          <p:cNvPr id="7"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81000" y="609600"/>
            <a:ext cx="7620000" cy="6124754"/>
          </a:xfrm>
          <a:prstGeom prst="rect">
            <a:avLst/>
          </a:prstGeom>
        </p:spPr>
        <p:txBody>
          <a:bodyPr wrap="square">
            <a:spAutoFit/>
          </a:bodyPr>
          <a:lstStyle/>
          <a:p>
            <a:pPr marL="514350" indent="-514350" algn="just">
              <a:buAutoNum type="arabicPeriod"/>
            </a:pPr>
            <a:r>
              <a:rPr lang="fr-FR" sz="2800" b="1" dirty="0" err="1" smtClean="0"/>
              <a:t>Modeling</a:t>
            </a:r>
            <a:endParaRPr lang="fr-FR" sz="2800" b="1" dirty="0" smtClean="0"/>
          </a:p>
          <a:p>
            <a:pPr marL="514350" indent="-514350" algn="just"/>
            <a:endParaRPr lang="fr-FR" sz="2800" b="1" dirty="0" smtClean="0"/>
          </a:p>
          <a:p>
            <a:pPr algn="just">
              <a:buFont typeface="Wingdings" pitchFamily="2" charset="2"/>
              <a:buChar char="ü"/>
            </a:pPr>
            <a:r>
              <a:rPr lang="en-US" sz="2800" dirty="0" smtClean="0"/>
              <a:t>In modeling, the focus is on the properties of the model, including:</a:t>
            </a:r>
            <a:endParaRPr lang="fr-FR" sz="2800" dirty="0" smtClean="0"/>
          </a:p>
          <a:p>
            <a:pPr lvl="1" algn="just">
              <a:buFont typeface="Arial" pitchFamily="34" charset="0"/>
              <a:buChar char="•"/>
            </a:pPr>
            <a:r>
              <a:rPr lang="en-US" sz="2800" b="1" dirty="0" smtClean="0"/>
              <a:t>Ease of Creation</a:t>
            </a:r>
          </a:p>
          <a:p>
            <a:pPr lvl="1" algn="just">
              <a:buFont typeface="Arial" pitchFamily="34" charset="0"/>
              <a:buChar char="•"/>
            </a:pPr>
            <a:r>
              <a:rPr lang="en-US" sz="2800" b="1" dirty="0" smtClean="0"/>
              <a:t>Ease of Modification</a:t>
            </a:r>
            <a:endParaRPr lang="en-US" sz="2800" dirty="0" smtClean="0"/>
          </a:p>
          <a:p>
            <a:pPr lvl="1" algn="just">
              <a:buFont typeface="Arial" pitchFamily="34" charset="0"/>
              <a:buChar char="•"/>
            </a:pPr>
            <a:r>
              <a:rPr lang="en-US" sz="2800" b="1" dirty="0" smtClean="0"/>
              <a:t>Ease of Visualization</a:t>
            </a:r>
            <a:endParaRPr lang="fr-FR" sz="2800" dirty="0" smtClean="0"/>
          </a:p>
          <a:p>
            <a:r>
              <a:rPr lang="en-US" sz="2800" b="1" dirty="0" smtClean="0"/>
              <a:t>Elements of a Model:</a:t>
            </a:r>
            <a:endParaRPr lang="en-US" sz="2800" dirty="0" smtClean="0"/>
          </a:p>
          <a:p>
            <a:pPr lvl="1">
              <a:buFont typeface="Arial" pitchFamily="34" charset="0"/>
              <a:buChar char="•"/>
            </a:pPr>
            <a:r>
              <a:rPr lang="en-US" sz="2800" b="1" dirty="0" smtClean="0"/>
              <a:t>Primitives:</a:t>
            </a:r>
            <a:r>
              <a:rPr lang="en-US" sz="2800" dirty="0" smtClean="0"/>
              <a:t> Points, lines, 2D and 3D polygons, </a:t>
            </a:r>
            <a:r>
              <a:rPr lang="en-US" sz="2800" dirty="0" err="1" smtClean="0"/>
              <a:t>polyhedra</a:t>
            </a:r>
            <a:r>
              <a:rPr lang="en-US" sz="2800" dirty="0" smtClean="0"/>
              <a:t>, and surfaces.</a:t>
            </a:r>
          </a:p>
          <a:p>
            <a:pPr lvl="1">
              <a:buFont typeface="Arial" pitchFamily="34" charset="0"/>
              <a:buChar char="•"/>
            </a:pPr>
            <a:r>
              <a:rPr lang="en-US" sz="2800" b="1" dirty="0" smtClean="0"/>
              <a:t>Attributes:</a:t>
            </a:r>
            <a:r>
              <a:rPr lang="en-US" sz="2800" dirty="0" smtClean="0"/>
              <a:t> Styles, colors, textures.</a:t>
            </a:r>
          </a:p>
          <a:p>
            <a:pPr lvl="1">
              <a:buFont typeface="Arial" pitchFamily="34" charset="0"/>
              <a:buChar char="•"/>
            </a:pPr>
            <a:r>
              <a:rPr lang="en-US" sz="2800" b="1" dirty="0" smtClean="0"/>
              <a:t>Connectivity Relationships:</a:t>
            </a:r>
            <a:r>
              <a:rPr lang="en-US" sz="2800" dirty="0" smtClean="0"/>
              <a:t> The relationships and connections between the components of the model.</a:t>
            </a:r>
            <a:endParaRPr lang="en-US" sz="2800" dirty="0"/>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42</a:t>
            </a:fld>
            <a:endParaRPr lang="fr-BE" sz="1000" b="1" dirty="0">
              <a:solidFill>
                <a:schemeClr val="tx1"/>
              </a:solidFill>
              <a:effectLst>
                <a:outerShdw blurRad="38100" dist="38100" dir="2700000" algn="tl">
                  <a:srgbClr val="000000">
                    <a:alpha val="43137"/>
                  </a:srgbClr>
                </a:outerShdw>
              </a:effectLst>
            </a:endParaRPr>
          </a:p>
        </p:txBody>
      </p:sp>
      <p:sp>
        <p:nvSpPr>
          <p:cNvPr id="7" name="Title 1"/>
          <p:cNvSpPr txBox="1">
            <a:spLocks/>
          </p:cNvSpPr>
          <p:nvPr/>
        </p:nvSpPr>
        <p:spPr>
          <a:xfrm>
            <a:off x="274032" y="-762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803970"/>
            <a:ext cx="8153400" cy="5262979"/>
          </a:xfrm>
          <a:prstGeom prst="rect">
            <a:avLst/>
          </a:prstGeom>
        </p:spPr>
        <p:txBody>
          <a:bodyPr wrap="square">
            <a:spAutoFit/>
          </a:bodyPr>
          <a:lstStyle/>
          <a:p>
            <a:r>
              <a:rPr lang="fr-FR" sz="2800" b="1" dirty="0" smtClean="0"/>
              <a:t>2. </a:t>
            </a:r>
            <a:r>
              <a:rPr lang="fr-FR" sz="2800" b="1" dirty="0" err="1" smtClean="0"/>
              <a:t>Texturing</a:t>
            </a:r>
            <a:r>
              <a:rPr lang="fr-FR" sz="2800" dirty="0" smtClean="0"/>
              <a:t>:</a:t>
            </a:r>
          </a:p>
          <a:p>
            <a:pPr algn="just"/>
            <a:r>
              <a:rPr lang="en-US" sz="2800" dirty="0" smtClean="0"/>
              <a:t>Applying textures: Once objects are modeled, textures are applied to define their appearance. Textures can include color, bump mapping (to simulate relief details), specular (to manage light reflection) images, etc.</a:t>
            </a:r>
            <a:endParaRPr lang="fr-FR" sz="2800" dirty="0" smtClean="0"/>
          </a:p>
          <a:p>
            <a:pPr algn="just"/>
            <a:endParaRPr lang="fr-FR" sz="2800" dirty="0" smtClean="0"/>
          </a:p>
          <a:p>
            <a:r>
              <a:rPr lang="fr-FR" sz="2800" b="1" dirty="0" smtClean="0"/>
              <a:t>3. </a:t>
            </a:r>
            <a:r>
              <a:rPr lang="fr-FR" sz="2800" b="1" dirty="0" err="1" smtClean="0"/>
              <a:t>Lighting</a:t>
            </a:r>
            <a:r>
              <a:rPr lang="fr-FR" sz="2800" dirty="0" smtClean="0"/>
              <a:t>:</a:t>
            </a:r>
          </a:p>
          <a:p>
            <a:pPr algn="just"/>
            <a:r>
              <a:rPr lang="en-US" sz="2800" dirty="0" smtClean="0"/>
              <a:t>Lighting Setup: You configure the light sources in the scene, including direction, intensity, and color. Lighting plays a crucial role in the perceived reality of the image</a:t>
            </a:r>
            <a:r>
              <a:rPr lang="fr-FR" sz="2800" dirty="0" smtClean="0"/>
              <a:t>.</a:t>
            </a:r>
            <a:endParaRPr lang="fr-FR" sz="2800" b="1" dirty="0" smtClean="0"/>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43</a:t>
            </a:fld>
            <a:endParaRPr lang="fr-BE" sz="1000" b="1" dirty="0">
              <a:solidFill>
                <a:schemeClr val="tx1"/>
              </a:solidFill>
              <a:effectLst>
                <a:outerShdw blurRad="38100" dist="38100" dir="2700000" algn="tl">
                  <a:srgbClr val="000000">
                    <a:alpha val="43137"/>
                  </a:srgbClr>
                </a:outerShdw>
              </a:effectLst>
            </a:endParaRPr>
          </a:p>
        </p:txBody>
      </p:sp>
      <p:sp>
        <p:nvSpPr>
          <p:cNvPr id="7"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803970"/>
            <a:ext cx="8153400" cy="523220"/>
          </a:xfrm>
          <a:prstGeom prst="rect">
            <a:avLst/>
          </a:prstGeom>
        </p:spPr>
        <p:txBody>
          <a:bodyPr wrap="square">
            <a:spAutoFit/>
          </a:bodyPr>
          <a:lstStyle/>
          <a:p>
            <a:r>
              <a:rPr lang="fr-FR" sz="2800" b="1" dirty="0" err="1" smtClean="0"/>
              <a:t>Texturing</a:t>
            </a:r>
            <a:r>
              <a:rPr lang="fr-FR" sz="2800" dirty="0" smtClean="0"/>
              <a:t>:</a:t>
            </a:r>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44</a:t>
            </a:fld>
            <a:endParaRPr lang="fr-BE" sz="1000" b="1" dirty="0">
              <a:solidFill>
                <a:schemeClr val="tx1"/>
              </a:solidFill>
              <a:effectLst>
                <a:outerShdw blurRad="38100" dist="38100" dir="2700000" algn="tl">
                  <a:srgbClr val="000000">
                    <a:alpha val="43137"/>
                  </a:srgbClr>
                </a:outerShdw>
              </a:effectLst>
            </a:endParaRPr>
          </a:p>
        </p:txBody>
      </p:sp>
      <p:sp>
        <p:nvSpPr>
          <p:cNvPr id="7"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dirty="0" smtClean="0">
                <a:effectLst>
                  <a:outerShdw blurRad="38100" dist="38100" dir="2700000" algn="tl">
                    <a:srgbClr val="000000">
                      <a:alpha val="43137"/>
                    </a:srgbClr>
                  </a:outerShdw>
                </a:effectLst>
                <a:latin typeface="Arial"/>
                <a:ea typeface="+mj-ea"/>
                <a:cs typeface="Arial"/>
              </a:rPr>
              <a:t>Image </a:t>
            </a:r>
            <a:r>
              <a:rPr lang="fr-FR" sz="4000" b="1" kern="0" dirty="0" err="1" smtClean="0">
                <a:effectLst>
                  <a:outerShdw blurRad="38100" dist="38100" dir="2700000" algn="tl">
                    <a:srgbClr val="000000">
                      <a:alpha val="43137"/>
                    </a:srgbClr>
                  </a:outerShdw>
                </a:effectLst>
                <a:latin typeface="Arial"/>
                <a:ea typeface="+mj-ea"/>
                <a:cs typeface="Arial"/>
              </a:rPr>
              <a:t>synthesis</a:t>
            </a:r>
            <a:endParaRPr lang="fr-FR" sz="4000" b="1" kern="0" dirty="0" smtClean="0">
              <a:effectLst>
                <a:outerShdw blurRad="38100" dist="38100" dir="2700000" algn="tl">
                  <a:srgbClr val="000000">
                    <a:alpha val="43137"/>
                  </a:srgbClr>
                </a:outerShdw>
              </a:effectLst>
              <a:latin typeface="Arial"/>
              <a:ea typeface="+mj-ea"/>
              <a:cs typeface="Arial"/>
            </a:endParaRPr>
          </a:p>
        </p:txBody>
      </p:sp>
      <p:pic>
        <p:nvPicPr>
          <p:cNvPr id="2" name="Image 1"/>
          <p:cNvPicPr>
            <a:picLocks noChangeAspect="1"/>
          </p:cNvPicPr>
          <p:nvPr/>
        </p:nvPicPr>
        <p:blipFill>
          <a:blip r:embed="rId3"/>
          <a:stretch>
            <a:fillRect/>
          </a:stretch>
        </p:blipFill>
        <p:spPr>
          <a:xfrm>
            <a:off x="350041" y="1327190"/>
            <a:ext cx="8724013" cy="4845010"/>
          </a:xfrm>
          <a:prstGeom prst="rect">
            <a:avLst/>
          </a:prstGeom>
        </p:spPr>
      </p:pic>
    </p:spTree>
    <p:extLst>
      <p:ext uri="{BB962C8B-B14F-4D97-AF65-F5344CB8AC3E}">
        <p14:creationId xmlns:p14="http://schemas.microsoft.com/office/powerpoint/2010/main" val="8687660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985421"/>
            <a:ext cx="8153400" cy="5262979"/>
          </a:xfrm>
          <a:prstGeom prst="rect">
            <a:avLst/>
          </a:prstGeom>
        </p:spPr>
        <p:txBody>
          <a:bodyPr wrap="square">
            <a:spAutoFit/>
          </a:bodyPr>
          <a:lstStyle/>
          <a:p>
            <a:r>
              <a:rPr lang="fr-FR" sz="2800" b="1" dirty="0" smtClean="0"/>
              <a:t>4. Virtual Camera</a:t>
            </a:r>
            <a:r>
              <a:rPr lang="fr-FR" sz="2800" dirty="0" smtClean="0"/>
              <a:t>:</a:t>
            </a:r>
          </a:p>
          <a:p>
            <a:pPr algn="just"/>
            <a:r>
              <a:rPr lang="en-US" sz="2800" b="1" dirty="0" smtClean="0"/>
              <a:t>Camera Placement</a:t>
            </a:r>
            <a:r>
              <a:rPr lang="en-US" sz="2800" dirty="0" smtClean="0"/>
              <a:t>: You position and orient the virtual camera to define the point of view from which the image will be rendered. This can include parameters such as perspective, focal length, and viewing angle.</a:t>
            </a:r>
          </a:p>
          <a:p>
            <a:pPr algn="just"/>
            <a:endParaRPr lang="en-US" sz="2800" dirty="0" smtClean="0"/>
          </a:p>
          <a:p>
            <a:pPr algn="just"/>
            <a:r>
              <a:rPr lang="en-US" sz="2800" dirty="0" smtClean="0"/>
              <a:t>The visualization process consists of placing in the scene an observer (point of view), also called a camera, and a virtual screen on which the objects in the scene will be projected and finally fixing a direction of view formed by the observer and a point of aim chosen by the user.</a:t>
            </a:r>
            <a:endParaRPr lang="fr-FR" sz="2800" dirty="0" smtClean="0"/>
          </a:p>
        </p:txBody>
      </p:sp>
      <p:sp>
        <p:nvSpPr>
          <p:cNvPr id="6"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45</a:t>
            </a:fld>
            <a:endParaRPr lang="fr-BE" sz="1000" b="1" dirty="0">
              <a:solidFill>
                <a:schemeClr val="tx1"/>
              </a:solidFill>
              <a:effectLst>
                <a:outerShdw blurRad="38100" dist="38100" dir="2700000" algn="tl">
                  <a:srgbClr val="000000">
                    <a:alpha val="43137"/>
                  </a:srgbClr>
                </a:outerShdw>
              </a:effectLst>
            </a:endParaRPr>
          </a:p>
        </p:txBody>
      </p:sp>
      <p:sp>
        <p:nvSpPr>
          <p:cNvPr id="7"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1035308"/>
            <a:ext cx="8153400" cy="5262979"/>
          </a:xfrm>
          <a:prstGeom prst="rect">
            <a:avLst/>
          </a:prstGeom>
        </p:spPr>
        <p:txBody>
          <a:bodyPr wrap="square">
            <a:spAutoFit/>
          </a:bodyPr>
          <a:lstStyle/>
          <a:p>
            <a:pPr algn="just"/>
            <a:r>
              <a:rPr lang="fr-FR" sz="2800" b="1" dirty="0" smtClean="0"/>
              <a:t>5. </a:t>
            </a:r>
            <a:r>
              <a:rPr lang="fr-FR" sz="2800" b="1" dirty="0" err="1" smtClean="0"/>
              <a:t>Rendering</a:t>
            </a:r>
            <a:r>
              <a:rPr lang="fr-FR" sz="2800" b="1" dirty="0" smtClean="0"/>
              <a:t> </a:t>
            </a:r>
            <a:r>
              <a:rPr lang="fr-FR" sz="2800" dirty="0" smtClean="0"/>
              <a:t>:</a:t>
            </a:r>
          </a:p>
          <a:p>
            <a:pPr algn="just"/>
            <a:r>
              <a:rPr lang="en-US" sz="2800" dirty="0" smtClean="0"/>
              <a:t>Image calculation: The rendering process simulates how light behaves in the scene, taking into account geometry, textures, and lighting. It generates a 2D image based on the camera's perspective.</a:t>
            </a:r>
          </a:p>
          <a:p>
            <a:pPr algn="just"/>
            <a:r>
              <a:rPr lang="en-US" sz="2800" dirty="0"/>
              <a:t>Possible methods: raster rendering, ray tracing, path tracing, etc</a:t>
            </a:r>
            <a:r>
              <a:rPr lang="en-US" sz="2800" dirty="0" smtClean="0"/>
              <a:t>.</a:t>
            </a:r>
          </a:p>
          <a:p>
            <a:pPr algn="just"/>
            <a:r>
              <a:rPr lang="fr-FR" sz="2800" b="1" dirty="0" smtClean="0"/>
              <a:t>6. Post-</a:t>
            </a:r>
            <a:r>
              <a:rPr lang="fr-FR" sz="2800" b="1" dirty="0" err="1" smtClean="0"/>
              <a:t>processing</a:t>
            </a:r>
            <a:r>
              <a:rPr lang="fr-FR" sz="2800" dirty="0" smtClean="0"/>
              <a:t>: </a:t>
            </a:r>
          </a:p>
          <a:p>
            <a:pPr algn="just"/>
            <a:r>
              <a:rPr lang="en-US" sz="2800" dirty="0"/>
              <a:t>The final image is enhanced by adjusting color, brightness, contrast, depth of field, and blur or haze effects. </a:t>
            </a:r>
            <a:endParaRPr lang="en-US" sz="2800" dirty="0" smtClean="0"/>
          </a:p>
          <a:p>
            <a:pPr algn="just"/>
            <a:r>
              <a:rPr lang="en-US" sz="2800" dirty="0"/>
              <a:t>	</a:t>
            </a:r>
            <a:r>
              <a:rPr lang="en-US" sz="2800" dirty="0" smtClean="0"/>
              <a:t>It's </a:t>
            </a:r>
            <a:r>
              <a:rPr lang="en-US" sz="2800" dirty="0"/>
              <a:t>like digital photo editing after rendering</a:t>
            </a:r>
            <a:r>
              <a:rPr lang="en-US" sz="2800" dirty="0" smtClean="0"/>
              <a:t>.</a:t>
            </a:r>
            <a:endParaRPr lang="fr-FR" sz="2800" dirty="0" smtClean="0"/>
          </a:p>
        </p:txBody>
      </p:sp>
      <p:sp>
        <p:nvSpPr>
          <p:cNvPr id="7"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46</a:t>
            </a:fld>
            <a:endParaRPr lang="fr-BE" sz="1000" b="1" dirty="0">
              <a:solidFill>
                <a:schemeClr val="tx1"/>
              </a:solidFill>
              <a:effectLst>
                <a:outerShdw blurRad="38100" dist="38100" dir="2700000" algn="tl">
                  <a:srgbClr val="000000">
                    <a:alpha val="43137"/>
                  </a:srgbClr>
                </a:outerShdw>
              </a:effectLst>
            </a:endParaRPr>
          </a:p>
        </p:txBody>
      </p:sp>
      <p:sp>
        <p:nvSpPr>
          <p:cNvPr id="6"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47</a:t>
            </a:fld>
            <a:endParaRPr lang="fr-BE" sz="1000" b="1" dirty="0">
              <a:solidFill>
                <a:schemeClr val="tx1"/>
              </a:solidFill>
              <a:effectLst>
                <a:outerShdw blurRad="38100" dist="38100" dir="2700000" algn="tl">
                  <a:srgbClr val="000000">
                    <a:alpha val="43137"/>
                  </a:srgbClr>
                </a:outerShdw>
              </a:effectLst>
            </a:endParaRPr>
          </a:p>
        </p:txBody>
      </p:sp>
      <p:sp>
        <p:nvSpPr>
          <p:cNvPr id="6" name="Rectangle 5"/>
          <p:cNvSpPr/>
          <p:nvPr/>
        </p:nvSpPr>
        <p:spPr>
          <a:xfrm>
            <a:off x="228600" y="1295400"/>
            <a:ext cx="8153400" cy="4401205"/>
          </a:xfrm>
          <a:prstGeom prst="rect">
            <a:avLst/>
          </a:prstGeom>
        </p:spPr>
        <p:txBody>
          <a:bodyPr wrap="square">
            <a:spAutoFit/>
          </a:bodyPr>
          <a:lstStyle/>
          <a:p>
            <a:pPr algn="just"/>
            <a:r>
              <a:rPr lang="en-US" sz="2800" b="1" dirty="0" smtClean="0"/>
              <a:t>7. Final Rendering: </a:t>
            </a:r>
          </a:p>
          <a:p>
            <a:pPr algn="just"/>
            <a:r>
              <a:rPr lang="en-US" sz="2800" dirty="0" smtClean="0"/>
              <a:t>Producing the final image: Once all the steps are completed, the final image is generated. This image can be saved in a format compatible with the destination application or media.</a:t>
            </a:r>
          </a:p>
          <a:p>
            <a:pPr algn="just"/>
            <a:endParaRPr lang="en-US" sz="2800" dirty="0" smtClean="0"/>
          </a:p>
          <a:p>
            <a:pPr algn="just"/>
            <a:r>
              <a:rPr lang="en-US" sz="2800" b="1" dirty="0" smtClean="0"/>
              <a:t> 8. Animation </a:t>
            </a:r>
            <a:r>
              <a:rPr lang="en-US" sz="2800" dirty="0" smtClean="0"/>
              <a:t>(if applicable):</a:t>
            </a:r>
          </a:p>
          <a:p>
            <a:pPr algn="just"/>
            <a:r>
              <a:rPr lang="en-US" sz="2800" dirty="0" smtClean="0"/>
              <a:t>If you are creating a sequence of images for an animation, all of these steps are repeated for each frame of animation.</a:t>
            </a:r>
            <a:endParaRPr lang="fr-FR" sz="2800" dirty="0" smtClean="0"/>
          </a:p>
        </p:txBody>
      </p:sp>
      <p:sp>
        <p:nvSpPr>
          <p:cNvPr id="5" name="Title 1"/>
          <p:cNvSpPr txBox="1">
            <a:spLocks/>
          </p:cNvSpPr>
          <p:nvPr/>
        </p:nvSpPr>
        <p:spPr>
          <a:xfrm>
            <a:off x="274032" y="152400"/>
            <a:ext cx="8595934" cy="615553"/>
          </a:xfrm>
          <a:prstGeom prst="rect">
            <a:avLst/>
          </a:prstGeom>
        </p:spPr>
        <p:txBody>
          <a:bodyPr wrap="square" lIns="0" tIns="0" rIns="0" bIns="0">
            <a:spAutoFit/>
          </a:bodyPr>
          <a:lstStyle/>
          <a:p>
            <a:pPr lvl="0">
              <a:defRPr/>
            </a:pPr>
            <a:r>
              <a:rPr lang="fr-FR" sz="4000" b="1" kern="0" smtClean="0">
                <a:effectLst>
                  <a:outerShdw blurRad="38100" dist="38100" dir="2700000" algn="tl">
                    <a:srgbClr val="000000">
                      <a:alpha val="43137"/>
                    </a:srgbClr>
                  </a:outerShdw>
                </a:effectLst>
                <a:latin typeface="Arial"/>
                <a:ea typeface="+mj-ea"/>
                <a:cs typeface="Arial"/>
              </a:rPr>
              <a:t>Image synthesis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032" y="365099"/>
            <a:ext cx="8595934" cy="615553"/>
          </a:xfrm>
          <a:prstGeom prst="rect">
            <a:avLst/>
          </a:prstGeom>
        </p:spPr>
        <p:txBody>
          <a:bodyPr vert="horz" wrap="square" lIns="0" tIns="0" rIns="0" bIns="0" rtlCol="0">
            <a:spAutoFit/>
          </a:bodyPr>
          <a:lstStyle/>
          <a:p>
            <a:pPr marL="12065">
              <a:lnSpc>
                <a:spcPct val="100000"/>
              </a:lnSpc>
            </a:pPr>
            <a:r>
              <a:rPr lang="fr-FR" b="1" spc="-5" dirty="0" err="1" smtClean="0">
                <a:solidFill>
                  <a:schemeClr val="tx1"/>
                </a:solidFill>
                <a:effectLst>
                  <a:outerShdw blurRad="38100" dist="38100" dir="2700000" algn="tl">
                    <a:srgbClr val="000000">
                      <a:alpha val="43137"/>
                    </a:srgbClr>
                  </a:outerShdw>
                </a:effectLst>
              </a:rPr>
              <a:t>Avoiding</a:t>
            </a:r>
            <a:r>
              <a:rPr lang="fr-FR" b="1" spc="-5" dirty="0" smtClean="0">
                <a:solidFill>
                  <a:schemeClr val="tx1"/>
                </a:solidFill>
                <a:effectLst>
                  <a:outerShdw blurRad="38100" dist="38100" dir="2700000" algn="tl">
                    <a:srgbClr val="000000">
                      <a:alpha val="43137"/>
                    </a:srgbClr>
                  </a:outerShdw>
                </a:effectLst>
              </a:rPr>
              <a:t> confusion</a:t>
            </a:r>
          </a:p>
        </p:txBody>
      </p:sp>
      <p:sp>
        <p:nvSpPr>
          <p:cNvPr id="11" name="Rectangle 10"/>
          <p:cNvSpPr/>
          <p:nvPr/>
        </p:nvSpPr>
        <p:spPr>
          <a:xfrm>
            <a:off x="685800" y="1447800"/>
            <a:ext cx="7467600" cy="523220"/>
          </a:xfrm>
          <a:prstGeom prst="rect">
            <a:avLst/>
          </a:prstGeom>
        </p:spPr>
        <p:txBody>
          <a:bodyPr wrap="square">
            <a:spAutoFit/>
          </a:bodyPr>
          <a:lstStyle/>
          <a:p>
            <a:r>
              <a:rPr lang="fr-FR" sz="2800" b="1" smtClean="0">
                <a:effectLst>
                  <a:outerShdw blurRad="38100" dist="38100" dir="2700000" algn="tl">
                    <a:srgbClr val="000000">
                      <a:alpha val="43137"/>
                    </a:srgbClr>
                  </a:outerShdw>
                </a:effectLst>
              </a:rPr>
              <a:t>Digital images/synthetic images</a:t>
            </a:r>
            <a:endParaRPr lang="fr-FR" sz="2800" b="1" dirty="0">
              <a:effectLst>
                <a:outerShdw blurRad="38100" dist="38100" dir="2700000" algn="tl">
                  <a:srgbClr val="000000">
                    <a:alpha val="43137"/>
                  </a:srgbClr>
                </a:outerShdw>
              </a:effectLst>
            </a:endParaRPr>
          </a:p>
        </p:txBody>
      </p:sp>
      <p:sp>
        <p:nvSpPr>
          <p:cNvPr id="7"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48</a:t>
            </a:fld>
            <a:endParaRPr lang="fr-BE" sz="1000" b="1" dirty="0">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srcRect/>
          <a:stretch>
            <a:fillRect/>
          </a:stretch>
        </p:blipFill>
        <p:spPr bwMode="auto">
          <a:xfrm>
            <a:off x="1905000" y="2133600"/>
            <a:ext cx="5572125" cy="4076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032" y="365099"/>
            <a:ext cx="8595934" cy="615553"/>
          </a:xfrm>
        </p:spPr>
        <p:txBody>
          <a:bodyPr/>
          <a:lstStyle/>
          <a:p>
            <a:r>
              <a:rPr lang="fr-FR" b="1" dirty="0" smtClean="0">
                <a:solidFill>
                  <a:schemeClr val="tx1"/>
                </a:solidFill>
                <a:effectLst>
                  <a:outerShdw blurRad="38100" dist="38100" dir="2700000" algn="tl">
                    <a:srgbClr val="000000">
                      <a:alpha val="43137"/>
                    </a:srgbClr>
                  </a:outerShdw>
                </a:effectLst>
              </a:rPr>
              <a:t>3D/2D </a:t>
            </a:r>
            <a:r>
              <a:rPr lang="fr-FR" b="1" dirty="0" err="1" smtClean="0">
                <a:solidFill>
                  <a:schemeClr val="tx1"/>
                </a:solidFill>
                <a:effectLst>
                  <a:outerShdw blurRad="38100" dist="38100" dir="2700000" algn="tl">
                    <a:srgbClr val="000000">
                      <a:alpha val="43137"/>
                    </a:srgbClr>
                  </a:outerShdw>
                </a:effectLst>
              </a:rPr>
              <a:t>synthetic</a:t>
            </a:r>
            <a:r>
              <a:rPr lang="fr-FR" b="1" dirty="0" smtClean="0">
                <a:solidFill>
                  <a:schemeClr val="tx1"/>
                </a:solidFill>
                <a:effectLst>
                  <a:outerShdw blurRad="38100" dist="38100" dir="2700000" algn="tl">
                    <a:srgbClr val="000000">
                      <a:alpha val="43137"/>
                    </a:srgbClr>
                  </a:outerShdw>
                </a:effectLst>
              </a:rPr>
              <a:t> images</a:t>
            </a:r>
            <a:endParaRPr lang="fr-FR" b="1" dirty="0">
              <a:solidFill>
                <a:schemeClr val="tx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r>
              <a:rPr lang="fr-FR" dirty="0" smtClean="0"/>
              <a:t>Définition</a:t>
            </a:r>
            <a:endParaRPr lang="fr-FR" dirty="0"/>
          </a:p>
        </p:txBody>
      </p:sp>
      <p:sp>
        <p:nvSpPr>
          <p:cNvPr id="4" name="Content Placeholder 3"/>
          <p:cNvSpPr>
            <a:spLocks noGrp="1"/>
          </p:cNvSpPr>
          <p:nvPr>
            <p:ph sz="half" idx="2"/>
          </p:nvPr>
        </p:nvSpPr>
        <p:spPr>
          <a:xfrm>
            <a:off x="609600" y="1524000"/>
            <a:ext cx="7620000" cy="5029200"/>
          </a:xfrm>
        </p:spPr>
        <p:txBody>
          <a:bodyPr>
            <a:noAutofit/>
          </a:bodyPr>
          <a:lstStyle/>
          <a:p>
            <a:pPr algn="just" rtl="0">
              <a:buFont typeface="Wingdings" pitchFamily="2" charset="2"/>
              <a:buChar char="Ø"/>
            </a:pPr>
            <a:r>
              <a:rPr lang="en-US" sz="2800" dirty="0" smtClean="0">
                <a:solidFill>
                  <a:schemeClr val="tx1"/>
                </a:solidFill>
              </a:rPr>
              <a:t>By nature the image is two-dimensional since its support is a screen or a sheet of paper.</a:t>
            </a:r>
          </a:p>
          <a:p>
            <a:pPr algn="just" rtl="0"/>
            <a:endParaRPr lang="en-US" sz="2800" dirty="0" smtClean="0">
              <a:solidFill>
                <a:schemeClr val="tx1"/>
              </a:solidFill>
            </a:endParaRPr>
          </a:p>
          <a:p>
            <a:pPr algn="just" rtl="0">
              <a:buFont typeface="Wingdings" pitchFamily="2" charset="2"/>
              <a:buChar char="Ø"/>
            </a:pPr>
            <a:r>
              <a:rPr lang="en-US" sz="2800" dirty="0" smtClean="0">
                <a:solidFill>
                  <a:schemeClr val="tx1"/>
                </a:solidFill>
              </a:rPr>
              <a:t>On the other hand the scene, which is an abstract notion, can represent objects of a three-dimensional nature.</a:t>
            </a:r>
          </a:p>
          <a:p>
            <a:pPr algn="just" rtl="0"/>
            <a:endParaRPr lang="fr-FR" sz="2800" dirty="0" smtClean="0">
              <a:solidFill>
                <a:schemeClr val="tx1"/>
              </a:solidFill>
            </a:endParaRPr>
          </a:p>
          <a:p>
            <a:pPr algn="just">
              <a:buFont typeface="Wingdings" pitchFamily="2" charset="2"/>
              <a:buChar char="Ø"/>
            </a:pPr>
            <a:r>
              <a:rPr lang="en-US" sz="2800" dirty="0" smtClean="0">
                <a:solidFill>
                  <a:schemeClr val="tx1"/>
                </a:solidFill>
              </a:rPr>
              <a:t>The scene is memorized by various data structures in the machine's memory</a:t>
            </a:r>
            <a:r>
              <a:rPr lang="fr-FR" sz="2800" dirty="0" smtClean="0">
                <a:solidFill>
                  <a:schemeClr val="tx1"/>
                </a:solidFill>
              </a:rPr>
              <a:t>.</a:t>
            </a:r>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49</a:t>
            </a:fld>
            <a:endParaRPr lang="fr-BE" sz="1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68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a:xfrm>
            <a:off x="381000" y="214291"/>
            <a:ext cx="8572528" cy="785818"/>
          </a:xfrm>
        </p:spPr>
        <p:txBody>
          <a:bodyPr>
            <a:noAutofit/>
          </a:bodyPr>
          <a:lstStyle/>
          <a:p>
            <a:r>
              <a:rPr lang="fr-FR" sz="3600" b="1" smtClean="0">
                <a:solidFill>
                  <a:schemeClr val="tx1"/>
                </a:solidFill>
                <a:effectLst>
                  <a:outerShdw blurRad="38100" dist="38100" dir="2700000" algn="tl">
                    <a:srgbClr val="000000">
                      <a:alpha val="43137"/>
                    </a:srgbClr>
                  </a:outerShdw>
                </a:effectLst>
              </a:rPr>
              <a:t>Applications of </a:t>
            </a:r>
            <a:r>
              <a:rPr lang="fr-FR" b="1" smtClean="0">
                <a:solidFill>
                  <a:schemeClr val="tx1"/>
                </a:solidFill>
              </a:rPr>
              <a:t>Computer graphics </a:t>
            </a:r>
            <a:endParaRPr lang="fr-FR" sz="2400" b="1" dirty="0" smtClean="0">
              <a:solidFill>
                <a:schemeClr val="tx1"/>
              </a:solidFill>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381000" y="1295400"/>
            <a:ext cx="8501122" cy="5357850"/>
          </a:xfrm>
        </p:spPr>
        <p:txBody>
          <a:bodyPr>
            <a:normAutofit/>
          </a:bodyPr>
          <a:lstStyle/>
          <a:p>
            <a:pPr algn="just"/>
            <a:r>
              <a:rPr lang="fr-FR" sz="3200" b="1" dirty="0" smtClean="0">
                <a:solidFill>
                  <a:schemeClr val="tx1"/>
                </a:solidFill>
              </a:rPr>
              <a:t>• Entertainment</a:t>
            </a:r>
          </a:p>
          <a:p>
            <a:pPr lvl="1" algn="just"/>
            <a:r>
              <a:rPr lang="en-US" sz="2800" b="1" dirty="0" smtClean="0">
                <a:solidFill>
                  <a:schemeClr val="tx1"/>
                </a:solidFill>
              </a:rPr>
              <a:t>– Films, special effects </a:t>
            </a:r>
          </a:p>
          <a:p>
            <a:pPr lvl="1" algn="just"/>
            <a:r>
              <a:rPr lang="en-US" sz="2800" b="1" dirty="0" smtClean="0">
                <a:solidFill>
                  <a:schemeClr val="tx1"/>
                </a:solidFill>
              </a:rPr>
              <a:t>– Animated films</a:t>
            </a:r>
          </a:p>
          <a:p>
            <a:pPr lvl="1" algn="just"/>
            <a:r>
              <a:rPr lang="fr-FR" sz="2800" b="1" dirty="0" smtClean="0">
                <a:solidFill>
                  <a:schemeClr val="tx1"/>
                </a:solidFill>
              </a:rPr>
              <a:t>- </a:t>
            </a:r>
            <a:r>
              <a:rPr lang="fr-FR" sz="2800" b="1" dirty="0" err="1" smtClean="0">
                <a:solidFill>
                  <a:schemeClr val="tx1"/>
                </a:solidFill>
              </a:rPr>
              <a:t>Video</a:t>
            </a:r>
            <a:r>
              <a:rPr lang="fr-FR" sz="2800" b="1" dirty="0" smtClean="0">
                <a:solidFill>
                  <a:schemeClr val="tx1"/>
                </a:solidFill>
              </a:rPr>
              <a:t> </a:t>
            </a:r>
            <a:r>
              <a:rPr lang="fr-FR" sz="2800" b="1" dirty="0" err="1" smtClean="0">
                <a:solidFill>
                  <a:schemeClr val="tx1"/>
                </a:solidFill>
              </a:rPr>
              <a:t>games</a:t>
            </a:r>
            <a:endParaRPr lang="fr-FR" sz="2800" b="1" dirty="0" smtClean="0">
              <a:solidFill>
                <a:schemeClr val="tx1"/>
              </a:solidFill>
            </a:endParaRPr>
          </a:p>
          <a:p>
            <a:pPr algn="just"/>
            <a:r>
              <a:rPr lang="fr-FR" sz="3200" b="1" dirty="0" smtClean="0">
                <a:solidFill>
                  <a:schemeClr val="tx1"/>
                </a:solidFill>
              </a:rPr>
              <a:t>• Science and </a:t>
            </a:r>
            <a:r>
              <a:rPr lang="fr-FR" sz="3200" b="1" dirty="0" err="1" smtClean="0">
                <a:solidFill>
                  <a:schemeClr val="tx1"/>
                </a:solidFill>
              </a:rPr>
              <a:t>technology</a:t>
            </a:r>
            <a:endParaRPr lang="fr-FR" sz="3200" b="1" dirty="0" smtClean="0">
              <a:solidFill>
                <a:schemeClr val="tx1"/>
              </a:solidFill>
            </a:endParaRPr>
          </a:p>
          <a:p>
            <a:pPr lvl="1" algn="just">
              <a:buFontTx/>
              <a:buChar char="-"/>
            </a:pPr>
            <a:r>
              <a:rPr lang="en-US" sz="2800" b="1" dirty="0" smtClean="0">
                <a:solidFill>
                  <a:schemeClr val="tx1"/>
                </a:solidFill>
              </a:rPr>
              <a:t> Computer Aided Design </a:t>
            </a:r>
          </a:p>
          <a:p>
            <a:pPr lvl="1" algn="just"/>
            <a:r>
              <a:rPr lang="en-US" sz="2800" b="1" dirty="0" smtClean="0">
                <a:solidFill>
                  <a:schemeClr val="tx1"/>
                </a:solidFill>
              </a:rPr>
              <a:t>- Scientific visualization</a:t>
            </a:r>
            <a:endParaRPr lang="fr-FR" sz="2800" b="1" dirty="0" smtClean="0">
              <a:solidFill>
                <a:schemeClr val="tx1"/>
              </a:solidFill>
            </a:endParaRPr>
          </a:p>
          <a:p>
            <a:pPr algn="just"/>
            <a:r>
              <a:rPr lang="en-US" sz="3200" b="1" dirty="0" smtClean="0">
                <a:solidFill>
                  <a:schemeClr val="tx1"/>
                </a:solidFill>
              </a:rPr>
              <a:t>• Simulators (flight, etc.) / virtual reality </a:t>
            </a:r>
          </a:p>
          <a:p>
            <a:pPr algn="just"/>
            <a:r>
              <a:rPr lang="en-US" sz="3200" b="1" dirty="0" smtClean="0">
                <a:solidFill>
                  <a:schemeClr val="tx1"/>
                </a:solidFill>
              </a:rPr>
              <a:t>• Graphic arts (</a:t>
            </a:r>
            <a:r>
              <a:rPr lang="en-US" sz="3200" b="1" dirty="0" err="1" smtClean="0">
                <a:solidFill>
                  <a:schemeClr val="tx1"/>
                </a:solidFill>
              </a:rPr>
              <a:t>photoshop</a:t>
            </a:r>
            <a:r>
              <a:rPr lang="en-US" sz="3200" b="1" dirty="0" smtClean="0">
                <a:solidFill>
                  <a:schemeClr val="tx1"/>
                </a:solidFill>
              </a:rPr>
              <a:t>, illustrator...) </a:t>
            </a:r>
          </a:p>
          <a:p>
            <a:pPr algn="just"/>
            <a:r>
              <a:rPr lang="en-US" sz="3200" b="1" dirty="0" smtClean="0">
                <a:solidFill>
                  <a:schemeClr val="tx1"/>
                </a:solidFill>
              </a:rPr>
              <a:t>• Arts (in short)</a:t>
            </a:r>
            <a:endParaRPr lang="fr-FR" sz="3200" b="1" dirty="0">
              <a:solidFill>
                <a:schemeClr val="tx1"/>
              </a:solidFill>
            </a:endParaRPr>
          </a:p>
        </p:txBody>
      </p:sp>
      <p:sp>
        <p:nvSpPr>
          <p:cNvPr id="5"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032" y="152400"/>
            <a:ext cx="8595934" cy="615553"/>
          </a:xfrm>
        </p:spPr>
        <p:txBody>
          <a:bodyPr/>
          <a:lstStyle/>
          <a:p>
            <a:r>
              <a:rPr lang="fr-FR" b="1" smtClean="0">
                <a:solidFill>
                  <a:schemeClr val="tx1"/>
                </a:solidFill>
                <a:effectLst>
                  <a:outerShdw blurRad="38100" dist="38100" dir="2700000" algn="tl">
                    <a:srgbClr val="000000">
                      <a:alpha val="43137"/>
                    </a:srgbClr>
                  </a:outerShdw>
                </a:effectLst>
              </a:rPr>
              <a:t>2D Image</a:t>
            </a:r>
            <a:endParaRPr lang="fr-FR" b="1" dirty="0">
              <a:solidFill>
                <a:schemeClr val="tx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r>
              <a:rPr lang="fr-FR" dirty="0" smtClean="0"/>
              <a:t>Définition</a:t>
            </a:r>
            <a:endParaRPr lang="fr-FR" dirty="0"/>
          </a:p>
        </p:txBody>
      </p:sp>
      <p:sp>
        <p:nvSpPr>
          <p:cNvPr id="8"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50</a:t>
            </a:fld>
            <a:endParaRPr lang="fr-BE" sz="1000" b="1" dirty="0">
              <a:solidFill>
                <a:schemeClr val="tx1"/>
              </a:solidFill>
              <a:effectLst>
                <a:outerShdw blurRad="38100" dist="38100" dir="2700000" algn="tl">
                  <a:srgbClr val="000000">
                    <a:alpha val="43137"/>
                  </a:srgbClr>
                </a:outerShdw>
              </a:effectLst>
            </a:endParaRPr>
          </a:p>
        </p:txBody>
      </p:sp>
      <p:sp>
        <p:nvSpPr>
          <p:cNvPr id="12" name="Content Placeholder 3"/>
          <p:cNvSpPr>
            <a:spLocks noGrp="1"/>
          </p:cNvSpPr>
          <p:nvPr>
            <p:ph sz="half" idx="2"/>
          </p:nvPr>
        </p:nvSpPr>
        <p:spPr>
          <a:xfrm>
            <a:off x="304800" y="914400"/>
            <a:ext cx="8534400" cy="5943600"/>
          </a:xfrm>
        </p:spPr>
        <p:txBody>
          <a:bodyPr>
            <a:noAutofit/>
          </a:bodyPr>
          <a:lstStyle/>
          <a:p>
            <a:pPr algn="just">
              <a:buFont typeface="Wingdings" pitchFamily="2" charset="2"/>
              <a:buChar char="Ø"/>
            </a:pPr>
            <a:r>
              <a:rPr lang="en-US" sz="2800" dirty="0" smtClean="0">
                <a:solidFill>
                  <a:schemeClr val="tx1"/>
                </a:solidFill>
              </a:rPr>
              <a:t>A 2D image is a two-dimensional representation of a scene or object</a:t>
            </a:r>
            <a:r>
              <a:rPr lang="fr-FR" sz="2800" dirty="0" smtClean="0">
                <a:solidFill>
                  <a:schemeClr val="tx1"/>
                </a:solidFill>
              </a:rPr>
              <a:t>.</a:t>
            </a:r>
          </a:p>
          <a:p>
            <a:pPr algn="just">
              <a:buFont typeface="Wingdings" pitchFamily="2" charset="2"/>
              <a:buChar char="Ø"/>
            </a:pPr>
            <a:r>
              <a:rPr lang="en-US" sz="2800" dirty="0" smtClean="0">
                <a:solidFill>
                  <a:schemeClr val="tx1"/>
                </a:solidFill>
              </a:rPr>
              <a:t>It is composed of pixels arranged in rows and columns to create a rectangular grid</a:t>
            </a:r>
            <a:r>
              <a:rPr lang="fr-FR" sz="2800" dirty="0" smtClean="0">
                <a:solidFill>
                  <a:schemeClr val="tx1"/>
                </a:solidFill>
              </a:rPr>
              <a:t>.</a:t>
            </a:r>
          </a:p>
          <a:p>
            <a:pPr algn="just">
              <a:buFont typeface="Wingdings" pitchFamily="2" charset="2"/>
              <a:buChar char="Ø"/>
            </a:pPr>
            <a:r>
              <a:rPr lang="en-US" sz="2800" dirty="0" smtClean="0">
                <a:solidFill>
                  <a:schemeClr val="tx1"/>
                </a:solidFill>
              </a:rPr>
              <a:t>2D images are commonly used to represent static scenes, photographs, graphs, drawings, icons, etc.</a:t>
            </a:r>
            <a:r>
              <a:rPr lang="fr-FR" sz="2800" dirty="0" smtClean="0">
                <a:solidFill>
                  <a:schemeClr val="tx1"/>
                </a:solidFill>
              </a:rPr>
              <a:t>.</a:t>
            </a:r>
          </a:p>
          <a:p>
            <a:pPr algn="just">
              <a:buFont typeface="Wingdings" pitchFamily="2" charset="2"/>
              <a:buChar char="Ø"/>
            </a:pPr>
            <a:r>
              <a:rPr lang="en-US" sz="2800" dirty="0" smtClean="0">
                <a:solidFill>
                  <a:schemeClr val="tx1"/>
                </a:solidFill>
              </a:rPr>
              <a:t>Pixels in a 2D image have x and y coordinates, meaning they have a position in a two-dimensional plane. The color or value of each pixel represents its visual characteristic at that specific location.</a:t>
            </a:r>
          </a:p>
        </p:txBody>
      </p:sp>
    </p:spTree>
    <p:extLst>
      <p:ext uri="{BB962C8B-B14F-4D97-AF65-F5344CB8AC3E}">
        <p14:creationId xmlns:p14="http://schemas.microsoft.com/office/powerpoint/2010/main" val="5068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032" y="152400"/>
            <a:ext cx="8595934" cy="617219"/>
          </a:xfrm>
        </p:spPr>
        <p:txBody>
          <a:bodyPr/>
          <a:lstStyle/>
          <a:p>
            <a:r>
              <a:rPr lang="fr-FR" b="1" smtClean="0">
                <a:solidFill>
                  <a:schemeClr val="tx1"/>
                </a:solidFill>
                <a:effectLst>
                  <a:outerShdw blurRad="38100" dist="38100" dir="2700000" algn="tl">
                    <a:srgbClr val="000000">
                      <a:alpha val="43137"/>
                    </a:srgbClr>
                  </a:outerShdw>
                </a:effectLst>
              </a:rPr>
              <a:t>3D</a:t>
            </a:r>
            <a:r>
              <a:rPr lang="fr-FR" b="1" smtClean="0">
                <a:solidFill>
                  <a:schemeClr val="tx1"/>
                </a:solidFill>
              </a:rPr>
              <a:t> </a:t>
            </a:r>
            <a:r>
              <a:rPr lang="fr-FR" b="1" smtClean="0">
                <a:solidFill>
                  <a:schemeClr val="tx1"/>
                </a:solidFill>
                <a:effectLst>
                  <a:outerShdw blurRad="38100" dist="38100" dir="2700000" algn="tl">
                    <a:srgbClr val="000000">
                      <a:alpha val="43137"/>
                    </a:srgbClr>
                  </a:outerShdw>
                </a:effectLst>
              </a:rPr>
              <a:t>Image</a:t>
            </a:r>
            <a:endParaRPr lang="fr-FR" b="1" dirty="0">
              <a:solidFill>
                <a:schemeClr val="tx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r>
              <a:rPr lang="fr-FR" dirty="0" smtClean="0"/>
              <a:t>Définition</a:t>
            </a:r>
            <a:endParaRPr lang="fr-FR" dirty="0"/>
          </a:p>
        </p:txBody>
      </p:sp>
      <p:sp>
        <p:nvSpPr>
          <p:cNvPr id="8"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51</a:t>
            </a:fld>
            <a:endParaRPr lang="fr-BE" sz="1000" b="1" dirty="0">
              <a:solidFill>
                <a:schemeClr val="tx1"/>
              </a:solidFill>
              <a:effectLst>
                <a:outerShdw blurRad="38100" dist="38100" dir="2700000" algn="tl">
                  <a:srgbClr val="000000">
                    <a:alpha val="43137"/>
                  </a:srgbClr>
                </a:outerShdw>
              </a:effectLst>
            </a:endParaRPr>
          </a:p>
        </p:txBody>
      </p:sp>
      <p:sp>
        <p:nvSpPr>
          <p:cNvPr id="12" name="Content Placeholder 3"/>
          <p:cNvSpPr>
            <a:spLocks noGrp="1"/>
          </p:cNvSpPr>
          <p:nvPr>
            <p:ph sz="half" idx="2"/>
          </p:nvPr>
        </p:nvSpPr>
        <p:spPr>
          <a:xfrm>
            <a:off x="304800" y="914400"/>
            <a:ext cx="8534400" cy="5943600"/>
          </a:xfrm>
        </p:spPr>
        <p:txBody>
          <a:bodyPr>
            <a:noAutofit/>
          </a:bodyPr>
          <a:lstStyle/>
          <a:p>
            <a:pPr algn="just">
              <a:buFont typeface="Wingdings" pitchFamily="2" charset="2"/>
              <a:buChar char="Ø"/>
            </a:pPr>
            <a:r>
              <a:rPr lang="en-US" sz="2700" dirty="0" smtClean="0">
                <a:solidFill>
                  <a:schemeClr val="tx1"/>
                </a:solidFill>
              </a:rPr>
              <a:t>A 3D image is a three-dimensional representation of a scene or object</a:t>
            </a:r>
            <a:r>
              <a:rPr lang="fr-FR" sz="2700" dirty="0" smtClean="0">
                <a:solidFill>
                  <a:schemeClr val="tx1"/>
                </a:solidFill>
              </a:rPr>
              <a:t>.</a:t>
            </a:r>
          </a:p>
          <a:p>
            <a:pPr algn="just">
              <a:buFont typeface="Wingdings" pitchFamily="2" charset="2"/>
              <a:buChar char="Ø"/>
            </a:pPr>
            <a:r>
              <a:rPr lang="en-US" sz="2700" dirty="0" smtClean="0">
                <a:solidFill>
                  <a:schemeClr val="tx1"/>
                </a:solidFill>
              </a:rPr>
              <a:t>It is composed of voxels (the 3D equivalent of 2D pixels) organized in a three-dimensional grid</a:t>
            </a:r>
            <a:r>
              <a:rPr lang="fr-FR" sz="2700" dirty="0" smtClean="0">
                <a:solidFill>
                  <a:schemeClr val="tx1"/>
                </a:solidFill>
              </a:rPr>
              <a:t>.</a:t>
            </a:r>
          </a:p>
          <a:p>
            <a:pPr algn="just">
              <a:buFont typeface="Wingdings" pitchFamily="2" charset="2"/>
              <a:buChar char="Ø"/>
            </a:pPr>
            <a:r>
              <a:rPr lang="en-US" sz="2700" dirty="0" smtClean="0">
                <a:solidFill>
                  <a:schemeClr val="tx1"/>
                </a:solidFill>
              </a:rPr>
              <a:t>3D images are mainly used to represent three-dimensional scenes, three-dimensional models of objects, video game environments, 3D scientific visualizations, </a:t>
            </a:r>
            <a:r>
              <a:rPr lang="en-US" sz="2700" dirty="0" err="1" smtClean="0">
                <a:solidFill>
                  <a:schemeClr val="tx1"/>
                </a:solidFill>
              </a:rPr>
              <a:t>etc</a:t>
            </a:r>
            <a:r>
              <a:rPr lang="fr-FR" sz="2700" dirty="0" smtClean="0">
                <a:solidFill>
                  <a:schemeClr val="tx1"/>
                </a:solidFill>
              </a:rPr>
              <a:t>.</a:t>
            </a:r>
          </a:p>
          <a:p>
            <a:pPr algn="just">
              <a:buFont typeface="Wingdings" pitchFamily="2" charset="2"/>
              <a:buChar char="Ø"/>
            </a:pPr>
            <a:r>
              <a:rPr lang="en-US" sz="2700" dirty="0" smtClean="0">
                <a:solidFill>
                  <a:schemeClr val="tx1"/>
                </a:solidFill>
              </a:rPr>
              <a:t>Voxels in a 3D image have x, y, and z coordinates, which means they have a position in three-dimensional space. In addition to color or value, voxels can also store information about density, transparency, reflectivity, etc.</a:t>
            </a:r>
            <a:endParaRPr lang="fr-FR" sz="2700" dirty="0" smtClean="0">
              <a:solidFill>
                <a:schemeClr val="tx1"/>
              </a:solidFill>
            </a:endParaRPr>
          </a:p>
        </p:txBody>
      </p:sp>
    </p:spTree>
    <p:extLst>
      <p:ext uri="{BB962C8B-B14F-4D97-AF65-F5344CB8AC3E}">
        <p14:creationId xmlns:p14="http://schemas.microsoft.com/office/powerpoint/2010/main" val="5068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b="1" dirty="0" smtClean="0">
                <a:solidFill>
                  <a:schemeClr val="tx1"/>
                </a:solidFill>
                <a:effectLst>
                  <a:outerShdw blurRad="38100" dist="38100" dir="2700000" algn="tl">
                    <a:srgbClr val="000000">
                      <a:alpha val="43137"/>
                    </a:srgbClr>
                  </a:outerShdw>
                </a:effectLst>
              </a:rPr>
              <a:t>3D Image</a:t>
            </a:r>
            <a:endParaRPr lang="fr-FR" b="1" dirty="0">
              <a:solidFill>
                <a:schemeClr val="tx1"/>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r>
              <a:rPr lang="fr-FR" dirty="0" smtClean="0"/>
              <a:t>Définition</a:t>
            </a:r>
            <a:endParaRPr lang="fr-FR" dirty="0"/>
          </a:p>
        </p:txBody>
      </p:sp>
      <p:pic>
        <p:nvPicPr>
          <p:cNvPr id="45058" name="Picture 2"/>
          <p:cNvPicPr>
            <a:picLocks noChangeAspect="1" noChangeArrowheads="1"/>
          </p:cNvPicPr>
          <p:nvPr/>
        </p:nvPicPr>
        <p:blipFill>
          <a:blip r:embed="rId3"/>
          <a:srcRect/>
          <a:stretch>
            <a:fillRect/>
          </a:stretch>
        </p:blipFill>
        <p:spPr bwMode="auto">
          <a:xfrm>
            <a:off x="1428750" y="2076450"/>
            <a:ext cx="6267450" cy="4705350"/>
          </a:xfrm>
          <a:prstGeom prst="rect">
            <a:avLst/>
          </a:prstGeom>
          <a:noFill/>
          <a:ln w="9525">
            <a:noFill/>
            <a:miter lim="800000"/>
            <a:headEnd/>
            <a:tailEnd/>
          </a:ln>
          <a:effectLst/>
        </p:spPr>
      </p:pic>
      <p:pic>
        <p:nvPicPr>
          <p:cNvPr id="45059" name="Picture 3"/>
          <p:cNvPicPr>
            <a:picLocks noChangeAspect="1" noChangeArrowheads="1"/>
          </p:cNvPicPr>
          <p:nvPr/>
        </p:nvPicPr>
        <p:blipFill>
          <a:blip r:embed="rId4"/>
          <a:srcRect/>
          <a:stretch>
            <a:fillRect/>
          </a:stretch>
        </p:blipFill>
        <p:spPr bwMode="auto">
          <a:xfrm>
            <a:off x="1422600" y="2057400"/>
            <a:ext cx="6273600" cy="4705200"/>
          </a:xfrm>
          <a:prstGeom prst="rect">
            <a:avLst/>
          </a:prstGeom>
          <a:noFill/>
          <a:ln w="9525">
            <a:noFill/>
            <a:miter lim="800000"/>
            <a:headEnd/>
            <a:tailEnd/>
          </a:ln>
          <a:effectLst/>
        </p:spPr>
      </p:pic>
      <p:pic>
        <p:nvPicPr>
          <p:cNvPr id="45063" name="Picture 7"/>
          <p:cNvPicPr>
            <a:picLocks noChangeAspect="1" noChangeArrowheads="1"/>
          </p:cNvPicPr>
          <p:nvPr/>
        </p:nvPicPr>
        <p:blipFill>
          <a:blip r:embed="rId5"/>
          <a:srcRect/>
          <a:stretch>
            <a:fillRect/>
          </a:stretch>
        </p:blipFill>
        <p:spPr bwMode="auto">
          <a:xfrm>
            <a:off x="228600" y="1981200"/>
            <a:ext cx="8534400" cy="4800600"/>
          </a:xfrm>
          <a:prstGeom prst="rect">
            <a:avLst/>
          </a:prstGeom>
          <a:noFill/>
          <a:ln w="9525">
            <a:noFill/>
            <a:miter lim="800000"/>
            <a:headEnd/>
            <a:tailEnd/>
          </a:ln>
          <a:effectLst/>
        </p:spPr>
      </p:pic>
      <p:sp>
        <p:nvSpPr>
          <p:cNvPr id="9"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52</a:t>
            </a:fld>
            <a:endParaRPr lang="fr-BE" sz="1000"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215900" y="1239504"/>
            <a:ext cx="4476995" cy="369332"/>
          </a:xfrm>
          <a:prstGeom prst="rect">
            <a:avLst/>
          </a:prstGeom>
        </p:spPr>
        <p:txBody>
          <a:bodyPr wrap="none">
            <a:spAutoFit/>
          </a:bodyPr>
          <a:lstStyle/>
          <a:p>
            <a:r>
              <a:rPr lang="en-US" dirty="0" smtClean="0"/>
              <a:t>The </a:t>
            </a:r>
            <a:r>
              <a:rPr lang="en-US" dirty="0"/>
              <a:t>displayed result is 2D (with illusion of 3D).</a:t>
            </a:r>
          </a:p>
        </p:txBody>
      </p:sp>
    </p:spTree>
    <p:extLst>
      <p:ext uri="{BB962C8B-B14F-4D97-AF65-F5344CB8AC3E}">
        <p14:creationId xmlns:p14="http://schemas.microsoft.com/office/powerpoint/2010/main" val="1318741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fade">
                                      <p:cBhvr>
                                        <p:cTn id="12" dur="2000"/>
                                        <p:tgtEl>
                                          <p:spTgt spid="450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63"/>
                                        </p:tgtEl>
                                        <p:attrNameLst>
                                          <p:attrName>style.visibility</p:attrName>
                                        </p:attrNameLst>
                                      </p:cBhvr>
                                      <p:to>
                                        <p:strVal val="visible"/>
                                      </p:to>
                                    </p:set>
                                    <p:animEffect transition="in" filter="fade">
                                      <p:cBhvr>
                                        <p:cTn id="17" dur="20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032" y="365099"/>
            <a:ext cx="8595934" cy="646331"/>
          </a:xfrm>
          <a:prstGeom prst="rect">
            <a:avLst/>
          </a:prstGeom>
        </p:spPr>
        <p:txBody>
          <a:bodyPr vert="horz" wrap="square" lIns="0" tIns="0" rIns="0" bIns="0" rtlCol="0">
            <a:spAutoFit/>
          </a:bodyPr>
          <a:lstStyle/>
          <a:p>
            <a:pPr marL="12065">
              <a:lnSpc>
                <a:spcPct val="100000"/>
              </a:lnSpc>
            </a:pPr>
            <a:r>
              <a:rPr lang="fr-FR" sz="4200" b="1" spc="-5" smtClean="0">
                <a:solidFill>
                  <a:schemeClr val="tx1"/>
                </a:solidFill>
                <a:effectLst>
                  <a:outerShdw blurRad="38100" dist="38100" dir="2700000" algn="tl">
                    <a:srgbClr val="000000">
                      <a:alpha val="43137"/>
                    </a:srgbClr>
                  </a:outerShdw>
                </a:effectLst>
              </a:rPr>
              <a:t>Activities around the image</a:t>
            </a:r>
          </a:p>
        </p:txBody>
      </p:sp>
      <p:sp>
        <p:nvSpPr>
          <p:cNvPr id="5" name="Rectangle 4"/>
          <p:cNvSpPr/>
          <p:nvPr/>
        </p:nvSpPr>
        <p:spPr>
          <a:xfrm>
            <a:off x="685800" y="1676400"/>
            <a:ext cx="7467600" cy="4401205"/>
          </a:xfrm>
          <a:prstGeom prst="rect">
            <a:avLst/>
          </a:prstGeom>
        </p:spPr>
        <p:txBody>
          <a:bodyPr wrap="square">
            <a:spAutoFit/>
          </a:bodyPr>
          <a:lstStyle/>
          <a:p>
            <a:pPr algn="just">
              <a:buFont typeface="Wingdings" pitchFamily="2" charset="2"/>
              <a:buChar char="ü"/>
            </a:pPr>
            <a:r>
              <a:rPr lang="en-US" sz="2800" dirty="0" smtClean="0"/>
              <a:t>Image synthesis consists of producing an image from a description of the scene. </a:t>
            </a:r>
          </a:p>
          <a:p>
            <a:pPr algn="just">
              <a:buFont typeface="Wingdings" pitchFamily="2" charset="2"/>
              <a:buChar char="ü"/>
            </a:pPr>
            <a:r>
              <a:rPr lang="fr-FR" sz="2800" dirty="0" smtClean="0"/>
              <a:t>Pattern recognition </a:t>
            </a:r>
            <a:r>
              <a:rPr lang="fr-FR" sz="2800" dirty="0" err="1" smtClean="0"/>
              <a:t>analyzes</a:t>
            </a:r>
            <a:r>
              <a:rPr lang="fr-FR" sz="2800" dirty="0" smtClean="0"/>
              <a:t> an image to </a:t>
            </a:r>
            <a:r>
              <a:rPr lang="fr-FR" sz="2800" dirty="0" err="1" smtClean="0"/>
              <a:t>extract</a:t>
            </a:r>
            <a:r>
              <a:rPr lang="fr-FR" sz="2800" dirty="0" smtClean="0"/>
              <a:t> information relevant to a </a:t>
            </a:r>
            <a:r>
              <a:rPr lang="fr-FR" sz="2800" dirty="0" err="1" smtClean="0"/>
              <a:t>particular</a:t>
            </a:r>
            <a:r>
              <a:rPr lang="fr-FR" sz="2800" dirty="0" smtClean="0"/>
              <a:t> </a:t>
            </a:r>
            <a:r>
              <a:rPr lang="fr-FR" sz="2800" dirty="0" err="1" smtClean="0"/>
              <a:t>domain</a:t>
            </a:r>
            <a:r>
              <a:rPr lang="en-US" sz="2800" dirty="0" smtClean="0"/>
              <a:t>. </a:t>
            </a:r>
          </a:p>
          <a:p>
            <a:pPr algn="just">
              <a:buFont typeface="Wingdings" pitchFamily="2" charset="2"/>
              <a:buChar char="ü"/>
            </a:pPr>
            <a:r>
              <a:rPr lang="en-US" sz="2800" dirty="0" smtClean="0"/>
              <a:t>Image processing works on input images and gives output images. </a:t>
            </a:r>
          </a:p>
          <a:p>
            <a:pPr algn="just">
              <a:buFont typeface="Wingdings" pitchFamily="2" charset="2"/>
              <a:buChar char="ü"/>
            </a:pPr>
            <a:r>
              <a:rPr lang="en-US" sz="2800" dirty="0" smtClean="0"/>
              <a:t>Model transformations allow converting one model into another. Both the data and the results are then scenes.</a:t>
            </a:r>
          </a:p>
          <a:p>
            <a:pPr algn="just">
              <a:buFont typeface="Wingdings" pitchFamily="2" charset="2"/>
              <a:buChar char="ü"/>
            </a:pPr>
            <a:endParaRPr lang="fr-FR" sz="2800" dirty="0"/>
          </a:p>
        </p:txBody>
      </p:sp>
      <p:sp>
        <p:nvSpPr>
          <p:cNvPr id="7"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53</a:t>
            </a:fld>
            <a:endParaRPr lang="fr-BE" sz="1000" b="1" dirty="0">
              <a:solidFill>
                <a:schemeClr val="tx1"/>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srcRect/>
          <a:stretch>
            <a:fillRect/>
          </a:stretch>
        </p:blipFill>
        <p:spPr bwMode="auto">
          <a:xfrm>
            <a:off x="1819274" y="708025"/>
            <a:ext cx="5505450" cy="5648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032" y="365099"/>
            <a:ext cx="8595934" cy="615553"/>
          </a:xfrm>
          <a:prstGeom prst="rect">
            <a:avLst/>
          </a:prstGeom>
        </p:spPr>
        <p:txBody>
          <a:bodyPr vert="horz" wrap="square" lIns="0" tIns="0" rIns="0" bIns="0" rtlCol="0">
            <a:spAutoFit/>
          </a:bodyPr>
          <a:lstStyle/>
          <a:p>
            <a:pPr marL="12065">
              <a:lnSpc>
                <a:spcPct val="100000"/>
              </a:lnSpc>
            </a:pPr>
            <a:r>
              <a:rPr lang="fr-FR" b="1" spc="-5" smtClean="0">
                <a:solidFill>
                  <a:schemeClr val="tx1"/>
                </a:solidFill>
                <a:effectLst>
                  <a:outerShdw blurRad="38100" dist="38100" dir="2700000" algn="tl">
                    <a:srgbClr val="000000">
                      <a:alpha val="43137"/>
                    </a:srgbClr>
                  </a:outerShdw>
                </a:effectLst>
              </a:rPr>
              <a:t>Concept of rendering</a:t>
            </a:r>
          </a:p>
        </p:txBody>
      </p:sp>
      <p:sp>
        <p:nvSpPr>
          <p:cNvPr id="5" name="Rectangle 4"/>
          <p:cNvSpPr/>
          <p:nvPr/>
        </p:nvSpPr>
        <p:spPr>
          <a:xfrm>
            <a:off x="304800" y="1371600"/>
            <a:ext cx="7467600" cy="523220"/>
          </a:xfrm>
          <a:prstGeom prst="rect">
            <a:avLst/>
          </a:prstGeom>
        </p:spPr>
        <p:txBody>
          <a:bodyPr wrap="square">
            <a:spAutoFit/>
          </a:bodyPr>
          <a:lstStyle/>
          <a:p>
            <a:r>
              <a:rPr lang="en-US" sz="2800" b="1" smtClean="0">
                <a:effectLst>
                  <a:outerShdw blurRad="38100" dist="38100" dir="2700000" algn="tl">
                    <a:srgbClr val="000000">
                      <a:alpha val="43137"/>
                    </a:srgbClr>
                  </a:outerShdw>
                </a:effectLst>
              </a:rPr>
              <a:t>Two major categories of algorithms</a:t>
            </a:r>
          </a:p>
        </p:txBody>
      </p:sp>
      <p:sp>
        <p:nvSpPr>
          <p:cNvPr id="11" name="Rectangle 10"/>
          <p:cNvSpPr/>
          <p:nvPr/>
        </p:nvSpPr>
        <p:spPr>
          <a:xfrm>
            <a:off x="152400" y="2209800"/>
            <a:ext cx="4267200" cy="2677656"/>
          </a:xfrm>
          <a:prstGeom prst="rect">
            <a:avLst/>
          </a:prstGeom>
        </p:spPr>
        <p:txBody>
          <a:bodyPr wrap="square">
            <a:spAutoFit/>
          </a:bodyPr>
          <a:lstStyle/>
          <a:p>
            <a:pPr>
              <a:buFont typeface="Wingdings" pitchFamily="2" charset="2"/>
              <a:buChar char="q"/>
            </a:pPr>
            <a:r>
              <a:rPr lang="fr-FR" sz="2400" b="1" dirty="0" smtClean="0"/>
              <a:t>Real-time </a:t>
            </a:r>
            <a:r>
              <a:rPr lang="fr-FR" sz="2400" b="1" dirty="0" err="1" smtClean="0"/>
              <a:t>rendering</a:t>
            </a:r>
            <a:r>
              <a:rPr lang="fr-FR" sz="2400" b="1" dirty="0" smtClean="0"/>
              <a:t> (</a:t>
            </a:r>
            <a:r>
              <a:rPr lang="en-US" sz="2400" b="1" dirty="0" smtClean="0"/>
              <a:t>Outline</a:t>
            </a:r>
            <a:r>
              <a:rPr lang="en-US" sz="2400" dirty="0" smtClean="0"/>
              <a:t> )</a:t>
            </a:r>
            <a:endParaRPr lang="fr-FR" sz="2400" b="1" dirty="0"/>
          </a:p>
          <a:p>
            <a:pPr algn="just">
              <a:buFont typeface="Arial" pitchFamily="34" charset="0"/>
              <a:buChar char="•"/>
            </a:pPr>
            <a:r>
              <a:rPr lang="fr-FR" sz="2400" dirty="0"/>
              <a:t> </a:t>
            </a:r>
            <a:r>
              <a:rPr lang="en-US" sz="2400" dirty="0" smtClean="0"/>
              <a:t>Each frame is calculated in less than 1/25th of a second</a:t>
            </a:r>
            <a:r>
              <a:rPr lang="fr-FR" sz="2400" dirty="0" smtClean="0"/>
              <a:t>.</a:t>
            </a:r>
            <a:endParaRPr lang="fr-FR" sz="2400" dirty="0"/>
          </a:p>
          <a:p>
            <a:pPr algn="just">
              <a:buFont typeface="Arial" pitchFamily="34" charset="0"/>
              <a:buChar char="•"/>
            </a:pPr>
            <a:r>
              <a:rPr lang="fr-FR" sz="2400" dirty="0"/>
              <a:t> </a:t>
            </a:r>
            <a:r>
              <a:rPr lang="fr-FR" sz="2400" dirty="0" err="1" smtClean="0"/>
              <a:t>Used</a:t>
            </a:r>
            <a:r>
              <a:rPr lang="fr-FR" sz="2400" dirty="0" smtClean="0"/>
              <a:t> for interactive applications (</a:t>
            </a:r>
            <a:r>
              <a:rPr lang="fr-FR" sz="2400" dirty="0" err="1" smtClean="0"/>
              <a:t>video</a:t>
            </a:r>
            <a:r>
              <a:rPr lang="fr-FR" sz="2400" dirty="0" smtClean="0"/>
              <a:t> </a:t>
            </a:r>
            <a:r>
              <a:rPr lang="fr-FR" sz="2400" dirty="0" err="1" smtClean="0"/>
              <a:t>games</a:t>
            </a:r>
            <a:r>
              <a:rPr lang="fr-FR" sz="2400" dirty="0" smtClean="0"/>
              <a:t>, </a:t>
            </a:r>
            <a:r>
              <a:rPr lang="fr-FR" sz="2400" dirty="0" err="1" smtClean="0"/>
              <a:t>simulators</a:t>
            </a:r>
            <a:r>
              <a:rPr lang="fr-FR" sz="2400" dirty="0" smtClean="0"/>
              <a:t>, etc.)</a:t>
            </a:r>
            <a:endParaRPr lang="fr-FR" sz="2400" dirty="0"/>
          </a:p>
          <a:p>
            <a:r>
              <a:rPr lang="fr-FR" sz="2400" dirty="0" err="1" smtClean="0"/>
              <a:t>Significant</a:t>
            </a:r>
            <a:r>
              <a:rPr lang="fr-FR" sz="2400" dirty="0" smtClean="0"/>
              <a:t> simplifications</a:t>
            </a:r>
            <a:endParaRPr lang="fr-FR" sz="2400" dirty="0"/>
          </a:p>
        </p:txBody>
      </p:sp>
      <p:sp>
        <p:nvSpPr>
          <p:cNvPr id="13" name="Rectangle 12"/>
          <p:cNvSpPr/>
          <p:nvPr/>
        </p:nvSpPr>
        <p:spPr>
          <a:xfrm>
            <a:off x="4724400" y="2210812"/>
            <a:ext cx="4145566" cy="3046988"/>
          </a:xfrm>
          <a:prstGeom prst="rect">
            <a:avLst/>
          </a:prstGeom>
        </p:spPr>
        <p:txBody>
          <a:bodyPr wrap="square">
            <a:spAutoFit/>
          </a:bodyPr>
          <a:lstStyle/>
          <a:p>
            <a:pPr>
              <a:buFont typeface="Wingdings" pitchFamily="2" charset="2"/>
              <a:buChar char="q"/>
            </a:pPr>
            <a:r>
              <a:rPr lang="fr-FR" sz="2400" b="1" dirty="0" err="1" smtClean="0"/>
              <a:t>Deferred</a:t>
            </a:r>
            <a:r>
              <a:rPr lang="fr-FR" sz="2400" b="1" dirty="0" smtClean="0"/>
              <a:t> </a:t>
            </a:r>
            <a:r>
              <a:rPr lang="fr-FR" sz="2400" b="1" dirty="0" err="1" smtClean="0"/>
              <a:t>rendering</a:t>
            </a:r>
            <a:r>
              <a:rPr lang="fr-FR" sz="2400" b="1" dirty="0" smtClean="0"/>
              <a:t> (</a:t>
            </a:r>
            <a:r>
              <a:rPr lang="en-US" sz="2400" b="1" dirty="0"/>
              <a:t>Offline</a:t>
            </a:r>
            <a:r>
              <a:rPr lang="en-US" sz="2400" dirty="0"/>
              <a:t> </a:t>
            </a:r>
            <a:r>
              <a:rPr lang="fr-FR" sz="2400" b="1" dirty="0" smtClean="0"/>
              <a:t>)</a:t>
            </a:r>
          </a:p>
          <a:p>
            <a:pPr algn="just">
              <a:buFont typeface="Arial" pitchFamily="34" charset="0"/>
              <a:buChar char="•"/>
            </a:pPr>
            <a:r>
              <a:rPr lang="fr-FR" sz="2400" dirty="0" smtClean="0"/>
              <a:t> </a:t>
            </a:r>
            <a:r>
              <a:rPr lang="en-US" sz="2400" dirty="0" smtClean="0"/>
              <a:t>No limit to the calculation time of an image. </a:t>
            </a:r>
          </a:p>
          <a:p>
            <a:pPr algn="just">
              <a:buFont typeface="Arial" pitchFamily="34" charset="0"/>
              <a:buChar char="•"/>
            </a:pPr>
            <a:r>
              <a:rPr lang="en-US" sz="2400" dirty="0" smtClean="0"/>
              <a:t>Used for applications requiring precision and quality (cinema, architecture, etc.)</a:t>
            </a:r>
          </a:p>
          <a:p>
            <a:pPr algn="just">
              <a:buFont typeface="Arial" pitchFamily="34" charset="0"/>
              <a:buChar char="•"/>
            </a:pPr>
            <a:r>
              <a:rPr lang="en-US" sz="2400" dirty="0" smtClean="0"/>
              <a:t>Consideration of a large number of phenomena</a:t>
            </a:r>
          </a:p>
        </p:txBody>
      </p:sp>
      <p:sp>
        <p:nvSpPr>
          <p:cNvPr id="8"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54</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032" y="365099"/>
            <a:ext cx="8595934" cy="615553"/>
          </a:xfrm>
          <a:prstGeom prst="rect">
            <a:avLst/>
          </a:prstGeom>
        </p:spPr>
        <p:txBody>
          <a:bodyPr vert="horz" wrap="square" lIns="0" tIns="0" rIns="0" bIns="0" rtlCol="0">
            <a:spAutoFit/>
          </a:bodyPr>
          <a:lstStyle/>
          <a:p>
            <a:pPr marL="12065">
              <a:lnSpc>
                <a:spcPct val="100000"/>
              </a:lnSpc>
            </a:pPr>
            <a:r>
              <a:rPr lang="en-US" b="1" smtClean="0">
                <a:solidFill>
                  <a:schemeClr val="tx1"/>
                </a:solidFill>
                <a:effectLst>
                  <a:outerShdw blurRad="38100" dist="38100" dir="2700000" algn="tl">
                    <a:srgbClr val="000000">
                      <a:alpha val="43137"/>
                    </a:srgbClr>
                  </a:outerShdw>
                </a:effectLst>
              </a:rPr>
              <a:t>Production of a synthetic film</a:t>
            </a:r>
            <a:endParaRPr b="1">
              <a:solidFill>
                <a:schemeClr val="tx1"/>
              </a:solidFill>
              <a:effectLst>
                <a:outerShdw blurRad="38100" dist="38100" dir="2700000" algn="tl">
                  <a:srgbClr val="000000">
                    <a:alpha val="43137"/>
                  </a:srgbClr>
                </a:outerShdw>
              </a:effectLst>
            </a:endParaRPr>
          </a:p>
        </p:txBody>
      </p:sp>
      <p:sp>
        <p:nvSpPr>
          <p:cNvPr id="4" name="object 4"/>
          <p:cNvSpPr/>
          <p:nvPr/>
        </p:nvSpPr>
        <p:spPr>
          <a:xfrm>
            <a:off x="5321808" y="1658111"/>
            <a:ext cx="2743199" cy="218846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91972" y="1589595"/>
            <a:ext cx="7286625" cy="4924425"/>
          </a:xfrm>
          <a:prstGeom prst="rect">
            <a:avLst/>
          </a:prstGeom>
        </p:spPr>
        <p:txBody>
          <a:bodyPr vert="horz" wrap="square" lIns="0" tIns="0" rIns="0" bIns="0" rtlCol="0">
            <a:spAutoFit/>
          </a:bodyPr>
          <a:lstStyle/>
          <a:p>
            <a:pPr marL="469900" marR="3537585" indent="-457200">
              <a:buFontTx/>
              <a:buAutoNum type="arabicPeriod"/>
              <a:tabLst>
                <a:tab pos="469265" algn="l"/>
                <a:tab pos="469900" algn="l"/>
              </a:tabLst>
            </a:pPr>
            <a:r>
              <a:rPr lang="fr-FR" sz="2000" spc="-5" dirty="0" err="1" smtClean="0">
                <a:latin typeface="Arial"/>
                <a:cs typeface="Arial"/>
              </a:rPr>
              <a:t>Modeling</a:t>
            </a:r>
            <a:r>
              <a:rPr lang="fr-FR" sz="2000" spc="-5" dirty="0" smtClean="0">
                <a:latin typeface="Arial"/>
                <a:cs typeface="Arial"/>
              </a:rPr>
              <a:t> </a:t>
            </a:r>
            <a:r>
              <a:rPr lang="fr-FR" sz="2000" spc="-5" dirty="0" err="1" smtClean="0">
                <a:latin typeface="Arial"/>
                <a:cs typeface="Arial"/>
              </a:rPr>
              <a:t>objects</a:t>
            </a:r>
            <a:r>
              <a:rPr lang="fr-FR" sz="2000" spc="-5" dirty="0" smtClean="0">
                <a:latin typeface="Arial"/>
                <a:cs typeface="Arial"/>
              </a:rPr>
              <a:t>, a </a:t>
            </a:r>
            <a:r>
              <a:rPr lang="fr-FR" sz="2000" spc="-5" dirty="0" err="1" smtClean="0">
                <a:latin typeface="Arial"/>
                <a:cs typeface="Arial"/>
              </a:rPr>
              <a:t>scene</a:t>
            </a:r>
            <a:r>
              <a:rPr lang="fr-FR" sz="2000" spc="-5" dirty="0" smtClean="0">
                <a:latin typeface="Arial"/>
                <a:cs typeface="Arial"/>
              </a:rPr>
              <a:t>.</a:t>
            </a:r>
            <a:endParaRPr sz="2000" dirty="0">
              <a:latin typeface="Arial"/>
              <a:cs typeface="Arial"/>
            </a:endParaRPr>
          </a:p>
          <a:p>
            <a:pPr marL="469900" marR="3129915" indent="-457200">
              <a:buFontTx/>
              <a:buAutoNum type="arabicPeriod"/>
              <a:tabLst>
                <a:tab pos="469265" algn="l"/>
                <a:tab pos="469900" algn="l"/>
              </a:tabLst>
            </a:pPr>
            <a:r>
              <a:rPr lang="en-US" sz="2000" spc="-5" dirty="0" smtClean="0">
                <a:latin typeface="Arial"/>
                <a:cs typeface="Arial"/>
              </a:rPr>
              <a:t>Rendering an image from objects, materials, lighting, cameras, etc</a:t>
            </a:r>
            <a:r>
              <a:rPr sz="2000" dirty="0" smtClean="0">
                <a:latin typeface="Arial"/>
                <a:cs typeface="Arial"/>
              </a:rPr>
              <a:t>…</a:t>
            </a:r>
            <a:endParaRPr sz="2000" dirty="0">
              <a:latin typeface="Arial"/>
              <a:cs typeface="Arial"/>
            </a:endParaRPr>
          </a:p>
          <a:p>
            <a:pPr marL="469900" marR="3589654" indent="-457200">
              <a:buFontTx/>
              <a:buAutoNum type="arabicPeriod"/>
              <a:tabLst>
                <a:tab pos="469265" algn="l"/>
                <a:tab pos="469900" algn="l"/>
              </a:tabLst>
            </a:pPr>
            <a:r>
              <a:rPr lang="en-US" sz="2000" spc="-5" dirty="0" smtClean="0">
                <a:latin typeface="Arial"/>
                <a:cs typeface="Arial"/>
              </a:rPr>
              <a:t>Animation specify or calculate movements and deformations</a:t>
            </a:r>
          </a:p>
          <a:p>
            <a:pPr marL="469900" marR="3589654" indent="-457200">
              <a:tabLst>
                <a:tab pos="469265" algn="l"/>
                <a:tab pos="469900" algn="l"/>
              </a:tabLst>
            </a:pPr>
            <a:endParaRPr sz="2000" dirty="0" smtClean="0">
              <a:latin typeface="Arial"/>
              <a:cs typeface="Arial"/>
            </a:endParaRPr>
          </a:p>
          <a:p>
            <a:r>
              <a:rPr lang="en-US" sz="2000" b="1" dirty="0" smtClean="0">
                <a:solidFill>
                  <a:srgbClr val="FF0000"/>
                </a:solidFill>
              </a:rPr>
              <a:t>Fast rendering for verification (real time) Full rendering: 90 min per image, 25 </a:t>
            </a:r>
            <a:r>
              <a:rPr lang="en-US" sz="2000" b="1" dirty="0" err="1" smtClean="0">
                <a:solidFill>
                  <a:srgbClr val="FF0000"/>
                </a:solidFill>
              </a:rPr>
              <a:t>img</a:t>
            </a:r>
            <a:r>
              <a:rPr lang="en-US" sz="2000" b="1" dirty="0" smtClean="0">
                <a:solidFill>
                  <a:srgbClr val="FF0000"/>
                </a:solidFill>
              </a:rPr>
              <a:t>/sec, 1h30 of film = 202500 h of calculation</a:t>
            </a:r>
          </a:p>
          <a:p>
            <a:r>
              <a:rPr lang="pt-BR" sz="2000" b="1" dirty="0"/>
              <a:t>Compute total number of images (frames)</a:t>
            </a:r>
          </a:p>
          <a:p>
            <a:r>
              <a:rPr lang="pt-BR" sz="2000" dirty="0"/>
              <a:t>1.5 h×3600 s/h×25 img/s=1.5×3600×25=135000 </a:t>
            </a:r>
            <a:r>
              <a:rPr lang="fr-FR" sz="2000" dirty="0" smtClean="0"/>
              <a:t>images</a:t>
            </a:r>
          </a:p>
          <a:p>
            <a:r>
              <a:rPr lang="en-US" sz="2000" b="1" dirty="0" smtClean="0"/>
              <a:t>Compute </a:t>
            </a:r>
            <a:r>
              <a:rPr lang="en-US" sz="2000" b="1" dirty="0"/>
              <a:t>total rendering time</a:t>
            </a:r>
          </a:p>
          <a:p>
            <a:r>
              <a:rPr lang="en-US" sz="2000" dirty="0"/>
              <a:t>Each image takes </a:t>
            </a:r>
            <a:r>
              <a:rPr lang="en-US" sz="2000" b="1" dirty="0"/>
              <a:t>90 min = 1.5 h</a:t>
            </a:r>
            <a:r>
              <a:rPr lang="en-US" sz="2000" dirty="0"/>
              <a:t>.</a:t>
            </a:r>
          </a:p>
          <a:p>
            <a:r>
              <a:rPr lang="en-US" sz="2000" dirty="0"/>
              <a:t>135000 images×1.5 h=202500 </a:t>
            </a:r>
            <a:r>
              <a:rPr lang="en-US" sz="2000" dirty="0" smtClean="0"/>
              <a:t>h</a:t>
            </a:r>
            <a:endParaRPr lang="pt-BR" sz="2000" dirty="0" smtClean="0"/>
          </a:p>
          <a:p>
            <a:endParaRPr lang="en-US" sz="2000" b="1" dirty="0">
              <a:solidFill>
                <a:srgbClr val="FF0000"/>
              </a:solidFill>
            </a:endParaRPr>
          </a:p>
        </p:txBody>
      </p:sp>
      <p:sp>
        <p:nvSpPr>
          <p:cNvPr id="7" name="Espace réservé du numéro de diapositive 3"/>
          <p:cNvSpPr>
            <a:spLocks noGrp="1"/>
          </p:cNvSpPr>
          <p:nvPr>
            <p:ph type="sldNum" sz="quarter" idx="4294967295"/>
          </p:nvPr>
        </p:nvSpPr>
        <p:spPr>
          <a:xfrm>
            <a:off x="8458224" y="6356350"/>
            <a:ext cx="609576" cy="492443"/>
          </a:xfrm>
          <a:prstGeom prst="rect">
            <a:avLst/>
          </a:prstGeo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55</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8905" y="1422540"/>
            <a:ext cx="8770813" cy="5295917"/>
          </a:xfrm>
          <a:prstGeom prst="rect">
            <a:avLst/>
          </a:prstGeom>
          <a:noFill/>
          <a:ln w="9525">
            <a:noFill/>
            <a:miter lim="800000"/>
            <a:headEnd/>
            <a:tailEnd/>
          </a:ln>
          <a:effectLst/>
        </p:spPr>
      </p:pic>
      <p:grpSp>
        <p:nvGrpSpPr>
          <p:cNvPr id="6" name="Groupe 9"/>
          <p:cNvGrpSpPr/>
          <p:nvPr/>
        </p:nvGrpSpPr>
        <p:grpSpPr>
          <a:xfrm>
            <a:off x="105606" y="1402590"/>
            <a:ext cx="8786874" cy="5286412"/>
            <a:chOff x="781050" y="2557463"/>
            <a:chExt cx="7581900" cy="3471868"/>
          </a:xfrm>
        </p:grpSpPr>
        <p:pic>
          <p:nvPicPr>
            <p:cNvPr id="1028" name="Picture 4"/>
            <p:cNvPicPr>
              <a:picLocks noChangeAspect="1" noChangeArrowheads="1"/>
            </p:cNvPicPr>
            <p:nvPr/>
          </p:nvPicPr>
          <p:blipFill>
            <a:blip r:embed="rId3" cstate="print"/>
            <a:srcRect/>
            <a:stretch>
              <a:fillRect/>
            </a:stretch>
          </p:blipFill>
          <p:spPr bwMode="auto">
            <a:xfrm>
              <a:off x="781050" y="2557463"/>
              <a:ext cx="7581900" cy="17430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781050" y="4286256"/>
              <a:ext cx="7581900" cy="1743075"/>
            </a:xfrm>
            <a:prstGeom prst="rect">
              <a:avLst/>
            </a:prstGeom>
            <a:noFill/>
            <a:ln w="9525">
              <a:noFill/>
              <a:miter lim="800000"/>
              <a:headEnd/>
              <a:tailEnd/>
            </a:ln>
            <a:effectLst/>
          </p:spPr>
        </p:pic>
      </p:grpSp>
      <p:pic>
        <p:nvPicPr>
          <p:cNvPr id="1030" name="Picture 6"/>
          <p:cNvPicPr>
            <a:picLocks noChangeAspect="1" noChangeArrowheads="1"/>
          </p:cNvPicPr>
          <p:nvPr/>
        </p:nvPicPr>
        <p:blipFill>
          <a:blip r:embed="rId5" cstate="print"/>
          <a:srcRect/>
          <a:stretch>
            <a:fillRect/>
          </a:stretch>
        </p:blipFill>
        <p:spPr bwMode="auto">
          <a:xfrm>
            <a:off x="120661" y="1444200"/>
            <a:ext cx="8843827" cy="5214974"/>
          </a:xfrm>
          <a:prstGeom prst="rect">
            <a:avLst/>
          </a:prstGeom>
          <a:noFill/>
          <a:ln w="9525">
            <a:noFill/>
            <a:miter lim="800000"/>
            <a:headEnd/>
            <a:tailEnd/>
          </a:ln>
          <a:effectLst/>
        </p:spPr>
      </p:pic>
      <p:pic>
        <p:nvPicPr>
          <p:cNvPr id="3" name="Picture 2"/>
          <p:cNvPicPr>
            <a:picLocks noChangeAspect="1" noChangeArrowheads="1"/>
          </p:cNvPicPr>
          <p:nvPr/>
        </p:nvPicPr>
        <p:blipFill>
          <a:blip r:embed="rId6" cstate="print"/>
          <a:srcRect/>
          <a:stretch>
            <a:fillRect/>
          </a:stretch>
        </p:blipFill>
        <p:spPr bwMode="auto">
          <a:xfrm>
            <a:off x="131919" y="1402590"/>
            <a:ext cx="8904577" cy="5328592"/>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35496" y="1402590"/>
            <a:ext cx="9007624" cy="5400600"/>
          </a:xfrm>
          <a:prstGeom prst="rect">
            <a:avLst/>
          </a:prstGeom>
          <a:noFill/>
          <a:ln w="9525">
            <a:noFill/>
            <a:miter lim="800000"/>
            <a:headEnd/>
            <a:tailEnd/>
          </a:ln>
        </p:spPr>
      </p:pic>
      <p:pic>
        <p:nvPicPr>
          <p:cNvPr id="5" name="Picture 4"/>
          <p:cNvPicPr>
            <a:picLocks noChangeAspect="1" noChangeArrowheads="1"/>
          </p:cNvPicPr>
          <p:nvPr/>
        </p:nvPicPr>
        <p:blipFill>
          <a:blip r:embed="rId8" cstate="print"/>
          <a:srcRect/>
          <a:stretch>
            <a:fillRect/>
          </a:stretch>
        </p:blipFill>
        <p:spPr bwMode="auto">
          <a:xfrm>
            <a:off x="-36512" y="1371600"/>
            <a:ext cx="9144000" cy="5431590"/>
          </a:xfrm>
          <a:prstGeom prst="rect">
            <a:avLst/>
          </a:prstGeom>
          <a:noFill/>
          <a:ln w="9525">
            <a:noFill/>
            <a:miter lim="800000"/>
            <a:headEnd/>
            <a:tailEnd/>
          </a:ln>
        </p:spPr>
      </p:pic>
      <p:sp>
        <p:nvSpPr>
          <p:cNvPr id="14" name="Titre 1"/>
          <p:cNvSpPr txBox="1">
            <a:spLocks/>
          </p:cNvSpPr>
          <p:nvPr/>
        </p:nvSpPr>
        <p:spPr>
          <a:xfrm>
            <a:off x="381000" y="228600"/>
            <a:ext cx="8572528" cy="990600"/>
          </a:xfrm>
          <a:prstGeom prst="rect">
            <a:avLst/>
          </a:prstGeom>
        </p:spPr>
        <p:txBody>
          <a:bodyPr wrap="square" lIns="0" tIns="0" rIns="0" bIns="0">
            <a:noAutofit/>
          </a:bodyPr>
          <a:lstStyle/>
          <a:p>
            <a:pPr lvl="0">
              <a:defRPr/>
            </a:pPr>
            <a:r>
              <a:rPr lang="fr-FR" sz="2800" b="1" dirty="0" smtClean="0">
                <a:effectLst>
                  <a:outerShdw blurRad="38100" dist="38100" dir="2700000" algn="tl">
                    <a:srgbClr val="000000">
                      <a:alpha val="43137"/>
                    </a:srgbClr>
                  </a:outerShdw>
                </a:effectLst>
              </a:rPr>
              <a:t>Applications of </a:t>
            </a:r>
            <a:r>
              <a:rPr lang="fr-FR" sz="3200" b="1" dirty="0" smtClean="0"/>
              <a:t>Computer </a:t>
            </a:r>
            <a:r>
              <a:rPr lang="fr-FR" sz="3200" b="1" dirty="0" err="1" smtClean="0"/>
              <a:t>graphics</a:t>
            </a:r>
            <a:endParaRPr lang="fr-FR" sz="3200" b="1" dirty="0" smtClean="0"/>
          </a:p>
          <a:p>
            <a:pPr lvl="0">
              <a:defRPr/>
            </a:pPr>
            <a:r>
              <a:rPr lang="fr-FR" sz="3200" b="1" dirty="0" smtClean="0"/>
              <a:t>Entertainment</a:t>
            </a:r>
            <a:endParaRPr kumimoji="0" lang="fr-FR" sz="3200" i="0" u="none" strike="noStrike" kern="0" cap="none" spc="0" normalizeH="0" baseline="0" noProof="0" dirty="0" smtClean="0">
              <a:ln>
                <a:noFill/>
              </a:ln>
              <a:solidFill>
                <a:schemeClr val="tx1">
                  <a:lumMod val="85000"/>
                  <a:lumOff val="15000"/>
                </a:schemeClr>
              </a:solidFill>
              <a:uLnTx/>
              <a:uFillTx/>
              <a:latin typeface="Arial"/>
              <a:ea typeface="+mj-ea"/>
              <a:cs typeface="Arial"/>
            </a:endParaRPr>
          </a:p>
        </p:txBody>
      </p:sp>
      <p:sp>
        <p:nvSpPr>
          <p:cNvPr id="12"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6</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1406" y="1446195"/>
            <a:ext cx="4505508" cy="542928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270590" y="1504912"/>
            <a:ext cx="4873410" cy="5429288"/>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4500562" y="1446195"/>
            <a:ext cx="4786346" cy="5429288"/>
          </a:xfrm>
          <a:prstGeom prst="rect">
            <a:avLst/>
          </a:prstGeom>
          <a:noFill/>
          <a:ln w="9525">
            <a:noFill/>
            <a:miter lim="800000"/>
            <a:headEnd/>
            <a:tailEnd/>
          </a:ln>
          <a:effectLst/>
        </p:spPr>
      </p:pic>
      <p:pic>
        <p:nvPicPr>
          <p:cNvPr id="10" name="Picture 4"/>
          <p:cNvPicPr>
            <a:picLocks noChangeAspect="1" noChangeArrowheads="1"/>
          </p:cNvPicPr>
          <p:nvPr/>
        </p:nvPicPr>
        <p:blipFill>
          <a:blip r:embed="rId5" cstate="print"/>
          <a:srcRect/>
          <a:stretch>
            <a:fillRect/>
          </a:stretch>
        </p:blipFill>
        <p:spPr bwMode="auto">
          <a:xfrm>
            <a:off x="23814" y="2574925"/>
            <a:ext cx="4762500" cy="2324100"/>
          </a:xfrm>
          <a:prstGeom prst="rect">
            <a:avLst/>
          </a:prstGeom>
          <a:noFill/>
          <a:ln w="9525">
            <a:noFill/>
            <a:miter lim="800000"/>
            <a:headEnd/>
            <a:tailEnd/>
          </a:ln>
          <a:effectLst/>
        </p:spPr>
      </p:pic>
      <p:sp>
        <p:nvSpPr>
          <p:cNvPr id="11" name="Titre 1"/>
          <p:cNvSpPr txBox="1">
            <a:spLocks/>
          </p:cNvSpPr>
          <p:nvPr/>
        </p:nvSpPr>
        <p:spPr>
          <a:xfrm>
            <a:off x="381000" y="228600"/>
            <a:ext cx="8572528" cy="785818"/>
          </a:xfrm>
          <a:prstGeom prst="rect">
            <a:avLst/>
          </a:prstGeom>
        </p:spPr>
        <p:txBody>
          <a:bodyPr wrap="square" lIns="0" tIns="0" rIns="0" bIns="0">
            <a:noAutofit/>
          </a:bodyPr>
          <a:lstStyle/>
          <a:p>
            <a:pPr lvl="0">
              <a:defRPr/>
            </a:pPr>
            <a:r>
              <a:rPr lang="fr-FR" sz="2800" b="1" smtClean="0">
                <a:effectLst>
                  <a:outerShdw blurRad="38100" dist="38100" dir="2700000" algn="tl">
                    <a:srgbClr val="000000">
                      <a:alpha val="43137"/>
                    </a:srgbClr>
                  </a:outerShdw>
                </a:effectLst>
              </a:rPr>
              <a:t>Applications of </a:t>
            </a:r>
            <a:r>
              <a:rPr lang="fr-FR" sz="3200" b="1" smtClean="0"/>
              <a:t>Computer graphics </a:t>
            </a:r>
            <a:endParaRPr kumimoji="0" lang="fr-FR" sz="32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ea typeface="+mj-ea"/>
              <a:cs typeface="Arial"/>
            </a:endParaRPr>
          </a:p>
          <a:p>
            <a:r>
              <a:rPr lang="fr-FR" sz="3200" kern="0" smtClean="0">
                <a:solidFill>
                  <a:schemeClr val="tx1">
                    <a:lumMod val="85000"/>
                    <a:lumOff val="15000"/>
                  </a:schemeClr>
                </a:solidFill>
                <a:latin typeface="Arial"/>
                <a:ea typeface="+mj-ea"/>
                <a:cs typeface="Arial"/>
              </a:rPr>
              <a:t>Science and technology</a:t>
            </a:r>
          </a:p>
        </p:txBody>
      </p:sp>
      <p:sp>
        <p:nvSpPr>
          <p:cNvPr id="8"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7</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2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053"/>
                                        </p:tgtEl>
                                        <p:attrNameLst>
                                          <p:attrName>style.visibility</p:attrName>
                                        </p:attrNameLst>
                                      </p:cBhvr>
                                      <p:to>
                                        <p:strVal val="visible"/>
                                      </p:to>
                                    </p:set>
                                    <p:animEffect transition="in" filter="fade">
                                      <p:cBhvr>
                                        <p:cTn id="1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600" y="1304908"/>
            <a:ext cx="8643966" cy="5676204"/>
          </a:xfrm>
          <a:prstGeom prst="rect">
            <a:avLst/>
          </a:prstGeom>
          <a:noFill/>
          <a:ln w="9525">
            <a:noFill/>
            <a:miter lim="800000"/>
            <a:headEnd/>
            <a:tailEnd/>
          </a:ln>
          <a:effectLst/>
        </p:spPr>
      </p:pic>
      <p:pic>
        <p:nvPicPr>
          <p:cNvPr id="9218" name="Picture 2" descr="http://www.autonewsinfo.com/wp-content/uploads/2012/06/aaa-universal-circuit-1.jpg"/>
          <p:cNvPicPr>
            <a:picLocks noChangeAspect="1" noChangeArrowheads="1"/>
          </p:cNvPicPr>
          <p:nvPr/>
        </p:nvPicPr>
        <p:blipFill>
          <a:blip r:embed="rId3" cstate="print"/>
          <a:srcRect/>
          <a:stretch>
            <a:fillRect/>
          </a:stretch>
        </p:blipFill>
        <p:spPr bwMode="auto">
          <a:xfrm>
            <a:off x="32345" y="1285528"/>
            <a:ext cx="8959255" cy="5835845"/>
          </a:xfrm>
          <a:prstGeom prst="rect">
            <a:avLst/>
          </a:prstGeom>
          <a:noFill/>
        </p:spPr>
      </p:pic>
      <p:pic>
        <p:nvPicPr>
          <p:cNvPr id="9219" name="Picture 3"/>
          <p:cNvPicPr>
            <a:picLocks noChangeAspect="1" noChangeArrowheads="1"/>
          </p:cNvPicPr>
          <p:nvPr/>
        </p:nvPicPr>
        <p:blipFill>
          <a:blip r:embed="rId4" cstate="print"/>
          <a:srcRect/>
          <a:stretch>
            <a:fillRect/>
          </a:stretch>
        </p:blipFill>
        <p:spPr bwMode="auto">
          <a:xfrm>
            <a:off x="0" y="1213520"/>
            <a:ext cx="9108504" cy="5949280"/>
          </a:xfrm>
          <a:prstGeom prst="rect">
            <a:avLst/>
          </a:prstGeom>
          <a:noFill/>
          <a:ln w="9525">
            <a:noFill/>
            <a:miter lim="800000"/>
            <a:headEnd/>
            <a:tailEnd/>
          </a:ln>
        </p:spPr>
      </p:pic>
      <p:sp>
        <p:nvSpPr>
          <p:cNvPr id="11" name="Titre 1"/>
          <p:cNvSpPr txBox="1">
            <a:spLocks/>
          </p:cNvSpPr>
          <p:nvPr/>
        </p:nvSpPr>
        <p:spPr>
          <a:xfrm>
            <a:off x="381000" y="228600"/>
            <a:ext cx="8572528" cy="785818"/>
          </a:xfrm>
          <a:prstGeom prst="rect">
            <a:avLst/>
          </a:prstGeom>
        </p:spPr>
        <p:txBody>
          <a:bodyPr wrap="square" lIns="0" tIns="0" rIns="0" bIns="0">
            <a:noAutofit/>
          </a:bodyPr>
          <a:lstStyle/>
          <a:p>
            <a:pPr lvl="0">
              <a:defRPr/>
            </a:pPr>
            <a:r>
              <a:rPr lang="fr-FR" sz="2800" b="1" smtClean="0">
                <a:effectLst>
                  <a:outerShdw blurRad="38100" dist="38100" dir="2700000" algn="tl">
                    <a:srgbClr val="000000">
                      <a:alpha val="43137"/>
                    </a:srgbClr>
                  </a:outerShdw>
                </a:effectLst>
              </a:rPr>
              <a:t>Applications of </a:t>
            </a:r>
            <a:r>
              <a:rPr lang="fr-FR" sz="3200" b="1" smtClean="0"/>
              <a:t>Computer graphics </a:t>
            </a:r>
            <a:endParaRPr kumimoji="0" lang="fr-FR" sz="32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ea typeface="+mj-ea"/>
              <a:cs typeface="Arial"/>
            </a:endParaRPr>
          </a:p>
          <a:p>
            <a:r>
              <a:rPr lang="fr-FR" sz="3200" kern="0" smtClean="0">
                <a:solidFill>
                  <a:schemeClr val="tx1">
                    <a:lumMod val="85000"/>
                    <a:lumOff val="15000"/>
                  </a:schemeClr>
                </a:solidFill>
                <a:latin typeface="Arial"/>
                <a:ea typeface="+mj-ea"/>
                <a:cs typeface="Arial"/>
              </a:rPr>
              <a:t>Simulators / virtual reality</a:t>
            </a:r>
          </a:p>
        </p:txBody>
      </p:sp>
      <p:sp>
        <p:nvSpPr>
          <p:cNvPr id="7"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8</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412776"/>
            <a:ext cx="9145914" cy="4896544"/>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0" y="1412776"/>
            <a:ext cx="9144000" cy="4896544"/>
          </a:xfrm>
          <a:prstGeom prst="rect">
            <a:avLst/>
          </a:prstGeom>
          <a:noFill/>
          <a:ln w="9525">
            <a:noFill/>
            <a:miter lim="800000"/>
            <a:headEnd/>
            <a:tailEnd/>
          </a:ln>
        </p:spPr>
      </p:pic>
      <p:sp>
        <p:nvSpPr>
          <p:cNvPr id="9" name="Titre 1"/>
          <p:cNvSpPr txBox="1">
            <a:spLocks/>
          </p:cNvSpPr>
          <p:nvPr/>
        </p:nvSpPr>
        <p:spPr>
          <a:xfrm>
            <a:off x="381000" y="228600"/>
            <a:ext cx="8572528" cy="990600"/>
          </a:xfrm>
          <a:prstGeom prst="rect">
            <a:avLst/>
          </a:prstGeom>
        </p:spPr>
        <p:txBody>
          <a:bodyPr wrap="square" lIns="0" tIns="0" rIns="0" bIns="0">
            <a:noAutofit/>
          </a:bodyPr>
          <a:lstStyle/>
          <a:p>
            <a:pPr lvl="0">
              <a:defRPr/>
            </a:pPr>
            <a:r>
              <a:rPr lang="fr-FR" sz="2800" b="1" smtClean="0">
                <a:effectLst>
                  <a:outerShdw blurRad="38100" dist="38100" dir="2700000" algn="tl">
                    <a:srgbClr val="000000">
                      <a:alpha val="43137"/>
                    </a:srgbClr>
                  </a:outerShdw>
                </a:effectLst>
              </a:rPr>
              <a:t>Applications of </a:t>
            </a:r>
            <a:r>
              <a:rPr lang="fr-FR" sz="3200" b="1" smtClean="0"/>
              <a:t>Computer graphics </a:t>
            </a:r>
            <a:endParaRPr kumimoji="0" lang="fr-FR" sz="3200" b="1" i="0" u="none" strike="noStrike" kern="0" cap="none" spc="0" normalizeH="0" baseline="0" noProof="0" dirty="0" smtClean="0">
              <a:ln>
                <a:noFill/>
              </a:ln>
              <a:effectLst>
                <a:outerShdw blurRad="38100" dist="38100" dir="2700000" algn="tl">
                  <a:srgbClr val="000000">
                    <a:alpha val="43137"/>
                  </a:srgbClr>
                </a:outerShdw>
              </a:effectLst>
              <a:uLnTx/>
              <a:uFillTx/>
              <a:latin typeface="Arial"/>
              <a:ea typeface="+mj-ea"/>
              <a:cs typeface="Arial"/>
            </a:endParaRPr>
          </a:p>
          <a:p>
            <a:r>
              <a:rPr lang="fr-FR" sz="3200" smtClean="0"/>
              <a:t>Computer Aided Design</a:t>
            </a:r>
            <a:endParaRPr lang="fr-FR" sz="3200"/>
          </a:p>
        </p:txBody>
      </p:sp>
      <p:sp>
        <p:nvSpPr>
          <p:cNvPr id="6" name="Espace réservé du numéro de diapositive 3"/>
          <p:cNvSpPr>
            <a:spLocks noGrp="1"/>
          </p:cNvSpPr>
          <p:nvPr>
            <p:ph type="sldNum" sz="quarter" idx="12"/>
          </p:nvPr>
        </p:nvSpPr>
        <p:spPr>
          <a:xfrm>
            <a:off x="8458224" y="6356350"/>
            <a:ext cx="609576" cy="492443"/>
          </a:xfrm>
        </p:spPr>
        <p:txBody>
          <a:bodyPr/>
          <a:lstStyle/>
          <a:p>
            <a:pPr algn="ctr"/>
            <a:fld id="{CF4668DC-857F-487D-BFFA-8C0CA5037977}" type="slidenum">
              <a:rPr lang="fr-BE" sz="3200" b="1" smtClean="0">
                <a:solidFill>
                  <a:schemeClr val="tx1"/>
                </a:solidFill>
                <a:effectLst>
                  <a:outerShdw blurRad="38100" dist="38100" dir="2700000" algn="tl">
                    <a:srgbClr val="000000">
                      <a:alpha val="43137"/>
                    </a:srgbClr>
                  </a:outerShdw>
                </a:effectLst>
              </a:rPr>
              <a:pPr algn="ctr"/>
              <a:t>9</a:t>
            </a:fld>
            <a:endParaRPr lang="fr-BE" sz="1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fade">
                                      <p:cBhvr>
                                        <p:cTn id="1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6418029</TotalTime>
  <Words>2515</Words>
  <Application>Microsoft Office PowerPoint</Application>
  <PresentationFormat>Affichage à l'écran (4:3)</PresentationFormat>
  <Paragraphs>331</Paragraphs>
  <Slides>55</Slides>
  <Notes>36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55</vt:i4>
      </vt:variant>
    </vt:vector>
  </HeadingPairs>
  <TitlesOfParts>
    <vt:vector size="61" baseType="lpstr">
      <vt:lpstr>Arial</vt:lpstr>
      <vt:lpstr>Calibri</vt:lpstr>
      <vt:lpstr>Calibri (Corps)</vt:lpstr>
      <vt:lpstr>Verdana</vt:lpstr>
      <vt:lpstr>Wingdings</vt:lpstr>
      <vt:lpstr>Office Theme</vt:lpstr>
      <vt:lpstr>Présentation PowerPoint</vt:lpstr>
      <vt:lpstr>Course Description</vt:lpstr>
      <vt:lpstr>Objectives:</vt:lpstr>
      <vt:lpstr>Introduction to Computer graphics </vt:lpstr>
      <vt:lpstr>Applications of Computer graphics </vt:lpstr>
      <vt:lpstr>Présentation PowerPoint</vt:lpstr>
      <vt:lpstr>Présentation PowerPoint</vt:lpstr>
      <vt:lpstr>Présentation PowerPoint</vt:lpstr>
      <vt:lpstr>Présentation PowerPoint</vt:lpstr>
      <vt:lpstr>Présentation PowerPoint</vt:lpstr>
      <vt:lpstr>What is a digital image?</vt:lpstr>
      <vt:lpstr>Présentation PowerPoint</vt:lpstr>
      <vt:lpstr> Features of a digital image</vt:lpstr>
      <vt:lpstr>Présentation PowerPoint</vt:lpstr>
      <vt:lpstr> Features of a digital image</vt:lpstr>
      <vt:lpstr> Features of a digital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Comparison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Creation stage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Avoiding confusion</vt:lpstr>
      <vt:lpstr>3D/2D synthetic images</vt:lpstr>
      <vt:lpstr>2D Image</vt:lpstr>
      <vt:lpstr>3D Image</vt:lpstr>
      <vt:lpstr>3D Image</vt:lpstr>
      <vt:lpstr>Activities around the image</vt:lpstr>
      <vt:lpstr>Concept of rendering</vt:lpstr>
      <vt:lpstr>Production of a synthetic film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Farid</dc:creator>
  <cp:lastModifiedBy>Farid</cp:lastModifiedBy>
  <cp:revision>281</cp:revision>
  <dcterms:created xsi:type="dcterms:W3CDTF">2016-10-03T11:42:05Z</dcterms:created>
  <dcterms:modified xsi:type="dcterms:W3CDTF">2025-10-18T11:17:19Z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2014-12-04T00:00:00Z</vt:filetime>
  </property>
  <property fmtid="{D5CDD505-2E9C-101B-9397-08002B2CF9AE}" pid="3" name="LastSaved">
    <vt:filetime>2016-10-03T00:00:00Z</vt:filetime>
  </property>
</Properties>
</file>