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418" y="-67"/>
      </p:cViewPr>
      <p:guideLst>
        <p:guide orient="horz" pos="3240"/>
        <p:guide pos="57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4.svg"/><Relationship Id="rId5" Type="http://schemas.openxmlformats.org/officeDocument/2006/relationships/image" Target="../media/image2.png"/><Relationship Id="rId4" Type="http://schemas.openxmlformats.org/officeDocument/2006/relationships/image" Target="../media/image-10-2.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4.svg"/><Relationship Id="rId5" Type="http://schemas.openxmlformats.org/officeDocument/2006/relationships/image" Target="../media/image2.png"/><Relationship Id="rId4" Type="http://schemas.openxmlformats.org/officeDocument/2006/relationships/image" Target="../media/image-12-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2.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4.svg"/><Relationship Id="rId5" Type="http://schemas.openxmlformats.org/officeDocument/2006/relationships/image" Target="../media/image2.png"/><Relationship Id="rId4" Type="http://schemas.openxmlformats.org/officeDocument/2006/relationships/image" Target="../media/image-16-2.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4.svg"/><Relationship Id="rId5" Type="http://schemas.openxmlformats.org/officeDocument/2006/relationships/image" Target="../media/image2.png"/><Relationship Id="rId4" Type="http://schemas.openxmlformats.org/officeDocument/2006/relationships/image" Target="../media/image-17-2.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4.svg"/><Relationship Id="rId5" Type="http://schemas.openxmlformats.org/officeDocument/2006/relationships/image" Target="../media/image2.png"/><Relationship Id="rId4" Type="http://schemas.openxmlformats.org/officeDocument/2006/relationships/image" Target="../media/image-18-2.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4.svg"/><Relationship Id="rId5" Type="http://schemas.openxmlformats.org/officeDocument/2006/relationships/image" Target="../media/image2.png"/><Relationship Id="rId4" Type="http://schemas.openxmlformats.org/officeDocument/2006/relationships/image" Target="../media/image-19-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4.svg"/><Relationship Id="rId5" Type="http://schemas.openxmlformats.org/officeDocument/2006/relationships/image" Target="../media/image2.png"/><Relationship Id="rId4" Type="http://schemas.openxmlformats.org/officeDocument/2006/relationships/image" Target="../media/image-20-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2.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2.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4.svg"/><Relationship Id="rId5" Type="http://schemas.openxmlformats.org/officeDocument/2006/relationships/image" Target="../media/image2.png"/><Relationship Id="rId4" Type="http://schemas.openxmlformats.org/officeDocument/2006/relationships/image" Target="../media/image-8-2.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7813" b="7813"/>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FFFFF"/>
          </a:solidFill>
          <a:ln w="12700">
            <a:solidFill>
              <a:srgbClr val="FFFFFF"/>
            </a:solidFill>
            <a:prstDash val="solid"/>
          </a:ln>
        </p:spPr>
      </p:sp>
      <p:sp>
        <p:nvSpPr>
          <p:cNvPr id="4" name="Shape 1"/>
          <p:cNvSpPr/>
          <p:nvPr/>
        </p:nvSpPr>
        <p:spPr>
          <a:xfrm>
            <a:off x="13706475" y="656823"/>
            <a:ext cx="3810000" cy="76200"/>
          </a:xfrm>
          <a:prstGeom prst="rect">
            <a:avLst/>
          </a:prstGeom>
          <a:solidFill>
            <a:srgbClr val="FFE080"/>
          </a:solidFill>
          <a:ln w="12700">
            <a:solidFill>
              <a:srgbClr val="FFE080"/>
            </a:solidFill>
            <a:prstDash val="solid"/>
          </a:ln>
        </p:spPr>
      </p:sp>
      <p:sp>
        <p:nvSpPr>
          <p:cNvPr id="5" name="Shape 2"/>
          <p:cNvSpPr/>
          <p:nvPr/>
        </p:nvSpPr>
        <p:spPr>
          <a:xfrm>
            <a:off x="576329" y="9029700"/>
            <a:ext cx="3810000" cy="76200"/>
          </a:xfrm>
          <a:prstGeom prst="rect">
            <a:avLst/>
          </a:prstGeom>
          <a:solidFill>
            <a:srgbClr val="FFE080"/>
          </a:solidFill>
          <a:ln w="12700">
            <a:solidFill>
              <a:srgbClr val="FFE080"/>
            </a:solidFill>
            <a:prstDash val="solid"/>
          </a:ln>
        </p:spPr>
      </p:sp>
      <p:pic>
        <p:nvPicPr>
          <p:cNvPr id="6"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9" name="Espace réservé du contenu 2"/>
          <p:cNvSpPr txBox="1">
            <a:spLocks/>
          </p:cNvSpPr>
          <p:nvPr/>
        </p:nvSpPr>
        <p:spPr>
          <a:xfrm>
            <a:off x="2691684" y="435736"/>
            <a:ext cx="13200845" cy="8593964"/>
          </a:xfrm>
          <a:prstGeom prst="rect">
            <a:avLst/>
          </a:prstGeom>
        </p:spPr>
        <p:txBody>
          <a:bodyPr>
            <a:normAutofit fontScale="92500" lnSpcReduction="10000"/>
          </a:bodyPr>
          <a:lstStyle/>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Ministry of Higher Education and Scientific Research</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MOHAMED KHIDER UNIVERSITY, BISKRA</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Faculty of Exact Sciences</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DEPARTMENT OF MATHEMATICS</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indent="-342900" algn="ctr">
              <a:lnSpc>
                <a:spcPct val="80000"/>
              </a:lnSpc>
              <a:spcBef>
                <a:spcPct val="20000"/>
              </a:spcBef>
            </a:pPr>
            <a:r>
              <a:rPr lang="en-GB" sz="3200" b="1" u="sng" spc="-105" dirty="0" smtClean="0">
                <a:latin typeface="Palatino Linotype"/>
                <a:cs typeface="Palatino Linotype"/>
              </a:rPr>
              <a:t>English 1 – Level A2</a:t>
            </a:r>
            <a:r>
              <a:rPr lang="fr-FR" sz="3200" b="1" u="sng" spc="-105" dirty="0" smtClean="0">
                <a:latin typeface="Palatino Linotype"/>
                <a:cs typeface="Palatino Linotype"/>
              </a:rPr>
              <a:t>:</a:t>
            </a:r>
          </a:p>
          <a:p>
            <a:pPr marL="342900" indent="-342900" algn="ctr">
              <a:lnSpc>
                <a:spcPct val="80000"/>
              </a:lnSpc>
              <a:spcBef>
                <a:spcPct val="20000"/>
              </a:spcBef>
            </a:pPr>
            <a:endParaRPr lang="fr-FR" sz="3200" b="1" u="sng" spc="-105" dirty="0" smtClean="0">
              <a:latin typeface="Palatino Linotype"/>
              <a:cs typeface="Palatino Linotype"/>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fr-FR" sz="6600" b="1" i="0" u="none" strike="noStrike" kern="1200" cap="none" spc="0" normalizeH="0" baseline="0" noProof="0" dirty="0" err="1" smtClean="0">
                <a:ln>
                  <a:noFill/>
                </a:ln>
                <a:effectLst/>
                <a:uLnTx/>
                <a:uFillTx/>
                <a:latin typeface="+mn-lt"/>
                <a:ea typeface="+mn-ea"/>
                <a:cs typeface="+mn-cs"/>
              </a:rPr>
              <a:t>Lesson</a:t>
            </a:r>
            <a:r>
              <a:rPr kumimoji="0" lang="fr-FR" sz="6600" b="1" i="0" u="none" strike="noStrike" kern="1200" cap="none" spc="0" normalizeH="0" noProof="0" dirty="0" smtClean="0">
                <a:ln>
                  <a:noFill/>
                </a:ln>
                <a:effectLst/>
                <a:uLnTx/>
                <a:uFillTx/>
                <a:latin typeface="+mn-lt"/>
                <a:ea typeface="+mn-ea"/>
                <a:cs typeface="+mn-cs"/>
              </a:rPr>
              <a:t> </a:t>
            </a:r>
            <a:r>
              <a:rPr kumimoji="0" lang="fr-FR" sz="6600" b="1" i="0" u="none" strike="noStrike" kern="1200" cap="none" spc="0" normalizeH="0" noProof="0" dirty="0" smtClean="0">
                <a:ln>
                  <a:noFill/>
                </a:ln>
                <a:effectLst/>
                <a:uLnTx/>
                <a:uFillTx/>
                <a:latin typeface="+mn-lt"/>
                <a:ea typeface="+mn-ea"/>
                <a:cs typeface="+mn-cs"/>
              </a:rPr>
              <a:t>4: Types of Sentences</a:t>
            </a:r>
            <a:endParaRPr kumimoji="0" lang="fr-FR" sz="6600" b="1" i="0" u="none" strike="noStrike" kern="1200" cap="none" spc="0" normalizeH="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lang="fr-FR" sz="3200" b="1" noProof="0" dirty="0" smtClean="0"/>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sng" strike="noStrike" kern="1200" cap="none" spc="0" normalizeH="0" baseline="0" noProof="0" dirty="0" smtClean="0">
                <a:ln>
                  <a:noFill/>
                </a:ln>
                <a:effectLst/>
                <a:uLnTx/>
                <a:uFillTx/>
                <a:latin typeface="+mn-lt"/>
                <a:ea typeface="+mn-ea"/>
                <a:cs typeface="+mn-cs"/>
              </a:rPr>
              <a:t>Presented by:</a:t>
            </a:r>
            <a:endParaRPr kumimoji="0" lang="en-GB"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effectLst/>
                <a:uLnTx/>
                <a:uFillTx/>
                <a:latin typeface="+mn-lt"/>
                <a:ea typeface="+mn-ea"/>
                <a:cs typeface="+mn-cs"/>
              </a:rPr>
              <a:t>Dr. OUAAR Fatima</a:t>
            </a:r>
          </a:p>
          <a:p>
            <a:pPr marL="342900" marR="0" lvl="0" indent="-342900" algn="ctr" defTabSz="914400" rtl="0" eaLnBrk="1" fontAlgn="auto" latinLnBrk="0" hangingPunct="1">
              <a:lnSpc>
                <a:spcPct val="100000"/>
              </a:lnSpc>
              <a:spcBef>
                <a:spcPct val="20000"/>
              </a:spcBef>
              <a:spcAft>
                <a:spcPts val="0"/>
              </a:spcAft>
              <a:buClrTx/>
              <a:buSzTx/>
              <a:tabLst/>
              <a:defRPr/>
            </a:pPr>
            <a:endParaRPr lang="en-GB" sz="2000" b="1"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effectLst/>
                <a:uLnTx/>
                <a:uFillTx/>
                <a:latin typeface="+mn-lt"/>
                <a:ea typeface="+mn-ea"/>
                <a:cs typeface="+mn-cs"/>
              </a:rPr>
              <a:t>2025</a:t>
            </a:r>
            <a:endParaRPr kumimoji="0" lang="en-GB" sz="2400" b="0" i="0" u="none" strike="noStrike" kern="1200" cap="none" spc="0" normalizeH="0" baseline="0" noProof="0" dirty="0" smtClean="0">
              <a:ln>
                <a:noFill/>
              </a:ln>
              <a:effectLst/>
              <a:uLnTx/>
              <a:uFillTx/>
              <a:latin typeface="+mn-lt"/>
              <a:ea typeface="+mn-ea"/>
              <a:cs typeface="+mn-cs"/>
            </a:endParaRPr>
          </a:p>
        </p:txBody>
      </p:sp>
      <p:pic>
        <p:nvPicPr>
          <p:cNvPr id="10" name="Picture 2" descr="D:\Fati Youtube maths chanel videos\video1\FB_IMG_1744573968355.jpg"/>
          <p:cNvPicPr>
            <a:picLocks noChangeAspect="1" noChangeArrowheads="1"/>
          </p:cNvPicPr>
          <p:nvPr/>
        </p:nvPicPr>
        <p:blipFill>
          <a:blip r:embed="rId6" cstate="print"/>
          <a:stretch>
            <a:fillRect/>
          </a:stretch>
        </p:blipFill>
        <p:spPr bwMode="auto">
          <a:xfrm>
            <a:off x="8445113" y="2411569"/>
            <a:ext cx="1542901" cy="15429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Your Turn: Give Commands!</a:t>
            </a:r>
            <a:endParaRPr lang="en-US" sz="5400" dirty="0"/>
          </a:p>
        </p:txBody>
      </p:sp>
      <p:sp>
        <p:nvSpPr>
          <p:cNvPr id="7" name="Text 3"/>
          <p:cNvSpPr/>
          <p:nvPr/>
        </p:nvSpPr>
        <p:spPr>
          <a:xfrm>
            <a:off x="2476500" y="2918371"/>
            <a:ext cx="13335000" cy="159986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Now it's your turn! Think of three different things you might tell a friend or family member to do. Write down three </a:t>
            </a:r>
            <a:r>
              <a:rPr lang="en-US" sz="3000" i="1" dirty="0">
                <a:solidFill>
                  <a:srgbClr val="323E47"/>
                </a:solidFill>
                <a:latin typeface="Quicksand" pitchFamily="34" charset="0"/>
                <a:ea typeface="Quicksand" pitchFamily="34" charset="-122"/>
                <a:cs typeface="Quicksand" pitchFamily="34" charset="-120"/>
              </a:rPr>
              <a:t>command sentences</a:t>
            </a:r>
            <a:r>
              <a:rPr lang="en-US" sz="3000" dirty="0">
                <a:solidFill>
                  <a:srgbClr val="323E47"/>
                </a:solidFill>
                <a:latin typeface="Quicksand" pitchFamily="34" charset="0"/>
                <a:ea typeface="Quicksand" pitchFamily="34" charset="-122"/>
                <a:cs typeface="Quicksand" pitchFamily="34" charset="-120"/>
              </a:rPr>
              <a:t> that tell someone what to do. Remember to start with a verb!</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285875" y="2809875"/>
            <a:ext cx="7000875" cy="4667250"/>
          </a:xfrm>
          <a:prstGeom prst="rect">
            <a:avLst/>
          </a:prstGeom>
        </p:spPr>
      </p:pic>
      <p:pic>
        <p:nvPicPr>
          <p:cNvPr id="3"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4" name="Shape 0"/>
          <p:cNvSpPr/>
          <p:nvPr/>
        </p:nvSpPr>
        <p:spPr>
          <a:xfrm>
            <a:off x="9877425" y="1276350"/>
            <a:ext cx="5857875" cy="76200"/>
          </a:xfrm>
          <a:prstGeom prst="rect">
            <a:avLst/>
          </a:prstGeom>
          <a:solidFill>
            <a:srgbClr val="92A6B2"/>
          </a:solidFill>
          <a:ln w="12700">
            <a:solidFill>
              <a:srgbClr val="92A6B2"/>
            </a:solidFill>
            <a:prstDash val="solid"/>
          </a:ln>
        </p:spPr>
      </p:sp>
      <p:sp>
        <p:nvSpPr>
          <p:cNvPr id="5" name="Text 1"/>
          <p:cNvSpPr/>
          <p:nvPr/>
        </p:nvSpPr>
        <p:spPr>
          <a:xfrm>
            <a:off x="9639300" y="1790700"/>
            <a:ext cx="7362825" cy="1718063"/>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Exclamations: Big Feelings!</a:t>
            </a:r>
            <a:endParaRPr lang="en-US" sz="6150" dirty="0"/>
          </a:p>
        </p:txBody>
      </p:sp>
      <p:sp>
        <p:nvSpPr>
          <p:cNvPr id="6" name="Text 2"/>
          <p:cNvSpPr/>
          <p:nvPr/>
        </p:nvSpPr>
        <p:spPr>
          <a:xfrm>
            <a:off x="9639300" y="3813572"/>
            <a:ext cx="7362825" cy="2026551"/>
          </a:xfrm>
          <a:prstGeom prst="rect">
            <a:avLst/>
          </a:prstGeom>
          <a:noFill/>
          <a:ln/>
        </p:spPr>
        <p:txBody>
          <a:bodyPr wrap="square" rtlCol="0" anchor="ctr"/>
          <a:lstStyle/>
          <a:p>
            <a:pPr marL="0" indent="0" algn="l">
              <a:buNone/>
            </a:pPr>
            <a:r>
              <a:rPr lang="en-US" sz="2850" i="1" dirty="0">
                <a:solidFill>
                  <a:srgbClr val="323E47"/>
                </a:solidFill>
                <a:latin typeface="Quicksand" pitchFamily="34" charset="0"/>
                <a:ea typeface="Quicksand" pitchFamily="34" charset="-122"/>
                <a:cs typeface="Quicksand" pitchFamily="34" charset="-120"/>
              </a:rPr>
              <a:t>Exclamation sentences</a:t>
            </a:r>
            <a:r>
              <a:rPr lang="en-US" sz="2850" dirty="0">
                <a:solidFill>
                  <a:srgbClr val="323E47"/>
                </a:solidFill>
                <a:latin typeface="Quicksand" pitchFamily="34" charset="0"/>
                <a:ea typeface="Quicksand" pitchFamily="34" charset="-122"/>
                <a:cs typeface="Quicksand" pitchFamily="34" charset="-120"/>
              </a:rPr>
              <a:t> show strong feelings like surprise or excitement! They always end with an </a:t>
            </a:r>
            <a:r>
              <a:rPr lang="en-US" sz="2850" i="1" dirty="0">
                <a:solidFill>
                  <a:srgbClr val="323E47"/>
                </a:solidFill>
                <a:latin typeface="Quicksand" pitchFamily="34" charset="0"/>
                <a:ea typeface="Quicksand" pitchFamily="34" charset="-122"/>
                <a:cs typeface="Quicksand" pitchFamily="34" charset="-120"/>
              </a:rPr>
              <a:t>exclamation mark</a:t>
            </a:r>
            <a:r>
              <a:rPr lang="en-US" sz="2850" dirty="0">
                <a:solidFill>
                  <a:srgbClr val="323E47"/>
                </a:solidFill>
                <a:latin typeface="Quicksand" pitchFamily="34" charset="0"/>
                <a:ea typeface="Quicksand" pitchFamily="34" charset="-122"/>
                <a:cs typeface="Quicksand" pitchFamily="34" charset="-120"/>
              </a:rPr>
              <a:t> (!). Wow, that's amazing! What a fun game!</a:t>
            </a:r>
            <a:endParaRPr lang="en-US" sz="2850" dirty="0"/>
          </a:p>
        </p:txBody>
      </p:sp>
      <p:sp>
        <p:nvSpPr>
          <p:cNvPr id="7" name="Text 3"/>
          <p:cNvSpPr/>
          <p:nvPr/>
        </p:nvSpPr>
        <p:spPr>
          <a:xfrm>
            <a:off x="1285875" y="7667625"/>
            <a:ext cx="7367587" cy="746784"/>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Girl expresses joy with exclamatory sentences: 'What a mess!'</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Your Turn: Show Excitement!</a:t>
            </a:r>
            <a:endParaRPr lang="en-US" sz="5400" dirty="0"/>
          </a:p>
        </p:txBody>
      </p:sp>
      <p:sp>
        <p:nvSpPr>
          <p:cNvPr id="7" name="Text 3"/>
          <p:cNvSpPr/>
          <p:nvPr/>
        </p:nvSpPr>
        <p:spPr>
          <a:xfrm>
            <a:off x="2476500" y="2918371"/>
            <a:ext cx="13335000" cy="159986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Think about something that makes you really happy, surprised, or excited! Write one sentence that shows your strong feeling using an exclamation mark at the end. For example: </a:t>
            </a:r>
            <a:r>
              <a:rPr lang="en-US" sz="3000" i="1" dirty="0">
                <a:solidFill>
                  <a:srgbClr val="323E47"/>
                </a:solidFill>
                <a:latin typeface="Quicksand" pitchFamily="34" charset="0"/>
                <a:ea typeface="Quicksand" pitchFamily="34" charset="-122"/>
                <a:cs typeface="Quicksand" pitchFamily="34" charset="-120"/>
              </a:rPr>
              <a:t>We won the game!</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285875" y="2809875"/>
            <a:ext cx="7000875" cy="4667250"/>
          </a:xfrm>
          <a:prstGeom prst="rect">
            <a:avLst/>
          </a:prstGeom>
        </p:spPr>
      </p:pic>
      <p:sp>
        <p:nvSpPr>
          <p:cNvPr id="3" name="Shape 0"/>
          <p:cNvSpPr/>
          <p:nvPr/>
        </p:nvSpPr>
        <p:spPr>
          <a:xfrm>
            <a:off x="9877425" y="1276350"/>
            <a:ext cx="5857875" cy="76200"/>
          </a:xfrm>
          <a:prstGeom prst="rect">
            <a:avLst/>
          </a:prstGeom>
          <a:solidFill>
            <a:srgbClr val="92A6B2"/>
          </a:solidFill>
          <a:ln w="12700">
            <a:solidFill>
              <a:srgbClr val="92A6B2"/>
            </a:solidFill>
            <a:prstDash val="solid"/>
          </a:ln>
        </p:spPr>
      </p:sp>
      <p:pic>
        <p:nvPicPr>
          <p:cNvPr id="4"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5" name="Text 1"/>
          <p:cNvSpPr/>
          <p:nvPr/>
        </p:nvSpPr>
        <p:spPr>
          <a:xfrm>
            <a:off x="1285875" y="7667625"/>
            <a:ext cx="7367587" cy="285750"/>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Period, question mark, and exclamation point examples in sentences.</a:t>
            </a:r>
            <a:endParaRPr lang="en-US" sz="2100" dirty="0"/>
          </a:p>
        </p:txBody>
      </p:sp>
      <p:sp>
        <p:nvSpPr>
          <p:cNvPr id="6" name="Text 2"/>
          <p:cNvSpPr/>
          <p:nvPr/>
        </p:nvSpPr>
        <p:spPr>
          <a:xfrm>
            <a:off x="9639300" y="1790700"/>
            <a:ext cx="7362825" cy="285750"/>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Punctuation Power</a:t>
            </a:r>
            <a:endParaRPr lang="en-US" sz="6150" dirty="0"/>
          </a:p>
        </p:txBody>
      </p:sp>
      <p:sp>
        <p:nvSpPr>
          <p:cNvPr id="7" name="Text 3"/>
          <p:cNvSpPr/>
          <p:nvPr/>
        </p:nvSpPr>
        <p:spPr>
          <a:xfrm>
            <a:off x="9639300" y="2954536"/>
            <a:ext cx="7362825" cy="28575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Punctuation marks are like road signs!</a:t>
            </a:r>
            <a:endParaRPr lang="en-US" sz="3000" dirty="0"/>
          </a:p>
        </p:txBody>
      </p:sp>
      <p:sp>
        <p:nvSpPr>
          <p:cNvPr id="8" name="Text 4"/>
          <p:cNvSpPr/>
          <p:nvPr/>
        </p:nvSpPr>
        <p:spPr>
          <a:xfrm>
            <a:off x="9639300" y="3868936"/>
            <a:ext cx="7362825" cy="28575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They tell us how to read sentences.</a:t>
            </a:r>
            <a:endParaRPr lang="en-US" sz="3000" dirty="0"/>
          </a:p>
        </p:txBody>
      </p:sp>
      <p:sp>
        <p:nvSpPr>
          <p:cNvPr id="9" name="Text 5"/>
          <p:cNvSpPr/>
          <p:nvPr/>
        </p:nvSpPr>
        <p:spPr>
          <a:xfrm>
            <a:off x="9639300" y="4783336"/>
            <a:ext cx="7362825" cy="28575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Change punctuation, change meaning!</a:t>
            </a:r>
            <a:endParaRPr lang="en-US" sz="3000" dirty="0"/>
          </a:p>
        </p:txBody>
      </p:sp>
      <p:sp>
        <p:nvSpPr>
          <p:cNvPr id="10" name="Text 6"/>
          <p:cNvSpPr/>
          <p:nvPr/>
        </p:nvSpPr>
        <p:spPr>
          <a:xfrm>
            <a:off x="9639300" y="5697736"/>
            <a:ext cx="7362825" cy="28575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It helps us show feelings too.</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graphicFrame>
        <p:nvGraphicFramePr>
          <p:cNvPr id="15" name="Table 0"/>
          <p:cNvGraphicFramePr>
            <a:graphicFrameLocks noGrp="1"/>
          </p:cNvGraphicFramePr>
          <p:nvPr>
            <p:extLst>
              <p:ext uri="{D42A27DB-BD31-4B8C-83A1-F6EECF244321}">
                <p14:modId xmlns:p14="http://schemas.microsoft.com/office/powerpoint/2010/main" xmlns="" val="1579011935"/>
              </p:ext>
            </p:extLst>
          </p:nvPr>
        </p:nvGraphicFramePr>
        <p:xfrm>
          <a:off x="1371600" y="1543050"/>
          <a:ext cx="15544800" cy="7200900"/>
        </p:xfrm>
        <a:graphic>
          <a:graphicData uri="http://schemas.openxmlformats.org/drawingml/2006/table">
            <a:tbl>
              <a:tblPr/>
              <a:tblGrid>
                <a:gridCol w="5181600"/>
                <a:gridCol w="5181600"/>
                <a:gridCol w="5181600"/>
              </a:tblGrid>
              <a:tr h="800100">
                <a:tc>
                  <a:txBody>
                    <a:bodyPr/>
                    <a:lstStyle/>
                    <a:p>
                      <a:pPr marL="0" indent="0" algn="ctr">
                        <a:buNone/>
                      </a:pPr>
                      <a:r>
                        <a:rPr lang="en-US" sz="3000" b="1" dirty="0">
                          <a:solidFill>
                            <a:srgbClr val="8D6E0D"/>
                          </a:solidFill>
                          <a:latin typeface="Quicksand" pitchFamily="34" charset="0"/>
                          <a:ea typeface="Quicksand" pitchFamily="34" charset="-122"/>
                          <a:cs typeface="Quicksand" pitchFamily="34" charset="-120"/>
                        </a:rPr>
                        <a:t>Sentence</a:t>
                      </a:r>
                      <a:endParaRPr lang="en-US" sz="300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9E7"/>
                    </a:solidFill>
                  </a:tcPr>
                </a:tc>
                <a:tc>
                  <a:txBody>
                    <a:bodyPr/>
                    <a:lstStyle/>
                    <a:p>
                      <a:pPr marL="0" indent="0" algn="ctr">
                        <a:buNone/>
                      </a:pPr>
                      <a:r>
                        <a:rPr lang="en-US" sz="3000" b="1" dirty="0">
                          <a:solidFill>
                            <a:srgbClr val="8D6E0D"/>
                          </a:solidFill>
                          <a:latin typeface="Quicksand" pitchFamily="34" charset="0"/>
                          <a:ea typeface="Quicksand" pitchFamily="34" charset="-122"/>
                          <a:cs typeface="Quicksand" pitchFamily="34" charset="-120"/>
                        </a:rPr>
                        <a:t>Sentence Type</a:t>
                      </a:r>
                      <a:endParaRPr lang="en-US" sz="300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9E7"/>
                    </a:solidFill>
                  </a:tcPr>
                </a:tc>
                <a:tc>
                  <a:txBody>
                    <a:bodyPr/>
                    <a:lstStyle/>
                    <a:p>
                      <a:pPr marL="0" indent="0" algn="ctr">
                        <a:buNone/>
                      </a:pPr>
                      <a:r>
                        <a:rPr lang="en-US" sz="3000" b="1" dirty="0">
                          <a:solidFill>
                            <a:srgbClr val="8D6E0D"/>
                          </a:solidFill>
                          <a:latin typeface="Quicksand" pitchFamily="34" charset="0"/>
                          <a:ea typeface="Quicksand" pitchFamily="34" charset="-122"/>
                          <a:cs typeface="Quicksand" pitchFamily="34" charset="-120"/>
                        </a:rPr>
                        <a:t>Punctuation</a:t>
                      </a:r>
                      <a:endParaRPr lang="en-US" sz="300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9E7"/>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The birds are singing outside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Declarative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What is your favorite animal</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Interrogative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Please close the door quietly</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Imperative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Wow, what a beautiful day</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Exclamatory</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Can you help me with my homework</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Interrogative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I love to read books</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Declarative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Go clean your room right now</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Imperative</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r h="800100">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That's amazing</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Exclamatory</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c>
                  <a:txBody>
                    <a:bodyPr/>
                    <a:lstStyle/>
                    <a:p>
                      <a:pPr marL="0" indent="0" algn="l">
                        <a:buNone/>
                      </a:pPr>
                      <a:r>
                        <a:rPr lang="en-US" sz="2250" dirty="0">
                          <a:solidFill>
                            <a:srgbClr val="0F151A"/>
                          </a:solidFill>
                          <a:latin typeface="Quicksand" pitchFamily="34" charset="0"/>
                          <a:ea typeface="Quicksand" pitchFamily="34" charset="-122"/>
                          <a:cs typeface="Quicksand" pitchFamily="34" charset="-120"/>
                        </a:rPr>
                        <a:t>!</a:t>
                      </a:r>
                      <a:endParaRPr lang="en-US" sz="2250" dirty="0">
                        <a:latin typeface="Quicksand" charset="0"/>
                        <a:ea typeface="Quicksand" charset="0"/>
                        <a:cs typeface="Quicksand" charset="0"/>
                      </a:endParaRPr>
                    </a:p>
                  </a:txBody>
                  <a:tcPr anchor="ctr">
                    <a:lnL w="12700" cap="flat" cmpd="sng" algn="ctr">
                      <a:solidFill>
                        <a:srgbClr val="8D6E0D"/>
                      </a:solidFill>
                      <a:prstDash val="solid"/>
                      <a:round/>
                      <a:headEnd type="none" w="med" len="med"/>
                      <a:tailEnd type="none" w="med" len="med"/>
                    </a:lnL>
                    <a:lnR w="12700" cap="flat" cmpd="sng" algn="ctr">
                      <a:solidFill>
                        <a:srgbClr val="8D6E0D"/>
                      </a:solidFill>
                      <a:prstDash val="solid"/>
                      <a:round/>
                      <a:headEnd type="none" w="med" len="med"/>
                      <a:tailEnd type="none" w="med" len="med"/>
                    </a:lnR>
                    <a:lnT w="12700" cap="flat" cmpd="sng" algn="ctr">
                      <a:solidFill>
                        <a:srgbClr val="8D6E0D"/>
                      </a:solidFill>
                      <a:prstDash val="solid"/>
                      <a:round/>
                      <a:headEnd type="none" w="med" len="med"/>
                      <a:tailEnd type="none" w="med" len="med"/>
                    </a:lnT>
                    <a:lnB w="12700" cap="flat" cmpd="sng" algn="ctr">
                      <a:solidFill>
                        <a:srgbClr val="8D6E0D"/>
                      </a:solidFill>
                      <a:prstDash val="solid"/>
                      <a:round/>
                      <a:headEnd type="none" w="med" len="med"/>
                      <a:tailEnd type="none" w="med" len="med"/>
                    </a:lnB>
                    <a:solidFill>
                      <a:srgbClr val="FFFFFF"/>
                    </a:solidFill>
                  </a:tcPr>
                </a:tc>
              </a:tr>
            </a:tbl>
          </a:graphicData>
        </a:graphic>
      </p:graphicFrame>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0" descr="/images/icons/lara-icon-talk.sv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6754475" y="8858250"/>
            <a:ext cx="762000" cy="76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285875" y="2809875"/>
            <a:ext cx="7000875" cy="4667250"/>
          </a:xfrm>
          <a:prstGeom prst="rect">
            <a:avLst/>
          </a:prstGeom>
        </p:spPr>
      </p:pic>
      <p:pic>
        <p:nvPicPr>
          <p:cNvPr id="3"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4" name="Shape 0"/>
          <p:cNvSpPr/>
          <p:nvPr/>
        </p:nvSpPr>
        <p:spPr>
          <a:xfrm>
            <a:off x="9877425" y="1276350"/>
            <a:ext cx="5857875" cy="76200"/>
          </a:xfrm>
          <a:prstGeom prst="rect">
            <a:avLst/>
          </a:prstGeom>
          <a:solidFill>
            <a:srgbClr val="92A6B2"/>
          </a:solidFill>
          <a:ln w="12700">
            <a:solidFill>
              <a:srgbClr val="92A6B2"/>
            </a:solidFill>
            <a:prstDash val="solid"/>
          </a:ln>
        </p:spPr>
      </p:sp>
      <p:sp>
        <p:nvSpPr>
          <p:cNvPr id="5" name="Text 1"/>
          <p:cNvSpPr/>
          <p:nvPr/>
        </p:nvSpPr>
        <p:spPr>
          <a:xfrm>
            <a:off x="9639300" y="1790700"/>
            <a:ext cx="7362825" cy="1718063"/>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Sentence Superstars!</a:t>
            </a:r>
            <a:endParaRPr lang="en-US" sz="6150" dirty="0"/>
          </a:p>
        </p:txBody>
      </p:sp>
      <p:sp>
        <p:nvSpPr>
          <p:cNvPr id="6" name="Text 2"/>
          <p:cNvSpPr/>
          <p:nvPr/>
        </p:nvSpPr>
        <p:spPr>
          <a:xfrm>
            <a:off x="9639300" y="3813572"/>
            <a:ext cx="7362825" cy="1519913"/>
          </a:xfrm>
          <a:prstGeom prst="rect">
            <a:avLst/>
          </a:prstGeom>
          <a:noFill/>
          <a:ln/>
        </p:spPr>
        <p:txBody>
          <a:bodyPr wrap="square" rtlCol="0" anchor="ctr"/>
          <a:lstStyle/>
          <a:p>
            <a:pPr marL="0" indent="0" algn="l">
              <a:buNone/>
            </a:pPr>
            <a:r>
              <a:rPr lang="en-US" sz="2850" dirty="0">
                <a:solidFill>
                  <a:srgbClr val="323E47"/>
                </a:solidFill>
                <a:latin typeface="Quicksand" pitchFamily="34" charset="0"/>
                <a:ea typeface="Quicksand" pitchFamily="34" charset="-122"/>
                <a:cs typeface="Quicksand" pitchFamily="34" charset="-120"/>
              </a:rPr>
              <a:t>You are now sentence superstars! Keep practicing and notice all the amazing sentences around you.</a:t>
            </a:r>
            <a:endParaRPr lang="en-US" sz="2850" dirty="0"/>
          </a:p>
        </p:txBody>
      </p:sp>
      <p:sp>
        <p:nvSpPr>
          <p:cNvPr id="7" name="Text 3"/>
          <p:cNvSpPr/>
          <p:nvPr/>
        </p:nvSpPr>
        <p:spPr>
          <a:xfrm>
            <a:off x="1285875" y="7667625"/>
            <a:ext cx="7367587" cy="746784"/>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Declarative: 'I have a book.' Interrogative: 'Do you like apples?'</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761"/>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Create Your Own Story</a:t>
            </a:r>
            <a:endParaRPr lang="en-US" sz="5400" dirty="0"/>
          </a:p>
        </p:txBody>
      </p:sp>
      <p:sp>
        <p:nvSpPr>
          <p:cNvPr id="7" name="Text 3"/>
          <p:cNvSpPr/>
          <p:nvPr/>
        </p:nvSpPr>
        <p:spPr>
          <a:xfrm>
            <a:off x="2476500" y="2918371"/>
            <a:ext cx="13335000" cy="160009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Can you write a short story, about anything you like, using all four sentence types? Make sure your paragraph includes a declarative, an interrogative, an exclamatory, and an imperative sentence!</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Quick Quiz!</a:t>
            </a:r>
            <a:endParaRPr lang="en-US" sz="5400" dirty="0"/>
          </a:p>
        </p:txBody>
      </p:sp>
      <p:sp>
        <p:nvSpPr>
          <p:cNvPr id="7" name="Text 3"/>
          <p:cNvSpPr/>
          <p:nvPr/>
        </p:nvSpPr>
        <p:spPr>
          <a:xfrm>
            <a:off x="2476500" y="2918371"/>
            <a:ext cx="13335000" cy="1066573"/>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Which sentence type asks a question and ends with a question mark? Is it a </a:t>
            </a:r>
            <a:r>
              <a:rPr lang="en-US" sz="3000" b="1" dirty="0">
                <a:solidFill>
                  <a:srgbClr val="323E47"/>
                </a:solidFill>
                <a:latin typeface="Quicksand" pitchFamily="34" charset="0"/>
                <a:ea typeface="Quicksand" pitchFamily="34" charset="-122"/>
                <a:cs typeface="Quicksand" pitchFamily="34" charset="-120"/>
              </a:rPr>
              <a:t>declarative</a:t>
            </a:r>
            <a:r>
              <a:rPr lang="en-US" sz="3000" dirty="0">
                <a:solidFill>
                  <a:srgbClr val="323E47"/>
                </a:solidFill>
                <a:latin typeface="Quicksand" pitchFamily="34" charset="0"/>
                <a:ea typeface="Quicksand" pitchFamily="34" charset="-122"/>
                <a:cs typeface="Quicksand" pitchFamily="34" charset="-120"/>
              </a:rPr>
              <a:t>, </a:t>
            </a:r>
            <a:r>
              <a:rPr lang="en-US" sz="3000" b="1" dirty="0">
                <a:solidFill>
                  <a:srgbClr val="323E47"/>
                </a:solidFill>
                <a:latin typeface="Quicksand" pitchFamily="34" charset="0"/>
                <a:ea typeface="Quicksand" pitchFamily="34" charset="-122"/>
                <a:cs typeface="Quicksand" pitchFamily="34" charset="-120"/>
              </a:rPr>
              <a:t>interrogative</a:t>
            </a:r>
            <a:r>
              <a:rPr lang="en-US" sz="3000" dirty="0">
                <a:solidFill>
                  <a:srgbClr val="323E47"/>
                </a:solidFill>
                <a:latin typeface="Quicksand" pitchFamily="34" charset="0"/>
                <a:ea typeface="Quicksand" pitchFamily="34" charset="-122"/>
                <a:cs typeface="Quicksand" pitchFamily="34" charset="-120"/>
              </a:rPr>
              <a:t>, </a:t>
            </a:r>
            <a:r>
              <a:rPr lang="en-US" sz="3000" b="1" dirty="0">
                <a:solidFill>
                  <a:srgbClr val="323E47"/>
                </a:solidFill>
                <a:latin typeface="Quicksand" pitchFamily="34" charset="0"/>
                <a:ea typeface="Quicksand" pitchFamily="34" charset="-122"/>
                <a:cs typeface="Quicksand" pitchFamily="34" charset="-120"/>
              </a:rPr>
              <a:t>imperative</a:t>
            </a:r>
            <a:r>
              <a:rPr lang="en-US" sz="3000" dirty="0">
                <a:solidFill>
                  <a:srgbClr val="323E47"/>
                </a:solidFill>
                <a:latin typeface="Quicksand" pitchFamily="34" charset="0"/>
                <a:ea typeface="Quicksand" pitchFamily="34" charset="-122"/>
                <a:cs typeface="Quicksand" pitchFamily="34" charset="-120"/>
              </a:rPr>
              <a:t>, or </a:t>
            </a:r>
            <a:r>
              <a:rPr lang="en-US" sz="3000" b="1" dirty="0">
                <a:solidFill>
                  <a:srgbClr val="323E47"/>
                </a:solidFill>
                <a:latin typeface="Quicksand" pitchFamily="34" charset="0"/>
                <a:ea typeface="Quicksand" pitchFamily="34" charset="-122"/>
                <a:cs typeface="Quicksand" pitchFamily="34" charset="-120"/>
              </a:rPr>
              <a:t>exclamatory</a:t>
            </a:r>
            <a:r>
              <a:rPr lang="en-US" sz="3000" dirty="0">
                <a:solidFill>
                  <a:srgbClr val="323E47"/>
                </a:solidFill>
                <a:latin typeface="Quicksand" pitchFamily="34" charset="0"/>
                <a:ea typeface="Quicksand" pitchFamily="34" charset="-122"/>
                <a:cs typeface="Quicksand" pitchFamily="34" charset="-120"/>
              </a:rPr>
              <a:t> sentence?</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Punctuation Power</a:t>
            </a:r>
            <a:endParaRPr lang="en-US" sz="5400" dirty="0"/>
          </a:p>
        </p:txBody>
      </p:sp>
      <p:sp>
        <p:nvSpPr>
          <p:cNvPr id="7" name="Text 3"/>
          <p:cNvSpPr/>
          <p:nvPr/>
        </p:nvSpPr>
        <p:spPr>
          <a:xfrm>
            <a:off x="2476500" y="2918371"/>
            <a:ext cx="13335000" cy="159986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When you tell your friend, "I have a new bike!" you use an exclamation mark. But if you ask, "Want to ride it with me?" what punctuation mark would you use to show it's a question?</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Exclamations: Big Feelings!</a:t>
            </a:r>
            <a:endParaRPr lang="en-US" sz="5400" dirty="0"/>
          </a:p>
        </p:txBody>
      </p:sp>
      <p:sp>
        <p:nvSpPr>
          <p:cNvPr id="7" name="Text 3"/>
          <p:cNvSpPr/>
          <p:nvPr/>
        </p:nvSpPr>
        <p:spPr>
          <a:xfrm>
            <a:off x="2476500" y="2918371"/>
            <a:ext cx="13335000" cy="2133147"/>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When you say "Please close the door!" versus "That was amazing!", both might use an exclamation mark. What is the big difference in what you want to do with each sentence? How does the exclamation mark help us understand your feeling or instruction?</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285875" y="2809875"/>
            <a:ext cx="7000875" cy="4667250"/>
          </a:xfrm>
          <a:prstGeom prst="rect">
            <a:avLst/>
          </a:prstGeom>
        </p:spPr>
      </p:pic>
      <p:sp>
        <p:nvSpPr>
          <p:cNvPr id="3" name="Shape 0"/>
          <p:cNvSpPr/>
          <p:nvPr/>
        </p:nvSpPr>
        <p:spPr>
          <a:xfrm>
            <a:off x="9877425" y="1276350"/>
            <a:ext cx="5857875" cy="76200"/>
          </a:xfrm>
          <a:prstGeom prst="rect">
            <a:avLst/>
          </a:prstGeom>
          <a:solidFill>
            <a:srgbClr val="92A6B2"/>
          </a:solidFill>
          <a:ln w="12700">
            <a:solidFill>
              <a:srgbClr val="92A6B2"/>
            </a:solidFill>
            <a:prstDash val="solid"/>
          </a:ln>
        </p:spPr>
      </p:sp>
      <p:pic>
        <p:nvPicPr>
          <p:cNvPr id="4"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5" name="Text 1"/>
          <p:cNvSpPr/>
          <p:nvPr/>
        </p:nvSpPr>
        <p:spPr>
          <a:xfrm>
            <a:off x="1285875" y="7667625"/>
            <a:ext cx="7367587" cy="746784"/>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Sentence types: declarative, interrogative, imperative, and exclamatory.</a:t>
            </a:r>
            <a:endParaRPr lang="en-US" sz="2100" dirty="0"/>
          </a:p>
        </p:txBody>
      </p:sp>
      <p:sp>
        <p:nvSpPr>
          <p:cNvPr id="6" name="Text 2"/>
          <p:cNvSpPr/>
          <p:nvPr/>
        </p:nvSpPr>
        <p:spPr>
          <a:xfrm>
            <a:off x="9639300" y="1790700"/>
            <a:ext cx="7362825" cy="859032"/>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Sentence Sort!</a:t>
            </a:r>
            <a:endParaRPr lang="en-US" sz="6150" dirty="0"/>
          </a:p>
        </p:txBody>
      </p:sp>
      <p:sp>
        <p:nvSpPr>
          <p:cNvPr id="7" name="Text 3"/>
          <p:cNvSpPr/>
          <p:nvPr/>
        </p:nvSpPr>
        <p:spPr>
          <a:xfrm>
            <a:off x="9639300" y="2954536"/>
            <a:ext cx="7362825" cy="533363"/>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Is it telling something?</a:t>
            </a:r>
            <a:endParaRPr lang="en-US" sz="3000" dirty="0"/>
          </a:p>
        </p:txBody>
      </p:sp>
      <p:sp>
        <p:nvSpPr>
          <p:cNvPr id="8" name="Text 4"/>
          <p:cNvSpPr/>
          <p:nvPr/>
        </p:nvSpPr>
        <p:spPr>
          <a:xfrm>
            <a:off x="9639300" y="3868936"/>
            <a:ext cx="7362825" cy="533363"/>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Or is it asking a question?</a:t>
            </a:r>
            <a:endParaRPr lang="en-US" sz="3000" dirty="0"/>
          </a:p>
        </p:txBody>
      </p:sp>
      <p:sp>
        <p:nvSpPr>
          <p:cNvPr id="9" name="Text 5"/>
          <p:cNvSpPr/>
          <p:nvPr/>
        </p:nvSpPr>
        <p:spPr>
          <a:xfrm>
            <a:off x="9639300" y="4783336"/>
            <a:ext cx="7362825" cy="533363"/>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Look for clues!</a:t>
            </a:r>
            <a:endParaRPr lang="en-US" sz="3000" dirty="0"/>
          </a:p>
        </p:txBody>
      </p:sp>
      <p:sp>
        <p:nvSpPr>
          <p:cNvPr id="10" name="Text 6"/>
          <p:cNvSpPr/>
          <p:nvPr/>
        </p:nvSpPr>
        <p:spPr>
          <a:xfrm>
            <a:off x="9639300" y="5697736"/>
            <a:ext cx="7362825" cy="533363"/>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Let's practice together!</a:t>
            </a:r>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Make Your Story Shine!</a:t>
            </a:r>
            <a:endParaRPr lang="en-US" sz="5400" dirty="0"/>
          </a:p>
        </p:txBody>
      </p:sp>
      <p:sp>
        <p:nvSpPr>
          <p:cNvPr id="7" name="Text 3"/>
          <p:cNvSpPr/>
          <p:nvPr/>
        </p:nvSpPr>
        <p:spPr>
          <a:xfrm>
            <a:off x="2476500" y="2918371"/>
            <a:ext cx="13335000" cy="2133147"/>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Imagine you are writing a story. Why is it helpful to use all four kinds of sentences—statements, questions, commands, and exclamations—instead of just one kind? How do different sentence types make your story more exciting and interesting for readers?</a:t>
            </a:r>
            <a:endParaRPr 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00200" y="2440305"/>
            <a:ext cx="15087600" cy="377190"/>
          </a:xfrm>
          <a:prstGeom prst="rect">
            <a:avLst/>
          </a:prstGeom>
          <a:noFill/>
          <a:ln/>
        </p:spPr>
        <p:txBody>
          <a:bodyPr wrap="square" rtlCol="0" anchor="t"/>
          <a:lstStyle/>
          <a:p>
            <a:pPr marL="0" indent="0" algn="l">
              <a:buNone/>
            </a:pPr>
            <a:r>
              <a:rPr lang="en-US" sz="3600" b="1" dirty="0">
                <a:solidFill>
                  <a:srgbClr val="0F151A"/>
                </a:solidFill>
                <a:latin typeface="Quicksand" pitchFamily="34" charset="0"/>
                <a:ea typeface="Quicksand" pitchFamily="34" charset="-122"/>
                <a:cs typeface="Quicksand" pitchFamily="34" charset="-120"/>
              </a:rPr>
              <a:t>Which type of sentence shows strong feelings or excitement and always ends with an exclamation mark?</a:t>
            </a:r>
            <a:endParaRPr lang="en-US" sz="3600" dirty="0"/>
          </a:p>
        </p:txBody>
      </p:sp>
      <p:sp>
        <p:nvSpPr>
          <p:cNvPr id="3" name="Shape 1"/>
          <p:cNvSpPr/>
          <p:nvPr/>
        </p:nvSpPr>
        <p:spPr>
          <a:xfrm>
            <a:off x="1600200" y="3274695"/>
            <a:ext cx="15087600" cy="914400"/>
          </a:xfrm>
          <a:prstGeom prst="roundRect">
            <a:avLst>
              <a:gd name="adj" fmla="val 8333"/>
            </a:avLst>
          </a:prstGeom>
          <a:solidFill>
            <a:srgbClr val="EDF2FF"/>
          </a:solidFill>
          <a:ln w="25400">
            <a:solidFill>
              <a:srgbClr val="80A1FF"/>
            </a:solidFill>
            <a:prstDash val="solid"/>
          </a:ln>
        </p:spPr>
      </p:sp>
      <p:sp>
        <p:nvSpPr>
          <p:cNvPr id="4" name="Shape 2"/>
          <p:cNvSpPr/>
          <p:nvPr/>
        </p:nvSpPr>
        <p:spPr>
          <a:xfrm>
            <a:off x="1905000" y="3503295"/>
            <a:ext cx="457200" cy="457200"/>
          </a:xfrm>
          <a:prstGeom prst="ellipse">
            <a:avLst/>
          </a:prstGeom>
          <a:solidFill>
            <a:srgbClr val="5880F1"/>
          </a:solidFill>
          <a:ln/>
        </p:spPr>
      </p:sp>
      <p:sp>
        <p:nvSpPr>
          <p:cNvPr id="5" name="Text 3"/>
          <p:cNvSpPr/>
          <p:nvPr/>
        </p:nvSpPr>
        <p:spPr>
          <a:xfrm>
            <a:off x="1905000" y="3503295"/>
            <a:ext cx="457200" cy="457200"/>
          </a:xfrm>
          <a:prstGeom prst="rect">
            <a:avLst/>
          </a:prstGeom>
          <a:noFill/>
          <a:ln/>
        </p:spPr>
        <p:txBody>
          <a:bodyPr wrap="square" rtlCol="0" anchor="ctr"/>
          <a:lstStyle/>
          <a:p>
            <a:pPr marL="0" indent="0" algn="ctr">
              <a:buNone/>
            </a:pPr>
            <a:r>
              <a:rPr lang="en-US" sz="2400" b="1" dirty="0">
                <a:solidFill>
                  <a:srgbClr val="FFFFFF"/>
                </a:solidFill>
                <a:latin typeface="Quicksand" pitchFamily="34" charset="0"/>
                <a:ea typeface="Quicksand" pitchFamily="34" charset="-122"/>
                <a:cs typeface="Quicksand" pitchFamily="34" charset="-120"/>
              </a:rPr>
              <a:t>A</a:t>
            </a:r>
            <a:endParaRPr lang="en-US" sz="2400" dirty="0"/>
          </a:p>
        </p:txBody>
      </p:sp>
      <p:sp>
        <p:nvSpPr>
          <p:cNvPr id="6" name="Text 4"/>
          <p:cNvSpPr/>
          <p:nvPr/>
        </p:nvSpPr>
        <p:spPr>
          <a:xfrm>
            <a:off x="2667000" y="3503295"/>
            <a:ext cx="13716000" cy="457200"/>
          </a:xfrm>
          <a:prstGeom prst="rect">
            <a:avLst/>
          </a:prstGeom>
          <a:noFill/>
          <a:ln/>
        </p:spPr>
        <p:txBody>
          <a:bodyPr wrap="square" rtlCol="0" anchor="ctr"/>
          <a:lstStyle/>
          <a:p>
            <a:pPr marL="0" indent="0" algn="l">
              <a:buNone/>
            </a:pPr>
            <a:r>
              <a:rPr lang="en-US" sz="2400" dirty="0">
                <a:solidFill>
                  <a:srgbClr val="0F151A"/>
                </a:solidFill>
                <a:latin typeface="Rubik" pitchFamily="34" charset="0"/>
                <a:ea typeface="Rubik" pitchFamily="34" charset="-122"/>
                <a:cs typeface="Rubik" pitchFamily="34" charset="-120"/>
              </a:rPr>
              <a:t>An exclamation sentence</a:t>
            </a:r>
            <a:endParaRPr lang="en-US" sz="2400" dirty="0"/>
          </a:p>
        </p:txBody>
      </p:sp>
      <p:sp>
        <p:nvSpPr>
          <p:cNvPr id="7" name="Shape 5"/>
          <p:cNvSpPr/>
          <p:nvPr/>
        </p:nvSpPr>
        <p:spPr>
          <a:xfrm>
            <a:off x="1600200" y="4493895"/>
            <a:ext cx="15087600" cy="914400"/>
          </a:xfrm>
          <a:prstGeom prst="roundRect">
            <a:avLst>
              <a:gd name="adj" fmla="val 8333"/>
            </a:avLst>
          </a:prstGeom>
          <a:solidFill>
            <a:srgbClr val="E2FAF8"/>
          </a:solidFill>
          <a:ln w="25400">
            <a:solidFill>
              <a:srgbClr val="77C7C1"/>
            </a:solidFill>
            <a:prstDash val="solid"/>
          </a:ln>
        </p:spPr>
      </p:sp>
      <p:sp>
        <p:nvSpPr>
          <p:cNvPr id="8" name="Shape 6"/>
          <p:cNvSpPr/>
          <p:nvPr/>
        </p:nvSpPr>
        <p:spPr>
          <a:xfrm>
            <a:off x="1905000" y="4722495"/>
            <a:ext cx="457200" cy="457200"/>
          </a:xfrm>
          <a:prstGeom prst="ellipse">
            <a:avLst/>
          </a:prstGeom>
          <a:solidFill>
            <a:srgbClr val="008F87"/>
          </a:solidFill>
          <a:ln/>
        </p:spPr>
      </p:sp>
      <p:sp>
        <p:nvSpPr>
          <p:cNvPr id="9" name="Text 7"/>
          <p:cNvSpPr/>
          <p:nvPr/>
        </p:nvSpPr>
        <p:spPr>
          <a:xfrm>
            <a:off x="1905000" y="4722495"/>
            <a:ext cx="457200" cy="457200"/>
          </a:xfrm>
          <a:prstGeom prst="rect">
            <a:avLst/>
          </a:prstGeom>
          <a:noFill/>
          <a:ln/>
        </p:spPr>
        <p:txBody>
          <a:bodyPr wrap="square" rtlCol="0" anchor="ctr"/>
          <a:lstStyle/>
          <a:p>
            <a:pPr marL="0" indent="0" algn="ctr">
              <a:buNone/>
            </a:pPr>
            <a:r>
              <a:rPr lang="en-US" sz="2400" b="1" dirty="0">
                <a:solidFill>
                  <a:srgbClr val="FFFFFF"/>
                </a:solidFill>
                <a:latin typeface="Quicksand" pitchFamily="34" charset="0"/>
                <a:ea typeface="Quicksand" pitchFamily="34" charset="-122"/>
                <a:cs typeface="Quicksand" pitchFamily="34" charset="-120"/>
              </a:rPr>
              <a:t>B</a:t>
            </a:r>
            <a:endParaRPr lang="en-US" sz="2400" dirty="0"/>
          </a:p>
        </p:txBody>
      </p:sp>
      <p:sp>
        <p:nvSpPr>
          <p:cNvPr id="10" name="Text 8"/>
          <p:cNvSpPr/>
          <p:nvPr/>
        </p:nvSpPr>
        <p:spPr>
          <a:xfrm>
            <a:off x="2667000" y="4722495"/>
            <a:ext cx="13716000" cy="457200"/>
          </a:xfrm>
          <a:prstGeom prst="rect">
            <a:avLst/>
          </a:prstGeom>
          <a:noFill/>
          <a:ln/>
        </p:spPr>
        <p:txBody>
          <a:bodyPr wrap="square" rtlCol="0" anchor="ctr"/>
          <a:lstStyle/>
          <a:p>
            <a:pPr marL="0" indent="0" algn="l">
              <a:buNone/>
            </a:pPr>
            <a:r>
              <a:rPr lang="en-US" sz="2400" dirty="0">
                <a:solidFill>
                  <a:srgbClr val="0F151A"/>
                </a:solidFill>
                <a:latin typeface="Rubik" pitchFamily="34" charset="0"/>
                <a:ea typeface="Rubik" pitchFamily="34" charset="-122"/>
                <a:cs typeface="Rubik" pitchFamily="34" charset="-120"/>
              </a:rPr>
              <a:t>A command sentence</a:t>
            </a:r>
            <a:endParaRPr lang="en-US" sz="2400" dirty="0"/>
          </a:p>
        </p:txBody>
      </p:sp>
      <p:sp>
        <p:nvSpPr>
          <p:cNvPr id="11" name="Shape 9"/>
          <p:cNvSpPr/>
          <p:nvPr/>
        </p:nvSpPr>
        <p:spPr>
          <a:xfrm>
            <a:off x="1600200" y="5713095"/>
            <a:ext cx="15087600" cy="914400"/>
          </a:xfrm>
          <a:prstGeom prst="roundRect">
            <a:avLst>
              <a:gd name="adj" fmla="val 8333"/>
            </a:avLst>
          </a:prstGeom>
          <a:solidFill>
            <a:srgbClr val="FFF7E0"/>
          </a:solidFill>
          <a:ln w="25400">
            <a:solidFill>
              <a:srgbClr val="FFCC4C"/>
            </a:solidFill>
            <a:prstDash val="solid"/>
          </a:ln>
        </p:spPr>
      </p:sp>
      <p:sp>
        <p:nvSpPr>
          <p:cNvPr id="12" name="Shape 10"/>
          <p:cNvSpPr/>
          <p:nvPr/>
        </p:nvSpPr>
        <p:spPr>
          <a:xfrm>
            <a:off x="1905000" y="5941695"/>
            <a:ext cx="457200" cy="457200"/>
          </a:xfrm>
          <a:prstGeom prst="ellipse">
            <a:avLst/>
          </a:prstGeom>
          <a:solidFill>
            <a:srgbClr val="C7A232"/>
          </a:solidFill>
          <a:ln/>
        </p:spPr>
      </p:sp>
      <p:sp>
        <p:nvSpPr>
          <p:cNvPr id="13" name="Text 11"/>
          <p:cNvSpPr/>
          <p:nvPr/>
        </p:nvSpPr>
        <p:spPr>
          <a:xfrm>
            <a:off x="1905000" y="5941695"/>
            <a:ext cx="457200" cy="457200"/>
          </a:xfrm>
          <a:prstGeom prst="rect">
            <a:avLst/>
          </a:prstGeom>
          <a:noFill/>
          <a:ln/>
        </p:spPr>
        <p:txBody>
          <a:bodyPr wrap="square" rtlCol="0" anchor="ctr"/>
          <a:lstStyle/>
          <a:p>
            <a:pPr marL="0" indent="0" algn="ctr">
              <a:buNone/>
            </a:pPr>
            <a:r>
              <a:rPr lang="en-US" sz="2400" b="1" dirty="0">
                <a:solidFill>
                  <a:srgbClr val="FFFFFF"/>
                </a:solidFill>
                <a:latin typeface="Quicksand" pitchFamily="34" charset="0"/>
                <a:ea typeface="Quicksand" pitchFamily="34" charset="-122"/>
                <a:cs typeface="Quicksand" pitchFamily="34" charset="-120"/>
              </a:rPr>
              <a:t>C</a:t>
            </a:r>
            <a:endParaRPr lang="en-US" sz="2400" dirty="0"/>
          </a:p>
        </p:txBody>
      </p:sp>
      <p:sp>
        <p:nvSpPr>
          <p:cNvPr id="14" name="Text 12"/>
          <p:cNvSpPr/>
          <p:nvPr/>
        </p:nvSpPr>
        <p:spPr>
          <a:xfrm>
            <a:off x="2667000" y="5941695"/>
            <a:ext cx="13716000" cy="457200"/>
          </a:xfrm>
          <a:prstGeom prst="rect">
            <a:avLst/>
          </a:prstGeom>
          <a:noFill/>
          <a:ln/>
        </p:spPr>
        <p:txBody>
          <a:bodyPr wrap="square" rtlCol="0" anchor="ctr"/>
          <a:lstStyle/>
          <a:p>
            <a:pPr marL="0" indent="0" algn="l">
              <a:buNone/>
            </a:pPr>
            <a:r>
              <a:rPr lang="en-US" sz="2400" dirty="0">
                <a:solidFill>
                  <a:srgbClr val="0F151A"/>
                </a:solidFill>
                <a:latin typeface="Rubik" pitchFamily="34" charset="0"/>
                <a:ea typeface="Rubik" pitchFamily="34" charset="-122"/>
                <a:cs typeface="Rubik" pitchFamily="34" charset="-120"/>
              </a:rPr>
              <a:t>A statement sentence</a:t>
            </a:r>
            <a:endParaRPr lang="en-US" sz="2400" dirty="0"/>
          </a:p>
        </p:txBody>
      </p:sp>
      <p:sp>
        <p:nvSpPr>
          <p:cNvPr id="15" name="Shape 13"/>
          <p:cNvSpPr/>
          <p:nvPr/>
        </p:nvSpPr>
        <p:spPr>
          <a:xfrm>
            <a:off x="1600200" y="6932295"/>
            <a:ext cx="15087600" cy="914400"/>
          </a:xfrm>
          <a:prstGeom prst="roundRect">
            <a:avLst>
              <a:gd name="adj" fmla="val 8333"/>
            </a:avLst>
          </a:prstGeom>
          <a:solidFill>
            <a:srgbClr val="FFEDE0"/>
          </a:solidFill>
          <a:ln w="25400">
            <a:solidFill>
              <a:srgbClr val="FA7942"/>
            </a:solidFill>
            <a:prstDash val="solid"/>
          </a:ln>
        </p:spPr>
      </p:sp>
      <p:sp>
        <p:nvSpPr>
          <p:cNvPr id="16" name="Shape 14"/>
          <p:cNvSpPr/>
          <p:nvPr/>
        </p:nvSpPr>
        <p:spPr>
          <a:xfrm>
            <a:off x="1905000" y="7160895"/>
            <a:ext cx="457200" cy="457200"/>
          </a:xfrm>
          <a:prstGeom prst="ellipse">
            <a:avLst/>
          </a:prstGeom>
          <a:solidFill>
            <a:srgbClr val="FA7942"/>
          </a:solidFill>
          <a:ln/>
        </p:spPr>
      </p:sp>
      <p:sp>
        <p:nvSpPr>
          <p:cNvPr id="17" name="Text 15"/>
          <p:cNvSpPr/>
          <p:nvPr/>
        </p:nvSpPr>
        <p:spPr>
          <a:xfrm>
            <a:off x="1905000" y="7160895"/>
            <a:ext cx="457200" cy="457200"/>
          </a:xfrm>
          <a:prstGeom prst="rect">
            <a:avLst/>
          </a:prstGeom>
          <a:noFill/>
          <a:ln/>
        </p:spPr>
        <p:txBody>
          <a:bodyPr wrap="square" rtlCol="0" anchor="ctr"/>
          <a:lstStyle/>
          <a:p>
            <a:pPr marL="0" indent="0" algn="ctr">
              <a:buNone/>
            </a:pPr>
            <a:r>
              <a:rPr lang="en-US" sz="2400" b="1" dirty="0">
                <a:solidFill>
                  <a:srgbClr val="FFFFFF"/>
                </a:solidFill>
                <a:latin typeface="Quicksand" pitchFamily="34" charset="0"/>
                <a:ea typeface="Quicksand" pitchFamily="34" charset="-122"/>
                <a:cs typeface="Quicksand" pitchFamily="34" charset="-120"/>
              </a:rPr>
              <a:t>D</a:t>
            </a:r>
            <a:endParaRPr lang="en-US" sz="2400" dirty="0"/>
          </a:p>
        </p:txBody>
      </p:sp>
      <p:sp>
        <p:nvSpPr>
          <p:cNvPr id="18" name="Text 16"/>
          <p:cNvSpPr/>
          <p:nvPr/>
        </p:nvSpPr>
        <p:spPr>
          <a:xfrm>
            <a:off x="2667000" y="7160895"/>
            <a:ext cx="13716000" cy="457200"/>
          </a:xfrm>
          <a:prstGeom prst="rect">
            <a:avLst/>
          </a:prstGeom>
          <a:noFill/>
          <a:ln/>
        </p:spPr>
        <p:txBody>
          <a:bodyPr wrap="square" rtlCol="0" anchor="ctr"/>
          <a:lstStyle/>
          <a:p>
            <a:pPr marL="0" indent="0" algn="l">
              <a:buNone/>
            </a:pPr>
            <a:r>
              <a:rPr lang="en-US" sz="2400" dirty="0">
                <a:solidFill>
                  <a:srgbClr val="0F151A"/>
                </a:solidFill>
                <a:latin typeface="Rubik" pitchFamily="34" charset="0"/>
                <a:ea typeface="Rubik" pitchFamily="34" charset="-122"/>
                <a:cs typeface="Rubik" pitchFamily="34" charset="-120"/>
              </a:rPr>
              <a:t>A question sentence</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3"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4" name="Image 0" descr="/images/icons/lara-icon-talk.sv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6754475" y="8858250"/>
            <a:ext cx="762000" cy="762000"/>
          </a:xfrm>
          <a:prstGeom prst="rect">
            <a:avLst/>
          </a:prstGeom>
        </p:spPr>
      </p:pic>
      <p:sp>
        <p:nvSpPr>
          <p:cNvPr id="5" name="Text 2"/>
          <p:cNvSpPr/>
          <p:nvPr/>
        </p:nvSpPr>
        <p:spPr>
          <a:xfrm>
            <a:off x="1704975" y="2914650"/>
            <a:ext cx="5429250" cy="1005729"/>
          </a:xfrm>
          <a:prstGeom prst="rect">
            <a:avLst/>
          </a:prstGeom>
          <a:noFill/>
          <a:ln/>
        </p:spPr>
        <p:txBody>
          <a:bodyPr wrap="square" rtlCol="0" anchor="ctr"/>
          <a:lstStyle/>
          <a:p>
            <a:pPr marL="0" indent="0" algn="l">
              <a:buNone/>
            </a:pPr>
            <a:r>
              <a:rPr lang="en-US" sz="7200" b="1" dirty="0">
                <a:solidFill>
                  <a:srgbClr val="0F151A"/>
                </a:solidFill>
                <a:latin typeface="Quicksand" pitchFamily="34" charset="0"/>
                <a:ea typeface="Quicksand" pitchFamily="34" charset="-122"/>
                <a:cs typeface="Quicksand" pitchFamily="34" charset="-120"/>
              </a:rPr>
              <a:t>Great Job!</a:t>
            </a:r>
            <a:endParaRPr lang="en-US" sz="7200" dirty="0"/>
          </a:p>
        </p:txBody>
      </p:sp>
      <p:sp>
        <p:nvSpPr>
          <p:cNvPr id="6" name="Text 3"/>
          <p:cNvSpPr/>
          <p:nvPr/>
        </p:nvSpPr>
        <p:spPr>
          <a:xfrm>
            <a:off x="8486775" y="1962150"/>
            <a:ext cx="8524875" cy="533287"/>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Sentences tell, ask, command, or show feeling.</a:t>
            </a:r>
            <a:endParaRPr lang="en-US" sz="3000" dirty="0"/>
          </a:p>
        </p:txBody>
      </p:sp>
      <p:sp>
        <p:nvSpPr>
          <p:cNvPr id="7" name="Text 4"/>
          <p:cNvSpPr/>
          <p:nvPr/>
        </p:nvSpPr>
        <p:spPr>
          <a:xfrm>
            <a:off x="8486775" y="2876550"/>
            <a:ext cx="8524875" cy="533287"/>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Punctuation helps us understand sentences.</a:t>
            </a:r>
            <a:endParaRPr lang="en-US" sz="3000" dirty="0"/>
          </a:p>
        </p:txBody>
      </p:sp>
      <p:sp>
        <p:nvSpPr>
          <p:cNvPr id="8" name="Text 5"/>
          <p:cNvSpPr/>
          <p:nvPr/>
        </p:nvSpPr>
        <p:spPr>
          <a:xfrm>
            <a:off x="8486775" y="3790950"/>
            <a:ext cx="8524875" cy="533287"/>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Statements end with a period.</a:t>
            </a:r>
            <a:endParaRPr lang="en-US" sz="3000" dirty="0"/>
          </a:p>
        </p:txBody>
      </p:sp>
      <p:sp>
        <p:nvSpPr>
          <p:cNvPr id="9" name="Text 6"/>
          <p:cNvSpPr/>
          <p:nvPr/>
        </p:nvSpPr>
        <p:spPr>
          <a:xfrm>
            <a:off x="8486775" y="4705350"/>
            <a:ext cx="8524875" cy="533287"/>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Questions end with a question mark.</a:t>
            </a:r>
            <a:endParaRPr lang="en-US" sz="3000" dirty="0"/>
          </a:p>
        </p:txBody>
      </p:sp>
      <p:sp>
        <p:nvSpPr>
          <p:cNvPr id="10" name="Text 7"/>
          <p:cNvSpPr/>
          <p:nvPr/>
        </p:nvSpPr>
        <p:spPr>
          <a:xfrm>
            <a:off x="8486775" y="5619750"/>
            <a:ext cx="8524875" cy="1066573"/>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 Commands and exclamations use periods or exclamation marks.</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3"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4" name="Image 0" descr="/images/icons/lara-icon-talk.sv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6754475" y="8858250"/>
            <a:ext cx="762000" cy="762000"/>
          </a:xfrm>
          <a:prstGeom prst="rect">
            <a:avLst/>
          </a:prstGeom>
        </p:spPr>
      </p:pic>
      <p:sp>
        <p:nvSpPr>
          <p:cNvPr id="5" name="Text 2"/>
          <p:cNvSpPr/>
          <p:nvPr/>
        </p:nvSpPr>
        <p:spPr>
          <a:xfrm>
            <a:off x="1371600" y="1695450"/>
            <a:ext cx="7486650" cy="1005640"/>
          </a:xfrm>
          <a:prstGeom prst="rect">
            <a:avLst/>
          </a:prstGeom>
          <a:noFill/>
          <a:ln/>
        </p:spPr>
        <p:txBody>
          <a:bodyPr wrap="square" rtlCol="0" anchor="ctr"/>
          <a:lstStyle/>
          <a:p>
            <a:pPr marL="0" indent="0" algn="l">
              <a:buNone/>
            </a:pPr>
            <a:r>
              <a:rPr lang="en-US" sz="7200" b="1" dirty="0">
                <a:solidFill>
                  <a:srgbClr val="0F151A"/>
                </a:solidFill>
                <a:latin typeface="Quicksand" pitchFamily="34" charset="0"/>
                <a:ea typeface="Quicksand" pitchFamily="34" charset="-122"/>
                <a:cs typeface="Quicksand" pitchFamily="34" charset="-120"/>
              </a:rPr>
              <a:t>Our Plan</a:t>
            </a:r>
            <a:endParaRPr lang="en-US" sz="7200" dirty="0"/>
          </a:p>
        </p:txBody>
      </p:sp>
      <p:sp>
        <p:nvSpPr>
          <p:cNvPr id="6" name="Text 3"/>
          <p:cNvSpPr/>
          <p:nvPr/>
        </p:nvSpPr>
        <p:spPr>
          <a:xfrm>
            <a:off x="9334500" y="3219450"/>
            <a:ext cx="7248525" cy="533363"/>
          </a:xfrm>
          <a:prstGeom prst="rect">
            <a:avLst/>
          </a:prstGeom>
          <a:noFill/>
          <a:ln/>
        </p:spPr>
        <p:txBody>
          <a:bodyPr wrap="square" rtlCol="0" anchor="ctr"/>
          <a:lstStyle/>
          <a:p>
            <a:pPr marL="0" indent="0" algn="l">
              <a:buNone/>
            </a:pPr>
            <a:r>
              <a:rPr lang="en-US" sz="3000" dirty="0">
                <a:solidFill>
                  <a:srgbClr val="92A6B2"/>
                </a:solidFill>
                <a:latin typeface="Quicksand" pitchFamily="34" charset="0"/>
                <a:ea typeface="Quicksand" pitchFamily="34" charset="-122"/>
                <a:cs typeface="Quicksand" pitchFamily="34" charset="-120"/>
              </a:rPr>
              <a:t>• </a:t>
            </a:r>
            <a:r>
              <a:rPr lang="en-US" sz="3000" dirty="0">
                <a:solidFill>
                  <a:srgbClr val="323E47"/>
                </a:solidFill>
                <a:latin typeface="Quicksand" pitchFamily="34" charset="0"/>
                <a:ea typeface="Quicksand" pitchFamily="34" charset="-122"/>
                <a:cs typeface="Quicksand" pitchFamily="34" charset="-120"/>
              </a:rPr>
              <a:t>Welcome to Sentences!</a:t>
            </a:r>
            <a:endParaRPr lang="en-US" sz="3000" dirty="0"/>
          </a:p>
        </p:txBody>
      </p:sp>
      <p:sp>
        <p:nvSpPr>
          <p:cNvPr id="7" name="Text 4"/>
          <p:cNvSpPr/>
          <p:nvPr/>
        </p:nvSpPr>
        <p:spPr>
          <a:xfrm>
            <a:off x="9334500" y="4181475"/>
            <a:ext cx="7248525" cy="533363"/>
          </a:xfrm>
          <a:prstGeom prst="rect">
            <a:avLst/>
          </a:prstGeom>
          <a:noFill/>
          <a:ln/>
        </p:spPr>
        <p:txBody>
          <a:bodyPr wrap="square" rtlCol="0" anchor="ctr"/>
          <a:lstStyle/>
          <a:p>
            <a:pPr marL="0" indent="0" algn="l">
              <a:buNone/>
            </a:pPr>
            <a:r>
              <a:rPr lang="en-US" sz="3000" dirty="0">
                <a:solidFill>
                  <a:srgbClr val="92A6B2"/>
                </a:solidFill>
                <a:latin typeface="Quicksand" pitchFamily="34" charset="0"/>
                <a:ea typeface="Quicksand" pitchFamily="34" charset="-122"/>
                <a:cs typeface="Quicksand" pitchFamily="34" charset="-120"/>
              </a:rPr>
              <a:t>• </a:t>
            </a:r>
            <a:r>
              <a:rPr lang="en-US" sz="3000" dirty="0">
                <a:solidFill>
                  <a:srgbClr val="323E47"/>
                </a:solidFill>
                <a:latin typeface="Quicksand" pitchFamily="34" charset="0"/>
                <a:ea typeface="Quicksand" pitchFamily="34" charset="-122"/>
                <a:cs typeface="Quicksand" pitchFamily="34" charset="-120"/>
              </a:rPr>
              <a:t>Statements: Telling</a:t>
            </a:r>
            <a:endParaRPr lang="en-US" sz="3000" dirty="0"/>
          </a:p>
        </p:txBody>
      </p:sp>
      <p:sp>
        <p:nvSpPr>
          <p:cNvPr id="8" name="Text 5"/>
          <p:cNvSpPr/>
          <p:nvPr/>
        </p:nvSpPr>
        <p:spPr>
          <a:xfrm>
            <a:off x="9334500" y="5143500"/>
            <a:ext cx="7248525" cy="533363"/>
          </a:xfrm>
          <a:prstGeom prst="rect">
            <a:avLst/>
          </a:prstGeom>
          <a:noFill/>
          <a:ln/>
        </p:spPr>
        <p:txBody>
          <a:bodyPr wrap="square" rtlCol="0" anchor="ctr"/>
          <a:lstStyle/>
          <a:p>
            <a:pPr marL="0" indent="0" algn="l">
              <a:buNone/>
            </a:pPr>
            <a:r>
              <a:rPr lang="en-US" sz="3000" dirty="0">
                <a:solidFill>
                  <a:srgbClr val="92A6B2"/>
                </a:solidFill>
                <a:latin typeface="Quicksand" pitchFamily="34" charset="0"/>
                <a:ea typeface="Quicksand" pitchFamily="34" charset="-122"/>
                <a:cs typeface="Quicksand" pitchFamily="34" charset="-120"/>
              </a:rPr>
              <a:t>• </a:t>
            </a:r>
            <a:r>
              <a:rPr lang="en-US" sz="3000" dirty="0">
                <a:solidFill>
                  <a:srgbClr val="323E47"/>
                </a:solidFill>
                <a:latin typeface="Quicksand" pitchFamily="34" charset="0"/>
                <a:ea typeface="Quicksand" pitchFamily="34" charset="-122"/>
                <a:cs typeface="Quicksand" pitchFamily="34" charset="-120"/>
              </a:rPr>
              <a:t>Questions: Asking</a:t>
            </a:r>
            <a:endParaRPr lang="en-US" sz="3000" dirty="0"/>
          </a:p>
        </p:txBody>
      </p:sp>
      <p:sp>
        <p:nvSpPr>
          <p:cNvPr id="9" name="Text 6"/>
          <p:cNvSpPr/>
          <p:nvPr/>
        </p:nvSpPr>
        <p:spPr>
          <a:xfrm>
            <a:off x="9334500" y="6105525"/>
            <a:ext cx="7248525" cy="533363"/>
          </a:xfrm>
          <a:prstGeom prst="rect">
            <a:avLst/>
          </a:prstGeom>
          <a:noFill/>
          <a:ln/>
        </p:spPr>
        <p:txBody>
          <a:bodyPr wrap="square" rtlCol="0" anchor="ctr"/>
          <a:lstStyle/>
          <a:p>
            <a:pPr marL="0" indent="0" algn="l">
              <a:buNone/>
            </a:pPr>
            <a:r>
              <a:rPr lang="en-US" sz="3000" dirty="0">
                <a:solidFill>
                  <a:srgbClr val="92A6B2"/>
                </a:solidFill>
                <a:latin typeface="Quicksand" pitchFamily="34" charset="0"/>
                <a:ea typeface="Quicksand" pitchFamily="34" charset="-122"/>
                <a:cs typeface="Quicksand" pitchFamily="34" charset="-120"/>
              </a:rPr>
              <a:t>• </a:t>
            </a:r>
            <a:r>
              <a:rPr lang="en-US" sz="3000" dirty="0">
                <a:solidFill>
                  <a:srgbClr val="323E47"/>
                </a:solidFill>
                <a:latin typeface="Quicksand" pitchFamily="34" charset="0"/>
                <a:ea typeface="Quicksand" pitchFamily="34" charset="-122"/>
                <a:cs typeface="Quicksand" pitchFamily="34" charset="-120"/>
              </a:rPr>
              <a:t>Commands: Giving Orders</a:t>
            </a:r>
            <a:endParaRPr lang="en-US" sz="3000" dirty="0"/>
          </a:p>
        </p:txBody>
      </p:sp>
      <p:sp>
        <p:nvSpPr>
          <p:cNvPr id="10" name="Text 7"/>
          <p:cNvSpPr/>
          <p:nvPr/>
        </p:nvSpPr>
        <p:spPr>
          <a:xfrm>
            <a:off x="9334500" y="7067550"/>
            <a:ext cx="7248525" cy="533363"/>
          </a:xfrm>
          <a:prstGeom prst="rect">
            <a:avLst/>
          </a:prstGeom>
          <a:noFill/>
          <a:ln/>
        </p:spPr>
        <p:txBody>
          <a:bodyPr wrap="square" rtlCol="0" anchor="ctr"/>
          <a:lstStyle/>
          <a:p>
            <a:pPr marL="0" indent="0" algn="l">
              <a:buNone/>
            </a:pPr>
            <a:r>
              <a:rPr lang="en-US" sz="3000" dirty="0">
                <a:solidFill>
                  <a:srgbClr val="92A6B2"/>
                </a:solidFill>
                <a:latin typeface="Quicksand" pitchFamily="34" charset="0"/>
                <a:ea typeface="Quicksand" pitchFamily="34" charset="-122"/>
                <a:cs typeface="Quicksand" pitchFamily="34" charset="-120"/>
              </a:rPr>
              <a:t>• </a:t>
            </a:r>
            <a:r>
              <a:rPr lang="en-US" sz="3000" dirty="0">
                <a:solidFill>
                  <a:srgbClr val="323E47"/>
                </a:solidFill>
                <a:latin typeface="Quicksand" pitchFamily="34" charset="0"/>
                <a:ea typeface="Quicksand" pitchFamily="34" charset="-122"/>
                <a:cs typeface="Quicksand" pitchFamily="34" charset="-120"/>
              </a:rPr>
              <a:t>Exclamations: Big Feelings!</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285875" y="2809875"/>
            <a:ext cx="7000875" cy="4667250"/>
          </a:xfrm>
          <a:prstGeom prst="rect">
            <a:avLst/>
          </a:prstGeom>
        </p:spPr>
      </p:pic>
      <p:pic>
        <p:nvPicPr>
          <p:cNvPr id="3"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4" name="Shape 0"/>
          <p:cNvSpPr/>
          <p:nvPr/>
        </p:nvSpPr>
        <p:spPr>
          <a:xfrm>
            <a:off x="9877425" y="1276350"/>
            <a:ext cx="5857875" cy="76200"/>
          </a:xfrm>
          <a:prstGeom prst="rect">
            <a:avLst/>
          </a:prstGeom>
          <a:solidFill>
            <a:srgbClr val="92A6B2"/>
          </a:solidFill>
          <a:ln w="12700">
            <a:solidFill>
              <a:srgbClr val="92A6B2"/>
            </a:solidFill>
            <a:prstDash val="solid"/>
          </a:ln>
        </p:spPr>
      </p:sp>
      <p:sp>
        <p:nvSpPr>
          <p:cNvPr id="5" name="Text 1"/>
          <p:cNvSpPr/>
          <p:nvPr/>
        </p:nvSpPr>
        <p:spPr>
          <a:xfrm>
            <a:off x="9639300" y="1790700"/>
            <a:ext cx="7362825" cy="1718063"/>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Welcome to Sentences!</a:t>
            </a:r>
            <a:endParaRPr lang="en-US" sz="6150" dirty="0"/>
          </a:p>
        </p:txBody>
      </p:sp>
      <p:sp>
        <p:nvSpPr>
          <p:cNvPr id="6" name="Text 2"/>
          <p:cNvSpPr/>
          <p:nvPr/>
        </p:nvSpPr>
        <p:spPr>
          <a:xfrm>
            <a:off x="9639300" y="3813572"/>
            <a:ext cx="7362825" cy="1519913"/>
          </a:xfrm>
          <a:prstGeom prst="rect">
            <a:avLst/>
          </a:prstGeom>
          <a:noFill/>
          <a:ln/>
        </p:spPr>
        <p:txBody>
          <a:bodyPr wrap="square" rtlCol="0" anchor="ctr"/>
          <a:lstStyle/>
          <a:p>
            <a:pPr marL="0" indent="0" algn="l">
              <a:buNone/>
            </a:pPr>
            <a:r>
              <a:rPr lang="en-US" sz="2850" dirty="0">
                <a:solidFill>
                  <a:srgbClr val="323E47"/>
                </a:solidFill>
                <a:latin typeface="Quicksand" pitchFamily="34" charset="0"/>
                <a:ea typeface="Quicksand" pitchFamily="34" charset="-122"/>
                <a:cs typeface="Quicksand" pitchFamily="34" charset="-120"/>
              </a:rPr>
              <a:t>Just like people, sentences have different jobs! Today, we'll learn about the four main kinds of sentences and what they do.</a:t>
            </a:r>
            <a:endParaRPr lang="en-US" sz="2850" dirty="0"/>
          </a:p>
        </p:txBody>
      </p:sp>
      <p:sp>
        <p:nvSpPr>
          <p:cNvPr id="7" name="Text 3"/>
          <p:cNvSpPr/>
          <p:nvPr/>
        </p:nvSpPr>
        <p:spPr>
          <a:xfrm>
            <a:off x="1285875" y="7667625"/>
            <a:ext cx="7367587" cy="746784"/>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Four sentence types: declarative, interrogative, imperative, and exclamatory.</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285875" y="2809875"/>
            <a:ext cx="7000875" cy="4667250"/>
          </a:xfrm>
          <a:prstGeom prst="rect">
            <a:avLst/>
          </a:prstGeom>
        </p:spPr>
      </p:pic>
      <p:pic>
        <p:nvPicPr>
          <p:cNvPr id="3"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4" name="Shape 0"/>
          <p:cNvSpPr/>
          <p:nvPr/>
        </p:nvSpPr>
        <p:spPr>
          <a:xfrm>
            <a:off x="9877425" y="1276350"/>
            <a:ext cx="5857875" cy="76200"/>
          </a:xfrm>
          <a:prstGeom prst="rect">
            <a:avLst/>
          </a:prstGeom>
          <a:solidFill>
            <a:srgbClr val="92A6B2"/>
          </a:solidFill>
          <a:ln w="12700">
            <a:solidFill>
              <a:srgbClr val="92A6B2"/>
            </a:solidFill>
            <a:prstDash val="solid"/>
          </a:ln>
        </p:spPr>
      </p:sp>
      <p:sp>
        <p:nvSpPr>
          <p:cNvPr id="5" name="Text 1"/>
          <p:cNvSpPr/>
          <p:nvPr/>
        </p:nvSpPr>
        <p:spPr>
          <a:xfrm>
            <a:off x="9639300" y="1790700"/>
            <a:ext cx="7362825" cy="1718063"/>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Statements: Just Telling</a:t>
            </a:r>
            <a:endParaRPr lang="en-US" sz="6150" dirty="0"/>
          </a:p>
        </p:txBody>
      </p:sp>
      <p:sp>
        <p:nvSpPr>
          <p:cNvPr id="6" name="Text 2"/>
          <p:cNvSpPr/>
          <p:nvPr/>
        </p:nvSpPr>
        <p:spPr>
          <a:xfrm>
            <a:off x="9639300" y="3813572"/>
            <a:ext cx="7362825" cy="2026551"/>
          </a:xfrm>
          <a:prstGeom prst="rect">
            <a:avLst/>
          </a:prstGeom>
          <a:noFill/>
          <a:ln/>
        </p:spPr>
        <p:txBody>
          <a:bodyPr wrap="square" rtlCol="0" anchor="ctr"/>
          <a:lstStyle/>
          <a:p>
            <a:pPr marL="0" indent="0" algn="l">
              <a:buNone/>
            </a:pPr>
            <a:r>
              <a:rPr lang="en-US" sz="2850" dirty="0">
                <a:solidFill>
                  <a:srgbClr val="323E47"/>
                </a:solidFill>
                <a:latin typeface="Quicksand" pitchFamily="34" charset="0"/>
                <a:ea typeface="Quicksand" pitchFamily="34" charset="-122"/>
                <a:cs typeface="Quicksand" pitchFamily="34" charset="-120"/>
              </a:rPr>
              <a:t>A </a:t>
            </a:r>
            <a:r>
              <a:rPr lang="en-US" sz="2850" b="1" dirty="0">
                <a:solidFill>
                  <a:srgbClr val="323E47"/>
                </a:solidFill>
                <a:latin typeface="Quicksand" pitchFamily="34" charset="0"/>
                <a:ea typeface="Quicksand" pitchFamily="34" charset="-122"/>
                <a:cs typeface="Quicksand" pitchFamily="34" charset="-120"/>
              </a:rPr>
              <a:t>statement</a:t>
            </a:r>
            <a:r>
              <a:rPr lang="en-US" sz="2850" dirty="0">
                <a:solidFill>
                  <a:srgbClr val="323E47"/>
                </a:solidFill>
                <a:latin typeface="Quicksand" pitchFamily="34" charset="0"/>
                <a:ea typeface="Quicksand" pitchFamily="34" charset="-122"/>
                <a:cs typeface="Quicksand" pitchFamily="34" charset="-120"/>
              </a:rPr>
              <a:t> sentence simply </a:t>
            </a:r>
            <a:r>
              <a:rPr lang="en-US" sz="2850" i="1" dirty="0">
                <a:solidFill>
                  <a:srgbClr val="323E47"/>
                </a:solidFill>
                <a:latin typeface="Quicksand" pitchFamily="34" charset="0"/>
                <a:ea typeface="Quicksand" pitchFamily="34" charset="-122"/>
                <a:cs typeface="Quicksand" pitchFamily="34" charset="-120"/>
              </a:rPr>
              <a:t>tells</a:t>
            </a:r>
            <a:r>
              <a:rPr lang="en-US" sz="2850" dirty="0">
                <a:solidFill>
                  <a:srgbClr val="323E47"/>
                </a:solidFill>
                <a:latin typeface="Quicksand" pitchFamily="34" charset="0"/>
                <a:ea typeface="Quicksand" pitchFamily="34" charset="-122"/>
                <a:cs typeface="Quicksand" pitchFamily="34" charset="-120"/>
              </a:rPr>
              <a:t> you something. It shares information or a fact. Statements always end with a </a:t>
            </a:r>
            <a:r>
              <a:rPr lang="en-US" sz="2850" b="1" dirty="0">
                <a:solidFill>
                  <a:srgbClr val="323E47"/>
                </a:solidFill>
                <a:latin typeface="Quicksand" pitchFamily="34" charset="0"/>
                <a:ea typeface="Quicksand" pitchFamily="34" charset="-122"/>
                <a:cs typeface="Quicksand" pitchFamily="34" charset="-120"/>
              </a:rPr>
              <a:t>period</a:t>
            </a:r>
            <a:r>
              <a:rPr lang="en-US" sz="2850" dirty="0">
                <a:solidFill>
                  <a:srgbClr val="323E47"/>
                </a:solidFill>
                <a:latin typeface="Quicksand" pitchFamily="34" charset="0"/>
                <a:ea typeface="Quicksand" pitchFamily="34" charset="-122"/>
                <a:cs typeface="Quicksand" pitchFamily="34" charset="-120"/>
              </a:rPr>
              <a:t> (.). For example, "The sun is bright."</a:t>
            </a:r>
            <a:endParaRPr lang="en-US" sz="2850" dirty="0"/>
          </a:p>
        </p:txBody>
      </p:sp>
      <p:sp>
        <p:nvSpPr>
          <p:cNvPr id="7" name="Text 3"/>
          <p:cNvSpPr/>
          <p:nvPr/>
        </p:nvSpPr>
        <p:spPr>
          <a:xfrm>
            <a:off x="1285875" y="7667625"/>
            <a:ext cx="7367587" cy="373392"/>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Girl explains: 'The sun is a star.' It's a statement!</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3"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4" name="Image 0" descr="/images/icons/lara-icon-talk.sv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6754475" y="8858250"/>
            <a:ext cx="762000" cy="762000"/>
          </a:xfrm>
          <a:prstGeom prst="rect">
            <a:avLst/>
          </a:prstGeom>
        </p:spPr>
      </p:pic>
      <p:sp>
        <p:nvSpPr>
          <p:cNvPr id="5" name="Text 2"/>
          <p:cNvSpPr/>
          <p:nvPr/>
        </p:nvSpPr>
        <p:spPr>
          <a:xfrm>
            <a:off x="2476500" y="1905000"/>
            <a:ext cx="13335000" cy="822761"/>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Your Turn: Write Statements</a:t>
            </a:r>
            <a:endParaRPr lang="en-US" sz="5400" dirty="0"/>
          </a:p>
        </p:txBody>
      </p:sp>
      <p:sp>
        <p:nvSpPr>
          <p:cNvPr id="6" name="Text 3"/>
          <p:cNvSpPr/>
          <p:nvPr/>
        </p:nvSpPr>
        <p:spPr>
          <a:xfrm>
            <a:off x="2476500" y="2918371"/>
            <a:ext cx="13335000" cy="160009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Think about your favorite animal. What does it look like? What does it do? Write two </a:t>
            </a:r>
            <a:r>
              <a:rPr lang="en-US" sz="3000" i="1" dirty="0">
                <a:solidFill>
                  <a:srgbClr val="323E47"/>
                </a:solidFill>
                <a:latin typeface="Quicksand" pitchFamily="34" charset="0"/>
                <a:ea typeface="Quicksand" pitchFamily="34" charset="-122"/>
                <a:cs typeface="Quicksand" pitchFamily="34" charset="-120"/>
              </a:rPr>
              <a:t>statement</a:t>
            </a:r>
            <a:r>
              <a:rPr lang="en-US" sz="3000" dirty="0">
                <a:solidFill>
                  <a:srgbClr val="323E47"/>
                </a:solidFill>
                <a:latin typeface="Quicksand" pitchFamily="34" charset="0"/>
                <a:ea typeface="Quicksand" pitchFamily="34" charset="-122"/>
                <a:cs typeface="Quicksand" pitchFamily="34" charset="-120"/>
              </a:rPr>
              <a:t> sentences describing your favorite animal. Remember, a statement tells us something and ends with a period!</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9639300" y="2809875"/>
            <a:ext cx="7000875" cy="4667250"/>
          </a:xfrm>
          <a:prstGeom prst="rect">
            <a:avLst/>
          </a:prstGeom>
        </p:spPr>
      </p:pic>
      <p:pic>
        <p:nvPicPr>
          <p:cNvPr id="3"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4" name="Shape 0"/>
          <p:cNvSpPr/>
          <p:nvPr/>
        </p:nvSpPr>
        <p:spPr>
          <a:xfrm>
            <a:off x="9877425" y="1276350"/>
            <a:ext cx="5857875" cy="76200"/>
          </a:xfrm>
          <a:prstGeom prst="rect">
            <a:avLst/>
          </a:prstGeom>
          <a:solidFill>
            <a:srgbClr val="92A6B2"/>
          </a:solidFill>
          <a:ln w="12700">
            <a:solidFill>
              <a:srgbClr val="92A6B2"/>
            </a:solidFill>
            <a:prstDash val="solid"/>
          </a:ln>
        </p:spPr>
      </p:sp>
      <p:sp>
        <p:nvSpPr>
          <p:cNvPr id="5" name="Text 1"/>
          <p:cNvSpPr/>
          <p:nvPr/>
        </p:nvSpPr>
        <p:spPr>
          <a:xfrm>
            <a:off x="1285875" y="1790700"/>
            <a:ext cx="7362825" cy="1718063"/>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Questions: Always Asking</a:t>
            </a:r>
            <a:endParaRPr lang="en-US" sz="6150" dirty="0"/>
          </a:p>
        </p:txBody>
      </p:sp>
      <p:sp>
        <p:nvSpPr>
          <p:cNvPr id="6" name="Text 2"/>
          <p:cNvSpPr/>
          <p:nvPr/>
        </p:nvSpPr>
        <p:spPr>
          <a:xfrm>
            <a:off x="1285875" y="3813572"/>
            <a:ext cx="7362825" cy="2026551"/>
          </a:xfrm>
          <a:prstGeom prst="rect">
            <a:avLst/>
          </a:prstGeom>
          <a:noFill/>
          <a:ln/>
        </p:spPr>
        <p:txBody>
          <a:bodyPr wrap="square" rtlCol="0" anchor="ctr"/>
          <a:lstStyle/>
          <a:p>
            <a:pPr marL="0" indent="0" algn="l">
              <a:buNone/>
            </a:pPr>
            <a:r>
              <a:rPr lang="en-US" sz="2850" dirty="0">
                <a:solidFill>
                  <a:srgbClr val="323E47"/>
                </a:solidFill>
                <a:latin typeface="Quicksand" pitchFamily="34" charset="0"/>
                <a:ea typeface="Quicksand" pitchFamily="34" charset="-122"/>
                <a:cs typeface="Quicksand" pitchFamily="34" charset="-120"/>
              </a:rPr>
              <a:t>A question sentence asks something. Its job is to get information or an answer. It always ends with a question mark (?). For example, "What is your favorite color?"</a:t>
            </a:r>
            <a:endParaRPr lang="en-US" sz="2850" dirty="0"/>
          </a:p>
        </p:txBody>
      </p:sp>
      <p:sp>
        <p:nvSpPr>
          <p:cNvPr id="7" name="Text 3"/>
          <p:cNvSpPr/>
          <p:nvPr/>
        </p:nvSpPr>
        <p:spPr>
          <a:xfrm>
            <a:off x="9639300" y="7667625"/>
            <a:ext cx="7367587" cy="373392"/>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Boy asks, 'Are you a teacher?' Woman answers 'Yes.'</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Image 0" descr="/images/iara/lara-pointing.svg"/>
          <p:cNvPicPr>
            <a:picLocks noChangeAspect="1"/>
          </p:cNvPicPr>
          <p:nvPr/>
        </p:nvPicPr>
        <p:blipFill>
          <a:blip r:embed="rId3">
            <a:extLst>
              <a:ext uri="{96DAC541-7B7A-43D3-8B79-37D633B846F1}">
                <asvg:svgBlip xmlns:asvg="http://schemas.microsoft.com/office/drawing/2016/SVG/main" xmlns="" r:embed="rId4"/>
              </a:ext>
            </a:extLst>
          </a:blip>
          <a:srcRect l="5" r="5"/>
          <a:stretch/>
        </p:blipFill>
        <p:spPr>
          <a:xfrm>
            <a:off x="1838325" y="6600825"/>
            <a:ext cx="2381250" cy="3676650"/>
          </a:xfrm>
          <a:prstGeom prst="rect">
            <a:avLst/>
          </a:prstGeom>
        </p:spPr>
      </p:pic>
      <p:sp>
        <p:nvSpPr>
          <p:cNvPr id="3" name="Shape 0"/>
          <p:cNvSpPr/>
          <p:nvPr/>
        </p:nvSpPr>
        <p:spPr>
          <a:xfrm>
            <a:off x="1285875" y="9010650"/>
            <a:ext cx="5857875" cy="76200"/>
          </a:xfrm>
          <a:prstGeom prst="rect">
            <a:avLst/>
          </a:prstGeom>
          <a:solidFill>
            <a:srgbClr val="92A6B2"/>
          </a:solidFill>
          <a:ln w="12700">
            <a:solidFill>
              <a:srgbClr val="92A6B2"/>
            </a:solidFill>
            <a:prstDash val="solid"/>
          </a:ln>
        </p:spPr>
      </p:sp>
      <p:sp>
        <p:nvSpPr>
          <p:cNvPr id="4" name="Shape 1"/>
          <p:cNvSpPr/>
          <p:nvPr/>
        </p:nvSpPr>
        <p:spPr>
          <a:xfrm>
            <a:off x="9877425" y="1276350"/>
            <a:ext cx="5857875" cy="76200"/>
          </a:xfrm>
          <a:prstGeom prst="rect">
            <a:avLst/>
          </a:prstGeom>
          <a:solidFill>
            <a:srgbClr val="92A6B2"/>
          </a:solidFill>
          <a:ln w="12700">
            <a:solidFill>
              <a:srgbClr val="92A6B2"/>
            </a:solidFill>
            <a:prstDash val="solid"/>
          </a:ln>
        </p:spPr>
      </p:sp>
      <p:pic>
        <p:nvPicPr>
          <p:cNvPr id="5" name="Image 1" descr="/images/icons/lara-icon-talk.sv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6754475" y="8858250"/>
            <a:ext cx="762000" cy="762000"/>
          </a:xfrm>
          <a:prstGeom prst="rect">
            <a:avLst/>
          </a:prstGeom>
        </p:spPr>
      </p:pic>
      <p:sp>
        <p:nvSpPr>
          <p:cNvPr id="6" name="Text 2"/>
          <p:cNvSpPr/>
          <p:nvPr/>
        </p:nvSpPr>
        <p:spPr>
          <a:xfrm>
            <a:off x="2476500" y="1905000"/>
            <a:ext cx="13335000" cy="822869"/>
          </a:xfrm>
          <a:prstGeom prst="rect">
            <a:avLst/>
          </a:prstGeom>
          <a:noFill/>
          <a:ln/>
        </p:spPr>
        <p:txBody>
          <a:bodyPr wrap="square" rtlCol="0" anchor="ctr"/>
          <a:lstStyle/>
          <a:p>
            <a:pPr marL="0" indent="0" algn="l">
              <a:buNone/>
            </a:pPr>
            <a:r>
              <a:rPr lang="en-US" sz="5400" b="1" dirty="0">
                <a:solidFill>
                  <a:srgbClr val="323E47"/>
                </a:solidFill>
                <a:latin typeface="Quicksand" pitchFamily="34" charset="0"/>
                <a:ea typeface="Quicksand" pitchFamily="34" charset="-122"/>
                <a:cs typeface="Quicksand" pitchFamily="34" charset="-120"/>
              </a:rPr>
              <a:t>Your Turn: Ask Questions</a:t>
            </a:r>
            <a:endParaRPr lang="en-US" sz="5400" dirty="0"/>
          </a:p>
        </p:txBody>
      </p:sp>
      <p:sp>
        <p:nvSpPr>
          <p:cNvPr id="7" name="Text 3"/>
          <p:cNvSpPr/>
          <p:nvPr/>
        </p:nvSpPr>
        <p:spPr>
          <a:xfrm>
            <a:off x="2476500" y="2918371"/>
            <a:ext cx="13335000" cy="1599860"/>
          </a:xfrm>
          <a:prstGeom prst="rect">
            <a:avLst/>
          </a:prstGeom>
          <a:noFill/>
          <a:ln/>
        </p:spPr>
        <p:txBody>
          <a:bodyPr wrap="square" rtlCol="0" anchor="ctr"/>
          <a:lstStyle/>
          <a:p>
            <a:pPr marL="0" indent="0" algn="l">
              <a:buNone/>
            </a:pPr>
            <a:r>
              <a:rPr lang="en-US" sz="3000" dirty="0">
                <a:solidFill>
                  <a:srgbClr val="323E47"/>
                </a:solidFill>
                <a:latin typeface="Quicksand" pitchFamily="34" charset="0"/>
                <a:ea typeface="Quicksand" pitchFamily="34" charset="-122"/>
                <a:cs typeface="Quicksand" pitchFamily="34" charset="-120"/>
              </a:rPr>
              <a:t>Now it's your turn! Think about your favorite animal. What three questions would you ask it if you could talk to it? Remember to use question words and end with a question mark!</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9639300" y="2809875"/>
            <a:ext cx="7000875" cy="4667250"/>
          </a:xfrm>
          <a:prstGeom prst="rect">
            <a:avLst/>
          </a:prstGeom>
        </p:spPr>
      </p:pic>
      <p:pic>
        <p:nvPicPr>
          <p:cNvPr id="3" name="Image 1" descr="/images/icons/lara-icon-talk.sv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6754475" y="8858250"/>
            <a:ext cx="762000" cy="762000"/>
          </a:xfrm>
          <a:prstGeom prst="rect">
            <a:avLst/>
          </a:prstGeom>
        </p:spPr>
      </p:pic>
      <p:sp>
        <p:nvSpPr>
          <p:cNvPr id="4" name="Shape 0"/>
          <p:cNvSpPr/>
          <p:nvPr/>
        </p:nvSpPr>
        <p:spPr>
          <a:xfrm>
            <a:off x="9877425" y="1276350"/>
            <a:ext cx="5857875" cy="76200"/>
          </a:xfrm>
          <a:prstGeom prst="rect">
            <a:avLst/>
          </a:prstGeom>
          <a:solidFill>
            <a:srgbClr val="92A6B2"/>
          </a:solidFill>
          <a:ln w="12700">
            <a:solidFill>
              <a:srgbClr val="92A6B2"/>
            </a:solidFill>
            <a:prstDash val="solid"/>
          </a:ln>
        </p:spPr>
      </p:sp>
      <p:sp>
        <p:nvSpPr>
          <p:cNvPr id="5" name="Text 1"/>
          <p:cNvSpPr/>
          <p:nvPr/>
        </p:nvSpPr>
        <p:spPr>
          <a:xfrm>
            <a:off x="1285875" y="1790700"/>
            <a:ext cx="7362825" cy="1718063"/>
          </a:xfrm>
          <a:prstGeom prst="rect">
            <a:avLst/>
          </a:prstGeom>
          <a:noFill/>
          <a:ln/>
        </p:spPr>
        <p:txBody>
          <a:bodyPr wrap="square" rtlCol="0" anchor="ctr"/>
          <a:lstStyle/>
          <a:p>
            <a:pPr marL="0" indent="0" algn="l">
              <a:buNone/>
            </a:pPr>
            <a:r>
              <a:rPr lang="en-US" sz="6150" b="1" dirty="0">
                <a:solidFill>
                  <a:srgbClr val="0F151A"/>
                </a:solidFill>
                <a:latin typeface="Quicksand" pitchFamily="34" charset="0"/>
                <a:ea typeface="Quicksand" pitchFamily="34" charset="-122"/>
                <a:cs typeface="Quicksand" pitchFamily="34" charset="-120"/>
              </a:rPr>
              <a:t>Commands: Giving Orders</a:t>
            </a:r>
            <a:endParaRPr lang="en-US" sz="6150" dirty="0"/>
          </a:p>
        </p:txBody>
      </p:sp>
      <p:sp>
        <p:nvSpPr>
          <p:cNvPr id="6" name="Text 2"/>
          <p:cNvSpPr/>
          <p:nvPr/>
        </p:nvSpPr>
        <p:spPr>
          <a:xfrm>
            <a:off x="1285875" y="3813572"/>
            <a:ext cx="7362825" cy="2533189"/>
          </a:xfrm>
          <a:prstGeom prst="rect">
            <a:avLst/>
          </a:prstGeom>
          <a:noFill/>
          <a:ln/>
        </p:spPr>
        <p:txBody>
          <a:bodyPr wrap="square" rtlCol="0" anchor="ctr"/>
          <a:lstStyle/>
          <a:p>
            <a:pPr marL="0" indent="0" algn="l">
              <a:buNone/>
            </a:pPr>
            <a:r>
              <a:rPr lang="en-US" sz="2850" dirty="0">
                <a:solidFill>
                  <a:srgbClr val="323E47"/>
                </a:solidFill>
                <a:latin typeface="Quicksand" pitchFamily="34" charset="0"/>
                <a:ea typeface="Quicksand" pitchFamily="34" charset="-122"/>
                <a:cs typeface="Quicksand" pitchFamily="34" charset="-120"/>
              </a:rPr>
              <a:t>Command sentences tell someone to do something. They give an order or a strong request. They can end with a period (.). For a strong command, use an exclamation mark (!). </a:t>
            </a:r>
            <a:r>
              <a:rPr lang="en-US" sz="2850" i="1" dirty="0">
                <a:solidFill>
                  <a:srgbClr val="323E47"/>
                </a:solidFill>
                <a:latin typeface="Quicksand" pitchFamily="34" charset="0"/>
                <a:ea typeface="Quicksand" pitchFamily="34" charset="-122"/>
                <a:cs typeface="Quicksand" pitchFamily="34" charset="-120"/>
              </a:rPr>
              <a:t>Listen</a:t>
            </a:r>
            <a:r>
              <a:rPr lang="en-US" sz="2850" dirty="0">
                <a:solidFill>
                  <a:srgbClr val="323E47"/>
                </a:solidFill>
                <a:latin typeface="Quicksand" pitchFamily="34" charset="0"/>
                <a:ea typeface="Quicksand" pitchFamily="34" charset="-122"/>
                <a:cs typeface="Quicksand" pitchFamily="34" charset="-120"/>
              </a:rPr>
              <a:t> carefully! </a:t>
            </a:r>
            <a:r>
              <a:rPr lang="en-US" sz="2850" i="1" dirty="0">
                <a:solidFill>
                  <a:srgbClr val="323E47"/>
                </a:solidFill>
                <a:latin typeface="Quicksand" pitchFamily="34" charset="0"/>
                <a:ea typeface="Quicksand" pitchFamily="34" charset="-122"/>
                <a:cs typeface="Quicksand" pitchFamily="34" charset="-120"/>
              </a:rPr>
              <a:t>Please sit down</a:t>
            </a:r>
            <a:r>
              <a:rPr lang="en-US" sz="2850" dirty="0">
                <a:solidFill>
                  <a:srgbClr val="323E47"/>
                </a:solidFill>
                <a:latin typeface="Quicksand" pitchFamily="34" charset="0"/>
                <a:ea typeface="Quicksand" pitchFamily="34" charset="-122"/>
                <a:cs typeface="Quicksand" pitchFamily="34" charset="-120"/>
              </a:rPr>
              <a:t>.</a:t>
            </a:r>
            <a:endParaRPr lang="en-US" sz="2850" dirty="0"/>
          </a:p>
        </p:txBody>
      </p:sp>
      <p:sp>
        <p:nvSpPr>
          <p:cNvPr id="7" name="Text 3"/>
          <p:cNvSpPr/>
          <p:nvPr/>
        </p:nvSpPr>
        <p:spPr>
          <a:xfrm>
            <a:off x="9639300" y="7667625"/>
            <a:ext cx="7367587" cy="373392"/>
          </a:xfrm>
          <a:prstGeom prst="rect">
            <a:avLst/>
          </a:prstGeom>
          <a:noFill/>
          <a:ln/>
        </p:spPr>
        <p:txBody>
          <a:bodyPr wrap="square" rtlCol="0" anchor="ctr"/>
          <a:lstStyle/>
          <a:p>
            <a:pPr marL="0" indent="0" algn="l">
              <a:buNone/>
            </a:pPr>
            <a:r>
              <a:rPr lang="en-US" sz="2100" i="1" dirty="0">
                <a:solidFill>
                  <a:srgbClr val="323E47"/>
                </a:solidFill>
                <a:latin typeface="Rubik" pitchFamily="34" charset="0"/>
                <a:ea typeface="Rubik" pitchFamily="34" charset="-122"/>
                <a:cs typeface="Rubik" pitchFamily="34" charset="-120"/>
              </a:rPr>
              <a:t>Boy giving a command: 'Do your homework.'</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982</Words>
  <Application>Microsoft Office PowerPoint</Application>
  <PresentationFormat>Personnalisé</PresentationFormat>
  <Paragraphs>138</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Thinkpad</cp:lastModifiedBy>
  <cp:revision>3</cp:revision>
  <dcterms:created xsi:type="dcterms:W3CDTF">2025-12-01T08:45:22Z</dcterms:created>
  <dcterms:modified xsi:type="dcterms:W3CDTF">2025-12-08T09:05:56Z</dcterms:modified>
</cp:coreProperties>
</file>