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56" r:id="rId2"/>
    <p:sldId id="270" r:id="rId3"/>
    <p:sldId id="271" r:id="rId4"/>
    <p:sldId id="272" r:id="rId5"/>
    <p:sldId id="269" r:id="rId6"/>
    <p:sldId id="273" r:id="rId7"/>
    <p:sldId id="274" r:id="rId8"/>
    <p:sldId id="275" r:id="rId9"/>
    <p:sldId id="276" r:id="rId10"/>
    <p:sldId id="277" r:id="rId11"/>
    <p:sldId id="278" r:id="rId12"/>
    <p:sldId id="279" r:id="rId13"/>
    <p:sldId id="280" r:id="rId14"/>
    <p:sldId id="281" r:id="rId15"/>
    <p:sldId id="282"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1/24/2025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1/24/2025</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1/24/2025</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1/24/2025</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1/24/2025</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1/24/2025</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1/24/2025</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1/24/2025</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1/24/2025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1/24/2025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0" y="2047149"/>
            <a:ext cx="9183189" cy="711153"/>
          </a:xfrm>
        </p:spPr>
        <p:txBody>
          <a:bodyPr>
            <a:normAutofit/>
          </a:bodyPr>
          <a:lstStyle/>
          <a:p>
            <a:pPr algn="ctr"/>
            <a:r>
              <a:rPr lang="en-US" sz="4400" dirty="0" smtClean="0">
                <a:latin typeface="Lucida Fax" panose="02060602050505020204" pitchFamily="18" charset="0"/>
                <a:sym typeface="Impact" panose="020B0806030902050204" pitchFamily="34" charset="0"/>
              </a:rPr>
              <a:t>Startup culture</a:t>
            </a:r>
            <a:endParaRPr lang="en-US" sz="4400" dirty="0"/>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436300" y="3801293"/>
            <a:ext cx="8582296" cy="1724312"/>
          </a:xfrm>
        </p:spPr>
        <p:txBody>
          <a:bodyPr>
            <a:normAutofit/>
          </a:bodyPr>
          <a:lstStyle/>
          <a:p>
            <a:r>
              <a:rPr lang="fr-FR" sz="2800" dirty="0">
                <a:latin typeface="Lucida Bright" panose="02040602050505020304" pitchFamily="18" charset="0"/>
              </a:rPr>
              <a:t>Dr.DJOUDI Hanane</a:t>
            </a:r>
          </a:p>
          <a:p>
            <a:r>
              <a:rPr lang="fr-FR" sz="2400" dirty="0" smtClean="0">
                <a:latin typeface="Lucida Bright" panose="02040602050505020304" pitchFamily="18" charset="0"/>
              </a:rPr>
              <a:t>Senior lecturer/Faculty of ECMS-University of Biskra</a:t>
            </a:r>
          </a:p>
          <a:p>
            <a:r>
              <a:rPr lang="fr-FR" sz="2400" dirty="0" smtClean="0">
                <a:latin typeface="Lucida Bright" panose="02040602050505020304" pitchFamily="18" charset="0"/>
              </a:rPr>
              <a:t>December 01, 2024</a:t>
            </a:r>
            <a:endParaRPr lang="fr-FR" sz="2400" dirty="0">
              <a:latin typeface="Lucida Bright" panose="02040602050505020304" pitchFamily="18" charset="0"/>
            </a:endParaRPr>
          </a:p>
          <a:p>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ZoneTexte 3"/>
          <p:cNvSpPr txBox="1"/>
          <p:nvPr/>
        </p:nvSpPr>
        <p:spPr>
          <a:xfrm>
            <a:off x="3526971" y="6283234"/>
            <a:ext cx="8464731" cy="369332"/>
          </a:xfrm>
          <a:prstGeom prst="rect">
            <a:avLst/>
          </a:prstGeom>
          <a:noFill/>
        </p:spPr>
        <p:txBody>
          <a:bodyPr wrap="square" rtlCol="0">
            <a:spAutoFit/>
          </a:bodyPr>
          <a:lstStyle/>
          <a:p>
            <a:r>
              <a:rPr lang="fr-FR"/>
              <a:t>https://www.upsilonit.com/blog/startup-culture-definition-importance-how-to-build</a:t>
            </a:r>
            <a:endParaRPr lang="fr-FR" dirty="0"/>
          </a:p>
        </p:txBody>
      </p:sp>
    </p:spTree>
    <p:extLst>
      <p:ext uri="{BB962C8B-B14F-4D97-AF65-F5344CB8AC3E}">
        <p14:creationId xmlns:p14="http://schemas.microsoft.com/office/powerpoint/2010/main" val="3696246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Lucida Bright" panose="02040602050505020304" pitchFamily="18" charset="0"/>
              </a:rPr>
              <a:t>Startup Culture vs</a:t>
            </a:r>
            <a:br>
              <a:rPr lang="fr-FR" dirty="0">
                <a:latin typeface="Lucida Bright" panose="02040602050505020304" pitchFamily="18" charset="0"/>
              </a:rPr>
            </a:br>
            <a:r>
              <a:rPr lang="fr-FR" dirty="0">
                <a:latin typeface="Lucida Bright" panose="02040602050505020304" pitchFamily="18" charset="0"/>
              </a:rPr>
              <a:t> Corporate Culture</a:t>
            </a:r>
            <a:br>
              <a:rPr lang="fr-FR" dirty="0">
                <a:latin typeface="Lucida Bright" panose="02040602050505020304" pitchFamily="18" charset="0"/>
              </a:rPr>
            </a:br>
            <a:endParaRPr lang="fr-FR" dirty="0"/>
          </a:p>
        </p:txBody>
      </p:sp>
      <p:sp>
        <p:nvSpPr>
          <p:cNvPr id="3" name="Espace réservé du contenu 2"/>
          <p:cNvSpPr>
            <a:spLocks noGrp="1"/>
          </p:cNvSpPr>
          <p:nvPr>
            <p:ph idx="1"/>
          </p:nvPr>
        </p:nvSpPr>
        <p:spPr>
          <a:xfrm>
            <a:off x="3657599" y="864108"/>
            <a:ext cx="7733841" cy="5437540"/>
          </a:xfrm>
        </p:spPr>
        <p:txBody>
          <a:bodyPr/>
          <a:lstStyle/>
          <a:p>
            <a:pPr marL="0" indent="0" algn="just">
              <a:buNone/>
            </a:pPr>
            <a:r>
              <a:rPr lang="fr-FR" sz="2400" b="1" dirty="0" smtClean="0">
                <a:solidFill>
                  <a:schemeClr val="tx2">
                    <a:lumMod val="75000"/>
                  </a:schemeClr>
                </a:solidFill>
                <a:latin typeface="Lucida Bright" panose="02040602050505020304"/>
              </a:rPr>
              <a:t>4. Availability </a:t>
            </a:r>
            <a:r>
              <a:rPr lang="fr-FR" sz="2400" b="1" dirty="0">
                <a:solidFill>
                  <a:schemeClr val="tx2">
                    <a:lumMod val="75000"/>
                  </a:schemeClr>
                </a:solidFill>
                <a:latin typeface="Lucida Bright" panose="02040602050505020304"/>
              </a:rPr>
              <a:t>of resources</a:t>
            </a:r>
            <a:r>
              <a:rPr lang="fr-FR" sz="2400" dirty="0">
                <a:solidFill>
                  <a:schemeClr val="tx2">
                    <a:lumMod val="75000"/>
                  </a:schemeClr>
                </a:solidFill>
                <a:latin typeface="Lucida Bright" panose="02040602050505020304"/>
              </a:rPr>
              <a:t>: A startup's budget, time, and resources are typically limited, which demands a more prudent approach to problem-solving. Corporate culture relies on resources that are more extensive and may not experience the same level of resource constraints. This is another point usually differentiating startup vs corporate culture.</a:t>
            </a:r>
          </a:p>
          <a:p>
            <a:pPr marL="0" indent="0" algn="just">
              <a:buNone/>
            </a:pPr>
            <a:r>
              <a:rPr lang="fr-FR" sz="2400" b="1" dirty="0" smtClean="0">
                <a:solidFill>
                  <a:schemeClr val="tx2">
                    <a:lumMod val="75000"/>
                  </a:schemeClr>
                </a:solidFill>
                <a:latin typeface="Lucida Bright" panose="02040602050505020304"/>
              </a:rPr>
              <a:t>5. Mission</a:t>
            </a:r>
            <a:r>
              <a:rPr lang="fr-FR" sz="2400" dirty="0">
                <a:solidFill>
                  <a:schemeClr val="tx2">
                    <a:lumMod val="75000"/>
                  </a:schemeClr>
                </a:solidFill>
                <a:latin typeface="Lucida Bright" panose="02040602050505020304"/>
              </a:rPr>
              <a:t>: Startup culture heavily emphasizes the company's purpose and mission, aiming to create a strong sense of shared purpose among employees. Corporate culture might sometimes prioritize profit and shareholder value over the mission.</a:t>
            </a:r>
          </a:p>
          <a:p>
            <a:endParaRPr lang="fr-FR" dirty="0"/>
          </a:p>
        </p:txBody>
      </p:sp>
    </p:spTree>
    <p:extLst>
      <p:ext uri="{BB962C8B-B14F-4D97-AF65-F5344CB8AC3E}">
        <p14:creationId xmlns:p14="http://schemas.microsoft.com/office/powerpoint/2010/main" val="3246547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latin typeface="Lucida Bright" panose="02040602050505020304" pitchFamily="18" charset="0"/>
              </a:rPr>
              <a:t/>
            </a:r>
            <a:br>
              <a:rPr lang="fr-FR" dirty="0" smtClean="0">
                <a:latin typeface="Lucida Bright" panose="02040602050505020304" pitchFamily="18" charset="0"/>
              </a:rPr>
            </a:br>
            <a:r>
              <a:rPr lang="fr-FR" dirty="0" smtClean="0">
                <a:latin typeface="Lucida Bright" panose="02040602050505020304" pitchFamily="18" charset="0"/>
              </a:rPr>
              <a:t>Why </a:t>
            </a:r>
            <a:r>
              <a:rPr lang="fr-FR" dirty="0">
                <a:latin typeface="Lucida Bright" panose="02040602050505020304" pitchFamily="18" charset="0"/>
              </a:rPr>
              <a:t>Is Startup Culture Important?</a:t>
            </a:r>
            <a:br>
              <a:rPr lang="fr-FR" dirty="0">
                <a:latin typeface="Lucida Bright" panose="02040602050505020304" pitchFamily="18" charset="0"/>
              </a:rPr>
            </a:br>
            <a:r>
              <a:rPr lang="fr-FR" dirty="0"/>
              <a:t/>
            </a:r>
            <a:br>
              <a:rPr lang="fr-FR" dirty="0"/>
            </a:br>
            <a:endParaRPr lang="fr-FR" dirty="0"/>
          </a:p>
        </p:txBody>
      </p:sp>
      <p:pic>
        <p:nvPicPr>
          <p:cNvPr id="4" name="Espace réservé du contenu 3"/>
          <p:cNvPicPr>
            <a:picLocks noGrp="1" noChangeAspect="1"/>
          </p:cNvPicPr>
          <p:nvPr>
            <p:ph idx="1"/>
          </p:nvPr>
        </p:nvPicPr>
        <p:blipFill>
          <a:blip r:embed="rId2"/>
          <a:stretch>
            <a:fillRect/>
          </a:stretch>
        </p:blipFill>
        <p:spPr>
          <a:xfrm>
            <a:off x="3778786" y="969485"/>
            <a:ext cx="7678756" cy="5266062"/>
          </a:xfrm>
          <a:prstGeom prst="rect">
            <a:avLst/>
          </a:prstGeom>
        </p:spPr>
      </p:pic>
    </p:spTree>
    <p:extLst>
      <p:ext uri="{BB962C8B-B14F-4D97-AF65-F5344CB8AC3E}">
        <p14:creationId xmlns:p14="http://schemas.microsoft.com/office/powerpoint/2010/main" val="1346739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Lucida Bright" panose="02040602050505020304" pitchFamily="18" charset="0"/>
              </a:rPr>
              <a:t>Why Is Startup Culture Important?</a:t>
            </a:r>
            <a:br>
              <a:rPr lang="fr-FR" dirty="0">
                <a:latin typeface="Lucida Bright" panose="02040602050505020304" pitchFamily="18" charset="0"/>
              </a:rPr>
            </a:br>
            <a:endParaRPr lang="fr-FR" dirty="0"/>
          </a:p>
        </p:txBody>
      </p:sp>
      <p:sp>
        <p:nvSpPr>
          <p:cNvPr id="3" name="Espace réservé du contenu 2"/>
          <p:cNvSpPr>
            <a:spLocks noGrp="1"/>
          </p:cNvSpPr>
          <p:nvPr>
            <p:ph idx="1"/>
          </p:nvPr>
        </p:nvSpPr>
        <p:spPr>
          <a:xfrm>
            <a:off x="3547431" y="462707"/>
            <a:ext cx="8644569" cy="5927075"/>
          </a:xfrm>
        </p:spPr>
        <p:txBody>
          <a:bodyPr>
            <a:normAutofit fontScale="85000" lnSpcReduction="20000"/>
          </a:bodyPr>
          <a:lstStyle/>
          <a:p>
            <a:pPr marL="0" indent="0" algn="just">
              <a:lnSpc>
                <a:spcPct val="110000"/>
              </a:lnSpc>
              <a:buNone/>
            </a:pPr>
            <a:r>
              <a:rPr lang="fr-FR" sz="2200" b="1" dirty="0">
                <a:solidFill>
                  <a:schemeClr val="tx2">
                    <a:lumMod val="75000"/>
                  </a:schemeClr>
                </a:solidFill>
                <a:latin typeface="Lucida Bright" panose="02040602050505020304"/>
              </a:rPr>
              <a:t>1. Your Startup Is a Magnet for Talented Individuals</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A vibrant startup culture attracts top talent who are excited about working in a dynamic and innovative environment. It also helps build a community and retain employees who value autonomy, creative freedom, and multiple avenues to make impactful decisions.</a:t>
            </a:r>
          </a:p>
          <a:p>
            <a:pPr marL="0" indent="0" algn="just">
              <a:lnSpc>
                <a:spcPct val="110000"/>
              </a:lnSpc>
              <a:buNone/>
            </a:pPr>
            <a:r>
              <a:rPr lang="fr-FR" sz="2200" b="1" dirty="0">
                <a:solidFill>
                  <a:schemeClr val="tx2">
                    <a:lumMod val="75000"/>
                  </a:schemeClr>
                </a:solidFill>
                <a:latin typeface="Lucida Bright" panose="02040602050505020304"/>
              </a:rPr>
              <a:t>2. Your Startup Creates Disruptive Solutions to the Most Pressing Problems</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Startup culture's emphasis on innovation and creativity leads to the development of groundbreaking products and services. This culture encourages employees to think differently, challenge established paradigms, and come up with non-trivial solutions to existing limitations. These advancements are often bolstered by implementing advanced employee systems, creating a dynamic and efficient working environment.</a:t>
            </a:r>
          </a:p>
          <a:p>
            <a:pPr marL="0" indent="0" algn="just">
              <a:lnSpc>
                <a:spcPct val="110000"/>
              </a:lnSpc>
              <a:buNone/>
            </a:pPr>
            <a:r>
              <a:rPr lang="fr-FR" sz="2200" b="1" dirty="0">
                <a:solidFill>
                  <a:schemeClr val="tx2">
                    <a:lumMod val="75000"/>
                  </a:schemeClr>
                </a:solidFill>
                <a:latin typeface="Lucida Bright" panose="02040602050505020304"/>
              </a:rPr>
              <a:t>3. Your Startup Differentiates from Rivals</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In a rapidly changing business landscape, a startup's ability to adapt quickly can be a significant competitive advantage. A strong startup culture fosters agility, allowing companies to respond promptly to market shifts and changing customer expectations.</a:t>
            </a:r>
          </a:p>
          <a:p>
            <a:endParaRPr lang="fr-FR" dirty="0"/>
          </a:p>
        </p:txBody>
      </p:sp>
    </p:spTree>
    <p:extLst>
      <p:ext uri="{BB962C8B-B14F-4D97-AF65-F5344CB8AC3E}">
        <p14:creationId xmlns:p14="http://schemas.microsoft.com/office/powerpoint/2010/main" val="3579516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Lucida Bright" panose="02040602050505020304" pitchFamily="18" charset="0"/>
              </a:rPr>
              <a:t>Why Is Startup Culture Important?</a:t>
            </a:r>
            <a:br>
              <a:rPr lang="fr-FR" dirty="0">
                <a:latin typeface="Lucida Bright" panose="02040602050505020304" pitchFamily="18" charset="0"/>
              </a:rPr>
            </a:br>
            <a:endParaRPr lang="fr-FR" dirty="0"/>
          </a:p>
        </p:txBody>
      </p:sp>
      <p:sp>
        <p:nvSpPr>
          <p:cNvPr id="3" name="Espace réservé du contenu 2"/>
          <p:cNvSpPr>
            <a:spLocks noGrp="1"/>
          </p:cNvSpPr>
          <p:nvPr>
            <p:ph idx="1"/>
          </p:nvPr>
        </p:nvSpPr>
        <p:spPr>
          <a:xfrm>
            <a:off x="3613533" y="619340"/>
            <a:ext cx="8578467" cy="5610175"/>
          </a:xfrm>
        </p:spPr>
        <p:txBody>
          <a:bodyPr>
            <a:normAutofit fontScale="85000" lnSpcReduction="20000"/>
          </a:bodyPr>
          <a:lstStyle/>
          <a:p>
            <a:pPr marL="0" indent="0" algn="just">
              <a:lnSpc>
                <a:spcPct val="110000"/>
              </a:lnSpc>
              <a:buNone/>
            </a:pPr>
            <a:r>
              <a:rPr lang="fr-FR" sz="2200" b="1" dirty="0">
                <a:solidFill>
                  <a:schemeClr val="tx2">
                    <a:lumMod val="75000"/>
                  </a:schemeClr>
                </a:solidFill>
                <a:latin typeface="Lucida Bright" panose="02040602050505020304"/>
              </a:rPr>
              <a:t>4. Your Startup Leverages Improved Performance</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A positive work culture in startup companies can boost employee motivation, leading to enhanced productivity, engagement, and retention. This should occur both on individual and team levels. In this regard, implementing 360 review feedback can foster a culture of continuous improvement and open communication, which boosts employee motivation and engagement. This holistic approach not only enhances individual and team productivity but also significantly improves retention rates</a:t>
            </a:r>
          </a:p>
          <a:p>
            <a:pPr marL="0" indent="0" algn="just">
              <a:lnSpc>
                <a:spcPct val="110000"/>
              </a:lnSpc>
              <a:buNone/>
            </a:pPr>
            <a:r>
              <a:rPr lang="fr-FR" sz="2200" b="1" dirty="0">
                <a:solidFill>
                  <a:schemeClr val="tx2">
                    <a:lumMod val="75000"/>
                  </a:schemeClr>
                </a:solidFill>
                <a:latin typeface="Lucida Bright" panose="02040602050505020304"/>
              </a:rPr>
              <a:t>5. Your Startup Emphasizes Understanding and Meeting Customer Needs</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What is a startup culture important for additionally? Well, it creates solutions that are laser-focused on the target audience's needs and pain points. This customer-centric approach helps startups build products and services that resonate with their target audience.</a:t>
            </a:r>
          </a:p>
          <a:p>
            <a:pPr marL="0" indent="0" algn="just">
              <a:lnSpc>
                <a:spcPct val="110000"/>
              </a:lnSpc>
              <a:buNone/>
            </a:pPr>
            <a:r>
              <a:rPr lang="fr-FR" sz="2200" b="1" dirty="0">
                <a:solidFill>
                  <a:schemeClr val="tx2">
                    <a:lumMod val="75000"/>
                  </a:schemeClr>
                </a:solidFill>
                <a:latin typeface="Lucida Bright" panose="02040602050505020304"/>
              </a:rPr>
              <a:t>6. Your Startup Gets Noticed and Recognized</a:t>
            </a:r>
            <a:endParaRPr lang="fr-FR" sz="2200" dirty="0">
              <a:solidFill>
                <a:schemeClr val="tx2">
                  <a:lumMod val="75000"/>
                </a:schemeClr>
              </a:solidFill>
              <a:latin typeface="Lucida Bright" panose="02040602050505020304"/>
            </a:endParaRPr>
          </a:p>
          <a:p>
            <a:pPr marL="0" indent="0" algn="just">
              <a:lnSpc>
                <a:spcPct val="110000"/>
              </a:lnSpc>
              <a:buNone/>
            </a:pPr>
            <a:r>
              <a:rPr lang="fr-FR" sz="2200" dirty="0">
                <a:solidFill>
                  <a:schemeClr val="tx2">
                    <a:lumMod val="75000"/>
                  </a:schemeClr>
                </a:solidFill>
                <a:latin typeface="Lucida Bright" panose="02040602050505020304"/>
              </a:rPr>
              <a:t>The impact of startup culture is also seen in regard startup branding. If it's well-thought-out, it helps build up the company's reputation. It creates a unique selling point that attracts customers and investors alike.</a:t>
            </a:r>
          </a:p>
          <a:p>
            <a:pPr marL="0" indent="0">
              <a:buNone/>
            </a:pPr>
            <a:endParaRPr lang="fr-FR" dirty="0"/>
          </a:p>
        </p:txBody>
      </p:sp>
    </p:spTree>
    <p:extLst>
      <p:ext uri="{BB962C8B-B14F-4D97-AF65-F5344CB8AC3E}">
        <p14:creationId xmlns:p14="http://schemas.microsoft.com/office/powerpoint/2010/main" val="2636616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a:latin typeface="Lucida Bright" panose="02040602050505020304" pitchFamily="18" charset="0"/>
              </a:rPr>
              <a:t>Who Is In Charge Of Setting a Startup Work Culture?</a:t>
            </a:r>
            <a:br>
              <a:rPr lang="fr-FR" dirty="0">
                <a:latin typeface="Lucida Bright" panose="02040602050505020304" pitchFamily="18" charset="0"/>
              </a:rPr>
            </a:br>
            <a:endParaRPr lang="fr-FR" dirty="0">
              <a:latin typeface="Lucida Bright" panose="02040602050505020304" pitchFamily="18" charset="0"/>
            </a:endParaRPr>
          </a:p>
        </p:txBody>
      </p:sp>
      <p:pic>
        <p:nvPicPr>
          <p:cNvPr id="5" name="Espace réservé du contenu 4"/>
          <p:cNvPicPr>
            <a:picLocks noGrp="1" noChangeAspect="1"/>
          </p:cNvPicPr>
          <p:nvPr>
            <p:ph idx="1"/>
          </p:nvPr>
        </p:nvPicPr>
        <p:blipFill>
          <a:blip r:embed="rId2"/>
          <a:stretch>
            <a:fillRect/>
          </a:stretch>
        </p:blipFill>
        <p:spPr>
          <a:xfrm>
            <a:off x="3635566" y="914401"/>
            <a:ext cx="8000063" cy="5266063"/>
          </a:xfrm>
          <a:prstGeom prst="rect">
            <a:avLst/>
          </a:prstGeom>
        </p:spPr>
      </p:pic>
    </p:spTree>
    <p:extLst>
      <p:ext uri="{BB962C8B-B14F-4D97-AF65-F5344CB8AC3E}">
        <p14:creationId xmlns:p14="http://schemas.microsoft.com/office/powerpoint/2010/main" val="3362977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a:latin typeface="Lucida Bright" panose="02040602050505020304" pitchFamily="18" charset="0"/>
              </a:rPr>
              <a:t>How to Build Successful Startup Culture: Tips and To-Follow Principles</a:t>
            </a:r>
            <a:br>
              <a:rPr lang="fr-FR" dirty="0">
                <a:latin typeface="Lucida Bright" panose="02040602050505020304" pitchFamily="18" charset="0"/>
              </a:rPr>
            </a:br>
            <a:endParaRPr lang="fr-FR" dirty="0">
              <a:latin typeface="Lucida Bright" panose="02040602050505020304" pitchFamily="18" charset="0"/>
            </a:endParaRPr>
          </a:p>
        </p:txBody>
      </p:sp>
      <p:pic>
        <p:nvPicPr>
          <p:cNvPr id="4" name="Espace réservé du contenu 3"/>
          <p:cNvPicPr>
            <a:picLocks noGrp="1" noChangeAspect="1"/>
          </p:cNvPicPr>
          <p:nvPr>
            <p:ph idx="1"/>
          </p:nvPr>
        </p:nvPicPr>
        <p:blipFill>
          <a:blip r:embed="rId2"/>
          <a:stretch>
            <a:fillRect/>
          </a:stretch>
        </p:blipFill>
        <p:spPr>
          <a:xfrm>
            <a:off x="3668617" y="947452"/>
            <a:ext cx="8042313" cy="5177926"/>
          </a:xfrm>
          <a:prstGeom prst="rect">
            <a:avLst/>
          </a:prstGeom>
        </p:spPr>
      </p:pic>
    </p:spTree>
    <p:extLst>
      <p:ext uri="{BB962C8B-B14F-4D97-AF65-F5344CB8AC3E}">
        <p14:creationId xmlns:p14="http://schemas.microsoft.com/office/powerpoint/2010/main" val="1577641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1016840" y="2054087"/>
            <a:ext cx="7315200" cy="3667444"/>
          </a:xfrm>
        </p:spPr>
        <p:txBody>
          <a:bodyPr>
            <a:normAutofit/>
          </a:bodyPr>
          <a:lstStyle/>
          <a:p>
            <a:pPr algn="ctr"/>
            <a:r>
              <a:rPr lang="fr-FR" altLang="zh-CN" sz="6700" dirty="0" smtClean="0">
                <a:solidFill>
                  <a:srgbClr val="FFFFFF"/>
                </a:solidFill>
                <a:latin typeface="Lucida Fax" panose="02060602050505020204" pitchFamily="18" charset="0"/>
                <a:sym typeface="Impact" panose="020B0806030902050204" pitchFamily="34" charset="0"/>
              </a:rPr>
              <a:t>THANK YOU</a:t>
            </a:r>
            <a:r>
              <a:rPr lang="fr-FR" altLang="zh-CN" sz="6700" dirty="0">
                <a:solidFill>
                  <a:srgbClr val="FFFFFF"/>
                </a:solidFill>
                <a:latin typeface="Lucida Fax" panose="02060602050505020204" pitchFamily="18" charset="0"/>
                <a:sym typeface="Impact" panose="020B0806030902050204" pitchFamily="34" charset="0"/>
              </a:rPr>
              <a:t/>
            </a:r>
            <a:br>
              <a:rPr lang="fr-FR" altLang="zh-CN" sz="6700" dirty="0">
                <a:solidFill>
                  <a:srgbClr val="FFFFFF"/>
                </a:solidFill>
                <a:latin typeface="Lucida Fax" panose="02060602050505020204" pitchFamily="18" charset="0"/>
                <a:sym typeface="Impact" panose="020B0806030902050204" pitchFamily="34" charset="0"/>
              </a:rPr>
            </a:br>
            <a:r>
              <a:rPr lang="fr-FR" altLang="zh-CN" sz="6700" dirty="0">
                <a:solidFill>
                  <a:srgbClr val="FFFFFF"/>
                </a:solidFill>
                <a:latin typeface="Lucida Fax" panose="02060602050505020204" pitchFamily="18" charset="0"/>
                <a:sym typeface="Impact" panose="020B0806030902050204" pitchFamily="34" charset="0"/>
              </a:rPr>
              <a:t/>
            </a:r>
            <a:br>
              <a:rPr lang="fr-FR" altLang="zh-CN" sz="6700" dirty="0">
                <a:solidFill>
                  <a:srgbClr val="FFFFFF"/>
                </a:solidFill>
                <a:latin typeface="Lucida Fax" panose="02060602050505020204" pitchFamily="18" charset="0"/>
                <a:sym typeface="Impact" panose="020B0806030902050204" pitchFamily="34" charset="0"/>
              </a:rPr>
            </a:br>
            <a:endParaRPr lang="en-US" sz="6000"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062353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latin typeface="Lucida Bright" panose="02040602050505020304" pitchFamily="18" charset="0"/>
              </a:rPr>
              <a:t>What is culture?</a:t>
            </a:r>
            <a:endParaRPr lang="fr-FR" dirty="0">
              <a:latin typeface="Lucida Bright" panose="02040602050505020304" pitchFamily="18" charset="0"/>
            </a:endParaRPr>
          </a:p>
        </p:txBody>
      </p:sp>
      <p:sp>
        <p:nvSpPr>
          <p:cNvPr id="3" name="Espace réservé du contenu 2"/>
          <p:cNvSpPr>
            <a:spLocks noGrp="1"/>
          </p:cNvSpPr>
          <p:nvPr>
            <p:ph idx="1"/>
          </p:nvPr>
        </p:nvSpPr>
        <p:spPr>
          <a:xfrm>
            <a:off x="3803952" y="1306717"/>
            <a:ext cx="7315200" cy="5329214"/>
          </a:xfrm>
        </p:spPr>
        <p:txBody>
          <a:bodyPr>
            <a:noAutofit/>
          </a:bodyPr>
          <a:lstStyle/>
          <a:p>
            <a:pPr algn="just">
              <a:buFont typeface="Arial" panose="020B0604020202020204" pitchFamily="34" charset="0"/>
              <a:buChar char="•"/>
            </a:pPr>
            <a:r>
              <a:rPr lang="fr-FR" sz="2800" dirty="0">
                <a:solidFill>
                  <a:schemeClr val="tx2">
                    <a:lumMod val="75000"/>
                  </a:schemeClr>
                </a:solidFill>
                <a:latin typeface="Georgia" panose="02040502050405020303" pitchFamily="18" charset="0"/>
              </a:rPr>
              <a:t>Culture is generally a set of </a:t>
            </a:r>
            <a:r>
              <a:rPr lang="fr-FR" sz="2800" u="sng" dirty="0">
                <a:solidFill>
                  <a:schemeClr val="tx2">
                    <a:lumMod val="75000"/>
                  </a:schemeClr>
                </a:solidFill>
                <a:latin typeface="Georgia" panose="02040502050405020303" pitchFamily="18" charset="0"/>
              </a:rPr>
              <a:t>values</a:t>
            </a:r>
            <a:r>
              <a:rPr lang="fr-FR" sz="2800" dirty="0">
                <a:solidFill>
                  <a:schemeClr val="tx2">
                    <a:lumMod val="75000"/>
                  </a:schemeClr>
                </a:solidFill>
                <a:latin typeface="Georgia" panose="02040502050405020303" pitchFamily="18" charset="0"/>
              </a:rPr>
              <a:t>, </a:t>
            </a:r>
            <a:r>
              <a:rPr lang="fr-FR" sz="2800" u="sng" dirty="0">
                <a:solidFill>
                  <a:schemeClr val="tx2">
                    <a:lumMod val="75000"/>
                  </a:schemeClr>
                </a:solidFill>
                <a:latin typeface="Georgia" panose="02040502050405020303" pitchFamily="18" charset="0"/>
              </a:rPr>
              <a:t>beliefs</a:t>
            </a:r>
            <a:r>
              <a:rPr lang="fr-FR" sz="2800" dirty="0">
                <a:solidFill>
                  <a:schemeClr val="tx2">
                    <a:lumMod val="75000"/>
                  </a:schemeClr>
                </a:solidFill>
                <a:latin typeface="Georgia" panose="02040502050405020303" pitchFamily="18" charset="0"/>
              </a:rPr>
              <a:t>, </a:t>
            </a:r>
            <a:r>
              <a:rPr lang="fr-FR" sz="2800" u="sng" dirty="0">
                <a:solidFill>
                  <a:schemeClr val="tx2">
                    <a:lumMod val="75000"/>
                  </a:schemeClr>
                </a:solidFill>
                <a:latin typeface="Georgia" panose="02040502050405020303" pitchFamily="18" charset="0"/>
              </a:rPr>
              <a:t>assumptions</a:t>
            </a:r>
            <a:r>
              <a:rPr lang="fr-FR" sz="2800" dirty="0">
                <a:solidFill>
                  <a:schemeClr val="tx2">
                    <a:lumMod val="75000"/>
                  </a:schemeClr>
                </a:solidFill>
                <a:latin typeface="Georgia" panose="02040502050405020303" pitchFamily="18" charset="0"/>
              </a:rPr>
              <a:t>, and </a:t>
            </a:r>
            <a:r>
              <a:rPr lang="fr-FR" sz="2800" u="sng" dirty="0">
                <a:solidFill>
                  <a:schemeClr val="tx2">
                    <a:lumMod val="75000"/>
                  </a:schemeClr>
                </a:solidFill>
                <a:latin typeface="Georgia" panose="02040502050405020303" pitchFamily="18" charset="0"/>
              </a:rPr>
              <a:t>symbols</a:t>
            </a:r>
            <a:r>
              <a:rPr lang="fr-FR" sz="2800" dirty="0">
                <a:solidFill>
                  <a:schemeClr val="tx2">
                    <a:lumMod val="75000"/>
                  </a:schemeClr>
                </a:solidFill>
                <a:latin typeface="Georgia" panose="02040502050405020303" pitchFamily="18" charset="0"/>
              </a:rPr>
              <a:t> that determine how organizational members think and behave.</a:t>
            </a:r>
          </a:p>
          <a:p>
            <a:pPr algn="just"/>
            <a:r>
              <a:rPr lang="fr-FR" sz="2800" dirty="0" smtClean="0">
                <a:solidFill>
                  <a:schemeClr val="tx2">
                    <a:lumMod val="75000"/>
                  </a:schemeClr>
                </a:solidFill>
                <a:latin typeface="Georgia" panose="02040502050405020303" pitchFamily="18" charset="0"/>
              </a:rPr>
              <a:t>It answers </a:t>
            </a:r>
            <a:r>
              <a:rPr lang="fr-FR" sz="2800" dirty="0">
                <a:solidFill>
                  <a:schemeClr val="tx2">
                    <a:lumMod val="75000"/>
                  </a:schemeClr>
                </a:solidFill>
                <a:latin typeface="Georgia" panose="02040502050405020303" pitchFamily="18" charset="0"/>
              </a:rPr>
              <a:t>the questions of who we are (e.g., </a:t>
            </a:r>
            <a:r>
              <a:rPr lang="fr-FR" sz="2800" u="sng" dirty="0">
                <a:solidFill>
                  <a:schemeClr val="tx2">
                    <a:lumMod val="75000"/>
                  </a:schemeClr>
                </a:solidFill>
                <a:latin typeface="Georgia" panose="02040502050405020303" pitchFamily="18" charset="0"/>
              </a:rPr>
              <a:t>identity</a:t>
            </a:r>
            <a:r>
              <a:rPr lang="fr-FR" sz="2800" dirty="0">
                <a:solidFill>
                  <a:schemeClr val="tx2">
                    <a:lumMod val="75000"/>
                  </a:schemeClr>
                </a:solidFill>
                <a:latin typeface="Georgia" panose="02040502050405020303" pitchFamily="18" charset="0"/>
              </a:rPr>
              <a:t>), what we believe in (e.g., </a:t>
            </a:r>
            <a:r>
              <a:rPr lang="fr-FR" sz="2800" u="sng" dirty="0">
                <a:solidFill>
                  <a:schemeClr val="tx2">
                    <a:lumMod val="75000"/>
                  </a:schemeClr>
                </a:solidFill>
                <a:latin typeface="Georgia" panose="02040502050405020303" pitchFamily="18" charset="0"/>
              </a:rPr>
              <a:t>values</a:t>
            </a:r>
            <a:r>
              <a:rPr lang="fr-FR" sz="2800" dirty="0">
                <a:solidFill>
                  <a:schemeClr val="tx2">
                    <a:lumMod val="75000"/>
                  </a:schemeClr>
                </a:solidFill>
                <a:latin typeface="Georgia" panose="02040502050405020303" pitchFamily="18" charset="0"/>
              </a:rPr>
              <a:t>), where </a:t>
            </a:r>
            <a:r>
              <a:rPr lang="fr-FR" sz="2800" dirty="0" smtClean="0">
                <a:solidFill>
                  <a:schemeClr val="tx2">
                    <a:lumMod val="75000"/>
                  </a:schemeClr>
                </a:solidFill>
                <a:latin typeface="Georgia" panose="02040502050405020303" pitchFamily="18" charset="0"/>
              </a:rPr>
              <a:t>we are </a:t>
            </a:r>
            <a:r>
              <a:rPr lang="fr-FR" sz="2800" dirty="0">
                <a:solidFill>
                  <a:schemeClr val="tx2">
                    <a:lumMod val="75000"/>
                  </a:schemeClr>
                </a:solidFill>
                <a:latin typeface="Georgia" panose="02040502050405020303" pitchFamily="18" charset="0"/>
              </a:rPr>
              <a:t>going (e.g., </a:t>
            </a:r>
            <a:r>
              <a:rPr lang="fr-FR" sz="2800" u="sng" dirty="0">
                <a:solidFill>
                  <a:schemeClr val="tx2">
                    <a:lumMod val="75000"/>
                  </a:schemeClr>
                </a:solidFill>
                <a:latin typeface="Georgia" panose="02040502050405020303" pitchFamily="18" charset="0"/>
              </a:rPr>
              <a:t>vision</a:t>
            </a:r>
            <a:r>
              <a:rPr lang="fr-FR" sz="2800" dirty="0">
                <a:solidFill>
                  <a:schemeClr val="tx2">
                    <a:lumMod val="75000"/>
                  </a:schemeClr>
                </a:solidFill>
                <a:latin typeface="Georgia" panose="02040502050405020303" pitchFamily="18" charset="0"/>
              </a:rPr>
              <a:t>), why we exist (e.g., </a:t>
            </a:r>
            <a:r>
              <a:rPr lang="fr-FR" sz="2800" u="sng" dirty="0">
                <a:solidFill>
                  <a:schemeClr val="tx2">
                    <a:lumMod val="75000"/>
                  </a:schemeClr>
                </a:solidFill>
                <a:latin typeface="Georgia" panose="02040502050405020303" pitchFamily="18" charset="0"/>
              </a:rPr>
              <a:t>mission and purposes</a:t>
            </a:r>
            <a:r>
              <a:rPr lang="fr-FR" sz="2800" dirty="0">
                <a:solidFill>
                  <a:schemeClr val="tx2">
                    <a:lumMod val="75000"/>
                  </a:schemeClr>
                </a:solidFill>
                <a:latin typeface="Georgia" panose="02040502050405020303" pitchFamily="18" charset="0"/>
              </a:rPr>
              <a:t>), and how we </a:t>
            </a:r>
            <a:r>
              <a:rPr lang="fr-FR" sz="2800" dirty="0" smtClean="0">
                <a:solidFill>
                  <a:schemeClr val="tx2">
                    <a:lumMod val="75000"/>
                  </a:schemeClr>
                </a:solidFill>
                <a:latin typeface="Georgia" panose="02040502050405020303" pitchFamily="18" charset="0"/>
              </a:rPr>
              <a:t>are distinct/unique </a:t>
            </a:r>
            <a:r>
              <a:rPr lang="fr-FR" sz="2800" dirty="0">
                <a:solidFill>
                  <a:schemeClr val="tx2">
                    <a:lumMod val="75000"/>
                  </a:schemeClr>
                </a:solidFill>
                <a:latin typeface="Georgia" panose="02040502050405020303" pitchFamily="18" charset="0"/>
              </a:rPr>
              <a:t>in the marketplace (e.g., </a:t>
            </a:r>
            <a:r>
              <a:rPr lang="fr-FR" sz="2800" u="sng" dirty="0">
                <a:solidFill>
                  <a:schemeClr val="tx2">
                    <a:lumMod val="75000"/>
                  </a:schemeClr>
                </a:solidFill>
                <a:latin typeface="Georgia" panose="02040502050405020303" pitchFamily="18" charset="0"/>
              </a:rPr>
              <a:t>character</a:t>
            </a:r>
            <a:r>
              <a:rPr lang="fr-FR" sz="2800" dirty="0">
                <a:solidFill>
                  <a:schemeClr val="tx2">
                    <a:lumMod val="75000"/>
                  </a:schemeClr>
                </a:solidFill>
                <a:latin typeface="Georgia" panose="02040502050405020303" pitchFamily="18" charset="0"/>
              </a:rPr>
              <a:t>). </a:t>
            </a:r>
            <a:endParaRPr lang="fr-FR" sz="2800" dirty="0" smtClean="0">
              <a:solidFill>
                <a:schemeClr val="tx2">
                  <a:lumMod val="75000"/>
                </a:schemeClr>
              </a:solidFill>
              <a:latin typeface="Georgia" panose="02040502050405020303" pitchFamily="18" charset="0"/>
            </a:endParaRPr>
          </a:p>
          <a:p>
            <a:pPr algn="just"/>
            <a:r>
              <a:rPr lang="ar-DZ" sz="2800" dirty="0" smtClean="0">
                <a:solidFill>
                  <a:schemeClr val="tx2">
                    <a:lumMod val="75000"/>
                  </a:schemeClr>
                </a:solidFill>
                <a:latin typeface="Georgia" panose="02040502050405020303" pitchFamily="18" charset="0"/>
              </a:rPr>
              <a:t> </a:t>
            </a:r>
            <a:r>
              <a:rPr lang="fr-FR" sz="2800" dirty="0">
                <a:solidFill>
                  <a:schemeClr val="tx2">
                    <a:lumMod val="75000"/>
                  </a:schemeClr>
                </a:solidFill>
                <a:latin typeface="Georgia" panose="02040502050405020303" pitchFamily="18" charset="0"/>
              </a:rPr>
              <a:t>Culture is often seen as the </a:t>
            </a:r>
            <a:r>
              <a:rPr lang="fr-FR" sz="2800" u="sng" dirty="0">
                <a:solidFill>
                  <a:schemeClr val="tx2">
                    <a:lumMod val="75000"/>
                  </a:schemeClr>
                </a:solidFill>
                <a:latin typeface="Georgia" panose="02040502050405020303" pitchFamily="18" charset="0"/>
              </a:rPr>
              <a:t>foundation</a:t>
            </a:r>
            <a:r>
              <a:rPr lang="fr-FR" sz="2800" dirty="0">
                <a:solidFill>
                  <a:schemeClr val="tx2">
                    <a:lumMod val="75000"/>
                  </a:schemeClr>
                </a:solidFill>
                <a:latin typeface="Georgia" panose="02040502050405020303" pitchFamily="18" charset="0"/>
              </a:rPr>
              <a:t> </a:t>
            </a:r>
            <a:r>
              <a:rPr lang="fr-FR" sz="2800" dirty="0" smtClean="0">
                <a:solidFill>
                  <a:schemeClr val="tx2">
                    <a:lumMod val="75000"/>
                  </a:schemeClr>
                </a:solidFill>
                <a:latin typeface="Georgia" panose="02040502050405020303" pitchFamily="18" charset="0"/>
              </a:rPr>
              <a:t>of organizational </a:t>
            </a:r>
            <a:r>
              <a:rPr lang="fr-FR" sz="2800" u="sng" dirty="0">
                <a:solidFill>
                  <a:schemeClr val="tx2">
                    <a:lumMod val="75000"/>
                  </a:schemeClr>
                </a:solidFill>
                <a:latin typeface="Georgia" panose="02040502050405020303" pitchFamily="18" charset="0"/>
              </a:rPr>
              <a:t>decisions</a:t>
            </a:r>
            <a:r>
              <a:rPr lang="fr-FR" sz="2800" dirty="0">
                <a:solidFill>
                  <a:schemeClr val="tx2">
                    <a:lumMod val="75000"/>
                  </a:schemeClr>
                </a:solidFill>
                <a:latin typeface="Georgia" panose="02040502050405020303" pitchFamily="18" charset="0"/>
              </a:rPr>
              <a:t>, </a:t>
            </a:r>
            <a:r>
              <a:rPr lang="fr-FR" sz="2800" u="sng" dirty="0">
                <a:solidFill>
                  <a:schemeClr val="tx2">
                    <a:lumMod val="75000"/>
                  </a:schemeClr>
                </a:solidFill>
                <a:latin typeface="Georgia" panose="02040502050405020303" pitchFamily="18" charset="0"/>
              </a:rPr>
              <a:t>communications</a:t>
            </a:r>
            <a:r>
              <a:rPr lang="fr-FR" sz="2800" dirty="0">
                <a:solidFill>
                  <a:schemeClr val="tx2">
                    <a:lumMod val="75000"/>
                  </a:schemeClr>
                </a:solidFill>
                <a:latin typeface="Georgia" panose="02040502050405020303" pitchFamily="18" charset="0"/>
              </a:rPr>
              <a:t>, and </a:t>
            </a:r>
            <a:r>
              <a:rPr lang="fr-FR" sz="2800" u="sng" dirty="0" smtClean="0">
                <a:solidFill>
                  <a:schemeClr val="tx2">
                    <a:lumMod val="75000"/>
                  </a:schemeClr>
                </a:solidFill>
                <a:latin typeface="Georgia" panose="02040502050405020303" pitchFamily="18" charset="0"/>
              </a:rPr>
              <a:t>actions</a:t>
            </a:r>
            <a:r>
              <a:rPr lang="fr-FR" sz="2800" dirty="0" smtClean="0">
                <a:solidFill>
                  <a:schemeClr val="tx2">
                    <a:lumMod val="75000"/>
                  </a:schemeClr>
                </a:solidFill>
                <a:latin typeface="Georgia" panose="02040502050405020303" pitchFamily="18" charset="0"/>
              </a:rPr>
              <a:t>,</a:t>
            </a:r>
            <a:endParaRPr lang="ar-DZ" sz="2800" dirty="0" smtClean="0">
              <a:solidFill>
                <a:schemeClr val="tx2">
                  <a:lumMod val="75000"/>
                </a:schemeClr>
              </a:solidFill>
              <a:latin typeface="Georgia" panose="02040502050405020303" pitchFamily="18" charset="0"/>
            </a:endParaRPr>
          </a:p>
          <a:p>
            <a:pPr marL="0" indent="0" algn="just">
              <a:buNone/>
            </a:pPr>
            <a:r>
              <a:rPr lang="fr-FR" sz="2400" dirty="0">
                <a:solidFill>
                  <a:schemeClr val="tx2">
                    <a:lumMod val="75000"/>
                  </a:schemeClr>
                </a:solidFill>
                <a:latin typeface="Lucida Bright" panose="02040602050505020304"/>
              </a:rPr>
              <a:t/>
            </a:r>
            <a:br>
              <a:rPr lang="fr-FR" sz="2400" dirty="0">
                <a:solidFill>
                  <a:schemeClr val="tx2">
                    <a:lumMod val="75000"/>
                  </a:schemeClr>
                </a:solidFill>
                <a:latin typeface="Lucida Bright" panose="02040602050505020304"/>
              </a:rPr>
            </a:br>
            <a:endParaRPr lang="fr-FR" sz="2400" dirty="0">
              <a:solidFill>
                <a:schemeClr val="tx2">
                  <a:lumMod val="75000"/>
                </a:schemeClr>
              </a:solidFill>
              <a:latin typeface="Lucida Bright" panose="02040602050505020304"/>
            </a:endParaRPr>
          </a:p>
        </p:txBody>
      </p:sp>
    </p:spTree>
    <p:extLst>
      <p:ext uri="{BB962C8B-B14F-4D97-AF65-F5344CB8AC3E}">
        <p14:creationId xmlns:p14="http://schemas.microsoft.com/office/powerpoint/2010/main" val="3414153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dirty="0">
                <a:latin typeface="Lucida Bright"/>
              </a:rPr>
              <a:t>Startup culture</a:t>
            </a:r>
          </a:p>
        </p:txBody>
      </p:sp>
      <p:sp>
        <p:nvSpPr>
          <p:cNvPr id="3" name="Espace réservé du contenu 2"/>
          <p:cNvSpPr>
            <a:spLocks noGrp="1"/>
          </p:cNvSpPr>
          <p:nvPr>
            <p:ph idx="1"/>
          </p:nvPr>
        </p:nvSpPr>
        <p:spPr>
          <a:xfrm>
            <a:off x="3540035" y="864107"/>
            <a:ext cx="8294914" cy="5680383"/>
          </a:xfrm>
        </p:spPr>
        <p:txBody>
          <a:bodyPr>
            <a:normAutofit/>
          </a:bodyPr>
          <a:lstStyle/>
          <a:p>
            <a:pPr algn="just"/>
            <a:r>
              <a:rPr lang="fr-FR" sz="3200" dirty="0">
                <a:solidFill>
                  <a:schemeClr val="tx2">
                    <a:lumMod val="75000"/>
                  </a:schemeClr>
                </a:solidFill>
                <a:latin typeface="Lucida Bright" panose="02040602050505020304"/>
              </a:rPr>
              <a:t>is the </a:t>
            </a:r>
            <a:r>
              <a:rPr lang="fr-FR" sz="3200" dirty="0">
                <a:solidFill>
                  <a:srgbClr val="FFFF00"/>
                </a:solidFill>
                <a:latin typeface="Lucida Bright" panose="02040602050505020304"/>
              </a:rPr>
              <a:t>amalgamation</a:t>
            </a:r>
            <a:r>
              <a:rPr lang="fr-FR" sz="3200" dirty="0">
                <a:solidFill>
                  <a:schemeClr val="tx2">
                    <a:lumMod val="75000"/>
                  </a:schemeClr>
                </a:solidFill>
                <a:latin typeface="Lucida Bright" panose="02040602050505020304"/>
              </a:rPr>
              <a:t> of </a:t>
            </a:r>
            <a:r>
              <a:rPr lang="fr-FR" sz="3200" u="sng" dirty="0">
                <a:solidFill>
                  <a:schemeClr val="tx2">
                    <a:lumMod val="75000"/>
                  </a:schemeClr>
                </a:solidFill>
                <a:latin typeface="Lucida Bright" panose="02040602050505020304"/>
              </a:rPr>
              <a:t>attitudes</a:t>
            </a:r>
            <a:r>
              <a:rPr lang="fr-FR" sz="3200" dirty="0">
                <a:solidFill>
                  <a:schemeClr val="tx2">
                    <a:lumMod val="75000"/>
                  </a:schemeClr>
                </a:solidFill>
                <a:latin typeface="Lucida Bright" panose="02040602050505020304"/>
              </a:rPr>
              <a:t>, </a:t>
            </a:r>
            <a:r>
              <a:rPr lang="fr-FR" sz="3200" u="sng" dirty="0">
                <a:solidFill>
                  <a:schemeClr val="tx2">
                    <a:lumMod val="75000"/>
                  </a:schemeClr>
                </a:solidFill>
                <a:latin typeface="Lucida Bright" panose="02040602050505020304"/>
              </a:rPr>
              <a:t>behaviors</a:t>
            </a:r>
            <a:r>
              <a:rPr lang="fr-FR" sz="3200" dirty="0">
                <a:solidFill>
                  <a:schemeClr val="tx2">
                    <a:lumMod val="75000"/>
                  </a:schemeClr>
                </a:solidFill>
                <a:latin typeface="Lucida Bright" panose="02040602050505020304"/>
              </a:rPr>
              <a:t>, and </a:t>
            </a:r>
            <a:r>
              <a:rPr lang="fr-FR" sz="3200" u="sng" dirty="0">
                <a:solidFill>
                  <a:schemeClr val="tx2">
                    <a:lumMod val="75000"/>
                  </a:schemeClr>
                </a:solidFill>
                <a:latin typeface="Lucida Bright" panose="02040602050505020304"/>
              </a:rPr>
              <a:t>explicit</a:t>
            </a:r>
            <a:r>
              <a:rPr lang="fr-FR" sz="3200" dirty="0">
                <a:solidFill>
                  <a:schemeClr val="tx2">
                    <a:lumMod val="75000"/>
                  </a:schemeClr>
                </a:solidFill>
                <a:latin typeface="Lucida Bright" panose="02040602050505020304"/>
              </a:rPr>
              <a:t> and </a:t>
            </a:r>
            <a:r>
              <a:rPr lang="fr-FR" sz="3200" u="sng" dirty="0">
                <a:solidFill>
                  <a:schemeClr val="tx2">
                    <a:lumMod val="75000"/>
                  </a:schemeClr>
                </a:solidFill>
                <a:latin typeface="Lucida Bright" panose="02040602050505020304"/>
              </a:rPr>
              <a:t>implicit</a:t>
            </a:r>
            <a:r>
              <a:rPr lang="fr-FR" sz="3200" dirty="0">
                <a:solidFill>
                  <a:schemeClr val="tx2">
                    <a:lumMod val="75000"/>
                  </a:schemeClr>
                </a:solidFill>
                <a:latin typeface="Lucida Bright" panose="02040602050505020304"/>
              </a:rPr>
              <a:t> regulations that govern the operations of a startup company. It manifests the company's </a:t>
            </a:r>
            <a:r>
              <a:rPr lang="fr-FR" sz="3200" u="sng" dirty="0">
                <a:solidFill>
                  <a:schemeClr val="tx2">
                    <a:lumMod val="75000"/>
                  </a:schemeClr>
                </a:solidFill>
                <a:latin typeface="Lucida Bright" panose="02040602050505020304"/>
              </a:rPr>
              <a:t>vision</a:t>
            </a:r>
            <a:r>
              <a:rPr lang="fr-FR" sz="3200" dirty="0">
                <a:solidFill>
                  <a:schemeClr val="tx2">
                    <a:lumMod val="75000"/>
                  </a:schemeClr>
                </a:solidFill>
                <a:latin typeface="Lucida Bright" panose="02040602050505020304"/>
              </a:rPr>
              <a:t>, </a:t>
            </a:r>
            <a:r>
              <a:rPr lang="fr-FR" sz="3200" u="sng" dirty="0">
                <a:solidFill>
                  <a:schemeClr val="tx2">
                    <a:lumMod val="75000"/>
                  </a:schemeClr>
                </a:solidFill>
                <a:latin typeface="Lucida Bright" panose="02040602050505020304"/>
              </a:rPr>
              <a:t>mission</a:t>
            </a:r>
            <a:r>
              <a:rPr lang="fr-FR" sz="3200" dirty="0">
                <a:solidFill>
                  <a:schemeClr val="tx2">
                    <a:lumMod val="75000"/>
                  </a:schemeClr>
                </a:solidFill>
                <a:latin typeface="Lucida Bright" panose="02040602050505020304"/>
              </a:rPr>
              <a:t>, and </a:t>
            </a:r>
            <a:r>
              <a:rPr lang="fr-FR" sz="3200" u="sng" dirty="0">
                <a:solidFill>
                  <a:schemeClr val="tx2">
                    <a:lumMod val="75000"/>
                  </a:schemeClr>
                </a:solidFill>
                <a:latin typeface="Lucida Bright" panose="02040602050505020304"/>
              </a:rPr>
              <a:t>core values</a:t>
            </a:r>
            <a:r>
              <a:rPr lang="fr-FR" sz="3200" dirty="0">
                <a:solidFill>
                  <a:schemeClr val="tx2">
                    <a:lumMod val="75000"/>
                  </a:schemeClr>
                </a:solidFill>
                <a:latin typeface="Lucida Bright" panose="02040602050505020304"/>
              </a:rPr>
              <a:t>, fostering </a:t>
            </a:r>
            <a:r>
              <a:rPr lang="fr-FR" sz="3200" u="sng" dirty="0">
                <a:solidFill>
                  <a:schemeClr val="tx2">
                    <a:lumMod val="75000"/>
                  </a:schemeClr>
                </a:solidFill>
                <a:latin typeface="Lucida Bright" panose="02040602050505020304"/>
              </a:rPr>
              <a:t>innovation</a:t>
            </a:r>
            <a:r>
              <a:rPr lang="fr-FR" sz="3200" dirty="0">
                <a:solidFill>
                  <a:schemeClr val="tx2">
                    <a:lumMod val="75000"/>
                  </a:schemeClr>
                </a:solidFill>
                <a:latin typeface="Lucida Bright" panose="02040602050505020304"/>
              </a:rPr>
              <a:t>, </a:t>
            </a:r>
            <a:r>
              <a:rPr lang="fr-FR" sz="3200" u="sng" dirty="0">
                <a:solidFill>
                  <a:schemeClr val="tx2">
                    <a:lumMod val="75000"/>
                  </a:schemeClr>
                </a:solidFill>
                <a:latin typeface="Lucida Bright" panose="02040602050505020304"/>
              </a:rPr>
              <a:t>collaboration</a:t>
            </a:r>
            <a:r>
              <a:rPr lang="fr-FR" sz="3200" dirty="0">
                <a:solidFill>
                  <a:schemeClr val="tx2">
                    <a:lumMod val="75000"/>
                  </a:schemeClr>
                </a:solidFill>
                <a:latin typeface="Lucida Bright" panose="02040602050505020304"/>
              </a:rPr>
              <a:t>, and </a:t>
            </a:r>
            <a:r>
              <a:rPr lang="fr-FR" sz="3200" u="sng" dirty="0">
                <a:solidFill>
                  <a:schemeClr val="tx2">
                    <a:lumMod val="75000"/>
                  </a:schemeClr>
                </a:solidFill>
                <a:latin typeface="Lucida Bright" panose="02040602050505020304"/>
              </a:rPr>
              <a:t>adaptability</a:t>
            </a:r>
            <a:r>
              <a:rPr lang="fr-FR" sz="3200" dirty="0">
                <a:solidFill>
                  <a:schemeClr val="tx2">
                    <a:lumMod val="75000"/>
                  </a:schemeClr>
                </a:solidFill>
                <a:latin typeface="Lucida Bright" panose="02040602050505020304"/>
              </a:rPr>
              <a:t>. Startup culture shapes a unique workplace environment that </a:t>
            </a:r>
            <a:r>
              <a:rPr lang="fr-FR" sz="3200" dirty="0" smtClean="0">
                <a:solidFill>
                  <a:schemeClr val="tx2">
                    <a:lumMod val="75000"/>
                  </a:schemeClr>
                </a:solidFill>
                <a:latin typeface="Lucida Bright" panose="02040602050505020304"/>
              </a:rPr>
              <a:t>1*</a:t>
            </a:r>
            <a:r>
              <a:rPr lang="fr-FR" sz="3200" u="sng" dirty="0" smtClean="0">
                <a:solidFill>
                  <a:schemeClr val="tx2">
                    <a:lumMod val="75000"/>
                  </a:schemeClr>
                </a:solidFill>
                <a:latin typeface="Lucida Bright" panose="02040602050505020304"/>
              </a:rPr>
              <a:t>welcomes</a:t>
            </a:r>
            <a:r>
              <a:rPr lang="fr-FR" sz="3200" dirty="0" smtClean="0">
                <a:solidFill>
                  <a:schemeClr val="tx2">
                    <a:lumMod val="75000"/>
                  </a:schemeClr>
                </a:solidFill>
                <a:latin typeface="Lucida Bright" panose="02040602050505020304"/>
              </a:rPr>
              <a:t> </a:t>
            </a:r>
            <a:r>
              <a:rPr lang="fr-FR" sz="3200" dirty="0">
                <a:solidFill>
                  <a:schemeClr val="tx2">
                    <a:lumMod val="75000"/>
                  </a:schemeClr>
                </a:solidFill>
                <a:latin typeface="Lucida Bright" panose="02040602050505020304"/>
              </a:rPr>
              <a:t>employees to join the company's ecosystem, </a:t>
            </a:r>
            <a:r>
              <a:rPr lang="fr-FR" sz="3200" dirty="0" smtClean="0">
                <a:solidFill>
                  <a:schemeClr val="tx2">
                    <a:lumMod val="75000"/>
                  </a:schemeClr>
                </a:solidFill>
                <a:latin typeface="Lucida Bright" panose="02040602050505020304"/>
              </a:rPr>
              <a:t>2*nurture </a:t>
            </a:r>
            <a:r>
              <a:rPr lang="fr-FR" sz="3200" u="sng" dirty="0">
                <a:solidFill>
                  <a:schemeClr val="tx2">
                    <a:lumMod val="75000"/>
                  </a:schemeClr>
                </a:solidFill>
                <a:latin typeface="Lucida Bright" panose="02040602050505020304"/>
              </a:rPr>
              <a:t>professional connections</a:t>
            </a:r>
            <a:r>
              <a:rPr lang="fr-FR" sz="3200" dirty="0">
                <a:solidFill>
                  <a:schemeClr val="tx2">
                    <a:lumMod val="75000"/>
                  </a:schemeClr>
                </a:solidFill>
                <a:latin typeface="Lucida Bright" panose="02040602050505020304"/>
              </a:rPr>
              <a:t>, and </a:t>
            </a:r>
            <a:r>
              <a:rPr lang="fr-FR" sz="3200" dirty="0" smtClean="0">
                <a:solidFill>
                  <a:schemeClr val="tx2">
                    <a:lumMod val="75000"/>
                  </a:schemeClr>
                </a:solidFill>
                <a:latin typeface="Lucida Bright" panose="02040602050505020304"/>
              </a:rPr>
              <a:t>3*preserve </a:t>
            </a:r>
            <a:r>
              <a:rPr lang="fr-FR" sz="3200" dirty="0">
                <a:solidFill>
                  <a:schemeClr val="tx2">
                    <a:lumMod val="75000"/>
                  </a:schemeClr>
                </a:solidFill>
                <a:latin typeface="Lucida Bright" panose="02040602050505020304"/>
              </a:rPr>
              <a:t>their </a:t>
            </a:r>
            <a:r>
              <a:rPr lang="fr-FR" sz="3200" u="sng" dirty="0">
                <a:solidFill>
                  <a:schemeClr val="tx2">
                    <a:lumMod val="75000"/>
                  </a:schemeClr>
                </a:solidFill>
                <a:latin typeface="Lucida Bright" panose="02040602050505020304"/>
              </a:rPr>
              <a:t>individuality</a:t>
            </a:r>
            <a:r>
              <a:rPr lang="fr-FR" sz="3200" dirty="0" smtClean="0">
                <a:solidFill>
                  <a:schemeClr val="tx2">
                    <a:lumMod val="75000"/>
                  </a:schemeClr>
                </a:solidFill>
                <a:latin typeface="Lucida Bright" panose="02040602050505020304"/>
              </a:rPr>
              <a:t>.</a:t>
            </a:r>
          </a:p>
        </p:txBody>
      </p:sp>
    </p:spTree>
    <p:extLst>
      <p:ext uri="{BB962C8B-B14F-4D97-AF65-F5344CB8AC3E}">
        <p14:creationId xmlns:p14="http://schemas.microsoft.com/office/powerpoint/2010/main" val="1620745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88160-AD83-21D2-E2B7-94541A0C2201}"/>
              </a:ext>
            </a:extLst>
          </p:cNvPr>
          <p:cNvSpPr>
            <a:spLocks noGrp="1"/>
          </p:cNvSpPr>
          <p:nvPr>
            <p:ph type="title"/>
          </p:nvPr>
        </p:nvSpPr>
        <p:spPr/>
        <p:txBody>
          <a:bodyPr>
            <a:normAutofit/>
          </a:bodyPr>
          <a:lstStyle/>
          <a:p>
            <a:pPr algn="ctr"/>
            <a:r>
              <a:rPr lang="en-US" sz="3200" dirty="0">
                <a:latin typeface="Lucida Bright" panose="02040602050505020304" pitchFamily="18" charset="0"/>
              </a:rPr>
              <a:t>Startup Culture Elements</a:t>
            </a:r>
          </a:p>
        </p:txBody>
      </p:sp>
      <p:sp>
        <p:nvSpPr>
          <p:cNvPr id="3" name="Espace réservé du contenu 2">
            <a:extLst>
              <a:ext uri="{FF2B5EF4-FFF2-40B4-BE49-F238E27FC236}">
                <a16:creationId xmlns:a16="http://schemas.microsoft.com/office/drawing/2014/main" id="{881A0C03-8799-4519-4102-6B80DBD48CD5}"/>
              </a:ext>
            </a:extLst>
          </p:cNvPr>
          <p:cNvSpPr>
            <a:spLocks noGrp="1"/>
          </p:cNvSpPr>
          <p:nvPr>
            <p:ph idx="1"/>
          </p:nvPr>
        </p:nvSpPr>
        <p:spPr>
          <a:xfrm>
            <a:off x="3566160" y="968611"/>
            <a:ext cx="8516983" cy="5120640"/>
          </a:xfrm>
        </p:spPr>
        <p:txBody>
          <a:bodyPr>
            <a:noAutofit/>
          </a:bodyPr>
          <a:lstStyle/>
          <a:p>
            <a:pPr algn="just"/>
            <a:r>
              <a:rPr lang="fr-FR" sz="2800" u="sng" dirty="0">
                <a:solidFill>
                  <a:schemeClr val="tx2">
                    <a:lumMod val="75000"/>
                  </a:schemeClr>
                </a:solidFill>
                <a:latin typeface="Lucida Bright" panose="02040602050505020304"/>
              </a:rPr>
              <a:t>Values</a:t>
            </a:r>
            <a:r>
              <a:rPr lang="fr-FR" sz="2800" dirty="0">
                <a:solidFill>
                  <a:schemeClr val="tx2">
                    <a:lumMod val="75000"/>
                  </a:schemeClr>
                </a:solidFill>
                <a:latin typeface="Lucida Bright" panose="02040602050505020304"/>
              </a:rPr>
              <a:t>. As a central trait to almost any company out there, values serve as the guiding principles that dictate the startup's actions and decisions, fostering a shared understanding of what the company stands for.</a:t>
            </a:r>
          </a:p>
          <a:p>
            <a:pPr algn="just"/>
            <a:r>
              <a:rPr lang="fr-FR" sz="2800" u="sng" dirty="0">
                <a:solidFill>
                  <a:schemeClr val="tx2">
                    <a:lumMod val="75000"/>
                  </a:schemeClr>
                </a:solidFill>
                <a:latin typeface="Lucida Bright" panose="02040602050505020304"/>
              </a:rPr>
              <a:t>A sense of purpose</a:t>
            </a:r>
            <a:r>
              <a:rPr lang="fr-FR" sz="2800" dirty="0">
                <a:solidFill>
                  <a:schemeClr val="tx2">
                    <a:lumMod val="75000"/>
                  </a:schemeClr>
                </a:solidFill>
                <a:latin typeface="Lucida Bright" panose="02040602050505020304"/>
              </a:rPr>
              <a:t>. A deep-seated sense of purpose drives employees, aligning their efforts with the startup's mission and stimulating a higher level of dedication.</a:t>
            </a:r>
          </a:p>
          <a:p>
            <a:pPr algn="just"/>
            <a:r>
              <a:rPr lang="fr-FR" sz="2800" u="sng" dirty="0">
                <a:solidFill>
                  <a:schemeClr val="tx2">
                    <a:lumMod val="75000"/>
                  </a:schemeClr>
                </a:solidFill>
                <a:latin typeface="Lucida Bright" panose="02040602050505020304"/>
              </a:rPr>
              <a:t>Ownership</a:t>
            </a:r>
            <a:r>
              <a:rPr lang="fr-FR" sz="2800" dirty="0">
                <a:solidFill>
                  <a:schemeClr val="tx2">
                    <a:lumMod val="75000"/>
                  </a:schemeClr>
                </a:solidFill>
                <a:latin typeface="Lucida Bright" panose="02040602050505020304"/>
              </a:rPr>
              <a:t>. This is what drives individuals on a team to take responsibility for their work, nurture initiatives, and embrace a </a:t>
            </a:r>
            <a:r>
              <a:rPr lang="fr-FR" sz="2800" u="sng" dirty="0">
                <a:solidFill>
                  <a:schemeClr val="tx2">
                    <a:lumMod val="75000"/>
                  </a:schemeClr>
                </a:solidFill>
                <a:latin typeface="Lucida Bright" panose="02040602050505020304"/>
              </a:rPr>
              <a:t>proactive approach to </a:t>
            </a:r>
            <a:r>
              <a:rPr lang="fr-FR" sz="2800" u="sng" dirty="0" smtClean="0">
                <a:solidFill>
                  <a:schemeClr val="tx2">
                    <a:lumMod val="75000"/>
                  </a:schemeClr>
                </a:solidFill>
                <a:latin typeface="Lucida Bright" panose="02040602050505020304"/>
              </a:rPr>
              <a:t>problem-solving.‍</a:t>
            </a:r>
            <a:endParaRPr lang="fr-FR" sz="2800" u="sng" dirty="0">
              <a:solidFill>
                <a:schemeClr val="tx2">
                  <a:lumMod val="75000"/>
                </a:schemeClr>
              </a:solidFill>
              <a:latin typeface="Lucida Bright" panose="02040602050505020304"/>
            </a:endParaRPr>
          </a:p>
        </p:txBody>
      </p:sp>
    </p:spTree>
    <p:extLst>
      <p:ext uri="{BB962C8B-B14F-4D97-AF65-F5344CB8AC3E}">
        <p14:creationId xmlns:p14="http://schemas.microsoft.com/office/powerpoint/2010/main" val="59217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88160-AD83-21D2-E2B7-94541A0C2201}"/>
              </a:ext>
            </a:extLst>
          </p:cNvPr>
          <p:cNvSpPr>
            <a:spLocks noGrp="1"/>
          </p:cNvSpPr>
          <p:nvPr>
            <p:ph type="title"/>
          </p:nvPr>
        </p:nvSpPr>
        <p:spPr/>
        <p:txBody>
          <a:bodyPr>
            <a:normAutofit/>
          </a:bodyPr>
          <a:lstStyle/>
          <a:p>
            <a:pPr algn="ctr"/>
            <a:r>
              <a:rPr lang="en-US" sz="3200" dirty="0">
                <a:latin typeface="Lucida Bright" panose="02040602050505020304" pitchFamily="18" charset="0"/>
              </a:rPr>
              <a:t>Startup Culture Elements</a:t>
            </a:r>
          </a:p>
        </p:txBody>
      </p:sp>
      <p:sp>
        <p:nvSpPr>
          <p:cNvPr id="3" name="Espace réservé du contenu 2">
            <a:extLst>
              <a:ext uri="{FF2B5EF4-FFF2-40B4-BE49-F238E27FC236}">
                <a16:creationId xmlns:a16="http://schemas.microsoft.com/office/drawing/2014/main" id="{881A0C03-8799-4519-4102-6B80DBD48CD5}"/>
              </a:ext>
            </a:extLst>
          </p:cNvPr>
          <p:cNvSpPr>
            <a:spLocks noGrp="1"/>
          </p:cNvSpPr>
          <p:nvPr>
            <p:ph idx="1"/>
          </p:nvPr>
        </p:nvSpPr>
        <p:spPr>
          <a:xfrm>
            <a:off x="3566160" y="968611"/>
            <a:ext cx="8516983" cy="5120640"/>
          </a:xfrm>
        </p:spPr>
        <p:txBody>
          <a:bodyPr>
            <a:noAutofit/>
          </a:bodyPr>
          <a:lstStyle/>
          <a:p>
            <a:pPr algn="just"/>
            <a:r>
              <a:rPr lang="fr-FR" sz="2600" u="sng" dirty="0" smtClean="0">
                <a:solidFill>
                  <a:schemeClr val="tx2">
                    <a:lumMod val="75000"/>
                  </a:schemeClr>
                </a:solidFill>
                <a:latin typeface="Lucida Bright" panose="02040602050505020304"/>
              </a:rPr>
              <a:t>Flexibility</a:t>
            </a:r>
            <a:r>
              <a:rPr lang="fr-FR" sz="2600" dirty="0">
                <a:solidFill>
                  <a:schemeClr val="tx2">
                    <a:lumMod val="75000"/>
                  </a:schemeClr>
                </a:solidFill>
                <a:latin typeface="Lucida Bright" panose="02040602050505020304"/>
              </a:rPr>
              <a:t>. The ability to promptly adapt to circumstances and navigate </a:t>
            </a:r>
            <a:r>
              <a:rPr lang="fr-FR" sz="2600" u="sng" dirty="0">
                <a:solidFill>
                  <a:schemeClr val="tx2">
                    <a:lumMod val="75000"/>
                  </a:schemeClr>
                </a:solidFill>
                <a:latin typeface="Lucida Bright" panose="02040602050505020304"/>
              </a:rPr>
              <a:t>uncertainty</a:t>
            </a:r>
            <a:r>
              <a:rPr lang="fr-FR" sz="2600" dirty="0">
                <a:solidFill>
                  <a:schemeClr val="tx2">
                    <a:lumMod val="75000"/>
                  </a:schemeClr>
                </a:solidFill>
                <a:latin typeface="Lucida Bright" panose="02040602050505020304"/>
              </a:rPr>
              <a:t> is crucial for startups. New businesses have to cope with shifting priorities or the need for a startup pivot more frequently than established companies. </a:t>
            </a:r>
            <a:endParaRPr lang="fr-FR" sz="2600" dirty="0" smtClean="0">
              <a:solidFill>
                <a:schemeClr val="tx2">
                  <a:lumMod val="75000"/>
                </a:schemeClr>
              </a:solidFill>
              <a:latin typeface="Lucida Bright" panose="02040602050505020304"/>
            </a:endParaRPr>
          </a:p>
          <a:p>
            <a:pPr algn="just"/>
            <a:r>
              <a:rPr lang="fr-FR" sz="2600" u="sng" dirty="0">
                <a:solidFill>
                  <a:schemeClr val="tx2">
                    <a:lumMod val="75000"/>
                  </a:schemeClr>
                </a:solidFill>
                <a:latin typeface="Lucida Bright" panose="02040602050505020304"/>
              </a:rPr>
              <a:t>Being in step with the trends</a:t>
            </a:r>
            <a:r>
              <a:rPr lang="fr-FR" sz="2600" dirty="0">
                <a:solidFill>
                  <a:schemeClr val="tx2">
                    <a:lumMod val="75000"/>
                  </a:schemeClr>
                </a:solidFill>
                <a:latin typeface="Lucida Bright" panose="02040602050505020304"/>
              </a:rPr>
              <a:t>. Besides, globalization, emerging </a:t>
            </a:r>
            <a:r>
              <a:rPr lang="fr-FR" sz="2600" u="sng" dirty="0">
                <a:solidFill>
                  <a:schemeClr val="tx2">
                    <a:lumMod val="75000"/>
                  </a:schemeClr>
                </a:solidFill>
                <a:latin typeface="Lucida Bright" panose="02040602050505020304"/>
              </a:rPr>
              <a:t>business trends</a:t>
            </a:r>
            <a:r>
              <a:rPr lang="fr-FR" sz="2600" dirty="0">
                <a:solidFill>
                  <a:schemeClr val="tx2">
                    <a:lumMod val="75000"/>
                  </a:schemeClr>
                </a:solidFill>
                <a:latin typeface="Lucida Bright" panose="02040602050505020304"/>
              </a:rPr>
              <a:t>, and </a:t>
            </a:r>
            <a:r>
              <a:rPr lang="fr-FR" sz="2600" u="sng" dirty="0">
                <a:solidFill>
                  <a:schemeClr val="tx2">
                    <a:lumMod val="75000"/>
                  </a:schemeClr>
                </a:solidFill>
                <a:latin typeface="Lucida Bright" panose="02040602050505020304"/>
              </a:rPr>
              <a:t>technological</a:t>
            </a:r>
            <a:r>
              <a:rPr lang="fr-FR" sz="2600" dirty="0">
                <a:solidFill>
                  <a:schemeClr val="tx2">
                    <a:lumMod val="75000"/>
                  </a:schemeClr>
                </a:solidFill>
                <a:latin typeface="Lucida Bright" panose="02040602050505020304"/>
              </a:rPr>
              <a:t> </a:t>
            </a:r>
            <a:r>
              <a:rPr lang="fr-FR" sz="2600" u="sng" dirty="0">
                <a:solidFill>
                  <a:schemeClr val="tx2">
                    <a:lumMod val="75000"/>
                  </a:schemeClr>
                </a:solidFill>
                <a:latin typeface="Lucida Bright" panose="02040602050505020304"/>
              </a:rPr>
              <a:t>advancement</a:t>
            </a:r>
            <a:r>
              <a:rPr lang="fr-FR" sz="2600" dirty="0">
                <a:solidFill>
                  <a:schemeClr val="tx2">
                    <a:lumMod val="75000"/>
                  </a:schemeClr>
                </a:solidFill>
                <a:latin typeface="Lucida Bright" panose="02040602050505020304"/>
              </a:rPr>
              <a:t> make entrepreneurs breed a startup work culture ready for </a:t>
            </a:r>
            <a:r>
              <a:rPr lang="fr-FR" sz="2600" u="sng" dirty="0">
                <a:solidFill>
                  <a:schemeClr val="tx2">
                    <a:lumMod val="75000"/>
                  </a:schemeClr>
                </a:solidFill>
                <a:latin typeface="Lucida Bright" panose="02040602050505020304"/>
              </a:rPr>
              <a:t>swift adjustments.‍</a:t>
            </a:r>
          </a:p>
          <a:p>
            <a:pPr algn="just"/>
            <a:r>
              <a:rPr lang="fr-FR" sz="2600" u="sng" dirty="0">
                <a:solidFill>
                  <a:schemeClr val="tx2">
                    <a:lumMod val="75000"/>
                  </a:schemeClr>
                </a:solidFill>
                <a:latin typeface="Lucida Bright" panose="02040602050505020304"/>
              </a:rPr>
              <a:t>Collaboration</a:t>
            </a:r>
            <a:r>
              <a:rPr lang="fr-FR" sz="2600" dirty="0">
                <a:solidFill>
                  <a:schemeClr val="tx2">
                    <a:lumMod val="75000"/>
                  </a:schemeClr>
                </a:solidFill>
                <a:latin typeface="Lucida Bright" panose="02040602050505020304"/>
              </a:rPr>
              <a:t>. Another </a:t>
            </a:r>
            <a:r>
              <a:rPr lang="fr-FR" sz="2600" u="sng" dirty="0">
                <a:solidFill>
                  <a:schemeClr val="tx2">
                    <a:lumMod val="75000"/>
                  </a:schemeClr>
                </a:solidFill>
                <a:latin typeface="Lucida Bright" panose="02040602050505020304"/>
              </a:rPr>
              <a:t>ingredient</a:t>
            </a:r>
            <a:r>
              <a:rPr lang="fr-FR" sz="2600" dirty="0">
                <a:solidFill>
                  <a:schemeClr val="tx2">
                    <a:lumMod val="75000"/>
                  </a:schemeClr>
                </a:solidFill>
                <a:latin typeface="Lucida Bright" panose="02040602050505020304"/>
              </a:rPr>
              <a:t> to a thriving startup culture is a </a:t>
            </a:r>
            <a:r>
              <a:rPr lang="fr-FR" sz="2600" u="sng" dirty="0">
                <a:solidFill>
                  <a:schemeClr val="tx2">
                    <a:lumMod val="75000"/>
                  </a:schemeClr>
                </a:solidFill>
                <a:latin typeface="Lucida Bright" panose="02040602050505020304"/>
              </a:rPr>
              <a:t>focus on frictionless collaboration</a:t>
            </a:r>
            <a:r>
              <a:rPr lang="fr-FR" sz="2600" dirty="0">
                <a:solidFill>
                  <a:schemeClr val="tx2">
                    <a:lumMod val="75000"/>
                  </a:schemeClr>
                </a:solidFill>
                <a:latin typeface="Lucida Bright" panose="02040602050505020304"/>
              </a:rPr>
              <a:t>. This is where </a:t>
            </a:r>
            <a:r>
              <a:rPr lang="fr-FR" sz="2600" u="sng" dirty="0">
                <a:solidFill>
                  <a:schemeClr val="tx2">
                    <a:lumMod val="75000"/>
                  </a:schemeClr>
                </a:solidFill>
                <a:latin typeface="Lucida Bright" panose="02040602050505020304"/>
              </a:rPr>
              <a:t>cross-functional teams </a:t>
            </a:r>
            <a:r>
              <a:rPr lang="fr-FR" sz="2600" dirty="0">
                <a:solidFill>
                  <a:schemeClr val="tx2">
                    <a:lumMod val="75000"/>
                  </a:schemeClr>
                </a:solidFill>
                <a:latin typeface="Lucida Bright" panose="02040602050505020304"/>
              </a:rPr>
              <a:t>feel free to exchange ideas and bring their diverse </a:t>
            </a:r>
            <a:r>
              <a:rPr lang="fr-FR" sz="2600" u="sng" dirty="0">
                <a:solidFill>
                  <a:schemeClr val="tx2">
                    <a:lumMod val="75000"/>
                  </a:schemeClr>
                </a:solidFill>
                <a:latin typeface="Lucida Bright" panose="02040602050505020304"/>
              </a:rPr>
              <a:t>skills</a:t>
            </a:r>
            <a:r>
              <a:rPr lang="fr-FR" sz="2600" dirty="0">
                <a:solidFill>
                  <a:schemeClr val="tx2">
                    <a:lumMod val="75000"/>
                  </a:schemeClr>
                </a:solidFill>
                <a:latin typeface="Lucida Bright" panose="02040602050505020304"/>
              </a:rPr>
              <a:t> and perspectives aboard to tackle challenges and drive innovation.</a:t>
            </a:r>
            <a:br>
              <a:rPr lang="fr-FR" sz="2600" dirty="0">
                <a:solidFill>
                  <a:schemeClr val="tx2">
                    <a:lumMod val="75000"/>
                  </a:schemeClr>
                </a:solidFill>
                <a:latin typeface="Lucida Bright" panose="02040602050505020304"/>
              </a:rPr>
            </a:br>
            <a:endParaRPr lang="en-US" sz="2600" dirty="0">
              <a:solidFill>
                <a:schemeClr val="tx2">
                  <a:lumMod val="75000"/>
                </a:schemeClr>
              </a:solidFill>
              <a:latin typeface="Lucida Bright" panose="02040602050505020304"/>
            </a:endParaRPr>
          </a:p>
        </p:txBody>
      </p:sp>
    </p:spTree>
    <p:extLst>
      <p:ext uri="{BB962C8B-B14F-4D97-AF65-F5344CB8AC3E}">
        <p14:creationId xmlns:p14="http://schemas.microsoft.com/office/powerpoint/2010/main" val="280240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088160-AD83-21D2-E2B7-94541A0C2201}"/>
              </a:ext>
            </a:extLst>
          </p:cNvPr>
          <p:cNvSpPr>
            <a:spLocks noGrp="1"/>
          </p:cNvSpPr>
          <p:nvPr>
            <p:ph type="title"/>
          </p:nvPr>
        </p:nvSpPr>
        <p:spPr/>
        <p:txBody>
          <a:bodyPr>
            <a:normAutofit/>
          </a:bodyPr>
          <a:lstStyle/>
          <a:p>
            <a:pPr algn="ctr"/>
            <a:r>
              <a:rPr lang="en-US" sz="3200" dirty="0">
                <a:latin typeface="Lucida Bright" panose="02040602050505020304" pitchFamily="18" charset="0"/>
              </a:rPr>
              <a:t>Startup Culture Elements</a:t>
            </a:r>
          </a:p>
        </p:txBody>
      </p:sp>
      <p:sp>
        <p:nvSpPr>
          <p:cNvPr id="3" name="Espace réservé du contenu 2">
            <a:extLst>
              <a:ext uri="{FF2B5EF4-FFF2-40B4-BE49-F238E27FC236}">
                <a16:creationId xmlns:a16="http://schemas.microsoft.com/office/drawing/2014/main" id="{881A0C03-8799-4519-4102-6B80DBD48CD5}"/>
              </a:ext>
            </a:extLst>
          </p:cNvPr>
          <p:cNvSpPr>
            <a:spLocks noGrp="1"/>
          </p:cNvSpPr>
          <p:nvPr>
            <p:ph idx="1"/>
          </p:nvPr>
        </p:nvSpPr>
        <p:spPr>
          <a:xfrm>
            <a:off x="3566160" y="968611"/>
            <a:ext cx="8516983" cy="5120640"/>
          </a:xfrm>
        </p:spPr>
        <p:txBody>
          <a:bodyPr>
            <a:noAutofit/>
          </a:bodyPr>
          <a:lstStyle/>
          <a:p>
            <a:pPr algn="just"/>
            <a:r>
              <a:rPr lang="fr-FR" sz="2600" u="sng" dirty="0">
                <a:solidFill>
                  <a:schemeClr val="tx2">
                    <a:lumMod val="75000"/>
                  </a:schemeClr>
                </a:solidFill>
                <a:latin typeface="Lucida Bright" panose="02040602050505020304"/>
              </a:rPr>
              <a:t>Inclusive decision-making</a:t>
            </a:r>
            <a:r>
              <a:rPr lang="fr-FR" sz="2600" dirty="0">
                <a:solidFill>
                  <a:schemeClr val="tx2">
                    <a:lumMod val="75000"/>
                  </a:schemeClr>
                </a:solidFill>
                <a:latin typeface="Lucida Bright" panose="02040602050505020304"/>
              </a:rPr>
              <a:t>. This vital aspect ensures that </a:t>
            </a:r>
            <a:r>
              <a:rPr lang="fr-FR" sz="2600" u="sng" dirty="0">
                <a:solidFill>
                  <a:schemeClr val="tx2">
                    <a:lumMod val="75000"/>
                  </a:schemeClr>
                </a:solidFill>
                <a:latin typeface="Lucida Bright" panose="02040602050505020304"/>
              </a:rPr>
              <a:t>every voice is heard. </a:t>
            </a:r>
            <a:r>
              <a:rPr lang="fr-FR" sz="2600" dirty="0">
                <a:solidFill>
                  <a:schemeClr val="tx2">
                    <a:lumMod val="75000"/>
                  </a:schemeClr>
                </a:solidFill>
                <a:latin typeface="Lucida Bright" panose="02040602050505020304"/>
              </a:rPr>
              <a:t>It empowers employees and </a:t>
            </a:r>
            <a:r>
              <a:rPr lang="fr-FR" sz="2600" u="sng" dirty="0">
                <a:solidFill>
                  <a:schemeClr val="tx2">
                    <a:lumMod val="75000"/>
                  </a:schemeClr>
                </a:solidFill>
                <a:latin typeface="Lucida Bright" panose="02040602050505020304"/>
              </a:rPr>
              <a:t>enriches the diversity of perspectives.‍</a:t>
            </a:r>
          </a:p>
          <a:p>
            <a:pPr algn="just"/>
            <a:r>
              <a:rPr lang="fr-FR" sz="2600" u="sng" dirty="0">
                <a:solidFill>
                  <a:schemeClr val="tx2">
                    <a:lumMod val="75000"/>
                  </a:schemeClr>
                </a:solidFill>
                <a:latin typeface="Lucida Bright" panose="02040602050505020304"/>
              </a:rPr>
              <a:t>Innovation and creativity</a:t>
            </a:r>
            <a:r>
              <a:rPr lang="fr-FR" sz="2600" dirty="0">
                <a:solidFill>
                  <a:schemeClr val="tx2">
                    <a:lumMod val="75000"/>
                  </a:schemeClr>
                </a:solidFill>
                <a:latin typeface="Lucida Bright" panose="02040602050505020304"/>
              </a:rPr>
              <a:t>. The </a:t>
            </a:r>
            <a:r>
              <a:rPr lang="fr-FR" sz="2600" u="sng" dirty="0">
                <a:solidFill>
                  <a:schemeClr val="tx2">
                    <a:lumMod val="75000"/>
                  </a:schemeClr>
                </a:solidFill>
                <a:latin typeface="Lucida Bright" panose="02040602050505020304"/>
              </a:rPr>
              <a:t>heart</a:t>
            </a:r>
            <a:r>
              <a:rPr lang="fr-FR" sz="2600" dirty="0">
                <a:solidFill>
                  <a:schemeClr val="tx2">
                    <a:lumMod val="75000"/>
                  </a:schemeClr>
                </a:solidFill>
                <a:latin typeface="Lucida Bright" panose="02040602050505020304"/>
              </a:rPr>
              <a:t> of the startup company culture contains a </a:t>
            </a:r>
            <a:r>
              <a:rPr lang="fr-FR" sz="2600" u="sng" dirty="0">
                <a:solidFill>
                  <a:schemeClr val="tx2">
                    <a:lumMod val="75000"/>
                  </a:schemeClr>
                </a:solidFill>
                <a:latin typeface="Lucida Bright" panose="02040602050505020304"/>
              </a:rPr>
              <a:t>commitment</a:t>
            </a:r>
            <a:r>
              <a:rPr lang="fr-FR" sz="2600" dirty="0">
                <a:solidFill>
                  <a:schemeClr val="tx2">
                    <a:lumMod val="75000"/>
                  </a:schemeClr>
                </a:solidFill>
                <a:latin typeface="Lucida Bright" panose="02040602050505020304"/>
              </a:rPr>
              <a:t> to innovation and creativity, </a:t>
            </a:r>
            <a:r>
              <a:rPr lang="fr-FR" sz="2600" u="sng" dirty="0">
                <a:solidFill>
                  <a:schemeClr val="tx2">
                    <a:lumMod val="75000"/>
                  </a:schemeClr>
                </a:solidFill>
                <a:latin typeface="Lucida Bright" panose="02040602050505020304"/>
              </a:rPr>
              <a:t>encouraging</a:t>
            </a:r>
            <a:r>
              <a:rPr lang="fr-FR" sz="2600" dirty="0">
                <a:solidFill>
                  <a:schemeClr val="tx2">
                    <a:lumMod val="75000"/>
                  </a:schemeClr>
                </a:solidFill>
                <a:latin typeface="Lucida Bright" panose="02040602050505020304"/>
              </a:rPr>
              <a:t> employees </a:t>
            </a:r>
            <a:r>
              <a:rPr lang="fr-FR" sz="2600" u="sng" dirty="0">
                <a:solidFill>
                  <a:schemeClr val="tx2">
                    <a:lumMod val="75000"/>
                  </a:schemeClr>
                </a:solidFill>
                <a:latin typeface="Lucida Bright" panose="02040602050505020304"/>
              </a:rPr>
              <a:t>to think outside the box</a:t>
            </a:r>
            <a:r>
              <a:rPr lang="fr-FR" sz="2600" dirty="0">
                <a:solidFill>
                  <a:schemeClr val="tx2">
                    <a:lumMod val="75000"/>
                  </a:schemeClr>
                </a:solidFill>
                <a:latin typeface="Lucida Bright" panose="02040602050505020304"/>
              </a:rPr>
              <a:t>, challenge established conventions, and </a:t>
            </a:r>
            <a:r>
              <a:rPr lang="fr-FR" sz="2600" u="sng" dirty="0">
                <a:solidFill>
                  <a:schemeClr val="tx2">
                    <a:lumMod val="75000"/>
                  </a:schemeClr>
                </a:solidFill>
                <a:latin typeface="Lucida Bright" panose="02040602050505020304"/>
              </a:rPr>
              <a:t>pioneer novice solutions.‍</a:t>
            </a:r>
          </a:p>
          <a:p>
            <a:pPr algn="just"/>
            <a:r>
              <a:rPr lang="fr-FR" sz="2600" u="sng" dirty="0">
                <a:solidFill>
                  <a:schemeClr val="tx2">
                    <a:lumMod val="75000"/>
                  </a:schemeClr>
                </a:solidFill>
                <a:latin typeface="Lucida Bright" panose="02040602050505020304"/>
              </a:rPr>
              <a:t>Continuous learning</a:t>
            </a:r>
            <a:r>
              <a:rPr lang="fr-FR" sz="2600" dirty="0">
                <a:solidFill>
                  <a:schemeClr val="tx2">
                    <a:lumMod val="75000"/>
                  </a:schemeClr>
                </a:solidFill>
                <a:latin typeface="Lucida Bright" panose="02040602050505020304"/>
              </a:rPr>
              <a:t>. Startups </a:t>
            </a:r>
            <a:r>
              <a:rPr lang="fr-FR" sz="2600" u="sng" dirty="0">
                <a:solidFill>
                  <a:schemeClr val="tx2">
                    <a:lumMod val="75000"/>
                  </a:schemeClr>
                </a:solidFill>
                <a:latin typeface="Lucida Bright" panose="02040602050505020304"/>
              </a:rPr>
              <a:t>highly value constant education and personal development</a:t>
            </a:r>
            <a:r>
              <a:rPr lang="fr-FR" sz="2600" dirty="0">
                <a:solidFill>
                  <a:schemeClr val="tx2">
                    <a:lumMod val="75000"/>
                  </a:schemeClr>
                </a:solidFill>
                <a:latin typeface="Lucida Bright" panose="02040602050505020304"/>
              </a:rPr>
              <a:t>. Employees are encouraged to enhance their competencies to keep up with the business's dynamic nature and contribute to its growth</a:t>
            </a:r>
            <a:r>
              <a:rPr lang="fr-FR" sz="2600" dirty="0" smtClean="0">
                <a:solidFill>
                  <a:schemeClr val="tx2">
                    <a:lumMod val="75000"/>
                  </a:schemeClr>
                </a:solidFill>
                <a:latin typeface="Lucida Bright" panose="02040602050505020304"/>
              </a:rPr>
              <a:t>.</a:t>
            </a:r>
            <a:r>
              <a:rPr lang="fr-FR" sz="2600" dirty="0">
                <a:solidFill>
                  <a:schemeClr val="tx2">
                    <a:lumMod val="75000"/>
                  </a:schemeClr>
                </a:solidFill>
                <a:latin typeface="Lucida Bright" panose="02040602050505020304"/>
              </a:rPr>
              <a:t/>
            </a:r>
            <a:br>
              <a:rPr lang="fr-FR" sz="2600" dirty="0">
                <a:solidFill>
                  <a:schemeClr val="tx2">
                    <a:lumMod val="75000"/>
                  </a:schemeClr>
                </a:solidFill>
                <a:latin typeface="Lucida Bright" panose="02040602050505020304"/>
              </a:rPr>
            </a:br>
            <a:endParaRPr lang="en-US" sz="2600" dirty="0">
              <a:solidFill>
                <a:schemeClr val="tx2">
                  <a:lumMod val="75000"/>
                </a:schemeClr>
              </a:solidFill>
              <a:latin typeface="Lucida Bright" panose="02040602050505020304"/>
            </a:endParaRPr>
          </a:p>
        </p:txBody>
      </p:sp>
    </p:spTree>
    <p:extLst>
      <p:ext uri="{BB962C8B-B14F-4D97-AF65-F5344CB8AC3E}">
        <p14:creationId xmlns:p14="http://schemas.microsoft.com/office/powerpoint/2010/main" val="3732265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200" dirty="0" smtClean="0">
                <a:latin typeface="Lucida Bright" panose="02040602050505020304" pitchFamily="18" charset="0"/>
              </a:rPr>
              <a:t/>
            </a:r>
            <a:br>
              <a:rPr lang="fr-FR" sz="3200" dirty="0" smtClean="0">
                <a:latin typeface="Lucida Bright" panose="02040602050505020304" pitchFamily="18" charset="0"/>
              </a:rPr>
            </a:br>
            <a:r>
              <a:rPr lang="fr-FR" sz="3200" dirty="0" smtClean="0">
                <a:latin typeface="Lucida Bright" panose="02040602050505020304" pitchFamily="18" charset="0"/>
              </a:rPr>
              <a:t>Startup </a:t>
            </a:r>
            <a:r>
              <a:rPr lang="fr-FR" sz="3200" dirty="0">
                <a:latin typeface="Lucida Bright" panose="02040602050505020304" pitchFamily="18" charset="0"/>
              </a:rPr>
              <a:t>Culture </a:t>
            </a:r>
            <a:r>
              <a:rPr lang="fr-FR" sz="3200" dirty="0" smtClean="0">
                <a:latin typeface="Lucida Bright" panose="02040602050505020304" pitchFamily="18" charset="0"/>
              </a:rPr>
              <a:t>vs</a:t>
            </a:r>
            <a:br>
              <a:rPr lang="fr-FR" sz="3200" dirty="0" smtClean="0">
                <a:latin typeface="Lucida Bright" panose="02040602050505020304" pitchFamily="18" charset="0"/>
              </a:rPr>
            </a:br>
            <a:r>
              <a:rPr lang="fr-FR" sz="3200" dirty="0" smtClean="0">
                <a:latin typeface="Lucida Bright" panose="02040602050505020304" pitchFamily="18" charset="0"/>
              </a:rPr>
              <a:t> </a:t>
            </a:r>
            <a:r>
              <a:rPr lang="fr-FR" sz="3200" dirty="0">
                <a:latin typeface="Lucida Bright" panose="02040602050505020304" pitchFamily="18" charset="0"/>
              </a:rPr>
              <a:t>Corporate Culture</a:t>
            </a:r>
            <a:br>
              <a:rPr lang="fr-FR" sz="3200" dirty="0">
                <a:latin typeface="Lucida Bright" panose="02040602050505020304" pitchFamily="18" charset="0"/>
              </a:rPr>
            </a:br>
            <a:r>
              <a:rPr lang="fr-FR" sz="3200" dirty="0">
                <a:latin typeface="Lucida Bright" panose="02040602050505020304" pitchFamily="18" charset="0"/>
              </a:rPr>
              <a:t/>
            </a:r>
            <a:br>
              <a:rPr lang="fr-FR" sz="3200" dirty="0">
                <a:latin typeface="Lucida Bright" panose="02040602050505020304" pitchFamily="18" charset="0"/>
              </a:rPr>
            </a:br>
            <a:endParaRPr lang="fr-FR" sz="3200" dirty="0">
              <a:latin typeface="Lucida Bright" panose="02040602050505020304" pitchFamily="18" charset="0"/>
            </a:endParaRPr>
          </a:p>
        </p:txBody>
      </p:sp>
      <p:sp>
        <p:nvSpPr>
          <p:cNvPr id="3" name="Espace réservé du contenu 2"/>
          <p:cNvSpPr>
            <a:spLocks noGrp="1"/>
          </p:cNvSpPr>
          <p:nvPr>
            <p:ph idx="1"/>
          </p:nvPr>
        </p:nvSpPr>
        <p:spPr>
          <a:xfrm>
            <a:off x="3592286" y="864108"/>
            <a:ext cx="8386354" cy="5120640"/>
          </a:xfrm>
        </p:spPr>
        <p:txBody>
          <a:bodyPr>
            <a:noAutofit/>
          </a:bodyPr>
          <a:lstStyle/>
          <a:p>
            <a:pPr algn="just"/>
            <a:r>
              <a:rPr lang="fr-FR" sz="2600" dirty="0">
                <a:solidFill>
                  <a:schemeClr val="tx2">
                    <a:lumMod val="75000"/>
                  </a:schemeClr>
                </a:solidFill>
                <a:latin typeface="Lucida Bright" panose="02040602050505020304"/>
              </a:rPr>
              <a:t>While startup culture shares some similarities with corporate culture, there are distinct differences between the two concepts. </a:t>
            </a:r>
            <a:r>
              <a:rPr lang="fr-FR" sz="2600" u="sng" dirty="0">
                <a:solidFill>
                  <a:schemeClr val="tx2">
                    <a:lumMod val="75000"/>
                  </a:schemeClr>
                </a:solidFill>
                <a:latin typeface="Lucida Bright" panose="02040602050505020304"/>
              </a:rPr>
              <a:t>Startup culture embodies the entrepreneurial spirit, flexibility, and agility, while its corporate counterpart is often more established, structured, and reluctant to change. </a:t>
            </a:r>
          </a:p>
          <a:p>
            <a:pPr algn="just"/>
            <a:r>
              <a:rPr lang="fr-FR" sz="2600" dirty="0">
                <a:solidFill>
                  <a:schemeClr val="tx2">
                    <a:lumMod val="75000"/>
                  </a:schemeClr>
                </a:solidFill>
                <a:latin typeface="Lucida Bright" panose="02040602050505020304"/>
              </a:rPr>
              <a:t>However, in recent years, large corporations have been adopting separate startup culture values to foster innovation and responsiveness, creating a blend of the two paradigms in some cases. When isolated, each paradigm goes with its own set of characteristics and priorities. Here are the most common traits and differences between corporate vs startup culture.</a:t>
            </a:r>
          </a:p>
        </p:txBody>
      </p:sp>
    </p:spTree>
    <p:extLst>
      <p:ext uri="{BB962C8B-B14F-4D97-AF65-F5344CB8AC3E}">
        <p14:creationId xmlns:p14="http://schemas.microsoft.com/office/powerpoint/2010/main" val="3329037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Lucida Bright" panose="02040602050505020304" pitchFamily="18" charset="0"/>
              </a:rPr>
              <a:t>Startup Culture vs</a:t>
            </a:r>
            <a:br>
              <a:rPr lang="fr-FR" dirty="0">
                <a:latin typeface="Lucida Bright" panose="02040602050505020304" pitchFamily="18" charset="0"/>
              </a:rPr>
            </a:br>
            <a:r>
              <a:rPr lang="fr-FR" dirty="0">
                <a:latin typeface="Lucida Bright" panose="02040602050505020304" pitchFamily="18" charset="0"/>
              </a:rPr>
              <a:t> Corporate Culture</a:t>
            </a:r>
            <a:endParaRPr lang="fr-FR" dirty="0"/>
          </a:p>
        </p:txBody>
      </p:sp>
      <p:pic>
        <p:nvPicPr>
          <p:cNvPr id="4" name="Espace réservé du contenu 3"/>
          <p:cNvPicPr>
            <a:picLocks noGrp="1" noChangeAspect="1"/>
          </p:cNvPicPr>
          <p:nvPr>
            <p:ph idx="1"/>
          </p:nvPr>
        </p:nvPicPr>
        <p:blipFill>
          <a:blip r:embed="rId2"/>
          <a:stretch>
            <a:fillRect/>
          </a:stretch>
        </p:blipFill>
        <p:spPr>
          <a:xfrm>
            <a:off x="3592286" y="653143"/>
            <a:ext cx="8229600" cy="5643154"/>
          </a:xfrm>
          <a:prstGeom prst="rect">
            <a:avLst/>
          </a:prstGeom>
        </p:spPr>
      </p:pic>
    </p:spTree>
    <p:extLst>
      <p:ext uri="{BB962C8B-B14F-4D97-AF65-F5344CB8AC3E}">
        <p14:creationId xmlns:p14="http://schemas.microsoft.com/office/powerpoint/2010/main" val="693234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latin typeface="Lucida Bright" panose="02040602050505020304" pitchFamily="18" charset="0"/>
              </a:rPr>
              <a:t>Startup Culture vs</a:t>
            </a:r>
            <a:br>
              <a:rPr lang="fr-FR" dirty="0">
                <a:latin typeface="Lucida Bright" panose="02040602050505020304" pitchFamily="18" charset="0"/>
              </a:rPr>
            </a:br>
            <a:r>
              <a:rPr lang="fr-FR" dirty="0">
                <a:latin typeface="Lucida Bright" panose="02040602050505020304" pitchFamily="18" charset="0"/>
              </a:rPr>
              <a:t> Corporate Culture</a:t>
            </a:r>
            <a:br>
              <a:rPr lang="fr-FR" dirty="0">
                <a:latin typeface="Lucida Bright" panose="02040602050505020304" pitchFamily="18" charset="0"/>
              </a:rPr>
            </a:br>
            <a:endParaRPr lang="fr-FR" dirty="0"/>
          </a:p>
        </p:txBody>
      </p:sp>
      <p:sp>
        <p:nvSpPr>
          <p:cNvPr id="3" name="Espace réservé du contenu 2"/>
          <p:cNvSpPr>
            <a:spLocks noGrp="1"/>
          </p:cNvSpPr>
          <p:nvPr>
            <p:ph idx="1"/>
          </p:nvPr>
        </p:nvSpPr>
        <p:spPr>
          <a:xfrm>
            <a:off x="3580483" y="864108"/>
            <a:ext cx="8119430" cy="5382456"/>
          </a:xfrm>
        </p:spPr>
        <p:txBody>
          <a:bodyPr>
            <a:normAutofit/>
          </a:bodyPr>
          <a:lstStyle/>
          <a:p>
            <a:pPr marL="0" indent="0" algn="just">
              <a:buNone/>
            </a:pPr>
            <a:r>
              <a:rPr lang="fr-FR" sz="2200" b="1" dirty="0" smtClean="0">
                <a:solidFill>
                  <a:schemeClr val="tx2">
                    <a:lumMod val="75000"/>
                  </a:schemeClr>
                </a:solidFill>
                <a:latin typeface="Lucida Bright" panose="02040602050505020304"/>
              </a:rPr>
              <a:t>1.Risk-taking</a:t>
            </a:r>
            <a:r>
              <a:rPr lang="fr-FR" sz="2200" dirty="0">
                <a:solidFill>
                  <a:schemeClr val="tx2">
                    <a:lumMod val="75000"/>
                  </a:schemeClr>
                </a:solidFill>
                <a:latin typeface="Lucida Bright" panose="02040602050505020304"/>
              </a:rPr>
              <a:t>: Mentioning the characteristics of startup culture, one that encourages risk-taking and tolerates failure as a natural part of the innovation process is considered good. On the other hand, corporate culture tends to be more risk-averse, as mature companies focus on stability and preserving existing market share.</a:t>
            </a:r>
          </a:p>
          <a:p>
            <a:pPr marL="0" indent="0" algn="just">
              <a:buNone/>
            </a:pPr>
            <a:r>
              <a:rPr lang="fr-FR" sz="2200" b="1" dirty="0" smtClean="0">
                <a:solidFill>
                  <a:schemeClr val="tx2">
                    <a:lumMod val="75000"/>
                  </a:schemeClr>
                </a:solidFill>
                <a:latin typeface="Lucida Bright" panose="02040602050505020304"/>
              </a:rPr>
              <a:t>2.Decision-making</a:t>
            </a:r>
            <a:r>
              <a:rPr lang="fr-FR" sz="2200" dirty="0">
                <a:solidFill>
                  <a:schemeClr val="tx2">
                    <a:lumMod val="75000"/>
                  </a:schemeClr>
                </a:solidFill>
                <a:latin typeface="Lucida Bright" panose="02040602050505020304"/>
              </a:rPr>
              <a:t>: With startups, decision-making is often decentralized, allowing employees to have a say in critical aspects. Corporate environments usually employ a top-down decision-making approach, where senior executives hold more authority than subordinate employees.</a:t>
            </a:r>
          </a:p>
          <a:p>
            <a:pPr marL="0" indent="0" algn="just">
              <a:buNone/>
            </a:pPr>
            <a:r>
              <a:rPr lang="fr-FR" sz="2200" b="1" dirty="0" smtClean="0">
                <a:solidFill>
                  <a:schemeClr val="tx2">
                    <a:lumMod val="75000"/>
                  </a:schemeClr>
                </a:solidFill>
                <a:latin typeface="Lucida Bright" panose="02040602050505020304"/>
              </a:rPr>
              <a:t>3.Adaptability</a:t>
            </a:r>
            <a:r>
              <a:rPr lang="fr-FR" sz="2200" dirty="0">
                <a:solidFill>
                  <a:schemeClr val="tx2">
                    <a:lumMod val="75000"/>
                  </a:schemeClr>
                </a:solidFill>
                <a:latin typeface="Lucida Bright" panose="02040602050505020304"/>
              </a:rPr>
              <a:t>: Startups operate conventionally fast, responding swiftly to market fluctuations. Corporate culture may face challenges in this aspect due to complex bureaucratic processes and complicated reporting hierarchies.</a:t>
            </a:r>
          </a:p>
          <a:p>
            <a:endParaRPr lang="fr-FR" dirty="0"/>
          </a:p>
        </p:txBody>
      </p:sp>
    </p:spTree>
    <p:extLst>
      <p:ext uri="{BB962C8B-B14F-4D97-AF65-F5344CB8AC3E}">
        <p14:creationId xmlns:p14="http://schemas.microsoft.com/office/powerpoint/2010/main" val="1694877349"/>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1774</TotalTime>
  <Words>820</Words>
  <Application>Microsoft Office PowerPoint</Application>
  <PresentationFormat>Grand écran</PresentationFormat>
  <Paragraphs>53</Paragraphs>
  <Slides>16</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16</vt:i4>
      </vt:variant>
    </vt:vector>
  </HeadingPairs>
  <TitlesOfParts>
    <vt:vector size="26" baseType="lpstr">
      <vt:lpstr>Arial</vt:lpstr>
      <vt:lpstr>Corbel</vt:lpstr>
      <vt:lpstr>Georgia</vt:lpstr>
      <vt:lpstr>Impact</vt:lpstr>
      <vt:lpstr>Lucida Bright</vt:lpstr>
      <vt:lpstr>Lucida Fax</vt:lpstr>
      <vt:lpstr>Tahoma</vt:lpstr>
      <vt:lpstr>Wingdings 2</vt:lpstr>
      <vt:lpstr>幼圆</vt:lpstr>
      <vt:lpstr>Cadre</vt:lpstr>
      <vt:lpstr>Startup culture</vt:lpstr>
      <vt:lpstr>What is culture?</vt:lpstr>
      <vt:lpstr>Startup culture</vt:lpstr>
      <vt:lpstr>Startup Culture Elements</vt:lpstr>
      <vt:lpstr>Startup Culture Elements</vt:lpstr>
      <vt:lpstr>Startup Culture Elements</vt:lpstr>
      <vt:lpstr> Startup Culture vs  Corporate Culture  </vt:lpstr>
      <vt:lpstr>Startup Culture vs  Corporate Culture</vt:lpstr>
      <vt:lpstr>Startup Culture vs  Corporate Culture </vt:lpstr>
      <vt:lpstr>Startup Culture vs  Corporate Culture </vt:lpstr>
      <vt:lpstr> Why Is Startup Culture Important?  </vt:lpstr>
      <vt:lpstr>Why Is Startup Culture Important? </vt:lpstr>
      <vt:lpstr>Why Is Startup Culture Important? </vt:lpstr>
      <vt:lpstr>Who Is In Charge Of Setting a Startup Work Culture? </vt:lpstr>
      <vt:lpstr>How to Build Successful Startup Culture: Tips and To-Follow Principles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 </dc:title>
  <dc:creator>UNIV</dc:creator>
  <cp:lastModifiedBy>XPRISTO</cp:lastModifiedBy>
  <cp:revision>68</cp:revision>
  <dcterms:created xsi:type="dcterms:W3CDTF">2023-03-05T16:18:00Z</dcterms:created>
  <dcterms:modified xsi:type="dcterms:W3CDTF">2025-01-24T20:27:07Z</dcterms:modified>
</cp:coreProperties>
</file>