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5" r:id="rId16"/>
    <p:sldId id="271" r:id="rId17"/>
    <p:sldId id="272" r:id="rId18"/>
    <p:sldId id="273" r:id="rId19"/>
    <p:sldId id="274" r:id="rId20"/>
    <p:sldId id="276" r:id="rId21"/>
    <p:sldId id="277" r:id="rId22"/>
    <p:sldId id="278" r:id="rId23"/>
    <p:sldId id="279" r:id="rId24"/>
    <p:sldId id="280" r:id="rId25"/>
    <p:sldId id="282" r:id="rId26"/>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E823AD-D44B-47F9-AF64-0CED192F12D8}">
          <p14:sldIdLst>
            <p14:sldId id="281"/>
            <p14:sldId id="257"/>
          </p14:sldIdLst>
        </p14:section>
        <p14:section name="Section 1" id="{C4D676E4-79A8-4EBA-B93A-6E4A85C65D57}">
          <p14:sldIdLst>
            <p14:sldId id="258"/>
            <p14:sldId id="259"/>
            <p14:sldId id="260"/>
          </p14:sldIdLst>
        </p14:section>
        <p14:section name="Section 2" id="{FAA01FC8-189D-43B1-A28F-39DE0AF0F587}">
          <p14:sldIdLst>
            <p14:sldId id="261"/>
            <p14:sldId id="262"/>
            <p14:sldId id="263"/>
          </p14:sldIdLst>
        </p14:section>
        <p14:section name="Section 3" id="{427AAEF3-D5F9-46E9-A18F-1DC9CD9F78E1}">
          <p14:sldIdLst>
            <p14:sldId id="264"/>
            <p14:sldId id="265"/>
            <p14:sldId id="266"/>
          </p14:sldIdLst>
        </p14:section>
        <p14:section name="Section 4" id="{160902F5-96F9-4C2F-BC2D-102425085B4D}">
          <p14:sldIdLst>
            <p14:sldId id="267"/>
            <p14:sldId id="268"/>
          </p14:sldIdLst>
        </p14:section>
        <p14:section name="Section 5" id="{97B8AF0D-14D9-46D2-B229-F6C02B94E2FE}">
          <p14:sldIdLst>
            <p14:sldId id="270"/>
            <p14:sldId id="275"/>
            <p14:sldId id="271"/>
            <p14:sldId id="272"/>
            <p14:sldId id="273"/>
            <p14:sldId id="274"/>
            <p14:sldId id="276"/>
            <p14:sldId id="277"/>
            <p14:sldId id="278"/>
          </p14:sldIdLst>
        </p14:section>
        <p14:section name="Section 5" id="{DE96F39E-EC12-429F-BE8F-4F42E6770F80}">
          <p14:sldIdLst>
            <p14:sldId id="279"/>
            <p14:sldId id="280"/>
          </p14:sldIdLst>
        </p14:section>
        <p14:section name="خاتمة" id="{E36A7B7E-A63A-49DF-B89A-CD2B6DC731A6}">
          <p14:sldIdLst>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C5E0B4"/>
    <a:srgbClr val="DAE3F3"/>
    <a:srgbClr val="FBE5D6"/>
    <a:srgbClr val="034243"/>
    <a:srgbClr val="018484"/>
    <a:srgbClr val="000C0C"/>
    <a:srgbClr val="484647"/>
    <a:srgbClr val="006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4" d="100"/>
          <a:sy n="64" d="100"/>
        </p:scale>
        <p:origin x="6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3C5D-2C02-4398-A756-E17AD2389B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DZ"/>
          </a:p>
        </p:txBody>
      </p:sp>
      <p:sp>
        <p:nvSpPr>
          <p:cNvPr id="3" name="Subtitle 2">
            <a:extLst>
              <a:ext uri="{FF2B5EF4-FFF2-40B4-BE49-F238E27FC236}">
                <a16:creationId xmlns:a16="http://schemas.microsoft.com/office/drawing/2014/main" id="{347DC4DE-A619-469D-A26F-790BE87ED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DZ"/>
          </a:p>
        </p:txBody>
      </p:sp>
      <p:sp>
        <p:nvSpPr>
          <p:cNvPr id="4" name="Date Placeholder 3">
            <a:extLst>
              <a:ext uri="{FF2B5EF4-FFF2-40B4-BE49-F238E27FC236}">
                <a16:creationId xmlns:a16="http://schemas.microsoft.com/office/drawing/2014/main" id="{4CFF56CA-67D9-4692-86A5-D8D2F54989C4}"/>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5" name="Footer Placeholder 4">
            <a:extLst>
              <a:ext uri="{FF2B5EF4-FFF2-40B4-BE49-F238E27FC236}">
                <a16:creationId xmlns:a16="http://schemas.microsoft.com/office/drawing/2014/main" id="{20E50AFD-FDCF-496B-B937-83B5C25103C4}"/>
              </a:ext>
            </a:extLst>
          </p:cNvPr>
          <p:cNvSpPr>
            <a:spLocks noGrp="1"/>
          </p:cNvSpPr>
          <p:nvPr>
            <p:ph type="ftr" sz="quarter" idx="11"/>
          </p:nvPr>
        </p:nvSpPr>
        <p:spPr/>
        <p:txBody>
          <a:bodyPr/>
          <a:lstStyle/>
          <a:p>
            <a:endParaRPr lang="fr-DZ"/>
          </a:p>
        </p:txBody>
      </p:sp>
      <p:sp>
        <p:nvSpPr>
          <p:cNvPr id="6" name="Slide Number Placeholder 5">
            <a:extLst>
              <a:ext uri="{FF2B5EF4-FFF2-40B4-BE49-F238E27FC236}">
                <a16:creationId xmlns:a16="http://schemas.microsoft.com/office/drawing/2014/main" id="{8A431CFE-B38B-43C6-83BB-972755DD7B98}"/>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206421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251A-B375-4A39-B8B4-2B14C5366499}"/>
              </a:ext>
            </a:extLst>
          </p:cNvPr>
          <p:cNvSpPr>
            <a:spLocks noGrp="1"/>
          </p:cNvSpPr>
          <p:nvPr>
            <p:ph type="title"/>
          </p:nvPr>
        </p:nvSpPr>
        <p:spPr/>
        <p:txBody>
          <a:bodyPr/>
          <a:lstStyle/>
          <a:p>
            <a:r>
              <a:rPr lang="en-US"/>
              <a:t>Click to edit Master title style</a:t>
            </a:r>
            <a:endParaRPr lang="fr-DZ"/>
          </a:p>
        </p:txBody>
      </p:sp>
      <p:sp>
        <p:nvSpPr>
          <p:cNvPr id="3" name="Vertical Text Placeholder 2">
            <a:extLst>
              <a:ext uri="{FF2B5EF4-FFF2-40B4-BE49-F238E27FC236}">
                <a16:creationId xmlns:a16="http://schemas.microsoft.com/office/drawing/2014/main" id="{454894A2-105C-43CA-8849-FF4BC1A7DB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4" name="Date Placeholder 3">
            <a:extLst>
              <a:ext uri="{FF2B5EF4-FFF2-40B4-BE49-F238E27FC236}">
                <a16:creationId xmlns:a16="http://schemas.microsoft.com/office/drawing/2014/main" id="{0BD27C7C-84DF-41DE-BC78-0206C5ECC3CE}"/>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5" name="Footer Placeholder 4">
            <a:extLst>
              <a:ext uri="{FF2B5EF4-FFF2-40B4-BE49-F238E27FC236}">
                <a16:creationId xmlns:a16="http://schemas.microsoft.com/office/drawing/2014/main" id="{61D30E68-7D0A-4443-AE19-2E969491FF8B}"/>
              </a:ext>
            </a:extLst>
          </p:cNvPr>
          <p:cNvSpPr>
            <a:spLocks noGrp="1"/>
          </p:cNvSpPr>
          <p:nvPr>
            <p:ph type="ftr" sz="quarter" idx="11"/>
          </p:nvPr>
        </p:nvSpPr>
        <p:spPr/>
        <p:txBody>
          <a:bodyPr/>
          <a:lstStyle/>
          <a:p>
            <a:endParaRPr lang="fr-DZ"/>
          </a:p>
        </p:txBody>
      </p:sp>
      <p:sp>
        <p:nvSpPr>
          <p:cNvPr id="6" name="Slide Number Placeholder 5">
            <a:extLst>
              <a:ext uri="{FF2B5EF4-FFF2-40B4-BE49-F238E27FC236}">
                <a16:creationId xmlns:a16="http://schemas.microsoft.com/office/drawing/2014/main" id="{AFDFCF88-5EAC-4E4F-AF94-F00FB4730C93}"/>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361655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A5089-6B99-4563-9879-6A975EA085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DZ"/>
          </a:p>
        </p:txBody>
      </p:sp>
      <p:sp>
        <p:nvSpPr>
          <p:cNvPr id="3" name="Vertical Text Placeholder 2">
            <a:extLst>
              <a:ext uri="{FF2B5EF4-FFF2-40B4-BE49-F238E27FC236}">
                <a16:creationId xmlns:a16="http://schemas.microsoft.com/office/drawing/2014/main" id="{0EFA8175-3245-4D99-988C-01AC88A34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4" name="Date Placeholder 3">
            <a:extLst>
              <a:ext uri="{FF2B5EF4-FFF2-40B4-BE49-F238E27FC236}">
                <a16:creationId xmlns:a16="http://schemas.microsoft.com/office/drawing/2014/main" id="{32E9DEF6-44A7-47E9-B673-EEA29FF86FDA}"/>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5" name="Footer Placeholder 4">
            <a:extLst>
              <a:ext uri="{FF2B5EF4-FFF2-40B4-BE49-F238E27FC236}">
                <a16:creationId xmlns:a16="http://schemas.microsoft.com/office/drawing/2014/main" id="{9ADAD36B-2467-4F1A-94E4-B8705235EE62}"/>
              </a:ext>
            </a:extLst>
          </p:cNvPr>
          <p:cNvSpPr>
            <a:spLocks noGrp="1"/>
          </p:cNvSpPr>
          <p:nvPr>
            <p:ph type="ftr" sz="quarter" idx="11"/>
          </p:nvPr>
        </p:nvSpPr>
        <p:spPr/>
        <p:txBody>
          <a:bodyPr/>
          <a:lstStyle/>
          <a:p>
            <a:endParaRPr lang="fr-DZ"/>
          </a:p>
        </p:txBody>
      </p:sp>
      <p:sp>
        <p:nvSpPr>
          <p:cNvPr id="6" name="Slide Number Placeholder 5">
            <a:extLst>
              <a:ext uri="{FF2B5EF4-FFF2-40B4-BE49-F238E27FC236}">
                <a16:creationId xmlns:a16="http://schemas.microsoft.com/office/drawing/2014/main" id="{736C9915-A6AB-4652-9004-5F53A045661A}"/>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51754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095D-10BC-4123-9109-6175C3DDF189}"/>
              </a:ext>
            </a:extLst>
          </p:cNvPr>
          <p:cNvSpPr>
            <a:spLocks noGrp="1"/>
          </p:cNvSpPr>
          <p:nvPr>
            <p:ph type="title"/>
          </p:nvPr>
        </p:nvSpPr>
        <p:spPr/>
        <p:txBody>
          <a:bodyPr/>
          <a:lstStyle/>
          <a:p>
            <a:r>
              <a:rPr lang="en-US"/>
              <a:t>Click to edit Master title style</a:t>
            </a:r>
            <a:endParaRPr lang="fr-DZ"/>
          </a:p>
        </p:txBody>
      </p:sp>
      <p:sp>
        <p:nvSpPr>
          <p:cNvPr id="3" name="Content Placeholder 2">
            <a:extLst>
              <a:ext uri="{FF2B5EF4-FFF2-40B4-BE49-F238E27FC236}">
                <a16:creationId xmlns:a16="http://schemas.microsoft.com/office/drawing/2014/main" id="{C1AC4004-A13A-4EEB-A688-AB9CBB924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4" name="Date Placeholder 3">
            <a:extLst>
              <a:ext uri="{FF2B5EF4-FFF2-40B4-BE49-F238E27FC236}">
                <a16:creationId xmlns:a16="http://schemas.microsoft.com/office/drawing/2014/main" id="{5E43CB56-6E92-4FF3-A6A5-B4449FAD8E9C}"/>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5" name="Footer Placeholder 4">
            <a:extLst>
              <a:ext uri="{FF2B5EF4-FFF2-40B4-BE49-F238E27FC236}">
                <a16:creationId xmlns:a16="http://schemas.microsoft.com/office/drawing/2014/main" id="{2037551D-67B4-458A-8486-B8AFE86855FC}"/>
              </a:ext>
            </a:extLst>
          </p:cNvPr>
          <p:cNvSpPr>
            <a:spLocks noGrp="1"/>
          </p:cNvSpPr>
          <p:nvPr>
            <p:ph type="ftr" sz="quarter" idx="11"/>
          </p:nvPr>
        </p:nvSpPr>
        <p:spPr/>
        <p:txBody>
          <a:bodyPr/>
          <a:lstStyle/>
          <a:p>
            <a:endParaRPr lang="fr-DZ"/>
          </a:p>
        </p:txBody>
      </p:sp>
      <p:sp>
        <p:nvSpPr>
          <p:cNvPr id="6" name="Slide Number Placeholder 5">
            <a:extLst>
              <a:ext uri="{FF2B5EF4-FFF2-40B4-BE49-F238E27FC236}">
                <a16:creationId xmlns:a16="http://schemas.microsoft.com/office/drawing/2014/main" id="{C95F3F34-9617-425A-B64F-B8EDE29DA204}"/>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19399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624C-C2B4-4E9D-9D67-6110BC1F3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DZ"/>
          </a:p>
        </p:txBody>
      </p:sp>
      <p:sp>
        <p:nvSpPr>
          <p:cNvPr id="3" name="Text Placeholder 2">
            <a:extLst>
              <a:ext uri="{FF2B5EF4-FFF2-40B4-BE49-F238E27FC236}">
                <a16:creationId xmlns:a16="http://schemas.microsoft.com/office/drawing/2014/main" id="{F979F7A3-DEA7-488C-AEFC-A5B0AB57E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28B19-5DBA-498D-BAB1-F3C2E63DD8E3}"/>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5" name="Footer Placeholder 4">
            <a:extLst>
              <a:ext uri="{FF2B5EF4-FFF2-40B4-BE49-F238E27FC236}">
                <a16:creationId xmlns:a16="http://schemas.microsoft.com/office/drawing/2014/main" id="{FF1A7897-A04A-4887-B948-F148B877A8B4}"/>
              </a:ext>
            </a:extLst>
          </p:cNvPr>
          <p:cNvSpPr>
            <a:spLocks noGrp="1"/>
          </p:cNvSpPr>
          <p:nvPr>
            <p:ph type="ftr" sz="quarter" idx="11"/>
          </p:nvPr>
        </p:nvSpPr>
        <p:spPr/>
        <p:txBody>
          <a:bodyPr/>
          <a:lstStyle/>
          <a:p>
            <a:endParaRPr lang="fr-DZ"/>
          </a:p>
        </p:txBody>
      </p:sp>
      <p:sp>
        <p:nvSpPr>
          <p:cNvPr id="6" name="Slide Number Placeholder 5">
            <a:extLst>
              <a:ext uri="{FF2B5EF4-FFF2-40B4-BE49-F238E27FC236}">
                <a16:creationId xmlns:a16="http://schemas.microsoft.com/office/drawing/2014/main" id="{096E478A-284A-415D-8FBF-68B0B1982F5B}"/>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89188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2364-617F-44B4-9A8C-0E94320BD6E4}"/>
              </a:ext>
            </a:extLst>
          </p:cNvPr>
          <p:cNvSpPr>
            <a:spLocks noGrp="1"/>
          </p:cNvSpPr>
          <p:nvPr>
            <p:ph type="title"/>
          </p:nvPr>
        </p:nvSpPr>
        <p:spPr/>
        <p:txBody>
          <a:bodyPr/>
          <a:lstStyle/>
          <a:p>
            <a:r>
              <a:rPr lang="en-US"/>
              <a:t>Click to edit Master title style</a:t>
            </a:r>
            <a:endParaRPr lang="fr-DZ"/>
          </a:p>
        </p:txBody>
      </p:sp>
      <p:sp>
        <p:nvSpPr>
          <p:cNvPr id="3" name="Content Placeholder 2">
            <a:extLst>
              <a:ext uri="{FF2B5EF4-FFF2-40B4-BE49-F238E27FC236}">
                <a16:creationId xmlns:a16="http://schemas.microsoft.com/office/drawing/2014/main" id="{E5517ABD-1323-4875-AC24-2399B10E2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4" name="Content Placeholder 3">
            <a:extLst>
              <a:ext uri="{FF2B5EF4-FFF2-40B4-BE49-F238E27FC236}">
                <a16:creationId xmlns:a16="http://schemas.microsoft.com/office/drawing/2014/main" id="{B7CDEDCA-F869-4ECD-AC5B-FD14DDC7F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5" name="Date Placeholder 4">
            <a:extLst>
              <a:ext uri="{FF2B5EF4-FFF2-40B4-BE49-F238E27FC236}">
                <a16:creationId xmlns:a16="http://schemas.microsoft.com/office/drawing/2014/main" id="{6ED427DE-AD20-44E3-99F5-0A9E9175CD14}"/>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6" name="Footer Placeholder 5">
            <a:extLst>
              <a:ext uri="{FF2B5EF4-FFF2-40B4-BE49-F238E27FC236}">
                <a16:creationId xmlns:a16="http://schemas.microsoft.com/office/drawing/2014/main" id="{E9603463-2AF1-4F68-B8CD-728CC9811B78}"/>
              </a:ext>
            </a:extLst>
          </p:cNvPr>
          <p:cNvSpPr>
            <a:spLocks noGrp="1"/>
          </p:cNvSpPr>
          <p:nvPr>
            <p:ph type="ftr" sz="quarter" idx="11"/>
          </p:nvPr>
        </p:nvSpPr>
        <p:spPr/>
        <p:txBody>
          <a:bodyPr/>
          <a:lstStyle/>
          <a:p>
            <a:endParaRPr lang="fr-DZ"/>
          </a:p>
        </p:txBody>
      </p:sp>
      <p:sp>
        <p:nvSpPr>
          <p:cNvPr id="7" name="Slide Number Placeholder 6">
            <a:extLst>
              <a:ext uri="{FF2B5EF4-FFF2-40B4-BE49-F238E27FC236}">
                <a16:creationId xmlns:a16="http://schemas.microsoft.com/office/drawing/2014/main" id="{25156E6E-2EBB-4765-88FF-815FE7392961}"/>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24274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C449-633B-47BF-9D2D-4B0B675E4AC7}"/>
              </a:ext>
            </a:extLst>
          </p:cNvPr>
          <p:cNvSpPr>
            <a:spLocks noGrp="1"/>
          </p:cNvSpPr>
          <p:nvPr>
            <p:ph type="title"/>
          </p:nvPr>
        </p:nvSpPr>
        <p:spPr>
          <a:xfrm>
            <a:off x="839788" y="365125"/>
            <a:ext cx="10515600" cy="1325563"/>
          </a:xfrm>
        </p:spPr>
        <p:txBody>
          <a:bodyPr/>
          <a:lstStyle/>
          <a:p>
            <a:r>
              <a:rPr lang="en-US"/>
              <a:t>Click to edit Master title style</a:t>
            </a:r>
            <a:endParaRPr lang="fr-DZ"/>
          </a:p>
        </p:txBody>
      </p:sp>
      <p:sp>
        <p:nvSpPr>
          <p:cNvPr id="3" name="Text Placeholder 2">
            <a:extLst>
              <a:ext uri="{FF2B5EF4-FFF2-40B4-BE49-F238E27FC236}">
                <a16:creationId xmlns:a16="http://schemas.microsoft.com/office/drawing/2014/main" id="{AFD256C1-8490-4936-BCD8-4E7FADCD0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1C4B4-6221-484D-8A3E-F863ED1572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5" name="Text Placeholder 4">
            <a:extLst>
              <a:ext uri="{FF2B5EF4-FFF2-40B4-BE49-F238E27FC236}">
                <a16:creationId xmlns:a16="http://schemas.microsoft.com/office/drawing/2014/main" id="{E526597E-E96B-4753-A300-BD30B1C07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E8E16-7B1C-4A13-A0C6-C9DDC9F95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7" name="Date Placeholder 6">
            <a:extLst>
              <a:ext uri="{FF2B5EF4-FFF2-40B4-BE49-F238E27FC236}">
                <a16:creationId xmlns:a16="http://schemas.microsoft.com/office/drawing/2014/main" id="{9A3460D3-0573-4EB4-B4A0-33C3519937D6}"/>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8" name="Footer Placeholder 7">
            <a:extLst>
              <a:ext uri="{FF2B5EF4-FFF2-40B4-BE49-F238E27FC236}">
                <a16:creationId xmlns:a16="http://schemas.microsoft.com/office/drawing/2014/main" id="{9FCAB0D7-2F05-4221-96E7-FC9AEB7A103D}"/>
              </a:ext>
            </a:extLst>
          </p:cNvPr>
          <p:cNvSpPr>
            <a:spLocks noGrp="1"/>
          </p:cNvSpPr>
          <p:nvPr>
            <p:ph type="ftr" sz="quarter" idx="11"/>
          </p:nvPr>
        </p:nvSpPr>
        <p:spPr/>
        <p:txBody>
          <a:bodyPr/>
          <a:lstStyle/>
          <a:p>
            <a:endParaRPr lang="fr-DZ"/>
          </a:p>
        </p:txBody>
      </p:sp>
      <p:sp>
        <p:nvSpPr>
          <p:cNvPr id="9" name="Slide Number Placeholder 8">
            <a:extLst>
              <a:ext uri="{FF2B5EF4-FFF2-40B4-BE49-F238E27FC236}">
                <a16:creationId xmlns:a16="http://schemas.microsoft.com/office/drawing/2014/main" id="{42D54050-A987-4025-BD0B-AA82496D10C0}"/>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6450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861C-A13E-417E-A711-F23A5B54A4B6}"/>
              </a:ext>
            </a:extLst>
          </p:cNvPr>
          <p:cNvSpPr>
            <a:spLocks noGrp="1"/>
          </p:cNvSpPr>
          <p:nvPr>
            <p:ph type="title"/>
          </p:nvPr>
        </p:nvSpPr>
        <p:spPr/>
        <p:txBody>
          <a:bodyPr/>
          <a:lstStyle/>
          <a:p>
            <a:r>
              <a:rPr lang="en-US"/>
              <a:t>Click to edit Master title style</a:t>
            </a:r>
            <a:endParaRPr lang="fr-DZ"/>
          </a:p>
        </p:txBody>
      </p:sp>
      <p:sp>
        <p:nvSpPr>
          <p:cNvPr id="3" name="Date Placeholder 2">
            <a:extLst>
              <a:ext uri="{FF2B5EF4-FFF2-40B4-BE49-F238E27FC236}">
                <a16:creationId xmlns:a16="http://schemas.microsoft.com/office/drawing/2014/main" id="{E5F09BD3-A971-4CF2-829C-4CA520C6A3FF}"/>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4" name="Footer Placeholder 3">
            <a:extLst>
              <a:ext uri="{FF2B5EF4-FFF2-40B4-BE49-F238E27FC236}">
                <a16:creationId xmlns:a16="http://schemas.microsoft.com/office/drawing/2014/main" id="{47F00A34-520C-4F13-9C46-9E1EA14AFAAF}"/>
              </a:ext>
            </a:extLst>
          </p:cNvPr>
          <p:cNvSpPr>
            <a:spLocks noGrp="1"/>
          </p:cNvSpPr>
          <p:nvPr>
            <p:ph type="ftr" sz="quarter" idx="11"/>
          </p:nvPr>
        </p:nvSpPr>
        <p:spPr/>
        <p:txBody>
          <a:bodyPr/>
          <a:lstStyle/>
          <a:p>
            <a:endParaRPr lang="fr-DZ"/>
          </a:p>
        </p:txBody>
      </p:sp>
      <p:sp>
        <p:nvSpPr>
          <p:cNvPr id="5" name="Slide Number Placeholder 4">
            <a:extLst>
              <a:ext uri="{FF2B5EF4-FFF2-40B4-BE49-F238E27FC236}">
                <a16:creationId xmlns:a16="http://schemas.microsoft.com/office/drawing/2014/main" id="{2FDC1FB5-F9DF-4A9B-8FAC-C1DD0CEFAB98}"/>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11755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B38D8-55E6-4EE0-B59F-CFA6DD1DB660}"/>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3" name="Footer Placeholder 2">
            <a:extLst>
              <a:ext uri="{FF2B5EF4-FFF2-40B4-BE49-F238E27FC236}">
                <a16:creationId xmlns:a16="http://schemas.microsoft.com/office/drawing/2014/main" id="{067BF4F5-E972-47DD-AB7E-034A9A750BBB}"/>
              </a:ext>
            </a:extLst>
          </p:cNvPr>
          <p:cNvSpPr>
            <a:spLocks noGrp="1"/>
          </p:cNvSpPr>
          <p:nvPr>
            <p:ph type="ftr" sz="quarter" idx="11"/>
          </p:nvPr>
        </p:nvSpPr>
        <p:spPr/>
        <p:txBody>
          <a:bodyPr/>
          <a:lstStyle/>
          <a:p>
            <a:endParaRPr lang="fr-DZ"/>
          </a:p>
        </p:txBody>
      </p:sp>
      <p:sp>
        <p:nvSpPr>
          <p:cNvPr id="4" name="Slide Number Placeholder 3">
            <a:extLst>
              <a:ext uri="{FF2B5EF4-FFF2-40B4-BE49-F238E27FC236}">
                <a16:creationId xmlns:a16="http://schemas.microsoft.com/office/drawing/2014/main" id="{D25E6430-4423-4709-ADA6-67E49B7263D8}"/>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10978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8F8B-9E82-4CEE-A0D8-89AA0E1D2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DZ"/>
          </a:p>
        </p:txBody>
      </p:sp>
      <p:sp>
        <p:nvSpPr>
          <p:cNvPr id="3" name="Content Placeholder 2">
            <a:extLst>
              <a:ext uri="{FF2B5EF4-FFF2-40B4-BE49-F238E27FC236}">
                <a16:creationId xmlns:a16="http://schemas.microsoft.com/office/drawing/2014/main" id="{2BD71354-1512-43ED-A780-9699E1BB4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4" name="Text Placeholder 3">
            <a:extLst>
              <a:ext uri="{FF2B5EF4-FFF2-40B4-BE49-F238E27FC236}">
                <a16:creationId xmlns:a16="http://schemas.microsoft.com/office/drawing/2014/main" id="{BAF81582-69A1-401A-BB03-FC3DD3279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7F612-7E48-4AC9-92B5-8BB52EDB7398}"/>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6" name="Footer Placeholder 5">
            <a:extLst>
              <a:ext uri="{FF2B5EF4-FFF2-40B4-BE49-F238E27FC236}">
                <a16:creationId xmlns:a16="http://schemas.microsoft.com/office/drawing/2014/main" id="{1C92D15F-955A-463D-A736-A44BA569B5C3}"/>
              </a:ext>
            </a:extLst>
          </p:cNvPr>
          <p:cNvSpPr>
            <a:spLocks noGrp="1"/>
          </p:cNvSpPr>
          <p:nvPr>
            <p:ph type="ftr" sz="quarter" idx="11"/>
          </p:nvPr>
        </p:nvSpPr>
        <p:spPr/>
        <p:txBody>
          <a:bodyPr/>
          <a:lstStyle/>
          <a:p>
            <a:endParaRPr lang="fr-DZ"/>
          </a:p>
        </p:txBody>
      </p:sp>
      <p:sp>
        <p:nvSpPr>
          <p:cNvPr id="7" name="Slide Number Placeholder 6">
            <a:extLst>
              <a:ext uri="{FF2B5EF4-FFF2-40B4-BE49-F238E27FC236}">
                <a16:creationId xmlns:a16="http://schemas.microsoft.com/office/drawing/2014/main" id="{EAEFD294-2F6F-41A5-A7D2-05746C5E7E57}"/>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384375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9E90-C6D9-4F9D-A3F7-4A4DED050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DZ"/>
          </a:p>
        </p:txBody>
      </p:sp>
      <p:sp>
        <p:nvSpPr>
          <p:cNvPr id="3" name="Picture Placeholder 2">
            <a:extLst>
              <a:ext uri="{FF2B5EF4-FFF2-40B4-BE49-F238E27FC236}">
                <a16:creationId xmlns:a16="http://schemas.microsoft.com/office/drawing/2014/main" id="{46624AAC-BEF6-43C7-ABFD-364CE23B1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Text Placeholder 3">
            <a:extLst>
              <a:ext uri="{FF2B5EF4-FFF2-40B4-BE49-F238E27FC236}">
                <a16:creationId xmlns:a16="http://schemas.microsoft.com/office/drawing/2014/main" id="{8E30A2FA-986F-4E6F-97F3-2AAC046C4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69FDF-5373-4905-AA7C-BB8B2C1E4F57}"/>
              </a:ext>
            </a:extLst>
          </p:cNvPr>
          <p:cNvSpPr>
            <a:spLocks noGrp="1"/>
          </p:cNvSpPr>
          <p:nvPr>
            <p:ph type="dt" sz="half" idx="10"/>
          </p:nvPr>
        </p:nvSpPr>
        <p:spPr/>
        <p:txBody>
          <a:bodyPr/>
          <a:lstStyle/>
          <a:p>
            <a:fld id="{5E392C4D-002E-4567-A991-53A1F305C915}" type="datetimeFigureOut">
              <a:rPr lang="fr-DZ" smtClean="0"/>
              <a:t>18/10/2024</a:t>
            </a:fld>
            <a:endParaRPr lang="fr-DZ"/>
          </a:p>
        </p:txBody>
      </p:sp>
      <p:sp>
        <p:nvSpPr>
          <p:cNvPr id="6" name="Footer Placeholder 5">
            <a:extLst>
              <a:ext uri="{FF2B5EF4-FFF2-40B4-BE49-F238E27FC236}">
                <a16:creationId xmlns:a16="http://schemas.microsoft.com/office/drawing/2014/main" id="{6EF41921-2A37-4552-9209-893A11000FBC}"/>
              </a:ext>
            </a:extLst>
          </p:cNvPr>
          <p:cNvSpPr>
            <a:spLocks noGrp="1"/>
          </p:cNvSpPr>
          <p:nvPr>
            <p:ph type="ftr" sz="quarter" idx="11"/>
          </p:nvPr>
        </p:nvSpPr>
        <p:spPr/>
        <p:txBody>
          <a:bodyPr/>
          <a:lstStyle/>
          <a:p>
            <a:endParaRPr lang="fr-DZ"/>
          </a:p>
        </p:txBody>
      </p:sp>
      <p:sp>
        <p:nvSpPr>
          <p:cNvPr id="7" name="Slide Number Placeholder 6">
            <a:extLst>
              <a:ext uri="{FF2B5EF4-FFF2-40B4-BE49-F238E27FC236}">
                <a16:creationId xmlns:a16="http://schemas.microsoft.com/office/drawing/2014/main" id="{4FA2DA9F-F6FA-4FBA-AB59-ACFE052314FF}"/>
              </a:ext>
            </a:extLst>
          </p:cNvPr>
          <p:cNvSpPr>
            <a:spLocks noGrp="1"/>
          </p:cNvSpPr>
          <p:nvPr>
            <p:ph type="sldNum" sz="quarter" idx="12"/>
          </p:nvPr>
        </p:nvSpPr>
        <p:spPr/>
        <p:txBody>
          <a:bodyPr/>
          <a:lstStyle/>
          <a:p>
            <a:fld id="{C6D687CE-7086-4CE7-81FE-81B0049A5959}" type="slidenum">
              <a:rPr lang="fr-DZ" smtClean="0"/>
              <a:t>‹#›</a:t>
            </a:fld>
            <a:endParaRPr lang="fr-DZ"/>
          </a:p>
        </p:txBody>
      </p:sp>
    </p:spTree>
    <p:extLst>
      <p:ext uri="{BB962C8B-B14F-4D97-AF65-F5344CB8AC3E}">
        <p14:creationId xmlns:p14="http://schemas.microsoft.com/office/powerpoint/2010/main" val="84519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E5866-77BF-49FC-952E-E8FDDC115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DZ"/>
          </a:p>
        </p:txBody>
      </p:sp>
      <p:sp>
        <p:nvSpPr>
          <p:cNvPr id="3" name="Text Placeholder 2">
            <a:extLst>
              <a:ext uri="{FF2B5EF4-FFF2-40B4-BE49-F238E27FC236}">
                <a16:creationId xmlns:a16="http://schemas.microsoft.com/office/drawing/2014/main" id="{2B9922B9-8D1A-4CD3-B755-4177A1AE6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DZ"/>
          </a:p>
        </p:txBody>
      </p:sp>
      <p:sp>
        <p:nvSpPr>
          <p:cNvPr id="4" name="Date Placeholder 3">
            <a:extLst>
              <a:ext uri="{FF2B5EF4-FFF2-40B4-BE49-F238E27FC236}">
                <a16:creationId xmlns:a16="http://schemas.microsoft.com/office/drawing/2014/main" id="{3BA168A9-C401-40F2-9A6D-AB91288ED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92C4D-002E-4567-A991-53A1F305C915}" type="datetimeFigureOut">
              <a:rPr lang="fr-DZ" smtClean="0"/>
              <a:t>18/10/2024</a:t>
            </a:fld>
            <a:endParaRPr lang="fr-DZ"/>
          </a:p>
        </p:txBody>
      </p:sp>
      <p:sp>
        <p:nvSpPr>
          <p:cNvPr id="5" name="Footer Placeholder 4">
            <a:extLst>
              <a:ext uri="{FF2B5EF4-FFF2-40B4-BE49-F238E27FC236}">
                <a16:creationId xmlns:a16="http://schemas.microsoft.com/office/drawing/2014/main" id="{175EDC0E-C630-4017-83A4-6BB8E3CD64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Slide Number Placeholder 5">
            <a:extLst>
              <a:ext uri="{FF2B5EF4-FFF2-40B4-BE49-F238E27FC236}">
                <a16:creationId xmlns:a16="http://schemas.microsoft.com/office/drawing/2014/main" id="{1DD077B2-B843-465E-BBB5-9D44F41F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687CE-7086-4CE7-81FE-81B0049A5959}" type="slidenum">
              <a:rPr lang="fr-DZ" smtClean="0"/>
              <a:t>‹#›</a:t>
            </a:fld>
            <a:endParaRPr lang="fr-DZ"/>
          </a:p>
        </p:txBody>
      </p:sp>
    </p:spTree>
    <p:extLst>
      <p:ext uri="{BB962C8B-B14F-4D97-AF65-F5344CB8AC3E}">
        <p14:creationId xmlns:p14="http://schemas.microsoft.com/office/powerpoint/2010/main" val="66559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17.xml"/><Relationship Id="rId7" Type="http://schemas.openxmlformats.org/officeDocument/2006/relationships/slide" Target="slide20.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slide" Target="slide22.xml"/><Relationship Id="rId5" Type="http://schemas.openxmlformats.org/officeDocument/2006/relationships/slide" Target="slide19.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slide" Target="slide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9.xml"/><Relationship Id="rId18" Type="http://schemas.openxmlformats.org/officeDocument/2006/relationships/image" Target="../media/image9.png"/><Relationship Id="rId3" Type="http://schemas.openxmlformats.org/officeDocument/2006/relationships/image" Target="../media/image3.png"/><Relationship Id="rId21" Type="http://schemas.openxmlformats.org/officeDocument/2006/relationships/image" Target="../media/image10.png"/><Relationship Id="rId7" Type="http://schemas.openxmlformats.org/officeDocument/2006/relationships/slide" Target="slide3.xml"/><Relationship Id="rId12" Type="http://schemas.openxmlformats.org/officeDocument/2006/relationships/image" Target="../media/image7.png"/><Relationship Id="rId17" Type="http://schemas.openxmlformats.org/officeDocument/2006/relationships/image" Target="../media/image8.png"/><Relationship Id="rId2" Type="http://schemas.openxmlformats.org/officeDocument/2006/relationships/image" Target="../media/image2.jpg"/><Relationship Id="rId16" Type="http://schemas.openxmlformats.org/officeDocument/2006/relationships/slide" Target="slide12.xml"/><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jpeg"/><Relationship Id="rId15" Type="http://schemas.openxmlformats.org/officeDocument/2006/relationships/image" Target="../media/image8.png"/><Relationship Id="rId10" Type="http://schemas.openxmlformats.org/officeDocument/2006/relationships/slide" Target="slide6.xml"/><Relationship Id="rId19" Type="http://schemas.openxmlformats.org/officeDocument/2006/relationships/slide" Target="slide14.xml"/><Relationship Id="rId4" Type="http://schemas.microsoft.com/office/2007/relationships/hdphoto" Target="../media/hdphoto2.wdp"/><Relationship Id="rId9" Type="http://schemas.openxmlformats.org/officeDocument/2006/relationships/image" Target="../media/image6.png"/><Relationship Id="rId14" Type="http://schemas.openxmlformats.org/officeDocument/2006/relationships/image" Target="../media/image7.png"/><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F30A4B-D760-4084-97D8-172FB44A976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t="3125" b="3125"/>
          <a:stretch/>
        </p:blipFill>
        <p:spPr>
          <a:xfrm>
            <a:off x="4" y="-51792"/>
            <a:ext cx="12191995" cy="6857997"/>
          </a:xfrm>
          <a:prstGeom prst="rect">
            <a:avLst/>
          </a:prstGeom>
        </p:spPr>
      </p:pic>
      <p:sp>
        <p:nvSpPr>
          <p:cNvPr id="3" name="TextBox 2">
            <a:extLst>
              <a:ext uri="{FF2B5EF4-FFF2-40B4-BE49-F238E27FC236}">
                <a16:creationId xmlns:a16="http://schemas.microsoft.com/office/drawing/2014/main" id="{D4075178-BACF-44B9-AFB4-E5C7CB7B1C11}"/>
              </a:ext>
            </a:extLst>
          </p:cNvPr>
          <p:cNvSpPr txBox="1"/>
          <p:nvPr/>
        </p:nvSpPr>
        <p:spPr>
          <a:xfrm>
            <a:off x="1179342" y="1501363"/>
            <a:ext cx="9833316" cy="3416320"/>
          </a:xfrm>
          <a:prstGeom prst="rect">
            <a:avLst/>
          </a:prstGeom>
          <a:noFill/>
        </p:spPr>
        <p:txBody>
          <a:bodyPr wrap="square">
            <a:spAutoFit/>
          </a:bodyPr>
          <a:lstStyle/>
          <a:p>
            <a:pPr algn="r" rtl="1"/>
            <a:r>
              <a:rPr lang="ar-DZ" sz="2400" dirty="0">
                <a:solidFill>
                  <a:schemeClr val="bg1"/>
                </a:solidFill>
              </a:rPr>
              <a:t>في عصر التكنولوجيا المتسارع، تعتبر شركة </a:t>
            </a:r>
            <a:r>
              <a:rPr lang="fr-FR" sz="2400" dirty="0">
                <a:solidFill>
                  <a:schemeClr val="bg1"/>
                </a:solidFill>
              </a:rPr>
              <a:t>Apple </a:t>
            </a:r>
            <a:r>
              <a:rPr lang="ar-DZ" sz="2400" dirty="0">
                <a:solidFill>
                  <a:schemeClr val="bg1"/>
                </a:solidFill>
              </a:rPr>
              <a:t>واحدة من أبرز الشركات الرائدة في مجال صناعة الأجهزة الإلكترونية والبرمجيات، حيث تمكنت من إحداث ثورة في عالم التكنولوجيا من خلال تقديم منتجات مبتكرة وغير تقليدية. منذ تأسيسها عام 1976، احتلت </a:t>
            </a:r>
            <a:r>
              <a:rPr lang="fr-FR" sz="2400" dirty="0">
                <a:solidFill>
                  <a:schemeClr val="bg1"/>
                </a:solidFill>
              </a:rPr>
              <a:t>Apple </a:t>
            </a:r>
            <a:r>
              <a:rPr lang="ar-DZ" sz="2400" dirty="0">
                <a:solidFill>
                  <a:schemeClr val="bg1"/>
                </a:solidFill>
              </a:rPr>
              <a:t>مكانة متقدمة بين الشركات الصناعية الكبرى، معروفة بتصاميمها المتميزة والتزامها بتقديم أفضل تجربة للمستخدم. يشكل التسويق الصناعي عاملاً حاسمًا في نجاح </a:t>
            </a:r>
            <a:r>
              <a:rPr lang="fr-FR" sz="2400" dirty="0">
                <a:solidFill>
                  <a:schemeClr val="bg1"/>
                </a:solidFill>
              </a:rPr>
              <a:t>Apple </a:t>
            </a:r>
            <a:r>
              <a:rPr lang="ar-DZ" sz="2400" dirty="0">
                <a:solidFill>
                  <a:schemeClr val="bg1"/>
                </a:solidFill>
              </a:rPr>
              <a:t>واستمرارية نموها، وذلك من خلال استراتيجيات تسويقية متطورة تستند إلى دراسة السوق وفهم احتياجات المستهلكين. في هذا البحث، سنقوم بتحليل شامل لأبعاد التسويق الصناعي لشركة </a:t>
            </a:r>
            <a:r>
              <a:rPr lang="fr-FR" sz="2400" dirty="0">
                <a:solidFill>
                  <a:schemeClr val="bg1"/>
                </a:solidFill>
              </a:rPr>
              <a:t>Apple، </a:t>
            </a:r>
            <a:r>
              <a:rPr lang="ar-DZ" sz="2400" dirty="0">
                <a:solidFill>
                  <a:schemeClr val="bg1"/>
                </a:solidFill>
              </a:rPr>
              <a:t>مع التركيز على عناصر متعددة مثل المزيج التسويقي، الشريحة السوقية المستهدفة، وتحليل كل من </a:t>
            </a:r>
            <a:r>
              <a:rPr lang="fr-FR" sz="2400" dirty="0">
                <a:solidFill>
                  <a:schemeClr val="bg1"/>
                </a:solidFill>
              </a:rPr>
              <a:t>SWOT </a:t>
            </a:r>
            <a:r>
              <a:rPr lang="ar-DZ" sz="2400" dirty="0">
                <a:solidFill>
                  <a:schemeClr val="bg1"/>
                </a:solidFill>
              </a:rPr>
              <a:t>و</a:t>
            </a:r>
            <a:r>
              <a:rPr lang="fr-FR" sz="2400" dirty="0">
                <a:solidFill>
                  <a:schemeClr val="bg1"/>
                </a:solidFill>
              </a:rPr>
              <a:t>PESTEL، </a:t>
            </a:r>
            <a:r>
              <a:rPr lang="ar-DZ" sz="2400" dirty="0">
                <a:solidFill>
                  <a:schemeClr val="bg1"/>
                </a:solidFill>
              </a:rPr>
              <a:t>بالإضافة إلى تقييم لقوة بورتر الخمس.</a:t>
            </a:r>
            <a:endParaRPr lang="fr-DZ" sz="2400" dirty="0">
              <a:solidFill>
                <a:schemeClr val="bg1"/>
              </a:solidFill>
            </a:endParaRPr>
          </a:p>
        </p:txBody>
      </p:sp>
    </p:spTree>
    <p:extLst>
      <p:ext uri="{BB962C8B-B14F-4D97-AF65-F5344CB8AC3E}">
        <p14:creationId xmlns:p14="http://schemas.microsoft.com/office/powerpoint/2010/main" val="218293381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E21605-FBA1-4808-94EE-43BBF0866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031" y="0"/>
            <a:ext cx="3962400" cy="6858000"/>
          </a:xfrm>
          <a:prstGeom prst="rect">
            <a:avLst/>
          </a:prstGeom>
        </p:spPr>
      </p:pic>
    </p:spTree>
    <p:extLst>
      <p:ext uri="{BB962C8B-B14F-4D97-AF65-F5344CB8AC3E}">
        <p14:creationId xmlns:p14="http://schemas.microsoft.com/office/powerpoint/2010/main" val="53158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810F8-1E78-4EF1-8D68-15C45D2BCE8F}"/>
              </a:ext>
            </a:extLst>
          </p:cNvPr>
          <p:cNvSpPr txBox="1"/>
          <p:nvPr/>
        </p:nvSpPr>
        <p:spPr>
          <a:xfrm>
            <a:off x="2358189" y="649523"/>
            <a:ext cx="9256295" cy="461665"/>
          </a:xfrm>
          <a:prstGeom prst="rect">
            <a:avLst/>
          </a:prstGeom>
          <a:noFill/>
        </p:spPr>
        <p:txBody>
          <a:bodyPr wrap="square">
            <a:spAutoFit/>
          </a:bodyPr>
          <a:lstStyle/>
          <a:p>
            <a:pPr algn="r" rtl="1"/>
            <a:r>
              <a:rPr lang="ar-DZ" sz="2400" b="1" dirty="0">
                <a:effectLst>
                  <a:outerShdw blurRad="38100" dist="38100" dir="2700000" algn="tl">
                    <a:srgbClr val="000000">
                      <a:alpha val="43137"/>
                    </a:srgbClr>
                  </a:outerShdw>
                </a:effectLst>
              </a:rPr>
              <a:t>تستهدف </a:t>
            </a:r>
            <a:r>
              <a:rPr lang="fr-FR" sz="2400" b="1" dirty="0">
                <a:effectLst>
                  <a:outerShdw blurRad="38100" dist="38100" dir="2700000" algn="tl">
                    <a:srgbClr val="000000">
                      <a:alpha val="43137"/>
                    </a:srgbClr>
                  </a:outerShdw>
                </a:effectLst>
              </a:rPr>
              <a:t>Apple </a:t>
            </a:r>
            <a:r>
              <a:rPr lang="ar-DZ" sz="2400" b="1" dirty="0">
                <a:effectLst>
                  <a:outerShdw blurRad="38100" dist="38100" dir="2700000" algn="tl">
                    <a:srgbClr val="000000">
                      <a:alpha val="43137"/>
                    </a:srgbClr>
                  </a:outerShdw>
                </a:effectLst>
              </a:rPr>
              <a:t>مجموعة متنوعة من الفئات، لكنها تركز بشكل أساسي على:</a:t>
            </a:r>
            <a:endParaRPr lang="fr-DZ" sz="2400" b="1" dirty="0">
              <a:effectLst>
                <a:outerShdw blurRad="38100" dist="38100" dir="2700000" algn="tl">
                  <a:srgbClr val="000000">
                    <a:alpha val="43137"/>
                  </a:srgbClr>
                </a:outerShdw>
              </a:effectLst>
            </a:endParaRPr>
          </a:p>
        </p:txBody>
      </p:sp>
      <p:sp>
        <p:nvSpPr>
          <p:cNvPr id="4" name="Arrow: Chevron 3">
            <a:extLst>
              <a:ext uri="{FF2B5EF4-FFF2-40B4-BE49-F238E27FC236}">
                <a16:creationId xmlns:a16="http://schemas.microsoft.com/office/drawing/2014/main" id="{D7E33927-58DD-42BF-90C2-552F1A9C9253}"/>
              </a:ext>
            </a:extLst>
          </p:cNvPr>
          <p:cNvSpPr/>
          <p:nvPr/>
        </p:nvSpPr>
        <p:spPr>
          <a:xfrm flipH="1">
            <a:off x="10764252" y="1753238"/>
            <a:ext cx="850232" cy="7178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5" name="Arrow: Chevron 4">
            <a:extLst>
              <a:ext uri="{FF2B5EF4-FFF2-40B4-BE49-F238E27FC236}">
                <a16:creationId xmlns:a16="http://schemas.microsoft.com/office/drawing/2014/main" id="{59AB2A5A-570B-4B40-9140-45EE9A446E49}"/>
              </a:ext>
            </a:extLst>
          </p:cNvPr>
          <p:cNvSpPr/>
          <p:nvPr/>
        </p:nvSpPr>
        <p:spPr>
          <a:xfrm flipH="1">
            <a:off x="10764252" y="3106790"/>
            <a:ext cx="850232" cy="7178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solidFill>
                <a:schemeClr val="tx1"/>
              </a:solidFill>
            </a:endParaRPr>
          </a:p>
        </p:txBody>
      </p:sp>
      <p:sp>
        <p:nvSpPr>
          <p:cNvPr id="6" name="Arrow: Chevron 5">
            <a:extLst>
              <a:ext uri="{FF2B5EF4-FFF2-40B4-BE49-F238E27FC236}">
                <a16:creationId xmlns:a16="http://schemas.microsoft.com/office/drawing/2014/main" id="{1EDD8280-86F3-4AAC-9833-89B95D6DA503}"/>
              </a:ext>
            </a:extLst>
          </p:cNvPr>
          <p:cNvSpPr/>
          <p:nvPr/>
        </p:nvSpPr>
        <p:spPr>
          <a:xfrm flipH="1">
            <a:off x="10764252" y="4460342"/>
            <a:ext cx="850232" cy="7178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solidFill>
                <a:schemeClr val="tx1"/>
              </a:solidFill>
            </a:endParaRPr>
          </a:p>
        </p:txBody>
      </p:sp>
      <p:sp>
        <p:nvSpPr>
          <p:cNvPr id="8" name="TextBox 7">
            <a:extLst>
              <a:ext uri="{FF2B5EF4-FFF2-40B4-BE49-F238E27FC236}">
                <a16:creationId xmlns:a16="http://schemas.microsoft.com/office/drawing/2014/main" id="{01128696-081C-4846-BD7E-5CD0503CCFC9}"/>
              </a:ext>
            </a:extLst>
          </p:cNvPr>
          <p:cNvSpPr txBox="1"/>
          <p:nvPr/>
        </p:nvSpPr>
        <p:spPr>
          <a:xfrm>
            <a:off x="4211051" y="1878156"/>
            <a:ext cx="6096000" cy="461665"/>
          </a:xfrm>
          <a:prstGeom prst="rect">
            <a:avLst/>
          </a:prstGeom>
          <a:noFill/>
        </p:spPr>
        <p:txBody>
          <a:bodyPr wrap="square">
            <a:spAutoFit/>
          </a:bodyPr>
          <a:lstStyle/>
          <a:p>
            <a:pPr algn="r" rtl="1"/>
            <a:r>
              <a:rPr lang="ar-DZ" sz="2400" b="1" dirty="0">
                <a:effectLst>
                  <a:outerShdw blurRad="38100" dist="38100" dir="2700000" algn="tl">
                    <a:srgbClr val="000000">
                      <a:alpha val="43137"/>
                    </a:srgbClr>
                  </a:outerShdw>
                </a:effectLst>
              </a:rPr>
              <a:t>الأفراد المهتمين بالتكنولوجيا.</a:t>
            </a:r>
            <a:endParaRPr lang="fr-DZ" sz="2400" b="1"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F6BE60E0-CACA-403A-8907-2ECE799FF8B4}"/>
              </a:ext>
            </a:extLst>
          </p:cNvPr>
          <p:cNvSpPr txBox="1"/>
          <p:nvPr/>
        </p:nvSpPr>
        <p:spPr>
          <a:xfrm>
            <a:off x="4211051" y="3234899"/>
            <a:ext cx="6096000" cy="461665"/>
          </a:xfrm>
          <a:prstGeom prst="rect">
            <a:avLst/>
          </a:prstGeom>
          <a:noFill/>
        </p:spPr>
        <p:txBody>
          <a:bodyPr wrap="square">
            <a:spAutoFit/>
          </a:bodyPr>
          <a:lstStyle/>
          <a:p>
            <a:pPr algn="r" rtl="1"/>
            <a:r>
              <a:rPr lang="ar-DZ" sz="2400" b="1" dirty="0">
                <a:effectLst>
                  <a:outerShdw blurRad="38100" dist="38100" dir="2700000" algn="tl">
                    <a:srgbClr val="000000">
                      <a:alpha val="43137"/>
                    </a:srgbClr>
                  </a:outerShdw>
                </a:effectLst>
              </a:rPr>
              <a:t>محترفي الأعمال.</a:t>
            </a:r>
            <a:endParaRPr lang="fr-DZ" sz="2400" b="1"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0C15980B-4686-4F3C-B71F-5B88BE469448}"/>
              </a:ext>
            </a:extLst>
          </p:cNvPr>
          <p:cNvSpPr txBox="1"/>
          <p:nvPr/>
        </p:nvSpPr>
        <p:spPr>
          <a:xfrm>
            <a:off x="4211051" y="4591642"/>
            <a:ext cx="6096000" cy="461665"/>
          </a:xfrm>
          <a:prstGeom prst="rect">
            <a:avLst/>
          </a:prstGeom>
          <a:noFill/>
        </p:spPr>
        <p:txBody>
          <a:bodyPr wrap="square">
            <a:spAutoFit/>
          </a:bodyPr>
          <a:lstStyle/>
          <a:p>
            <a:pPr algn="r" rtl="1"/>
            <a:r>
              <a:rPr lang="ar-DZ" sz="2400" b="1" dirty="0">
                <a:effectLst>
                  <a:outerShdw blurRad="38100" dist="38100" dir="2700000" algn="tl">
                    <a:srgbClr val="000000">
                      <a:alpha val="43137"/>
                    </a:srgbClr>
                  </a:outerShdw>
                </a:effectLst>
              </a:rPr>
              <a:t>فئة الشباب والمستخدمين الذين يهتمون بالتصميم والأناقة.</a:t>
            </a:r>
            <a:endParaRPr lang="fr-DZ" sz="2400" b="1" dirty="0">
              <a:effectLst>
                <a:outerShdw blurRad="38100" dist="38100" dir="2700000" algn="tl">
                  <a:srgbClr val="000000">
                    <a:alpha val="43137"/>
                  </a:srgbClr>
                </a:outerShdw>
              </a:effectLst>
            </a:endParaRPr>
          </a:p>
        </p:txBody>
      </p:sp>
      <p:sp>
        <p:nvSpPr>
          <p:cNvPr id="13" name="Arrow: Chevron 12">
            <a:extLst>
              <a:ext uri="{FF2B5EF4-FFF2-40B4-BE49-F238E27FC236}">
                <a16:creationId xmlns:a16="http://schemas.microsoft.com/office/drawing/2014/main" id="{9B8914FA-2289-4A02-9148-DD300A642199}"/>
              </a:ext>
            </a:extLst>
          </p:cNvPr>
          <p:cNvSpPr/>
          <p:nvPr/>
        </p:nvSpPr>
        <p:spPr>
          <a:xfrm flipH="1">
            <a:off x="10764252" y="5813894"/>
            <a:ext cx="850232" cy="7178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solidFill>
                <a:schemeClr val="tx1"/>
              </a:solidFill>
            </a:endParaRPr>
          </a:p>
        </p:txBody>
      </p:sp>
      <p:sp>
        <p:nvSpPr>
          <p:cNvPr id="15" name="TextBox 14">
            <a:extLst>
              <a:ext uri="{FF2B5EF4-FFF2-40B4-BE49-F238E27FC236}">
                <a16:creationId xmlns:a16="http://schemas.microsoft.com/office/drawing/2014/main" id="{37F7352E-A60A-4C95-8776-E4259E73C1B6}"/>
              </a:ext>
            </a:extLst>
          </p:cNvPr>
          <p:cNvSpPr txBox="1"/>
          <p:nvPr/>
        </p:nvSpPr>
        <p:spPr>
          <a:xfrm>
            <a:off x="4211051" y="5942003"/>
            <a:ext cx="6096000" cy="461665"/>
          </a:xfrm>
          <a:prstGeom prst="rect">
            <a:avLst/>
          </a:prstGeom>
          <a:noFill/>
        </p:spPr>
        <p:txBody>
          <a:bodyPr wrap="square">
            <a:spAutoFit/>
          </a:bodyPr>
          <a:lstStyle/>
          <a:p>
            <a:pPr algn="r" rtl="1"/>
            <a:r>
              <a:rPr lang="ar-DZ" sz="2400" b="1" dirty="0">
                <a:effectLst>
                  <a:outerShdw blurRad="38100" dist="38100" dir="2700000" algn="tl">
                    <a:srgbClr val="000000">
                      <a:alpha val="43137"/>
                    </a:srgbClr>
                  </a:outerShdw>
                </a:effectLst>
              </a:rPr>
              <a:t>المستخدمون الباحثون عن أجهزة موثوقة وسهلة الاستخدام.</a:t>
            </a:r>
            <a:endParaRPr lang="fr-DZ" sz="2400" b="1" dirty="0">
              <a:effectLst>
                <a:outerShdw blurRad="38100" dist="38100" dir="2700000" algn="tl">
                  <a:srgbClr val="000000">
                    <a:alpha val="43137"/>
                  </a:srgbClr>
                </a:outerShdw>
              </a:effectLst>
            </a:endParaRPr>
          </a:p>
        </p:txBody>
      </p:sp>
      <p:pic>
        <p:nvPicPr>
          <p:cNvPr id="17" name="Picture 16">
            <a:extLst>
              <a:ext uri="{FF2B5EF4-FFF2-40B4-BE49-F238E27FC236}">
                <a16:creationId xmlns:a16="http://schemas.microsoft.com/office/drawing/2014/main" id="{8CE21605-FBA1-4808-94EE-43BBF0866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2400" cy="6858000"/>
          </a:xfrm>
          <a:prstGeom prst="rect">
            <a:avLst/>
          </a:prstGeom>
        </p:spPr>
      </p:pic>
    </p:spTree>
    <p:extLst>
      <p:ext uri="{BB962C8B-B14F-4D97-AF65-F5344CB8AC3E}">
        <p14:creationId xmlns:p14="http://schemas.microsoft.com/office/powerpoint/2010/main" val="1245210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p:bldP spid="12" grpId="0"/>
      <p:bldP spid="13"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77CE1F-6225-41B9-B307-89750E570112}"/>
              </a:ext>
            </a:extLst>
          </p:cNvPr>
          <p:cNvSpPr txBox="1"/>
          <p:nvPr/>
        </p:nvSpPr>
        <p:spPr>
          <a:xfrm>
            <a:off x="5630778" y="3136612"/>
            <a:ext cx="6096000" cy="646331"/>
          </a:xfrm>
          <a:prstGeom prst="rect">
            <a:avLst/>
          </a:prstGeom>
          <a:noFill/>
        </p:spPr>
        <p:txBody>
          <a:bodyPr wrap="square">
            <a:spAutoFit/>
          </a:bodyPr>
          <a:lstStyle/>
          <a:p>
            <a:pPr algn="r" rtl="1"/>
            <a:r>
              <a:rPr lang="ar-DZ" sz="3600" b="1" dirty="0">
                <a:effectLst>
                  <a:outerShdw blurRad="38100" dist="38100" dir="2700000" algn="tl">
                    <a:srgbClr val="000000">
                      <a:alpha val="43137"/>
                    </a:srgbClr>
                  </a:outerShdw>
                </a:effectLst>
              </a:rPr>
              <a:t>4. تحليل </a:t>
            </a:r>
            <a:r>
              <a:rPr lang="fr-FR" sz="3600" b="1" dirty="0">
                <a:effectLst>
                  <a:outerShdw blurRad="38100" dist="38100" dir="2700000" algn="tl">
                    <a:srgbClr val="000000">
                      <a:alpha val="43137"/>
                    </a:srgbClr>
                  </a:outerShdw>
                </a:effectLst>
              </a:rPr>
              <a:t>SWOT</a:t>
            </a:r>
            <a:endParaRPr lang="fr-DZ" sz="3600" b="1" dirty="0">
              <a:effectLst>
                <a:outerShdw blurRad="38100" dist="38100" dir="2700000" algn="tl">
                  <a:srgbClr val="000000">
                    <a:alpha val="43137"/>
                  </a:srgbClr>
                </a:outerShdw>
              </a:effectLst>
            </a:endParaRPr>
          </a:p>
        </p:txBody>
      </p:sp>
      <p:sp>
        <p:nvSpPr>
          <p:cNvPr id="4" name="Arrow: Pentagon 3">
            <a:extLst>
              <a:ext uri="{FF2B5EF4-FFF2-40B4-BE49-F238E27FC236}">
                <a16:creationId xmlns:a16="http://schemas.microsoft.com/office/drawing/2014/main" id="{071DCB88-9045-40EB-9DF7-359B7C5F1CC1}"/>
              </a:ext>
            </a:extLst>
          </p:cNvPr>
          <p:cNvSpPr/>
          <p:nvPr/>
        </p:nvSpPr>
        <p:spPr>
          <a:xfrm>
            <a:off x="0" y="0"/>
            <a:ext cx="8887326" cy="6858000"/>
          </a:xfrm>
          <a:prstGeom prst="homePlat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22599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49C0DE8-ABA6-4B04-9F4B-442D1939E746}"/>
              </a:ext>
            </a:extLst>
          </p:cNvPr>
          <p:cNvSpPr/>
          <p:nvPr/>
        </p:nvSpPr>
        <p:spPr>
          <a:xfrm>
            <a:off x="2294021" y="697831"/>
            <a:ext cx="3497179" cy="25988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effectLst>
                  <a:outerShdw blurRad="38100" dist="38100" dir="2700000" algn="tl">
                    <a:srgbClr val="000000">
                      <a:alpha val="43137"/>
                    </a:srgbClr>
                  </a:outerShdw>
                </a:effectLst>
              </a:rPr>
              <a:t>نقاط القوة:</a:t>
            </a:r>
          </a:p>
          <a:p>
            <a:pPr marL="342900" indent="-342900" algn="r" rtl="1">
              <a:buFont typeface="Wingdings" panose="05000000000000000000" pitchFamily="2" charset="2"/>
              <a:buChar char="ü"/>
            </a:pPr>
            <a:r>
              <a:rPr lang="ar-DZ" sz="2200" b="1" dirty="0">
                <a:solidFill>
                  <a:schemeClr val="tx1"/>
                </a:solidFill>
                <a:effectLst>
                  <a:outerShdw blurRad="38100" dist="38100" dir="2700000" algn="tl">
                    <a:srgbClr val="000000">
                      <a:alpha val="43137"/>
                    </a:srgbClr>
                  </a:outerShdw>
                </a:effectLst>
              </a:rPr>
              <a:t>علامة تجارية قوية وسمعة ممتازة.</a:t>
            </a:r>
          </a:p>
          <a:p>
            <a:pPr marL="342900" indent="-342900" algn="r" rtl="1">
              <a:buFont typeface="Wingdings" panose="05000000000000000000" pitchFamily="2" charset="2"/>
              <a:buChar char="ü"/>
            </a:pPr>
            <a:r>
              <a:rPr lang="ar-DZ" sz="2200" b="1" dirty="0">
                <a:solidFill>
                  <a:schemeClr val="tx1"/>
                </a:solidFill>
                <a:effectLst>
                  <a:outerShdw blurRad="38100" dist="38100" dir="2700000" algn="tl">
                    <a:srgbClr val="000000">
                      <a:alpha val="43137"/>
                    </a:srgbClr>
                  </a:outerShdw>
                </a:effectLst>
              </a:rPr>
              <a:t>شبكة توزيع واسعة.</a:t>
            </a:r>
          </a:p>
          <a:p>
            <a:pPr marL="342900" indent="-342900" algn="r" rtl="1">
              <a:buFont typeface="Wingdings" panose="05000000000000000000" pitchFamily="2" charset="2"/>
              <a:buChar char="ü"/>
            </a:pPr>
            <a:r>
              <a:rPr lang="ar-DZ" sz="2200" b="1" dirty="0">
                <a:solidFill>
                  <a:schemeClr val="tx1"/>
                </a:solidFill>
                <a:effectLst>
                  <a:outerShdw blurRad="38100" dist="38100" dir="2700000" algn="tl">
                    <a:srgbClr val="000000">
                      <a:alpha val="43137"/>
                    </a:srgbClr>
                  </a:outerShdw>
                </a:effectLst>
              </a:rPr>
              <a:t>قدرة على الابتكار وتقديم منتجات جديدة.</a:t>
            </a:r>
            <a:endParaRPr lang="fr-DZ" sz="2200" b="1" dirty="0">
              <a:solidFill>
                <a:schemeClr val="tx1"/>
              </a:solidFill>
              <a:effectLst>
                <a:outerShdw blurRad="38100" dist="38100" dir="2700000" algn="tl">
                  <a:srgbClr val="000000">
                    <a:alpha val="43137"/>
                  </a:srgbClr>
                </a:outerShdw>
              </a:effectLst>
            </a:endParaRPr>
          </a:p>
        </p:txBody>
      </p:sp>
      <p:sp>
        <p:nvSpPr>
          <p:cNvPr id="3" name="Rectangle: Rounded Corners 2">
            <a:extLst>
              <a:ext uri="{FF2B5EF4-FFF2-40B4-BE49-F238E27FC236}">
                <a16:creationId xmlns:a16="http://schemas.microsoft.com/office/drawing/2014/main" id="{0907C4BA-EA6C-49DA-887E-A110C5260F0C}"/>
              </a:ext>
            </a:extLst>
          </p:cNvPr>
          <p:cNvSpPr/>
          <p:nvPr/>
        </p:nvSpPr>
        <p:spPr>
          <a:xfrm>
            <a:off x="6481010" y="697831"/>
            <a:ext cx="3497179" cy="259882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effectLst>
                  <a:outerShdw blurRad="38100" dist="38100" dir="2700000" algn="tl">
                    <a:srgbClr val="000000">
                      <a:alpha val="43137"/>
                    </a:srgbClr>
                  </a:outerShdw>
                </a:effectLst>
              </a:rPr>
              <a:t>نقاط الضعف:</a:t>
            </a:r>
          </a:p>
          <a:p>
            <a:pPr marL="342900" indent="-342900" algn="r" rtl="1">
              <a:buFont typeface="Wingdings" panose="05000000000000000000" pitchFamily="2" charset="2"/>
              <a:buChar char="ü"/>
            </a:pPr>
            <a:r>
              <a:rPr lang="ar-DZ" sz="2200" b="1" dirty="0">
                <a:solidFill>
                  <a:schemeClr val="tx1"/>
                </a:solidFill>
                <a:effectLst>
                  <a:outerShdw blurRad="38100" dist="38100" dir="2700000" algn="tl">
                    <a:srgbClr val="000000">
                      <a:alpha val="43137"/>
                    </a:srgbClr>
                  </a:outerShdw>
                </a:effectLst>
              </a:rPr>
              <a:t>أسعار مرتفعة مقارنة بالمنافسين.</a:t>
            </a:r>
          </a:p>
          <a:p>
            <a:pPr marL="342900" indent="-342900" algn="r" rtl="1">
              <a:buFont typeface="Wingdings" panose="05000000000000000000" pitchFamily="2" charset="2"/>
              <a:buChar char="ü"/>
            </a:pPr>
            <a:r>
              <a:rPr lang="ar-DZ" sz="2200" b="1" dirty="0">
                <a:solidFill>
                  <a:schemeClr val="tx1"/>
                </a:solidFill>
                <a:effectLst>
                  <a:outerShdw blurRad="38100" dist="38100" dir="2700000" algn="tl">
                    <a:srgbClr val="000000">
                      <a:alpha val="43137"/>
                    </a:srgbClr>
                  </a:outerShdw>
                </a:effectLst>
              </a:rPr>
              <a:t>اعتماد كبير على مبيعات </a:t>
            </a:r>
            <a:r>
              <a:rPr lang="fr-FR" sz="2200" b="1" dirty="0">
                <a:solidFill>
                  <a:schemeClr val="tx1"/>
                </a:solidFill>
                <a:effectLst>
                  <a:outerShdw blurRad="38100" dist="38100" dir="2700000" algn="tl">
                    <a:srgbClr val="000000">
                      <a:alpha val="43137"/>
                    </a:srgbClr>
                  </a:outerShdw>
                </a:effectLst>
              </a:rPr>
              <a:t>iPhone.</a:t>
            </a:r>
            <a:endParaRPr lang="fr-DZ" sz="2200" b="1" dirty="0">
              <a:solidFill>
                <a:schemeClr val="tx1"/>
              </a:solidFill>
              <a:effectLst>
                <a:outerShdw blurRad="38100" dist="38100" dir="2700000" algn="tl">
                  <a:srgbClr val="000000">
                    <a:alpha val="43137"/>
                  </a:srgbClr>
                </a:outerShdw>
              </a:effectLst>
            </a:endParaRPr>
          </a:p>
        </p:txBody>
      </p:sp>
      <p:sp>
        <p:nvSpPr>
          <p:cNvPr id="4" name="Rectangle: Rounded Corners 3">
            <a:extLst>
              <a:ext uri="{FF2B5EF4-FFF2-40B4-BE49-F238E27FC236}">
                <a16:creationId xmlns:a16="http://schemas.microsoft.com/office/drawing/2014/main" id="{897C7D7C-CA92-4D65-9176-DAB5A6EF7940}"/>
              </a:ext>
            </a:extLst>
          </p:cNvPr>
          <p:cNvSpPr/>
          <p:nvPr/>
        </p:nvSpPr>
        <p:spPr>
          <a:xfrm>
            <a:off x="2294021" y="3657600"/>
            <a:ext cx="3497179" cy="259882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effectLst>
                  <a:outerShdw blurRad="38100" dist="38100" dir="2700000" algn="tl">
                    <a:srgbClr val="000000">
                      <a:alpha val="43137"/>
                    </a:srgbClr>
                  </a:outerShdw>
                </a:effectLst>
              </a:rPr>
              <a:t>الفرص:</a:t>
            </a:r>
          </a:p>
          <a:p>
            <a:pPr marL="342900" indent="-342900" algn="r" rtl="1">
              <a:buFont typeface="Wingdings" panose="05000000000000000000" pitchFamily="2" charset="2"/>
              <a:buChar char="ü"/>
            </a:pPr>
            <a:r>
              <a:rPr lang="ar-DZ" sz="2400" b="1" dirty="0">
                <a:solidFill>
                  <a:schemeClr val="tx1"/>
                </a:solidFill>
                <a:effectLst>
                  <a:outerShdw blurRad="38100" dist="38100" dir="2700000" algn="tl">
                    <a:srgbClr val="000000">
                      <a:alpha val="43137"/>
                    </a:srgbClr>
                  </a:outerShdw>
                </a:effectLst>
              </a:rPr>
              <a:t>التوسع في الأسواق الناشئة.</a:t>
            </a:r>
          </a:p>
          <a:p>
            <a:pPr marL="342900" indent="-342900" algn="r" rtl="1">
              <a:buFont typeface="Wingdings" panose="05000000000000000000" pitchFamily="2" charset="2"/>
              <a:buChar char="ü"/>
            </a:pPr>
            <a:r>
              <a:rPr lang="ar-DZ" sz="2400" b="1" dirty="0">
                <a:solidFill>
                  <a:schemeClr val="tx1"/>
                </a:solidFill>
                <a:effectLst>
                  <a:outerShdw blurRad="38100" dist="38100" dir="2700000" algn="tl">
                    <a:srgbClr val="000000">
                      <a:alpha val="43137"/>
                    </a:srgbClr>
                  </a:outerShdw>
                </a:effectLst>
              </a:rPr>
              <a:t>تطوير خدمات جديدة مثل </a:t>
            </a:r>
            <a:r>
              <a:rPr lang="fr-FR" sz="2400" b="1" dirty="0">
                <a:solidFill>
                  <a:schemeClr val="tx1"/>
                </a:solidFill>
                <a:effectLst>
                  <a:outerShdw blurRad="38100" dist="38100" dir="2700000" algn="tl">
                    <a:srgbClr val="000000">
                      <a:alpha val="43137"/>
                    </a:srgbClr>
                  </a:outerShdw>
                </a:effectLst>
              </a:rPr>
              <a:t>Apple TV </a:t>
            </a:r>
            <a:r>
              <a:rPr lang="ar-DZ" sz="2400" b="1" dirty="0">
                <a:solidFill>
                  <a:schemeClr val="tx1"/>
                </a:solidFill>
                <a:effectLst>
                  <a:outerShdw blurRad="38100" dist="38100" dir="2700000" algn="tl">
                    <a:srgbClr val="000000">
                      <a:alpha val="43137"/>
                    </a:srgbClr>
                  </a:outerShdw>
                </a:effectLst>
              </a:rPr>
              <a:t>و</a:t>
            </a:r>
            <a:r>
              <a:rPr lang="fr-FR" sz="2400" b="1" dirty="0">
                <a:solidFill>
                  <a:schemeClr val="tx1"/>
                </a:solidFill>
                <a:effectLst>
                  <a:outerShdw blurRad="38100" dist="38100" dir="2700000" algn="tl">
                    <a:srgbClr val="000000">
                      <a:alpha val="43137"/>
                    </a:srgbClr>
                  </a:outerShdw>
                </a:effectLst>
              </a:rPr>
              <a:t>Apple Arcade.</a:t>
            </a:r>
          </a:p>
        </p:txBody>
      </p:sp>
      <p:sp>
        <p:nvSpPr>
          <p:cNvPr id="5" name="Rectangle: Rounded Corners 4">
            <a:extLst>
              <a:ext uri="{FF2B5EF4-FFF2-40B4-BE49-F238E27FC236}">
                <a16:creationId xmlns:a16="http://schemas.microsoft.com/office/drawing/2014/main" id="{4D19F970-0968-4CFC-9131-E132D941436E}"/>
              </a:ext>
            </a:extLst>
          </p:cNvPr>
          <p:cNvSpPr/>
          <p:nvPr/>
        </p:nvSpPr>
        <p:spPr>
          <a:xfrm>
            <a:off x="6481010" y="3657600"/>
            <a:ext cx="3497179" cy="259882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effectLst>
                  <a:outerShdw blurRad="38100" dist="38100" dir="2700000" algn="tl">
                    <a:srgbClr val="000000">
                      <a:alpha val="43137"/>
                    </a:srgbClr>
                  </a:outerShdw>
                </a:effectLst>
              </a:rPr>
              <a:t>التهديدات:</a:t>
            </a:r>
          </a:p>
          <a:p>
            <a:pPr marL="342900" indent="-342900" algn="r" rtl="1">
              <a:buFont typeface="Wingdings" panose="05000000000000000000" pitchFamily="2" charset="2"/>
              <a:buChar char="ü"/>
            </a:pPr>
            <a:r>
              <a:rPr lang="ar-DZ" sz="2400" b="1" dirty="0">
                <a:solidFill>
                  <a:schemeClr val="tx1"/>
                </a:solidFill>
                <a:effectLst>
                  <a:outerShdw blurRad="38100" dist="38100" dir="2700000" algn="tl">
                    <a:srgbClr val="000000">
                      <a:alpha val="43137"/>
                    </a:srgbClr>
                  </a:outerShdw>
                </a:effectLst>
              </a:rPr>
              <a:t>المنافسة القوية من الشركات الأخرى مثل </a:t>
            </a:r>
            <a:r>
              <a:rPr lang="fr-FR" sz="2400" b="1" dirty="0">
                <a:solidFill>
                  <a:schemeClr val="tx1"/>
                </a:solidFill>
                <a:effectLst>
                  <a:outerShdw blurRad="38100" dist="38100" dir="2700000" algn="tl">
                    <a:srgbClr val="000000">
                      <a:alpha val="43137"/>
                    </a:srgbClr>
                  </a:outerShdw>
                </a:effectLst>
              </a:rPr>
              <a:t>Samsung </a:t>
            </a:r>
            <a:r>
              <a:rPr lang="ar-DZ" sz="2400" b="1" dirty="0">
                <a:solidFill>
                  <a:schemeClr val="tx1"/>
                </a:solidFill>
                <a:effectLst>
                  <a:outerShdw blurRad="38100" dist="38100" dir="2700000" algn="tl">
                    <a:srgbClr val="000000">
                      <a:alpha val="43137"/>
                    </a:srgbClr>
                  </a:outerShdw>
                </a:effectLst>
              </a:rPr>
              <a:t>و</a:t>
            </a:r>
            <a:r>
              <a:rPr lang="fr-FR" sz="2400" b="1" dirty="0">
                <a:solidFill>
                  <a:schemeClr val="tx1"/>
                </a:solidFill>
                <a:effectLst>
                  <a:outerShdw blurRad="38100" dist="38100" dir="2700000" algn="tl">
                    <a:srgbClr val="000000">
                      <a:alpha val="43137"/>
                    </a:srgbClr>
                  </a:outerShdw>
                </a:effectLst>
              </a:rPr>
              <a:t>Google.</a:t>
            </a:r>
          </a:p>
          <a:p>
            <a:pPr marL="342900" indent="-342900" algn="r" rtl="1">
              <a:buFont typeface="Wingdings" panose="05000000000000000000" pitchFamily="2" charset="2"/>
              <a:buChar char="ü"/>
            </a:pPr>
            <a:r>
              <a:rPr lang="ar-DZ" sz="2400" b="1" dirty="0">
                <a:solidFill>
                  <a:schemeClr val="tx1"/>
                </a:solidFill>
                <a:effectLst>
                  <a:outerShdw blurRad="38100" dist="38100" dir="2700000" algn="tl">
                    <a:srgbClr val="000000">
                      <a:alpha val="43137"/>
                    </a:srgbClr>
                  </a:outerShdw>
                </a:effectLst>
              </a:rPr>
              <a:t>التغيرات في تفضيلات المستهلكين.</a:t>
            </a:r>
          </a:p>
        </p:txBody>
      </p:sp>
      <p:sp>
        <p:nvSpPr>
          <p:cNvPr id="6" name="Rectangle: Rounded Corners 5">
            <a:extLst>
              <a:ext uri="{FF2B5EF4-FFF2-40B4-BE49-F238E27FC236}">
                <a16:creationId xmlns:a16="http://schemas.microsoft.com/office/drawing/2014/main" id="{1B47B495-DD47-4C23-8448-A2741211A60F}"/>
              </a:ext>
            </a:extLst>
          </p:cNvPr>
          <p:cNvSpPr/>
          <p:nvPr/>
        </p:nvSpPr>
        <p:spPr>
          <a:xfrm>
            <a:off x="10266948" y="697831"/>
            <a:ext cx="545430" cy="5430253"/>
          </a:xfrm>
          <a:prstGeom prst="round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7" name="Rectangle: Rounded Corners 6">
            <a:extLst>
              <a:ext uri="{FF2B5EF4-FFF2-40B4-BE49-F238E27FC236}">
                <a16:creationId xmlns:a16="http://schemas.microsoft.com/office/drawing/2014/main" id="{626719AF-1730-46A9-9B65-FBB2225BDD0E}"/>
              </a:ext>
            </a:extLst>
          </p:cNvPr>
          <p:cNvSpPr/>
          <p:nvPr/>
        </p:nvSpPr>
        <p:spPr>
          <a:xfrm>
            <a:off x="1155032" y="697831"/>
            <a:ext cx="545430" cy="5430253"/>
          </a:xfrm>
          <a:prstGeom prst="roundRect">
            <a:avLst/>
          </a:prstGeom>
          <a:solidFill>
            <a:srgbClr val="C5E0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8" name="Rectangle: Rounded Corners 7">
            <a:extLst>
              <a:ext uri="{FF2B5EF4-FFF2-40B4-BE49-F238E27FC236}">
                <a16:creationId xmlns:a16="http://schemas.microsoft.com/office/drawing/2014/main" id="{B560B4CB-262A-453C-83AA-C86971B6B768}"/>
              </a:ext>
            </a:extLst>
          </p:cNvPr>
          <p:cNvSpPr/>
          <p:nvPr/>
        </p:nvSpPr>
        <p:spPr>
          <a:xfrm rot="5400000">
            <a:off x="6035842" y="3962399"/>
            <a:ext cx="457201" cy="5430253"/>
          </a:xfrm>
          <a:prstGeom prst="round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9" name="Rectangle: Rounded Corners 8">
            <a:extLst>
              <a:ext uri="{FF2B5EF4-FFF2-40B4-BE49-F238E27FC236}">
                <a16:creationId xmlns:a16="http://schemas.microsoft.com/office/drawing/2014/main" id="{927C9EDC-C63E-442A-A2FD-A6AB09AE67F4}"/>
              </a:ext>
            </a:extLst>
          </p:cNvPr>
          <p:cNvSpPr/>
          <p:nvPr/>
        </p:nvSpPr>
        <p:spPr>
          <a:xfrm rot="5400000">
            <a:off x="6035842" y="-2398295"/>
            <a:ext cx="457201" cy="5430253"/>
          </a:xfrm>
          <a:prstGeom prst="roundRect">
            <a:avLst/>
          </a:prstGeom>
          <a:solidFill>
            <a:srgbClr val="FBE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12" name="TextBox 11">
            <a:extLst>
              <a:ext uri="{FF2B5EF4-FFF2-40B4-BE49-F238E27FC236}">
                <a16:creationId xmlns:a16="http://schemas.microsoft.com/office/drawing/2014/main" id="{87F292DF-C8BF-45DD-A222-BDA7A6954186}"/>
              </a:ext>
            </a:extLst>
          </p:cNvPr>
          <p:cNvSpPr txBox="1"/>
          <p:nvPr/>
        </p:nvSpPr>
        <p:spPr>
          <a:xfrm>
            <a:off x="4732421" y="87686"/>
            <a:ext cx="3497179" cy="461665"/>
          </a:xfrm>
          <a:prstGeom prst="rect">
            <a:avLst/>
          </a:prstGeom>
          <a:noFill/>
        </p:spPr>
        <p:txBody>
          <a:bodyPr wrap="square" rtlCol="0">
            <a:spAutoFit/>
          </a:bodyPr>
          <a:lstStyle/>
          <a:p>
            <a:pPr algn="ctr" rtl="1"/>
            <a:r>
              <a:rPr lang="ar-DZ" sz="2400" b="1" dirty="0">
                <a:effectLst>
                  <a:outerShdw blurRad="38100" dist="38100" dir="2700000" algn="tl">
                    <a:srgbClr val="000000">
                      <a:alpha val="43137"/>
                    </a:srgbClr>
                  </a:outerShdw>
                </a:effectLst>
              </a:rPr>
              <a:t>عوامل داخلية </a:t>
            </a:r>
            <a:endParaRPr lang="fr-DZ" sz="2400" b="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FE8D6E69-7785-436A-9B9D-17BDE933DBE2}"/>
              </a:ext>
            </a:extLst>
          </p:cNvPr>
          <p:cNvSpPr txBox="1"/>
          <p:nvPr/>
        </p:nvSpPr>
        <p:spPr>
          <a:xfrm>
            <a:off x="4732421" y="6459959"/>
            <a:ext cx="3497179" cy="461665"/>
          </a:xfrm>
          <a:prstGeom prst="rect">
            <a:avLst/>
          </a:prstGeom>
          <a:noFill/>
        </p:spPr>
        <p:txBody>
          <a:bodyPr wrap="square" rtlCol="0">
            <a:spAutoFit/>
          </a:bodyPr>
          <a:lstStyle/>
          <a:p>
            <a:pPr algn="ctr" rtl="1"/>
            <a:r>
              <a:rPr lang="ar-DZ" sz="2400" b="1" dirty="0">
                <a:effectLst>
                  <a:outerShdw blurRad="38100" dist="38100" dir="2700000" algn="tl">
                    <a:srgbClr val="000000">
                      <a:alpha val="43137"/>
                    </a:srgbClr>
                  </a:outerShdw>
                </a:effectLst>
              </a:rPr>
              <a:t>عوامل خارجية</a:t>
            </a:r>
            <a:endParaRPr lang="fr-DZ" sz="2400" b="1"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36B328E0-74EE-42FD-A641-9C698073F3FD}"/>
              </a:ext>
            </a:extLst>
          </p:cNvPr>
          <p:cNvSpPr txBox="1"/>
          <p:nvPr/>
        </p:nvSpPr>
        <p:spPr>
          <a:xfrm rot="16200000">
            <a:off x="8791073" y="3246294"/>
            <a:ext cx="3497179" cy="461665"/>
          </a:xfrm>
          <a:prstGeom prst="rect">
            <a:avLst/>
          </a:prstGeom>
          <a:noFill/>
        </p:spPr>
        <p:txBody>
          <a:bodyPr wrap="square" rtlCol="0">
            <a:spAutoFit/>
          </a:bodyPr>
          <a:lstStyle/>
          <a:p>
            <a:pPr algn="ctr" rtl="1"/>
            <a:r>
              <a:rPr lang="ar-DZ" sz="2400" b="1" dirty="0">
                <a:effectLst>
                  <a:outerShdw blurRad="38100" dist="38100" dir="2700000" algn="tl">
                    <a:srgbClr val="000000">
                      <a:alpha val="43137"/>
                    </a:srgbClr>
                  </a:outerShdw>
                </a:effectLst>
              </a:rPr>
              <a:t>سلبي</a:t>
            </a:r>
            <a:endParaRPr lang="fr-DZ" sz="2400" b="1" dirty="0">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05AF28C1-FF3E-4DA9-A4CC-384BC59DBD8A}"/>
              </a:ext>
            </a:extLst>
          </p:cNvPr>
          <p:cNvSpPr txBox="1"/>
          <p:nvPr/>
        </p:nvSpPr>
        <p:spPr>
          <a:xfrm rot="16200000">
            <a:off x="-320843" y="3065819"/>
            <a:ext cx="3497179" cy="461665"/>
          </a:xfrm>
          <a:prstGeom prst="rect">
            <a:avLst/>
          </a:prstGeom>
          <a:noFill/>
        </p:spPr>
        <p:txBody>
          <a:bodyPr wrap="square" rtlCol="0">
            <a:spAutoFit/>
          </a:bodyPr>
          <a:lstStyle/>
          <a:p>
            <a:pPr algn="ctr" rtl="1"/>
            <a:r>
              <a:rPr lang="ar-DZ" sz="2400" b="1" dirty="0">
                <a:effectLst>
                  <a:outerShdw blurRad="38100" dist="38100" dir="2700000" algn="tl">
                    <a:srgbClr val="000000">
                      <a:alpha val="43137"/>
                    </a:srgbClr>
                  </a:outerShdw>
                </a:effectLst>
              </a:rPr>
              <a:t>ايجابي</a:t>
            </a:r>
            <a:endParaRPr lang="fr-DZ"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015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77CE1F-6225-41B9-B307-89750E570112}"/>
              </a:ext>
            </a:extLst>
          </p:cNvPr>
          <p:cNvSpPr txBox="1"/>
          <p:nvPr/>
        </p:nvSpPr>
        <p:spPr>
          <a:xfrm>
            <a:off x="5630778" y="3136612"/>
            <a:ext cx="6096000" cy="646331"/>
          </a:xfrm>
          <a:prstGeom prst="rect">
            <a:avLst/>
          </a:prstGeom>
          <a:noFill/>
        </p:spPr>
        <p:txBody>
          <a:bodyPr wrap="square">
            <a:spAutoFit/>
          </a:bodyPr>
          <a:lstStyle/>
          <a:p>
            <a:pPr algn="r" rtl="1"/>
            <a:r>
              <a:rPr lang="ar-DZ" sz="3600" b="1" dirty="0">
                <a:effectLst>
                  <a:outerShdw blurRad="38100" dist="38100" dir="2700000" algn="tl">
                    <a:srgbClr val="000000">
                      <a:alpha val="43137"/>
                    </a:srgbClr>
                  </a:outerShdw>
                </a:effectLst>
              </a:rPr>
              <a:t>5. تحليل </a:t>
            </a:r>
            <a:r>
              <a:rPr lang="fr-FR" sz="3600" b="1" dirty="0">
                <a:effectLst>
                  <a:outerShdw blurRad="38100" dist="38100" dir="2700000" algn="tl">
                    <a:srgbClr val="000000">
                      <a:alpha val="43137"/>
                    </a:srgbClr>
                  </a:outerShdw>
                </a:effectLst>
              </a:rPr>
              <a:t>PESTEL</a:t>
            </a:r>
            <a:endParaRPr lang="fr-DZ" sz="3600" b="1" dirty="0">
              <a:effectLst>
                <a:outerShdw blurRad="38100" dist="38100" dir="2700000" algn="tl">
                  <a:srgbClr val="000000">
                    <a:alpha val="43137"/>
                  </a:srgbClr>
                </a:outerShdw>
              </a:effectLst>
            </a:endParaRPr>
          </a:p>
        </p:txBody>
      </p:sp>
      <p:sp>
        <p:nvSpPr>
          <p:cNvPr id="4" name="Arrow: Pentagon 3">
            <a:extLst>
              <a:ext uri="{FF2B5EF4-FFF2-40B4-BE49-F238E27FC236}">
                <a16:creationId xmlns:a16="http://schemas.microsoft.com/office/drawing/2014/main" id="{071DCB88-9045-40EB-9DF7-359B7C5F1CC1}"/>
              </a:ext>
            </a:extLst>
          </p:cNvPr>
          <p:cNvSpPr/>
          <p:nvPr/>
        </p:nvSpPr>
        <p:spPr>
          <a:xfrm>
            <a:off x="0" y="-7641"/>
            <a:ext cx="8887326" cy="6858000"/>
          </a:xfrm>
          <a:prstGeom prst="homePlat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4040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049BB86-6C0C-4D31-BA2B-287EF79E83EB}"/>
              </a:ext>
            </a:extLst>
          </p:cNvPr>
          <p:cNvSpPr/>
          <p:nvPr/>
        </p:nvSpPr>
        <p:spPr>
          <a:xfrm>
            <a:off x="5094659" y="2883469"/>
            <a:ext cx="2270503" cy="150204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تحليل </a:t>
            </a: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PESTEL</a:t>
            </a:r>
            <a:endParaRPr kumimoji="0" lang="fr-DZ"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D30E6F1E-BD97-418A-AF57-6B71CB7B1F2D}"/>
              </a:ext>
            </a:extLst>
          </p:cNvPr>
          <p:cNvCxnSpPr>
            <a:cxnSpLocks/>
            <a:stCxn id="4" idx="0"/>
            <a:endCxn id="26" idx="4"/>
          </p:cNvCxnSpPr>
          <p:nvPr/>
        </p:nvCxnSpPr>
        <p:spPr>
          <a:xfrm flipH="1" flipV="1">
            <a:off x="6222161" y="1314450"/>
            <a:ext cx="7750" cy="1569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A7091273-F7FD-4459-A56F-5853FF30F720}"/>
              </a:ext>
            </a:extLst>
          </p:cNvPr>
          <p:cNvCxnSpPr>
            <a:cxnSpLocks/>
            <a:stCxn id="4" idx="4"/>
            <a:endCxn id="29" idx="0"/>
          </p:cNvCxnSpPr>
          <p:nvPr/>
        </p:nvCxnSpPr>
        <p:spPr>
          <a:xfrm>
            <a:off x="6229911" y="4385510"/>
            <a:ext cx="11570" cy="11580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B68DC4F9-9973-4C93-BFDB-D95F4FA4EAC3}"/>
              </a:ext>
            </a:extLst>
          </p:cNvPr>
          <p:cNvCxnSpPr>
            <a:cxnSpLocks/>
            <a:stCxn id="4" idx="7"/>
            <a:endCxn id="27" idx="2"/>
          </p:cNvCxnSpPr>
          <p:nvPr/>
        </p:nvCxnSpPr>
        <p:spPr>
          <a:xfrm flipV="1">
            <a:off x="7032655" y="2595641"/>
            <a:ext cx="1386087" cy="5077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9057DF1C-EAA6-47D4-9050-9CF4B292685C}"/>
              </a:ext>
            </a:extLst>
          </p:cNvPr>
          <p:cNvCxnSpPr>
            <a:cxnSpLocks/>
            <a:stCxn id="4" idx="5"/>
            <a:endCxn id="28" idx="1"/>
          </p:cNvCxnSpPr>
          <p:nvPr/>
        </p:nvCxnSpPr>
        <p:spPr>
          <a:xfrm>
            <a:off x="7032655" y="4165541"/>
            <a:ext cx="1653907" cy="420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4D56D016-60F0-4521-8E83-69BBF77E3E37}"/>
              </a:ext>
            </a:extLst>
          </p:cNvPr>
          <p:cNvCxnSpPr>
            <a:cxnSpLocks/>
            <a:stCxn id="4" idx="1"/>
            <a:endCxn id="23" idx="6"/>
          </p:cNvCxnSpPr>
          <p:nvPr/>
        </p:nvCxnSpPr>
        <p:spPr>
          <a:xfrm flipH="1" flipV="1">
            <a:off x="3773259" y="2595641"/>
            <a:ext cx="1653907" cy="5077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1D50BA84-16C0-450B-99EF-08018AEF6AB6}"/>
              </a:ext>
            </a:extLst>
          </p:cNvPr>
          <p:cNvCxnSpPr>
            <a:cxnSpLocks/>
            <a:stCxn id="4" idx="3"/>
            <a:endCxn id="30" idx="7"/>
          </p:cNvCxnSpPr>
          <p:nvPr/>
        </p:nvCxnSpPr>
        <p:spPr>
          <a:xfrm flipH="1">
            <a:off x="3675571" y="4165541"/>
            <a:ext cx="1751595" cy="420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Oval 22">
            <a:extLst>
              <a:ext uri="{FF2B5EF4-FFF2-40B4-BE49-F238E27FC236}">
                <a16:creationId xmlns:a16="http://schemas.microsoft.com/office/drawing/2014/main" id="{4A359C43-899E-41C6-8EC4-19C0C4038F26}"/>
              </a:ext>
            </a:extLst>
          </p:cNvPr>
          <p:cNvSpPr/>
          <p:nvPr/>
        </p:nvSpPr>
        <p:spPr>
          <a:xfrm>
            <a:off x="1944460" y="2034669"/>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سياسي</a:t>
            </a:r>
            <a:endParaRPr lang="fr-DZ" dirty="0"/>
          </a:p>
        </p:txBody>
      </p:sp>
      <p:sp>
        <p:nvSpPr>
          <p:cNvPr id="26" name="Oval 25">
            <a:extLst>
              <a:ext uri="{FF2B5EF4-FFF2-40B4-BE49-F238E27FC236}">
                <a16:creationId xmlns:a16="http://schemas.microsoft.com/office/drawing/2014/main" id="{E9DCB404-13BF-4E96-A338-850E176247EB}"/>
              </a:ext>
            </a:extLst>
          </p:cNvPr>
          <p:cNvSpPr/>
          <p:nvPr/>
        </p:nvSpPr>
        <p:spPr>
          <a:xfrm>
            <a:off x="5307761" y="192506"/>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اقتصادي</a:t>
            </a:r>
            <a:endParaRPr lang="fr-DZ" dirty="0"/>
          </a:p>
        </p:txBody>
      </p:sp>
      <p:sp>
        <p:nvSpPr>
          <p:cNvPr id="27" name="Oval 26">
            <a:extLst>
              <a:ext uri="{FF2B5EF4-FFF2-40B4-BE49-F238E27FC236}">
                <a16:creationId xmlns:a16="http://schemas.microsoft.com/office/drawing/2014/main" id="{5E80ECE5-F92F-4CBF-9FE3-9C86E5F0ABC6}"/>
              </a:ext>
            </a:extLst>
          </p:cNvPr>
          <p:cNvSpPr/>
          <p:nvPr/>
        </p:nvSpPr>
        <p:spPr>
          <a:xfrm>
            <a:off x="8418742" y="2034669"/>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اجتماعي</a:t>
            </a:r>
            <a:endParaRPr lang="fr-DZ" dirty="0"/>
          </a:p>
        </p:txBody>
      </p:sp>
      <p:sp>
        <p:nvSpPr>
          <p:cNvPr id="28" name="Oval 27">
            <a:extLst>
              <a:ext uri="{FF2B5EF4-FFF2-40B4-BE49-F238E27FC236}">
                <a16:creationId xmlns:a16="http://schemas.microsoft.com/office/drawing/2014/main" id="{071EDC16-2798-45AD-A51A-A1AC80F634FB}"/>
              </a:ext>
            </a:extLst>
          </p:cNvPr>
          <p:cNvSpPr/>
          <p:nvPr/>
        </p:nvSpPr>
        <p:spPr>
          <a:xfrm>
            <a:off x="8418741" y="4421607"/>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تكنولوجي</a:t>
            </a:r>
            <a:endParaRPr lang="fr-DZ" dirty="0"/>
          </a:p>
        </p:txBody>
      </p:sp>
      <p:sp>
        <p:nvSpPr>
          <p:cNvPr id="29" name="Oval 28">
            <a:extLst>
              <a:ext uri="{FF2B5EF4-FFF2-40B4-BE49-F238E27FC236}">
                <a16:creationId xmlns:a16="http://schemas.microsoft.com/office/drawing/2014/main" id="{48CAEE0A-7564-4C88-9CA7-5D3FA47F36FB}"/>
              </a:ext>
            </a:extLst>
          </p:cNvPr>
          <p:cNvSpPr/>
          <p:nvPr/>
        </p:nvSpPr>
        <p:spPr>
          <a:xfrm>
            <a:off x="5327081" y="5543551"/>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a:t>بيئي</a:t>
            </a:r>
            <a:endParaRPr lang="fr-DZ"/>
          </a:p>
        </p:txBody>
      </p:sp>
      <p:sp>
        <p:nvSpPr>
          <p:cNvPr id="30" name="Oval 29">
            <a:extLst>
              <a:ext uri="{FF2B5EF4-FFF2-40B4-BE49-F238E27FC236}">
                <a16:creationId xmlns:a16="http://schemas.microsoft.com/office/drawing/2014/main" id="{17466DDC-24B5-4A9B-9191-A7F4A8D1A031}"/>
              </a:ext>
            </a:extLst>
          </p:cNvPr>
          <p:cNvSpPr/>
          <p:nvPr/>
        </p:nvSpPr>
        <p:spPr>
          <a:xfrm>
            <a:off x="2114593" y="4421607"/>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قانوني</a:t>
            </a:r>
            <a:endParaRPr lang="fr-DZ" dirty="0"/>
          </a:p>
        </p:txBody>
      </p:sp>
    </p:spTree>
    <p:extLst>
      <p:ext uri="{BB962C8B-B14F-4D97-AF65-F5344CB8AC3E}">
        <p14:creationId xmlns:p14="http://schemas.microsoft.com/office/powerpoint/2010/main" val="34177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049BB86-6C0C-4D31-BA2B-287EF79E83EB}"/>
              </a:ext>
            </a:extLst>
          </p:cNvPr>
          <p:cNvSpPr/>
          <p:nvPr/>
        </p:nvSpPr>
        <p:spPr>
          <a:xfrm>
            <a:off x="5094659" y="2883469"/>
            <a:ext cx="2270503" cy="150204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تحليل </a:t>
            </a:r>
            <a:r>
              <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rPr>
              <a:t>PESTEL</a:t>
            </a:r>
            <a:endParaRPr kumimoji="0" lang="fr-DZ"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D30E6F1E-BD97-418A-AF57-6B71CB7B1F2D}"/>
              </a:ext>
            </a:extLst>
          </p:cNvPr>
          <p:cNvCxnSpPr>
            <a:cxnSpLocks/>
            <a:stCxn id="4" idx="0"/>
            <a:endCxn id="26" idx="4"/>
          </p:cNvCxnSpPr>
          <p:nvPr/>
        </p:nvCxnSpPr>
        <p:spPr>
          <a:xfrm flipH="1" flipV="1">
            <a:off x="6222161" y="1314450"/>
            <a:ext cx="7750" cy="1569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A7091273-F7FD-4459-A56F-5853FF30F720}"/>
              </a:ext>
            </a:extLst>
          </p:cNvPr>
          <p:cNvCxnSpPr>
            <a:cxnSpLocks/>
            <a:stCxn id="4" idx="4"/>
            <a:endCxn id="29" idx="0"/>
          </p:cNvCxnSpPr>
          <p:nvPr/>
        </p:nvCxnSpPr>
        <p:spPr>
          <a:xfrm>
            <a:off x="6229911" y="4385510"/>
            <a:ext cx="11570" cy="11580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B68DC4F9-9973-4C93-BFDB-D95F4FA4EAC3}"/>
              </a:ext>
            </a:extLst>
          </p:cNvPr>
          <p:cNvCxnSpPr>
            <a:cxnSpLocks/>
            <a:stCxn id="4" idx="7"/>
            <a:endCxn id="27" idx="2"/>
          </p:cNvCxnSpPr>
          <p:nvPr/>
        </p:nvCxnSpPr>
        <p:spPr>
          <a:xfrm flipV="1">
            <a:off x="7032655" y="2595641"/>
            <a:ext cx="1386087" cy="5077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9057DF1C-EAA6-47D4-9050-9CF4B292685C}"/>
              </a:ext>
            </a:extLst>
          </p:cNvPr>
          <p:cNvCxnSpPr>
            <a:cxnSpLocks/>
            <a:stCxn id="4" idx="5"/>
            <a:endCxn id="28" idx="1"/>
          </p:cNvCxnSpPr>
          <p:nvPr/>
        </p:nvCxnSpPr>
        <p:spPr>
          <a:xfrm>
            <a:off x="7032655" y="4165541"/>
            <a:ext cx="1653907" cy="420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4D56D016-60F0-4521-8E83-69BBF77E3E37}"/>
              </a:ext>
            </a:extLst>
          </p:cNvPr>
          <p:cNvCxnSpPr>
            <a:cxnSpLocks/>
            <a:stCxn id="4" idx="1"/>
            <a:endCxn id="23" idx="6"/>
          </p:cNvCxnSpPr>
          <p:nvPr/>
        </p:nvCxnSpPr>
        <p:spPr>
          <a:xfrm flipH="1" flipV="1">
            <a:off x="3773259" y="2595641"/>
            <a:ext cx="1653907" cy="5077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1D50BA84-16C0-450B-99EF-08018AEF6AB6}"/>
              </a:ext>
            </a:extLst>
          </p:cNvPr>
          <p:cNvCxnSpPr>
            <a:cxnSpLocks/>
            <a:stCxn id="4" idx="3"/>
            <a:endCxn id="30" idx="7"/>
          </p:cNvCxnSpPr>
          <p:nvPr/>
        </p:nvCxnSpPr>
        <p:spPr>
          <a:xfrm flipH="1">
            <a:off x="3675571" y="4165541"/>
            <a:ext cx="1751595" cy="420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Oval 22">
            <a:extLst>
              <a:ext uri="{FF2B5EF4-FFF2-40B4-BE49-F238E27FC236}">
                <a16:creationId xmlns:a16="http://schemas.microsoft.com/office/drawing/2014/main" id="{4A359C43-899E-41C6-8EC4-19C0C4038F26}"/>
              </a:ext>
            </a:extLst>
          </p:cNvPr>
          <p:cNvSpPr/>
          <p:nvPr/>
        </p:nvSpPr>
        <p:spPr>
          <a:xfrm>
            <a:off x="1944460" y="2034669"/>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سياسي</a:t>
            </a:r>
            <a:endParaRPr lang="fr-DZ" dirty="0"/>
          </a:p>
        </p:txBody>
      </p:sp>
      <p:sp>
        <p:nvSpPr>
          <p:cNvPr id="26" name="Oval 25">
            <a:extLst>
              <a:ext uri="{FF2B5EF4-FFF2-40B4-BE49-F238E27FC236}">
                <a16:creationId xmlns:a16="http://schemas.microsoft.com/office/drawing/2014/main" id="{E9DCB404-13BF-4E96-A338-850E176247EB}"/>
              </a:ext>
            </a:extLst>
          </p:cNvPr>
          <p:cNvSpPr/>
          <p:nvPr/>
        </p:nvSpPr>
        <p:spPr>
          <a:xfrm>
            <a:off x="5307761" y="192506"/>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اقتصادي</a:t>
            </a:r>
            <a:endParaRPr lang="fr-DZ" dirty="0"/>
          </a:p>
        </p:txBody>
      </p:sp>
      <p:sp>
        <p:nvSpPr>
          <p:cNvPr id="27" name="Oval 26">
            <a:extLst>
              <a:ext uri="{FF2B5EF4-FFF2-40B4-BE49-F238E27FC236}">
                <a16:creationId xmlns:a16="http://schemas.microsoft.com/office/drawing/2014/main" id="{5E80ECE5-F92F-4CBF-9FE3-9C86E5F0ABC6}"/>
              </a:ext>
            </a:extLst>
          </p:cNvPr>
          <p:cNvSpPr/>
          <p:nvPr/>
        </p:nvSpPr>
        <p:spPr>
          <a:xfrm>
            <a:off x="8418742" y="2034669"/>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a:t>اجتماعي</a:t>
            </a:r>
            <a:endParaRPr lang="fr-DZ"/>
          </a:p>
        </p:txBody>
      </p:sp>
      <p:sp>
        <p:nvSpPr>
          <p:cNvPr id="28" name="Oval 27">
            <a:extLst>
              <a:ext uri="{FF2B5EF4-FFF2-40B4-BE49-F238E27FC236}">
                <a16:creationId xmlns:a16="http://schemas.microsoft.com/office/drawing/2014/main" id="{071EDC16-2798-45AD-A51A-A1AC80F634FB}"/>
              </a:ext>
            </a:extLst>
          </p:cNvPr>
          <p:cNvSpPr/>
          <p:nvPr/>
        </p:nvSpPr>
        <p:spPr>
          <a:xfrm>
            <a:off x="8418741" y="4421607"/>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تكنولوجي</a:t>
            </a:r>
            <a:endParaRPr lang="fr-DZ" dirty="0"/>
          </a:p>
        </p:txBody>
      </p:sp>
      <p:sp>
        <p:nvSpPr>
          <p:cNvPr id="29" name="Oval 28">
            <a:extLst>
              <a:ext uri="{FF2B5EF4-FFF2-40B4-BE49-F238E27FC236}">
                <a16:creationId xmlns:a16="http://schemas.microsoft.com/office/drawing/2014/main" id="{48CAEE0A-7564-4C88-9CA7-5D3FA47F36FB}"/>
              </a:ext>
            </a:extLst>
          </p:cNvPr>
          <p:cNvSpPr/>
          <p:nvPr/>
        </p:nvSpPr>
        <p:spPr>
          <a:xfrm>
            <a:off x="5327081" y="5543551"/>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a:t>بيئي</a:t>
            </a:r>
            <a:endParaRPr lang="fr-DZ"/>
          </a:p>
        </p:txBody>
      </p:sp>
      <p:sp>
        <p:nvSpPr>
          <p:cNvPr id="30" name="Oval 29">
            <a:extLst>
              <a:ext uri="{FF2B5EF4-FFF2-40B4-BE49-F238E27FC236}">
                <a16:creationId xmlns:a16="http://schemas.microsoft.com/office/drawing/2014/main" id="{17466DDC-24B5-4A9B-9191-A7F4A8D1A031}"/>
              </a:ext>
            </a:extLst>
          </p:cNvPr>
          <p:cNvSpPr/>
          <p:nvPr/>
        </p:nvSpPr>
        <p:spPr>
          <a:xfrm>
            <a:off x="2114593" y="4421607"/>
            <a:ext cx="1828799" cy="11219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a:t>قانوني</a:t>
            </a:r>
            <a:endParaRPr lang="fr-DZ" dirty="0"/>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D880A68F-0564-41BD-A350-F98EAAB2156C}"/>
                  </a:ext>
                </a:extLst>
              </p:cNvPr>
              <p:cNvGraphicFramePr>
                <a:graphicFrameLocks noChangeAspect="1"/>
              </p:cNvGraphicFramePr>
              <p:nvPr>
                <p:extLst>
                  <p:ext uri="{D42A27DB-BD31-4B8C-83A1-F6EECF244321}">
                    <p14:modId xmlns:p14="http://schemas.microsoft.com/office/powerpoint/2010/main" val="3391395139"/>
                  </p:ext>
                </p:extLst>
              </p:nvPr>
            </p:nvGraphicFramePr>
            <p:xfrm>
              <a:off x="1378990" y="3152958"/>
              <a:ext cx="1130937" cy="636152"/>
            </p:xfrm>
            <a:graphic>
              <a:graphicData uri="http://schemas.microsoft.com/office/powerpoint/2016/slidezoom">
                <pslz:sldZm>
                  <pslz:sldZmObj sldId="272" cId="654569384">
                    <pslz:zmPr id="{903BE3CD-53BF-4FAF-B4BF-39793E960BB8}" returnToParent="0" transitionDur="1000">
                      <p166:blipFill xmlns:p166="http://schemas.microsoft.com/office/powerpoint/2016/6/main">
                        <a:blip r:embed="rId2"/>
                        <a:stretch>
                          <a:fillRect/>
                        </a:stretch>
                      </p166:blipFill>
                      <p166:spPr xmlns:p166="http://schemas.microsoft.com/office/powerpoint/2016/6/main">
                        <a:xfrm>
                          <a:off x="0" y="0"/>
                          <a:ext cx="1130937" cy="636152"/>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D880A68F-0564-41BD-A350-F98EAAB2156C}"/>
                  </a:ext>
                </a:extLst>
              </p:cNvPr>
              <p:cNvPicPr>
                <a:picLocks noGrp="1" noRot="1" noChangeAspect="1" noMove="1" noResize="1" noEditPoints="1" noAdjustHandles="1" noChangeArrowheads="1" noChangeShapeType="1"/>
              </p:cNvPicPr>
              <p:nvPr/>
            </p:nvPicPr>
            <p:blipFill>
              <a:blip r:embed="rId2"/>
              <a:stretch>
                <a:fillRect/>
              </a:stretch>
            </p:blipFill>
            <p:spPr>
              <a:xfrm>
                <a:off x="1378990" y="3152958"/>
                <a:ext cx="1130937" cy="63615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9BA6D10D-D909-4D6B-9783-70219AFE6EA3}"/>
                  </a:ext>
                </a:extLst>
              </p:cNvPr>
              <p:cNvGraphicFramePr>
                <a:graphicFrameLocks noChangeAspect="1"/>
              </p:cNvGraphicFramePr>
              <p:nvPr>
                <p:extLst>
                  <p:ext uri="{D42A27DB-BD31-4B8C-83A1-F6EECF244321}">
                    <p14:modId xmlns:p14="http://schemas.microsoft.com/office/powerpoint/2010/main" val="1847681868"/>
                  </p:ext>
                </p:extLst>
              </p:nvPr>
            </p:nvGraphicFramePr>
            <p:xfrm>
              <a:off x="4098846" y="1013608"/>
              <a:ext cx="1130937" cy="636152"/>
            </p:xfrm>
            <a:graphic>
              <a:graphicData uri="http://schemas.microsoft.com/office/powerpoint/2016/slidezoom">
                <pslz:sldZm>
                  <pslz:sldZmObj sldId="274" cId="1612901805">
                    <pslz:zmPr id="{D2ACB3E5-6580-4215-B2F2-142E3F47D469}" returnToParent="0" transitionDur="1000">
                      <p166:blipFill xmlns:p166="http://schemas.microsoft.com/office/powerpoint/2016/6/main">
                        <a:blip r:embed="rId4"/>
                        <a:stretch>
                          <a:fillRect/>
                        </a:stretch>
                      </p166:blipFill>
                      <p166:spPr xmlns:p166="http://schemas.microsoft.com/office/powerpoint/2016/6/main">
                        <a:xfrm>
                          <a:off x="0" y="0"/>
                          <a:ext cx="1130937" cy="636152"/>
                        </a:xfrm>
                        <a:prstGeom prst="rect">
                          <a:avLst/>
                        </a:prstGeom>
                        <a:ln w="3175">
                          <a:solidFill>
                            <a:prstClr val="ltGray"/>
                          </a:solidFill>
                        </a:ln>
                      </p166:spPr>
                    </pslz:zmPr>
                  </pslz:sldZmObj>
                </pslz:sldZm>
              </a:graphicData>
            </a:graphic>
          </p:graphicFrame>
        </mc:Choice>
        <mc:Fallback>
          <p:pic>
            <p:nvPicPr>
              <p:cNvPr id="8" name="Slide Zoom 7">
                <a:hlinkClick r:id="rId5" action="ppaction://hlinksldjump"/>
                <a:extLst>
                  <a:ext uri="{FF2B5EF4-FFF2-40B4-BE49-F238E27FC236}">
                    <a16:creationId xmlns:a16="http://schemas.microsoft.com/office/drawing/2014/main" id="{9BA6D10D-D909-4D6B-9783-70219AFE6EA3}"/>
                  </a:ext>
                </a:extLst>
              </p:cNvPr>
              <p:cNvPicPr>
                <a:picLocks noGrp="1" noRot="1" noChangeAspect="1" noMove="1" noResize="1" noEditPoints="1" noAdjustHandles="1" noChangeArrowheads="1" noChangeShapeType="1"/>
              </p:cNvPicPr>
              <p:nvPr/>
            </p:nvPicPr>
            <p:blipFill>
              <a:blip r:embed="rId4"/>
              <a:stretch>
                <a:fillRect/>
              </a:stretch>
            </p:blipFill>
            <p:spPr>
              <a:xfrm>
                <a:off x="4098846" y="1013608"/>
                <a:ext cx="1130937" cy="63615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0" name="Slide Zoom 9">
                <a:extLst>
                  <a:ext uri="{FF2B5EF4-FFF2-40B4-BE49-F238E27FC236}">
                    <a16:creationId xmlns:a16="http://schemas.microsoft.com/office/drawing/2014/main" id="{48031FDB-F02E-4314-8067-2A3351C8CFF1}"/>
                  </a:ext>
                </a:extLst>
              </p:cNvPr>
              <p:cNvGraphicFramePr>
                <a:graphicFrameLocks noChangeAspect="1"/>
              </p:cNvGraphicFramePr>
              <p:nvPr>
                <p:extLst>
                  <p:ext uri="{D42A27DB-BD31-4B8C-83A1-F6EECF244321}">
                    <p14:modId xmlns:p14="http://schemas.microsoft.com/office/powerpoint/2010/main" val="2474066417"/>
                  </p:ext>
                </p:extLst>
              </p:nvPr>
            </p:nvGraphicFramePr>
            <p:xfrm>
              <a:off x="8418741" y="1185542"/>
              <a:ext cx="1130937" cy="636152"/>
            </p:xfrm>
            <a:graphic>
              <a:graphicData uri="http://schemas.microsoft.com/office/powerpoint/2016/slidezoom">
                <pslz:sldZm>
                  <pslz:sldZmObj sldId="274" cId="1612901805">
                    <pslz:zmPr id="{D71A2D2B-16D3-4738-8C77-4A408015DF9B}" returnToParent="0" transitionDur="1000">
                      <p166:blipFill xmlns:p166="http://schemas.microsoft.com/office/powerpoint/2016/6/main">
                        <a:blip r:embed="rId4"/>
                        <a:stretch>
                          <a:fillRect/>
                        </a:stretch>
                      </p166:blipFill>
                      <p166:spPr xmlns:p166="http://schemas.microsoft.com/office/powerpoint/2016/6/main">
                        <a:xfrm>
                          <a:off x="0" y="0"/>
                          <a:ext cx="1130937" cy="636152"/>
                        </a:xfrm>
                        <a:prstGeom prst="rect">
                          <a:avLst/>
                        </a:prstGeom>
                        <a:ln w="3175">
                          <a:solidFill>
                            <a:prstClr val="ltGray"/>
                          </a:solidFill>
                        </a:ln>
                      </p166:spPr>
                    </pslz:zmPr>
                  </pslz:sldZmObj>
                </pslz:sldZm>
              </a:graphicData>
            </a:graphic>
          </p:graphicFrame>
        </mc:Choice>
        <mc:Fallback>
          <p:pic>
            <p:nvPicPr>
              <p:cNvPr id="10" name="Slide Zoom 9">
                <a:hlinkClick r:id="rId5" action="ppaction://hlinksldjump"/>
                <a:extLst>
                  <a:ext uri="{FF2B5EF4-FFF2-40B4-BE49-F238E27FC236}">
                    <a16:creationId xmlns:a16="http://schemas.microsoft.com/office/drawing/2014/main" id="{48031FDB-F02E-4314-8067-2A3351C8CFF1}"/>
                  </a:ext>
                </a:extLst>
              </p:cNvPr>
              <p:cNvPicPr>
                <a:picLocks noGrp="1" noRot="1" noChangeAspect="1" noMove="1" noResize="1" noEditPoints="1" noAdjustHandles="1" noChangeArrowheads="1" noChangeShapeType="1"/>
              </p:cNvPicPr>
              <p:nvPr/>
            </p:nvPicPr>
            <p:blipFill>
              <a:blip r:embed="rId4"/>
              <a:stretch>
                <a:fillRect/>
              </a:stretch>
            </p:blipFill>
            <p:spPr>
              <a:xfrm>
                <a:off x="8418741" y="1185542"/>
                <a:ext cx="1130937" cy="63615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3" name="Slide Zoom 12">
                <a:extLst>
                  <a:ext uri="{FF2B5EF4-FFF2-40B4-BE49-F238E27FC236}">
                    <a16:creationId xmlns:a16="http://schemas.microsoft.com/office/drawing/2014/main" id="{0E841F69-E764-4F74-9593-F26B59645F07}"/>
                  </a:ext>
                </a:extLst>
              </p:cNvPr>
              <p:cNvGraphicFramePr>
                <a:graphicFrameLocks noChangeAspect="1"/>
              </p:cNvGraphicFramePr>
              <p:nvPr>
                <p:extLst>
                  <p:ext uri="{D42A27DB-BD31-4B8C-83A1-F6EECF244321}">
                    <p14:modId xmlns:p14="http://schemas.microsoft.com/office/powerpoint/2010/main" val="2989781365"/>
                  </p:ext>
                </p:extLst>
              </p:nvPr>
            </p:nvGraphicFramePr>
            <p:xfrm>
              <a:off x="9904728" y="3641933"/>
              <a:ext cx="1130937" cy="636152"/>
            </p:xfrm>
            <a:graphic>
              <a:graphicData uri="http://schemas.microsoft.com/office/powerpoint/2016/slidezoom">
                <pslz:sldZm>
                  <pslz:sldZmObj sldId="276" cId="3707454027">
                    <pslz:zmPr id="{8D3AA35B-6593-4030-AC36-3CD984C98CDC}" returnToParent="0" transitionDur="1000">
                      <p166:blipFill xmlns:p166="http://schemas.microsoft.com/office/powerpoint/2016/6/main">
                        <a:blip r:embed="rId6"/>
                        <a:stretch>
                          <a:fillRect/>
                        </a:stretch>
                      </p166:blipFill>
                      <p166:spPr xmlns:p166="http://schemas.microsoft.com/office/powerpoint/2016/6/main">
                        <a:xfrm>
                          <a:off x="0" y="0"/>
                          <a:ext cx="1130937" cy="636152"/>
                        </a:xfrm>
                        <a:prstGeom prst="rect">
                          <a:avLst/>
                        </a:prstGeom>
                        <a:ln w="3175">
                          <a:solidFill>
                            <a:prstClr val="ltGray"/>
                          </a:solidFill>
                        </a:ln>
                      </p166:spPr>
                    </pslz:zmPr>
                  </pslz:sldZmObj>
                </pslz:sldZm>
              </a:graphicData>
            </a:graphic>
          </p:graphicFrame>
        </mc:Choice>
        <mc:Fallback>
          <p:pic>
            <p:nvPicPr>
              <p:cNvPr id="13" name="Slide Zoom 12">
                <a:hlinkClick r:id="rId7" action="ppaction://hlinksldjump"/>
                <a:extLst>
                  <a:ext uri="{FF2B5EF4-FFF2-40B4-BE49-F238E27FC236}">
                    <a16:creationId xmlns:a16="http://schemas.microsoft.com/office/drawing/2014/main" id="{0E841F69-E764-4F74-9593-F26B59645F07}"/>
                  </a:ext>
                </a:extLst>
              </p:cNvPr>
              <p:cNvPicPr>
                <a:picLocks noGrp="1" noRot="1" noChangeAspect="1" noMove="1" noResize="1" noEditPoints="1" noAdjustHandles="1" noChangeArrowheads="1" noChangeShapeType="1"/>
              </p:cNvPicPr>
              <p:nvPr/>
            </p:nvPicPr>
            <p:blipFill>
              <a:blip r:embed="rId6"/>
              <a:stretch>
                <a:fillRect/>
              </a:stretch>
            </p:blipFill>
            <p:spPr>
              <a:xfrm>
                <a:off x="9904728" y="3641933"/>
                <a:ext cx="1130937" cy="63615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23" name="Slide Zoom 122">
                <a:extLst>
                  <a:ext uri="{FF2B5EF4-FFF2-40B4-BE49-F238E27FC236}">
                    <a16:creationId xmlns:a16="http://schemas.microsoft.com/office/drawing/2014/main" id="{FCF82C12-1D22-4307-B105-FCCB674868A2}"/>
                  </a:ext>
                </a:extLst>
              </p:cNvPr>
              <p:cNvGraphicFramePr>
                <a:graphicFrameLocks noChangeAspect="1"/>
              </p:cNvGraphicFramePr>
              <p:nvPr>
                <p:extLst>
                  <p:ext uri="{D42A27DB-BD31-4B8C-83A1-F6EECF244321}">
                    <p14:modId xmlns:p14="http://schemas.microsoft.com/office/powerpoint/2010/main" val="2012854660"/>
                  </p:ext>
                </p:extLst>
              </p:nvPr>
            </p:nvGraphicFramePr>
            <p:xfrm>
              <a:off x="7487991" y="5856274"/>
              <a:ext cx="1130937" cy="636152"/>
            </p:xfrm>
            <a:graphic>
              <a:graphicData uri="http://schemas.microsoft.com/office/powerpoint/2016/slidezoom">
                <pslz:sldZm>
                  <pslz:sldZmObj sldId="277" cId="2329162396">
                    <pslz:zmPr id="{8B55F35C-4506-4192-A9B4-F43C2DE9CA32}" returnToParent="0" transitionDur="1000">
                      <p166:blipFill xmlns:p166="http://schemas.microsoft.com/office/powerpoint/2016/6/main">
                        <a:blip r:embed="rId8"/>
                        <a:stretch>
                          <a:fillRect/>
                        </a:stretch>
                      </p166:blipFill>
                      <p166:spPr xmlns:p166="http://schemas.microsoft.com/office/powerpoint/2016/6/main">
                        <a:xfrm>
                          <a:off x="0" y="0"/>
                          <a:ext cx="1130937" cy="636152"/>
                        </a:xfrm>
                        <a:prstGeom prst="rect">
                          <a:avLst/>
                        </a:prstGeom>
                        <a:ln w="3175">
                          <a:solidFill>
                            <a:prstClr val="ltGray"/>
                          </a:solidFill>
                        </a:ln>
                      </p166:spPr>
                    </pslz:zmPr>
                  </pslz:sldZmObj>
                </pslz:sldZm>
              </a:graphicData>
            </a:graphic>
          </p:graphicFrame>
        </mc:Choice>
        <mc:Fallback>
          <p:pic>
            <p:nvPicPr>
              <p:cNvPr id="123" name="Slide Zoom 122">
                <a:hlinkClick r:id="rId9" action="ppaction://hlinksldjump"/>
                <a:extLst>
                  <a:ext uri="{FF2B5EF4-FFF2-40B4-BE49-F238E27FC236}">
                    <a16:creationId xmlns:a16="http://schemas.microsoft.com/office/drawing/2014/main" id="{FCF82C12-1D22-4307-B105-FCCB674868A2}"/>
                  </a:ext>
                </a:extLst>
              </p:cNvPr>
              <p:cNvPicPr>
                <a:picLocks noGrp="1" noRot="1" noChangeAspect="1" noMove="1" noResize="1" noEditPoints="1" noAdjustHandles="1" noChangeArrowheads="1" noChangeShapeType="1"/>
              </p:cNvPicPr>
              <p:nvPr/>
            </p:nvPicPr>
            <p:blipFill>
              <a:blip r:embed="rId8"/>
              <a:stretch>
                <a:fillRect/>
              </a:stretch>
            </p:blipFill>
            <p:spPr>
              <a:xfrm>
                <a:off x="7487991" y="5856274"/>
                <a:ext cx="1130937" cy="63615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25" name="Slide Zoom 124">
                <a:extLst>
                  <a:ext uri="{FF2B5EF4-FFF2-40B4-BE49-F238E27FC236}">
                    <a16:creationId xmlns:a16="http://schemas.microsoft.com/office/drawing/2014/main" id="{3D86FB02-ADC2-4132-BF8A-32A902696500}"/>
                  </a:ext>
                </a:extLst>
              </p:cNvPr>
              <p:cNvGraphicFramePr>
                <a:graphicFrameLocks noChangeAspect="1"/>
              </p:cNvGraphicFramePr>
              <p:nvPr>
                <p:extLst>
                  <p:ext uri="{D42A27DB-BD31-4B8C-83A1-F6EECF244321}">
                    <p14:modId xmlns:p14="http://schemas.microsoft.com/office/powerpoint/2010/main" val="1928784927"/>
                  </p:ext>
                </p:extLst>
              </p:nvPr>
            </p:nvGraphicFramePr>
            <p:xfrm>
              <a:off x="2858859" y="5856274"/>
              <a:ext cx="1130937" cy="636152"/>
            </p:xfrm>
            <a:graphic>
              <a:graphicData uri="http://schemas.microsoft.com/office/powerpoint/2016/slidezoom">
                <pslz:sldZm>
                  <pslz:sldZmObj sldId="278" cId="4195784378">
                    <pslz:zmPr id="{AC4DAC2D-3D5A-4985-87BB-33CDA081F508}" returnToParent="0" transitionDur="1000">
                      <p166:blipFill xmlns:p166="http://schemas.microsoft.com/office/powerpoint/2016/6/main">
                        <a:blip r:embed="rId10"/>
                        <a:stretch>
                          <a:fillRect/>
                        </a:stretch>
                      </p166:blipFill>
                      <p166:spPr xmlns:p166="http://schemas.microsoft.com/office/powerpoint/2016/6/main">
                        <a:xfrm>
                          <a:off x="0" y="0"/>
                          <a:ext cx="1130937" cy="636152"/>
                        </a:xfrm>
                        <a:prstGeom prst="rect">
                          <a:avLst/>
                        </a:prstGeom>
                        <a:ln w="3175">
                          <a:solidFill>
                            <a:prstClr val="ltGray"/>
                          </a:solidFill>
                        </a:ln>
                      </p166:spPr>
                    </pslz:zmPr>
                  </pslz:sldZmObj>
                </pslz:sldZm>
              </a:graphicData>
            </a:graphic>
          </p:graphicFrame>
        </mc:Choice>
        <mc:Fallback>
          <p:pic>
            <p:nvPicPr>
              <p:cNvPr id="125" name="Slide Zoom 124">
                <a:hlinkClick r:id="rId11" action="ppaction://hlinksldjump"/>
                <a:extLst>
                  <a:ext uri="{FF2B5EF4-FFF2-40B4-BE49-F238E27FC236}">
                    <a16:creationId xmlns:a16="http://schemas.microsoft.com/office/drawing/2014/main" id="{3D86FB02-ADC2-4132-BF8A-32A902696500}"/>
                  </a:ext>
                </a:extLst>
              </p:cNvPr>
              <p:cNvPicPr>
                <a:picLocks noGrp="1" noRot="1" noChangeAspect="1" noMove="1" noResize="1" noEditPoints="1" noAdjustHandles="1" noChangeArrowheads="1" noChangeShapeType="1"/>
              </p:cNvPicPr>
              <p:nvPr/>
            </p:nvPicPr>
            <p:blipFill>
              <a:blip r:embed="rId10"/>
              <a:stretch>
                <a:fillRect/>
              </a:stretch>
            </p:blipFill>
            <p:spPr>
              <a:xfrm>
                <a:off x="2858859" y="5856274"/>
                <a:ext cx="1130937" cy="636152"/>
              </a:xfrm>
              <a:prstGeom prst="rect">
                <a:avLst/>
              </a:prstGeom>
              <a:ln w="3175">
                <a:solidFill>
                  <a:prstClr val="ltGray"/>
                </a:solidFill>
              </a:ln>
            </p:spPr>
          </p:pic>
        </mc:Fallback>
      </mc:AlternateContent>
    </p:spTree>
    <p:extLst>
      <p:ext uri="{BB962C8B-B14F-4D97-AF65-F5344CB8AC3E}">
        <p14:creationId xmlns:p14="http://schemas.microsoft.com/office/powerpoint/2010/main" val="34152745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7773D-814F-42D9-B805-7F63E8AE8C81}"/>
              </a:ext>
            </a:extLst>
          </p:cNvPr>
          <p:cNvSpPr txBox="1"/>
          <p:nvPr/>
        </p:nvSpPr>
        <p:spPr>
          <a:xfrm>
            <a:off x="1494107" y="797511"/>
            <a:ext cx="9203787" cy="5262979"/>
          </a:xfrm>
          <a:prstGeom prst="rect">
            <a:avLst/>
          </a:prstGeom>
          <a:noFill/>
        </p:spPr>
        <p:txBody>
          <a:bodyPr wrap="square">
            <a:spAutoFit/>
          </a:bodyPr>
          <a:lstStyle/>
          <a:p>
            <a:pPr algn="r" rtl="1"/>
            <a:r>
              <a:rPr lang="ar-DZ" sz="2800" b="1" dirty="0"/>
              <a:t>1. العوامل السياسية (</a:t>
            </a:r>
            <a:r>
              <a:rPr lang="fr-FR" sz="2800" b="1" dirty="0" err="1"/>
              <a:t>Political</a:t>
            </a:r>
            <a:r>
              <a:rPr lang="fr-FR" sz="2800" b="1" dirty="0"/>
              <a:t>)</a:t>
            </a:r>
          </a:p>
          <a:p>
            <a:pPr algn="r" rtl="1"/>
            <a:r>
              <a:rPr lang="ar-DZ" sz="2800" dirty="0"/>
              <a:t>تؤثر العوامل السياسية على عمليات </a:t>
            </a:r>
            <a:r>
              <a:rPr lang="fr-FR" sz="2800" dirty="0"/>
              <a:t>Apple </a:t>
            </a:r>
            <a:r>
              <a:rPr lang="ar-DZ" sz="2800" dirty="0"/>
              <a:t>بشكل كبير، بما في ذلك:</a:t>
            </a:r>
          </a:p>
          <a:p>
            <a:pPr algn="r" rtl="1">
              <a:buFont typeface="Arial" panose="020B0604020202020204" pitchFamily="34" charset="0"/>
              <a:buChar char="•"/>
            </a:pPr>
            <a:r>
              <a:rPr lang="ar-DZ" sz="2800" b="1" dirty="0"/>
              <a:t>قوانين الخصوصية:</a:t>
            </a:r>
            <a:r>
              <a:rPr lang="ar-DZ" sz="2800" dirty="0"/>
              <a:t> مع زيادة القلق حول كيفية استخدام الشركات لبيانات المستهلكين، تلتزم </a:t>
            </a:r>
            <a:r>
              <a:rPr lang="fr-FR" sz="2800" dirty="0"/>
              <a:t>Apple </a:t>
            </a:r>
            <a:r>
              <a:rPr lang="ar-DZ" sz="2800" dirty="0"/>
              <a:t>بقوانين الخصوصية، مثل اللائحة العامة لحماية البيانات (</a:t>
            </a:r>
            <a:r>
              <a:rPr lang="fr-FR" sz="2800" dirty="0"/>
              <a:t>GDPR) </a:t>
            </a:r>
            <a:r>
              <a:rPr lang="ar-DZ" sz="2800" dirty="0"/>
              <a:t>في الاتحاد الأوروبي، والتي تفرض قيودًا على كيفية جمع البيانات واستخدامها.</a:t>
            </a:r>
          </a:p>
          <a:p>
            <a:pPr algn="r" rtl="1">
              <a:buFont typeface="Arial" panose="020B0604020202020204" pitchFamily="34" charset="0"/>
              <a:buChar char="•"/>
            </a:pPr>
            <a:r>
              <a:rPr lang="ar-DZ" sz="2800" b="1" dirty="0"/>
              <a:t>التوترات التجارية:</a:t>
            </a:r>
            <a:r>
              <a:rPr lang="ar-DZ" sz="2800" dirty="0"/>
              <a:t> تؤثر النزاعات التجارية بين الولايات المتحدة والصين على سلاسل التوريد والتكاليف، حيث تعتمد </a:t>
            </a:r>
            <a:r>
              <a:rPr lang="fr-FR" sz="2800" dirty="0"/>
              <a:t>Apple </a:t>
            </a:r>
            <a:r>
              <a:rPr lang="ar-DZ" sz="2800" dirty="0"/>
              <a:t>على المصانع الصينية لإنتاج العديد من منتجاتها.</a:t>
            </a:r>
          </a:p>
          <a:p>
            <a:pPr algn="r" rtl="1">
              <a:buFont typeface="Arial" panose="020B0604020202020204" pitchFamily="34" charset="0"/>
              <a:buChar char="•"/>
            </a:pPr>
            <a:r>
              <a:rPr lang="ar-DZ" sz="2800" b="1" dirty="0"/>
              <a:t>التشريعات المتعلقة بالضرائب:</a:t>
            </a:r>
            <a:r>
              <a:rPr lang="ar-DZ" sz="2800" dirty="0"/>
              <a:t> يمكن أن تؤثر سياسات الضرائب الجديدة على الأرباح والتكاليف التشغيلية. قامت </a:t>
            </a:r>
            <a:r>
              <a:rPr lang="fr-FR" sz="2800" dirty="0"/>
              <a:t>Apple </a:t>
            </a:r>
            <a:r>
              <a:rPr lang="ar-DZ" sz="2800" dirty="0"/>
              <a:t>بجهود لتقليل العبء الضريبي من خلال استراتيجية تمويل معقدة.</a:t>
            </a:r>
          </a:p>
        </p:txBody>
      </p:sp>
    </p:spTree>
    <p:extLst>
      <p:ext uri="{BB962C8B-B14F-4D97-AF65-F5344CB8AC3E}">
        <p14:creationId xmlns:p14="http://schemas.microsoft.com/office/powerpoint/2010/main" val="65456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7773D-814F-42D9-B805-7F63E8AE8C81}"/>
              </a:ext>
            </a:extLst>
          </p:cNvPr>
          <p:cNvSpPr txBox="1"/>
          <p:nvPr/>
        </p:nvSpPr>
        <p:spPr>
          <a:xfrm>
            <a:off x="1494107" y="797511"/>
            <a:ext cx="9203787" cy="4832092"/>
          </a:xfrm>
          <a:prstGeom prst="rect">
            <a:avLst/>
          </a:prstGeom>
          <a:noFill/>
        </p:spPr>
        <p:txBody>
          <a:bodyPr wrap="square">
            <a:spAutoFit/>
          </a:bodyPr>
          <a:lstStyle/>
          <a:p>
            <a:pPr algn="r" rtl="1"/>
            <a:r>
              <a:rPr lang="ar-DZ" sz="2800" b="1" dirty="0"/>
              <a:t>2. العوامل الاقتصادية (</a:t>
            </a:r>
            <a:r>
              <a:rPr lang="fr-FR" sz="2800" b="1" dirty="0" err="1"/>
              <a:t>Economic</a:t>
            </a:r>
            <a:r>
              <a:rPr lang="fr-FR" sz="2800" b="1" dirty="0"/>
              <a:t>)</a:t>
            </a:r>
          </a:p>
          <a:p>
            <a:pPr algn="r" rtl="1"/>
            <a:r>
              <a:rPr lang="ar-DZ" sz="2800" dirty="0"/>
              <a:t>تعتبر العوامل الاقتصادية أحد المحركات الرئيسية لأداء </a:t>
            </a:r>
            <a:r>
              <a:rPr lang="fr-FR" sz="2800" dirty="0"/>
              <a:t>Apple، </a:t>
            </a:r>
            <a:r>
              <a:rPr lang="ar-DZ" sz="2800" dirty="0"/>
              <a:t>ومنها:</a:t>
            </a:r>
          </a:p>
          <a:p>
            <a:pPr algn="r" rtl="1">
              <a:buFont typeface="Arial" panose="020B0604020202020204" pitchFamily="34" charset="0"/>
              <a:buChar char="•"/>
            </a:pPr>
            <a:r>
              <a:rPr lang="ar-DZ" sz="2800" b="1" dirty="0"/>
              <a:t>التقلبات الاقتصادية:</a:t>
            </a:r>
            <a:r>
              <a:rPr lang="ar-DZ" sz="2800" dirty="0"/>
              <a:t> تؤثر الركود والانتعاش الاقتصادي على القوة الشرائية للمستهلكين، مما يؤثر بدوره على مبيعات </a:t>
            </a:r>
            <a:r>
              <a:rPr lang="fr-FR" sz="2800" dirty="0"/>
              <a:t>Apple. </a:t>
            </a:r>
            <a:r>
              <a:rPr lang="ar-DZ" sz="2800" dirty="0"/>
              <a:t>خلال الأوقات الاقتصادية الصعبة، قد يتردد المستهلكون في شراء منتجات باهظة الثمن.</a:t>
            </a:r>
          </a:p>
          <a:p>
            <a:pPr algn="r" rtl="1">
              <a:buFont typeface="Arial" panose="020B0604020202020204" pitchFamily="34" charset="0"/>
              <a:buChar char="•"/>
            </a:pPr>
            <a:r>
              <a:rPr lang="ar-DZ" sz="2800" b="1" dirty="0"/>
              <a:t>أسعار الصرف:</a:t>
            </a:r>
            <a:r>
              <a:rPr lang="ar-DZ" sz="2800" dirty="0"/>
              <a:t> بما أن </a:t>
            </a:r>
            <a:r>
              <a:rPr lang="fr-FR" sz="2800" dirty="0"/>
              <a:t>Apple </a:t>
            </a:r>
            <a:r>
              <a:rPr lang="ar-DZ" sz="2800" dirty="0"/>
              <a:t>تعمل على مستوى عالمي، فإن تقلبات أسعار العملات يمكن أن تؤثر على تكاليف الإنتاج والأسعار النهائية للمنتجات في الأسواق المختلفة.</a:t>
            </a:r>
          </a:p>
          <a:p>
            <a:pPr algn="r" rtl="1">
              <a:buFont typeface="Arial" panose="020B0604020202020204" pitchFamily="34" charset="0"/>
              <a:buChar char="•"/>
            </a:pPr>
            <a:r>
              <a:rPr lang="ar-DZ" sz="2800" b="1" dirty="0"/>
              <a:t>القدرة الشرائية:</a:t>
            </a:r>
            <a:r>
              <a:rPr lang="ar-DZ" sz="2800" dirty="0"/>
              <a:t> تؤثر مستوى دخل المستهلكين والوظائف المتاحة على مبيعات </a:t>
            </a:r>
            <a:r>
              <a:rPr lang="fr-FR" sz="2800" dirty="0"/>
              <a:t>Apple، </a:t>
            </a:r>
            <a:r>
              <a:rPr lang="ar-DZ" sz="2800" dirty="0"/>
              <a:t>حيث تميل العلامة التجارية إلى استهداف الطبقات الاجتماعية ذات الدخل المرتفع.</a:t>
            </a:r>
          </a:p>
        </p:txBody>
      </p:sp>
    </p:spTree>
    <p:extLst>
      <p:ext uri="{BB962C8B-B14F-4D97-AF65-F5344CB8AC3E}">
        <p14:creationId xmlns:p14="http://schemas.microsoft.com/office/powerpoint/2010/main" val="400909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7773D-814F-42D9-B805-7F63E8AE8C81}"/>
              </a:ext>
            </a:extLst>
          </p:cNvPr>
          <p:cNvSpPr txBox="1"/>
          <p:nvPr/>
        </p:nvSpPr>
        <p:spPr>
          <a:xfrm>
            <a:off x="1325295" y="811578"/>
            <a:ext cx="9203787" cy="4401205"/>
          </a:xfrm>
          <a:prstGeom prst="rect">
            <a:avLst/>
          </a:prstGeom>
          <a:noFill/>
        </p:spPr>
        <p:txBody>
          <a:bodyPr wrap="square">
            <a:spAutoFit/>
          </a:bodyPr>
          <a:lstStyle/>
          <a:p>
            <a:pPr algn="r" rtl="1"/>
            <a:r>
              <a:rPr lang="ar-DZ" sz="2800" b="1" dirty="0"/>
              <a:t>3. العوامل الاجتماعية (</a:t>
            </a:r>
            <a:r>
              <a:rPr lang="fr-FR" sz="2800" b="1" dirty="0"/>
              <a:t>Social)</a:t>
            </a:r>
          </a:p>
          <a:p>
            <a:pPr algn="r" rtl="1"/>
            <a:r>
              <a:rPr lang="ar-DZ" sz="2800" dirty="0"/>
              <a:t>تتأثر </a:t>
            </a:r>
            <a:r>
              <a:rPr lang="fr-FR" sz="2800" dirty="0"/>
              <a:t>Apple </a:t>
            </a:r>
            <a:r>
              <a:rPr lang="ar-DZ" sz="2800" dirty="0"/>
              <a:t>بشدة بالتوجهات الاجتماعية، ومنها:</a:t>
            </a:r>
          </a:p>
          <a:p>
            <a:pPr algn="r" rtl="1">
              <a:buFont typeface="Arial" panose="020B0604020202020204" pitchFamily="34" charset="0"/>
              <a:buChar char="•"/>
            </a:pPr>
            <a:r>
              <a:rPr lang="ar-DZ" sz="2800" b="1" dirty="0"/>
              <a:t>تغيرات في تفضيلات المستهلكين:</a:t>
            </a:r>
            <a:r>
              <a:rPr lang="ar-DZ" sz="2800" dirty="0"/>
              <a:t> يميل المستهلكون بشكل متزايد إلى استخدام التكنولوجيا الحديثة، مما يدفع </a:t>
            </a:r>
            <a:r>
              <a:rPr lang="fr-FR" sz="2800" dirty="0"/>
              <a:t>Apple </a:t>
            </a:r>
            <a:r>
              <a:rPr lang="ar-DZ" sz="2800" dirty="0"/>
              <a:t>لتطوير منتجات جديدة تلبي احتياجاتهم المتغيرة.</a:t>
            </a:r>
          </a:p>
          <a:p>
            <a:pPr algn="r" rtl="1">
              <a:buFont typeface="Arial" panose="020B0604020202020204" pitchFamily="34" charset="0"/>
              <a:buChar char="•"/>
            </a:pPr>
            <a:r>
              <a:rPr lang="ar-DZ" sz="2800" b="1" dirty="0"/>
              <a:t>الاهتمام بالتكنولوجيا:</a:t>
            </a:r>
            <a:r>
              <a:rPr lang="ar-DZ" sz="2800" dirty="0"/>
              <a:t> هناك زيادة في الاعتماد على التكنولوجيا في الحياة اليومية، مما يزيد من الطلب على المنتجات الإلكترونية مثل الهواتف الذكية والأجهزة اللوحية.</a:t>
            </a:r>
          </a:p>
          <a:p>
            <a:pPr algn="r" rtl="1">
              <a:buFont typeface="Arial" panose="020B0604020202020204" pitchFamily="34" charset="0"/>
              <a:buChar char="•"/>
            </a:pPr>
            <a:r>
              <a:rPr lang="ar-DZ" sz="2800" b="1" dirty="0"/>
              <a:t>الأخلاقيات في الأعمال:</a:t>
            </a:r>
            <a:r>
              <a:rPr lang="ar-DZ" sz="2800" dirty="0"/>
              <a:t> تزايد الاهتمام بالمسؤولية الاجتماعية للشركات (</a:t>
            </a:r>
            <a:r>
              <a:rPr lang="fr-FR" sz="2800" dirty="0"/>
              <a:t>CSR) </a:t>
            </a:r>
            <a:r>
              <a:rPr lang="ar-DZ" sz="2800" dirty="0"/>
              <a:t>يدفع </a:t>
            </a:r>
            <a:r>
              <a:rPr lang="fr-FR" sz="2800" dirty="0"/>
              <a:t>Apple </a:t>
            </a:r>
            <a:r>
              <a:rPr lang="ar-DZ" sz="2800" dirty="0"/>
              <a:t>إلى تحسين ممارساتها في مجالات الاستدامة والتنوع والشمولية.</a:t>
            </a:r>
          </a:p>
        </p:txBody>
      </p:sp>
    </p:spTree>
    <p:extLst>
      <p:ext uri="{BB962C8B-B14F-4D97-AF65-F5344CB8AC3E}">
        <p14:creationId xmlns:p14="http://schemas.microsoft.com/office/powerpoint/2010/main" val="161290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ED615-0514-44C3-AE74-2677BBA5F25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rcRect t="7839" b="7839"/>
          <a:stretch/>
        </p:blipFill>
        <p:spPr>
          <a:xfrm>
            <a:off x="0" y="0"/>
            <a:ext cx="12192000" cy="6858000"/>
          </a:xfrm>
          <a:prstGeom prst="rect">
            <a:avLst/>
          </a:prstGeom>
          <a:blipFill dpi="0" rotWithShape="1">
            <a:blip r:embed="rId5">
              <a:alphaModFix amt="46000"/>
            </a:blip>
            <a:srcRect/>
            <a:tile tx="0" ty="0" sx="100000" sy="100000" flip="none" algn="tl"/>
          </a:blipFill>
        </p:spPr>
      </p:pic>
      <p:sp>
        <p:nvSpPr>
          <p:cNvPr id="5" name="TextBox 4">
            <a:extLst>
              <a:ext uri="{FF2B5EF4-FFF2-40B4-BE49-F238E27FC236}">
                <a16:creationId xmlns:a16="http://schemas.microsoft.com/office/drawing/2014/main" id="{EAA7B039-8ABE-44A1-9A10-A712F12AEBC5}"/>
              </a:ext>
            </a:extLst>
          </p:cNvPr>
          <p:cNvSpPr txBox="1"/>
          <p:nvPr/>
        </p:nvSpPr>
        <p:spPr>
          <a:xfrm>
            <a:off x="3048000" y="788705"/>
            <a:ext cx="6096000" cy="707886"/>
          </a:xfrm>
          <a:prstGeom prst="rect">
            <a:avLst/>
          </a:prstGeom>
          <a:noFill/>
        </p:spPr>
        <p:txBody>
          <a:bodyPr wrap="square">
            <a:spAutoFit/>
          </a:bodyPr>
          <a:lstStyle/>
          <a:p>
            <a:pPr algn="ctr" rtl="1"/>
            <a:r>
              <a:rPr lang="ar-DZ" sz="4000" dirty="0">
                <a:solidFill>
                  <a:schemeClr val="bg1"/>
                </a:solidFill>
              </a:rPr>
              <a:t>دراسة حالة لمؤسسة </a:t>
            </a:r>
            <a:r>
              <a:rPr lang="fr-FR" sz="4000" dirty="0" err="1">
                <a:solidFill>
                  <a:schemeClr val="bg1"/>
                </a:solidFill>
              </a:rPr>
              <a:t>apple</a:t>
            </a:r>
            <a:r>
              <a:rPr lang="fr-FR" sz="4000" dirty="0">
                <a:solidFill>
                  <a:schemeClr val="bg1"/>
                </a:solidFill>
              </a:rPr>
              <a:t> </a:t>
            </a:r>
            <a:endParaRPr lang="fr-DZ" sz="4000" dirty="0">
              <a:solidFill>
                <a:schemeClr val="bg1"/>
              </a:solidFill>
            </a:endParaRPr>
          </a:p>
        </p:txBody>
      </p:sp>
      <p:sp>
        <p:nvSpPr>
          <p:cNvPr id="6" name="TextBox 5">
            <a:extLst>
              <a:ext uri="{FF2B5EF4-FFF2-40B4-BE49-F238E27FC236}">
                <a16:creationId xmlns:a16="http://schemas.microsoft.com/office/drawing/2014/main" id="{91CB0076-8C17-4169-8CE1-FA846EC9D2D4}"/>
              </a:ext>
            </a:extLst>
          </p:cNvPr>
          <p:cNvSpPr txBox="1"/>
          <p:nvPr/>
        </p:nvSpPr>
        <p:spPr>
          <a:xfrm>
            <a:off x="4644258" y="2213645"/>
            <a:ext cx="6096000" cy="584775"/>
          </a:xfrm>
          <a:prstGeom prst="rect">
            <a:avLst/>
          </a:prstGeom>
          <a:noFill/>
        </p:spPr>
        <p:txBody>
          <a:bodyPr wrap="square">
            <a:spAutoFit/>
          </a:bodyPr>
          <a:lstStyle/>
          <a:p>
            <a:pPr algn="ctr" rtl="1"/>
            <a:r>
              <a:rPr lang="ar-DZ" sz="3200" dirty="0">
                <a:solidFill>
                  <a:schemeClr val="bg1"/>
                </a:solidFill>
              </a:rPr>
              <a:t>مقياس : تسويق صناعي</a:t>
            </a:r>
            <a:endParaRPr lang="fr-DZ" sz="3200" dirty="0">
              <a:solidFill>
                <a:schemeClr val="bg1"/>
              </a:solidFill>
            </a:endParaRPr>
          </a:p>
        </p:txBody>
      </p:sp>
      <mc:AlternateContent xmlns:mc="http://schemas.openxmlformats.org/markup-compatibility/2006" xmlns:psez="http://schemas.microsoft.com/office/powerpoint/2016/sectionzoom">
        <mc:Choice Requires="psez">
          <p:graphicFrame>
            <p:nvGraphicFramePr>
              <p:cNvPr id="8" name="Section Zoom 7">
                <a:extLst>
                  <a:ext uri="{FF2B5EF4-FFF2-40B4-BE49-F238E27FC236}">
                    <a16:creationId xmlns:a16="http://schemas.microsoft.com/office/drawing/2014/main" id="{2C330738-7E5C-4823-85D5-960E2529B7B5}"/>
                  </a:ext>
                </a:extLst>
              </p:cNvPr>
              <p:cNvGraphicFramePr>
                <a:graphicFrameLocks noChangeAspect="1"/>
              </p:cNvGraphicFramePr>
              <p:nvPr>
                <p:extLst>
                  <p:ext uri="{D42A27DB-BD31-4B8C-83A1-F6EECF244321}">
                    <p14:modId xmlns:p14="http://schemas.microsoft.com/office/powerpoint/2010/main" val="2896639011"/>
                  </p:ext>
                </p:extLst>
              </p:nvPr>
            </p:nvGraphicFramePr>
            <p:xfrm>
              <a:off x="513347" y="594099"/>
              <a:ext cx="2265911" cy="1274575"/>
            </p:xfrm>
            <a:graphic>
              <a:graphicData uri="http://schemas.microsoft.com/office/powerpoint/2016/sectionzoom">
                <psez:sectionZm>
                  <psez:sectionZmObj sectionId="{C4D676E4-79A8-4EBA-B93A-6E4A85C65D57}">
                    <psez:zmPr id="{7ECF987E-A27F-447D-BBD0-FBA6D0D4EC16}" transitionDur="1000">
                      <p166:blipFill xmlns:p166="http://schemas.microsoft.com/office/powerpoint/2016/6/main">
                        <a:blip r:embed="rId6"/>
                        <a:stretch>
                          <a:fillRect/>
                        </a:stretch>
                      </p166:blipFill>
                      <p166:spPr xmlns:p166="http://schemas.microsoft.com/office/powerpoint/2016/6/main">
                        <a:xfrm>
                          <a:off x="0" y="0"/>
                          <a:ext cx="2265911" cy="1274575"/>
                        </a:xfrm>
                        <a:prstGeom prst="ellipse">
                          <a:avLst/>
                        </a:prstGeom>
                        <a:ln>
                          <a:noFill/>
                        </a:ln>
                        <a:effectLst>
                          <a:softEdge rad="112500"/>
                        </a:effectLst>
                      </p166:spPr>
                    </psez:zmPr>
                  </psez:sectionZmObj>
                </psez:sectionZm>
              </a:graphicData>
            </a:graphic>
          </p:graphicFrame>
        </mc:Choice>
        <mc:Fallback xmlns="">
          <p:pic>
            <p:nvPicPr>
              <p:cNvPr id="8" name="Section Zoom 7">
                <a:hlinkClick r:id="rId7" action="ppaction://hlinksldjump"/>
                <a:extLst>
                  <a:ext uri="{FF2B5EF4-FFF2-40B4-BE49-F238E27FC236}">
                    <a16:creationId xmlns:a16="http://schemas.microsoft.com/office/drawing/2014/main" id="{2C330738-7E5C-4823-85D5-960E2529B7B5}"/>
                  </a:ext>
                </a:extLst>
              </p:cNvPr>
              <p:cNvPicPr>
                <a:picLocks noGrp="1" noRot="1" noChangeAspect="1" noMove="1" noResize="1" noEditPoints="1" noAdjustHandles="1" noChangeArrowheads="1" noChangeShapeType="1"/>
              </p:cNvPicPr>
              <p:nvPr/>
            </p:nvPicPr>
            <p:blipFill>
              <a:blip r:embed="rId8"/>
              <a:stretch>
                <a:fillRect/>
              </a:stretch>
            </p:blipFill>
            <p:spPr>
              <a:xfrm>
                <a:off x="513347" y="594099"/>
                <a:ext cx="2265911" cy="1274575"/>
              </a:xfrm>
              <a:prstGeom prst="ellipse">
                <a:avLst/>
              </a:prstGeom>
              <a:ln>
                <a:noFill/>
              </a:ln>
              <a:effectLst>
                <a:softEdge rad="112500"/>
              </a:effectLst>
            </p:spPr>
          </p:pic>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0773AAE1-6914-466C-BB82-8FB7B70F80AA}"/>
                  </a:ext>
                </a:extLst>
              </p:cNvPr>
              <p:cNvGraphicFramePr>
                <a:graphicFrameLocks noChangeAspect="1"/>
              </p:cNvGraphicFramePr>
              <p:nvPr>
                <p:extLst>
                  <p:ext uri="{D42A27DB-BD31-4B8C-83A1-F6EECF244321}">
                    <p14:modId xmlns:p14="http://schemas.microsoft.com/office/powerpoint/2010/main" val="1112540412"/>
                  </p:ext>
                </p:extLst>
              </p:nvPr>
            </p:nvGraphicFramePr>
            <p:xfrm>
              <a:off x="1379622" y="2746961"/>
              <a:ext cx="2265911" cy="1274575"/>
            </p:xfrm>
            <a:graphic>
              <a:graphicData uri="http://schemas.microsoft.com/office/powerpoint/2016/sectionzoom">
                <psez:sectionZm>
                  <psez:sectionZmObj sectionId="{FAA01FC8-189D-43B1-A28F-39DE0AF0F587}">
                    <psez:zmPr id="{335E93AB-0CF2-4DC4-BA3B-8FCF1CE2D2FC}" transitionDur="1000">
                      <p166:blipFill xmlns:p166="http://schemas.microsoft.com/office/powerpoint/2016/6/main">
                        <a:blip r:embed="rId9"/>
                        <a:stretch>
                          <a:fillRect/>
                        </a:stretch>
                      </p166:blipFill>
                      <p166:spPr xmlns:p166="http://schemas.microsoft.com/office/powerpoint/2016/6/main">
                        <a:xfrm>
                          <a:off x="0" y="0"/>
                          <a:ext cx="2265911" cy="1274575"/>
                        </a:xfrm>
                        <a:prstGeom prst="ellipse">
                          <a:avLst/>
                        </a:prstGeom>
                        <a:ln>
                          <a:noFill/>
                        </a:ln>
                        <a:effectLst>
                          <a:softEdge rad="112500"/>
                        </a:effectLst>
                      </p166:spPr>
                    </psez:zmPr>
                  </psez:sectionZmObj>
                </psez:sectionZm>
              </a:graphicData>
            </a:graphic>
          </p:graphicFrame>
        </mc:Choice>
        <mc:Fallback xmlns="">
          <p:pic>
            <p:nvPicPr>
              <p:cNvPr id="10" name="Section Zoom 9">
                <a:hlinkClick r:id="rId10" action="ppaction://hlinksldjump"/>
                <a:extLst>
                  <a:ext uri="{FF2B5EF4-FFF2-40B4-BE49-F238E27FC236}">
                    <a16:creationId xmlns:a16="http://schemas.microsoft.com/office/drawing/2014/main" id="{0773AAE1-6914-466C-BB82-8FB7B70F80AA}"/>
                  </a:ext>
                </a:extLst>
              </p:cNvPr>
              <p:cNvPicPr>
                <a:picLocks noGrp="1" noRot="1" noChangeAspect="1" noMove="1" noResize="1" noEditPoints="1" noAdjustHandles="1" noChangeArrowheads="1" noChangeShapeType="1"/>
              </p:cNvPicPr>
              <p:nvPr/>
            </p:nvPicPr>
            <p:blipFill>
              <a:blip r:embed="rId11"/>
              <a:stretch>
                <a:fillRect/>
              </a:stretch>
            </p:blipFill>
            <p:spPr>
              <a:xfrm>
                <a:off x="1379622" y="2746961"/>
                <a:ext cx="2265911" cy="1274575"/>
              </a:xfrm>
              <a:prstGeom prst="ellipse">
                <a:avLst/>
              </a:prstGeom>
              <a:ln>
                <a:noFill/>
              </a:ln>
              <a:effectLst>
                <a:softEdge rad="112500"/>
              </a:effectLst>
            </p:spPr>
          </p:pic>
        </mc:Fallback>
      </mc:AlternateContent>
      <mc:AlternateContent xmlns:mc="http://schemas.openxmlformats.org/markup-compatibility/2006" xmlns:psez="http://schemas.microsoft.com/office/powerpoint/2016/sectionzoom">
        <mc:Choice Requires="psez">
          <p:graphicFrame>
            <p:nvGraphicFramePr>
              <p:cNvPr id="12" name="Section Zoom 11">
                <a:extLst>
                  <a:ext uri="{FF2B5EF4-FFF2-40B4-BE49-F238E27FC236}">
                    <a16:creationId xmlns:a16="http://schemas.microsoft.com/office/drawing/2014/main" id="{91C630CF-906F-4B96-973A-DF8A93F5FA9D}"/>
                  </a:ext>
                </a:extLst>
              </p:cNvPr>
              <p:cNvGraphicFramePr>
                <a:graphicFrameLocks noChangeAspect="1"/>
              </p:cNvGraphicFramePr>
              <p:nvPr>
                <p:extLst>
                  <p:ext uri="{D42A27DB-BD31-4B8C-83A1-F6EECF244321}">
                    <p14:modId xmlns:p14="http://schemas.microsoft.com/office/powerpoint/2010/main" val="2705653901"/>
                  </p:ext>
                </p:extLst>
              </p:nvPr>
            </p:nvGraphicFramePr>
            <p:xfrm>
              <a:off x="3348826" y="4418788"/>
              <a:ext cx="2265911" cy="1274575"/>
            </p:xfrm>
            <a:graphic>
              <a:graphicData uri="http://schemas.microsoft.com/office/powerpoint/2016/sectionzoom">
                <psez:sectionZm>
                  <psez:sectionZmObj sectionId="{427AAEF3-D5F9-46E9-A18F-1DC9CD9F78E1}">
                    <psez:zmPr id="{5FE65E4B-17D3-417D-967C-D815E967E70A}" transitionDur="1000">
                      <p166:blipFill xmlns:p166="http://schemas.microsoft.com/office/powerpoint/2016/6/main">
                        <a:blip r:embed="rId12"/>
                        <a:stretch>
                          <a:fillRect/>
                        </a:stretch>
                      </p166:blipFill>
                      <p166:spPr xmlns:p166="http://schemas.microsoft.com/office/powerpoint/2016/6/main">
                        <a:xfrm>
                          <a:off x="0" y="0"/>
                          <a:ext cx="2265911" cy="1274575"/>
                        </a:xfrm>
                        <a:prstGeom prst="ellipse">
                          <a:avLst/>
                        </a:prstGeom>
                        <a:ln>
                          <a:noFill/>
                        </a:ln>
                        <a:effectLst>
                          <a:softEdge rad="112500"/>
                        </a:effectLst>
                      </p166:spPr>
                    </psez:zmPr>
                  </psez:sectionZmObj>
                </psez:sectionZm>
              </a:graphicData>
            </a:graphic>
          </p:graphicFrame>
        </mc:Choice>
        <mc:Fallback xmlns="">
          <p:pic>
            <p:nvPicPr>
              <p:cNvPr id="12" name="Section Zoom 11">
                <a:hlinkClick r:id="rId13" action="ppaction://hlinksldjump"/>
                <a:extLst>
                  <a:ext uri="{FF2B5EF4-FFF2-40B4-BE49-F238E27FC236}">
                    <a16:creationId xmlns:a16="http://schemas.microsoft.com/office/drawing/2014/main" id="{91C630CF-906F-4B96-973A-DF8A93F5FA9D}"/>
                  </a:ext>
                </a:extLst>
              </p:cNvPr>
              <p:cNvPicPr>
                <a:picLocks noGrp="1" noRot="1" noChangeAspect="1" noMove="1" noResize="1" noEditPoints="1" noAdjustHandles="1" noChangeArrowheads="1" noChangeShapeType="1"/>
              </p:cNvPicPr>
              <p:nvPr/>
            </p:nvPicPr>
            <p:blipFill>
              <a:blip r:embed="rId14"/>
              <a:stretch>
                <a:fillRect/>
              </a:stretch>
            </p:blipFill>
            <p:spPr>
              <a:xfrm>
                <a:off x="3348826" y="4418788"/>
                <a:ext cx="2265911" cy="1274575"/>
              </a:xfrm>
              <a:prstGeom prst="ellipse">
                <a:avLst/>
              </a:prstGeom>
              <a:ln>
                <a:noFill/>
              </a:ln>
              <a:effectLst>
                <a:softEdge rad="112500"/>
              </a:effectLst>
            </p:spPr>
          </p:pic>
        </mc:Fallback>
      </mc:AlternateContent>
      <mc:AlternateContent xmlns:mc="http://schemas.openxmlformats.org/markup-compatibility/2006" xmlns:psez="http://schemas.microsoft.com/office/powerpoint/2016/sectionzoom">
        <mc:Choice Requires="psez">
          <p:graphicFrame>
            <p:nvGraphicFramePr>
              <p:cNvPr id="14" name="Section Zoom 13">
                <a:extLst>
                  <a:ext uri="{FF2B5EF4-FFF2-40B4-BE49-F238E27FC236}">
                    <a16:creationId xmlns:a16="http://schemas.microsoft.com/office/drawing/2014/main" id="{DBF67711-1760-4682-ACD4-D2BDAACDFA88}"/>
                  </a:ext>
                </a:extLst>
              </p:cNvPr>
              <p:cNvGraphicFramePr>
                <a:graphicFrameLocks noChangeAspect="1"/>
              </p:cNvGraphicFramePr>
              <p:nvPr>
                <p:extLst>
                  <p:ext uri="{D42A27DB-BD31-4B8C-83A1-F6EECF244321}">
                    <p14:modId xmlns:p14="http://schemas.microsoft.com/office/powerpoint/2010/main" val="3074528480"/>
                  </p:ext>
                </p:extLst>
              </p:nvPr>
            </p:nvGraphicFramePr>
            <p:xfrm>
              <a:off x="7026577" y="4418788"/>
              <a:ext cx="2265913" cy="1274576"/>
            </p:xfrm>
            <a:graphic>
              <a:graphicData uri="http://schemas.microsoft.com/office/powerpoint/2016/sectionzoom">
                <psez:sectionZm>
                  <psez:sectionZmObj sectionId="{160902F5-96F9-4C2F-BC2D-102425085B4D}">
                    <psez:zmPr id="{52FC3286-BAC8-453F-A1E8-3E9CCF5D1B9B}" transitionDur="1000">
                      <p166:blipFill xmlns:p166="http://schemas.microsoft.com/office/powerpoint/2016/6/main">
                        <a:blip r:embed="rId15"/>
                        <a:stretch>
                          <a:fillRect/>
                        </a:stretch>
                      </p166:blipFill>
                      <p166:spPr xmlns:p166="http://schemas.microsoft.com/office/powerpoint/2016/6/main">
                        <a:xfrm>
                          <a:off x="0" y="0"/>
                          <a:ext cx="2265913" cy="1274576"/>
                        </a:xfrm>
                        <a:prstGeom prst="ellipse">
                          <a:avLst/>
                        </a:prstGeom>
                        <a:ln>
                          <a:noFill/>
                        </a:ln>
                        <a:effectLst>
                          <a:softEdge rad="112500"/>
                        </a:effectLst>
                      </p166:spPr>
                    </psez:zmPr>
                  </psez:sectionZmObj>
                </psez:sectionZm>
              </a:graphicData>
            </a:graphic>
          </p:graphicFrame>
        </mc:Choice>
        <mc:Fallback xmlns="">
          <p:pic>
            <p:nvPicPr>
              <p:cNvPr id="14" name="Section Zoom 13">
                <a:hlinkClick r:id="rId16" action="ppaction://hlinksldjump"/>
                <a:extLst>
                  <a:ext uri="{FF2B5EF4-FFF2-40B4-BE49-F238E27FC236}">
                    <a16:creationId xmlns:a16="http://schemas.microsoft.com/office/drawing/2014/main" id="{DBF67711-1760-4682-ACD4-D2BDAACDFA88}"/>
                  </a:ext>
                </a:extLst>
              </p:cNvPr>
              <p:cNvPicPr>
                <a:picLocks noGrp="1" noRot="1" noChangeAspect="1" noMove="1" noResize="1" noEditPoints="1" noAdjustHandles="1" noChangeArrowheads="1" noChangeShapeType="1"/>
              </p:cNvPicPr>
              <p:nvPr/>
            </p:nvPicPr>
            <p:blipFill>
              <a:blip r:embed="rId17"/>
              <a:stretch>
                <a:fillRect/>
              </a:stretch>
            </p:blipFill>
            <p:spPr>
              <a:xfrm>
                <a:off x="7026577" y="4418788"/>
                <a:ext cx="2265913" cy="1274576"/>
              </a:xfrm>
              <a:prstGeom prst="ellipse">
                <a:avLst/>
              </a:prstGeom>
              <a:ln>
                <a:noFill/>
              </a:ln>
              <a:effectLst>
                <a:softEdge rad="112500"/>
              </a:effectLst>
            </p:spPr>
          </p:pic>
        </mc:Fallback>
      </mc:AlternateContent>
      <mc:AlternateContent xmlns:mc="http://schemas.openxmlformats.org/markup-compatibility/2006" xmlns:psez="http://schemas.microsoft.com/office/powerpoint/2016/sectionzoom">
        <mc:Choice Requires="psez">
          <p:graphicFrame>
            <p:nvGraphicFramePr>
              <p:cNvPr id="16" name="Section Zoom 15">
                <a:extLst>
                  <a:ext uri="{FF2B5EF4-FFF2-40B4-BE49-F238E27FC236}">
                    <a16:creationId xmlns:a16="http://schemas.microsoft.com/office/drawing/2014/main" id="{C3A3B5B1-63F9-4BB3-B622-87F6EFDD69D3}"/>
                  </a:ext>
                </a:extLst>
              </p:cNvPr>
              <p:cNvGraphicFramePr>
                <a:graphicFrameLocks noChangeAspect="1"/>
              </p:cNvGraphicFramePr>
              <p:nvPr>
                <p:extLst>
                  <p:ext uri="{D42A27DB-BD31-4B8C-83A1-F6EECF244321}">
                    <p14:modId xmlns:p14="http://schemas.microsoft.com/office/powerpoint/2010/main" val="2221696888"/>
                  </p:ext>
                </p:extLst>
              </p:nvPr>
            </p:nvGraphicFramePr>
            <p:xfrm>
              <a:off x="9292490" y="2746959"/>
              <a:ext cx="2265915" cy="1274577"/>
            </p:xfrm>
            <a:graphic>
              <a:graphicData uri="http://schemas.microsoft.com/office/powerpoint/2016/sectionzoom">
                <psez:sectionZm>
                  <psez:sectionZmObj sectionId="{97B8AF0D-14D9-46D2-B229-F6C02B94E2FE}">
                    <psez:zmPr id="{11DB3D3E-D004-4591-B58A-D2E3E73CBEE3}" transitionDur="1000">
                      <p166:blipFill xmlns:p166="http://schemas.microsoft.com/office/powerpoint/2016/6/main">
                        <a:blip r:embed="rId18"/>
                        <a:stretch>
                          <a:fillRect/>
                        </a:stretch>
                      </p166:blipFill>
                      <p166:spPr xmlns:p166="http://schemas.microsoft.com/office/powerpoint/2016/6/main">
                        <a:xfrm>
                          <a:off x="0" y="0"/>
                          <a:ext cx="2265915" cy="1274577"/>
                        </a:xfrm>
                        <a:prstGeom prst="ellipse">
                          <a:avLst/>
                        </a:prstGeom>
                        <a:ln>
                          <a:noFill/>
                        </a:ln>
                        <a:effectLst>
                          <a:softEdge rad="112500"/>
                        </a:effectLst>
                      </p166:spPr>
                    </psez:zmPr>
                  </psez:sectionZmObj>
                </psez:sectionZm>
              </a:graphicData>
            </a:graphic>
          </p:graphicFrame>
        </mc:Choice>
        <mc:Fallback xmlns="">
          <p:pic>
            <p:nvPicPr>
              <p:cNvPr id="16" name="Section Zoom 15">
                <a:hlinkClick r:id="rId19" action="ppaction://hlinksldjump"/>
                <a:extLst>
                  <a:ext uri="{FF2B5EF4-FFF2-40B4-BE49-F238E27FC236}">
                    <a16:creationId xmlns:a16="http://schemas.microsoft.com/office/drawing/2014/main" id="{C3A3B5B1-63F9-4BB3-B622-87F6EFDD69D3}"/>
                  </a:ext>
                </a:extLst>
              </p:cNvPr>
              <p:cNvPicPr>
                <a:picLocks noGrp="1" noRot="1" noChangeAspect="1" noMove="1" noResize="1" noEditPoints="1" noAdjustHandles="1" noChangeArrowheads="1" noChangeShapeType="1"/>
              </p:cNvPicPr>
              <p:nvPr/>
            </p:nvPicPr>
            <p:blipFill>
              <a:blip r:embed="rId20"/>
              <a:stretch>
                <a:fillRect/>
              </a:stretch>
            </p:blipFill>
            <p:spPr>
              <a:xfrm>
                <a:off x="9292490" y="2746959"/>
                <a:ext cx="2265915" cy="1274577"/>
              </a:xfrm>
              <a:prstGeom prst="ellipse">
                <a:avLst/>
              </a:prstGeom>
              <a:ln>
                <a:noFill/>
              </a:ln>
              <a:effectLst>
                <a:softEdge rad="112500"/>
              </a:effectLst>
            </p:spPr>
          </p:pic>
        </mc:Fallback>
      </mc:AlternateContent>
      <mc:AlternateContent xmlns:mc="http://schemas.openxmlformats.org/markup-compatibility/2006">
        <mc:Choice xmlns:psez="http://schemas.microsoft.com/office/powerpoint/2016/sectionzoom" Requires="psez">
          <p:graphicFrame>
            <p:nvGraphicFramePr>
              <p:cNvPr id="4" name="Section Zoom 3">
                <a:extLst>
                  <a:ext uri="{FF2B5EF4-FFF2-40B4-BE49-F238E27FC236}">
                    <a16:creationId xmlns:a16="http://schemas.microsoft.com/office/drawing/2014/main" id="{6E7D19E0-D6A0-4FBA-A393-97F79246ED4F}"/>
                  </a:ext>
                </a:extLst>
              </p:cNvPr>
              <p:cNvGraphicFramePr>
                <a:graphicFrameLocks noChangeAspect="1"/>
              </p:cNvGraphicFramePr>
              <p:nvPr>
                <p:extLst>
                  <p:ext uri="{D42A27DB-BD31-4B8C-83A1-F6EECF244321}">
                    <p14:modId xmlns:p14="http://schemas.microsoft.com/office/powerpoint/2010/main" val="3896529044"/>
                  </p:ext>
                </p:extLst>
              </p:nvPr>
            </p:nvGraphicFramePr>
            <p:xfrm>
              <a:off x="9412737" y="594097"/>
              <a:ext cx="2265916" cy="1274578"/>
            </p:xfrm>
            <a:graphic>
              <a:graphicData uri="http://schemas.microsoft.com/office/powerpoint/2016/sectionzoom">
                <psez:sectionZm>
                  <psez:sectionZmObj sectionId="{DE96F39E-EC12-429F-BE8F-4F42E6770F80}">
                    <psez:zmPr id="{7973B6D8-4E39-4DE5-9FA4-C1E1B10CBB0B}" transitionDur="1000">
                      <p166:blipFill xmlns:p166="http://schemas.microsoft.com/office/powerpoint/2016/6/main">
                        <a:blip r:embed="rId21"/>
                        <a:stretch>
                          <a:fillRect/>
                        </a:stretch>
                      </p166:blipFill>
                      <p166:spPr xmlns:p166="http://schemas.microsoft.com/office/powerpoint/2016/6/main">
                        <a:xfrm>
                          <a:off x="0" y="0"/>
                          <a:ext cx="2265916" cy="1274578"/>
                        </a:xfrm>
                        <a:prstGeom prst="ellipse">
                          <a:avLst/>
                        </a:prstGeom>
                        <a:ln>
                          <a:noFill/>
                        </a:ln>
                        <a:effectLst>
                          <a:softEdge rad="112500"/>
                        </a:effectLst>
                      </p166:spPr>
                    </psez:zmPr>
                  </psez:sectionZmObj>
                </psez:sectionZm>
              </a:graphicData>
            </a:graphic>
          </p:graphicFrame>
        </mc:Choice>
        <mc:Fallback>
          <p:pic>
            <p:nvPicPr>
              <p:cNvPr id="4" name="Section Zoom 3">
                <a:hlinkClick r:id="rId22" action="ppaction://hlinksldjump"/>
                <a:extLst>
                  <a:ext uri="{FF2B5EF4-FFF2-40B4-BE49-F238E27FC236}">
                    <a16:creationId xmlns:a16="http://schemas.microsoft.com/office/drawing/2014/main" id="{6E7D19E0-D6A0-4FBA-A393-97F79246ED4F}"/>
                  </a:ext>
                </a:extLst>
              </p:cNvPr>
              <p:cNvPicPr>
                <a:picLocks noGrp="1" noRot="1" noChangeAspect="1" noMove="1" noResize="1" noEditPoints="1" noAdjustHandles="1" noChangeArrowheads="1" noChangeShapeType="1"/>
              </p:cNvPicPr>
              <p:nvPr/>
            </p:nvPicPr>
            <p:blipFill>
              <a:blip r:embed="rId21"/>
              <a:stretch>
                <a:fillRect/>
              </a:stretch>
            </p:blipFill>
            <p:spPr>
              <a:xfrm>
                <a:off x="9412737" y="594097"/>
                <a:ext cx="2265916" cy="1274578"/>
              </a:xfrm>
              <a:prstGeom prst="ellipse">
                <a:avLst/>
              </a:prstGeom>
              <a:ln>
                <a:noFill/>
              </a:ln>
              <a:effectLst>
                <a:softEdge rad="112500"/>
              </a:effectLst>
            </p:spPr>
          </p:pic>
        </mc:Fallback>
      </mc:AlternateContent>
    </p:spTree>
    <p:extLst>
      <p:ext uri="{BB962C8B-B14F-4D97-AF65-F5344CB8AC3E}">
        <p14:creationId xmlns:p14="http://schemas.microsoft.com/office/powerpoint/2010/main" val="126551544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7773D-814F-42D9-B805-7F63E8AE8C81}"/>
              </a:ext>
            </a:extLst>
          </p:cNvPr>
          <p:cNvSpPr txBox="1"/>
          <p:nvPr/>
        </p:nvSpPr>
        <p:spPr>
          <a:xfrm>
            <a:off x="1494107" y="1659285"/>
            <a:ext cx="9203787" cy="3539430"/>
          </a:xfrm>
          <a:prstGeom prst="rect">
            <a:avLst/>
          </a:prstGeom>
          <a:noFill/>
        </p:spPr>
        <p:txBody>
          <a:bodyPr wrap="square">
            <a:spAutoFit/>
          </a:bodyPr>
          <a:lstStyle/>
          <a:p>
            <a:pPr algn="r" rtl="1"/>
            <a:r>
              <a:rPr lang="ar-DZ" sz="2800" b="1" dirty="0"/>
              <a:t>4. العوامل التكنولوجية (</a:t>
            </a:r>
            <a:r>
              <a:rPr lang="fr-FR" sz="2800" b="1" dirty="0" err="1"/>
              <a:t>Technological</a:t>
            </a:r>
            <a:r>
              <a:rPr lang="fr-FR" sz="2800" b="1" dirty="0"/>
              <a:t>)</a:t>
            </a:r>
          </a:p>
          <a:p>
            <a:pPr algn="r" rtl="1"/>
            <a:r>
              <a:rPr lang="ar-DZ" sz="2800" dirty="0"/>
              <a:t>يعتبر الابتكار التكنولوجي محوريًا في استراتيجية </a:t>
            </a:r>
            <a:r>
              <a:rPr lang="fr-FR" sz="2800" dirty="0"/>
              <a:t>Apple، </a:t>
            </a:r>
            <a:r>
              <a:rPr lang="ar-DZ" sz="2800" dirty="0"/>
              <a:t>ويشمل ذلك:</a:t>
            </a:r>
          </a:p>
          <a:p>
            <a:pPr algn="r" rtl="1">
              <a:buFont typeface="Arial" panose="020B0604020202020204" pitchFamily="34" charset="0"/>
              <a:buChar char="•"/>
            </a:pPr>
            <a:r>
              <a:rPr lang="ar-DZ" sz="2800" b="1" dirty="0"/>
              <a:t>سرعة الابتكار:</a:t>
            </a:r>
            <a:r>
              <a:rPr lang="ar-DZ" sz="2800" dirty="0"/>
              <a:t> تستثمر </a:t>
            </a:r>
            <a:r>
              <a:rPr lang="fr-FR" sz="2800" dirty="0"/>
              <a:t>Apple </a:t>
            </a:r>
            <a:r>
              <a:rPr lang="ar-DZ" sz="2800" dirty="0"/>
              <a:t>بشكل كبير في البحث والتطوير للحفاظ على ريادتها في السوق من خلال تقديم منتجات جديدة وتقنيات متطورة.</a:t>
            </a:r>
          </a:p>
          <a:p>
            <a:pPr algn="r" rtl="1">
              <a:buFont typeface="Arial" panose="020B0604020202020204" pitchFamily="34" charset="0"/>
              <a:buChar char="•"/>
            </a:pPr>
            <a:r>
              <a:rPr lang="ar-DZ" sz="2800" b="1" dirty="0"/>
              <a:t>التطور في الذكاء الاصطناعي:</a:t>
            </a:r>
            <a:r>
              <a:rPr lang="ar-DZ" sz="2800" dirty="0"/>
              <a:t> تستفيد </a:t>
            </a:r>
            <a:r>
              <a:rPr lang="fr-FR" sz="2800" dirty="0"/>
              <a:t>Apple </a:t>
            </a:r>
            <a:r>
              <a:rPr lang="ar-DZ" sz="2800" dirty="0"/>
              <a:t>من الذكاء الاصطناعي لتحسين تجربة المستخدم، مثل استخدام </a:t>
            </a:r>
            <a:r>
              <a:rPr lang="fr-FR" sz="2800" dirty="0"/>
              <a:t>Siri </a:t>
            </a:r>
            <a:r>
              <a:rPr lang="ar-DZ" sz="2800" dirty="0"/>
              <a:t>وتحسين أداء الكاميرات.</a:t>
            </a:r>
          </a:p>
          <a:p>
            <a:pPr algn="r" rtl="1">
              <a:buFont typeface="Arial" panose="020B0604020202020204" pitchFamily="34" charset="0"/>
              <a:buChar char="•"/>
            </a:pPr>
            <a:r>
              <a:rPr lang="ar-DZ" sz="2800" b="1" dirty="0"/>
              <a:t>الأمن السيبراني:</a:t>
            </a:r>
            <a:r>
              <a:rPr lang="ar-DZ" sz="2800" dirty="0"/>
              <a:t> تعتبر أمان البيانات وحمايتها من الاختراقات أمورًا حيوية، حيث تسعى </a:t>
            </a:r>
            <a:r>
              <a:rPr lang="fr-FR" sz="2800" dirty="0"/>
              <a:t>Apple </a:t>
            </a:r>
            <a:r>
              <a:rPr lang="ar-DZ" sz="2800" dirty="0"/>
              <a:t>إلى تعزيز تدابير الأمان في جميع منتجاتها.</a:t>
            </a:r>
          </a:p>
        </p:txBody>
      </p:sp>
    </p:spTree>
    <p:extLst>
      <p:ext uri="{BB962C8B-B14F-4D97-AF65-F5344CB8AC3E}">
        <p14:creationId xmlns:p14="http://schemas.microsoft.com/office/powerpoint/2010/main" val="370745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7773D-814F-42D9-B805-7F63E8AE8C81}"/>
              </a:ext>
            </a:extLst>
          </p:cNvPr>
          <p:cNvSpPr txBox="1"/>
          <p:nvPr/>
        </p:nvSpPr>
        <p:spPr>
          <a:xfrm>
            <a:off x="1494107" y="1443841"/>
            <a:ext cx="9203787" cy="3970318"/>
          </a:xfrm>
          <a:prstGeom prst="rect">
            <a:avLst/>
          </a:prstGeom>
          <a:noFill/>
        </p:spPr>
        <p:txBody>
          <a:bodyPr wrap="square">
            <a:spAutoFit/>
          </a:bodyPr>
          <a:lstStyle/>
          <a:p>
            <a:pPr algn="r" rtl="1"/>
            <a:r>
              <a:rPr lang="ar-DZ" sz="2800" b="1" dirty="0"/>
              <a:t>5. العوامل البيئية (</a:t>
            </a:r>
            <a:r>
              <a:rPr lang="fr-FR" sz="2800" b="1" dirty="0" err="1"/>
              <a:t>Environmental</a:t>
            </a:r>
            <a:r>
              <a:rPr lang="fr-FR" sz="2800" b="1" dirty="0"/>
              <a:t>)</a:t>
            </a:r>
          </a:p>
          <a:p>
            <a:pPr algn="r" rtl="1"/>
            <a:r>
              <a:rPr lang="ar-DZ" sz="2800" dirty="0"/>
              <a:t>تولي </a:t>
            </a:r>
            <a:r>
              <a:rPr lang="fr-FR" sz="2800" dirty="0"/>
              <a:t>Apple </a:t>
            </a:r>
            <a:r>
              <a:rPr lang="ar-DZ" sz="2800" dirty="0"/>
              <a:t>اهتمامًا كبيرًا بالعوامل البيئية، ومن ذلك:</a:t>
            </a:r>
          </a:p>
          <a:p>
            <a:pPr algn="r" rtl="1">
              <a:buFont typeface="Arial" panose="020B0604020202020204" pitchFamily="34" charset="0"/>
              <a:buChar char="•"/>
            </a:pPr>
            <a:r>
              <a:rPr lang="ar-DZ" sz="2800" b="1" dirty="0"/>
              <a:t>الاستدامة:</a:t>
            </a:r>
            <a:r>
              <a:rPr lang="ar-DZ" sz="2800" dirty="0"/>
              <a:t> قامت </a:t>
            </a:r>
            <a:r>
              <a:rPr lang="fr-FR" sz="2800" dirty="0"/>
              <a:t>Apple </a:t>
            </a:r>
            <a:r>
              <a:rPr lang="ar-DZ" sz="2800" dirty="0"/>
              <a:t>بوضع أهداف طموحة لتحسين الاستدامة، مثل استخدام مصادر الطاقة المتجددة في جميع عملياتها.</a:t>
            </a:r>
          </a:p>
          <a:p>
            <a:pPr algn="r" rtl="1">
              <a:buFont typeface="Arial" panose="020B0604020202020204" pitchFamily="34" charset="0"/>
              <a:buChar char="•"/>
            </a:pPr>
            <a:r>
              <a:rPr lang="ar-DZ" sz="2800" b="1" dirty="0"/>
              <a:t>التقليل من النفايات:</a:t>
            </a:r>
            <a:r>
              <a:rPr lang="ar-DZ" sz="2800" dirty="0"/>
              <a:t> تعمل </a:t>
            </a:r>
            <a:r>
              <a:rPr lang="fr-FR" sz="2800" dirty="0"/>
              <a:t>Apple </a:t>
            </a:r>
            <a:r>
              <a:rPr lang="ar-DZ" sz="2800" dirty="0"/>
              <a:t>على تقليل النفايات الناجمة عن إنتاج منتجاتها، من خلال برامج إعادة التدوير والمبادرات لتقليل المواد غير القابلة للتحلل.</a:t>
            </a:r>
          </a:p>
          <a:p>
            <a:pPr algn="r" rtl="1">
              <a:buFont typeface="Arial" panose="020B0604020202020204" pitchFamily="34" charset="0"/>
              <a:buChar char="•"/>
            </a:pPr>
            <a:r>
              <a:rPr lang="ar-DZ" sz="2800" b="1" dirty="0"/>
              <a:t>التأثير البيئي:</a:t>
            </a:r>
            <a:r>
              <a:rPr lang="ar-DZ" sz="2800" dirty="0"/>
              <a:t> تسعى الشركة لتقليل تأثيرها على البيئة من خلال تحسين سلسلة التوريد وتقليل انبعاثات الكربون.</a:t>
            </a:r>
          </a:p>
        </p:txBody>
      </p:sp>
    </p:spTree>
    <p:extLst>
      <p:ext uri="{BB962C8B-B14F-4D97-AF65-F5344CB8AC3E}">
        <p14:creationId xmlns:p14="http://schemas.microsoft.com/office/powerpoint/2010/main" val="232916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7773D-814F-42D9-B805-7F63E8AE8C81}"/>
              </a:ext>
            </a:extLst>
          </p:cNvPr>
          <p:cNvSpPr txBox="1"/>
          <p:nvPr/>
        </p:nvSpPr>
        <p:spPr>
          <a:xfrm>
            <a:off x="1494107" y="1443841"/>
            <a:ext cx="9203787" cy="3539430"/>
          </a:xfrm>
          <a:prstGeom prst="rect">
            <a:avLst/>
          </a:prstGeom>
          <a:noFill/>
        </p:spPr>
        <p:txBody>
          <a:bodyPr wrap="square">
            <a:spAutoFit/>
          </a:bodyPr>
          <a:lstStyle/>
          <a:p>
            <a:pPr algn="r" rtl="1"/>
            <a:r>
              <a:rPr lang="ar-DZ" sz="2800" b="1" dirty="0"/>
              <a:t>6. العوامل القانونية (</a:t>
            </a:r>
            <a:r>
              <a:rPr lang="fr-FR" sz="2800" b="1" dirty="0"/>
              <a:t>Legal)</a:t>
            </a:r>
          </a:p>
          <a:p>
            <a:pPr algn="r" rtl="1"/>
            <a:r>
              <a:rPr lang="ar-DZ" sz="2800" dirty="0"/>
              <a:t>تواجه </a:t>
            </a:r>
            <a:r>
              <a:rPr lang="fr-FR" sz="2800" dirty="0"/>
              <a:t>Apple </a:t>
            </a:r>
            <a:r>
              <a:rPr lang="ar-DZ" sz="2800" dirty="0"/>
              <a:t>مجموعة من التحديات القانونية، ومن هذه القضايا:</a:t>
            </a:r>
          </a:p>
          <a:p>
            <a:pPr algn="r" rtl="1">
              <a:buFont typeface="Arial" panose="020B0604020202020204" pitchFamily="34" charset="0"/>
              <a:buChar char="•"/>
            </a:pPr>
            <a:r>
              <a:rPr lang="ar-DZ" sz="2800" b="1" dirty="0"/>
              <a:t>حقوق الملكية الفكرية:</a:t>
            </a:r>
            <a:r>
              <a:rPr lang="ar-DZ" sz="2800" dirty="0"/>
              <a:t> تحتاج </a:t>
            </a:r>
            <a:r>
              <a:rPr lang="fr-FR" sz="2800" dirty="0"/>
              <a:t>Apple </a:t>
            </a:r>
            <a:r>
              <a:rPr lang="ar-DZ" sz="2800" dirty="0"/>
              <a:t>إلى حماية براءاتها وحقوقها الفكرية ضد التعدي، حيث تعتمد على الابتكار كعنصر رئيسي في نجاحها.</a:t>
            </a:r>
          </a:p>
          <a:p>
            <a:pPr algn="r" rtl="1">
              <a:buFont typeface="Arial" panose="020B0604020202020204" pitchFamily="34" charset="0"/>
              <a:buChar char="•"/>
            </a:pPr>
            <a:r>
              <a:rPr lang="ar-DZ" sz="2800" b="1" dirty="0"/>
              <a:t>التشريعات المحلية والدولية:</a:t>
            </a:r>
            <a:r>
              <a:rPr lang="ar-DZ" sz="2800" dirty="0"/>
              <a:t> تلتزم </a:t>
            </a:r>
            <a:r>
              <a:rPr lang="fr-FR" sz="2800" dirty="0"/>
              <a:t>Apple </a:t>
            </a:r>
            <a:r>
              <a:rPr lang="ar-DZ" sz="2800" dirty="0"/>
              <a:t>بالقوانين المحلية والدولية، بما في ذلك قوانين العمل والتوظيف، والتي يمكن أن تؤثر على عملياتها.</a:t>
            </a:r>
          </a:p>
          <a:p>
            <a:pPr algn="r" rtl="1">
              <a:buFont typeface="Arial" panose="020B0604020202020204" pitchFamily="34" charset="0"/>
              <a:buChar char="•"/>
            </a:pPr>
            <a:r>
              <a:rPr lang="ar-DZ" sz="2800" b="1" dirty="0"/>
              <a:t>التقاضي:</a:t>
            </a:r>
            <a:r>
              <a:rPr lang="ar-DZ" sz="2800" dirty="0"/>
              <a:t> تتعرض </a:t>
            </a:r>
            <a:r>
              <a:rPr lang="fr-FR" sz="2800" dirty="0"/>
              <a:t>Apple </a:t>
            </a:r>
            <a:r>
              <a:rPr lang="ar-DZ" sz="2800" dirty="0"/>
              <a:t>بشكل منتظم لدعاوى قضائية تتعلق بالاحتكار، خصوصًا مع تزايد الضغط من الجهات التنظيمية حول العالم.</a:t>
            </a:r>
          </a:p>
        </p:txBody>
      </p:sp>
    </p:spTree>
    <p:extLst>
      <p:ext uri="{BB962C8B-B14F-4D97-AF65-F5344CB8AC3E}">
        <p14:creationId xmlns:p14="http://schemas.microsoft.com/office/powerpoint/2010/main" val="419578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5CB85-1613-4705-B6F3-CEBB527337C5}"/>
              </a:ext>
            </a:extLst>
          </p:cNvPr>
          <p:cNvSpPr txBox="1"/>
          <p:nvPr/>
        </p:nvSpPr>
        <p:spPr>
          <a:xfrm>
            <a:off x="6822831" y="3228926"/>
            <a:ext cx="5369169" cy="646331"/>
          </a:xfrm>
          <a:prstGeom prst="rect">
            <a:avLst/>
          </a:prstGeom>
          <a:noFill/>
        </p:spPr>
        <p:txBody>
          <a:bodyPr wrap="square">
            <a:spAutoFit/>
          </a:bodyPr>
          <a:lstStyle/>
          <a:p>
            <a:pPr algn="r" rtl="1"/>
            <a:r>
              <a:rPr lang="ar-DZ" sz="3600" b="1" dirty="0"/>
              <a:t>6. قوة بورتر (5</a:t>
            </a:r>
            <a:r>
              <a:rPr lang="fr-FR" sz="3600" b="1" dirty="0"/>
              <a:t>(</a:t>
            </a:r>
            <a:r>
              <a:rPr lang="ar-DZ" sz="3600" b="1" dirty="0"/>
              <a:t> </a:t>
            </a:r>
            <a:r>
              <a:rPr lang="fr-FR" sz="3600" b="1" dirty="0"/>
              <a:t>Forces</a:t>
            </a:r>
          </a:p>
        </p:txBody>
      </p:sp>
      <p:sp>
        <p:nvSpPr>
          <p:cNvPr id="4" name="Arrow: Pentagon 3">
            <a:extLst>
              <a:ext uri="{FF2B5EF4-FFF2-40B4-BE49-F238E27FC236}">
                <a16:creationId xmlns:a16="http://schemas.microsoft.com/office/drawing/2014/main" id="{425E2B54-5CA0-446D-BC8F-7A9FE6507DDE}"/>
              </a:ext>
            </a:extLst>
          </p:cNvPr>
          <p:cNvSpPr/>
          <p:nvPr/>
        </p:nvSpPr>
        <p:spPr>
          <a:xfrm>
            <a:off x="0" y="0"/>
            <a:ext cx="8046720" cy="7104185"/>
          </a:xfrm>
          <a:prstGeom prst="homePlate">
            <a:avLst/>
          </a:prstGeom>
          <a:blipFill>
            <a:blip r:embed="rId2"/>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176678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C198C3B-0240-4ABC-B641-A65C23364D13}"/>
              </a:ext>
            </a:extLst>
          </p:cNvPr>
          <p:cNvSpPr/>
          <p:nvPr/>
        </p:nvSpPr>
        <p:spPr>
          <a:xfrm>
            <a:off x="5094659" y="2883469"/>
            <a:ext cx="2270503" cy="150204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3200" dirty="0">
                <a:solidFill>
                  <a:prstClr val="black"/>
                </a:solidFill>
                <a:latin typeface="Calibri" panose="020F0502020204030204"/>
                <a:cs typeface="Arial" panose="020B0604020202020204" pitchFamily="34" charset="0"/>
              </a:rPr>
              <a:t>قوة بورتر</a:t>
            </a:r>
            <a:endParaRPr kumimoji="0" lang="fr-DZ"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B2FED8E3-C604-4BFF-A142-E09222DFBEA7}"/>
              </a:ext>
            </a:extLst>
          </p:cNvPr>
          <p:cNvCxnSpPr>
            <a:cxnSpLocks/>
            <a:stCxn id="4" idx="0"/>
          </p:cNvCxnSpPr>
          <p:nvPr/>
        </p:nvCxnSpPr>
        <p:spPr>
          <a:xfrm flipH="1" flipV="1">
            <a:off x="6222161" y="1314450"/>
            <a:ext cx="7750" cy="1569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8BF58653-92E6-493E-A1B7-8A750AE78FE5}"/>
              </a:ext>
            </a:extLst>
          </p:cNvPr>
          <p:cNvCxnSpPr>
            <a:cxnSpLocks/>
            <a:stCxn id="4" idx="7"/>
          </p:cNvCxnSpPr>
          <p:nvPr/>
        </p:nvCxnSpPr>
        <p:spPr>
          <a:xfrm flipV="1">
            <a:off x="7032655" y="2595641"/>
            <a:ext cx="1386087" cy="5077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705A2138-BB8A-4AE6-81A0-995895A153CB}"/>
              </a:ext>
            </a:extLst>
          </p:cNvPr>
          <p:cNvCxnSpPr>
            <a:cxnSpLocks/>
            <a:stCxn id="4" idx="5"/>
          </p:cNvCxnSpPr>
          <p:nvPr/>
        </p:nvCxnSpPr>
        <p:spPr>
          <a:xfrm>
            <a:off x="7032655" y="4165541"/>
            <a:ext cx="1653907" cy="420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FD9DCE62-9169-43F6-BDC2-78E9AAB4234A}"/>
              </a:ext>
            </a:extLst>
          </p:cNvPr>
          <p:cNvCxnSpPr>
            <a:cxnSpLocks/>
            <a:stCxn id="4" idx="1"/>
          </p:cNvCxnSpPr>
          <p:nvPr/>
        </p:nvCxnSpPr>
        <p:spPr>
          <a:xfrm flipH="1" flipV="1">
            <a:off x="3773259" y="2595641"/>
            <a:ext cx="1653907" cy="5077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8EF9A7A2-0F10-4B48-8628-F2445E39D752}"/>
              </a:ext>
            </a:extLst>
          </p:cNvPr>
          <p:cNvCxnSpPr>
            <a:cxnSpLocks/>
            <a:stCxn id="4" idx="3"/>
          </p:cNvCxnSpPr>
          <p:nvPr/>
        </p:nvCxnSpPr>
        <p:spPr>
          <a:xfrm flipH="1">
            <a:off x="3675571" y="4165541"/>
            <a:ext cx="1751595" cy="420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Speech Bubble: Oval 10">
            <a:extLst>
              <a:ext uri="{FF2B5EF4-FFF2-40B4-BE49-F238E27FC236}">
                <a16:creationId xmlns:a16="http://schemas.microsoft.com/office/drawing/2014/main" id="{7CFFBCBA-90FB-4F86-BFCB-CE57F9C96F05}"/>
              </a:ext>
            </a:extLst>
          </p:cNvPr>
          <p:cNvSpPr/>
          <p:nvPr/>
        </p:nvSpPr>
        <p:spPr>
          <a:xfrm>
            <a:off x="1944460" y="2034669"/>
            <a:ext cx="1828799" cy="1121944"/>
          </a:xfrm>
          <a:prstGeom prst="wedgeEllipseCallout">
            <a:avLst>
              <a:gd name="adj1" fmla="val 63013"/>
              <a:gd name="adj2" fmla="val 3569"/>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قوة المنافسة</a:t>
            </a:r>
            <a:endParaRPr kumimoji="0" lang="fr-D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peech Bubble: Oval 11">
            <a:extLst>
              <a:ext uri="{FF2B5EF4-FFF2-40B4-BE49-F238E27FC236}">
                <a16:creationId xmlns:a16="http://schemas.microsoft.com/office/drawing/2014/main" id="{6287ED90-DA0E-42E5-A220-3507A7246F48}"/>
              </a:ext>
            </a:extLst>
          </p:cNvPr>
          <p:cNvSpPr/>
          <p:nvPr/>
        </p:nvSpPr>
        <p:spPr>
          <a:xfrm>
            <a:off x="5307761" y="192506"/>
            <a:ext cx="1828799" cy="1121944"/>
          </a:xfrm>
          <a:prstGeom prst="wedgeEllipseCallout">
            <a:avLst>
              <a:gd name="adj1" fmla="val -64"/>
              <a:gd name="adj2" fmla="val 71277"/>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قوة الموردين</a:t>
            </a:r>
            <a:endParaRPr kumimoji="0" lang="fr-D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peech Bubble: Oval 12">
            <a:extLst>
              <a:ext uri="{FF2B5EF4-FFF2-40B4-BE49-F238E27FC236}">
                <a16:creationId xmlns:a16="http://schemas.microsoft.com/office/drawing/2014/main" id="{EE6327CA-46E7-4D12-9D23-A3EC458A9CCD}"/>
              </a:ext>
            </a:extLst>
          </p:cNvPr>
          <p:cNvSpPr/>
          <p:nvPr/>
        </p:nvSpPr>
        <p:spPr>
          <a:xfrm>
            <a:off x="8418742" y="2034669"/>
            <a:ext cx="1828799" cy="1121944"/>
          </a:xfrm>
          <a:prstGeom prst="wedgeEllipseCallout">
            <a:avLst>
              <a:gd name="adj1" fmla="val -60833"/>
              <a:gd name="adj2" fmla="val 6076"/>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قوة المشترين</a:t>
            </a:r>
            <a:endParaRPr kumimoji="0" lang="fr-D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peech Bubble: Oval 13">
            <a:extLst>
              <a:ext uri="{FF2B5EF4-FFF2-40B4-BE49-F238E27FC236}">
                <a16:creationId xmlns:a16="http://schemas.microsoft.com/office/drawing/2014/main" id="{F09DC14C-1F34-49D8-ACE6-DDCACDE9FF32}"/>
              </a:ext>
            </a:extLst>
          </p:cNvPr>
          <p:cNvSpPr/>
          <p:nvPr/>
        </p:nvSpPr>
        <p:spPr>
          <a:xfrm>
            <a:off x="8418741" y="4421607"/>
            <a:ext cx="1828799" cy="1121944"/>
          </a:xfrm>
          <a:prstGeom prst="wedgeEllipseCallout">
            <a:avLst>
              <a:gd name="adj1" fmla="val -58525"/>
              <a:gd name="adj2" fmla="val -45333"/>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تهديد دخول منافسين جدد</a:t>
            </a:r>
            <a:endParaRPr kumimoji="0" lang="fr-D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peech Bubble: Oval 15">
            <a:extLst>
              <a:ext uri="{FF2B5EF4-FFF2-40B4-BE49-F238E27FC236}">
                <a16:creationId xmlns:a16="http://schemas.microsoft.com/office/drawing/2014/main" id="{6FC66166-7BF2-479F-A486-867B3D5DC368}"/>
              </a:ext>
            </a:extLst>
          </p:cNvPr>
          <p:cNvSpPr/>
          <p:nvPr/>
        </p:nvSpPr>
        <p:spPr>
          <a:xfrm>
            <a:off x="2114593" y="4421607"/>
            <a:ext cx="1828799" cy="1121944"/>
          </a:xfrm>
          <a:prstGeom prst="wedgeEllipseCallout">
            <a:avLst>
              <a:gd name="adj1" fmla="val 56859"/>
              <a:gd name="adj2" fmla="val -42825"/>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تهديد المنتجات البديلة</a:t>
            </a:r>
            <a:endParaRPr kumimoji="0" lang="fr-D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DEE11D7-5413-46C0-B5E3-7B2495C3F057}"/>
              </a:ext>
            </a:extLst>
          </p:cNvPr>
          <p:cNvSpPr txBox="1"/>
          <p:nvPr/>
        </p:nvSpPr>
        <p:spPr>
          <a:xfrm>
            <a:off x="267821" y="3351493"/>
            <a:ext cx="4698318"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مرتفعة، بسبب وجود العديد من الشركات التكنولوجية الكبرى.</a:t>
            </a:r>
          </a:p>
        </p:txBody>
      </p:sp>
      <p:sp>
        <p:nvSpPr>
          <p:cNvPr id="21" name="TextBox 20">
            <a:extLst>
              <a:ext uri="{FF2B5EF4-FFF2-40B4-BE49-F238E27FC236}">
                <a16:creationId xmlns:a16="http://schemas.microsoft.com/office/drawing/2014/main" id="{F21D7E23-9F29-4AA5-915E-FFFCFB1A833D}"/>
              </a:ext>
            </a:extLst>
          </p:cNvPr>
          <p:cNvSpPr txBox="1"/>
          <p:nvPr/>
        </p:nvSpPr>
        <p:spPr>
          <a:xfrm>
            <a:off x="897010" y="1200185"/>
            <a:ext cx="4698319"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منخفضة، حيث تتمتع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Apple </a:t>
            </a: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بقوة شراء عالية مع الموردين.</a:t>
            </a:r>
          </a:p>
        </p:txBody>
      </p:sp>
      <p:sp>
        <p:nvSpPr>
          <p:cNvPr id="23" name="TextBox 22">
            <a:extLst>
              <a:ext uri="{FF2B5EF4-FFF2-40B4-BE49-F238E27FC236}">
                <a16:creationId xmlns:a16="http://schemas.microsoft.com/office/drawing/2014/main" id="{6925C214-F4EE-43D9-B135-80718967D51A}"/>
              </a:ext>
            </a:extLst>
          </p:cNvPr>
          <p:cNvSpPr txBox="1"/>
          <p:nvPr/>
        </p:nvSpPr>
        <p:spPr>
          <a:xfrm>
            <a:off x="7869278" y="3351493"/>
            <a:ext cx="3966365"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مرتفعة، بسبب وجود بدائل كثيرة في السوق.</a:t>
            </a:r>
          </a:p>
        </p:txBody>
      </p:sp>
      <p:sp>
        <p:nvSpPr>
          <p:cNvPr id="25" name="TextBox 24">
            <a:extLst>
              <a:ext uri="{FF2B5EF4-FFF2-40B4-BE49-F238E27FC236}">
                <a16:creationId xmlns:a16="http://schemas.microsoft.com/office/drawing/2014/main" id="{6FBFC836-79DF-49D9-B96A-223615722DBD}"/>
              </a:ext>
            </a:extLst>
          </p:cNvPr>
          <p:cNvSpPr txBox="1"/>
          <p:nvPr/>
        </p:nvSpPr>
        <p:spPr>
          <a:xfrm>
            <a:off x="7252221" y="5869968"/>
            <a:ext cx="4939779"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منخفض، بسبب العوائق الكبيرة للدخول إلى سوق التكنولوجيا.</a:t>
            </a:r>
          </a:p>
        </p:txBody>
      </p:sp>
      <p:sp>
        <p:nvSpPr>
          <p:cNvPr id="29" name="TextBox 28">
            <a:extLst>
              <a:ext uri="{FF2B5EF4-FFF2-40B4-BE49-F238E27FC236}">
                <a16:creationId xmlns:a16="http://schemas.microsoft.com/office/drawing/2014/main" id="{E7298D95-04F6-4609-8479-D4EEF9EEEBC6}"/>
              </a:ext>
            </a:extLst>
          </p:cNvPr>
          <p:cNvSpPr txBox="1"/>
          <p:nvPr/>
        </p:nvSpPr>
        <p:spPr>
          <a:xfrm>
            <a:off x="366128" y="5680757"/>
            <a:ext cx="5061038" cy="369332"/>
          </a:xfrm>
          <a:prstGeom prst="rect">
            <a:avLst/>
          </a:prstGeom>
          <a:noFill/>
        </p:spPr>
        <p:txBody>
          <a:bodyPr wrap="square">
            <a:spAutoFit/>
          </a:bodyPr>
          <a:lstStyle/>
          <a:p>
            <a:pPr algn="r" rtl="1"/>
            <a:r>
              <a:rPr kumimoji="0" lang="ar-DZ"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مرتفع، مع وجود بدائل عديدة للهواتف الذكية وأجهزة الكمبيوتر.</a:t>
            </a:r>
            <a:endParaRPr lang="fr-DZ" dirty="0"/>
          </a:p>
        </p:txBody>
      </p:sp>
    </p:spTree>
    <p:extLst>
      <p:ext uri="{BB962C8B-B14F-4D97-AF65-F5344CB8AC3E}">
        <p14:creationId xmlns:p14="http://schemas.microsoft.com/office/powerpoint/2010/main" val="18928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9" grpId="0"/>
      <p:bldP spid="21" grpId="0"/>
      <p:bldP spid="23" grpId="0"/>
      <p:bldP spid="25"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76670-7FAF-4830-B3A3-03FB6A4B1F9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t="8739" b="8739"/>
          <a:stretch/>
        </p:blipFill>
        <p:spPr>
          <a:xfrm>
            <a:off x="0" y="0"/>
            <a:ext cx="12192000" cy="6858000"/>
          </a:xfrm>
          <a:prstGeom prst="rect">
            <a:avLst/>
          </a:prstGeom>
        </p:spPr>
      </p:pic>
      <p:sp>
        <p:nvSpPr>
          <p:cNvPr id="5" name="TextBox 4">
            <a:extLst>
              <a:ext uri="{FF2B5EF4-FFF2-40B4-BE49-F238E27FC236}">
                <a16:creationId xmlns:a16="http://schemas.microsoft.com/office/drawing/2014/main" id="{A123B859-804E-4976-9D40-AD32CF75581C}"/>
              </a:ext>
            </a:extLst>
          </p:cNvPr>
          <p:cNvSpPr txBox="1"/>
          <p:nvPr/>
        </p:nvSpPr>
        <p:spPr>
          <a:xfrm>
            <a:off x="1199213" y="1243387"/>
            <a:ext cx="9474408" cy="3970318"/>
          </a:xfrm>
          <a:prstGeom prst="rect">
            <a:avLst/>
          </a:prstGeom>
          <a:noFill/>
        </p:spPr>
        <p:txBody>
          <a:bodyPr wrap="square">
            <a:spAutoFit/>
          </a:bodyPr>
          <a:lstStyle/>
          <a:p>
            <a:pPr algn="r" rtl="1"/>
            <a:r>
              <a:rPr lang="ar-DZ" sz="2800" dirty="0">
                <a:solidFill>
                  <a:schemeClr val="bg1"/>
                </a:solidFill>
              </a:rPr>
              <a:t>تعتبر شركة </a:t>
            </a:r>
            <a:r>
              <a:rPr lang="fr-FR" sz="2800" dirty="0">
                <a:solidFill>
                  <a:schemeClr val="bg1"/>
                </a:solidFill>
              </a:rPr>
              <a:t>Apple </a:t>
            </a:r>
            <a:r>
              <a:rPr lang="ar-DZ" sz="2800" dirty="0">
                <a:solidFill>
                  <a:schemeClr val="bg1"/>
                </a:solidFill>
              </a:rPr>
              <a:t>مثالاً حياً على كيفية تسخير التسويق الصناعي لتحقيق النجاح والنمو في سوق تكنولوجيا المعلومات والاتصالات. من خلال استراتيجياتها المتميزة في المزيج التسويقي واستهداف الشرائح المناسبة من المستهلكين، استطاعت </a:t>
            </a:r>
            <a:r>
              <a:rPr lang="fr-FR" sz="2800" dirty="0">
                <a:solidFill>
                  <a:schemeClr val="bg1"/>
                </a:solidFill>
              </a:rPr>
              <a:t>Apple </a:t>
            </a:r>
            <a:r>
              <a:rPr lang="ar-DZ" sz="2800" dirty="0">
                <a:solidFill>
                  <a:schemeClr val="bg1"/>
                </a:solidFill>
              </a:rPr>
              <a:t>أن تظل في طليعة المنافسة رغم التحديات الكبيرة التي تواجهها. كما أن التحليل العميق لعوامل </a:t>
            </a:r>
            <a:r>
              <a:rPr lang="fr-FR" sz="2800" dirty="0">
                <a:solidFill>
                  <a:schemeClr val="bg1"/>
                </a:solidFill>
              </a:rPr>
              <a:t>PESTEL </a:t>
            </a:r>
            <a:r>
              <a:rPr lang="ar-DZ" sz="2800" dirty="0">
                <a:solidFill>
                  <a:schemeClr val="bg1"/>
                </a:solidFill>
              </a:rPr>
              <a:t>وتحليل </a:t>
            </a:r>
            <a:r>
              <a:rPr lang="fr-FR" sz="2800" dirty="0">
                <a:solidFill>
                  <a:schemeClr val="bg1"/>
                </a:solidFill>
              </a:rPr>
              <a:t>SWOT </a:t>
            </a:r>
            <a:r>
              <a:rPr lang="ar-DZ" sz="2800" dirty="0">
                <a:solidFill>
                  <a:schemeClr val="bg1"/>
                </a:solidFill>
              </a:rPr>
              <a:t>قد أظهر بوضوح كيفية تعامل </a:t>
            </a:r>
            <a:r>
              <a:rPr lang="fr-FR" sz="2800" dirty="0">
                <a:solidFill>
                  <a:schemeClr val="bg1"/>
                </a:solidFill>
              </a:rPr>
              <a:t>Apple </a:t>
            </a:r>
            <a:r>
              <a:rPr lang="ar-DZ" sz="2800" dirty="0">
                <a:solidFill>
                  <a:schemeClr val="bg1"/>
                </a:solidFill>
              </a:rPr>
              <a:t>مع البيئة المحيطة بها، مما يتيح لها مواصلة الابتكار والبقاء في صدارة السوق. في النهاية، فإن دراسة حالة </a:t>
            </a:r>
            <a:r>
              <a:rPr lang="fr-FR" sz="2800" dirty="0">
                <a:solidFill>
                  <a:schemeClr val="bg1"/>
                </a:solidFill>
              </a:rPr>
              <a:t>Apple </a:t>
            </a:r>
            <a:r>
              <a:rPr lang="ar-DZ" sz="2800" dirty="0">
                <a:solidFill>
                  <a:schemeClr val="bg1"/>
                </a:solidFill>
              </a:rPr>
              <a:t>تُعد دليلاً على أهمية التسويق الصناعي في صياغة استراتيجيات فعالة لشركات التكنولوجيا الكبرى، مما يساعدها في التكيف مع المتغيرات والاستفادة من الفرص المتاحة لتعزيز مكانتها العالمية.</a:t>
            </a:r>
            <a:endParaRPr lang="fr-DZ" sz="2800" dirty="0">
              <a:solidFill>
                <a:schemeClr val="bg1"/>
              </a:solidFill>
            </a:endParaRPr>
          </a:p>
        </p:txBody>
      </p:sp>
    </p:spTree>
    <p:extLst>
      <p:ext uri="{BB962C8B-B14F-4D97-AF65-F5344CB8AC3E}">
        <p14:creationId xmlns:p14="http://schemas.microsoft.com/office/powerpoint/2010/main" val="16575767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5D2DF7B2-7DDD-4BA9-8B58-E1262EAB1C39}"/>
              </a:ext>
            </a:extLst>
          </p:cNvPr>
          <p:cNvSpPr/>
          <p:nvPr/>
        </p:nvSpPr>
        <p:spPr>
          <a:xfrm>
            <a:off x="-7315200" y="-1"/>
            <a:ext cx="7199086" cy="6858000"/>
          </a:xfrm>
          <a:prstGeom prst="homePlat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4" name="TextBox 3">
            <a:extLst>
              <a:ext uri="{FF2B5EF4-FFF2-40B4-BE49-F238E27FC236}">
                <a16:creationId xmlns:a16="http://schemas.microsoft.com/office/drawing/2014/main" id="{DACFF0E9-67C7-44E0-953C-2879A0480B72}"/>
              </a:ext>
            </a:extLst>
          </p:cNvPr>
          <p:cNvSpPr txBox="1"/>
          <p:nvPr/>
        </p:nvSpPr>
        <p:spPr>
          <a:xfrm>
            <a:off x="5442857" y="3136612"/>
            <a:ext cx="6096000" cy="584775"/>
          </a:xfrm>
          <a:prstGeom prst="rect">
            <a:avLst/>
          </a:prstGeom>
          <a:noFill/>
        </p:spPr>
        <p:txBody>
          <a:bodyPr wrap="square">
            <a:spAutoFit/>
          </a:bodyPr>
          <a:lstStyle/>
          <a:p>
            <a:pPr algn="r" rtl="1"/>
            <a:r>
              <a:rPr lang="ar-DZ" sz="3200" b="1" dirty="0">
                <a:effectLst>
                  <a:outerShdw blurRad="38100" dist="38100" dir="2700000" algn="tl">
                    <a:srgbClr val="000000">
                      <a:alpha val="43137"/>
                    </a:srgbClr>
                  </a:outerShdw>
                </a:effectLst>
              </a:rPr>
              <a:t>تعريف ونشأة شركة </a:t>
            </a:r>
            <a:r>
              <a:rPr lang="fr-FR" sz="3200" b="1" dirty="0">
                <a:effectLst>
                  <a:outerShdw blurRad="38100" dist="38100" dir="2700000" algn="tl">
                    <a:srgbClr val="000000">
                      <a:alpha val="43137"/>
                    </a:srgbClr>
                  </a:outerShdw>
                </a:effectLst>
              </a:rPr>
              <a:t>Apple</a:t>
            </a:r>
            <a:endParaRPr lang="fr-DZ"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02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0 L 0.59753 0 " pathEditMode="relative" rAng="0" ptsTypes="AA">
                                      <p:cBhvr>
                                        <p:cTn id="6" dur="2000" fill="hold"/>
                                        <p:tgtEl>
                                          <p:spTgt spid="2"/>
                                        </p:tgtEl>
                                        <p:attrNameLst>
                                          <p:attrName>ppt_x</p:attrName>
                                          <p:attrName>ppt_y</p:attrName>
                                        </p:attrNameLst>
                                      </p:cBhvr>
                                      <p:rCtr x="29883" y="0"/>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F23E20-E69A-4389-9EE2-4ADC585C2432}"/>
              </a:ext>
            </a:extLst>
          </p:cNvPr>
          <p:cNvSpPr txBox="1"/>
          <p:nvPr/>
        </p:nvSpPr>
        <p:spPr>
          <a:xfrm>
            <a:off x="0" y="3902562"/>
            <a:ext cx="12192000" cy="2554545"/>
          </a:xfrm>
          <a:prstGeom prst="rect">
            <a:avLst/>
          </a:prstGeom>
          <a:noFill/>
        </p:spPr>
        <p:txBody>
          <a:bodyPr wrap="square">
            <a:spAutoFit/>
          </a:bodyPr>
          <a:lstStyle/>
          <a:p>
            <a:pPr algn="just" rtl="1"/>
            <a:r>
              <a:rPr lang="ar-DZ" sz="4000" dirty="0">
                <a:effectLst>
                  <a:outerShdw blurRad="38100" dist="38100" dir="2700000" algn="tl">
                    <a:srgbClr val="000000">
                      <a:alpha val="43137"/>
                    </a:srgbClr>
                  </a:outerShdw>
                </a:effectLst>
              </a:rPr>
              <a:t>تعريف: شركة </a:t>
            </a:r>
            <a:r>
              <a:rPr lang="fr-FR" sz="4000" dirty="0">
                <a:effectLst>
                  <a:outerShdw blurRad="38100" dist="38100" dir="2700000" algn="tl">
                    <a:srgbClr val="000000">
                      <a:alpha val="43137"/>
                    </a:srgbClr>
                  </a:outerShdw>
                </a:effectLst>
              </a:rPr>
              <a:t>Apple Inc. </a:t>
            </a:r>
            <a:r>
              <a:rPr lang="ar-DZ" sz="4000" dirty="0">
                <a:effectLst>
                  <a:outerShdw blurRad="38100" dist="38100" dir="2700000" algn="tl">
                    <a:srgbClr val="000000">
                      <a:alpha val="43137"/>
                    </a:srgbClr>
                  </a:outerShdw>
                </a:effectLst>
              </a:rPr>
              <a:t>هي شركة تكنولوجيا أمريكية متعددة الجنسيات، تُعرف بتصميم وتصنيع الأجهزة الإلكترونية، البرمجيات، والخدمات. تعتبر </a:t>
            </a:r>
            <a:r>
              <a:rPr lang="fr-FR" sz="4000" dirty="0">
                <a:effectLst>
                  <a:outerShdw blurRad="38100" dist="38100" dir="2700000" algn="tl">
                    <a:srgbClr val="000000">
                      <a:alpha val="43137"/>
                    </a:srgbClr>
                  </a:outerShdw>
                </a:effectLst>
              </a:rPr>
              <a:t>Apple </a:t>
            </a:r>
            <a:r>
              <a:rPr lang="ar-DZ" sz="4000" dirty="0">
                <a:effectLst>
                  <a:outerShdw blurRad="38100" dist="38100" dir="2700000" algn="tl">
                    <a:srgbClr val="000000">
                      <a:alpha val="43137"/>
                    </a:srgbClr>
                  </a:outerShdw>
                </a:effectLst>
              </a:rPr>
              <a:t>واحدة من أكبر الشركات في العالم من حيث القيمة السوقية، ولها تأثير كبير في مجال التكنولوجيا.</a:t>
            </a:r>
            <a:endParaRPr lang="fr-DZ" sz="40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5EA6CF7-3CAF-49D3-9F2B-59CE6917E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685735"/>
          </a:xfrm>
          <a:prstGeom prst="rect">
            <a:avLst/>
          </a:prstGeom>
        </p:spPr>
      </p:pic>
    </p:spTree>
    <p:extLst>
      <p:ext uri="{BB962C8B-B14F-4D97-AF65-F5344CB8AC3E}">
        <p14:creationId xmlns:p14="http://schemas.microsoft.com/office/powerpoint/2010/main" val="121924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38AF907-1768-4233-813F-DA0261D5C44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l="25" r="25"/>
          <a:stretch/>
        </p:blipFill>
        <p:spPr>
          <a:xfrm>
            <a:off x="0" y="0"/>
            <a:ext cx="12192000" cy="6858000"/>
          </a:xfrm>
          <a:prstGeom prst="rect">
            <a:avLst/>
          </a:prstGeom>
        </p:spPr>
      </p:pic>
      <p:sp>
        <p:nvSpPr>
          <p:cNvPr id="2" name="Arrow: Right 1">
            <a:extLst>
              <a:ext uri="{FF2B5EF4-FFF2-40B4-BE49-F238E27FC236}">
                <a16:creationId xmlns:a16="http://schemas.microsoft.com/office/drawing/2014/main" id="{56DC878B-67E2-486A-BB36-1AF603C6339E}"/>
              </a:ext>
            </a:extLst>
          </p:cNvPr>
          <p:cNvSpPr/>
          <p:nvPr/>
        </p:nvSpPr>
        <p:spPr>
          <a:xfrm>
            <a:off x="0" y="1419340"/>
            <a:ext cx="12152317" cy="1370830"/>
          </a:xfrm>
          <a:prstGeom prst="rightArrow">
            <a:avLst/>
          </a:prstGeom>
          <a:solidFill>
            <a:srgbClr val="00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Arrow: Chevron 2">
            <a:extLst>
              <a:ext uri="{FF2B5EF4-FFF2-40B4-BE49-F238E27FC236}">
                <a16:creationId xmlns:a16="http://schemas.microsoft.com/office/drawing/2014/main" id="{CDBC302B-7C54-43A5-9CAE-C986413F3942}"/>
              </a:ext>
            </a:extLst>
          </p:cNvPr>
          <p:cNvSpPr/>
          <p:nvPr/>
        </p:nvSpPr>
        <p:spPr>
          <a:xfrm>
            <a:off x="900176" y="1335271"/>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4" name="Arrow: Chevron 3">
            <a:extLst>
              <a:ext uri="{FF2B5EF4-FFF2-40B4-BE49-F238E27FC236}">
                <a16:creationId xmlns:a16="http://schemas.microsoft.com/office/drawing/2014/main" id="{FE5686DC-D559-4D00-B4EC-86A04C24118B}"/>
              </a:ext>
            </a:extLst>
          </p:cNvPr>
          <p:cNvSpPr/>
          <p:nvPr/>
        </p:nvSpPr>
        <p:spPr>
          <a:xfrm>
            <a:off x="1702256" y="1320124"/>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5" name="Arrow: Chevron 4">
            <a:extLst>
              <a:ext uri="{FF2B5EF4-FFF2-40B4-BE49-F238E27FC236}">
                <a16:creationId xmlns:a16="http://schemas.microsoft.com/office/drawing/2014/main" id="{75A10768-224C-414B-A131-EE2C50919940}"/>
              </a:ext>
            </a:extLst>
          </p:cNvPr>
          <p:cNvSpPr/>
          <p:nvPr/>
        </p:nvSpPr>
        <p:spPr>
          <a:xfrm>
            <a:off x="3452772" y="1369521"/>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6" name="Arrow: Chevron 5">
            <a:extLst>
              <a:ext uri="{FF2B5EF4-FFF2-40B4-BE49-F238E27FC236}">
                <a16:creationId xmlns:a16="http://schemas.microsoft.com/office/drawing/2014/main" id="{ACA46272-9684-4C5C-AE33-741E93778668}"/>
              </a:ext>
            </a:extLst>
          </p:cNvPr>
          <p:cNvSpPr/>
          <p:nvPr/>
        </p:nvSpPr>
        <p:spPr>
          <a:xfrm>
            <a:off x="5138321" y="1359332"/>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7" name="Arrow: Chevron 6">
            <a:extLst>
              <a:ext uri="{FF2B5EF4-FFF2-40B4-BE49-F238E27FC236}">
                <a16:creationId xmlns:a16="http://schemas.microsoft.com/office/drawing/2014/main" id="{E2929B03-590E-4EB0-A659-B9A4B1B09D94}"/>
              </a:ext>
            </a:extLst>
          </p:cNvPr>
          <p:cNvSpPr/>
          <p:nvPr/>
        </p:nvSpPr>
        <p:spPr>
          <a:xfrm>
            <a:off x="39682" y="1320124"/>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8" name="Arrow: Chevron 7">
            <a:extLst>
              <a:ext uri="{FF2B5EF4-FFF2-40B4-BE49-F238E27FC236}">
                <a16:creationId xmlns:a16="http://schemas.microsoft.com/office/drawing/2014/main" id="{0117FFD3-BC31-4D24-A68A-88B994280469}"/>
              </a:ext>
            </a:extLst>
          </p:cNvPr>
          <p:cNvSpPr/>
          <p:nvPr/>
        </p:nvSpPr>
        <p:spPr>
          <a:xfrm>
            <a:off x="2562750" y="1335271"/>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11" name="Arrow: Chevron 10">
            <a:extLst>
              <a:ext uri="{FF2B5EF4-FFF2-40B4-BE49-F238E27FC236}">
                <a16:creationId xmlns:a16="http://schemas.microsoft.com/office/drawing/2014/main" id="{44DC5279-2FA3-49E4-97F8-045CC11DF604}"/>
              </a:ext>
            </a:extLst>
          </p:cNvPr>
          <p:cNvSpPr/>
          <p:nvPr/>
        </p:nvSpPr>
        <p:spPr>
          <a:xfrm>
            <a:off x="4314673" y="1332856"/>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12" name="Arrow: Chevron 11">
            <a:extLst>
              <a:ext uri="{FF2B5EF4-FFF2-40B4-BE49-F238E27FC236}">
                <a16:creationId xmlns:a16="http://schemas.microsoft.com/office/drawing/2014/main" id="{3CC753E4-698C-41BE-92A8-435E9B6EF40B}"/>
              </a:ext>
            </a:extLst>
          </p:cNvPr>
          <p:cNvSpPr/>
          <p:nvPr/>
        </p:nvSpPr>
        <p:spPr>
          <a:xfrm>
            <a:off x="6026599" y="1369116"/>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14" name="TextBox 13">
            <a:extLst>
              <a:ext uri="{FF2B5EF4-FFF2-40B4-BE49-F238E27FC236}">
                <a16:creationId xmlns:a16="http://schemas.microsoft.com/office/drawing/2014/main" id="{2EC7824C-F6C2-4C53-867B-128E18391A2E}"/>
              </a:ext>
            </a:extLst>
          </p:cNvPr>
          <p:cNvSpPr txBox="1"/>
          <p:nvPr/>
        </p:nvSpPr>
        <p:spPr>
          <a:xfrm>
            <a:off x="-460016" y="842539"/>
            <a:ext cx="1141108" cy="369332"/>
          </a:xfrm>
          <a:prstGeom prst="rect">
            <a:avLst/>
          </a:prstGeom>
          <a:noFill/>
        </p:spPr>
        <p:txBody>
          <a:bodyPr wrap="square">
            <a:spAutoFit/>
          </a:bodyPr>
          <a:lstStyle/>
          <a:p>
            <a:pPr algn="r" rtl="1"/>
            <a:r>
              <a:rPr lang="fr-DZ" dirty="0">
                <a:solidFill>
                  <a:schemeClr val="bg1"/>
                </a:solidFill>
              </a:rPr>
              <a:t>1976</a:t>
            </a:r>
          </a:p>
        </p:txBody>
      </p:sp>
      <p:sp>
        <p:nvSpPr>
          <p:cNvPr id="18" name="TextBox 17">
            <a:extLst>
              <a:ext uri="{FF2B5EF4-FFF2-40B4-BE49-F238E27FC236}">
                <a16:creationId xmlns:a16="http://schemas.microsoft.com/office/drawing/2014/main" id="{A815C544-461F-43B2-9A4D-B936FFF8DB24}"/>
              </a:ext>
            </a:extLst>
          </p:cNvPr>
          <p:cNvSpPr txBox="1"/>
          <p:nvPr/>
        </p:nvSpPr>
        <p:spPr>
          <a:xfrm>
            <a:off x="751560" y="842539"/>
            <a:ext cx="668350" cy="646331"/>
          </a:xfrm>
          <a:prstGeom prst="rect">
            <a:avLst/>
          </a:prstGeom>
          <a:noFill/>
        </p:spPr>
        <p:txBody>
          <a:bodyPr wrap="square">
            <a:spAutoFit/>
          </a:bodyPr>
          <a:lstStyle/>
          <a:p>
            <a:pPr algn="r" rtl="1"/>
            <a:r>
              <a:rPr lang="fr-DZ" dirty="0">
                <a:solidFill>
                  <a:schemeClr val="bg1"/>
                </a:solidFill>
              </a:rPr>
              <a:t>1976	</a:t>
            </a:r>
          </a:p>
        </p:txBody>
      </p:sp>
      <p:sp>
        <p:nvSpPr>
          <p:cNvPr id="20" name="TextBox 19">
            <a:extLst>
              <a:ext uri="{FF2B5EF4-FFF2-40B4-BE49-F238E27FC236}">
                <a16:creationId xmlns:a16="http://schemas.microsoft.com/office/drawing/2014/main" id="{61A94EAE-368E-4DFC-A3EF-48230E83D396}"/>
              </a:ext>
            </a:extLst>
          </p:cNvPr>
          <p:cNvSpPr txBox="1"/>
          <p:nvPr/>
        </p:nvSpPr>
        <p:spPr>
          <a:xfrm>
            <a:off x="-160420" y="3111675"/>
            <a:ext cx="965512" cy="3139321"/>
          </a:xfrm>
          <a:prstGeom prst="rect">
            <a:avLst/>
          </a:prstGeom>
          <a:noFill/>
        </p:spPr>
        <p:txBody>
          <a:bodyPr wrap="square">
            <a:spAutoFit/>
          </a:bodyPr>
          <a:lstStyle/>
          <a:p>
            <a:pPr algn="r" rtl="1"/>
            <a:r>
              <a:rPr lang="ar-DZ" dirty="0">
                <a:solidFill>
                  <a:schemeClr val="bg1"/>
                </a:solidFill>
              </a:rPr>
              <a:t>تأسست شركة </a:t>
            </a:r>
            <a:r>
              <a:rPr lang="fr-FR" dirty="0">
                <a:solidFill>
                  <a:schemeClr val="bg1"/>
                </a:solidFill>
              </a:rPr>
              <a:t>Apple </a:t>
            </a:r>
            <a:r>
              <a:rPr lang="ar-DZ" dirty="0">
                <a:solidFill>
                  <a:schemeClr val="bg1"/>
                </a:solidFill>
              </a:rPr>
              <a:t>في 1 أبريل على يد ستيف جوبز، ستيف وزنياك، ورون واين.</a:t>
            </a:r>
            <a:endParaRPr lang="fr-DZ" dirty="0">
              <a:solidFill>
                <a:schemeClr val="bg1"/>
              </a:solidFill>
            </a:endParaRPr>
          </a:p>
        </p:txBody>
      </p:sp>
      <p:sp>
        <p:nvSpPr>
          <p:cNvPr id="22" name="TextBox 21">
            <a:extLst>
              <a:ext uri="{FF2B5EF4-FFF2-40B4-BE49-F238E27FC236}">
                <a16:creationId xmlns:a16="http://schemas.microsoft.com/office/drawing/2014/main" id="{0CDB54E4-9ECB-4F84-BE51-085E159843AA}"/>
              </a:ext>
            </a:extLst>
          </p:cNvPr>
          <p:cNvSpPr txBox="1"/>
          <p:nvPr/>
        </p:nvSpPr>
        <p:spPr>
          <a:xfrm>
            <a:off x="707388" y="3209231"/>
            <a:ext cx="911422" cy="2308324"/>
          </a:xfrm>
          <a:prstGeom prst="rect">
            <a:avLst/>
          </a:prstGeom>
          <a:noFill/>
        </p:spPr>
        <p:txBody>
          <a:bodyPr wrap="square">
            <a:spAutoFit/>
          </a:bodyPr>
          <a:lstStyle/>
          <a:p>
            <a:pPr algn="r" rtl="1"/>
            <a:r>
              <a:rPr lang="ar-DZ" dirty="0">
                <a:solidFill>
                  <a:schemeClr val="bg1"/>
                </a:solidFill>
              </a:rPr>
              <a:t>إطلاق الكمبيوتر الشخصي </a:t>
            </a:r>
            <a:r>
              <a:rPr lang="fr-FR" dirty="0">
                <a:solidFill>
                  <a:schemeClr val="bg1"/>
                </a:solidFill>
              </a:rPr>
              <a:t>Apple I، </a:t>
            </a:r>
            <a:r>
              <a:rPr lang="ar-DZ" dirty="0">
                <a:solidFill>
                  <a:schemeClr val="bg1"/>
                </a:solidFill>
              </a:rPr>
              <a:t>والذي تم تصميمه بواسطة وزنياك.</a:t>
            </a:r>
            <a:endParaRPr lang="fr-DZ" dirty="0">
              <a:solidFill>
                <a:schemeClr val="bg1"/>
              </a:solidFill>
            </a:endParaRPr>
          </a:p>
        </p:txBody>
      </p:sp>
      <p:sp>
        <p:nvSpPr>
          <p:cNvPr id="24" name="TextBox 23">
            <a:extLst>
              <a:ext uri="{FF2B5EF4-FFF2-40B4-BE49-F238E27FC236}">
                <a16:creationId xmlns:a16="http://schemas.microsoft.com/office/drawing/2014/main" id="{88BCA3CB-920C-4805-85E3-E19B8BA85525}"/>
              </a:ext>
            </a:extLst>
          </p:cNvPr>
          <p:cNvSpPr txBox="1"/>
          <p:nvPr/>
        </p:nvSpPr>
        <p:spPr>
          <a:xfrm>
            <a:off x="1607212" y="842539"/>
            <a:ext cx="687088" cy="369332"/>
          </a:xfrm>
          <a:prstGeom prst="rect">
            <a:avLst/>
          </a:prstGeom>
          <a:noFill/>
        </p:spPr>
        <p:txBody>
          <a:bodyPr wrap="square">
            <a:spAutoFit/>
          </a:bodyPr>
          <a:lstStyle/>
          <a:p>
            <a:r>
              <a:rPr lang="fr-DZ" dirty="0">
                <a:solidFill>
                  <a:schemeClr val="bg1"/>
                </a:solidFill>
              </a:rPr>
              <a:t>1977</a:t>
            </a:r>
          </a:p>
        </p:txBody>
      </p:sp>
      <p:sp>
        <p:nvSpPr>
          <p:cNvPr id="28" name="TextBox 27">
            <a:extLst>
              <a:ext uri="{FF2B5EF4-FFF2-40B4-BE49-F238E27FC236}">
                <a16:creationId xmlns:a16="http://schemas.microsoft.com/office/drawing/2014/main" id="{DEA3CA8F-DEBF-4993-AE3D-48CC2E9334F5}"/>
              </a:ext>
            </a:extLst>
          </p:cNvPr>
          <p:cNvSpPr txBox="1"/>
          <p:nvPr/>
        </p:nvSpPr>
        <p:spPr>
          <a:xfrm>
            <a:off x="1421036" y="3111675"/>
            <a:ext cx="882374" cy="3139321"/>
          </a:xfrm>
          <a:prstGeom prst="rect">
            <a:avLst/>
          </a:prstGeom>
          <a:noFill/>
        </p:spPr>
        <p:txBody>
          <a:bodyPr wrap="square">
            <a:spAutoFit/>
          </a:bodyPr>
          <a:lstStyle/>
          <a:p>
            <a:pPr algn="r" rtl="1"/>
            <a:r>
              <a:rPr lang="ar-DZ" dirty="0">
                <a:solidFill>
                  <a:schemeClr val="bg1"/>
                </a:solidFill>
              </a:rPr>
              <a:t>إطلاق </a:t>
            </a:r>
            <a:r>
              <a:rPr lang="fr-FR" dirty="0">
                <a:solidFill>
                  <a:schemeClr val="bg1"/>
                </a:solidFill>
              </a:rPr>
              <a:t>Apple II، </a:t>
            </a:r>
            <a:r>
              <a:rPr lang="ar-DZ" dirty="0">
                <a:solidFill>
                  <a:schemeClr val="bg1"/>
                </a:solidFill>
              </a:rPr>
              <a:t>الذي أصبح واحدًا من أوائل الحواسيب الشخصية الناجحة تجاريًا.</a:t>
            </a:r>
            <a:endParaRPr lang="fr-DZ" dirty="0">
              <a:solidFill>
                <a:schemeClr val="bg1"/>
              </a:solidFill>
            </a:endParaRPr>
          </a:p>
        </p:txBody>
      </p:sp>
      <p:sp>
        <p:nvSpPr>
          <p:cNvPr id="30" name="TextBox 29">
            <a:extLst>
              <a:ext uri="{FF2B5EF4-FFF2-40B4-BE49-F238E27FC236}">
                <a16:creationId xmlns:a16="http://schemas.microsoft.com/office/drawing/2014/main" id="{0EB6E2B2-2DCA-48F3-866E-2DAD0F23CA89}"/>
              </a:ext>
            </a:extLst>
          </p:cNvPr>
          <p:cNvSpPr txBox="1"/>
          <p:nvPr/>
        </p:nvSpPr>
        <p:spPr>
          <a:xfrm>
            <a:off x="2230485" y="823715"/>
            <a:ext cx="686915" cy="646331"/>
          </a:xfrm>
          <a:prstGeom prst="rect">
            <a:avLst/>
          </a:prstGeom>
          <a:noFill/>
        </p:spPr>
        <p:txBody>
          <a:bodyPr wrap="square">
            <a:spAutoFit/>
          </a:bodyPr>
          <a:lstStyle/>
          <a:p>
            <a:pPr algn="r" rtl="1"/>
            <a:r>
              <a:rPr lang="fr-DZ" dirty="0">
                <a:solidFill>
                  <a:schemeClr val="bg1"/>
                </a:solidFill>
              </a:rPr>
              <a:t>1980	</a:t>
            </a:r>
          </a:p>
        </p:txBody>
      </p:sp>
      <p:sp>
        <p:nvSpPr>
          <p:cNvPr id="32" name="TextBox 31">
            <a:extLst>
              <a:ext uri="{FF2B5EF4-FFF2-40B4-BE49-F238E27FC236}">
                <a16:creationId xmlns:a16="http://schemas.microsoft.com/office/drawing/2014/main" id="{73B0590A-E740-4237-9543-12D5218939E6}"/>
              </a:ext>
            </a:extLst>
          </p:cNvPr>
          <p:cNvSpPr txBox="1"/>
          <p:nvPr/>
        </p:nvSpPr>
        <p:spPr>
          <a:xfrm>
            <a:off x="2966142" y="794656"/>
            <a:ext cx="966415" cy="646331"/>
          </a:xfrm>
          <a:prstGeom prst="rect">
            <a:avLst/>
          </a:prstGeom>
          <a:noFill/>
        </p:spPr>
        <p:txBody>
          <a:bodyPr wrap="square">
            <a:spAutoFit/>
          </a:bodyPr>
          <a:lstStyle/>
          <a:p>
            <a:pPr algn="r" rtl="1"/>
            <a:r>
              <a:rPr lang="fr-DZ" dirty="0">
                <a:solidFill>
                  <a:schemeClr val="bg1"/>
                </a:solidFill>
              </a:rPr>
              <a:t>1984	</a:t>
            </a:r>
          </a:p>
        </p:txBody>
      </p:sp>
      <p:sp>
        <p:nvSpPr>
          <p:cNvPr id="34" name="TextBox 33">
            <a:extLst>
              <a:ext uri="{FF2B5EF4-FFF2-40B4-BE49-F238E27FC236}">
                <a16:creationId xmlns:a16="http://schemas.microsoft.com/office/drawing/2014/main" id="{6C42CD0E-F82E-4495-857B-F18AF13356BE}"/>
              </a:ext>
            </a:extLst>
          </p:cNvPr>
          <p:cNvSpPr txBox="1"/>
          <p:nvPr/>
        </p:nvSpPr>
        <p:spPr>
          <a:xfrm>
            <a:off x="3150701" y="3079636"/>
            <a:ext cx="882374" cy="3416320"/>
          </a:xfrm>
          <a:prstGeom prst="rect">
            <a:avLst/>
          </a:prstGeom>
          <a:noFill/>
        </p:spPr>
        <p:txBody>
          <a:bodyPr wrap="square">
            <a:spAutoFit/>
          </a:bodyPr>
          <a:lstStyle/>
          <a:p>
            <a:pPr algn="r" rtl="1"/>
            <a:r>
              <a:rPr lang="ar-DZ" dirty="0">
                <a:solidFill>
                  <a:schemeClr val="bg1"/>
                </a:solidFill>
              </a:rPr>
              <a:t>إطلاق </a:t>
            </a:r>
            <a:r>
              <a:rPr lang="fr-FR" dirty="0">
                <a:solidFill>
                  <a:schemeClr val="bg1"/>
                </a:solidFill>
              </a:rPr>
              <a:t>Macintosh، </a:t>
            </a:r>
            <a:r>
              <a:rPr lang="ar-DZ" dirty="0">
                <a:solidFill>
                  <a:schemeClr val="bg1"/>
                </a:solidFill>
              </a:rPr>
              <a:t>أول كمبيوتر شخصي يحتوي على واجهة رسومية وقرص مدمج.</a:t>
            </a:r>
            <a:endParaRPr lang="fr-DZ" dirty="0">
              <a:solidFill>
                <a:schemeClr val="bg1"/>
              </a:solidFill>
            </a:endParaRPr>
          </a:p>
        </p:txBody>
      </p:sp>
      <p:sp>
        <p:nvSpPr>
          <p:cNvPr id="36" name="TextBox 35">
            <a:extLst>
              <a:ext uri="{FF2B5EF4-FFF2-40B4-BE49-F238E27FC236}">
                <a16:creationId xmlns:a16="http://schemas.microsoft.com/office/drawing/2014/main" id="{BD662A54-CC0A-46CC-9362-916CDAACA922}"/>
              </a:ext>
            </a:extLst>
          </p:cNvPr>
          <p:cNvSpPr txBox="1"/>
          <p:nvPr/>
        </p:nvSpPr>
        <p:spPr>
          <a:xfrm>
            <a:off x="2231761" y="3126822"/>
            <a:ext cx="882374" cy="2862322"/>
          </a:xfrm>
          <a:prstGeom prst="rect">
            <a:avLst/>
          </a:prstGeom>
          <a:noFill/>
        </p:spPr>
        <p:txBody>
          <a:bodyPr wrap="square">
            <a:spAutoFit/>
          </a:bodyPr>
          <a:lstStyle/>
          <a:p>
            <a:pPr algn="r" rtl="1"/>
            <a:r>
              <a:rPr lang="ar-DZ" dirty="0">
                <a:solidFill>
                  <a:schemeClr val="bg1"/>
                </a:solidFill>
              </a:rPr>
              <a:t>إدراج </a:t>
            </a:r>
            <a:r>
              <a:rPr lang="fr-FR" dirty="0">
                <a:solidFill>
                  <a:schemeClr val="bg1"/>
                </a:solidFill>
              </a:rPr>
              <a:t>Apple </a:t>
            </a:r>
            <a:r>
              <a:rPr lang="ar-DZ" dirty="0">
                <a:solidFill>
                  <a:schemeClr val="bg1"/>
                </a:solidFill>
              </a:rPr>
              <a:t>في بورصة ناسداك، مما يجعلها واحدة من الشركات العامة.</a:t>
            </a:r>
            <a:endParaRPr lang="fr-DZ" dirty="0">
              <a:solidFill>
                <a:schemeClr val="bg1"/>
              </a:solidFill>
            </a:endParaRPr>
          </a:p>
        </p:txBody>
      </p:sp>
      <p:sp>
        <p:nvSpPr>
          <p:cNvPr id="38" name="TextBox 37">
            <a:extLst>
              <a:ext uri="{FF2B5EF4-FFF2-40B4-BE49-F238E27FC236}">
                <a16:creationId xmlns:a16="http://schemas.microsoft.com/office/drawing/2014/main" id="{DDBC49BD-806B-41AC-B4FB-87732CC10B99}"/>
              </a:ext>
            </a:extLst>
          </p:cNvPr>
          <p:cNvSpPr txBox="1"/>
          <p:nvPr/>
        </p:nvSpPr>
        <p:spPr>
          <a:xfrm>
            <a:off x="4082170" y="794656"/>
            <a:ext cx="841151" cy="369332"/>
          </a:xfrm>
          <a:prstGeom prst="rect">
            <a:avLst/>
          </a:prstGeom>
          <a:noFill/>
        </p:spPr>
        <p:txBody>
          <a:bodyPr wrap="square">
            <a:spAutoFit/>
          </a:bodyPr>
          <a:lstStyle/>
          <a:p>
            <a:pPr algn="r" rtl="1"/>
            <a:r>
              <a:rPr lang="fr-DZ" dirty="0">
                <a:solidFill>
                  <a:schemeClr val="bg1"/>
                </a:solidFill>
              </a:rPr>
              <a:t>1985</a:t>
            </a:r>
          </a:p>
        </p:txBody>
      </p:sp>
      <p:sp>
        <p:nvSpPr>
          <p:cNvPr id="40" name="TextBox 39">
            <a:extLst>
              <a:ext uri="{FF2B5EF4-FFF2-40B4-BE49-F238E27FC236}">
                <a16:creationId xmlns:a16="http://schemas.microsoft.com/office/drawing/2014/main" id="{11E5C872-EF4D-4D37-B8F2-8CC4D6EF3A9B}"/>
              </a:ext>
            </a:extLst>
          </p:cNvPr>
          <p:cNvSpPr txBox="1"/>
          <p:nvPr/>
        </p:nvSpPr>
        <p:spPr>
          <a:xfrm>
            <a:off x="4061558" y="3154828"/>
            <a:ext cx="882374" cy="2308324"/>
          </a:xfrm>
          <a:prstGeom prst="rect">
            <a:avLst/>
          </a:prstGeom>
          <a:noFill/>
        </p:spPr>
        <p:txBody>
          <a:bodyPr wrap="square">
            <a:spAutoFit/>
          </a:bodyPr>
          <a:lstStyle/>
          <a:p>
            <a:pPr algn="r" rtl="1"/>
            <a:r>
              <a:rPr lang="ar-DZ" dirty="0">
                <a:solidFill>
                  <a:schemeClr val="bg1"/>
                </a:solidFill>
              </a:rPr>
              <a:t>استقالة ستيف جوبز من </a:t>
            </a:r>
            <a:r>
              <a:rPr lang="fr-FR" dirty="0">
                <a:solidFill>
                  <a:schemeClr val="bg1"/>
                </a:solidFill>
              </a:rPr>
              <a:t>Apple </a:t>
            </a:r>
            <a:r>
              <a:rPr lang="ar-DZ" dirty="0">
                <a:solidFill>
                  <a:schemeClr val="bg1"/>
                </a:solidFill>
              </a:rPr>
              <a:t>بعد نزاع مع مجلس الإدارة.</a:t>
            </a:r>
            <a:endParaRPr lang="fr-DZ" dirty="0">
              <a:solidFill>
                <a:schemeClr val="bg1"/>
              </a:solidFill>
            </a:endParaRPr>
          </a:p>
        </p:txBody>
      </p:sp>
      <p:sp>
        <p:nvSpPr>
          <p:cNvPr id="44" name="TextBox 43">
            <a:extLst>
              <a:ext uri="{FF2B5EF4-FFF2-40B4-BE49-F238E27FC236}">
                <a16:creationId xmlns:a16="http://schemas.microsoft.com/office/drawing/2014/main" id="{E1E1C9A4-DB08-4B27-8204-55C8F80F910D}"/>
              </a:ext>
            </a:extLst>
          </p:cNvPr>
          <p:cNvSpPr txBox="1"/>
          <p:nvPr/>
        </p:nvSpPr>
        <p:spPr>
          <a:xfrm>
            <a:off x="4846000" y="823715"/>
            <a:ext cx="841151" cy="646331"/>
          </a:xfrm>
          <a:prstGeom prst="rect">
            <a:avLst/>
          </a:prstGeom>
          <a:noFill/>
        </p:spPr>
        <p:txBody>
          <a:bodyPr wrap="square">
            <a:spAutoFit/>
          </a:bodyPr>
          <a:lstStyle/>
          <a:p>
            <a:pPr algn="r" rtl="1"/>
            <a:r>
              <a:rPr lang="fr-DZ" dirty="0">
                <a:solidFill>
                  <a:schemeClr val="bg1"/>
                </a:solidFill>
              </a:rPr>
              <a:t>1997	</a:t>
            </a:r>
          </a:p>
        </p:txBody>
      </p:sp>
      <p:sp>
        <p:nvSpPr>
          <p:cNvPr id="46" name="TextBox 45">
            <a:extLst>
              <a:ext uri="{FF2B5EF4-FFF2-40B4-BE49-F238E27FC236}">
                <a16:creationId xmlns:a16="http://schemas.microsoft.com/office/drawing/2014/main" id="{93C32031-5625-4F2F-8D5D-5203FE77EB9B}"/>
              </a:ext>
            </a:extLst>
          </p:cNvPr>
          <p:cNvSpPr txBox="1"/>
          <p:nvPr/>
        </p:nvSpPr>
        <p:spPr>
          <a:xfrm>
            <a:off x="4685062" y="3194523"/>
            <a:ext cx="965512" cy="3693319"/>
          </a:xfrm>
          <a:prstGeom prst="rect">
            <a:avLst/>
          </a:prstGeom>
          <a:noFill/>
        </p:spPr>
        <p:txBody>
          <a:bodyPr wrap="square">
            <a:spAutoFit/>
          </a:bodyPr>
          <a:lstStyle/>
          <a:p>
            <a:pPr algn="r" rtl="1"/>
            <a:r>
              <a:rPr lang="ar-DZ" dirty="0">
                <a:solidFill>
                  <a:schemeClr val="bg1"/>
                </a:solidFill>
              </a:rPr>
              <a:t>عودة ستيف جوبز إلى </a:t>
            </a:r>
            <a:r>
              <a:rPr lang="fr-FR" dirty="0">
                <a:solidFill>
                  <a:schemeClr val="bg1"/>
                </a:solidFill>
              </a:rPr>
              <a:t>Apple </a:t>
            </a:r>
            <a:r>
              <a:rPr lang="ar-DZ" dirty="0">
                <a:solidFill>
                  <a:schemeClr val="bg1"/>
                </a:solidFill>
              </a:rPr>
              <a:t>بعد استحواذ الشركة على شركة </a:t>
            </a:r>
            <a:r>
              <a:rPr lang="fr-FR" dirty="0" err="1">
                <a:solidFill>
                  <a:schemeClr val="bg1"/>
                </a:solidFill>
              </a:rPr>
              <a:t>NeXT</a:t>
            </a:r>
            <a:r>
              <a:rPr lang="fr-FR" dirty="0">
                <a:solidFill>
                  <a:schemeClr val="bg1"/>
                </a:solidFill>
              </a:rPr>
              <a:t>، </a:t>
            </a:r>
            <a:r>
              <a:rPr lang="ar-DZ" dirty="0">
                <a:solidFill>
                  <a:schemeClr val="bg1"/>
                </a:solidFill>
              </a:rPr>
              <a:t>التي أسسها بعد مغادرته </a:t>
            </a:r>
            <a:r>
              <a:rPr lang="fr-FR" dirty="0">
                <a:solidFill>
                  <a:schemeClr val="bg1"/>
                </a:solidFill>
              </a:rPr>
              <a:t>Apple.</a:t>
            </a:r>
            <a:endParaRPr lang="fr-DZ" dirty="0">
              <a:solidFill>
                <a:schemeClr val="bg1"/>
              </a:solidFill>
            </a:endParaRPr>
          </a:p>
        </p:txBody>
      </p:sp>
      <p:sp>
        <p:nvSpPr>
          <p:cNvPr id="48" name="TextBox 47">
            <a:extLst>
              <a:ext uri="{FF2B5EF4-FFF2-40B4-BE49-F238E27FC236}">
                <a16:creationId xmlns:a16="http://schemas.microsoft.com/office/drawing/2014/main" id="{F9ADDB35-4302-4237-A5FE-16030CE28951}"/>
              </a:ext>
            </a:extLst>
          </p:cNvPr>
          <p:cNvSpPr txBox="1"/>
          <p:nvPr/>
        </p:nvSpPr>
        <p:spPr>
          <a:xfrm>
            <a:off x="5616251" y="794656"/>
            <a:ext cx="959498" cy="369332"/>
          </a:xfrm>
          <a:prstGeom prst="rect">
            <a:avLst/>
          </a:prstGeom>
          <a:noFill/>
        </p:spPr>
        <p:txBody>
          <a:bodyPr wrap="square">
            <a:spAutoFit/>
          </a:bodyPr>
          <a:lstStyle/>
          <a:p>
            <a:pPr algn="r" rtl="1"/>
            <a:r>
              <a:rPr lang="fr-DZ" dirty="0">
                <a:solidFill>
                  <a:schemeClr val="bg1"/>
                </a:solidFill>
              </a:rPr>
              <a:t>2001</a:t>
            </a:r>
          </a:p>
        </p:txBody>
      </p:sp>
      <p:sp>
        <p:nvSpPr>
          <p:cNvPr id="50" name="TextBox 49">
            <a:extLst>
              <a:ext uri="{FF2B5EF4-FFF2-40B4-BE49-F238E27FC236}">
                <a16:creationId xmlns:a16="http://schemas.microsoft.com/office/drawing/2014/main" id="{F3580149-79EA-4D6F-B2D6-69168BE5397D}"/>
              </a:ext>
            </a:extLst>
          </p:cNvPr>
          <p:cNvSpPr txBox="1"/>
          <p:nvPr/>
        </p:nvSpPr>
        <p:spPr>
          <a:xfrm>
            <a:off x="5647906" y="3221202"/>
            <a:ext cx="965513" cy="2031325"/>
          </a:xfrm>
          <a:prstGeom prst="rect">
            <a:avLst/>
          </a:prstGeom>
          <a:noFill/>
        </p:spPr>
        <p:txBody>
          <a:bodyPr wrap="square">
            <a:spAutoFit/>
          </a:bodyPr>
          <a:lstStyle/>
          <a:p>
            <a:pPr algn="r" rtl="1"/>
            <a:r>
              <a:rPr lang="ar-DZ" dirty="0">
                <a:solidFill>
                  <a:schemeClr val="bg1"/>
                </a:solidFill>
              </a:rPr>
              <a:t>إطلاق </a:t>
            </a:r>
            <a:r>
              <a:rPr lang="fr-FR" dirty="0">
                <a:solidFill>
                  <a:schemeClr val="bg1"/>
                </a:solidFill>
              </a:rPr>
              <a:t>iPod، </a:t>
            </a:r>
            <a:r>
              <a:rPr lang="ar-DZ" dirty="0">
                <a:solidFill>
                  <a:schemeClr val="bg1"/>
                </a:solidFill>
              </a:rPr>
              <a:t>والذي أحدث ثورة في صناعة الموسيقى.</a:t>
            </a:r>
            <a:endParaRPr lang="fr-DZ" dirty="0">
              <a:solidFill>
                <a:schemeClr val="bg1"/>
              </a:solidFill>
            </a:endParaRPr>
          </a:p>
        </p:txBody>
      </p:sp>
      <p:sp>
        <p:nvSpPr>
          <p:cNvPr id="51" name="Arrow: Chevron 50">
            <a:extLst>
              <a:ext uri="{FF2B5EF4-FFF2-40B4-BE49-F238E27FC236}">
                <a16:creationId xmlns:a16="http://schemas.microsoft.com/office/drawing/2014/main" id="{7AC3377B-1D48-4B5B-83B6-7B498855FFB9}"/>
              </a:ext>
            </a:extLst>
          </p:cNvPr>
          <p:cNvSpPr/>
          <p:nvPr/>
        </p:nvSpPr>
        <p:spPr>
          <a:xfrm>
            <a:off x="7013462" y="1383744"/>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52" name="Arrow: Chevron 51">
            <a:extLst>
              <a:ext uri="{FF2B5EF4-FFF2-40B4-BE49-F238E27FC236}">
                <a16:creationId xmlns:a16="http://schemas.microsoft.com/office/drawing/2014/main" id="{6DA2AE92-5914-4479-BCC1-5431D51CF52B}"/>
              </a:ext>
            </a:extLst>
          </p:cNvPr>
          <p:cNvSpPr/>
          <p:nvPr/>
        </p:nvSpPr>
        <p:spPr>
          <a:xfrm>
            <a:off x="7900865" y="1415342"/>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53" name="Arrow: Chevron 52">
            <a:extLst>
              <a:ext uri="{FF2B5EF4-FFF2-40B4-BE49-F238E27FC236}">
                <a16:creationId xmlns:a16="http://schemas.microsoft.com/office/drawing/2014/main" id="{5D78D73B-674A-43F3-83D0-CAA4C405C578}"/>
              </a:ext>
            </a:extLst>
          </p:cNvPr>
          <p:cNvSpPr/>
          <p:nvPr/>
        </p:nvSpPr>
        <p:spPr>
          <a:xfrm>
            <a:off x="8784495" y="1404891"/>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55" name="TextBox 54">
            <a:extLst>
              <a:ext uri="{FF2B5EF4-FFF2-40B4-BE49-F238E27FC236}">
                <a16:creationId xmlns:a16="http://schemas.microsoft.com/office/drawing/2014/main" id="{362974F3-7D36-4E83-B77C-83E9234465E8}"/>
              </a:ext>
            </a:extLst>
          </p:cNvPr>
          <p:cNvSpPr txBox="1"/>
          <p:nvPr/>
        </p:nvSpPr>
        <p:spPr>
          <a:xfrm>
            <a:off x="6699579" y="823715"/>
            <a:ext cx="985362" cy="646331"/>
          </a:xfrm>
          <a:prstGeom prst="rect">
            <a:avLst/>
          </a:prstGeom>
          <a:noFill/>
        </p:spPr>
        <p:txBody>
          <a:bodyPr wrap="square">
            <a:spAutoFit/>
          </a:bodyPr>
          <a:lstStyle/>
          <a:p>
            <a:pPr algn="r" rtl="1"/>
            <a:r>
              <a:rPr lang="fr-DZ" dirty="0">
                <a:solidFill>
                  <a:schemeClr val="bg1"/>
                </a:solidFill>
              </a:rPr>
              <a:t>2007	</a:t>
            </a:r>
          </a:p>
        </p:txBody>
      </p:sp>
      <p:sp>
        <p:nvSpPr>
          <p:cNvPr id="57" name="TextBox 56">
            <a:extLst>
              <a:ext uri="{FF2B5EF4-FFF2-40B4-BE49-F238E27FC236}">
                <a16:creationId xmlns:a16="http://schemas.microsoft.com/office/drawing/2014/main" id="{6DDD7CE4-F603-40E3-B328-30D0BEBFAA0C}"/>
              </a:ext>
            </a:extLst>
          </p:cNvPr>
          <p:cNvSpPr txBox="1"/>
          <p:nvPr/>
        </p:nvSpPr>
        <p:spPr>
          <a:xfrm>
            <a:off x="6722329" y="3192345"/>
            <a:ext cx="965263" cy="2031325"/>
          </a:xfrm>
          <a:prstGeom prst="rect">
            <a:avLst/>
          </a:prstGeom>
          <a:noFill/>
        </p:spPr>
        <p:txBody>
          <a:bodyPr wrap="square">
            <a:spAutoFit/>
          </a:bodyPr>
          <a:lstStyle/>
          <a:p>
            <a:pPr algn="r" rtl="1"/>
            <a:r>
              <a:rPr lang="ar-DZ" dirty="0">
                <a:solidFill>
                  <a:schemeClr val="bg1"/>
                </a:solidFill>
              </a:rPr>
              <a:t>إطلاق </a:t>
            </a:r>
            <a:r>
              <a:rPr lang="fr-FR" dirty="0">
                <a:solidFill>
                  <a:schemeClr val="bg1"/>
                </a:solidFill>
              </a:rPr>
              <a:t>iPhone، </a:t>
            </a:r>
            <a:r>
              <a:rPr lang="ar-DZ" dirty="0">
                <a:solidFill>
                  <a:schemeClr val="bg1"/>
                </a:solidFill>
              </a:rPr>
              <a:t>والذي أعاد تشكيل سوق الهواتف الذكية.</a:t>
            </a:r>
            <a:endParaRPr lang="fr-DZ" dirty="0">
              <a:solidFill>
                <a:schemeClr val="bg1"/>
              </a:solidFill>
            </a:endParaRPr>
          </a:p>
        </p:txBody>
      </p:sp>
      <p:sp>
        <p:nvSpPr>
          <p:cNvPr id="59" name="TextBox 58">
            <a:extLst>
              <a:ext uri="{FF2B5EF4-FFF2-40B4-BE49-F238E27FC236}">
                <a16:creationId xmlns:a16="http://schemas.microsoft.com/office/drawing/2014/main" id="{306245F2-A4A7-4909-AECB-AA302F1FD5DF}"/>
              </a:ext>
            </a:extLst>
          </p:cNvPr>
          <p:cNvSpPr txBox="1"/>
          <p:nvPr/>
        </p:nvSpPr>
        <p:spPr>
          <a:xfrm>
            <a:off x="7646136" y="857244"/>
            <a:ext cx="800555" cy="369332"/>
          </a:xfrm>
          <a:prstGeom prst="rect">
            <a:avLst/>
          </a:prstGeom>
          <a:noFill/>
        </p:spPr>
        <p:txBody>
          <a:bodyPr wrap="square">
            <a:spAutoFit/>
          </a:bodyPr>
          <a:lstStyle/>
          <a:p>
            <a:pPr algn="r" rtl="1"/>
            <a:r>
              <a:rPr lang="fr-DZ" dirty="0">
                <a:solidFill>
                  <a:schemeClr val="bg1"/>
                </a:solidFill>
              </a:rPr>
              <a:t>2010</a:t>
            </a:r>
          </a:p>
        </p:txBody>
      </p:sp>
      <p:sp>
        <p:nvSpPr>
          <p:cNvPr id="63" name="TextBox 62">
            <a:extLst>
              <a:ext uri="{FF2B5EF4-FFF2-40B4-BE49-F238E27FC236}">
                <a16:creationId xmlns:a16="http://schemas.microsoft.com/office/drawing/2014/main" id="{C686B7AC-0873-4AB4-A6E3-86B1E90F901D}"/>
              </a:ext>
            </a:extLst>
          </p:cNvPr>
          <p:cNvSpPr txBox="1"/>
          <p:nvPr/>
        </p:nvSpPr>
        <p:spPr>
          <a:xfrm>
            <a:off x="7583114" y="3186205"/>
            <a:ext cx="965264" cy="2308324"/>
          </a:xfrm>
          <a:prstGeom prst="rect">
            <a:avLst/>
          </a:prstGeom>
          <a:noFill/>
        </p:spPr>
        <p:txBody>
          <a:bodyPr wrap="square">
            <a:spAutoFit/>
          </a:bodyPr>
          <a:lstStyle/>
          <a:p>
            <a:pPr algn="r" rtl="1"/>
            <a:r>
              <a:rPr lang="ar-DZ" dirty="0">
                <a:solidFill>
                  <a:schemeClr val="bg1"/>
                </a:solidFill>
              </a:rPr>
              <a:t>إطلاق </a:t>
            </a:r>
            <a:r>
              <a:rPr lang="fr-FR" dirty="0">
                <a:solidFill>
                  <a:schemeClr val="bg1"/>
                </a:solidFill>
              </a:rPr>
              <a:t>iPad، </a:t>
            </a:r>
            <a:r>
              <a:rPr lang="ar-DZ" dirty="0">
                <a:solidFill>
                  <a:schemeClr val="bg1"/>
                </a:solidFill>
              </a:rPr>
              <a:t>الذي ساهم في إنشاء فئة جديدة من الأجهزة اللوحية.</a:t>
            </a:r>
            <a:endParaRPr lang="fr-DZ" dirty="0">
              <a:solidFill>
                <a:schemeClr val="bg1"/>
              </a:solidFill>
            </a:endParaRPr>
          </a:p>
        </p:txBody>
      </p:sp>
      <p:sp>
        <p:nvSpPr>
          <p:cNvPr id="67" name="TextBox 66">
            <a:extLst>
              <a:ext uri="{FF2B5EF4-FFF2-40B4-BE49-F238E27FC236}">
                <a16:creationId xmlns:a16="http://schemas.microsoft.com/office/drawing/2014/main" id="{ECC522CE-3927-4B32-8F33-D8A3E4E5451D}"/>
              </a:ext>
            </a:extLst>
          </p:cNvPr>
          <p:cNvSpPr txBox="1"/>
          <p:nvPr/>
        </p:nvSpPr>
        <p:spPr>
          <a:xfrm>
            <a:off x="8568571" y="764956"/>
            <a:ext cx="800555" cy="369332"/>
          </a:xfrm>
          <a:prstGeom prst="rect">
            <a:avLst/>
          </a:prstGeom>
          <a:noFill/>
        </p:spPr>
        <p:txBody>
          <a:bodyPr wrap="square">
            <a:spAutoFit/>
          </a:bodyPr>
          <a:lstStyle/>
          <a:p>
            <a:pPr algn="r" rtl="1"/>
            <a:r>
              <a:rPr lang="fr-DZ" dirty="0">
                <a:solidFill>
                  <a:schemeClr val="bg1"/>
                </a:solidFill>
              </a:rPr>
              <a:t>2015</a:t>
            </a:r>
          </a:p>
        </p:txBody>
      </p:sp>
      <p:sp>
        <p:nvSpPr>
          <p:cNvPr id="68" name="Arrow: Chevron 67">
            <a:extLst>
              <a:ext uri="{FF2B5EF4-FFF2-40B4-BE49-F238E27FC236}">
                <a16:creationId xmlns:a16="http://schemas.microsoft.com/office/drawing/2014/main" id="{6C99A7BD-C99D-44B9-A11C-DD392C69390D}"/>
              </a:ext>
            </a:extLst>
          </p:cNvPr>
          <p:cNvSpPr/>
          <p:nvPr/>
        </p:nvSpPr>
        <p:spPr>
          <a:xfrm>
            <a:off x="9610607" y="1383744"/>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69" name="Arrow: Chevron 68">
            <a:extLst>
              <a:ext uri="{FF2B5EF4-FFF2-40B4-BE49-F238E27FC236}">
                <a16:creationId xmlns:a16="http://schemas.microsoft.com/office/drawing/2014/main" id="{F8504AB3-8AB8-4EBD-AA15-54A31D0FBE8F}"/>
              </a:ext>
            </a:extLst>
          </p:cNvPr>
          <p:cNvSpPr/>
          <p:nvPr/>
        </p:nvSpPr>
        <p:spPr>
          <a:xfrm>
            <a:off x="10406693" y="1339405"/>
            <a:ext cx="1335412" cy="1630180"/>
          </a:xfrm>
          <a:prstGeom prst="chevron">
            <a:avLst/>
          </a:prstGeom>
          <a:solidFill>
            <a:srgbClr val="034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solidFill>
                <a:schemeClr val="tx1"/>
              </a:solidFill>
            </a:endParaRPr>
          </a:p>
        </p:txBody>
      </p:sp>
      <p:sp>
        <p:nvSpPr>
          <p:cNvPr id="71" name="TextBox 70">
            <a:extLst>
              <a:ext uri="{FF2B5EF4-FFF2-40B4-BE49-F238E27FC236}">
                <a16:creationId xmlns:a16="http://schemas.microsoft.com/office/drawing/2014/main" id="{707C68B7-8A45-4225-B236-CD49DDADD315}"/>
              </a:ext>
            </a:extLst>
          </p:cNvPr>
          <p:cNvSpPr txBox="1"/>
          <p:nvPr/>
        </p:nvSpPr>
        <p:spPr>
          <a:xfrm>
            <a:off x="9405338" y="794655"/>
            <a:ext cx="753688" cy="646331"/>
          </a:xfrm>
          <a:prstGeom prst="rect">
            <a:avLst/>
          </a:prstGeom>
          <a:noFill/>
        </p:spPr>
        <p:txBody>
          <a:bodyPr wrap="square">
            <a:spAutoFit/>
          </a:bodyPr>
          <a:lstStyle/>
          <a:p>
            <a:pPr algn="r" rtl="1"/>
            <a:r>
              <a:rPr lang="fr-DZ" dirty="0">
                <a:solidFill>
                  <a:schemeClr val="bg1"/>
                </a:solidFill>
              </a:rPr>
              <a:t>2020	</a:t>
            </a:r>
          </a:p>
        </p:txBody>
      </p:sp>
      <p:sp>
        <p:nvSpPr>
          <p:cNvPr id="73" name="TextBox 72">
            <a:extLst>
              <a:ext uri="{FF2B5EF4-FFF2-40B4-BE49-F238E27FC236}">
                <a16:creationId xmlns:a16="http://schemas.microsoft.com/office/drawing/2014/main" id="{8E878765-F4ED-4093-9BC2-E37BC6DE3AB0}"/>
              </a:ext>
            </a:extLst>
          </p:cNvPr>
          <p:cNvSpPr txBox="1"/>
          <p:nvPr/>
        </p:nvSpPr>
        <p:spPr>
          <a:xfrm>
            <a:off x="9605931" y="3264653"/>
            <a:ext cx="965512" cy="2308324"/>
          </a:xfrm>
          <a:prstGeom prst="rect">
            <a:avLst/>
          </a:prstGeom>
          <a:noFill/>
        </p:spPr>
        <p:txBody>
          <a:bodyPr wrap="square">
            <a:spAutoFit/>
          </a:bodyPr>
          <a:lstStyle/>
          <a:p>
            <a:pPr algn="r" rtl="1"/>
            <a:r>
              <a:rPr lang="ar-DZ" dirty="0">
                <a:solidFill>
                  <a:schemeClr val="bg1"/>
                </a:solidFill>
              </a:rPr>
              <a:t>إطلاق خدمة </a:t>
            </a:r>
            <a:r>
              <a:rPr lang="fr-FR" dirty="0">
                <a:solidFill>
                  <a:schemeClr val="bg1"/>
                </a:solidFill>
              </a:rPr>
              <a:t>Apple Fitness+، </a:t>
            </a:r>
            <a:r>
              <a:rPr lang="ar-DZ" dirty="0">
                <a:solidFill>
                  <a:schemeClr val="bg1"/>
                </a:solidFill>
              </a:rPr>
              <a:t>وتوسيع خدماتها الصحية واللياقية.</a:t>
            </a:r>
            <a:endParaRPr lang="fr-DZ" dirty="0">
              <a:solidFill>
                <a:schemeClr val="bg1"/>
              </a:solidFill>
            </a:endParaRPr>
          </a:p>
        </p:txBody>
      </p:sp>
      <p:sp>
        <p:nvSpPr>
          <p:cNvPr id="75" name="TextBox 74">
            <a:extLst>
              <a:ext uri="{FF2B5EF4-FFF2-40B4-BE49-F238E27FC236}">
                <a16:creationId xmlns:a16="http://schemas.microsoft.com/office/drawing/2014/main" id="{60A41DDD-1138-4CE4-919C-3EC9F0CA24C4}"/>
              </a:ext>
            </a:extLst>
          </p:cNvPr>
          <p:cNvSpPr txBox="1"/>
          <p:nvPr/>
        </p:nvSpPr>
        <p:spPr>
          <a:xfrm>
            <a:off x="9966331" y="794654"/>
            <a:ext cx="946364" cy="646331"/>
          </a:xfrm>
          <a:prstGeom prst="rect">
            <a:avLst/>
          </a:prstGeom>
          <a:noFill/>
        </p:spPr>
        <p:txBody>
          <a:bodyPr wrap="square">
            <a:spAutoFit/>
          </a:bodyPr>
          <a:lstStyle/>
          <a:p>
            <a:pPr algn="r" rtl="1"/>
            <a:r>
              <a:rPr lang="fr-DZ" dirty="0">
                <a:solidFill>
                  <a:schemeClr val="bg1"/>
                </a:solidFill>
              </a:rPr>
              <a:t>2021	</a:t>
            </a:r>
          </a:p>
        </p:txBody>
      </p:sp>
      <p:sp>
        <p:nvSpPr>
          <p:cNvPr id="77" name="TextBox 76">
            <a:extLst>
              <a:ext uri="{FF2B5EF4-FFF2-40B4-BE49-F238E27FC236}">
                <a16:creationId xmlns:a16="http://schemas.microsoft.com/office/drawing/2014/main" id="{C86935C8-1CBF-46D8-AF48-B4AC241223F3}"/>
              </a:ext>
            </a:extLst>
          </p:cNvPr>
          <p:cNvSpPr txBox="1"/>
          <p:nvPr/>
        </p:nvSpPr>
        <p:spPr>
          <a:xfrm>
            <a:off x="10533482" y="3192345"/>
            <a:ext cx="965512" cy="3416320"/>
          </a:xfrm>
          <a:prstGeom prst="rect">
            <a:avLst/>
          </a:prstGeom>
          <a:noFill/>
        </p:spPr>
        <p:txBody>
          <a:bodyPr wrap="square">
            <a:spAutoFit/>
          </a:bodyPr>
          <a:lstStyle/>
          <a:p>
            <a:pPr algn="r" rtl="1"/>
            <a:r>
              <a:rPr lang="ar-DZ" dirty="0">
                <a:solidFill>
                  <a:schemeClr val="bg1"/>
                </a:solidFill>
              </a:rPr>
              <a:t>الإعلان عن شريحة </a:t>
            </a:r>
            <a:r>
              <a:rPr lang="fr-FR" dirty="0">
                <a:solidFill>
                  <a:schemeClr val="bg1"/>
                </a:solidFill>
              </a:rPr>
              <a:t>M1 </a:t>
            </a:r>
            <a:r>
              <a:rPr lang="ar-DZ" dirty="0">
                <a:solidFill>
                  <a:schemeClr val="bg1"/>
                </a:solidFill>
              </a:rPr>
              <a:t>الخاصة بـ </a:t>
            </a:r>
            <a:r>
              <a:rPr lang="fr-FR" dirty="0">
                <a:solidFill>
                  <a:schemeClr val="bg1"/>
                </a:solidFill>
              </a:rPr>
              <a:t>Apple، </a:t>
            </a:r>
            <a:r>
              <a:rPr lang="ar-DZ" dirty="0">
                <a:solidFill>
                  <a:schemeClr val="bg1"/>
                </a:solidFill>
              </a:rPr>
              <a:t>والتي تمثل تحولًا في تصميم المعالجات لأجهزة </a:t>
            </a:r>
            <a:r>
              <a:rPr lang="fr-FR" dirty="0">
                <a:solidFill>
                  <a:schemeClr val="bg1"/>
                </a:solidFill>
              </a:rPr>
              <a:t>Mac.</a:t>
            </a:r>
            <a:endParaRPr lang="fr-DZ" dirty="0">
              <a:solidFill>
                <a:schemeClr val="bg1"/>
              </a:solidFill>
            </a:endParaRPr>
          </a:p>
        </p:txBody>
      </p:sp>
      <p:sp>
        <p:nvSpPr>
          <p:cNvPr id="79" name="TextBox 78">
            <a:extLst>
              <a:ext uri="{FF2B5EF4-FFF2-40B4-BE49-F238E27FC236}">
                <a16:creationId xmlns:a16="http://schemas.microsoft.com/office/drawing/2014/main" id="{F65AB2EE-DE1F-4E27-97DF-4D4DF42DCD17}"/>
              </a:ext>
            </a:extLst>
          </p:cNvPr>
          <p:cNvSpPr txBox="1"/>
          <p:nvPr/>
        </p:nvSpPr>
        <p:spPr>
          <a:xfrm>
            <a:off x="8665807" y="3215240"/>
            <a:ext cx="852266" cy="2585323"/>
          </a:xfrm>
          <a:prstGeom prst="rect">
            <a:avLst/>
          </a:prstGeom>
          <a:noFill/>
        </p:spPr>
        <p:txBody>
          <a:bodyPr wrap="square">
            <a:spAutoFit/>
          </a:bodyPr>
          <a:lstStyle/>
          <a:p>
            <a:pPr algn="r" rtl="1"/>
            <a:r>
              <a:rPr lang="ar-DZ" dirty="0">
                <a:solidFill>
                  <a:schemeClr val="bg1"/>
                </a:solidFill>
              </a:rPr>
              <a:t>إطلاق </a:t>
            </a:r>
            <a:r>
              <a:rPr lang="fr-FR" dirty="0">
                <a:solidFill>
                  <a:schemeClr val="bg1"/>
                </a:solidFill>
              </a:rPr>
              <a:t>Apple Watch، </a:t>
            </a:r>
            <a:r>
              <a:rPr lang="ar-DZ" dirty="0">
                <a:solidFill>
                  <a:schemeClr val="bg1"/>
                </a:solidFill>
              </a:rPr>
              <a:t>والذي دخل في سوق الأجهزة القابلة للارتداء.</a:t>
            </a:r>
            <a:endParaRPr lang="fr-DZ" dirty="0">
              <a:solidFill>
                <a:schemeClr val="bg1"/>
              </a:solidFill>
            </a:endParaRPr>
          </a:p>
        </p:txBody>
      </p:sp>
      <p:sp>
        <p:nvSpPr>
          <p:cNvPr id="81" name="TextBox 80">
            <a:extLst>
              <a:ext uri="{FF2B5EF4-FFF2-40B4-BE49-F238E27FC236}">
                <a16:creationId xmlns:a16="http://schemas.microsoft.com/office/drawing/2014/main" id="{9AC3E737-BA2D-4DED-AA52-D5C95C64333E}"/>
              </a:ext>
            </a:extLst>
          </p:cNvPr>
          <p:cNvSpPr txBox="1"/>
          <p:nvPr/>
        </p:nvSpPr>
        <p:spPr>
          <a:xfrm>
            <a:off x="1028554" y="156821"/>
            <a:ext cx="10134893" cy="707886"/>
          </a:xfrm>
          <a:prstGeom prst="rect">
            <a:avLst/>
          </a:prstGeom>
          <a:noFill/>
        </p:spPr>
        <p:txBody>
          <a:bodyPr wrap="square">
            <a:spAutoFit/>
          </a:bodyPr>
          <a:lstStyle/>
          <a:p>
            <a:pPr algn="r" rtl="1"/>
            <a:r>
              <a:rPr lang="ar-DZ" sz="2000" b="1" dirty="0">
                <a:solidFill>
                  <a:schemeClr val="bg1"/>
                </a:solidFill>
                <a:effectLst>
                  <a:outerShdw blurRad="38100" dist="38100" dir="2700000" algn="tl">
                    <a:srgbClr val="000000">
                      <a:alpha val="43137"/>
                    </a:srgbClr>
                  </a:outerShdw>
                </a:effectLst>
              </a:rPr>
              <a:t>السلم الزمني يلخص بعض الأحداث الرئيسية في تاريخ شركة </a:t>
            </a:r>
            <a:r>
              <a:rPr lang="fr-FR" sz="2000" b="1" dirty="0">
                <a:solidFill>
                  <a:schemeClr val="bg1"/>
                </a:solidFill>
                <a:effectLst>
                  <a:outerShdw blurRad="38100" dist="38100" dir="2700000" algn="tl">
                    <a:srgbClr val="000000">
                      <a:alpha val="43137"/>
                    </a:srgbClr>
                  </a:outerShdw>
                </a:effectLst>
              </a:rPr>
              <a:t>Apple، </a:t>
            </a:r>
            <a:r>
              <a:rPr lang="ar-DZ" sz="2000" b="1" dirty="0">
                <a:solidFill>
                  <a:schemeClr val="bg1"/>
                </a:solidFill>
                <a:effectLst>
                  <a:outerShdw blurRad="38100" dist="38100" dir="2700000" algn="tl">
                    <a:srgbClr val="000000">
                      <a:alpha val="43137"/>
                    </a:srgbClr>
                  </a:outerShdw>
                </a:effectLst>
              </a:rPr>
              <a:t>مما يعكس تطورها المستمر وتوسعها في الأسواق المختلفة. </a:t>
            </a:r>
            <a:endParaRPr lang="fr-DZ"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604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759CB3-B79E-4706-86EE-2A8984A586DA}"/>
              </a:ext>
            </a:extLst>
          </p:cNvPr>
          <p:cNvSpPr txBox="1"/>
          <p:nvPr/>
        </p:nvSpPr>
        <p:spPr>
          <a:xfrm>
            <a:off x="5261811" y="2831250"/>
            <a:ext cx="6096000" cy="461665"/>
          </a:xfrm>
          <a:prstGeom prst="rect">
            <a:avLst/>
          </a:prstGeom>
          <a:noFill/>
        </p:spPr>
        <p:txBody>
          <a:bodyPr wrap="square">
            <a:spAutoFit/>
          </a:bodyPr>
          <a:lstStyle/>
          <a:p>
            <a:pPr algn="r" rtl="1"/>
            <a:r>
              <a:rPr lang="ar-DZ" sz="2400" b="1" dirty="0">
                <a:effectLst>
                  <a:outerShdw blurRad="38100" dist="38100" dir="2700000" algn="tl">
                    <a:srgbClr val="000000">
                      <a:alpha val="43137"/>
                    </a:srgbClr>
                  </a:outerShdw>
                </a:effectLst>
              </a:rPr>
              <a:t>2. المزيج التسويقي </a:t>
            </a:r>
            <a:r>
              <a:rPr lang="fr-FR" sz="2400" b="1" dirty="0">
                <a:effectLst>
                  <a:outerShdw blurRad="38100" dist="38100" dir="2700000" algn="tl">
                    <a:srgbClr val="000000">
                      <a:alpha val="43137"/>
                    </a:srgbClr>
                  </a:outerShdw>
                </a:effectLst>
              </a:rPr>
              <a:t>4Ps</a:t>
            </a:r>
            <a:r>
              <a:rPr lang="ar-DZ" sz="2400" b="1" dirty="0">
                <a:effectLst>
                  <a:outerShdw blurRad="38100" dist="38100" dir="2700000" algn="tl">
                    <a:srgbClr val="000000">
                      <a:alpha val="43137"/>
                    </a:srgbClr>
                  </a:outerShdw>
                </a:effectLst>
              </a:rPr>
              <a:t> </a:t>
            </a:r>
            <a:r>
              <a:rPr lang="fr-FR" sz="2400" b="1" dirty="0">
                <a:effectLst>
                  <a:outerShdw blurRad="38100" dist="38100" dir="2700000" algn="tl">
                    <a:srgbClr val="000000">
                      <a:alpha val="43137"/>
                    </a:srgbClr>
                  </a:outerShdw>
                </a:effectLst>
              </a:rPr>
              <a:t> </a:t>
            </a:r>
            <a:r>
              <a:rPr lang="ar-DZ" sz="2400" b="1" dirty="0">
                <a:effectLst>
                  <a:outerShdw blurRad="38100" dist="38100" dir="2700000" algn="tl">
                    <a:srgbClr val="000000">
                      <a:alpha val="43137"/>
                    </a:srgbClr>
                  </a:outerShdw>
                </a:effectLst>
              </a:rPr>
              <a:t>لشركة </a:t>
            </a:r>
            <a:r>
              <a:rPr lang="fr-FR" sz="2400" b="1" dirty="0">
                <a:effectLst>
                  <a:outerShdw blurRad="38100" dist="38100" dir="2700000" algn="tl">
                    <a:srgbClr val="000000">
                      <a:alpha val="43137"/>
                    </a:srgbClr>
                  </a:outerShdw>
                </a:effectLst>
              </a:rPr>
              <a:t>Apple</a:t>
            </a:r>
          </a:p>
        </p:txBody>
      </p:sp>
      <p:pic>
        <p:nvPicPr>
          <p:cNvPr id="7" name="Picture 6">
            <a:extLst>
              <a:ext uri="{FF2B5EF4-FFF2-40B4-BE49-F238E27FC236}">
                <a16:creationId xmlns:a16="http://schemas.microsoft.com/office/drawing/2014/main" id="{D69F202C-C3D6-4FC0-8E36-671B4BD3F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231" y="136086"/>
            <a:ext cx="9144000" cy="6858000"/>
          </a:xfrm>
          <a:prstGeom prst="rect">
            <a:avLst/>
          </a:prstGeom>
        </p:spPr>
      </p:pic>
      <p:pic>
        <p:nvPicPr>
          <p:cNvPr id="9" name="Picture 8">
            <a:extLst>
              <a:ext uri="{FF2B5EF4-FFF2-40B4-BE49-F238E27FC236}">
                <a16:creationId xmlns:a16="http://schemas.microsoft.com/office/drawing/2014/main" id="{BE693DA8-EE06-487E-8923-3CAE0AF16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760" y="3678655"/>
            <a:ext cx="5532060" cy="3179345"/>
          </a:xfrm>
          <a:prstGeom prst="rect">
            <a:avLst/>
          </a:prstGeom>
        </p:spPr>
      </p:pic>
    </p:spTree>
    <p:extLst>
      <p:ext uri="{BB962C8B-B14F-4D97-AF65-F5344CB8AC3E}">
        <p14:creationId xmlns:p14="http://schemas.microsoft.com/office/powerpoint/2010/main" val="425628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69334-CD5D-40E8-BC1C-D0FA816BE8BB}"/>
              </a:ext>
            </a:extLst>
          </p:cNvPr>
          <p:cNvSpPr txBox="1"/>
          <p:nvPr/>
        </p:nvSpPr>
        <p:spPr>
          <a:xfrm>
            <a:off x="7106653" y="735613"/>
            <a:ext cx="4668252" cy="1569660"/>
          </a:xfrm>
          <a:prstGeom prst="rect">
            <a:avLst/>
          </a:prstGeom>
          <a:noFill/>
        </p:spPr>
        <p:txBody>
          <a:bodyPr wrap="square">
            <a:spAutoFit/>
          </a:bodyPr>
          <a:lstStyle/>
          <a:p>
            <a:pPr algn="just" rtl="1"/>
            <a:r>
              <a:rPr lang="ar-DZ" sz="2400" b="1" dirty="0">
                <a:effectLst>
                  <a:outerShdw blurRad="38100" dist="38100" dir="2700000" algn="tl">
                    <a:srgbClr val="000000">
                      <a:alpha val="43137"/>
                    </a:srgbClr>
                  </a:outerShdw>
                </a:effectLst>
              </a:rPr>
              <a:t>المنتج: تشتهر </a:t>
            </a:r>
            <a:r>
              <a:rPr lang="fr-FR" sz="2400" b="1" dirty="0">
                <a:effectLst>
                  <a:outerShdw blurRad="38100" dist="38100" dir="2700000" algn="tl">
                    <a:srgbClr val="000000">
                      <a:alpha val="43137"/>
                    </a:srgbClr>
                  </a:outerShdw>
                </a:effectLst>
              </a:rPr>
              <a:t>Apple </a:t>
            </a:r>
            <a:r>
              <a:rPr lang="ar-DZ" sz="2400" b="1" dirty="0">
                <a:effectLst>
                  <a:outerShdw blurRad="38100" dist="38100" dir="2700000" algn="tl">
                    <a:srgbClr val="000000">
                      <a:alpha val="43137"/>
                    </a:srgbClr>
                  </a:outerShdw>
                </a:effectLst>
              </a:rPr>
              <a:t>بتقديم منتجات عالية الجودة تتميز بالتصميم الأنيق والأداء المتميز. تشمل منتجاتها </a:t>
            </a:r>
            <a:r>
              <a:rPr lang="fr-FR" sz="2400" b="1" dirty="0">
                <a:effectLst>
                  <a:outerShdw blurRad="38100" dist="38100" dir="2700000" algn="tl">
                    <a:srgbClr val="000000">
                      <a:alpha val="43137"/>
                    </a:srgbClr>
                  </a:outerShdw>
                </a:effectLst>
              </a:rPr>
              <a:t>iPhone، iPad، Mac، Apple Watch، </a:t>
            </a:r>
            <a:r>
              <a:rPr lang="ar-DZ" sz="2400" b="1" dirty="0">
                <a:effectLst>
                  <a:outerShdw blurRad="38100" dist="38100" dir="2700000" algn="tl">
                    <a:srgbClr val="000000">
                      <a:alpha val="43137"/>
                    </a:srgbClr>
                  </a:outerShdw>
                </a:effectLst>
              </a:rPr>
              <a:t>و</a:t>
            </a:r>
            <a:r>
              <a:rPr lang="fr-FR" sz="2400" b="1" dirty="0" err="1">
                <a:effectLst>
                  <a:outerShdw blurRad="38100" dist="38100" dir="2700000" algn="tl">
                    <a:srgbClr val="000000">
                      <a:alpha val="43137"/>
                    </a:srgbClr>
                  </a:outerShdw>
                </a:effectLst>
              </a:rPr>
              <a:t>AirPods</a:t>
            </a:r>
            <a:r>
              <a:rPr lang="fr-FR" sz="2400" b="1" dirty="0">
                <a:effectLst>
                  <a:outerShdw blurRad="38100" dist="38100" dir="2700000" algn="tl">
                    <a:srgbClr val="000000">
                      <a:alpha val="43137"/>
                    </a:srgbClr>
                  </a:outerShdw>
                </a:effectLst>
              </a:rPr>
              <a:t>.</a:t>
            </a:r>
            <a:endParaRPr lang="fr-DZ" sz="2400"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167CB92D-178A-48B0-886C-060F46497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023" y="2967789"/>
            <a:ext cx="3725489" cy="2102240"/>
          </a:xfrm>
          <a:prstGeom prst="ellipse">
            <a:avLst/>
          </a:prstGeom>
          <a:ln>
            <a:noFill/>
          </a:ln>
          <a:effectLst>
            <a:softEdge rad="112500"/>
          </a:effectLst>
        </p:spPr>
      </p:pic>
      <p:sp>
        <p:nvSpPr>
          <p:cNvPr id="7" name="TextBox 6">
            <a:extLst>
              <a:ext uri="{FF2B5EF4-FFF2-40B4-BE49-F238E27FC236}">
                <a16:creationId xmlns:a16="http://schemas.microsoft.com/office/drawing/2014/main" id="{43F5950E-523A-489D-BD3A-A7BEAB545925}"/>
              </a:ext>
            </a:extLst>
          </p:cNvPr>
          <p:cNvSpPr txBox="1"/>
          <p:nvPr/>
        </p:nvSpPr>
        <p:spPr>
          <a:xfrm>
            <a:off x="561474" y="2484203"/>
            <a:ext cx="6096000" cy="1200329"/>
          </a:xfrm>
          <a:prstGeom prst="rect">
            <a:avLst/>
          </a:prstGeom>
          <a:noFill/>
        </p:spPr>
        <p:txBody>
          <a:bodyPr wrap="square">
            <a:spAutoFit/>
          </a:bodyPr>
          <a:lstStyle/>
          <a:p>
            <a:pPr algn="just" rtl="1"/>
            <a:r>
              <a:rPr lang="ar-DZ" sz="2400" b="1" dirty="0">
                <a:effectLst>
                  <a:outerShdw blurRad="38100" dist="38100" dir="2700000" algn="tl">
                    <a:srgbClr val="000000">
                      <a:alpha val="43137"/>
                    </a:srgbClr>
                  </a:outerShdw>
                </a:effectLst>
              </a:rPr>
              <a:t>السعر: تتبع </a:t>
            </a:r>
            <a:r>
              <a:rPr lang="fr-FR" sz="2400" b="1" dirty="0">
                <a:effectLst>
                  <a:outerShdw blurRad="38100" dist="38100" dir="2700000" algn="tl">
                    <a:srgbClr val="000000">
                      <a:alpha val="43137"/>
                    </a:srgbClr>
                  </a:outerShdw>
                </a:effectLst>
              </a:rPr>
              <a:t>Apple </a:t>
            </a:r>
            <a:r>
              <a:rPr lang="ar-DZ" sz="2400" b="1" dirty="0">
                <a:effectLst>
                  <a:outerShdw blurRad="38100" dist="38100" dir="2700000" algn="tl">
                    <a:srgbClr val="000000">
                      <a:alpha val="43137"/>
                    </a:srgbClr>
                  </a:outerShdw>
                </a:effectLst>
              </a:rPr>
              <a:t>استراتيجية تسعير مرتفعة نسبياً، مما يعكس جودة منتجاتها وابتكاراتها. تسعى الشركة إلى الحفاظ على صورة العلامة التجارية الفاخرة.</a:t>
            </a:r>
            <a:endParaRPr lang="fr-DZ" sz="2400" b="1"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3421143A-B89D-4EE8-B041-32A00E055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27593"/>
            <a:ext cx="3725489" cy="2484872"/>
          </a:xfrm>
          <a:prstGeom prst="ellipse">
            <a:avLst/>
          </a:prstGeom>
          <a:ln>
            <a:noFill/>
          </a:ln>
          <a:effectLst>
            <a:softEdge rad="112500"/>
          </a:effectLst>
        </p:spPr>
      </p:pic>
    </p:spTree>
    <p:extLst>
      <p:ext uri="{BB962C8B-B14F-4D97-AF65-F5344CB8AC3E}">
        <p14:creationId xmlns:p14="http://schemas.microsoft.com/office/powerpoint/2010/main" val="176035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69334-CD5D-40E8-BC1C-D0FA816BE8BB}"/>
              </a:ext>
            </a:extLst>
          </p:cNvPr>
          <p:cNvSpPr txBox="1"/>
          <p:nvPr/>
        </p:nvSpPr>
        <p:spPr>
          <a:xfrm>
            <a:off x="417095" y="545535"/>
            <a:ext cx="4668252" cy="1938992"/>
          </a:xfrm>
          <a:prstGeom prst="rect">
            <a:avLst/>
          </a:prstGeom>
          <a:noFill/>
        </p:spPr>
        <p:txBody>
          <a:bodyPr wrap="square">
            <a:spAutoFit/>
          </a:bodyPr>
          <a:lstStyle/>
          <a:p>
            <a:pPr algn="just" rtl="1"/>
            <a:r>
              <a:rPr lang="ar-DZ" sz="2400" b="1" dirty="0">
                <a:effectLst>
                  <a:outerShdw blurRad="38100" dist="38100" dir="2700000" algn="tl">
                    <a:srgbClr val="000000">
                      <a:alpha val="43137"/>
                    </a:srgbClr>
                  </a:outerShdw>
                </a:effectLst>
              </a:rPr>
              <a:t>المكان: تبيع </a:t>
            </a:r>
            <a:r>
              <a:rPr lang="fr-FR" sz="2400" b="1" dirty="0">
                <a:effectLst>
                  <a:outerShdw blurRad="38100" dist="38100" dir="2700000" algn="tl">
                    <a:srgbClr val="000000">
                      <a:alpha val="43137"/>
                    </a:srgbClr>
                  </a:outerShdw>
                </a:effectLst>
              </a:rPr>
              <a:t>Apple </a:t>
            </a:r>
            <a:r>
              <a:rPr lang="ar-DZ" sz="2400" b="1" dirty="0">
                <a:effectLst>
                  <a:outerShdw blurRad="38100" dist="38100" dir="2700000" algn="tl">
                    <a:srgbClr val="000000">
                      <a:alpha val="43137"/>
                    </a:srgbClr>
                  </a:outerShdw>
                </a:effectLst>
              </a:rPr>
              <a:t>منتجاتها عبر متاجرها الخاصة، المتاجر الإلكترونية، وشبكة من موزعي التجزئة. تُعتبر المتاجر الخاصة علامة مميزة للشركة، حيث توفر تجربة تسوق فريدة.</a:t>
            </a:r>
            <a:endParaRPr lang="fr-DZ" sz="2400" b="1"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43F5950E-523A-489D-BD3A-A7BEAB545925}"/>
              </a:ext>
            </a:extLst>
          </p:cNvPr>
          <p:cNvSpPr txBox="1"/>
          <p:nvPr/>
        </p:nvSpPr>
        <p:spPr>
          <a:xfrm>
            <a:off x="5807242" y="2967789"/>
            <a:ext cx="6096000" cy="1569660"/>
          </a:xfrm>
          <a:prstGeom prst="rect">
            <a:avLst/>
          </a:prstGeom>
          <a:noFill/>
        </p:spPr>
        <p:txBody>
          <a:bodyPr wrap="square">
            <a:spAutoFit/>
          </a:bodyPr>
          <a:lstStyle/>
          <a:p>
            <a:pPr algn="just" rtl="1"/>
            <a:r>
              <a:rPr lang="ar-DZ" sz="2400" b="1" dirty="0">
                <a:effectLst>
                  <a:outerShdw blurRad="38100" dist="38100" dir="2700000" algn="tl">
                    <a:srgbClr val="000000">
                      <a:alpha val="43137"/>
                    </a:srgbClr>
                  </a:outerShdw>
                </a:effectLst>
              </a:rPr>
              <a:t>الترويج: تستخدم </a:t>
            </a:r>
            <a:r>
              <a:rPr lang="fr-FR" sz="2400" b="1" dirty="0">
                <a:effectLst>
                  <a:outerShdw blurRad="38100" dist="38100" dir="2700000" algn="tl">
                    <a:srgbClr val="000000">
                      <a:alpha val="43137"/>
                    </a:srgbClr>
                  </a:outerShdw>
                </a:effectLst>
              </a:rPr>
              <a:t>Apple </a:t>
            </a:r>
            <a:r>
              <a:rPr lang="ar-DZ" sz="2400" b="1" dirty="0">
                <a:effectLst>
                  <a:outerShdw blurRad="38100" dist="38100" dir="2700000" algn="tl">
                    <a:srgbClr val="000000">
                      <a:alpha val="43137"/>
                    </a:srgbClr>
                  </a:outerShdw>
                </a:effectLst>
              </a:rPr>
              <a:t>حملات تسويقية مبتكرة، تعتمد على الإعلان من خلال التلفاز، الإنترنت، ووسائل التواصل الاجتماعي. تتميز الإعلانات بأسلوبها الفريد والمثير للاهتمام.</a:t>
            </a:r>
            <a:endParaRPr lang="fr-DZ" sz="24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E6CB5899-388B-4D8E-94D1-64635A517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776" y="2697852"/>
            <a:ext cx="3158808" cy="2102241"/>
          </a:xfrm>
          <a:prstGeom prst="ellipse">
            <a:avLst/>
          </a:prstGeom>
          <a:ln>
            <a:noFill/>
          </a:ln>
          <a:effectLst>
            <a:softEdge rad="112500"/>
          </a:effectLst>
        </p:spPr>
      </p:pic>
      <p:pic>
        <p:nvPicPr>
          <p:cNvPr id="8" name="Picture 7">
            <a:extLst>
              <a:ext uri="{FF2B5EF4-FFF2-40B4-BE49-F238E27FC236}">
                <a16:creationId xmlns:a16="http://schemas.microsoft.com/office/drawing/2014/main" id="{83C3F28F-3A4E-4145-97F1-49A0D1C61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92" y="4600053"/>
            <a:ext cx="3158808" cy="2153172"/>
          </a:xfrm>
          <a:prstGeom prst="ellipse">
            <a:avLst/>
          </a:prstGeom>
          <a:ln>
            <a:noFill/>
          </a:ln>
          <a:effectLst>
            <a:softEdge rad="112500"/>
          </a:effectLst>
        </p:spPr>
      </p:pic>
    </p:spTree>
    <p:extLst>
      <p:ext uri="{BB962C8B-B14F-4D97-AF65-F5344CB8AC3E}">
        <p14:creationId xmlns:p14="http://schemas.microsoft.com/office/powerpoint/2010/main" val="193679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634F4A-6982-4550-82BC-290C84CF4C86}"/>
              </a:ext>
            </a:extLst>
          </p:cNvPr>
          <p:cNvSpPr txBox="1"/>
          <p:nvPr/>
        </p:nvSpPr>
        <p:spPr>
          <a:xfrm>
            <a:off x="5727032" y="3167390"/>
            <a:ext cx="6096000" cy="523220"/>
          </a:xfrm>
          <a:prstGeom prst="rect">
            <a:avLst/>
          </a:prstGeom>
          <a:noFill/>
        </p:spPr>
        <p:txBody>
          <a:bodyPr wrap="square">
            <a:spAutoFit/>
          </a:bodyPr>
          <a:lstStyle/>
          <a:p>
            <a:pPr algn="r" rtl="1"/>
            <a:r>
              <a:rPr lang="ar-DZ" sz="2800" b="1" dirty="0">
                <a:effectLst>
                  <a:outerShdw blurRad="38100" dist="38100" dir="2700000" algn="tl">
                    <a:srgbClr val="000000">
                      <a:alpha val="43137"/>
                    </a:srgbClr>
                  </a:outerShdw>
                </a:effectLst>
              </a:rPr>
              <a:t>3. الشريحة السوقية المستهدفة</a:t>
            </a:r>
          </a:p>
        </p:txBody>
      </p:sp>
      <p:sp>
        <p:nvSpPr>
          <p:cNvPr id="4" name="Arrow: Pentagon 3">
            <a:extLst>
              <a:ext uri="{FF2B5EF4-FFF2-40B4-BE49-F238E27FC236}">
                <a16:creationId xmlns:a16="http://schemas.microsoft.com/office/drawing/2014/main" id="{55F1816B-E4F4-4082-A6FB-2BFC6B9A1DEE}"/>
              </a:ext>
            </a:extLst>
          </p:cNvPr>
          <p:cNvSpPr/>
          <p:nvPr/>
        </p:nvSpPr>
        <p:spPr>
          <a:xfrm>
            <a:off x="0" y="0"/>
            <a:ext cx="7828547" cy="6858000"/>
          </a:xfrm>
          <a:prstGeom prst="homePlat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4092695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1386</Words>
  <Application>Microsoft Office PowerPoint</Application>
  <PresentationFormat>Widescreen</PresentationFormat>
  <Paragraphs>119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dc:creator>
  <cp:lastModifiedBy>ange</cp:lastModifiedBy>
  <cp:revision>23</cp:revision>
  <dcterms:created xsi:type="dcterms:W3CDTF">2024-10-16T17:35:01Z</dcterms:created>
  <dcterms:modified xsi:type="dcterms:W3CDTF">2024-10-19T09:22:44Z</dcterms:modified>
</cp:coreProperties>
</file>