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309" r:id="rId5"/>
    <p:sldId id="310" r:id="rId6"/>
    <p:sldId id="353" r:id="rId7"/>
    <p:sldId id="354" r:id="rId8"/>
    <p:sldId id="355" r:id="rId9"/>
    <p:sldId id="365" r:id="rId10"/>
    <p:sldId id="356" r:id="rId11"/>
    <p:sldId id="357" r:id="rId12"/>
    <p:sldId id="368" r:id="rId13"/>
    <p:sldId id="367" r:id="rId14"/>
    <p:sldId id="366" r:id="rId15"/>
    <p:sldId id="369" r:id="rId16"/>
    <p:sldId id="358" r:id="rId17"/>
    <p:sldId id="370" r:id="rId18"/>
    <p:sldId id="359" r:id="rId19"/>
    <p:sldId id="371" r:id="rId20"/>
    <p:sldId id="372" r:id="rId21"/>
    <p:sldId id="360" r:id="rId22"/>
    <p:sldId id="361" r:id="rId23"/>
    <p:sldId id="362" r:id="rId24"/>
    <p:sldId id="363" r:id="rId25"/>
    <p:sldId id="364"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37"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B0F9-2F78-499C-A71B-AAF0076DDF68}" type="datetimeFigureOut">
              <a:rPr lang="fr-FR" smtClean="0"/>
              <a:pPr/>
              <a:t>17/10/2024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EFBC1-9A79-465A-ABCF-8C02A6DCBCD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M/Mme le Président/e, mesdames et messieurs les membres du jury, J’ai l’honneur et le plaisir de présenter aujourd’hui devant vous ma thèse intitulée </a:t>
            </a:r>
            <a:endParaRPr lang="fr-FR" dirty="0"/>
          </a:p>
        </p:txBody>
      </p:sp>
      <p:sp>
        <p:nvSpPr>
          <p:cNvPr id="4" name="Slide Number Placeholder 3"/>
          <p:cNvSpPr>
            <a:spLocks noGrp="1"/>
          </p:cNvSpPr>
          <p:nvPr>
            <p:ph type="sldNum" sz="quarter" idx="10"/>
          </p:nvPr>
        </p:nvSpPr>
        <p:spPr/>
        <p:txBody>
          <a:bodyPr/>
          <a:lstStyle/>
          <a:p>
            <a:fld id="{B0436443-9EBB-4606-8EDE-E6FD844ABB7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F0A73-0FFB-4210-A1D3-42736507E7B4}" type="slidenum">
              <a:rPr lang="fr-FR"/>
              <a:pPr/>
              <a:t>2</a:t>
            </a:fld>
            <a:endParaRPr lang="fr-F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algn="just"/>
            <a:r>
              <a:rPr lang="fr-FR" sz="1400" dirty="0" smtClean="0"/>
              <a:t>Le plan de cette présentation est </a:t>
            </a:r>
            <a:r>
              <a:rPr lang="fr-FR" sz="1400" dirty="0"/>
              <a:t>réparti en 4  points principales :</a:t>
            </a:r>
          </a:p>
          <a:p>
            <a:pPr algn="just"/>
            <a:r>
              <a:rPr lang="fr-FR" sz="1400" dirty="0"/>
              <a:t>Une introduction générale présentant  problématique et objectifs visés, </a:t>
            </a:r>
            <a:r>
              <a:rPr lang="fr-FR" sz="1400" dirty="0" smtClean="0"/>
              <a:t>cette partie est suivie d’une revue bibliographique: </a:t>
            </a:r>
            <a:endParaRPr lang="fr-FR" sz="1400" dirty="0"/>
          </a:p>
          <a:p>
            <a:pPr algn="just"/>
            <a:r>
              <a:rPr lang="fr-FR" dirty="0"/>
              <a:t>première partie, consacrée à la recherche bibliographique, comportant processus des réparations minces, suivi d’un aperçus générale sur les béton de sable.</a:t>
            </a:r>
            <a:endParaRPr lang="fr-FR" sz="1400" dirty="0"/>
          </a:p>
          <a:p>
            <a:pPr algn="just"/>
            <a:r>
              <a:rPr lang="fr-FR" altLang="zh-CN" dirty="0"/>
              <a:t>Ensuite la deuxi</a:t>
            </a:r>
            <a:r>
              <a:rPr lang="fr-FR" altLang="zh-CN" dirty="0">
                <a:latin typeface="Times New Roman"/>
              </a:rPr>
              <a:t>è</a:t>
            </a:r>
            <a:r>
              <a:rPr lang="fr-FR" altLang="zh-CN" dirty="0"/>
              <a:t>me partie est consacr</a:t>
            </a:r>
            <a:r>
              <a:rPr lang="fr-FR" altLang="zh-CN" dirty="0">
                <a:latin typeface="Times New Roman"/>
              </a:rPr>
              <a:t>é</a:t>
            </a:r>
            <a:r>
              <a:rPr lang="fr-FR" altLang="zh-CN" dirty="0"/>
              <a:t>e </a:t>
            </a:r>
            <a:r>
              <a:rPr lang="fr-FR" altLang="zh-CN" dirty="0">
                <a:latin typeface="Times New Roman"/>
              </a:rPr>
              <a:t>à</a:t>
            </a:r>
            <a:r>
              <a:rPr lang="fr-FR" altLang="zh-CN" dirty="0"/>
              <a:t> l</a:t>
            </a:r>
            <a:r>
              <a:rPr lang="fr-FR" altLang="zh-CN" dirty="0">
                <a:latin typeface="Times New Roman"/>
              </a:rPr>
              <a:t>’é</a:t>
            </a:r>
            <a:r>
              <a:rPr lang="fr-FR" altLang="zh-CN" dirty="0"/>
              <a:t>tude exp</a:t>
            </a:r>
            <a:r>
              <a:rPr lang="fr-FR" altLang="zh-CN" dirty="0">
                <a:latin typeface="Times New Roman"/>
              </a:rPr>
              <a:t>é</a:t>
            </a:r>
            <a:r>
              <a:rPr lang="fr-FR" altLang="zh-CN" dirty="0"/>
              <a:t>rimentale. On </a:t>
            </a:r>
            <a:r>
              <a:rPr lang="fr-FR" dirty="0"/>
              <a:t>présentera  les </a:t>
            </a:r>
            <a:r>
              <a:rPr lang="fr-FR" altLang="zh-CN" dirty="0" err="1"/>
              <a:t>r</a:t>
            </a:r>
            <a:r>
              <a:rPr lang="fr-FR" altLang="zh-CN" dirty="0" err="1">
                <a:latin typeface="Times New Roman"/>
              </a:rPr>
              <a:t>é</a:t>
            </a:r>
            <a:r>
              <a:rPr lang="fr-FR" altLang="zh-CN" dirty="0" err="1"/>
              <a:t>sultas</a:t>
            </a:r>
            <a:r>
              <a:rPr lang="fr-FR" altLang="zh-CN" dirty="0"/>
              <a:t> des essais r</a:t>
            </a:r>
            <a:r>
              <a:rPr lang="fr-FR" altLang="zh-CN" dirty="0">
                <a:latin typeface="Times New Roman"/>
              </a:rPr>
              <a:t>é</a:t>
            </a:r>
            <a:r>
              <a:rPr lang="fr-FR" altLang="zh-CN" dirty="0"/>
              <a:t>alis</a:t>
            </a:r>
            <a:r>
              <a:rPr lang="fr-FR" altLang="zh-CN" dirty="0">
                <a:latin typeface="Times New Roman"/>
              </a:rPr>
              <a:t>é</a:t>
            </a:r>
            <a:r>
              <a:rPr lang="fr-FR" altLang="zh-CN" dirty="0"/>
              <a:t>s et discutions</a:t>
            </a:r>
          </a:p>
          <a:p>
            <a:pPr algn="just"/>
            <a:r>
              <a:rPr lang="fr-FR" sz="1400" dirty="0"/>
              <a:t>Enfin les conclusions obtenues de notre recherche sont abordées dans une conclusion générale .puis on terminera par recommandations et perspectives. </a:t>
            </a:r>
          </a:p>
          <a:p>
            <a:pPr algn="just"/>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fld id="{B720D467-EB4F-4BF1-B841-DA30B3C70D44}" type="datetime1">
              <a:rPr lang="fr-FR" smtClean="0"/>
              <a:pPr/>
              <a:t>17/10/2024</a:t>
            </a:fld>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F20EBB5C-D399-4A01-8CE9-55FB6F287E0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17/10/2024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51512-87EE-4D68-B00A-EF5AB3E4D79C}" type="datetimeFigureOut">
              <a:rPr lang="fr-FR" smtClean="0"/>
              <a:pPr/>
              <a:t>17/10/2024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1F2D4-54FD-430B-9056-E372BAD09B5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2773" name="Rectangle 5"/>
          <p:cNvSpPr>
            <a:spLocks noChangeArrowheads="1"/>
          </p:cNvSpPr>
          <p:nvPr/>
        </p:nvSpPr>
        <p:spPr bwMode="auto">
          <a:xfrm>
            <a:off x="0" y="2295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413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428596" y="209984"/>
            <a:ext cx="8286808" cy="852808"/>
          </a:xfrm>
          <a:prstGeom prst="rect">
            <a:avLst/>
          </a:prstGeom>
          <a:solidFill>
            <a:schemeClr val="accent1"/>
          </a:solidFill>
          <a:ln>
            <a:solidFill>
              <a:schemeClr val="bg1"/>
            </a:solid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bg1"/>
                </a:solidFill>
                <a:latin typeface="Book Antiqua" pitchFamily="18" charset="0"/>
                <a:ea typeface="+mj-ea"/>
                <a:cs typeface="+mj-cs"/>
              </a:rPr>
              <a:t>Université Mohamed  </a:t>
            </a:r>
            <a:r>
              <a:rPr lang="fr-FR" b="1" spc="-100" dirty="0" err="1" smtClean="0">
                <a:solidFill>
                  <a:schemeClr val="bg1"/>
                </a:solidFill>
                <a:latin typeface="Book Antiqua" pitchFamily="18" charset="0"/>
                <a:ea typeface="+mj-ea"/>
                <a:cs typeface="+mj-cs"/>
              </a:rPr>
              <a:t>Khider</a:t>
            </a:r>
            <a:r>
              <a:rPr lang="fr-FR" b="1" spc="-100" dirty="0" smtClean="0">
                <a:solidFill>
                  <a:schemeClr val="bg1"/>
                </a:solidFill>
                <a:latin typeface="Book Antiqua" pitchFamily="18" charset="0"/>
                <a:ea typeface="+mj-ea"/>
                <a:cs typeface="+mj-cs"/>
              </a:rPr>
              <a:t> – Biskra</a:t>
            </a:r>
          </a:p>
          <a:p>
            <a:pPr algn="ctr">
              <a:spcBef>
                <a:spcPct val="0"/>
              </a:spcBef>
              <a:defRPr/>
            </a:pPr>
            <a:r>
              <a:rPr lang="fr-FR" b="1" spc="-100" dirty="0" smtClean="0">
                <a:solidFill>
                  <a:schemeClr val="bg1"/>
                </a:solidFill>
                <a:latin typeface="Book Antiqua" pitchFamily="18" charset="0"/>
                <a:ea typeface="+mj-ea"/>
                <a:cs typeface="+mj-cs"/>
              </a:rPr>
              <a:t>Faculté des Sciences et de la technologie</a:t>
            </a:r>
          </a:p>
          <a:p>
            <a:pPr algn="ctr">
              <a:spcBef>
                <a:spcPct val="0"/>
              </a:spcBef>
              <a:defRPr/>
            </a:pPr>
            <a:r>
              <a:rPr lang="fr-FR" b="1" spc="-100" dirty="0" smtClean="0">
                <a:solidFill>
                  <a:schemeClr val="bg1"/>
                </a:solidFill>
                <a:latin typeface="Book Antiqua" pitchFamily="18" charset="0"/>
                <a:ea typeface="+mj-ea"/>
                <a:cs typeface="+mj-cs"/>
              </a:rPr>
              <a:t>Département  de Génie Civil et  d’Hydraulique</a:t>
            </a:r>
            <a:endParaRPr lang="fr-FR" b="1" spc="-100" dirty="0">
              <a:solidFill>
                <a:schemeClr val="bg1"/>
              </a:solidFill>
              <a:latin typeface="Book Antiqua" pitchFamily="18" charset="0"/>
              <a:ea typeface="+mj-ea"/>
              <a:cs typeface="+mj-cs"/>
            </a:endParaRPr>
          </a:p>
        </p:txBody>
      </p:sp>
      <p:pic>
        <p:nvPicPr>
          <p:cNvPr id="13" name="Picture 3" descr="SigleUNI4"/>
          <p:cNvPicPr preferRelativeResize="0">
            <a:picLocks noChangeAspect="1" noChangeArrowheads="1"/>
          </p:cNvPicPr>
          <p:nvPr/>
        </p:nvPicPr>
        <p:blipFill>
          <a:blip r:embed="rId3" cstate="print"/>
          <a:srcRect l="2623" t="1465" r="1811"/>
          <a:stretch>
            <a:fillRect/>
          </a:stretch>
        </p:blipFill>
        <p:spPr bwMode="auto">
          <a:xfrm>
            <a:off x="165361" y="188640"/>
            <a:ext cx="691863" cy="864096"/>
          </a:xfrm>
          <a:prstGeom prst="rect">
            <a:avLst/>
          </a:prstGeom>
          <a:solidFill>
            <a:schemeClr val="bg2"/>
          </a:solidFill>
          <a:ln>
            <a:noFill/>
          </a:ln>
          <a:effectLst>
            <a:outerShdw blurRad="292100" dist="139700" dir="2700000" algn="tl" rotWithShape="0">
              <a:srgbClr val="333333">
                <a:alpha val="65000"/>
              </a:srgbClr>
            </a:outerShdw>
          </a:effectLst>
        </p:spPr>
      </p:pic>
      <p:pic>
        <p:nvPicPr>
          <p:cNvPr id="14" name="Picture 3" descr="SigleUNI4"/>
          <p:cNvPicPr preferRelativeResize="0">
            <a:picLocks noChangeAspect="1" noChangeArrowheads="1"/>
          </p:cNvPicPr>
          <p:nvPr/>
        </p:nvPicPr>
        <p:blipFill>
          <a:blip r:embed="rId3" cstate="print"/>
          <a:srcRect l="2623" t="1465" r="1811"/>
          <a:stretch>
            <a:fillRect/>
          </a:stretch>
        </p:blipFill>
        <p:spPr bwMode="auto">
          <a:xfrm>
            <a:off x="8286776" y="188640"/>
            <a:ext cx="691863" cy="864096"/>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971600" y="2204864"/>
            <a:ext cx="3672408" cy="637364"/>
          </a:xfrm>
          <a:prstGeom prst="rect">
            <a:avLst/>
          </a:prstGeom>
          <a:solidFill>
            <a:schemeClr val="bg1"/>
          </a:solidFill>
          <a:ln>
            <a:noFill/>
          </a:ln>
          <a:effectLst>
            <a:outerShdw blurRad="292100" dist="139700" dir="2700000" algn="tl" rotWithShape="0">
              <a:srgbClr val="333333">
                <a:alpha val="65000"/>
              </a:srgbClr>
            </a:outerShdw>
          </a:effectLst>
          <a:scene3d>
            <a:camera prst="obliqueTopRight"/>
            <a:lightRig rig="threePt" dir="t"/>
          </a:scene3d>
        </p:spPr>
        <p:txBody>
          <a:bodyPr vert="horz" wrap="square" lIns="18000" tIns="10800" rIns="18000" bIns="10800" anchor="t">
            <a:spAutoFit/>
          </a:bodyPr>
          <a:lstStyle/>
          <a:p>
            <a:pPr algn="ctr">
              <a:spcBef>
                <a:spcPct val="0"/>
              </a:spcBef>
              <a:defRPr/>
            </a:pPr>
            <a:r>
              <a:rPr lang="fr-FR" sz="2000" b="1" spc="-100" dirty="0" smtClean="0">
                <a:latin typeface="Agency FB" pitchFamily="34" charset="0"/>
                <a:ea typeface="+mj-ea"/>
                <a:cs typeface="+mj-cs"/>
              </a:rPr>
              <a:t>Matière: </a:t>
            </a:r>
          </a:p>
          <a:p>
            <a:pPr algn="ctr">
              <a:spcBef>
                <a:spcPct val="0"/>
              </a:spcBef>
              <a:defRPr/>
            </a:pPr>
            <a:r>
              <a:rPr lang="fr-FR" sz="2000" b="1" spc="-100" dirty="0" smtClean="0">
                <a:solidFill>
                  <a:schemeClr val="tx2"/>
                </a:solidFill>
                <a:latin typeface="Book Antiqua" pitchFamily="18" charset="0"/>
                <a:ea typeface="+mj-ea"/>
                <a:cs typeface="+mj-cs"/>
              </a:rPr>
              <a:t>Matériaux composites</a:t>
            </a:r>
          </a:p>
        </p:txBody>
      </p:sp>
      <p:sp>
        <p:nvSpPr>
          <p:cNvPr id="11" name="Rectangle 12"/>
          <p:cNvSpPr txBox="1">
            <a:spLocks noChangeArrowheads="1"/>
          </p:cNvSpPr>
          <p:nvPr/>
        </p:nvSpPr>
        <p:spPr>
          <a:xfrm>
            <a:off x="1115616" y="1340768"/>
            <a:ext cx="6984777" cy="298810"/>
          </a:xfrm>
          <a:prstGeom prst="rect">
            <a:avLst/>
          </a:prstGeom>
          <a:solidFill>
            <a:schemeClr val="accent1">
              <a:lumMod val="20000"/>
              <a:lumOff val="80000"/>
            </a:schemeClr>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8000" tIns="10800" rIns="18000" bIns="10800" anchor="t">
            <a:spAutoFit/>
          </a:bodyPr>
          <a:lstStyle/>
          <a:p>
            <a:pPr algn="ctr">
              <a:spcBef>
                <a:spcPct val="0"/>
              </a:spcBef>
              <a:defRPr/>
            </a:pPr>
            <a:r>
              <a:rPr lang="fr-FR" b="1" dirty="0" smtClean="0">
                <a:solidFill>
                  <a:srgbClr val="254061"/>
                </a:solidFill>
                <a:latin typeface="Times New Roman" pitchFamily="18" charset="0"/>
                <a:ea typeface="Times New Roman" pitchFamily="18" charset="0"/>
                <a:cs typeface="Times New Roman" pitchFamily="18" charset="0"/>
              </a:rPr>
              <a:t>Master 2: Matériaux en Génie civil </a:t>
            </a:r>
            <a:endParaRPr kumimoji="0" lang="fr-FR" sz="4800" b="0" i="0" u="none" strike="noStrike" kern="1200" cap="none" spc="-100" normalizeH="0" baseline="0" noProof="0" dirty="0" smtClean="0">
              <a:ln>
                <a:noFill/>
              </a:ln>
              <a:solidFill>
                <a:srgbClr val="254061"/>
              </a:solidFill>
              <a:effectLst/>
              <a:uLnTx/>
              <a:uFillTx/>
              <a:latin typeface="+mj-lt"/>
              <a:ea typeface="+mj-ea"/>
              <a:cs typeface="+mj-cs"/>
            </a:endParaRPr>
          </a:p>
        </p:txBody>
      </p:sp>
      <p:sp>
        <p:nvSpPr>
          <p:cNvPr id="15" name="ZoneTexte 15"/>
          <p:cNvSpPr txBox="1"/>
          <p:nvPr/>
        </p:nvSpPr>
        <p:spPr>
          <a:xfrm>
            <a:off x="5399584" y="4581128"/>
            <a:ext cx="3744416" cy="1037474"/>
          </a:xfrm>
          <a:prstGeom prst="rect">
            <a:avLst/>
          </a:prstGeom>
          <a:solidFill>
            <a:schemeClr val="bg1"/>
          </a:solidFill>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lnSpc>
                <a:spcPct val="150000"/>
              </a:lnSpc>
              <a:spcBef>
                <a:spcPct val="0"/>
              </a:spcBef>
              <a:defRPr/>
            </a:pPr>
            <a:r>
              <a:rPr lang="fr-FR" sz="2000" b="1" spc="-100" dirty="0" smtClean="0">
                <a:latin typeface="Agency FB" pitchFamily="34" charset="0"/>
                <a:ea typeface="+mj-ea"/>
                <a:cs typeface="+mj-cs"/>
              </a:rPr>
              <a:t>Présentée par :</a:t>
            </a:r>
          </a:p>
          <a:p>
            <a:pPr algn="ctr">
              <a:lnSpc>
                <a:spcPct val="150000"/>
              </a:lnSpc>
              <a:spcBef>
                <a:spcPct val="0"/>
              </a:spcBef>
              <a:defRPr/>
            </a:pPr>
            <a:r>
              <a:rPr lang="fr-FR" sz="2400" b="1" spc="-100" dirty="0" smtClean="0">
                <a:solidFill>
                  <a:schemeClr val="tx2"/>
                </a:solidFill>
                <a:latin typeface="Book Antiqua" pitchFamily="18" charset="0"/>
                <a:ea typeface="+mj-ea"/>
                <a:cs typeface="+mj-cs"/>
              </a:rPr>
              <a:t>Dr: </a:t>
            </a:r>
            <a:r>
              <a:rPr lang="fr-FR" sz="2400" b="1" spc="-100" dirty="0" err="1" smtClean="0">
                <a:solidFill>
                  <a:schemeClr val="tx2"/>
                </a:solidFill>
                <a:latin typeface="Book Antiqua" pitchFamily="18" charset="0"/>
                <a:ea typeface="+mj-ea"/>
                <a:cs typeface="+mj-cs"/>
              </a:rPr>
              <a:t>Izemouren</a:t>
            </a:r>
            <a:r>
              <a:rPr lang="fr-FR" sz="2400" b="1" spc="-100" dirty="0" smtClean="0">
                <a:solidFill>
                  <a:schemeClr val="tx2"/>
                </a:solidFill>
                <a:latin typeface="Book Antiqua" pitchFamily="18" charset="0"/>
                <a:ea typeface="+mj-ea"/>
                <a:cs typeface="+mj-cs"/>
              </a:rPr>
              <a:t> </a:t>
            </a:r>
            <a:r>
              <a:rPr lang="fr-FR" sz="2400" b="1" spc="-100" dirty="0" err="1" smtClean="0">
                <a:solidFill>
                  <a:schemeClr val="tx2"/>
                </a:solidFill>
                <a:latin typeface="Book Antiqua" pitchFamily="18" charset="0"/>
                <a:ea typeface="+mj-ea"/>
                <a:cs typeface="+mj-cs"/>
              </a:rPr>
              <a:t>Ouarda</a:t>
            </a:r>
            <a:endParaRPr lang="fr-FR" sz="2400" b="1" spc="-100" dirty="0" smtClean="0">
              <a:solidFill>
                <a:schemeClr val="tx2"/>
              </a:solidFill>
              <a:latin typeface="Book Antiqua" pitchFamily="18" charset="0"/>
              <a:ea typeface="+mj-ea"/>
              <a:cs typeface="+mj-cs"/>
            </a:endParaRPr>
          </a:p>
        </p:txBody>
      </p:sp>
      <p:sp>
        <p:nvSpPr>
          <p:cNvPr id="17" name="ZoneTexte 16"/>
          <p:cNvSpPr txBox="1"/>
          <p:nvPr/>
        </p:nvSpPr>
        <p:spPr>
          <a:xfrm>
            <a:off x="828000" y="2996952"/>
            <a:ext cx="8316000" cy="978729"/>
          </a:xfrm>
          <a:prstGeom prst="rect">
            <a:avLst/>
          </a:prstGeom>
          <a:noFill/>
          <a:ln>
            <a:noFill/>
          </a:ln>
        </p:spPr>
        <p:txBody>
          <a:bodyPr wrap="square">
            <a:spAutoFit/>
          </a:bodyPr>
          <a:lstStyle/>
          <a:p>
            <a:pPr>
              <a:lnSpc>
                <a:spcPct val="90000"/>
              </a:lnSpc>
              <a:spcBef>
                <a:spcPct val="0"/>
              </a:spcBef>
            </a:pPr>
            <a:r>
              <a:rPr lang="fr-FR" sz="3200" b="1" dirty="0" smtClean="0">
                <a:solidFill>
                  <a:srgbClr val="0000FF"/>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Cours N02:</a:t>
            </a:r>
            <a:r>
              <a:rPr lang="fr-FR" sz="3200" b="1" dirty="0" smtClean="0"/>
              <a:t> </a:t>
            </a:r>
            <a:r>
              <a:rPr lang="fr-FR" sz="3200" b="1" dirty="0" smtClean="0">
                <a:solidFill>
                  <a:srgbClr val="0070C0"/>
                </a:solidFill>
              </a:rPr>
              <a:t>Technologie de fabrication </a:t>
            </a:r>
          </a:p>
          <a:p>
            <a:pPr>
              <a:lnSpc>
                <a:spcPct val="90000"/>
              </a:lnSpc>
              <a:spcBef>
                <a:spcPct val="0"/>
              </a:spcBef>
            </a:pPr>
            <a:r>
              <a:rPr lang="fr-FR" sz="3200" b="1" dirty="0" smtClean="0">
                <a:solidFill>
                  <a:srgbClr val="0070C0"/>
                </a:solidFill>
              </a:rPr>
              <a:t>                       des composites</a:t>
            </a:r>
            <a:endParaRPr lang="fr-FR" sz="3200" b="1" dirty="0">
              <a:solidFill>
                <a:srgbClr val="0070C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22530" name="Picture 2" descr="https://upload.wikimedia.org/wikipedia/commons/1/13/Composite_3d.png"/>
          <p:cNvPicPr>
            <a:picLocks noChangeAspect="1" noChangeArrowheads="1"/>
          </p:cNvPicPr>
          <p:nvPr/>
        </p:nvPicPr>
        <p:blipFill>
          <a:blip r:embed="rId4" cstate="print"/>
          <a:srcRect/>
          <a:stretch>
            <a:fillRect/>
          </a:stretch>
        </p:blipFill>
        <p:spPr bwMode="auto">
          <a:xfrm>
            <a:off x="1115616" y="3861048"/>
            <a:ext cx="3624063" cy="27180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5234" name="Picture 2"/>
          <p:cNvPicPr>
            <a:picLocks noChangeAspect="1" noChangeArrowheads="1"/>
          </p:cNvPicPr>
          <p:nvPr/>
        </p:nvPicPr>
        <p:blipFill>
          <a:blip r:embed="rId3" cstate="print"/>
          <a:srcRect/>
          <a:stretch>
            <a:fillRect/>
          </a:stretch>
        </p:blipFill>
        <p:spPr bwMode="auto">
          <a:xfrm>
            <a:off x="4753747" y="1844824"/>
            <a:ext cx="4390253" cy="2625849"/>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5652120" y="4509120"/>
            <a:ext cx="2583816" cy="360040"/>
          </a:xfrm>
          <a:prstGeom prst="rect">
            <a:avLst/>
          </a:prstGeom>
          <a:noFill/>
          <a:ln w="9525">
            <a:noFill/>
            <a:miter lim="800000"/>
            <a:headEnd/>
            <a:tailEnd/>
          </a:ln>
        </p:spPr>
      </p:pic>
      <p:sp>
        <p:nvSpPr>
          <p:cNvPr id="10" name="Rectangle 9"/>
          <p:cNvSpPr/>
          <p:nvPr/>
        </p:nvSpPr>
        <p:spPr>
          <a:xfrm>
            <a:off x="323528" y="1196752"/>
            <a:ext cx="4440639" cy="400110"/>
          </a:xfrm>
          <a:prstGeom prst="rect">
            <a:avLst/>
          </a:prstGeom>
        </p:spPr>
        <p:txBody>
          <a:bodyPr wrap="none">
            <a:spAutoFit/>
          </a:bodyPr>
          <a:lstStyle/>
          <a:p>
            <a:r>
              <a:rPr lang="fr-FR" sz="2000" b="1" i="1" dirty="0" smtClean="0">
                <a:solidFill>
                  <a:srgbClr val="002060"/>
                </a:solidFill>
                <a:latin typeface="Arial" pitchFamily="34" charset="0"/>
                <a:cs typeface="Arial" pitchFamily="34" charset="0"/>
              </a:rPr>
              <a:t>3.1 Moulage par injection de résine</a:t>
            </a:r>
            <a:endParaRPr lang="fr-FR" sz="2000" dirty="0">
              <a:solidFill>
                <a:srgbClr val="002060"/>
              </a:solidFill>
              <a:latin typeface="Arial" pitchFamily="34" charset="0"/>
              <a:cs typeface="Arial" pitchFamily="34" charset="0"/>
            </a:endParaRPr>
          </a:p>
        </p:txBody>
      </p:sp>
      <p:sp>
        <p:nvSpPr>
          <p:cNvPr id="13" name="TextBox 12"/>
          <p:cNvSpPr txBox="1"/>
          <p:nvPr/>
        </p:nvSpPr>
        <p:spPr>
          <a:xfrm>
            <a:off x="179512" y="2060848"/>
            <a:ext cx="4680520" cy="3785652"/>
          </a:xfrm>
          <a:prstGeom prst="rect">
            <a:avLst/>
          </a:prstGeom>
          <a:noFill/>
        </p:spPr>
        <p:txBody>
          <a:bodyPr wrap="square" rtlCol="0">
            <a:spAutoFit/>
          </a:bodyPr>
          <a:lstStyle/>
          <a:p>
            <a:pPr algn="just"/>
            <a:r>
              <a:rPr lang="fr-FR" sz="2000" dirty="0" smtClean="0">
                <a:latin typeface="Arial" pitchFamily="34" charset="0"/>
                <a:cs typeface="Arial" pitchFamily="34" charset="0"/>
              </a:rPr>
              <a:t>Le moulage consiste, par injection de résine sous pression, à imprégner un renfort placé à l'intérieur d'un ensemble moule et contre-moule très rigide et fermé. L'alimentation automatique des résines élimine leur manipulation. La proportion de renfort peut être élevée, d'où l'obtention de pièces à caractéristiques mécaniques élevées.</a:t>
            </a:r>
          </a:p>
          <a:p>
            <a:pPr algn="just"/>
            <a:r>
              <a:rPr lang="fr-FR" sz="2000" dirty="0" smtClean="0">
                <a:latin typeface="Arial" pitchFamily="34" charset="0"/>
                <a:cs typeface="Arial" pitchFamily="34" charset="0"/>
              </a:rPr>
              <a:t>Ce procédé de moulage convient à la réalisation de pièces profondes et de formes compliquées.</a:t>
            </a:r>
            <a:endParaRPr lang="fr-FR" sz="2000" dirty="0">
              <a:latin typeface="Arial" pitchFamily="34" charset="0"/>
              <a:cs typeface="Arial" pitchFamily="34" charset="0"/>
            </a:endParaRPr>
          </a:p>
        </p:txBody>
      </p:sp>
      <p:sp>
        <p:nvSpPr>
          <p:cNvPr id="14" name="TextBox 13"/>
          <p:cNvSpPr txBox="1"/>
          <p:nvPr/>
        </p:nvSpPr>
        <p:spPr>
          <a:xfrm>
            <a:off x="2051720" y="260648"/>
            <a:ext cx="4464496"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 Moulage par compression</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3.2 Moulage par compression à froid</a:t>
            </a:r>
            <a:endParaRPr lang="fr-FR" sz="2000" dirty="0">
              <a:solidFill>
                <a:srgbClr val="FF0000"/>
              </a:solidFill>
              <a:latin typeface="Arial" pitchFamily="34" charset="0"/>
              <a:cs typeface="Arial" pitchFamily="34" charset="0"/>
            </a:endParaRPr>
          </a:p>
        </p:txBody>
      </p:sp>
      <p:pic>
        <p:nvPicPr>
          <p:cNvPr id="96259" name="Picture 3"/>
          <p:cNvPicPr>
            <a:picLocks noChangeAspect="1" noChangeArrowheads="1"/>
          </p:cNvPicPr>
          <p:nvPr/>
        </p:nvPicPr>
        <p:blipFill>
          <a:blip r:embed="rId3" cstate="print"/>
          <a:srcRect/>
          <a:stretch>
            <a:fillRect/>
          </a:stretch>
        </p:blipFill>
        <p:spPr bwMode="auto">
          <a:xfrm>
            <a:off x="6732240" y="4149080"/>
            <a:ext cx="726938" cy="288032"/>
          </a:xfrm>
          <a:prstGeom prst="rect">
            <a:avLst/>
          </a:prstGeom>
          <a:noFill/>
          <a:ln w="9525">
            <a:noFill/>
            <a:miter lim="800000"/>
            <a:headEnd/>
            <a:tailEnd/>
          </a:ln>
        </p:spPr>
      </p:pic>
      <p:pic>
        <p:nvPicPr>
          <p:cNvPr id="96261" name="Picture 5"/>
          <p:cNvPicPr>
            <a:picLocks noChangeAspect="1" noChangeArrowheads="1"/>
          </p:cNvPicPr>
          <p:nvPr/>
        </p:nvPicPr>
        <p:blipFill>
          <a:blip r:embed="rId4" cstate="print"/>
          <a:srcRect/>
          <a:stretch>
            <a:fillRect/>
          </a:stretch>
        </p:blipFill>
        <p:spPr bwMode="auto">
          <a:xfrm>
            <a:off x="5148064" y="3789040"/>
            <a:ext cx="3386322" cy="432048"/>
          </a:xfrm>
          <a:prstGeom prst="rect">
            <a:avLst/>
          </a:prstGeom>
          <a:noFill/>
          <a:ln w="9525">
            <a:noFill/>
            <a:miter lim="800000"/>
            <a:headEnd/>
            <a:tailEnd/>
          </a:ln>
        </p:spPr>
      </p:pic>
      <p:pic>
        <p:nvPicPr>
          <p:cNvPr id="96262" name="Picture 6"/>
          <p:cNvPicPr>
            <a:picLocks noChangeAspect="1" noChangeArrowheads="1"/>
          </p:cNvPicPr>
          <p:nvPr/>
        </p:nvPicPr>
        <p:blipFill>
          <a:blip r:embed="rId5" cstate="print"/>
          <a:srcRect/>
          <a:stretch>
            <a:fillRect/>
          </a:stretch>
        </p:blipFill>
        <p:spPr bwMode="auto">
          <a:xfrm>
            <a:off x="5580112" y="1484784"/>
            <a:ext cx="3009900" cy="2314575"/>
          </a:xfrm>
          <a:prstGeom prst="rect">
            <a:avLst/>
          </a:prstGeom>
          <a:noFill/>
          <a:ln w="9525">
            <a:noFill/>
            <a:miter lim="800000"/>
            <a:headEnd/>
            <a:tailEnd/>
          </a:ln>
        </p:spPr>
      </p:pic>
      <p:sp>
        <p:nvSpPr>
          <p:cNvPr id="13" name="TextBox 12"/>
          <p:cNvSpPr txBox="1"/>
          <p:nvPr/>
        </p:nvSpPr>
        <p:spPr>
          <a:xfrm>
            <a:off x="0" y="1772816"/>
            <a:ext cx="5112568" cy="2554545"/>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Le moulage est effectué à basse pression (&lt; 5 bars) sans chauffage du moule, en utilisant l'</a:t>
            </a:r>
            <a:r>
              <a:rPr lang="fr-FR" sz="2000" dirty="0" err="1" smtClean="0">
                <a:latin typeface="Arial" pitchFamily="34" charset="0"/>
                <a:cs typeface="Arial" pitchFamily="34" charset="0"/>
              </a:rPr>
              <a:t>exothermie</a:t>
            </a:r>
            <a:r>
              <a:rPr lang="fr-FR" sz="2000" dirty="0" smtClean="0">
                <a:latin typeface="Arial" pitchFamily="34" charset="0"/>
                <a:cs typeface="Arial" pitchFamily="34" charset="0"/>
              </a:rPr>
              <a:t> de polymérisation de la résine. L'énergie calorifique</a:t>
            </a:r>
          </a:p>
          <a:p>
            <a:pPr algn="just"/>
            <a:r>
              <a:rPr lang="fr-FR" sz="2000" dirty="0" smtClean="0">
                <a:latin typeface="Arial" pitchFamily="34" charset="0"/>
                <a:cs typeface="Arial" pitchFamily="34" charset="0"/>
              </a:rPr>
              <a:t>accumulée par le moulage des pièces est alors suffisante pour maintenir le moule à des températures de 50 à 70 °C, en fonctionnement permanent.</a:t>
            </a:r>
            <a:endParaRPr lang="fr-FR" sz="2000" dirty="0">
              <a:latin typeface="Arial" pitchFamily="34" charset="0"/>
              <a:cs typeface="Arial" pitchFamily="34" charset="0"/>
            </a:endParaRPr>
          </a:p>
        </p:txBody>
      </p:sp>
      <p:sp>
        <p:nvSpPr>
          <p:cNvPr id="14" name="TextBox 13"/>
          <p:cNvSpPr txBox="1"/>
          <p:nvPr/>
        </p:nvSpPr>
        <p:spPr>
          <a:xfrm>
            <a:off x="72008" y="4725144"/>
            <a:ext cx="8820472" cy="1631216"/>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Moule et contre-moule sont enduits d'agent de démoulage et de gel-</a:t>
            </a:r>
            <a:r>
              <a:rPr lang="fr-FR" sz="2000" dirty="0" err="1" smtClean="0">
                <a:latin typeface="Arial" pitchFamily="34" charset="0"/>
                <a:cs typeface="Arial" pitchFamily="34" charset="0"/>
              </a:rPr>
              <a:t>coat</a:t>
            </a:r>
            <a:r>
              <a:rPr lang="fr-FR" sz="2000" dirty="0" smtClean="0">
                <a:latin typeface="Arial" pitchFamily="34" charset="0"/>
                <a:cs typeface="Arial" pitchFamily="34" charset="0"/>
              </a:rPr>
              <a:t>. Puis le renfort et la matrice sont déposés sur le moule. L'ensemble moule/contre-moule est fermé, puis pressé. Le temps de polymérisation est lié au type de résine, au catalyseur et à la température atteinte par le moule en régime continu de production.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3.2 Moulage par compression à froid</a:t>
            </a:r>
            <a:endParaRPr lang="fr-FR" sz="2000" dirty="0">
              <a:solidFill>
                <a:srgbClr val="FF0000"/>
              </a:solidFill>
              <a:latin typeface="Arial" pitchFamily="34" charset="0"/>
              <a:cs typeface="Arial" pitchFamily="34" charset="0"/>
            </a:endParaRPr>
          </a:p>
        </p:txBody>
      </p:sp>
      <p:pic>
        <p:nvPicPr>
          <p:cNvPr id="96259" name="Picture 3"/>
          <p:cNvPicPr>
            <a:picLocks noChangeAspect="1" noChangeArrowheads="1"/>
          </p:cNvPicPr>
          <p:nvPr/>
        </p:nvPicPr>
        <p:blipFill>
          <a:blip r:embed="rId3" cstate="print"/>
          <a:srcRect/>
          <a:stretch>
            <a:fillRect/>
          </a:stretch>
        </p:blipFill>
        <p:spPr bwMode="auto">
          <a:xfrm>
            <a:off x="6948264" y="4149080"/>
            <a:ext cx="726938" cy="288032"/>
          </a:xfrm>
          <a:prstGeom prst="rect">
            <a:avLst/>
          </a:prstGeom>
          <a:noFill/>
          <a:ln w="9525">
            <a:noFill/>
            <a:miter lim="800000"/>
            <a:headEnd/>
            <a:tailEnd/>
          </a:ln>
        </p:spPr>
      </p:pic>
      <p:pic>
        <p:nvPicPr>
          <p:cNvPr id="96261" name="Picture 5"/>
          <p:cNvPicPr>
            <a:picLocks noChangeAspect="1" noChangeArrowheads="1"/>
          </p:cNvPicPr>
          <p:nvPr/>
        </p:nvPicPr>
        <p:blipFill>
          <a:blip r:embed="rId4" cstate="print"/>
          <a:srcRect/>
          <a:stretch>
            <a:fillRect/>
          </a:stretch>
        </p:blipFill>
        <p:spPr bwMode="auto">
          <a:xfrm>
            <a:off x="5508104" y="3789040"/>
            <a:ext cx="3386322" cy="432048"/>
          </a:xfrm>
          <a:prstGeom prst="rect">
            <a:avLst/>
          </a:prstGeom>
          <a:noFill/>
          <a:ln w="9525">
            <a:noFill/>
            <a:miter lim="800000"/>
            <a:headEnd/>
            <a:tailEnd/>
          </a:ln>
        </p:spPr>
      </p:pic>
      <p:pic>
        <p:nvPicPr>
          <p:cNvPr id="96262" name="Picture 6"/>
          <p:cNvPicPr>
            <a:picLocks noChangeAspect="1" noChangeArrowheads="1"/>
          </p:cNvPicPr>
          <p:nvPr/>
        </p:nvPicPr>
        <p:blipFill>
          <a:blip r:embed="rId5" cstate="print"/>
          <a:srcRect/>
          <a:stretch>
            <a:fillRect/>
          </a:stretch>
        </p:blipFill>
        <p:spPr bwMode="auto">
          <a:xfrm>
            <a:off x="5724128" y="1556792"/>
            <a:ext cx="3009900" cy="2314575"/>
          </a:xfrm>
          <a:prstGeom prst="rect">
            <a:avLst/>
          </a:prstGeom>
          <a:noFill/>
          <a:ln w="9525">
            <a:noFill/>
            <a:miter lim="800000"/>
            <a:headEnd/>
            <a:tailEnd/>
          </a:ln>
        </p:spPr>
      </p:pic>
      <p:sp>
        <p:nvSpPr>
          <p:cNvPr id="15" name="TextBox 14"/>
          <p:cNvSpPr txBox="1"/>
          <p:nvPr/>
        </p:nvSpPr>
        <p:spPr>
          <a:xfrm>
            <a:off x="0" y="1916832"/>
            <a:ext cx="5292080" cy="3785652"/>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Ce procédé de moulage est adapté à la fabrication de pièces de moyennes séries (4 à 12 pièces par heure). L'investissement (matériel et moule) est moins important que le procédé de compression à chaud. La presse basse pression est simplifiée. Les moules peuvent être réalisés par le transformateur en matériaux composites. Les pièces possèdent un bel aspect de surface sur chaque face. La</a:t>
            </a:r>
          </a:p>
          <a:p>
            <a:pPr algn="just"/>
            <a:r>
              <a:rPr lang="fr-FR" sz="2000" dirty="0" smtClean="0">
                <a:latin typeface="Arial" pitchFamily="34" charset="0"/>
                <a:cs typeface="Arial" pitchFamily="34" charset="0"/>
              </a:rPr>
              <a:t>productivité est inférieure au moulage à la presse à chaud.</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Moulage par compression à chaux</a:t>
            </a:r>
            <a:endParaRPr lang="fr-FR" sz="2000" dirty="0">
              <a:solidFill>
                <a:srgbClr val="FF0000"/>
              </a:solidFill>
              <a:latin typeface="Arial" pitchFamily="34" charset="0"/>
              <a:cs typeface="Arial" pitchFamily="34" charset="0"/>
            </a:endParaRPr>
          </a:p>
        </p:txBody>
      </p:sp>
      <p:pic>
        <p:nvPicPr>
          <p:cNvPr id="96261" name="Picture 5"/>
          <p:cNvPicPr>
            <a:picLocks noChangeAspect="1" noChangeArrowheads="1"/>
          </p:cNvPicPr>
          <p:nvPr/>
        </p:nvPicPr>
        <p:blipFill>
          <a:blip r:embed="rId3" cstate="print"/>
          <a:srcRect/>
          <a:stretch>
            <a:fillRect/>
          </a:stretch>
        </p:blipFill>
        <p:spPr bwMode="auto">
          <a:xfrm>
            <a:off x="5757678" y="3789040"/>
            <a:ext cx="3386322" cy="432048"/>
          </a:xfrm>
          <a:prstGeom prst="rect">
            <a:avLst/>
          </a:prstGeom>
          <a:noFill/>
          <a:ln w="9525">
            <a:noFill/>
            <a:miter lim="800000"/>
            <a:headEnd/>
            <a:tailEnd/>
          </a:ln>
        </p:spPr>
      </p:pic>
      <p:pic>
        <p:nvPicPr>
          <p:cNvPr id="106498" name="Picture 2"/>
          <p:cNvPicPr>
            <a:picLocks noChangeAspect="1" noChangeArrowheads="1"/>
          </p:cNvPicPr>
          <p:nvPr/>
        </p:nvPicPr>
        <p:blipFill>
          <a:blip r:embed="rId4" cstate="print"/>
          <a:srcRect/>
          <a:stretch>
            <a:fillRect/>
          </a:stretch>
        </p:blipFill>
        <p:spPr bwMode="auto">
          <a:xfrm>
            <a:off x="5652120" y="1484784"/>
            <a:ext cx="3248025" cy="2400300"/>
          </a:xfrm>
          <a:prstGeom prst="rect">
            <a:avLst/>
          </a:prstGeom>
          <a:noFill/>
          <a:ln w="9525">
            <a:noFill/>
            <a:miter lim="800000"/>
            <a:headEnd/>
            <a:tailEnd/>
          </a:ln>
        </p:spPr>
      </p:pic>
      <p:sp>
        <p:nvSpPr>
          <p:cNvPr id="14" name="TextBox 13"/>
          <p:cNvSpPr txBox="1"/>
          <p:nvPr/>
        </p:nvSpPr>
        <p:spPr>
          <a:xfrm>
            <a:off x="6732240" y="4149080"/>
            <a:ext cx="1152128" cy="369332"/>
          </a:xfrm>
          <a:prstGeom prst="rect">
            <a:avLst/>
          </a:prstGeom>
          <a:noFill/>
        </p:spPr>
        <p:txBody>
          <a:bodyPr wrap="square" rtlCol="0">
            <a:spAutoFit/>
          </a:bodyPr>
          <a:lstStyle/>
          <a:p>
            <a:r>
              <a:rPr lang="fr-FR" dirty="0" smtClean="0"/>
              <a:t>A chaux</a:t>
            </a:r>
            <a:endParaRPr lang="fr-FR" dirty="0"/>
          </a:p>
        </p:txBody>
      </p:sp>
      <p:sp>
        <p:nvSpPr>
          <p:cNvPr id="16" name="TextBox 15"/>
          <p:cNvSpPr txBox="1"/>
          <p:nvPr/>
        </p:nvSpPr>
        <p:spPr>
          <a:xfrm>
            <a:off x="251520" y="1700808"/>
            <a:ext cx="5328592" cy="4093428"/>
          </a:xfrm>
          <a:prstGeom prst="rect">
            <a:avLst/>
          </a:prstGeom>
          <a:noFill/>
        </p:spPr>
        <p:txBody>
          <a:bodyPr wrap="square" rtlCol="0">
            <a:spAutoFit/>
          </a:bodyPr>
          <a:lstStyle/>
          <a:p>
            <a:pPr algn="just"/>
            <a:r>
              <a:rPr lang="fr-FR" sz="2000" dirty="0" smtClean="0">
                <a:latin typeface="Arial" pitchFamily="34" charset="0"/>
                <a:cs typeface="Arial" pitchFamily="34" charset="0"/>
              </a:rPr>
              <a:t>Le renfort, constitué par du mat à fils coupés ou à fils continus, par des tissus ou par des préformes, est déposé sur le moule chauffant, enduit au préalable d'un agent de démoulage. Puis la résine catalysée est coulée en vrac sur le renfort. Le moule est fermé suivant un cycle déterminé par descente et pressage du </a:t>
            </a:r>
            <a:r>
              <a:rPr lang="fr-FR" sz="2000" dirty="0" err="1" smtClean="0">
                <a:latin typeface="Arial" pitchFamily="34" charset="0"/>
                <a:cs typeface="Arial" pitchFamily="34" charset="0"/>
              </a:rPr>
              <a:t>contremoule</a:t>
            </a:r>
            <a:r>
              <a:rPr lang="fr-FR" sz="2000" dirty="0" smtClean="0">
                <a:latin typeface="Arial" pitchFamily="34" charset="0"/>
                <a:cs typeface="Arial" pitchFamily="34" charset="0"/>
              </a:rPr>
              <a:t>. Le temps de pressage est lié au temps de polymérisation de la résine, fonction de la réactivité de la résine et de l'épaisseur de la pièce. Le moule est ensuite ouvert, et la pièce éjectée.</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4824536"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Moulage par compression à chaux</a:t>
            </a:r>
            <a:endParaRPr lang="fr-FR" sz="2000" dirty="0">
              <a:solidFill>
                <a:srgbClr val="FF0000"/>
              </a:solidFill>
              <a:latin typeface="Arial" pitchFamily="34" charset="0"/>
              <a:cs typeface="Arial" pitchFamily="34" charset="0"/>
            </a:endParaRPr>
          </a:p>
        </p:txBody>
      </p:sp>
      <p:pic>
        <p:nvPicPr>
          <p:cNvPr id="104450" name="Picture 2"/>
          <p:cNvPicPr>
            <a:picLocks noChangeAspect="1" noChangeArrowheads="1"/>
          </p:cNvPicPr>
          <p:nvPr/>
        </p:nvPicPr>
        <p:blipFill>
          <a:blip r:embed="rId3" cstate="print"/>
          <a:srcRect/>
          <a:stretch>
            <a:fillRect/>
          </a:stretch>
        </p:blipFill>
        <p:spPr bwMode="auto">
          <a:xfrm>
            <a:off x="755576" y="1700808"/>
            <a:ext cx="7953467" cy="448075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Moulage par compression à chaux</a:t>
            </a:r>
            <a:endParaRPr lang="fr-FR" sz="2000" dirty="0">
              <a:solidFill>
                <a:srgbClr val="FF0000"/>
              </a:solidFill>
              <a:latin typeface="Arial" pitchFamily="34" charset="0"/>
              <a:cs typeface="Arial" pitchFamily="34" charset="0"/>
            </a:endParaRPr>
          </a:p>
        </p:txBody>
      </p:sp>
      <p:pic>
        <p:nvPicPr>
          <p:cNvPr id="96261" name="Picture 5"/>
          <p:cNvPicPr>
            <a:picLocks noChangeAspect="1" noChangeArrowheads="1"/>
          </p:cNvPicPr>
          <p:nvPr/>
        </p:nvPicPr>
        <p:blipFill>
          <a:blip r:embed="rId3" cstate="print"/>
          <a:srcRect/>
          <a:stretch>
            <a:fillRect/>
          </a:stretch>
        </p:blipFill>
        <p:spPr bwMode="auto">
          <a:xfrm>
            <a:off x="5757678" y="3789040"/>
            <a:ext cx="3386322" cy="432048"/>
          </a:xfrm>
          <a:prstGeom prst="rect">
            <a:avLst/>
          </a:prstGeom>
          <a:noFill/>
          <a:ln w="9525">
            <a:noFill/>
            <a:miter lim="800000"/>
            <a:headEnd/>
            <a:tailEnd/>
          </a:ln>
        </p:spPr>
      </p:pic>
      <p:pic>
        <p:nvPicPr>
          <p:cNvPr id="106498" name="Picture 2"/>
          <p:cNvPicPr>
            <a:picLocks noChangeAspect="1" noChangeArrowheads="1"/>
          </p:cNvPicPr>
          <p:nvPr/>
        </p:nvPicPr>
        <p:blipFill>
          <a:blip r:embed="rId4" cstate="print"/>
          <a:srcRect/>
          <a:stretch>
            <a:fillRect/>
          </a:stretch>
        </p:blipFill>
        <p:spPr bwMode="auto">
          <a:xfrm>
            <a:off x="5652120" y="1484784"/>
            <a:ext cx="3248025" cy="2400300"/>
          </a:xfrm>
          <a:prstGeom prst="rect">
            <a:avLst/>
          </a:prstGeom>
          <a:noFill/>
          <a:ln w="9525">
            <a:noFill/>
            <a:miter lim="800000"/>
            <a:headEnd/>
            <a:tailEnd/>
          </a:ln>
        </p:spPr>
      </p:pic>
      <p:sp>
        <p:nvSpPr>
          <p:cNvPr id="14" name="TextBox 13"/>
          <p:cNvSpPr txBox="1"/>
          <p:nvPr/>
        </p:nvSpPr>
        <p:spPr>
          <a:xfrm>
            <a:off x="6732240" y="4149080"/>
            <a:ext cx="1152128" cy="369332"/>
          </a:xfrm>
          <a:prstGeom prst="rect">
            <a:avLst/>
          </a:prstGeom>
          <a:noFill/>
        </p:spPr>
        <p:txBody>
          <a:bodyPr wrap="square" rtlCol="0">
            <a:spAutoFit/>
          </a:bodyPr>
          <a:lstStyle/>
          <a:p>
            <a:r>
              <a:rPr lang="fr-FR" dirty="0" smtClean="0"/>
              <a:t>A chaux</a:t>
            </a:r>
            <a:endParaRPr lang="fr-FR" dirty="0"/>
          </a:p>
        </p:txBody>
      </p:sp>
      <p:sp>
        <p:nvSpPr>
          <p:cNvPr id="10" name="TextBox 9"/>
          <p:cNvSpPr txBox="1"/>
          <p:nvPr/>
        </p:nvSpPr>
        <p:spPr>
          <a:xfrm>
            <a:off x="35496" y="1772816"/>
            <a:ext cx="5688632" cy="3477875"/>
          </a:xfrm>
          <a:prstGeom prst="rect">
            <a:avLst/>
          </a:prstGeom>
          <a:noFill/>
        </p:spPr>
        <p:txBody>
          <a:bodyPr wrap="square" rtlCol="0">
            <a:spAutoFit/>
          </a:bodyPr>
          <a:lstStyle/>
          <a:p>
            <a:pPr algn="just"/>
            <a:r>
              <a:rPr lang="fr-FR" sz="2000" dirty="0" smtClean="0">
                <a:latin typeface="Arial" pitchFamily="34" charset="0"/>
                <a:cs typeface="Arial" pitchFamily="34" charset="0"/>
              </a:rPr>
              <a:t>Ce procédé de moulage permet d'obtenir des proportions importantes de renfort, et par conséquent des pièces de bonnes caractéristiques mécaniques. Les dimensions des pièces sont fonction de l'importance de la presse. La pression de moulage est de l'ordre de 10 à 50 bars, la température des moules de l'ordre de 80 à 150 °C. Les cadences de fabrication peuvent atteindre 15 à 30 pièces par heure. Elles nécessitent un investissement important en matériel, presse et moule.</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3.4 Moulage par injection</a:t>
            </a:r>
            <a:endParaRPr lang="fr-FR" sz="2000" dirty="0">
              <a:solidFill>
                <a:srgbClr val="FF0000"/>
              </a:solidFill>
              <a:latin typeface="Arial" pitchFamily="34" charset="0"/>
              <a:cs typeface="Arial" pitchFamily="34" charset="0"/>
            </a:endParaRPr>
          </a:p>
        </p:txBody>
      </p:sp>
      <p:pic>
        <p:nvPicPr>
          <p:cNvPr id="97282" name="Picture 2"/>
          <p:cNvPicPr>
            <a:picLocks noChangeAspect="1" noChangeArrowheads="1"/>
          </p:cNvPicPr>
          <p:nvPr/>
        </p:nvPicPr>
        <p:blipFill>
          <a:blip r:embed="rId3" cstate="print"/>
          <a:srcRect/>
          <a:stretch>
            <a:fillRect/>
          </a:stretch>
        </p:blipFill>
        <p:spPr bwMode="auto">
          <a:xfrm>
            <a:off x="1907704" y="2348880"/>
            <a:ext cx="5581650" cy="3124200"/>
          </a:xfrm>
          <a:prstGeom prst="rect">
            <a:avLst/>
          </a:prstGeom>
          <a:noFill/>
          <a:ln w="9525">
            <a:noFill/>
            <a:miter lim="800000"/>
            <a:headEnd/>
            <a:tailEnd/>
          </a:ln>
        </p:spPr>
      </p:pic>
      <p:pic>
        <p:nvPicPr>
          <p:cNvPr id="97283" name="Picture 3"/>
          <p:cNvPicPr>
            <a:picLocks noChangeAspect="1" noChangeArrowheads="1"/>
          </p:cNvPicPr>
          <p:nvPr/>
        </p:nvPicPr>
        <p:blipFill>
          <a:blip r:embed="rId4" cstate="print"/>
          <a:srcRect/>
          <a:stretch>
            <a:fillRect/>
          </a:stretch>
        </p:blipFill>
        <p:spPr bwMode="auto">
          <a:xfrm>
            <a:off x="3419872" y="5517232"/>
            <a:ext cx="1704975" cy="276225"/>
          </a:xfrm>
          <a:prstGeom prst="rect">
            <a:avLst/>
          </a:prstGeom>
          <a:noFill/>
          <a:ln w="9525">
            <a:noFill/>
            <a:miter lim="800000"/>
            <a:headEnd/>
            <a:tailEnd/>
          </a:ln>
        </p:spPr>
      </p:pic>
      <p:sp>
        <p:nvSpPr>
          <p:cNvPr id="13" name="TextBox 12"/>
          <p:cNvSpPr txBox="1"/>
          <p:nvPr/>
        </p:nvSpPr>
        <p:spPr>
          <a:xfrm>
            <a:off x="251520" y="1700808"/>
            <a:ext cx="8352928" cy="707886"/>
          </a:xfrm>
          <a:prstGeom prst="rect">
            <a:avLst/>
          </a:prstGeom>
          <a:noFill/>
        </p:spPr>
        <p:txBody>
          <a:bodyPr wrap="square" rtlCol="0">
            <a:spAutoFit/>
          </a:bodyPr>
          <a:lstStyle/>
          <a:p>
            <a:r>
              <a:rPr lang="fr-FR" sz="2000" dirty="0" smtClean="0">
                <a:latin typeface="Arial" pitchFamily="34" charset="0"/>
                <a:cs typeface="Arial" pitchFamily="34" charset="0"/>
              </a:rPr>
              <a:t>La méthode de moulage par injection est la méthode la plus répandue des méthodes de mise en œuvre des thermoplastiques armés</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3.4 Moulage par injection</a:t>
            </a:r>
            <a:endParaRPr lang="fr-FR" sz="2000" dirty="0">
              <a:solidFill>
                <a:srgbClr val="FF0000"/>
              </a:solidFill>
              <a:latin typeface="Arial" pitchFamily="34" charset="0"/>
              <a:cs typeface="Arial" pitchFamily="34" charset="0"/>
            </a:endParaRPr>
          </a:p>
        </p:txBody>
      </p:sp>
      <p:pic>
        <p:nvPicPr>
          <p:cNvPr id="97282" name="Picture 2"/>
          <p:cNvPicPr>
            <a:picLocks noChangeAspect="1" noChangeArrowheads="1"/>
          </p:cNvPicPr>
          <p:nvPr/>
        </p:nvPicPr>
        <p:blipFill>
          <a:blip r:embed="rId3" cstate="print"/>
          <a:srcRect/>
          <a:stretch>
            <a:fillRect/>
          </a:stretch>
        </p:blipFill>
        <p:spPr bwMode="auto">
          <a:xfrm>
            <a:off x="4947525" y="4221088"/>
            <a:ext cx="4196475" cy="2348880"/>
          </a:xfrm>
          <a:prstGeom prst="rect">
            <a:avLst/>
          </a:prstGeom>
          <a:noFill/>
          <a:ln w="9525">
            <a:noFill/>
            <a:miter lim="800000"/>
            <a:headEnd/>
            <a:tailEnd/>
          </a:ln>
        </p:spPr>
      </p:pic>
      <p:sp>
        <p:nvSpPr>
          <p:cNvPr id="9" name="TextBox 8"/>
          <p:cNvSpPr txBox="1"/>
          <p:nvPr/>
        </p:nvSpPr>
        <p:spPr>
          <a:xfrm>
            <a:off x="251520" y="1628800"/>
            <a:ext cx="8568952" cy="1938992"/>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Le moulage par injection est réalisé sur les presses conventionnelles utilisées pour l'injection des résines thermoplastiques. Des granulés comportant la résine et le renfort (fibres courtes, billes, etc.) ou des mats </a:t>
            </a:r>
            <a:r>
              <a:rPr lang="fr-FR" sz="2000" dirty="0" err="1" smtClean="0">
                <a:latin typeface="Arial" pitchFamily="34" charset="0"/>
                <a:cs typeface="Arial" pitchFamily="34" charset="0"/>
              </a:rPr>
              <a:t>préimprégnés</a:t>
            </a:r>
            <a:r>
              <a:rPr lang="fr-FR" sz="2000" dirty="0" smtClean="0">
                <a:latin typeface="Arial" pitchFamily="34" charset="0"/>
                <a:cs typeface="Arial" pitchFamily="34" charset="0"/>
              </a:rPr>
              <a:t> sont extrudés par une vis d'Archimède. La matrice est fluidifiée par chauffage et injectée sous pression élevée dans un moule chauffé, où a lieu la polymérisation.</a:t>
            </a:r>
            <a:endParaRPr lang="fr-FR" sz="2000" dirty="0">
              <a:latin typeface="Arial" pitchFamily="34" charset="0"/>
              <a:cs typeface="Arial" pitchFamily="34" charset="0"/>
            </a:endParaRPr>
          </a:p>
        </p:txBody>
      </p:sp>
      <p:sp>
        <p:nvSpPr>
          <p:cNvPr id="10" name="TextBox 9"/>
          <p:cNvSpPr txBox="1"/>
          <p:nvPr/>
        </p:nvSpPr>
        <p:spPr>
          <a:xfrm>
            <a:off x="179512" y="3687901"/>
            <a:ext cx="4968552" cy="3170099"/>
          </a:xfrm>
          <a:prstGeom prst="rect">
            <a:avLst/>
          </a:prstGeom>
          <a:noFill/>
          <a:ln>
            <a:solidFill>
              <a:srgbClr val="C00000"/>
            </a:solidFill>
          </a:ln>
        </p:spPr>
        <p:txBody>
          <a:bodyPr wrap="square" rtlCol="0">
            <a:spAutoFit/>
          </a:bodyPr>
          <a:lstStyle/>
          <a:p>
            <a:pPr algn="just"/>
            <a:r>
              <a:rPr lang="fr-FR" sz="2000" dirty="0" smtClean="0">
                <a:latin typeface="Arial" pitchFamily="34" charset="0"/>
                <a:cs typeface="Arial" pitchFamily="34" charset="0"/>
              </a:rPr>
              <a:t>Le type de matériaux obtenus est plus  généralement appelé “plastiques</a:t>
            </a:r>
          </a:p>
          <a:p>
            <a:pPr algn="just"/>
            <a:r>
              <a:rPr lang="fr-FR" sz="2000" dirty="0" smtClean="0">
                <a:latin typeface="Arial" pitchFamily="34" charset="0"/>
                <a:cs typeface="Arial" pitchFamily="34" charset="0"/>
              </a:rPr>
              <a:t>renforcés” que matériaux composites. En effet, compte tenu de la nature des renforts (fibres courtes, sphères, etc.), la contrainte à la rupture et le module d'Young des résines sont multipliés par un facteur de l'ordre de 2 à 4. Cette technique est adaptée à la production de pièces en très grandes séries.</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en continu</a:t>
            </a:r>
            <a:endParaRPr lang="fr-FR" sz="2400" dirty="0">
              <a:solidFill>
                <a:srgbClr val="0070C0"/>
              </a:solidFill>
              <a:latin typeface="Arial" pitchFamily="34" charset="0"/>
              <a:cs typeface="Arial" pitchFamily="34" charset="0"/>
            </a:endParaRPr>
          </a:p>
        </p:txBody>
      </p:sp>
      <p:pic>
        <p:nvPicPr>
          <p:cNvPr id="98306" name="Picture 2"/>
          <p:cNvPicPr>
            <a:picLocks noChangeAspect="1" noChangeArrowheads="1"/>
          </p:cNvPicPr>
          <p:nvPr/>
        </p:nvPicPr>
        <p:blipFill>
          <a:blip r:embed="rId3" cstate="print"/>
          <a:srcRect/>
          <a:stretch>
            <a:fillRect/>
          </a:stretch>
        </p:blipFill>
        <p:spPr bwMode="auto">
          <a:xfrm>
            <a:off x="1331640" y="2420888"/>
            <a:ext cx="6705600" cy="2609850"/>
          </a:xfrm>
          <a:prstGeom prst="rect">
            <a:avLst/>
          </a:prstGeom>
          <a:noFill/>
          <a:ln w="9525">
            <a:noFill/>
            <a:miter lim="800000"/>
            <a:headEnd/>
            <a:tailEnd/>
          </a:ln>
        </p:spPr>
      </p:pic>
      <p:pic>
        <p:nvPicPr>
          <p:cNvPr id="98307" name="Picture 3"/>
          <p:cNvPicPr>
            <a:picLocks noChangeAspect="1" noChangeArrowheads="1"/>
          </p:cNvPicPr>
          <p:nvPr/>
        </p:nvPicPr>
        <p:blipFill>
          <a:blip r:embed="rId4" cstate="print"/>
          <a:srcRect/>
          <a:stretch>
            <a:fillRect/>
          </a:stretch>
        </p:blipFill>
        <p:spPr bwMode="auto">
          <a:xfrm>
            <a:off x="3707904" y="5301208"/>
            <a:ext cx="2400300" cy="323850"/>
          </a:xfrm>
          <a:prstGeom prst="rect">
            <a:avLst/>
          </a:prstGeom>
          <a:noFill/>
          <a:ln w="9525">
            <a:noFill/>
            <a:miter lim="800000"/>
            <a:headEnd/>
            <a:tailEnd/>
          </a:ln>
        </p:spPr>
      </p:pic>
      <p:sp>
        <p:nvSpPr>
          <p:cNvPr id="10" name="TextBox 9"/>
          <p:cNvSpPr txBox="1"/>
          <p:nvPr/>
        </p:nvSpPr>
        <p:spPr>
          <a:xfrm>
            <a:off x="323528" y="1268760"/>
            <a:ext cx="8640960" cy="707886"/>
          </a:xfrm>
          <a:prstGeom prst="rect">
            <a:avLst/>
          </a:prstGeom>
          <a:noFill/>
          <a:ln>
            <a:solidFill>
              <a:srgbClr val="FF0000"/>
            </a:solidFill>
          </a:ln>
        </p:spPr>
        <p:txBody>
          <a:bodyPr wrap="square" rtlCol="0">
            <a:spAutoFit/>
          </a:bodyPr>
          <a:lstStyle/>
          <a:p>
            <a:r>
              <a:rPr lang="fr-FR" sz="2000" dirty="0" smtClean="0">
                <a:latin typeface="Arial" pitchFamily="34" charset="0"/>
                <a:cs typeface="Arial" pitchFamily="34" charset="0"/>
              </a:rPr>
              <a:t>Le moulage en continu permet la fabrication de plaques planes, panneaux, Sandwiches de panneaux ondulés pour toitures , plaques nervurées, etc.</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en continu</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251520" y="764704"/>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sp>
        <p:nvSpPr>
          <p:cNvPr id="8" name="TextBox 7"/>
          <p:cNvSpPr txBox="1"/>
          <p:nvPr/>
        </p:nvSpPr>
        <p:spPr>
          <a:xfrm>
            <a:off x="251520" y="1052736"/>
            <a:ext cx="8568952" cy="5632311"/>
          </a:xfrm>
          <a:prstGeom prst="rect">
            <a:avLst/>
          </a:prstGeom>
          <a:noFill/>
        </p:spPr>
        <p:txBody>
          <a:bodyPr wrap="square" rtlCol="0">
            <a:spAutoFit/>
          </a:bodyPr>
          <a:lstStyle/>
          <a:p>
            <a:pPr algn="just"/>
            <a:r>
              <a:rPr lang="fr-FR" sz="2000" dirty="0" smtClean="0">
                <a:latin typeface="Arial" pitchFamily="34" charset="0"/>
                <a:cs typeface="Arial" pitchFamily="34" charset="0"/>
              </a:rPr>
              <a:t>1. Une phase d'imprégnation des renforts : fibres, mats ou tissus. La résine</a:t>
            </a:r>
          </a:p>
          <a:p>
            <a:pPr algn="just"/>
            <a:r>
              <a:rPr lang="fr-FR" sz="2000" dirty="0" smtClean="0">
                <a:latin typeface="Arial" pitchFamily="34" charset="0"/>
                <a:cs typeface="Arial" pitchFamily="34" charset="0"/>
              </a:rPr>
              <a:t>catalysée et le renfort sont véhiculés sur un film de démoulage (cellophane,</a:t>
            </a:r>
          </a:p>
          <a:p>
            <a:pPr algn="just"/>
            <a:r>
              <a:rPr lang="fr-FR" sz="2000" dirty="0" err="1" smtClean="0">
                <a:latin typeface="Arial" pitchFamily="34" charset="0"/>
                <a:cs typeface="Arial" pitchFamily="34" charset="0"/>
              </a:rPr>
              <a:t>mylar</a:t>
            </a:r>
            <a:r>
              <a:rPr lang="fr-FR" sz="2000" dirty="0" smtClean="0">
                <a:latin typeface="Arial" pitchFamily="34" charset="0"/>
                <a:cs typeface="Arial" pitchFamily="34" charset="0"/>
              </a:rPr>
              <a:t>, polyéthylène, etc.).</a:t>
            </a:r>
          </a:p>
          <a:p>
            <a:pPr algn="just"/>
            <a:r>
              <a:rPr lang="fr-FR" sz="2000" dirty="0" smtClean="0">
                <a:latin typeface="Arial" pitchFamily="34" charset="0"/>
                <a:cs typeface="Arial" pitchFamily="34" charset="0"/>
              </a:rPr>
              <a:t>2. Une phase de mise en forme.</a:t>
            </a:r>
          </a:p>
          <a:p>
            <a:pPr algn="just"/>
            <a:r>
              <a:rPr lang="fr-FR" sz="2000" dirty="0" smtClean="0">
                <a:latin typeface="Arial" pitchFamily="34" charset="0"/>
                <a:cs typeface="Arial" pitchFamily="34" charset="0"/>
              </a:rPr>
              <a:t>3. Une phase de polymérisation, effectuée dans une étuve (60 à 150 °C) en forme de tunnel, dont la longueur est fonction de la température et de la résine (15 à 50 m de long).</a:t>
            </a:r>
          </a:p>
          <a:p>
            <a:pPr algn="just"/>
            <a:r>
              <a:rPr lang="fr-FR" sz="2000" dirty="0" smtClean="0">
                <a:latin typeface="Arial" pitchFamily="34" charset="0"/>
                <a:cs typeface="Arial" pitchFamily="34" charset="0"/>
              </a:rPr>
              <a:t>4. Une phase de refroidissement et découpage.</a:t>
            </a:r>
          </a:p>
          <a:p>
            <a:pPr algn="just"/>
            <a:r>
              <a:rPr lang="fr-FR" sz="2000" dirty="0" smtClean="0">
                <a:solidFill>
                  <a:srgbClr val="FF0000"/>
                </a:solidFill>
                <a:latin typeface="Arial" pitchFamily="34" charset="0"/>
                <a:cs typeface="Arial" pitchFamily="34" charset="0"/>
              </a:rPr>
              <a:t>Dans le cas de la fabrication de plaques planes, la mise en forme est simplement réalisée par une mise à l'épaisseur de la plaque, par pressage entre des rouleaux de calandrage.</a:t>
            </a:r>
          </a:p>
          <a:p>
            <a:pPr algn="just"/>
            <a:r>
              <a:rPr lang="fr-FR" sz="2000" dirty="0" smtClean="0">
                <a:solidFill>
                  <a:srgbClr val="0070C0"/>
                </a:solidFill>
                <a:latin typeface="Arial" pitchFamily="34" charset="0"/>
                <a:cs typeface="Arial" pitchFamily="34" charset="0"/>
              </a:rPr>
              <a:t>Dans le cas de panneaux ondulés, la mise en forme intervient au cours de la polymérisation par l'intermédiaire de rouleaux mobiles.</a:t>
            </a:r>
          </a:p>
          <a:p>
            <a:pPr algn="just"/>
            <a:r>
              <a:rPr lang="fr-FR" sz="2000" dirty="0" smtClean="0">
                <a:solidFill>
                  <a:srgbClr val="0070C0"/>
                </a:solidFill>
                <a:latin typeface="Arial" pitchFamily="34" charset="0"/>
                <a:cs typeface="Arial" pitchFamily="34" charset="0"/>
              </a:rPr>
              <a:t>Le procédé de moulage en continu peut être entièrement automatisé, et permet alors d'élaborer des plaques ou panneaux en continu. Il nécessite toutefois un investissement très important en matériel.</a:t>
            </a:r>
            <a:endParaRPr lang="fr-FR" sz="2000"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0" y="-24"/>
            <a:ext cx="9144000" cy="500066"/>
          </a:xfrm>
          <a:prstGeom prst="rect">
            <a:avLst/>
          </a:prstGeom>
          <a:solidFill>
            <a:schemeClr val="bg1">
              <a:lumMod val="85000"/>
            </a:schemeClr>
          </a:solidFill>
          <a:ln w="9525">
            <a:solidFill>
              <a:schemeClr val="tx2">
                <a:lumMod val="75000"/>
              </a:schemeClr>
            </a:solidFill>
            <a:miter lim="800000"/>
            <a:headEnd/>
            <a:tailEnd/>
          </a:ln>
          <a:effectLst/>
        </p:spPr>
        <p:txBody>
          <a:bodyPr/>
          <a:lstStyle/>
          <a:p>
            <a:pPr marL="342900" indent="-342900" algn="ctr">
              <a:lnSpc>
                <a:spcPct val="90000"/>
              </a:lnSpc>
              <a:spcBef>
                <a:spcPct val="20000"/>
              </a:spcBef>
              <a:buClr>
                <a:schemeClr val="hlink"/>
              </a:buClr>
              <a:buSzPct val="90000"/>
              <a:buFont typeface="Wingdings" pitchFamily="2" charset="2"/>
              <a:buNone/>
            </a:pPr>
            <a:r>
              <a:rPr lang="fr-FR" sz="32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Programme de la matière</a:t>
            </a:r>
            <a:endParaRPr lang="en-US" sz="3200" b="1" i="1" dirty="0">
              <a:solidFill>
                <a:srgbClr val="FF0000"/>
              </a:solidFill>
              <a:effectLst>
                <a:outerShdw blurRad="38100" dist="38100" dir="2700000" algn="tl">
                  <a:srgbClr val="000000"/>
                </a:outerShdw>
              </a:effectLst>
              <a:latin typeface="Agency FB" pitchFamily="34" charset="0"/>
            </a:endParaRPr>
          </a:p>
        </p:txBody>
      </p:sp>
      <p:grpSp>
        <p:nvGrpSpPr>
          <p:cNvPr id="2" name="Group 8"/>
          <p:cNvGrpSpPr>
            <a:grpSpLocks/>
          </p:cNvGrpSpPr>
          <p:nvPr/>
        </p:nvGrpSpPr>
        <p:grpSpPr bwMode="auto">
          <a:xfrm>
            <a:off x="251520" y="764704"/>
            <a:ext cx="5064138" cy="520700"/>
            <a:chOff x="96" y="618"/>
            <a:chExt cx="3190" cy="328"/>
          </a:xfrm>
        </p:grpSpPr>
        <p:sp>
          <p:nvSpPr>
            <p:cNvPr id="486409" name="Rectangle 9"/>
            <p:cNvSpPr>
              <a:spLocks noChangeArrowheads="1"/>
            </p:cNvSpPr>
            <p:nvPr/>
          </p:nvSpPr>
          <p:spPr bwMode="auto">
            <a:xfrm>
              <a:off x="786" y="618"/>
              <a:ext cx="2500" cy="32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01 : </a:t>
              </a:r>
              <a:r>
                <a:rPr lang="fr-FR" sz="3000" dirty="0" smtClean="0">
                  <a:solidFill>
                    <a:schemeClr val="tx1">
                      <a:lumMod val="75000"/>
                      <a:lumOff val="25000"/>
                    </a:schemeClr>
                  </a:solidFill>
                  <a:effectLst>
                    <a:outerShdw blurRad="38100" dist="38100" dir="2700000" algn="tl">
                      <a:srgbClr val="000000">
                        <a:alpha val="43137"/>
                      </a:srgbClr>
                    </a:outerShdw>
                  </a:effectLst>
                </a:rPr>
                <a:t>Généralité</a:t>
              </a:r>
              <a:endParaRPr lang="fr-FR" sz="3000" dirty="0">
                <a:solidFill>
                  <a:schemeClr val="tx1">
                    <a:lumMod val="75000"/>
                    <a:lumOff val="25000"/>
                  </a:schemeClr>
                </a:solidFill>
                <a:effectLst>
                  <a:outerShdw blurRad="38100" dist="38100" dir="2700000" algn="tl">
                    <a:srgbClr val="000000">
                      <a:alpha val="43137"/>
                    </a:srgbClr>
                  </a:outerShdw>
                </a:effectLst>
              </a:endParaRPr>
            </a:p>
          </p:txBody>
        </p:sp>
        <p:sp>
          <p:nvSpPr>
            <p:cNvPr id="486410" name="AutoShape 10"/>
            <p:cNvSpPr>
              <a:spLocks noChangeArrowheads="1"/>
            </p:cNvSpPr>
            <p:nvPr/>
          </p:nvSpPr>
          <p:spPr bwMode="auto">
            <a:xfrm>
              <a:off x="96" y="754"/>
              <a:ext cx="624" cy="192"/>
            </a:xfrm>
            <a:prstGeom prst="rightArrow">
              <a:avLst>
                <a:gd name="adj1" fmla="val 50000"/>
                <a:gd name="adj2" fmla="val 81250"/>
              </a:avLst>
            </a:prstGeom>
            <a:solidFill>
              <a:schemeClr val="tx1">
                <a:lumMod val="65000"/>
                <a:lumOff val="35000"/>
              </a:schemeClr>
            </a:solidFill>
            <a:ln w="9525">
              <a:solidFill>
                <a:schemeClr val="tx1">
                  <a:lumMod val="50000"/>
                  <a:lumOff val="50000"/>
                </a:schemeClr>
              </a:solid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coolSlant"/>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3" name="Groupe 29"/>
          <p:cNvGrpSpPr/>
          <p:nvPr/>
        </p:nvGrpSpPr>
        <p:grpSpPr>
          <a:xfrm>
            <a:off x="395536" y="1340768"/>
            <a:ext cx="8310377" cy="500066"/>
            <a:chOff x="3009896" y="2285992"/>
            <a:chExt cx="8310377" cy="500066"/>
          </a:xfrm>
        </p:grpSpPr>
        <p:sp>
          <p:nvSpPr>
            <p:cNvPr id="486412" name="Rectangle 12"/>
            <p:cNvSpPr>
              <a:spLocks noChangeArrowheads="1"/>
            </p:cNvSpPr>
            <p:nvPr/>
          </p:nvSpPr>
          <p:spPr bwMode="auto">
            <a:xfrm>
              <a:off x="4143372" y="2285992"/>
              <a:ext cx="7176901" cy="49116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80000"/>
                </a:lnSpc>
                <a:spcBef>
                  <a:spcPct val="20000"/>
                </a:spcBef>
              </a:pPr>
              <a:r>
                <a:rPr lang="fr-FR" sz="3000" b="1" dirty="0" smtClean="0">
                  <a:solidFill>
                    <a:schemeClr val="tx1">
                      <a:lumMod val="75000"/>
                      <a:lumOff val="25000"/>
                    </a:schemeClr>
                  </a:solidFill>
                  <a:effectLst>
                    <a:outerShdw blurRad="38100" dist="38100" dir="2700000" algn="tl">
                      <a:srgbClr val="000000"/>
                    </a:outerShdw>
                  </a:effectLst>
                </a:rPr>
                <a:t>Chapitre 02 : </a:t>
              </a:r>
              <a:r>
                <a:rPr lang="fr-FR" sz="3200" b="1" dirty="0" smtClean="0"/>
                <a:t>Composition des composites</a:t>
              </a:r>
              <a:endParaRPr lang="fr-FR" sz="3000" b="1" dirty="0">
                <a:effectLst>
                  <a:outerShdw blurRad="38100" dist="38100" dir="2700000" algn="tl">
                    <a:srgbClr val="000000"/>
                  </a:outerShdw>
                </a:effectLst>
                <a:latin typeface="Agency FB" pitchFamily="34" charset="0"/>
              </a:endParaRPr>
            </a:p>
          </p:txBody>
        </p:sp>
        <p:sp>
          <p:nvSpPr>
            <p:cNvPr id="23" name="AutoShape 10"/>
            <p:cNvSpPr>
              <a:spLocks noChangeArrowheads="1"/>
            </p:cNvSpPr>
            <p:nvPr/>
          </p:nvSpPr>
          <p:spPr bwMode="auto">
            <a:xfrm>
              <a:off x="3009896" y="248125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4" name="Groupe 30"/>
          <p:cNvGrpSpPr/>
          <p:nvPr/>
        </p:nvGrpSpPr>
        <p:grpSpPr>
          <a:xfrm>
            <a:off x="395536" y="1916832"/>
            <a:ext cx="8020618" cy="978729"/>
            <a:chOff x="3009896" y="3571876"/>
            <a:chExt cx="8020618" cy="978729"/>
          </a:xfrm>
        </p:grpSpPr>
        <p:sp>
          <p:nvSpPr>
            <p:cNvPr id="486415" name="Rectangle 15"/>
            <p:cNvSpPr>
              <a:spLocks noChangeArrowheads="1"/>
            </p:cNvSpPr>
            <p:nvPr/>
          </p:nvSpPr>
          <p:spPr bwMode="auto">
            <a:xfrm>
              <a:off x="4143372" y="3571876"/>
              <a:ext cx="6887142" cy="978729"/>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03 :</a:t>
              </a:r>
              <a:r>
                <a:rPr lang="fr-FR" sz="3200" b="1" dirty="0" smtClean="0"/>
                <a:t> </a:t>
              </a:r>
              <a:r>
                <a:rPr lang="fr-FR" sz="3200" b="1" dirty="0" smtClean="0">
                  <a:solidFill>
                    <a:srgbClr val="0070C0"/>
                  </a:solidFill>
                </a:rPr>
                <a:t>Technologie de fabrication </a:t>
              </a:r>
            </a:p>
            <a:p>
              <a:pPr>
                <a:lnSpc>
                  <a:spcPct val="90000"/>
                </a:lnSpc>
                <a:spcBef>
                  <a:spcPct val="0"/>
                </a:spcBef>
              </a:pPr>
              <a:r>
                <a:rPr lang="fr-FR" sz="3200" b="1" dirty="0" smtClean="0">
                  <a:solidFill>
                    <a:srgbClr val="0070C0"/>
                  </a:solidFill>
                </a:rPr>
                <a:t>                       des composites</a:t>
              </a:r>
              <a:endParaRPr lang="fr-FR" sz="3000" b="1" dirty="0">
                <a:solidFill>
                  <a:srgbClr val="0070C0"/>
                </a:solidFill>
                <a:effectLst>
                  <a:outerShdw blurRad="38100" dist="38100" dir="2700000" algn="tl">
                    <a:srgbClr val="000000"/>
                  </a:outerShdw>
                </a:effectLst>
                <a:latin typeface="Agency FB" pitchFamily="34" charset="0"/>
              </a:endParaRPr>
            </a:p>
          </p:txBody>
        </p:sp>
        <p:sp>
          <p:nvSpPr>
            <p:cNvPr id="24" name="AutoShape 10"/>
            <p:cNvSpPr>
              <a:spLocks noChangeArrowheads="1"/>
            </p:cNvSpPr>
            <p:nvPr/>
          </p:nvSpPr>
          <p:spPr bwMode="auto">
            <a:xfrm>
              <a:off x="3009896" y="3714752"/>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5" name="Groupe 31"/>
          <p:cNvGrpSpPr/>
          <p:nvPr/>
        </p:nvGrpSpPr>
        <p:grpSpPr>
          <a:xfrm>
            <a:off x="395536" y="4005064"/>
            <a:ext cx="8748464" cy="798937"/>
            <a:chOff x="3009896" y="5500702"/>
            <a:chExt cx="8748464" cy="798937"/>
          </a:xfrm>
        </p:grpSpPr>
        <p:sp>
          <p:nvSpPr>
            <p:cNvPr id="486418" name="Rectangle 18"/>
            <p:cNvSpPr>
              <a:spLocks noChangeArrowheads="1"/>
            </p:cNvSpPr>
            <p:nvPr/>
          </p:nvSpPr>
          <p:spPr bwMode="auto">
            <a:xfrm>
              <a:off x="4143372" y="5500702"/>
              <a:ext cx="7614988" cy="798937"/>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200" b="1" dirty="0" smtClean="0">
                  <a:solidFill>
                    <a:schemeClr val="tx1">
                      <a:lumMod val="75000"/>
                      <a:lumOff val="25000"/>
                    </a:schemeClr>
                  </a:solidFill>
                  <a:effectLst>
                    <a:outerShdw blurRad="38100" dist="38100" dir="2700000" algn="tl">
                      <a:srgbClr val="000000"/>
                    </a:outerShdw>
                  </a:effectLst>
                </a:rPr>
                <a:t>Chapitre 05: </a:t>
              </a:r>
              <a:r>
                <a:rPr lang="fr-FR" sz="3200" b="1" dirty="0" smtClean="0"/>
                <a:t>Comportement des composites aux actions intérieures et extérieures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2"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grpSp>
        <p:nvGrpSpPr>
          <p:cNvPr id="7" name="Groupe 32"/>
          <p:cNvGrpSpPr/>
          <p:nvPr/>
        </p:nvGrpSpPr>
        <p:grpSpPr>
          <a:xfrm>
            <a:off x="395536" y="3284984"/>
            <a:ext cx="5562632" cy="447676"/>
            <a:chOff x="3009896" y="5500702"/>
            <a:chExt cx="5562632" cy="447676"/>
          </a:xfrm>
        </p:grpSpPr>
        <p:sp>
          <p:nvSpPr>
            <p:cNvPr id="34" name="Rectangle 18"/>
            <p:cNvSpPr>
              <a:spLocks noChangeArrowheads="1"/>
            </p:cNvSpPr>
            <p:nvPr/>
          </p:nvSpPr>
          <p:spPr bwMode="auto">
            <a:xfrm>
              <a:off x="4143372" y="5500702"/>
              <a:ext cx="4429156" cy="431593"/>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04: </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3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6" name="Rectangle 25"/>
          <p:cNvSpPr/>
          <p:nvPr/>
        </p:nvSpPr>
        <p:spPr>
          <a:xfrm>
            <a:off x="3563888" y="3140968"/>
            <a:ext cx="4656468" cy="584775"/>
          </a:xfrm>
          <a:prstGeom prst="rect">
            <a:avLst/>
          </a:prstGeom>
        </p:spPr>
        <p:txBody>
          <a:bodyPr wrap="none">
            <a:spAutoFit/>
          </a:bodyPr>
          <a:lstStyle/>
          <a:p>
            <a:r>
              <a:rPr lang="fr-FR" sz="3200" b="1" dirty="0" smtClean="0"/>
              <a:t>Propriétés des composites</a:t>
            </a:r>
            <a:endParaRPr lang="fr-FR"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en continu</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0"/>
            <a:ext cx="3839513"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5.Moulage par pultrusion</a:t>
            </a:r>
            <a:endParaRPr lang="fr-FR" sz="2400" dirty="0">
              <a:solidFill>
                <a:srgbClr val="0070C0"/>
              </a:solidFill>
              <a:latin typeface="Arial" pitchFamily="34" charset="0"/>
              <a:cs typeface="Arial" pitchFamily="34" charset="0"/>
            </a:endParaRPr>
          </a:p>
        </p:txBody>
      </p:sp>
      <p:pic>
        <p:nvPicPr>
          <p:cNvPr id="99332" name="Picture 4"/>
          <p:cNvPicPr>
            <a:picLocks noChangeAspect="1" noChangeArrowheads="1"/>
          </p:cNvPicPr>
          <p:nvPr/>
        </p:nvPicPr>
        <p:blipFill>
          <a:blip r:embed="rId3" cstate="print"/>
          <a:srcRect/>
          <a:stretch>
            <a:fillRect/>
          </a:stretch>
        </p:blipFill>
        <p:spPr bwMode="auto">
          <a:xfrm>
            <a:off x="1547664" y="1484784"/>
            <a:ext cx="6200775" cy="2600325"/>
          </a:xfrm>
          <a:prstGeom prst="rect">
            <a:avLst/>
          </a:prstGeom>
          <a:noFill/>
          <a:ln w="9525">
            <a:noFill/>
            <a:miter lim="800000"/>
            <a:headEnd/>
            <a:tailEnd/>
          </a:ln>
        </p:spPr>
      </p:pic>
      <p:pic>
        <p:nvPicPr>
          <p:cNvPr id="99333" name="Picture 5"/>
          <p:cNvPicPr>
            <a:picLocks noChangeAspect="1" noChangeArrowheads="1"/>
          </p:cNvPicPr>
          <p:nvPr/>
        </p:nvPicPr>
        <p:blipFill>
          <a:blip r:embed="rId4" cstate="print"/>
          <a:srcRect/>
          <a:stretch>
            <a:fillRect/>
          </a:stretch>
        </p:blipFill>
        <p:spPr bwMode="auto">
          <a:xfrm>
            <a:off x="3707904" y="3933056"/>
            <a:ext cx="1781175" cy="390525"/>
          </a:xfrm>
          <a:prstGeom prst="rect">
            <a:avLst/>
          </a:prstGeom>
          <a:noFill/>
          <a:ln w="9525">
            <a:noFill/>
            <a:miter lim="800000"/>
            <a:headEnd/>
            <a:tailEnd/>
          </a:ln>
        </p:spPr>
      </p:pic>
      <p:sp>
        <p:nvSpPr>
          <p:cNvPr id="13" name="TextBox 12"/>
          <p:cNvSpPr txBox="1"/>
          <p:nvPr/>
        </p:nvSpPr>
        <p:spPr>
          <a:xfrm>
            <a:off x="251520" y="836712"/>
            <a:ext cx="8568952" cy="923330"/>
          </a:xfrm>
          <a:prstGeom prst="rect">
            <a:avLst/>
          </a:prstGeom>
          <a:noFill/>
        </p:spPr>
        <p:txBody>
          <a:bodyPr wrap="square" rtlCol="0">
            <a:spAutoFit/>
          </a:bodyPr>
          <a:lstStyle/>
          <a:p>
            <a:r>
              <a:rPr lang="fr-FR" dirty="0" smtClean="0">
                <a:latin typeface="Arial" pitchFamily="34" charset="0"/>
                <a:cs typeface="Arial" pitchFamily="34" charset="0"/>
              </a:rPr>
              <a:t>Le procédé de moulage par pultrusion sert pour la fabrication de profilés, rectilignes ou courbes, à section constante, hautement renforcés dans la direction principale.</a:t>
            </a:r>
            <a:endParaRPr lang="fr-FR" dirty="0">
              <a:latin typeface="Arial" pitchFamily="34" charset="0"/>
              <a:cs typeface="Arial" pitchFamily="34" charset="0"/>
            </a:endParaRPr>
          </a:p>
        </p:txBody>
      </p:sp>
      <p:sp>
        <p:nvSpPr>
          <p:cNvPr id="14" name="TextBox 13"/>
          <p:cNvSpPr txBox="1"/>
          <p:nvPr/>
        </p:nvSpPr>
        <p:spPr>
          <a:xfrm>
            <a:off x="251520" y="4272677"/>
            <a:ext cx="8892480" cy="2585323"/>
          </a:xfrm>
          <a:prstGeom prst="rect">
            <a:avLst/>
          </a:prstGeom>
          <a:noFill/>
        </p:spPr>
        <p:txBody>
          <a:bodyPr wrap="square" rtlCol="0">
            <a:spAutoFit/>
          </a:bodyPr>
          <a:lstStyle/>
          <a:p>
            <a:pPr algn="just"/>
            <a:r>
              <a:rPr lang="fr-FR" dirty="0" smtClean="0"/>
              <a:t>Les renforts : fils, </a:t>
            </a:r>
            <a:r>
              <a:rPr lang="fr-FR" dirty="0" err="1" smtClean="0"/>
              <a:t>stratifils</a:t>
            </a:r>
            <a:r>
              <a:rPr lang="fr-FR" dirty="0" smtClean="0"/>
              <a:t>, rubans, etc., passent dans un bain de résine catalysée où ils sont imprégnés. Ils traversent ensuite une filière chauffée dans laquelle ont lieu simultanément mise en forme du profilé et polymérisation de la résine.</a:t>
            </a:r>
          </a:p>
          <a:p>
            <a:pPr algn="just"/>
            <a:r>
              <a:rPr lang="fr-FR" dirty="0" smtClean="0"/>
              <a:t>Ce procédé est applicable aux résines thermoplastiques et thermodurcissables.</a:t>
            </a:r>
          </a:p>
          <a:p>
            <a:pPr algn="just"/>
            <a:r>
              <a:rPr lang="fr-FR" dirty="0" smtClean="0">
                <a:solidFill>
                  <a:srgbClr val="0070C0"/>
                </a:solidFill>
              </a:rPr>
              <a:t>Les profilés obtenus ont des caractéristiques mécaniques élevées, compte tenu de la possibilité d'obtenir des proportions de renfort élevées jusqu'à 80 % en volume.</a:t>
            </a:r>
          </a:p>
          <a:p>
            <a:pPr algn="just"/>
            <a:r>
              <a:rPr lang="fr-FR" dirty="0" smtClean="0">
                <a:solidFill>
                  <a:srgbClr val="0070C0"/>
                </a:solidFill>
              </a:rPr>
              <a:t>Le procédé est adapté aux productions d'assez grandes séries (vitesse de défilement jusqu'à 20 m/h). Il nécessite un investissement important de matériel. Exemples de fabrication : cannes à pêche, profilés divers, raidisseurs, etc.</a:t>
            </a:r>
            <a:endParaRPr lang="fr-FR"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0354" name="Picture 2"/>
          <p:cNvPicPr>
            <a:picLocks noChangeAspect="1" noChangeArrowheads="1"/>
          </p:cNvPicPr>
          <p:nvPr/>
        </p:nvPicPr>
        <p:blipFill>
          <a:blip r:embed="rId3" cstate="print"/>
          <a:srcRect/>
          <a:stretch>
            <a:fillRect/>
          </a:stretch>
        </p:blipFill>
        <p:spPr bwMode="auto">
          <a:xfrm>
            <a:off x="1691680" y="1556792"/>
            <a:ext cx="6067425" cy="2895600"/>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3779912" y="4725144"/>
            <a:ext cx="2143125" cy="314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1378" name="Picture 2"/>
          <p:cNvPicPr>
            <a:picLocks noChangeAspect="1" noChangeArrowheads="1"/>
          </p:cNvPicPr>
          <p:nvPr/>
        </p:nvPicPr>
        <p:blipFill>
          <a:blip r:embed="rId3" cstate="print"/>
          <a:srcRect/>
          <a:stretch>
            <a:fillRect/>
          </a:stretch>
        </p:blipFill>
        <p:spPr bwMode="auto">
          <a:xfrm>
            <a:off x="1238250" y="1762125"/>
            <a:ext cx="6667500" cy="3333750"/>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3059832" y="5157192"/>
            <a:ext cx="2981325" cy="38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02" name="Picture 2"/>
          <p:cNvPicPr>
            <a:picLocks noChangeAspect="1" noChangeArrowheads="1"/>
          </p:cNvPicPr>
          <p:nvPr/>
        </p:nvPicPr>
        <p:blipFill>
          <a:blip r:embed="rId3" cstate="print"/>
          <a:srcRect/>
          <a:stretch>
            <a:fillRect/>
          </a:stretch>
        </p:blipFill>
        <p:spPr bwMode="auto">
          <a:xfrm>
            <a:off x="1438275" y="1909763"/>
            <a:ext cx="6267450" cy="3038475"/>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3347864" y="5157192"/>
            <a:ext cx="2638425" cy="276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426" name="Picture 2"/>
          <p:cNvPicPr>
            <a:picLocks noChangeAspect="1" noChangeArrowheads="1"/>
          </p:cNvPicPr>
          <p:nvPr/>
        </p:nvPicPr>
        <p:blipFill>
          <a:blip r:embed="rId3" cstate="print"/>
          <a:srcRect/>
          <a:stretch>
            <a:fillRect/>
          </a:stretch>
        </p:blipFill>
        <p:spPr bwMode="auto">
          <a:xfrm>
            <a:off x="1119188" y="2076450"/>
            <a:ext cx="6905625" cy="2705100"/>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2843808" y="4869160"/>
            <a:ext cx="3442883" cy="4320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611560" y="1988840"/>
            <a:ext cx="7560840" cy="121444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pPr algn="ctr">
              <a:lnSpc>
                <a:spcPct val="90000"/>
              </a:lnSpc>
              <a:spcBef>
                <a:spcPct val="0"/>
              </a:spcBef>
            </a:pPr>
            <a:r>
              <a:rPr lang="fr-FR" sz="3600" b="1" dirty="0" smtClean="0">
                <a:solidFill>
                  <a:srgbClr val="0070C0"/>
                </a:solidFill>
              </a:rPr>
              <a:t>Technologie de fabrication                         des composites</a:t>
            </a:r>
            <a:endParaRPr lang="fr-FR" sz="3600" b="1" dirty="0">
              <a:solidFill>
                <a:srgbClr val="0070C0"/>
              </a:solidFill>
              <a:effectLst>
                <a:outerShdw blurRad="38100" dist="38100" dir="2700000" algn="tl">
                  <a:srgbClr val="000000"/>
                </a:outerShdw>
              </a:effectLst>
              <a:latin typeface="Agency FB"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2987824" y="260648"/>
            <a:ext cx="3024336" cy="50405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r>
              <a:rPr lang="fr-FR" sz="3600" b="1" dirty="0" smtClean="0">
                <a:solidFill>
                  <a:srgbClr val="0070C0"/>
                </a:solidFill>
              </a:rPr>
              <a:t>Introduction</a:t>
            </a:r>
            <a:endParaRPr lang="fr-FR" sz="3600" b="1" dirty="0">
              <a:solidFill>
                <a:srgbClr val="0070C0"/>
              </a:solidFill>
            </a:endParaRPr>
          </a:p>
        </p:txBody>
      </p:sp>
      <p:sp>
        <p:nvSpPr>
          <p:cNvPr id="12" name="TextBox 11"/>
          <p:cNvSpPr txBox="1"/>
          <p:nvPr/>
        </p:nvSpPr>
        <p:spPr>
          <a:xfrm>
            <a:off x="395536" y="1124744"/>
            <a:ext cx="8424936" cy="5078313"/>
          </a:xfrm>
          <a:prstGeom prst="rect">
            <a:avLst/>
          </a:prstGeom>
          <a:noFill/>
        </p:spPr>
        <p:txBody>
          <a:bodyPr wrap="square" rtlCol="0">
            <a:spAutoFit/>
          </a:bodyPr>
          <a:lstStyle/>
          <a:p>
            <a:pPr algn="just">
              <a:lnSpc>
                <a:spcPct val="150000"/>
              </a:lnSpc>
            </a:pPr>
            <a:r>
              <a:rPr lang="fr-FR" b="1" dirty="0" smtClean="0">
                <a:latin typeface="Arial" pitchFamily="34" charset="0"/>
                <a:cs typeface="Arial" pitchFamily="34" charset="0"/>
              </a:rPr>
              <a:t>Le mélange renfort / résine ne devient un matériau composite que lors de la dernière phase de fabrication, c'est-à-dire lorsque la matrice est durcie. Après cette phase, il serait impossible de modifier le matériau, comme on voudrait modifier la structure d’un alliage métallique en utilisant un traitement thermique, par exemple.</a:t>
            </a:r>
          </a:p>
          <a:p>
            <a:pPr algn="just">
              <a:lnSpc>
                <a:spcPct val="150000"/>
              </a:lnSpc>
            </a:pPr>
            <a:r>
              <a:rPr lang="fr-FR" b="1" dirty="0" smtClean="0">
                <a:latin typeface="Arial" pitchFamily="34" charset="0"/>
                <a:cs typeface="Arial" pitchFamily="34" charset="0"/>
              </a:rPr>
              <a:t>Dans le cas de composites à matrice polymère, celui-ci a été polymérisé, par exemple une résine polyester. Au cours du processus de solidification, il passe de l'état liquide à l'état solide par copolymérisation avec un monomère mélangé à la résine.</a:t>
            </a:r>
          </a:p>
          <a:p>
            <a:pPr algn="just">
              <a:lnSpc>
                <a:spcPct val="150000"/>
              </a:lnSpc>
            </a:pPr>
            <a:r>
              <a:rPr lang="fr-FR" b="1" dirty="0" smtClean="0">
                <a:latin typeface="Arial" pitchFamily="34" charset="0"/>
                <a:cs typeface="Arial" pitchFamily="34" charset="0"/>
              </a:rPr>
              <a:t>Le phénomène conduit à un durcissement. Cela peut être fait en utilisant un produit chimique (accélérateur) ou de la chaleur. On présente quelques procédés utilisés pour la mise en forme des pièces composites </a:t>
            </a:r>
            <a:endParaRPr lang="fr-FR"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pic>
        <p:nvPicPr>
          <p:cNvPr id="69633" name="Picture 1"/>
          <p:cNvPicPr>
            <a:picLocks noChangeAspect="1" noChangeArrowheads="1"/>
          </p:cNvPicPr>
          <p:nvPr/>
        </p:nvPicPr>
        <p:blipFill>
          <a:blip r:embed="rId3" cstate="print"/>
          <a:srcRect/>
          <a:stretch>
            <a:fillRect/>
          </a:stretch>
        </p:blipFill>
        <p:spPr bwMode="auto">
          <a:xfrm>
            <a:off x="4932040" y="1628800"/>
            <a:ext cx="4005146" cy="2551732"/>
          </a:xfrm>
          <a:prstGeom prst="rect">
            <a:avLst/>
          </a:prstGeom>
          <a:noFill/>
          <a:ln w="9525">
            <a:noFill/>
            <a:miter lim="800000"/>
            <a:headEnd/>
            <a:tailEnd/>
          </a:ln>
        </p:spPr>
      </p:pic>
      <p:sp>
        <p:nvSpPr>
          <p:cNvPr id="10" name="TextBox 9"/>
          <p:cNvSpPr txBox="1"/>
          <p:nvPr/>
        </p:nvSpPr>
        <p:spPr>
          <a:xfrm>
            <a:off x="179512" y="1412776"/>
            <a:ext cx="4608512" cy="1015663"/>
          </a:xfrm>
          <a:prstGeom prst="rect">
            <a:avLst/>
          </a:prstGeom>
          <a:noFill/>
        </p:spPr>
        <p:txBody>
          <a:bodyPr wrap="square" rtlCol="0">
            <a:spAutoFit/>
          </a:bodyPr>
          <a:lstStyle/>
          <a:p>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Le procédé consiste à déposer sur la forme:</a:t>
            </a:r>
            <a:endParaRPr lang="fr-FR" sz="2000" dirty="0">
              <a:latin typeface="Arial" pitchFamily="34" charset="0"/>
              <a:cs typeface="Arial" pitchFamily="34" charset="0"/>
            </a:endParaRPr>
          </a:p>
        </p:txBody>
      </p:sp>
      <p:sp>
        <p:nvSpPr>
          <p:cNvPr id="12" name="TextBox 11"/>
          <p:cNvSpPr txBox="1"/>
          <p:nvPr/>
        </p:nvSpPr>
        <p:spPr>
          <a:xfrm>
            <a:off x="323528" y="1196752"/>
            <a:ext cx="3096344" cy="400110"/>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2.Moulage au contact</a:t>
            </a:r>
            <a:endParaRPr lang="fr-FR" sz="2000" dirty="0">
              <a:solidFill>
                <a:srgbClr val="FF0000"/>
              </a:solidFill>
              <a:latin typeface="Arial" pitchFamily="34" charset="0"/>
              <a:cs typeface="Arial" pitchFamily="34" charset="0"/>
            </a:endParaRPr>
          </a:p>
        </p:txBody>
      </p:sp>
      <p:sp>
        <p:nvSpPr>
          <p:cNvPr id="13" name="TextBox 12"/>
          <p:cNvSpPr txBox="1"/>
          <p:nvPr/>
        </p:nvSpPr>
        <p:spPr>
          <a:xfrm>
            <a:off x="179512" y="2276872"/>
            <a:ext cx="4680520" cy="677108"/>
          </a:xfrm>
          <a:prstGeom prst="rect">
            <a:avLst/>
          </a:prstGeom>
          <a:noFill/>
        </p:spPr>
        <p:txBody>
          <a:bodyPr wrap="square" rtlCol="0">
            <a:spAutoFit/>
          </a:bodyPr>
          <a:lstStyle/>
          <a:p>
            <a:endParaRPr lang="fr-FR" dirty="0" smtClean="0"/>
          </a:p>
          <a:p>
            <a:pPr>
              <a:buFont typeface="Wingdings" pitchFamily="2" charset="2"/>
              <a:buChar char="Ø"/>
            </a:pPr>
            <a:r>
              <a:rPr lang="fr-FR" sz="2000" dirty="0" smtClean="0">
                <a:latin typeface="Arial" pitchFamily="34" charset="0"/>
                <a:cs typeface="Arial" pitchFamily="34" charset="0"/>
              </a:rPr>
              <a:t>une couche de surface (gel </a:t>
            </a:r>
            <a:r>
              <a:rPr lang="fr-FR" sz="2000" dirty="0" err="1" smtClean="0">
                <a:latin typeface="Arial" pitchFamily="34" charset="0"/>
                <a:cs typeface="Arial" pitchFamily="34" charset="0"/>
              </a:rPr>
              <a:t>coat</a:t>
            </a:r>
            <a:r>
              <a:rPr lang="fr-FR" sz="2000" dirty="0" smtClean="0">
                <a:latin typeface="Arial" pitchFamily="34" charset="0"/>
                <a:cs typeface="Arial" pitchFamily="34" charset="0"/>
              </a:rPr>
              <a:t>)</a:t>
            </a:r>
          </a:p>
        </p:txBody>
      </p:sp>
      <p:sp>
        <p:nvSpPr>
          <p:cNvPr id="14" name="TextBox 13"/>
          <p:cNvSpPr txBox="1"/>
          <p:nvPr/>
        </p:nvSpPr>
        <p:spPr>
          <a:xfrm>
            <a:off x="0" y="3140968"/>
            <a:ext cx="5148064"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moule est enduit avec de la résine catalysée et accélérée, au pinceau ou au rouleau.</a:t>
            </a:r>
            <a:endParaRPr lang="fr-FR" sz="2000" dirty="0">
              <a:latin typeface="Arial" pitchFamily="34" charset="0"/>
              <a:cs typeface="Arial" pitchFamily="34" charset="0"/>
            </a:endParaRPr>
          </a:p>
        </p:txBody>
      </p:sp>
      <p:sp>
        <p:nvSpPr>
          <p:cNvPr id="15" name="TextBox 14"/>
          <p:cNvSpPr txBox="1"/>
          <p:nvPr/>
        </p:nvSpPr>
        <p:spPr>
          <a:xfrm>
            <a:off x="251520" y="4365104"/>
            <a:ext cx="7560840"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renfort : mat, tissu, etc., est disposé dans le moule. Divers types de renforts peuvent être utilisés suivant les différentes parties de la pièce. Les renforts doivent alors se superposer.</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411760" y="332656"/>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pic>
        <p:nvPicPr>
          <p:cNvPr id="69633" name="Picture 1"/>
          <p:cNvPicPr>
            <a:picLocks noChangeAspect="1" noChangeArrowheads="1"/>
          </p:cNvPicPr>
          <p:nvPr/>
        </p:nvPicPr>
        <p:blipFill>
          <a:blip r:embed="rId3" cstate="print"/>
          <a:srcRect/>
          <a:stretch>
            <a:fillRect/>
          </a:stretch>
        </p:blipFill>
        <p:spPr bwMode="auto">
          <a:xfrm>
            <a:off x="4932040" y="1628800"/>
            <a:ext cx="4005146" cy="2551732"/>
          </a:xfrm>
          <a:prstGeom prst="rect">
            <a:avLst/>
          </a:prstGeom>
          <a:noFill/>
          <a:ln w="9525">
            <a:noFill/>
            <a:miter lim="800000"/>
            <a:headEnd/>
            <a:tailEnd/>
          </a:ln>
        </p:spPr>
      </p:pic>
      <p:sp>
        <p:nvSpPr>
          <p:cNvPr id="12" name="TextBox 11"/>
          <p:cNvSpPr txBox="1"/>
          <p:nvPr/>
        </p:nvSpPr>
        <p:spPr>
          <a:xfrm>
            <a:off x="323528" y="1196752"/>
            <a:ext cx="3240360" cy="400110"/>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2.1 Moulage au contact</a:t>
            </a:r>
            <a:endParaRPr lang="fr-FR" sz="2000" dirty="0">
              <a:solidFill>
                <a:srgbClr val="FF0000"/>
              </a:solidFill>
              <a:latin typeface="Arial" pitchFamily="34" charset="0"/>
              <a:cs typeface="Arial" pitchFamily="34" charset="0"/>
            </a:endParaRPr>
          </a:p>
        </p:txBody>
      </p:sp>
      <p:sp>
        <p:nvSpPr>
          <p:cNvPr id="16" name="TextBox 15"/>
          <p:cNvSpPr txBox="1"/>
          <p:nvPr/>
        </p:nvSpPr>
        <p:spPr>
          <a:xfrm>
            <a:off x="0" y="1628800"/>
            <a:ext cx="4860032"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renfort est ensuite imprégné avec la matrice, puis un </a:t>
            </a:r>
            <a:r>
              <a:rPr lang="fr-FR" sz="2000" dirty="0" err="1" smtClean="0">
                <a:latin typeface="Arial" pitchFamily="34" charset="0"/>
                <a:cs typeface="Arial" pitchFamily="34" charset="0"/>
              </a:rPr>
              <a:t>ébullage</a:t>
            </a:r>
            <a:r>
              <a:rPr lang="fr-FR" sz="2000" dirty="0" smtClean="0">
                <a:latin typeface="Arial" pitchFamily="34" charset="0"/>
                <a:cs typeface="Arial" pitchFamily="34" charset="0"/>
              </a:rPr>
              <a:t> est effectué avec un rouleau cannelé.</a:t>
            </a:r>
            <a:endParaRPr lang="fr-FR" sz="2000" dirty="0">
              <a:latin typeface="Arial" pitchFamily="34" charset="0"/>
              <a:cs typeface="Arial" pitchFamily="34" charset="0"/>
            </a:endParaRPr>
          </a:p>
        </p:txBody>
      </p:sp>
      <p:sp>
        <p:nvSpPr>
          <p:cNvPr id="17" name="TextBox 16"/>
          <p:cNvSpPr txBox="1"/>
          <p:nvPr/>
        </p:nvSpPr>
        <p:spPr>
          <a:xfrm>
            <a:off x="0" y="2636912"/>
            <a:ext cx="5004048" cy="1631216"/>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Après gélification de la première couche, les ouches suivantes sont appliquées, en utilisant la même technique. Des inserts peuvent être mis entre ces couches : tubes, vis, écrous, armatures, etc.</a:t>
            </a:r>
            <a:endParaRPr lang="fr-FR" sz="2000" dirty="0">
              <a:latin typeface="Arial" pitchFamily="34" charset="0"/>
              <a:cs typeface="Arial" pitchFamily="34" charset="0"/>
            </a:endParaRPr>
          </a:p>
        </p:txBody>
      </p:sp>
      <p:sp>
        <p:nvSpPr>
          <p:cNvPr id="18" name="TextBox 17"/>
          <p:cNvSpPr txBox="1"/>
          <p:nvPr/>
        </p:nvSpPr>
        <p:spPr>
          <a:xfrm>
            <a:off x="0" y="4365104"/>
            <a:ext cx="8460432" cy="707886"/>
          </a:xfrm>
          <a:prstGeom prst="rect">
            <a:avLst/>
          </a:prstGeom>
          <a:noFill/>
        </p:spPr>
        <p:txBody>
          <a:bodyPr wrap="square" rtlCol="0">
            <a:spAutoFit/>
          </a:bodyPr>
          <a:lstStyle/>
          <a:p>
            <a:pPr>
              <a:buFont typeface="Wingdings" pitchFamily="2" charset="2"/>
              <a:buChar char="Ø"/>
            </a:pPr>
            <a:r>
              <a:rPr lang="fr-FR" sz="2000" dirty="0" smtClean="0">
                <a:latin typeface="Arial" pitchFamily="34" charset="0"/>
                <a:cs typeface="Arial" pitchFamily="34" charset="0"/>
              </a:rPr>
              <a:t>Le démoulage est ensuite effectué après un temps qui dépend de la résine et de la température (de l'ordre de 10 heures).</a:t>
            </a:r>
            <a:endParaRPr lang="fr-FR" sz="2000" dirty="0">
              <a:latin typeface="Arial" pitchFamily="34" charset="0"/>
              <a:cs typeface="Arial" pitchFamily="34" charset="0"/>
            </a:endParaRPr>
          </a:p>
        </p:txBody>
      </p:sp>
      <p:sp>
        <p:nvSpPr>
          <p:cNvPr id="19" name="TextBox 18"/>
          <p:cNvSpPr txBox="1"/>
          <p:nvPr/>
        </p:nvSpPr>
        <p:spPr>
          <a:xfrm>
            <a:off x="0" y="5085184"/>
            <a:ext cx="9144000"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La polymérisation est ensuite effectuée en milieu ambiant pendant plusieurs semaines. Cette polymérisation peut éventuellement être accélérée par étuvage (par exemple 5 à 10 heures, aux environs de 80 °C).</a:t>
            </a:r>
            <a:endParaRPr lang="fr-FR" sz="2000" dirty="0">
              <a:latin typeface="Arial" pitchFamily="34" charset="0"/>
              <a:cs typeface="Arial" pitchFamily="34" charset="0"/>
            </a:endParaRPr>
          </a:p>
        </p:txBody>
      </p:sp>
      <p:sp>
        <p:nvSpPr>
          <p:cNvPr id="20" name="TextBox 19"/>
          <p:cNvSpPr txBox="1"/>
          <p:nvPr/>
        </p:nvSpPr>
        <p:spPr>
          <a:xfrm>
            <a:off x="0" y="5589240"/>
            <a:ext cx="7848872" cy="707886"/>
          </a:xfrm>
          <a:prstGeom prst="rect">
            <a:avLst/>
          </a:prstGeom>
          <a:noFill/>
        </p:spPr>
        <p:txBody>
          <a:bodyPr wrap="square" rtlCol="0">
            <a:spAutoFit/>
          </a:bodyPr>
          <a:lstStyle/>
          <a:p>
            <a:pPr>
              <a:buFont typeface="Wingdings" pitchFamily="2" charset="2"/>
              <a:buChar char="Ø"/>
            </a:pPr>
            <a:r>
              <a:rPr lang="fr-FR" sz="2000" dirty="0" smtClean="0">
                <a:latin typeface="Arial" pitchFamily="34" charset="0"/>
                <a:cs typeface="Arial" pitchFamily="34" charset="0"/>
              </a:rPr>
              <a:t>Après polymérisation, on procède à la finition de la pièce : ébarbage, ponçage, éventuellement peinture, </a:t>
            </a:r>
            <a:r>
              <a:rPr lang="fr-FR" sz="2000" dirty="0" err="1" smtClean="0">
                <a:latin typeface="Arial" pitchFamily="34" charset="0"/>
                <a:cs typeface="Arial" pitchFamily="34" charset="0"/>
              </a:rPr>
              <a:t>etc</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1" nodeType="click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9" grpId="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4968552"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par projection simultanée</a:t>
            </a:r>
            <a:endParaRPr lang="fr-FR" sz="2000" dirty="0">
              <a:solidFill>
                <a:srgbClr val="FF0000"/>
              </a:solidFill>
              <a:latin typeface="Arial" pitchFamily="34" charset="0"/>
              <a:cs typeface="Arial" pitchFamily="34" charset="0"/>
            </a:endParaRPr>
          </a:p>
        </p:txBody>
      </p:sp>
      <p:pic>
        <p:nvPicPr>
          <p:cNvPr id="93186" name="Picture 2"/>
          <p:cNvPicPr>
            <a:picLocks noChangeAspect="1" noChangeArrowheads="1"/>
          </p:cNvPicPr>
          <p:nvPr/>
        </p:nvPicPr>
        <p:blipFill>
          <a:blip r:embed="rId3" cstate="print"/>
          <a:srcRect/>
          <a:stretch>
            <a:fillRect/>
          </a:stretch>
        </p:blipFill>
        <p:spPr bwMode="auto">
          <a:xfrm>
            <a:off x="2771800" y="1628800"/>
            <a:ext cx="6191250" cy="3629025"/>
          </a:xfrm>
          <a:prstGeom prst="rect">
            <a:avLst/>
          </a:prstGeom>
          <a:noFill/>
          <a:ln w="9525">
            <a:noFill/>
            <a:miter lim="800000"/>
            <a:headEnd/>
            <a:tailEnd/>
          </a:ln>
        </p:spPr>
      </p:pic>
      <p:sp>
        <p:nvSpPr>
          <p:cNvPr id="13" name="TextBox 12"/>
          <p:cNvSpPr txBox="1"/>
          <p:nvPr/>
        </p:nvSpPr>
        <p:spPr>
          <a:xfrm>
            <a:off x="611560" y="5373216"/>
            <a:ext cx="8064896" cy="1261884"/>
          </a:xfrm>
          <a:prstGeom prst="rect">
            <a:avLst/>
          </a:prstGeom>
          <a:noFill/>
        </p:spPr>
        <p:txBody>
          <a:bodyPr wrap="square" rtlCol="0">
            <a:spAutoFit/>
          </a:bodyPr>
          <a:lstStyle/>
          <a:p>
            <a:endParaRPr lang="fr-FR" dirty="0" smtClean="0"/>
          </a:p>
          <a:p>
            <a:endParaRPr lang="fr-FR" dirty="0" smtClean="0"/>
          </a:p>
          <a:p>
            <a:r>
              <a:rPr lang="fr-FR" sz="2000" dirty="0" smtClean="0">
                <a:latin typeface="Arial" pitchFamily="34" charset="0"/>
                <a:cs typeface="Arial" pitchFamily="34" charset="0"/>
              </a:rPr>
              <a:t>La résine catalysée et les fibres de renfort coupées sont projetées simultanément au moyen d’un pistolet sur une forme.</a:t>
            </a:r>
            <a:endParaRPr lang="fr-FR" sz="2000" dirty="0">
              <a:latin typeface="Arial" pitchFamily="34" charset="0"/>
              <a:cs typeface="Arial" pitchFamily="34" charset="0"/>
            </a:endParaRPr>
          </a:p>
        </p:txBody>
      </p:sp>
      <p:pic>
        <p:nvPicPr>
          <p:cNvPr id="93187" name="Picture 3"/>
          <p:cNvPicPr>
            <a:picLocks noChangeAspect="1" noChangeArrowheads="1"/>
          </p:cNvPicPr>
          <p:nvPr/>
        </p:nvPicPr>
        <p:blipFill>
          <a:blip r:embed="rId4" cstate="print"/>
          <a:srcRect/>
          <a:stretch>
            <a:fillRect/>
          </a:stretch>
        </p:blipFill>
        <p:spPr bwMode="auto">
          <a:xfrm>
            <a:off x="3851920" y="5301208"/>
            <a:ext cx="4221544" cy="3577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pic>
        <p:nvPicPr>
          <p:cNvPr id="94210" name="Picture 2"/>
          <p:cNvPicPr>
            <a:picLocks noChangeAspect="1" noChangeArrowheads="1"/>
          </p:cNvPicPr>
          <p:nvPr/>
        </p:nvPicPr>
        <p:blipFill>
          <a:blip r:embed="rId3" cstate="print"/>
          <a:srcRect/>
          <a:stretch>
            <a:fillRect/>
          </a:stretch>
        </p:blipFill>
        <p:spPr bwMode="auto">
          <a:xfrm>
            <a:off x="3347864" y="1124744"/>
            <a:ext cx="5580112" cy="3649552"/>
          </a:xfrm>
          <a:prstGeom prst="rect">
            <a:avLst/>
          </a:prstGeom>
          <a:noFill/>
          <a:ln w="9525">
            <a:noFill/>
            <a:miter lim="800000"/>
            <a:headEnd/>
            <a:tailEnd/>
          </a:ln>
        </p:spPr>
      </p:pic>
      <p:pic>
        <p:nvPicPr>
          <p:cNvPr id="94212" name="Picture 4"/>
          <p:cNvPicPr>
            <a:picLocks noChangeAspect="1" noChangeArrowheads="1"/>
          </p:cNvPicPr>
          <p:nvPr/>
        </p:nvPicPr>
        <p:blipFill>
          <a:blip r:embed="rId4" cstate="print"/>
          <a:srcRect/>
          <a:stretch>
            <a:fillRect/>
          </a:stretch>
        </p:blipFill>
        <p:spPr bwMode="auto">
          <a:xfrm>
            <a:off x="5148064" y="4725144"/>
            <a:ext cx="1371600" cy="247650"/>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611560" y="5013176"/>
            <a:ext cx="5524500" cy="1543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Avantages</a:t>
            </a:r>
            <a:endParaRPr lang="fr-FR" sz="2000" dirty="0">
              <a:solidFill>
                <a:srgbClr val="FF0000"/>
              </a:solidFill>
              <a:latin typeface="Arial" pitchFamily="34" charset="0"/>
              <a:cs typeface="Arial" pitchFamily="34" charset="0"/>
            </a:endParaRPr>
          </a:p>
        </p:txBody>
      </p:sp>
      <p:sp>
        <p:nvSpPr>
          <p:cNvPr id="8" name="TextBox 7"/>
          <p:cNvSpPr txBox="1"/>
          <p:nvPr/>
        </p:nvSpPr>
        <p:spPr>
          <a:xfrm>
            <a:off x="323528" y="3068960"/>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Inconvénients</a:t>
            </a:r>
            <a:endParaRPr lang="fr-FR" sz="2000" dirty="0">
              <a:solidFill>
                <a:srgbClr val="FF0000"/>
              </a:solidFill>
              <a:latin typeface="Arial" pitchFamily="34" charset="0"/>
              <a:cs typeface="Arial"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395536" y="3501008"/>
            <a:ext cx="8162081" cy="2860216"/>
          </a:xfrm>
          <a:prstGeom prst="rect">
            <a:avLst/>
          </a:prstGeom>
          <a:noFill/>
          <a:ln w="9525">
            <a:noFill/>
            <a:miter lim="800000"/>
            <a:headEnd/>
            <a:tailEnd/>
          </a:ln>
          <a:effectLst/>
        </p:spPr>
      </p:pic>
      <p:pic>
        <p:nvPicPr>
          <p:cNvPr id="105475" name="Picture 3"/>
          <p:cNvPicPr>
            <a:picLocks noChangeAspect="1" noChangeArrowheads="1"/>
          </p:cNvPicPr>
          <p:nvPr/>
        </p:nvPicPr>
        <p:blipFill>
          <a:blip r:embed="rId4" cstate="print"/>
          <a:srcRect/>
          <a:stretch>
            <a:fillRect/>
          </a:stretch>
        </p:blipFill>
        <p:spPr bwMode="auto">
          <a:xfrm>
            <a:off x="611560" y="1700808"/>
            <a:ext cx="7344816" cy="134232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41019</TotalTime>
  <Words>1747</Words>
  <Application>Microsoft Office PowerPoint</Application>
  <PresentationFormat>On-screen Show (4:3)</PresentationFormat>
  <Paragraphs>157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AZZA-PC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pc</cp:lastModifiedBy>
  <cp:revision>27</cp:revision>
  <dcterms:created xsi:type="dcterms:W3CDTF">2018-12-13T19:04:11Z</dcterms:created>
  <dcterms:modified xsi:type="dcterms:W3CDTF">2024-10-17T13:58:55Z</dcterms:modified>
</cp:coreProperties>
</file>