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Lst>
  <p:notesMasterIdLst>
    <p:notesMasterId r:id="rId17"/>
  </p:notesMasterIdLst>
  <p:sldIdLst>
    <p:sldId id="257" r:id="rId3"/>
    <p:sldId id="258" r:id="rId4"/>
    <p:sldId id="259" r:id="rId5"/>
    <p:sldId id="265" r:id="rId6"/>
    <p:sldId id="263" r:id="rId7"/>
    <p:sldId id="264" r:id="rId8"/>
    <p:sldId id="266" r:id="rId9"/>
    <p:sldId id="267" r:id="rId10"/>
    <p:sldId id="268" r:id="rId11"/>
    <p:sldId id="269" r:id="rId12"/>
    <p:sldId id="270" r:id="rId13"/>
    <p:sldId id="271" r:id="rId14"/>
    <p:sldId id="272" r:id="rId15"/>
    <p:sldId id="273" r:id="rId16"/>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3" d="100"/>
          <a:sy n="83" d="100"/>
        </p:scale>
        <p:origin x="893"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E7C2E6D-376C-4273-937B-1C98CA97217B}" type="datetimeFigureOut">
              <a:rPr lang="ar-DZ" smtClean="0"/>
              <a:t>11-04-1446</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365D838-73C3-4DAF-84AB-169772B49901}" type="slidenum">
              <a:rPr lang="ar-DZ" smtClean="0"/>
              <a:t>‹N°›</a:t>
            </a:fld>
            <a:endParaRPr lang="ar-DZ"/>
          </a:p>
        </p:txBody>
      </p:sp>
    </p:spTree>
    <p:extLst>
      <p:ext uri="{BB962C8B-B14F-4D97-AF65-F5344CB8AC3E}">
        <p14:creationId xmlns:p14="http://schemas.microsoft.com/office/powerpoint/2010/main" val="401657109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smtClean="0">
                <a:solidFill>
                  <a:prstClr val="black"/>
                </a:solidFill>
              </a:rPr>
              <a:pPr/>
              <a:t>1</a:t>
            </a:fld>
            <a:endParaRPr lang="ar-DZ">
              <a:solidFill>
                <a:prstClr val="black"/>
              </a:solidFill>
            </a:endParaRPr>
          </a:p>
        </p:txBody>
      </p:sp>
    </p:spTree>
    <p:extLst>
      <p:ext uri="{BB962C8B-B14F-4D97-AF65-F5344CB8AC3E}">
        <p14:creationId xmlns:p14="http://schemas.microsoft.com/office/powerpoint/2010/main" val="2200875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10</a:t>
            </a:fld>
            <a:endParaRPr lang="ar-DZ">
              <a:solidFill>
                <a:prstClr val="black"/>
              </a:solidFill>
            </a:endParaRPr>
          </a:p>
        </p:txBody>
      </p:sp>
    </p:spTree>
    <p:extLst>
      <p:ext uri="{BB962C8B-B14F-4D97-AF65-F5344CB8AC3E}">
        <p14:creationId xmlns:p14="http://schemas.microsoft.com/office/powerpoint/2010/main" val="3458826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11</a:t>
            </a:fld>
            <a:endParaRPr lang="ar-DZ">
              <a:solidFill>
                <a:prstClr val="black"/>
              </a:solidFill>
            </a:endParaRPr>
          </a:p>
        </p:txBody>
      </p:sp>
    </p:spTree>
    <p:extLst>
      <p:ext uri="{BB962C8B-B14F-4D97-AF65-F5344CB8AC3E}">
        <p14:creationId xmlns:p14="http://schemas.microsoft.com/office/powerpoint/2010/main" val="3055709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12</a:t>
            </a:fld>
            <a:endParaRPr lang="ar-DZ">
              <a:solidFill>
                <a:prstClr val="black"/>
              </a:solidFill>
            </a:endParaRPr>
          </a:p>
        </p:txBody>
      </p:sp>
    </p:spTree>
    <p:extLst>
      <p:ext uri="{BB962C8B-B14F-4D97-AF65-F5344CB8AC3E}">
        <p14:creationId xmlns:p14="http://schemas.microsoft.com/office/powerpoint/2010/main" val="114684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13</a:t>
            </a:fld>
            <a:endParaRPr lang="ar-DZ">
              <a:solidFill>
                <a:prstClr val="black"/>
              </a:solidFill>
            </a:endParaRPr>
          </a:p>
        </p:txBody>
      </p:sp>
    </p:spTree>
    <p:extLst>
      <p:ext uri="{BB962C8B-B14F-4D97-AF65-F5344CB8AC3E}">
        <p14:creationId xmlns:p14="http://schemas.microsoft.com/office/powerpoint/2010/main" val="2657689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14</a:t>
            </a:fld>
            <a:endParaRPr lang="ar-DZ">
              <a:solidFill>
                <a:prstClr val="black"/>
              </a:solidFill>
            </a:endParaRPr>
          </a:p>
        </p:txBody>
      </p:sp>
    </p:spTree>
    <p:extLst>
      <p:ext uri="{BB962C8B-B14F-4D97-AF65-F5344CB8AC3E}">
        <p14:creationId xmlns:p14="http://schemas.microsoft.com/office/powerpoint/2010/main" val="143774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smtClean="0">
                <a:solidFill>
                  <a:prstClr val="black"/>
                </a:solidFill>
              </a:rPr>
              <a:pPr/>
              <a:t>2</a:t>
            </a:fld>
            <a:endParaRPr lang="ar-DZ">
              <a:solidFill>
                <a:prstClr val="black"/>
              </a:solidFill>
            </a:endParaRPr>
          </a:p>
        </p:txBody>
      </p:sp>
    </p:spTree>
    <p:extLst>
      <p:ext uri="{BB962C8B-B14F-4D97-AF65-F5344CB8AC3E}">
        <p14:creationId xmlns:p14="http://schemas.microsoft.com/office/powerpoint/2010/main" val="2200875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3</a:t>
            </a:fld>
            <a:endParaRPr lang="ar-DZ">
              <a:solidFill>
                <a:prstClr val="black"/>
              </a:solidFill>
            </a:endParaRPr>
          </a:p>
        </p:txBody>
      </p:sp>
    </p:spTree>
    <p:extLst>
      <p:ext uri="{BB962C8B-B14F-4D97-AF65-F5344CB8AC3E}">
        <p14:creationId xmlns:p14="http://schemas.microsoft.com/office/powerpoint/2010/main" val="220087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4</a:t>
            </a:fld>
            <a:endParaRPr lang="ar-DZ">
              <a:solidFill>
                <a:prstClr val="black"/>
              </a:solidFill>
            </a:endParaRPr>
          </a:p>
        </p:txBody>
      </p:sp>
    </p:spTree>
    <p:extLst>
      <p:ext uri="{BB962C8B-B14F-4D97-AF65-F5344CB8AC3E}">
        <p14:creationId xmlns:p14="http://schemas.microsoft.com/office/powerpoint/2010/main" val="2200875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5</a:t>
            </a:fld>
            <a:endParaRPr lang="ar-DZ">
              <a:solidFill>
                <a:prstClr val="black"/>
              </a:solidFill>
            </a:endParaRPr>
          </a:p>
        </p:txBody>
      </p:sp>
    </p:spTree>
    <p:extLst>
      <p:ext uri="{BB962C8B-B14F-4D97-AF65-F5344CB8AC3E}">
        <p14:creationId xmlns:p14="http://schemas.microsoft.com/office/powerpoint/2010/main" val="2200875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6</a:t>
            </a:fld>
            <a:endParaRPr lang="ar-DZ">
              <a:solidFill>
                <a:prstClr val="black"/>
              </a:solidFill>
            </a:endParaRPr>
          </a:p>
        </p:txBody>
      </p:sp>
    </p:spTree>
    <p:extLst>
      <p:ext uri="{BB962C8B-B14F-4D97-AF65-F5344CB8AC3E}">
        <p14:creationId xmlns:p14="http://schemas.microsoft.com/office/powerpoint/2010/main" val="2200875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7</a:t>
            </a:fld>
            <a:endParaRPr lang="ar-DZ">
              <a:solidFill>
                <a:prstClr val="black"/>
              </a:solidFill>
            </a:endParaRPr>
          </a:p>
        </p:txBody>
      </p:sp>
    </p:spTree>
    <p:extLst>
      <p:ext uri="{BB962C8B-B14F-4D97-AF65-F5344CB8AC3E}">
        <p14:creationId xmlns:p14="http://schemas.microsoft.com/office/powerpoint/2010/main" val="1410134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8</a:t>
            </a:fld>
            <a:endParaRPr lang="ar-DZ">
              <a:solidFill>
                <a:prstClr val="black"/>
              </a:solidFill>
            </a:endParaRPr>
          </a:p>
        </p:txBody>
      </p:sp>
    </p:spTree>
    <p:extLst>
      <p:ext uri="{BB962C8B-B14F-4D97-AF65-F5344CB8AC3E}">
        <p14:creationId xmlns:p14="http://schemas.microsoft.com/office/powerpoint/2010/main" val="296792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https://docs.google.com/presentation/d/1S9b3DGv-aN8l9fSV_A9zbZwbMM9Q2alxiNFwLcmntPg/edit?usp=sharing</a:t>
            </a:r>
            <a:endParaRPr lang="ar-SA" dirty="0" smtClean="0"/>
          </a:p>
        </p:txBody>
      </p:sp>
      <p:sp>
        <p:nvSpPr>
          <p:cNvPr id="4" name="Espace réservé du numéro de diapositive 3"/>
          <p:cNvSpPr>
            <a:spLocks noGrp="1"/>
          </p:cNvSpPr>
          <p:nvPr>
            <p:ph type="sldNum" sz="quarter" idx="10"/>
          </p:nvPr>
        </p:nvSpPr>
        <p:spPr/>
        <p:txBody>
          <a:bodyPr/>
          <a:lstStyle/>
          <a:p>
            <a:fld id="{70A92E08-F324-4EA6-81C6-AB54EFE0D0B6}" type="slidenum">
              <a:rPr lang="ar-DZ">
                <a:solidFill>
                  <a:prstClr val="black"/>
                </a:solidFill>
              </a:rPr>
              <a:pPr/>
              <a:t>9</a:t>
            </a:fld>
            <a:endParaRPr lang="ar-DZ">
              <a:solidFill>
                <a:prstClr val="black"/>
              </a:solidFill>
            </a:endParaRPr>
          </a:p>
        </p:txBody>
      </p:sp>
    </p:spTree>
    <p:extLst>
      <p:ext uri="{BB962C8B-B14F-4D97-AF65-F5344CB8AC3E}">
        <p14:creationId xmlns:p14="http://schemas.microsoft.com/office/powerpoint/2010/main" val="2716672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7BDA093C-1246-4361-AD48-9488E32B303C}" type="datetimeFigureOut">
              <a:rPr lang="ar-DZ" smtClean="0">
                <a:solidFill>
                  <a:srgbClr val="DBF5F9">
                    <a:shade val="90000"/>
                  </a:srgbClr>
                </a:solidFill>
              </a:rPr>
              <a:pPr/>
              <a:t>11-04-1446</a:t>
            </a:fld>
            <a:endParaRPr lang="ar-DZ">
              <a:solidFill>
                <a:srgbClr val="DBF5F9">
                  <a:shade val="90000"/>
                </a:srgbClr>
              </a:solidFill>
            </a:endParaRPr>
          </a:p>
        </p:txBody>
      </p:sp>
      <p:sp>
        <p:nvSpPr>
          <p:cNvPr id="19" name="Footer Placeholder 18"/>
          <p:cNvSpPr>
            <a:spLocks noGrp="1"/>
          </p:cNvSpPr>
          <p:nvPr>
            <p:ph type="ftr" sz="quarter" idx="11"/>
          </p:nvPr>
        </p:nvSpPr>
        <p:spPr/>
        <p:txBody>
          <a:bodyPr/>
          <a:lstStyle/>
          <a:p>
            <a:endParaRPr lang="ar-DZ">
              <a:solidFill>
                <a:srgbClr val="DBF5F9">
                  <a:shade val="90000"/>
                </a:srgbClr>
              </a:solidFill>
            </a:endParaRPr>
          </a:p>
        </p:txBody>
      </p:sp>
      <p:sp>
        <p:nvSpPr>
          <p:cNvPr id="27" name="Slide Number Placeholder 26"/>
          <p:cNvSpPr>
            <a:spLocks noGrp="1"/>
          </p:cNvSpPr>
          <p:nvPr>
            <p:ph type="sldNum" sz="quarter" idx="12"/>
          </p:nvPr>
        </p:nvSpPr>
        <p:spPr/>
        <p:txBody>
          <a:bodyPr/>
          <a:lstStyle/>
          <a:p>
            <a:fld id="{8D802601-15E9-4E82-AA18-7F5CBE097165}" type="slidenum">
              <a:rPr lang="ar-DZ" smtClean="0">
                <a:solidFill>
                  <a:srgbClr val="DBF5F9">
                    <a:shade val="90000"/>
                  </a:srgbClr>
                </a:solidFill>
              </a:rPr>
              <a:pPr/>
              <a:t>‹N°›</a:t>
            </a:fld>
            <a:endParaRPr lang="ar-DZ">
              <a:solidFill>
                <a:srgbClr val="DBF5F9">
                  <a:shade val="90000"/>
                </a:srgbClr>
              </a:solidFill>
            </a:endParaRPr>
          </a:p>
        </p:txBody>
      </p:sp>
    </p:spTree>
    <p:extLst>
      <p:ext uri="{BB962C8B-B14F-4D97-AF65-F5344CB8AC3E}">
        <p14:creationId xmlns:p14="http://schemas.microsoft.com/office/powerpoint/2010/main" val="369085576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5" name="Footer Placeholder 4"/>
          <p:cNvSpPr>
            <a:spLocks noGrp="1"/>
          </p:cNvSpPr>
          <p:nvPr>
            <p:ph type="ftr" sz="quarter" idx="11"/>
          </p:nvPr>
        </p:nvSpPr>
        <p:spPr/>
        <p:txBody>
          <a:bodyPr/>
          <a:lstStyle/>
          <a:p>
            <a:endParaRPr lang="ar-DZ">
              <a:solidFill>
                <a:srgbClr val="04617B">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1056763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5" name="Footer Placeholder 4"/>
          <p:cNvSpPr>
            <a:spLocks noGrp="1"/>
          </p:cNvSpPr>
          <p:nvPr>
            <p:ph type="ftr" sz="quarter" idx="11"/>
          </p:nvPr>
        </p:nvSpPr>
        <p:spPr/>
        <p:txBody>
          <a:bodyPr/>
          <a:lstStyle/>
          <a:p>
            <a:endParaRPr lang="ar-DZ">
              <a:solidFill>
                <a:srgbClr val="04617B">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1732899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7BDA093C-1246-4361-AD48-9488E32B303C}" type="datetimeFigureOut">
              <a:rPr lang="ar-DZ" smtClean="0">
                <a:solidFill>
                  <a:srgbClr val="DBF5F9">
                    <a:shade val="90000"/>
                  </a:srgbClr>
                </a:solidFill>
              </a:rPr>
              <a:pPr/>
              <a:t>11-04-1446</a:t>
            </a:fld>
            <a:endParaRPr lang="ar-DZ">
              <a:solidFill>
                <a:srgbClr val="DBF5F9">
                  <a:shade val="90000"/>
                </a:srgbClr>
              </a:solidFill>
            </a:endParaRPr>
          </a:p>
        </p:txBody>
      </p:sp>
      <p:sp>
        <p:nvSpPr>
          <p:cNvPr id="19" name="Footer Placeholder 18"/>
          <p:cNvSpPr>
            <a:spLocks noGrp="1"/>
          </p:cNvSpPr>
          <p:nvPr>
            <p:ph type="ftr" sz="quarter" idx="11"/>
          </p:nvPr>
        </p:nvSpPr>
        <p:spPr/>
        <p:txBody>
          <a:bodyPr/>
          <a:lstStyle/>
          <a:p>
            <a:endParaRPr lang="ar-DZ">
              <a:solidFill>
                <a:srgbClr val="DBF5F9">
                  <a:shade val="90000"/>
                </a:srgbClr>
              </a:solidFill>
            </a:endParaRPr>
          </a:p>
        </p:txBody>
      </p:sp>
      <p:sp>
        <p:nvSpPr>
          <p:cNvPr id="27" name="Slide Number Placeholder 26"/>
          <p:cNvSpPr>
            <a:spLocks noGrp="1"/>
          </p:cNvSpPr>
          <p:nvPr>
            <p:ph type="sldNum" sz="quarter" idx="12"/>
          </p:nvPr>
        </p:nvSpPr>
        <p:spPr/>
        <p:txBody>
          <a:bodyPr/>
          <a:lstStyle/>
          <a:p>
            <a:fld id="{8D802601-15E9-4E82-AA18-7F5CBE097165}" type="slidenum">
              <a:rPr lang="ar-DZ" smtClean="0">
                <a:solidFill>
                  <a:srgbClr val="DBF5F9">
                    <a:shade val="90000"/>
                  </a:srgbClr>
                </a:solidFill>
              </a:rPr>
              <a:pPr/>
              <a:t>‹N°›</a:t>
            </a:fld>
            <a:endParaRPr lang="ar-DZ">
              <a:solidFill>
                <a:srgbClr val="DBF5F9">
                  <a:shade val="90000"/>
                </a:srgbClr>
              </a:solidFill>
            </a:endParaRPr>
          </a:p>
        </p:txBody>
      </p:sp>
    </p:spTree>
    <p:extLst>
      <p:ext uri="{BB962C8B-B14F-4D97-AF65-F5344CB8AC3E}">
        <p14:creationId xmlns:p14="http://schemas.microsoft.com/office/powerpoint/2010/main" val="369085576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5" name="Footer Placeholder 4"/>
          <p:cNvSpPr>
            <a:spLocks noGrp="1"/>
          </p:cNvSpPr>
          <p:nvPr>
            <p:ph type="ftr" sz="quarter" idx="11"/>
          </p:nvPr>
        </p:nvSpPr>
        <p:spPr/>
        <p:txBody>
          <a:bodyPr/>
          <a:lstStyle/>
          <a:p>
            <a:endParaRPr lang="ar-DZ">
              <a:solidFill>
                <a:srgbClr val="04617B">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578382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DBF5F9">
                    <a:shade val="90000"/>
                  </a:srgbClr>
                </a:solidFill>
              </a:rPr>
              <a:pPr/>
              <a:t>11-04-1446</a:t>
            </a:fld>
            <a:endParaRPr lang="ar-DZ">
              <a:solidFill>
                <a:srgbClr val="DBF5F9">
                  <a:shade val="90000"/>
                </a:srgbClr>
              </a:solidFill>
            </a:endParaRPr>
          </a:p>
        </p:txBody>
      </p:sp>
      <p:sp>
        <p:nvSpPr>
          <p:cNvPr id="5" name="Footer Placeholder 4"/>
          <p:cNvSpPr>
            <a:spLocks noGrp="1"/>
          </p:cNvSpPr>
          <p:nvPr>
            <p:ph type="ftr" sz="quarter" idx="11"/>
          </p:nvPr>
        </p:nvSpPr>
        <p:spPr/>
        <p:txBody>
          <a:bodyPr/>
          <a:lstStyle/>
          <a:p>
            <a:endParaRPr lang="ar-DZ">
              <a:solidFill>
                <a:srgbClr val="DBF5F9">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DBF5F9">
                    <a:shade val="90000"/>
                  </a:srgbClr>
                </a:solidFill>
              </a:rPr>
              <a:pPr/>
              <a:t>‹N°›</a:t>
            </a:fld>
            <a:endParaRPr lang="ar-DZ">
              <a:solidFill>
                <a:srgbClr val="DBF5F9">
                  <a:shade val="90000"/>
                </a:srgbClr>
              </a:solidFill>
            </a:endParaRPr>
          </a:p>
        </p:txBody>
      </p:sp>
    </p:spTree>
    <p:extLst>
      <p:ext uri="{BB962C8B-B14F-4D97-AF65-F5344CB8AC3E}">
        <p14:creationId xmlns:p14="http://schemas.microsoft.com/office/powerpoint/2010/main" val="188805522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6" name="Footer Placeholder 5"/>
          <p:cNvSpPr>
            <a:spLocks noGrp="1"/>
          </p:cNvSpPr>
          <p:nvPr>
            <p:ph type="ftr" sz="quarter" idx="11"/>
          </p:nvPr>
        </p:nvSpPr>
        <p:spPr/>
        <p:txBody>
          <a:bodyPr/>
          <a:lstStyle/>
          <a:p>
            <a:endParaRPr lang="ar-DZ">
              <a:solidFill>
                <a:srgbClr val="04617B">
                  <a:shade val="90000"/>
                </a:srgbClr>
              </a:solidFill>
            </a:endParaRPr>
          </a:p>
        </p:txBody>
      </p:sp>
      <p:sp>
        <p:nvSpPr>
          <p:cNvPr id="7" name="Slide Number Placeholder 6"/>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963826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8" name="Footer Placeholder 7"/>
          <p:cNvSpPr>
            <a:spLocks noGrp="1"/>
          </p:cNvSpPr>
          <p:nvPr>
            <p:ph type="ftr" sz="quarter" idx="11"/>
          </p:nvPr>
        </p:nvSpPr>
        <p:spPr/>
        <p:txBody>
          <a:bodyPr/>
          <a:lstStyle/>
          <a:p>
            <a:endParaRPr lang="ar-DZ">
              <a:solidFill>
                <a:srgbClr val="04617B">
                  <a:shade val="90000"/>
                </a:srgbClr>
              </a:solidFill>
            </a:endParaRPr>
          </a:p>
        </p:txBody>
      </p:sp>
      <p:sp>
        <p:nvSpPr>
          <p:cNvPr id="9" name="Slide Number Placeholder 8"/>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6053681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4" name="Footer Placeholder 3"/>
          <p:cNvSpPr>
            <a:spLocks noGrp="1"/>
          </p:cNvSpPr>
          <p:nvPr>
            <p:ph type="ftr" sz="quarter" idx="11"/>
          </p:nvPr>
        </p:nvSpPr>
        <p:spPr/>
        <p:txBody>
          <a:bodyPr/>
          <a:lstStyle/>
          <a:p>
            <a:endParaRPr lang="ar-DZ">
              <a:solidFill>
                <a:srgbClr val="04617B">
                  <a:shade val="90000"/>
                </a:srgbClr>
              </a:solidFill>
            </a:endParaRPr>
          </a:p>
        </p:txBody>
      </p:sp>
      <p:sp>
        <p:nvSpPr>
          <p:cNvPr id="5" name="Slide Number Placeholder 4"/>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4196072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3" name="Footer Placeholder 2"/>
          <p:cNvSpPr>
            <a:spLocks noGrp="1"/>
          </p:cNvSpPr>
          <p:nvPr>
            <p:ph type="ftr" sz="quarter" idx="11"/>
          </p:nvPr>
        </p:nvSpPr>
        <p:spPr/>
        <p:txBody>
          <a:bodyPr/>
          <a:lstStyle/>
          <a:p>
            <a:endParaRPr lang="ar-DZ">
              <a:solidFill>
                <a:srgbClr val="04617B">
                  <a:shade val="90000"/>
                </a:srgbClr>
              </a:solidFill>
            </a:endParaRPr>
          </a:p>
        </p:txBody>
      </p:sp>
      <p:sp>
        <p:nvSpPr>
          <p:cNvPr id="4" name="Slide Number Placeholder 3"/>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820018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6" name="Footer Placeholder 5"/>
          <p:cNvSpPr>
            <a:spLocks noGrp="1"/>
          </p:cNvSpPr>
          <p:nvPr>
            <p:ph type="ftr" sz="quarter" idx="11"/>
          </p:nvPr>
        </p:nvSpPr>
        <p:spPr/>
        <p:txBody>
          <a:bodyPr/>
          <a:lstStyle/>
          <a:p>
            <a:endParaRPr lang="ar-DZ">
              <a:solidFill>
                <a:srgbClr val="04617B">
                  <a:shade val="90000"/>
                </a:srgbClr>
              </a:solidFill>
            </a:endParaRPr>
          </a:p>
        </p:txBody>
      </p:sp>
      <p:sp>
        <p:nvSpPr>
          <p:cNvPr id="7" name="Slide Number Placeholder 6"/>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278303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5" name="Footer Placeholder 4"/>
          <p:cNvSpPr>
            <a:spLocks noGrp="1"/>
          </p:cNvSpPr>
          <p:nvPr>
            <p:ph type="ftr" sz="quarter" idx="11"/>
          </p:nvPr>
        </p:nvSpPr>
        <p:spPr/>
        <p:txBody>
          <a:bodyPr/>
          <a:lstStyle/>
          <a:p>
            <a:endParaRPr lang="ar-DZ">
              <a:solidFill>
                <a:srgbClr val="04617B">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578382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6" name="Footer Placeholder 5"/>
          <p:cNvSpPr>
            <a:spLocks noGrp="1"/>
          </p:cNvSpPr>
          <p:nvPr>
            <p:ph type="ftr" sz="quarter" idx="11"/>
          </p:nvPr>
        </p:nvSpPr>
        <p:spPr/>
        <p:txBody>
          <a:bodyPr/>
          <a:lstStyle/>
          <a:p>
            <a:endParaRPr lang="ar-DZ">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1684773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5" name="Footer Placeholder 4"/>
          <p:cNvSpPr>
            <a:spLocks noGrp="1"/>
          </p:cNvSpPr>
          <p:nvPr>
            <p:ph type="ftr" sz="quarter" idx="11"/>
          </p:nvPr>
        </p:nvSpPr>
        <p:spPr/>
        <p:txBody>
          <a:bodyPr/>
          <a:lstStyle/>
          <a:p>
            <a:endParaRPr lang="ar-DZ">
              <a:solidFill>
                <a:srgbClr val="04617B">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1056763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5" name="Footer Placeholder 4"/>
          <p:cNvSpPr>
            <a:spLocks noGrp="1"/>
          </p:cNvSpPr>
          <p:nvPr>
            <p:ph type="ftr" sz="quarter" idx="11"/>
          </p:nvPr>
        </p:nvSpPr>
        <p:spPr/>
        <p:txBody>
          <a:bodyPr/>
          <a:lstStyle/>
          <a:p>
            <a:endParaRPr lang="ar-DZ">
              <a:solidFill>
                <a:srgbClr val="04617B">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173289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7BDA093C-1246-4361-AD48-9488E32B303C}" type="datetimeFigureOut">
              <a:rPr lang="ar-DZ" smtClean="0">
                <a:solidFill>
                  <a:srgbClr val="DBF5F9">
                    <a:shade val="90000"/>
                  </a:srgbClr>
                </a:solidFill>
              </a:rPr>
              <a:pPr/>
              <a:t>11-04-1446</a:t>
            </a:fld>
            <a:endParaRPr lang="ar-DZ">
              <a:solidFill>
                <a:srgbClr val="DBF5F9">
                  <a:shade val="90000"/>
                </a:srgbClr>
              </a:solidFill>
            </a:endParaRPr>
          </a:p>
        </p:txBody>
      </p:sp>
      <p:sp>
        <p:nvSpPr>
          <p:cNvPr id="5" name="Footer Placeholder 4"/>
          <p:cNvSpPr>
            <a:spLocks noGrp="1"/>
          </p:cNvSpPr>
          <p:nvPr>
            <p:ph type="ftr" sz="quarter" idx="11"/>
          </p:nvPr>
        </p:nvSpPr>
        <p:spPr/>
        <p:txBody>
          <a:bodyPr/>
          <a:lstStyle/>
          <a:p>
            <a:endParaRPr lang="ar-DZ">
              <a:solidFill>
                <a:srgbClr val="DBF5F9">
                  <a:shade val="90000"/>
                </a:srgbClr>
              </a:solidFill>
            </a:endParaRPr>
          </a:p>
        </p:txBody>
      </p:sp>
      <p:sp>
        <p:nvSpPr>
          <p:cNvPr id="6" name="Slide Number Placeholder 5"/>
          <p:cNvSpPr>
            <a:spLocks noGrp="1"/>
          </p:cNvSpPr>
          <p:nvPr>
            <p:ph type="sldNum" sz="quarter" idx="12"/>
          </p:nvPr>
        </p:nvSpPr>
        <p:spPr/>
        <p:txBody>
          <a:bodyPr/>
          <a:lstStyle/>
          <a:p>
            <a:fld id="{8D802601-15E9-4E82-AA18-7F5CBE097165}" type="slidenum">
              <a:rPr lang="ar-DZ" smtClean="0">
                <a:solidFill>
                  <a:srgbClr val="DBF5F9">
                    <a:shade val="90000"/>
                  </a:srgbClr>
                </a:solidFill>
              </a:rPr>
              <a:pPr/>
              <a:t>‹N°›</a:t>
            </a:fld>
            <a:endParaRPr lang="ar-DZ">
              <a:solidFill>
                <a:srgbClr val="DBF5F9">
                  <a:shade val="90000"/>
                </a:srgbClr>
              </a:solidFill>
            </a:endParaRPr>
          </a:p>
        </p:txBody>
      </p:sp>
    </p:spTree>
    <p:extLst>
      <p:ext uri="{BB962C8B-B14F-4D97-AF65-F5344CB8AC3E}">
        <p14:creationId xmlns:p14="http://schemas.microsoft.com/office/powerpoint/2010/main" val="188805522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6" name="Footer Placeholder 5"/>
          <p:cNvSpPr>
            <a:spLocks noGrp="1"/>
          </p:cNvSpPr>
          <p:nvPr>
            <p:ph type="ftr" sz="quarter" idx="11"/>
          </p:nvPr>
        </p:nvSpPr>
        <p:spPr/>
        <p:txBody>
          <a:bodyPr/>
          <a:lstStyle/>
          <a:p>
            <a:endParaRPr lang="ar-DZ">
              <a:solidFill>
                <a:srgbClr val="04617B">
                  <a:shade val="90000"/>
                </a:srgbClr>
              </a:solidFill>
            </a:endParaRPr>
          </a:p>
        </p:txBody>
      </p:sp>
      <p:sp>
        <p:nvSpPr>
          <p:cNvPr id="7" name="Slide Number Placeholder 6"/>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963826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8" name="Footer Placeholder 7"/>
          <p:cNvSpPr>
            <a:spLocks noGrp="1"/>
          </p:cNvSpPr>
          <p:nvPr>
            <p:ph type="ftr" sz="quarter" idx="11"/>
          </p:nvPr>
        </p:nvSpPr>
        <p:spPr/>
        <p:txBody>
          <a:bodyPr/>
          <a:lstStyle/>
          <a:p>
            <a:endParaRPr lang="ar-DZ">
              <a:solidFill>
                <a:srgbClr val="04617B">
                  <a:shade val="90000"/>
                </a:srgbClr>
              </a:solidFill>
            </a:endParaRPr>
          </a:p>
        </p:txBody>
      </p:sp>
      <p:sp>
        <p:nvSpPr>
          <p:cNvPr id="9" name="Slide Number Placeholder 8"/>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605368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4" name="Footer Placeholder 3"/>
          <p:cNvSpPr>
            <a:spLocks noGrp="1"/>
          </p:cNvSpPr>
          <p:nvPr>
            <p:ph type="ftr" sz="quarter" idx="11"/>
          </p:nvPr>
        </p:nvSpPr>
        <p:spPr/>
        <p:txBody>
          <a:bodyPr/>
          <a:lstStyle/>
          <a:p>
            <a:endParaRPr lang="ar-DZ">
              <a:solidFill>
                <a:srgbClr val="04617B">
                  <a:shade val="90000"/>
                </a:srgbClr>
              </a:solidFill>
            </a:endParaRPr>
          </a:p>
        </p:txBody>
      </p:sp>
      <p:sp>
        <p:nvSpPr>
          <p:cNvPr id="5" name="Slide Number Placeholder 4"/>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419607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3" name="Footer Placeholder 2"/>
          <p:cNvSpPr>
            <a:spLocks noGrp="1"/>
          </p:cNvSpPr>
          <p:nvPr>
            <p:ph type="ftr" sz="quarter" idx="11"/>
          </p:nvPr>
        </p:nvSpPr>
        <p:spPr/>
        <p:txBody>
          <a:bodyPr/>
          <a:lstStyle/>
          <a:p>
            <a:endParaRPr lang="ar-DZ">
              <a:solidFill>
                <a:srgbClr val="04617B">
                  <a:shade val="90000"/>
                </a:srgbClr>
              </a:solidFill>
            </a:endParaRPr>
          </a:p>
        </p:txBody>
      </p:sp>
      <p:sp>
        <p:nvSpPr>
          <p:cNvPr id="4" name="Slide Number Placeholder 3"/>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820018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6" name="Footer Placeholder 5"/>
          <p:cNvSpPr>
            <a:spLocks noGrp="1"/>
          </p:cNvSpPr>
          <p:nvPr>
            <p:ph type="ftr" sz="quarter" idx="11"/>
          </p:nvPr>
        </p:nvSpPr>
        <p:spPr/>
        <p:txBody>
          <a:bodyPr/>
          <a:lstStyle/>
          <a:p>
            <a:endParaRPr lang="ar-DZ">
              <a:solidFill>
                <a:srgbClr val="04617B">
                  <a:shade val="90000"/>
                </a:srgbClr>
              </a:solidFill>
            </a:endParaRPr>
          </a:p>
        </p:txBody>
      </p:sp>
      <p:sp>
        <p:nvSpPr>
          <p:cNvPr id="7" name="Slide Number Placeholder 6"/>
          <p:cNvSpPr>
            <a:spLocks noGrp="1"/>
          </p:cNvSpPr>
          <p:nvPr>
            <p:ph type="sldNum" sz="quarter" idx="12"/>
          </p:nvPr>
        </p:nvSpPr>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Tree>
    <p:extLst>
      <p:ext uri="{BB962C8B-B14F-4D97-AF65-F5344CB8AC3E}">
        <p14:creationId xmlns:p14="http://schemas.microsoft.com/office/powerpoint/2010/main" val="3278303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6" name="Footer Placeholder 5"/>
          <p:cNvSpPr>
            <a:spLocks noGrp="1"/>
          </p:cNvSpPr>
          <p:nvPr>
            <p:ph type="ftr" sz="quarter" idx="11"/>
          </p:nvPr>
        </p:nvSpPr>
        <p:spPr/>
        <p:txBody>
          <a:bodyPr/>
          <a:lstStyle/>
          <a:p>
            <a:endParaRPr lang="ar-DZ">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168477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DZ">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901435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BDA093C-1246-4361-AD48-9488E32B303C}" type="datetimeFigureOut">
              <a:rPr lang="ar-DZ" smtClean="0">
                <a:solidFill>
                  <a:srgbClr val="04617B">
                    <a:shade val="90000"/>
                  </a:srgbClr>
                </a:solidFill>
              </a:rPr>
              <a:pPr/>
              <a:t>11-04-1446</a:t>
            </a:fld>
            <a:endParaRPr lang="ar-DZ">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DZ">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D802601-15E9-4E82-AA18-7F5CBE097165}" type="slidenum">
              <a:rPr lang="ar-DZ" smtClean="0">
                <a:solidFill>
                  <a:srgbClr val="04617B">
                    <a:shade val="90000"/>
                  </a:srgbClr>
                </a:solidFill>
              </a:rPr>
              <a:pPr/>
              <a:t>‹N°›</a:t>
            </a:fld>
            <a:endParaRPr lang="ar-DZ">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9014351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file:///C:\Users\Salim\Desktop\ice_video_20201128-082513.webm" TargetMode="External"/><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14447"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faculté des sciences humaines et socia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68787"/>
            <a:ext cx="9144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الهيـاكـل البيداغوجيــة"/>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776" y="3691120"/>
            <a:ext cx="4300736" cy="3166879"/>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7018668" y="4366618"/>
            <a:ext cx="2123728" cy="1815882"/>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DZ" sz="2800" b="1" dirty="0">
                <a:ln>
                  <a:prstDash val="solid"/>
                </a:ln>
                <a:solidFill>
                  <a:srgbClr val="002060"/>
                </a:solidFill>
                <a:effectLst>
                  <a:outerShdw blurRad="88000" dist="50800" dir="5040000" algn="tl">
                    <a:srgbClr val="10CF9B">
                      <a:tint val="80000"/>
                      <a:satMod val="250000"/>
                      <a:alpha val="45000"/>
                    </a:srgbClr>
                  </a:outerShdw>
                </a:effectLst>
                <a:cs typeface="Al-Mothnna" pitchFamily="2" charset="-78"/>
              </a:rPr>
              <a:t>قسم العلوم الاجتماعية</a:t>
            </a:r>
            <a:endParaRPr lang="fr-FR" sz="2800" b="1" dirty="0">
              <a:ln>
                <a:prstDash val="solid"/>
              </a:ln>
              <a:solidFill>
                <a:srgbClr val="002060"/>
              </a:solidFill>
              <a:effectLst>
                <a:outerShdw blurRad="88000" dist="50800" dir="5040000" algn="tl">
                  <a:srgbClr val="10CF9B">
                    <a:tint val="80000"/>
                    <a:satMod val="250000"/>
                    <a:alpha val="45000"/>
                  </a:srgbClr>
                </a:outerShdw>
              </a:effectLst>
              <a:cs typeface="Al-Mothnna" pitchFamily="2" charset="-78"/>
            </a:endParaRPr>
          </a:p>
          <a:p>
            <a:pPr algn="ctr"/>
            <a:r>
              <a:rPr lang="fr-FR" sz="2800" b="1" dirty="0" err="1">
                <a:ln>
                  <a:prstDash val="solid"/>
                </a:ln>
                <a:solidFill>
                  <a:srgbClr val="002060"/>
                </a:solidFill>
                <a:effectLst>
                  <a:outerShdw blurRad="88000" dist="50800" dir="5040000" algn="tl">
                    <a:srgbClr val="10CF9B">
                      <a:tint val="80000"/>
                      <a:satMod val="250000"/>
                      <a:alpha val="45000"/>
                    </a:srgbClr>
                  </a:outerShdw>
                </a:effectLst>
                <a:cs typeface="Al-Mothnna" pitchFamily="2" charset="-78"/>
              </a:rPr>
              <a:t>socail</a:t>
            </a:r>
            <a:r>
              <a:rPr lang="fr-FR" sz="2800" b="1" dirty="0">
                <a:ln>
                  <a:prstDash val="solid"/>
                </a:ln>
                <a:solidFill>
                  <a:srgbClr val="002060"/>
                </a:solidFill>
                <a:effectLst>
                  <a:outerShdw blurRad="88000" dist="50800" dir="5040000" algn="tl">
                    <a:srgbClr val="10CF9B">
                      <a:tint val="80000"/>
                      <a:satMod val="250000"/>
                      <a:alpha val="45000"/>
                    </a:srgbClr>
                  </a:outerShdw>
                </a:effectLst>
                <a:cs typeface="Al-Mothnna" pitchFamily="2" charset="-78"/>
              </a:rPr>
              <a:t> sciences</a:t>
            </a:r>
          </a:p>
        </p:txBody>
      </p:sp>
      <p:sp>
        <p:nvSpPr>
          <p:cNvPr id="21" name="ZoneTexte 20"/>
          <p:cNvSpPr txBox="1"/>
          <p:nvPr/>
        </p:nvSpPr>
        <p:spPr>
          <a:xfrm>
            <a:off x="29552" y="4828283"/>
            <a:ext cx="2382207" cy="892552"/>
          </a:xfrm>
          <a:prstGeom prst="rect">
            <a:avLst/>
          </a:prstGeom>
          <a:noFill/>
        </p:spPr>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DZ" sz="2800" b="1" dirty="0">
                <a:ln>
                  <a:prstDash val="solid"/>
                </a:ln>
                <a:solidFill>
                  <a:srgbClr val="002060"/>
                </a:solidFill>
                <a:effectLst>
                  <a:outerShdw blurRad="88000" dist="50800" dir="5040000" algn="tl">
                    <a:srgbClr val="10CF9B">
                      <a:tint val="80000"/>
                      <a:satMod val="250000"/>
                      <a:alpha val="45000"/>
                    </a:srgbClr>
                  </a:outerShdw>
                </a:effectLst>
                <a:cs typeface="Al-Mothnna" pitchFamily="2" charset="-78"/>
              </a:rPr>
              <a:t>الأنثروبولوجيا</a:t>
            </a:r>
            <a:endParaRPr lang="fr-FR" sz="2800" b="1" dirty="0">
              <a:ln>
                <a:prstDash val="solid"/>
              </a:ln>
              <a:solidFill>
                <a:srgbClr val="002060"/>
              </a:solidFill>
              <a:effectLst>
                <a:outerShdw blurRad="88000" dist="50800" dir="5040000" algn="tl">
                  <a:srgbClr val="10CF9B">
                    <a:tint val="80000"/>
                    <a:satMod val="250000"/>
                    <a:alpha val="45000"/>
                  </a:srgbClr>
                </a:outerShdw>
              </a:effectLst>
              <a:cs typeface="Al-Mothnna" pitchFamily="2" charset="-78"/>
            </a:endParaRPr>
          </a:p>
          <a:p>
            <a:pPr algn="ctr"/>
            <a:r>
              <a:rPr lang="fr-FR" sz="2400" b="1" dirty="0" err="1">
                <a:ln>
                  <a:prstDash val="solid"/>
                </a:ln>
                <a:solidFill>
                  <a:srgbClr val="002060"/>
                </a:solidFill>
                <a:effectLst>
                  <a:outerShdw blurRad="88000" dist="50800" dir="5040000" algn="tl">
                    <a:srgbClr val="10CF9B">
                      <a:tint val="80000"/>
                      <a:satMod val="250000"/>
                      <a:alpha val="45000"/>
                    </a:srgbClr>
                  </a:outerShdw>
                </a:effectLst>
                <a:cs typeface="Al-Mothnna" pitchFamily="2" charset="-78"/>
              </a:rPr>
              <a:t>Anthropology</a:t>
            </a:r>
            <a:endParaRPr lang="fr-FR" sz="2400" b="1" dirty="0">
              <a:ln>
                <a:prstDash val="solid"/>
              </a:ln>
              <a:solidFill>
                <a:srgbClr val="002060"/>
              </a:solidFill>
              <a:effectLst>
                <a:outerShdw blurRad="88000" dist="50800" dir="5040000" algn="tl">
                  <a:srgbClr val="10CF9B">
                    <a:tint val="80000"/>
                    <a:satMod val="250000"/>
                    <a:alpha val="45000"/>
                  </a:srgbClr>
                </a:outerShdw>
              </a:effectLst>
              <a:cs typeface="Al-Mothnna" pitchFamily="2" charset="-78"/>
            </a:endParaRPr>
          </a:p>
        </p:txBody>
      </p:sp>
    </p:spTree>
    <p:extLst>
      <p:ext uri="{BB962C8B-B14F-4D97-AF65-F5344CB8AC3E}">
        <p14:creationId xmlns:p14="http://schemas.microsoft.com/office/powerpoint/2010/main" val="1037683309"/>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2000"/>
                                        <p:tgtEl>
                                          <p:spTgt spid="13"/>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1031"/>
                                        </p:tgtEl>
                                        <p:attrNameLst>
                                          <p:attrName>style.visibility</p:attrName>
                                        </p:attrNameLst>
                                      </p:cBhvr>
                                      <p:to>
                                        <p:strVal val="visible"/>
                                      </p:to>
                                    </p:set>
                                    <p:anim calcmode="lin" valueType="num">
                                      <p:cBhvr>
                                        <p:cTn id="11" dur="1000" fill="hold"/>
                                        <p:tgtEl>
                                          <p:spTgt spid="1031"/>
                                        </p:tgtEl>
                                        <p:attrNameLst>
                                          <p:attrName>ppt_w</p:attrName>
                                        </p:attrNameLst>
                                      </p:cBhvr>
                                      <p:tavLst>
                                        <p:tav tm="0">
                                          <p:val>
                                            <p:strVal val="#ppt_w*0.70"/>
                                          </p:val>
                                        </p:tav>
                                        <p:tav tm="100000">
                                          <p:val>
                                            <p:strVal val="#ppt_w"/>
                                          </p:val>
                                        </p:tav>
                                      </p:tavLst>
                                    </p:anim>
                                    <p:anim calcmode="lin" valueType="num">
                                      <p:cBhvr>
                                        <p:cTn id="12" dur="1000" fill="hold"/>
                                        <p:tgtEl>
                                          <p:spTgt spid="1031"/>
                                        </p:tgtEl>
                                        <p:attrNameLst>
                                          <p:attrName>ppt_h</p:attrName>
                                        </p:attrNameLst>
                                      </p:cBhvr>
                                      <p:tavLst>
                                        <p:tav tm="0">
                                          <p:val>
                                            <p:strVal val="#ppt_h"/>
                                          </p:val>
                                        </p:tav>
                                        <p:tav tm="100000">
                                          <p:val>
                                            <p:strVal val="#ppt_h"/>
                                          </p:val>
                                        </p:tav>
                                      </p:tavLst>
                                    </p:anim>
                                    <p:animEffect transition="in" filter="fade">
                                      <p:cBhvr>
                                        <p:cTn id="13" dur="1000"/>
                                        <p:tgtEl>
                                          <p:spTgt spid="1031"/>
                                        </p:tgtEl>
                                      </p:cBhvr>
                                    </p:animEffect>
                                  </p:childTnLst>
                                </p:cTn>
                              </p:par>
                            </p:childTnLst>
                          </p:cTn>
                        </p:par>
                        <p:par>
                          <p:cTn id="14" fill="hold">
                            <p:stCondLst>
                              <p:cond delay="3000"/>
                            </p:stCondLst>
                            <p:childTnLst>
                              <p:par>
                                <p:cTn id="15" presetID="53" presetClass="entr" presetSubtype="16" fill="hold" nodeType="afterEffect">
                                  <p:stCondLst>
                                    <p:cond delay="0"/>
                                  </p:stCondLst>
                                  <p:childTnLst>
                                    <p:set>
                                      <p:cBhvr>
                                        <p:cTn id="16" dur="1" fill="hold">
                                          <p:stCondLst>
                                            <p:cond delay="0"/>
                                          </p:stCondLst>
                                        </p:cTn>
                                        <p:tgtEl>
                                          <p:spTgt spid="1033"/>
                                        </p:tgtEl>
                                        <p:attrNameLst>
                                          <p:attrName>style.visibility</p:attrName>
                                        </p:attrNameLst>
                                      </p:cBhvr>
                                      <p:to>
                                        <p:strVal val="visible"/>
                                      </p:to>
                                    </p:set>
                                    <p:anim calcmode="lin" valueType="num">
                                      <p:cBhvr>
                                        <p:cTn id="17" dur="500" fill="hold"/>
                                        <p:tgtEl>
                                          <p:spTgt spid="1033"/>
                                        </p:tgtEl>
                                        <p:attrNameLst>
                                          <p:attrName>ppt_w</p:attrName>
                                        </p:attrNameLst>
                                      </p:cBhvr>
                                      <p:tavLst>
                                        <p:tav tm="0">
                                          <p:val>
                                            <p:fltVal val="0"/>
                                          </p:val>
                                        </p:tav>
                                        <p:tav tm="100000">
                                          <p:val>
                                            <p:strVal val="#ppt_w"/>
                                          </p:val>
                                        </p:tav>
                                      </p:tavLst>
                                    </p:anim>
                                    <p:anim calcmode="lin" valueType="num">
                                      <p:cBhvr>
                                        <p:cTn id="18" dur="500" fill="hold"/>
                                        <p:tgtEl>
                                          <p:spTgt spid="1033"/>
                                        </p:tgtEl>
                                        <p:attrNameLst>
                                          <p:attrName>ppt_h</p:attrName>
                                        </p:attrNameLst>
                                      </p:cBhvr>
                                      <p:tavLst>
                                        <p:tav tm="0">
                                          <p:val>
                                            <p:fltVal val="0"/>
                                          </p:val>
                                        </p:tav>
                                        <p:tav tm="100000">
                                          <p:val>
                                            <p:strVal val="#ppt_h"/>
                                          </p:val>
                                        </p:tav>
                                      </p:tavLst>
                                    </p:anim>
                                    <p:animEffect transition="in" filter="fade">
                                      <p:cBhvr>
                                        <p:cTn id="19" dur="500"/>
                                        <p:tgtEl>
                                          <p:spTgt spid="1033"/>
                                        </p:tgtEl>
                                      </p:cBhvr>
                                    </p:animEffect>
                                  </p:childTnLst>
                                </p:cTn>
                              </p:par>
                            </p:childTnLst>
                          </p:cTn>
                        </p:par>
                        <p:par>
                          <p:cTn id="20" fill="hold">
                            <p:stCondLst>
                              <p:cond delay="3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4"/>
                                        </p:tgtEl>
                                        <p:attrNameLst>
                                          <p:attrName>ppt_y</p:attrName>
                                        </p:attrNameLst>
                                      </p:cBhvr>
                                      <p:tavLst>
                                        <p:tav tm="0">
                                          <p:val>
                                            <p:strVal val="#ppt_y"/>
                                          </p:val>
                                        </p:tav>
                                        <p:tav tm="100000">
                                          <p:val>
                                            <p:strVal val="#ppt_y"/>
                                          </p:val>
                                        </p:tav>
                                      </p:tavLst>
                                    </p:anim>
                                    <p:anim calcmode="lin" valueType="num">
                                      <p:cBhvr>
                                        <p:cTn id="25"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4"/>
                                        </p:tgtEl>
                                      </p:cBhvr>
                                    </p:animEffect>
                                  </p:childTnLst>
                                </p:cTn>
                              </p:par>
                            </p:childTnLst>
                          </p:cTn>
                        </p:par>
                        <p:par>
                          <p:cTn id="28" fill="hold">
                            <p:stCondLst>
                              <p:cond delay="56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21"/>
                                        </p:tgtEl>
                                        <p:attrNameLst>
                                          <p:attrName>ppt_y</p:attrName>
                                        </p:attrNameLst>
                                      </p:cBhvr>
                                      <p:tavLst>
                                        <p:tav tm="0">
                                          <p:val>
                                            <p:strVal val="#ppt_y"/>
                                          </p:val>
                                        </p:tav>
                                        <p:tav tm="100000">
                                          <p:val>
                                            <p:strVal val="#ppt_y"/>
                                          </p:val>
                                        </p:tav>
                                      </p:tavLst>
                                    </p:anim>
                                    <p:anim calcmode="lin" valueType="num">
                                      <p:cBhvr>
                                        <p:cTn id="33"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قرابة النسب</a:t>
            </a:r>
            <a:endParaRPr lang="ar-DZ" sz="40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ب ـ قرابة الحواشي: وهي التي تربط بين أشخاص يكون لهم أصل مشترك من دون أن يكون أحدهم فرعاً للآخر. كالأخوة وأبناء العم، وأبناء الخال، فأبناء العم أصلهم المشترك هو الجد لأب من دون أن يكون أحدهم فرعاً</a:t>
            </a:r>
          </a:p>
          <a:p>
            <a:pPr algn="just"/>
            <a:r>
              <a:rPr lang="ar-DZ" sz="3200" dirty="0"/>
              <a:t>للآخر، ولذا يكون الخط الذي يربط بين الأقارب هنا منحرفاً. وتسمى بقرابة الخط المنحرف.</a:t>
            </a:r>
          </a:p>
        </p:txBody>
      </p:sp>
    </p:spTree>
    <p:extLst>
      <p:ext uri="{BB962C8B-B14F-4D97-AF65-F5344CB8AC3E}">
        <p14:creationId xmlns:p14="http://schemas.microsoft.com/office/powerpoint/2010/main" val="374290928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9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قرابة النسب</a:t>
            </a:r>
            <a:endParaRPr lang="ar-DZ" sz="40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ج ـ احتساب درجة قرابة النسب: تحتسب درجة القرابة المباشرة بعدّ كل فرد فيها درجة عند الصعود إلى الأصل من دون احتساب الأصل درجة، فالابن قريب قرابة مباشرة من الدرجة الأولى بالنسبة للأب. أما قرابة الحواشي فتعد الدرجات صعوداً من الفرع إلى الأصل المشترك، ثم نزولاً منه إلى الفرع الآخر ويعد كل فرع درجة من دون احتساب الأصل المشترك </a:t>
            </a:r>
            <a:r>
              <a:rPr lang="ar-DZ" sz="3200" dirty="0" smtClean="0"/>
              <a:t>درجة.</a:t>
            </a:r>
            <a:endParaRPr lang="ar-DZ" sz="3200" dirty="0"/>
          </a:p>
        </p:txBody>
      </p:sp>
    </p:spTree>
    <p:extLst>
      <p:ext uri="{BB962C8B-B14F-4D97-AF65-F5344CB8AC3E}">
        <p14:creationId xmlns:p14="http://schemas.microsoft.com/office/powerpoint/2010/main" val="3342695638"/>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9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قرابة النسب</a:t>
            </a:r>
            <a:endParaRPr lang="ar-DZ" sz="40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فابن العم قريب من الدرجة الرابعة؛ لأنك تبدأ بنفسك درجة صعوداً إلى والدك ثم درجة صعوداً إلى جدك وهو الأصل المشترك فلا يحتسب درجة، ثم نزولاً منه إلى عمك درجة ثم نزولاً منه إلى ابن عمك درجة. فتكون الدرجات أربع وهي (أنت، والدك، عمك، ابن عمك). وقرابة النسب، تثبت بثبوت النسب وهذا بدوره يثبت إما بالفراش وإما بالبينة وإما بالإقرار.</a:t>
            </a:r>
          </a:p>
        </p:txBody>
      </p:sp>
    </p:spTree>
    <p:extLst>
      <p:ext uri="{BB962C8B-B14F-4D97-AF65-F5344CB8AC3E}">
        <p14:creationId xmlns:p14="http://schemas.microsoft.com/office/powerpoint/2010/main" val="225502100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9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قرابة النسب</a:t>
            </a:r>
            <a:endParaRPr lang="ar-DZ" sz="4000" dirty="0">
              <a:latin typeface="Alilato ExtLt" pitchFamily="2" charset="-78"/>
              <a:cs typeface="Alilato ExtLt" pitchFamily="2" charset="-78"/>
            </a:endParaRPr>
          </a:p>
        </p:txBody>
      </p:sp>
      <p:sp>
        <p:nvSpPr>
          <p:cNvPr id="6" name="Rectangle à coins arrondis 5"/>
          <p:cNvSpPr/>
          <p:nvPr/>
        </p:nvSpPr>
        <p:spPr>
          <a:xfrm>
            <a:off x="107504" y="1412776"/>
            <a:ext cx="8928992" cy="532859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2ـ قرابة المصاهرة: وهي التي تنشأ نتيجة عقد الزواج فتربط بين أحد الزوجين وأقارب الزوج الآخر، حيث تشبه هذه القرابة قرابة الدم. </a:t>
            </a:r>
          </a:p>
          <a:p>
            <a:pPr algn="just"/>
            <a:r>
              <a:rPr lang="ar-DZ" sz="3200" dirty="0"/>
              <a:t>القرابة كسبب للميراث: تعد قرابة النسب من دون المصاهرة سبباً من أسباب الميراث سواء أكانت قرابة مباشرة أم قرابة حواشي، والأقرباء نسباً متفاوتون في المقدار الذي يستحقونه وذلك بحسب قربهم من الميت إذ يقدم منهم من كان من أصحاب الفروض النسبية على العصبات النسبيين، ويلي هؤلاء عند عدمهم جميعاً ذوو الأرحام وهم الأقرباء بالنسب ممن ليس لهم فرض أو عصوبة نسبية .</a:t>
            </a:r>
          </a:p>
        </p:txBody>
      </p:sp>
    </p:spTree>
    <p:extLst>
      <p:ext uri="{BB962C8B-B14F-4D97-AF65-F5344CB8AC3E}">
        <p14:creationId xmlns:p14="http://schemas.microsoft.com/office/powerpoint/2010/main" val="1795824463"/>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9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2.	لمحة تاريخية عن تطور المفهوم:</a:t>
            </a:r>
            <a:endParaRPr lang="ar-DZ" sz="4000" dirty="0">
              <a:latin typeface="Alilato ExtLt" pitchFamily="2" charset="-78"/>
              <a:cs typeface="Alilato ExtLt" pitchFamily="2" charset="-78"/>
            </a:endParaRPr>
          </a:p>
        </p:txBody>
      </p:sp>
      <p:sp>
        <p:nvSpPr>
          <p:cNvPr id="6" name="Rectangle à coins arrondis 5"/>
          <p:cNvSpPr/>
          <p:nvPr/>
        </p:nvSpPr>
        <p:spPr>
          <a:xfrm>
            <a:off x="107504" y="1412776"/>
            <a:ext cx="8928992" cy="532859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marL="514350" indent="-514350" algn="just">
              <a:buFont typeface="+mj-lt"/>
              <a:buAutoNum type="arabicPeriod"/>
            </a:pPr>
            <a:r>
              <a:rPr lang="ar-DZ" sz="3200" dirty="0"/>
              <a:t>القانون القديم : السير هنري مين: </a:t>
            </a:r>
            <a:endParaRPr lang="ar-DZ" sz="3200" dirty="0" smtClean="0"/>
          </a:p>
          <a:p>
            <a:pPr marL="514350" indent="-514350" algn="just">
              <a:buFont typeface="+mj-lt"/>
              <a:buAutoNum type="arabicPeriod"/>
            </a:pPr>
            <a:r>
              <a:rPr lang="ar-DZ" sz="3200" dirty="0"/>
              <a:t>الزواج البدائي : </a:t>
            </a:r>
            <a:r>
              <a:rPr lang="ar-DZ" sz="3200" dirty="0" err="1"/>
              <a:t>ماكلينان</a:t>
            </a:r>
            <a:r>
              <a:rPr lang="ar-DZ" sz="3200" dirty="0"/>
              <a:t>: </a:t>
            </a:r>
            <a:endParaRPr lang="ar-DZ" sz="3200" dirty="0" smtClean="0"/>
          </a:p>
          <a:p>
            <a:pPr marL="514350" indent="-514350" algn="just">
              <a:buFont typeface="+mj-lt"/>
              <a:buAutoNum type="arabicPeriod"/>
            </a:pPr>
            <a:r>
              <a:rPr lang="ar-DZ" sz="3200" dirty="0"/>
              <a:t>العائلة والزواج في البلاد العربية القديمة وليم روبرتسون </a:t>
            </a:r>
            <a:r>
              <a:rPr lang="ar-DZ" sz="3200" dirty="0" err="1"/>
              <a:t>سمث</a:t>
            </a:r>
            <a:r>
              <a:rPr lang="ar-DZ" sz="3200" dirty="0" smtClean="0"/>
              <a:t>:</a:t>
            </a:r>
          </a:p>
          <a:p>
            <a:pPr marL="514350" indent="-514350" algn="just">
              <a:buFont typeface="+mj-lt"/>
              <a:buAutoNum type="arabicPeriod"/>
            </a:pPr>
            <a:r>
              <a:rPr lang="ar-DZ" sz="3200" dirty="0"/>
              <a:t>لويس مورغان والمجتمع القديم: </a:t>
            </a:r>
            <a:endParaRPr lang="ar-DZ" sz="3200" dirty="0" smtClean="0"/>
          </a:p>
          <a:p>
            <a:pPr marL="514350" indent="-514350" algn="just">
              <a:buFont typeface="+mj-lt"/>
              <a:buAutoNum type="arabicPeriod"/>
            </a:pPr>
            <a:r>
              <a:rPr lang="ar-DZ" sz="3200" dirty="0"/>
              <a:t>البنية الاجتماعية التقليدية للعائلة العربية: </a:t>
            </a:r>
          </a:p>
        </p:txBody>
      </p:sp>
    </p:spTree>
    <p:extLst>
      <p:ext uri="{BB962C8B-B14F-4D97-AF65-F5344CB8AC3E}">
        <p14:creationId xmlns:p14="http://schemas.microsoft.com/office/powerpoint/2010/main" val="1091021718"/>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18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9815" y="2751445"/>
            <a:ext cx="5554726" cy="1446550"/>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8800" b="1" spc="50" dirty="0">
                <a:ln w="11430">
                  <a:solidFill>
                    <a:srgbClr val="FFFF00"/>
                  </a:solidFill>
                </a:ln>
                <a:blipFill>
                  <a:blip r:embed="rId3"/>
                  <a:tile tx="0" ty="0" sx="100000" sy="100000" flip="none" algn="tl"/>
                </a:blipFill>
                <a:effectLst>
                  <a:outerShdw blurRad="76200" dist="50800" dir="5400000" algn="tl" rotWithShape="0">
                    <a:srgbClr val="000000">
                      <a:alpha val="65000"/>
                    </a:srgbClr>
                  </a:outerShdw>
                </a:effectLst>
                <a:latin typeface="Cambria"/>
                <a:ea typeface="Times New Roman"/>
                <a:cs typeface="AGA Battouta Regular" pitchFamily="2" charset="-78"/>
              </a:rPr>
              <a:t>القرابة </a:t>
            </a:r>
            <a:r>
              <a:rPr lang="ar-DZ" sz="8800" b="1" spc="50" dirty="0" smtClean="0">
                <a:ln w="11430">
                  <a:solidFill>
                    <a:srgbClr val="FFFF00"/>
                  </a:solidFill>
                </a:ln>
                <a:blipFill>
                  <a:blip r:embed="rId3"/>
                  <a:tile tx="0" ty="0" sx="100000" sy="100000" flip="none" algn="tl"/>
                </a:blipFill>
                <a:effectLst>
                  <a:outerShdw blurRad="76200" dist="50800" dir="5400000" algn="tl" rotWithShape="0">
                    <a:srgbClr val="000000">
                      <a:alpha val="65000"/>
                    </a:srgbClr>
                  </a:outerShdw>
                </a:effectLst>
                <a:latin typeface="Cambria"/>
                <a:ea typeface="Times New Roman"/>
                <a:cs typeface="AGA Battouta Regular" pitchFamily="2" charset="-78"/>
              </a:rPr>
              <a:t>- العائلة </a:t>
            </a:r>
            <a:r>
              <a:rPr lang="ar-DZ" sz="8800" b="1" spc="50" dirty="0">
                <a:ln w="11430">
                  <a:solidFill>
                    <a:srgbClr val="FFFF00"/>
                  </a:solidFill>
                </a:ln>
                <a:blipFill>
                  <a:blip r:embed="rId3"/>
                  <a:tile tx="0" ty="0" sx="100000" sy="100000" flip="none" algn="tl"/>
                </a:blipFill>
                <a:effectLst>
                  <a:outerShdw blurRad="76200" dist="50800" dir="5400000" algn="tl" rotWithShape="0">
                    <a:srgbClr val="000000">
                      <a:alpha val="65000"/>
                    </a:srgbClr>
                  </a:outerShdw>
                </a:effectLst>
                <a:latin typeface="Cambria"/>
                <a:ea typeface="Times New Roman"/>
                <a:cs typeface="AGA Battouta Regular" pitchFamily="2" charset="-78"/>
              </a:rPr>
              <a:t>والجندر</a:t>
            </a:r>
          </a:p>
        </p:txBody>
      </p:sp>
      <p:sp>
        <p:nvSpPr>
          <p:cNvPr id="9" name="Rectangle 8"/>
          <p:cNvSpPr/>
          <p:nvPr/>
        </p:nvSpPr>
        <p:spPr>
          <a:xfrm>
            <a:off x="2411760" y="332656"/>
            <a:ext cx="4283545"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sz="4000" b="1" spc="50" dirty="0" smtClean="0">
                <a:ln w="11430"/>
                <a:solidFill>
                  <a:srgbClr val="C00000"/>
                </a:solidFill>
                <a:effectLst>
                  <a:outerShdw blurRad="76200" dist="50800" dir="5400000" algn="tl" rotWithShape="0">
                    <a:srgbClr val="000000">
                      <a:alpha val="65000"/>
                    </a:srgbClr>
                  </a:outerShdw>
                </a:effectLst>
                <a:latin typeface="Cambria"/>
                <a:ea typeface="Times New Roman"/>
                <a:cs typeface="mohammad bold art 1"/>
              </a:rPr>
              <a:t>الأستاذ: سليم درنوني</a:t>
            </a:r>
            <a:endParaRPr lang="ar-DZ" sz="4000" b="1" spc="50" dirty="0">
              <a:ln w="11430"/>
              <a:solidFill>
                <a:srgbClr val="C00000"/>
              </a:solidFill>
              <a:effectLst>
                <a:outerShdw blurRad="76200" dist="50800" dir="5400000" algn="tl" rotWithShape="0">
                  <a:srgbClr val="000000">
                    <a:alpha val="65000"/>
                  </a:srgbClr>
                </a:outerShdw>
              </a:effectLst>
            </a:endParaRPr>
          </a:p>
        </p:txBody>
      </p:sp>
      <p:sp>
        <p:nvSpPr>
          <p:cNvPr id="11" name="Rectangle 10"/>
          <p:cNvSpPr/>
          <p:nvPr/>
        </p:nvSpPr>
        <p:spPr>
          <a:xfrm>
            <a:off x="3867286" y="1124744"/>
            <a:ext cx="1372492"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sz="4000" b="1" spc="50" dirty="0" smtClean="0">
                <a:ln w="11430"/>
                <a:solidFill>
                  <a:srgbClr val="C00000"/>
                </a:solidFill>
                <a:effectLst>
                  <a:outerShdw blurRad="76200" dist="50800" dir="5400000" algn="tl" rotWithShape="0">
                    <a:srgbClr val="000000">
                      <a:alpha val="65000"/>
                    </a:srgbClr>
                  </a:outerShdw>
                </a:effectLst>
                <a:latin typeface="Cambria"/>
                <a:ea typeface="Times New Roman"/>
                <a:cs typeface="mohammad bold art 1"/>
              </a:rPr>
              <a:t>يقدم </a:t>
            </a:r>
            <a:endParaRPr lang="ar-DZ" sz="4000" b="1" spc="50" dirty="0">
              <a:ln w="11430"/>
              <a:solidFill>
                <a:srgbClr val="C00000"/>
              </a:solidFill>
              <a:effectLst>
                <a:outerShdw blurRad="76200" dist="50800" dir="5400000" algn="tl" rotWithShape="0">
                  <a:srgbClr val="000000">
                    <a:alpha val="65000"/>
                  </a:srgbClr>
                </a:outerShdw>
              </a:effectLst>
            </a:endParaRPr>
          </a:p>
        </p:txBody>
      </p:sp>
      <p:sp>
        <p:nvSpPr>
          <p:cNvPr id="12" name="Rectangle 11"/>
          <p:cNvSpPr/>
          <p:nvPr/>
        </p:nvSpPr>
        <p:spPr>
          <a:xfrm>
            <a:off x="3077271" y="1887061"/>
            <a:ext cx="2965877"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sz="4000" b="1" spc="50" dirty="0" smtClean="0">
                <a:ln w="11430"/>
                <a:solidFill>
                  <a:srgbClr val="C00000"/>
                </a:solidFill>
                <a:effectLst>
                  <a:outerShdw blurRad="76200" dist="50800" dir="5400000" algn="tl" rotWithShape="0">
                    <a:srgbClr val="000000">
                      <a:alpha val="65000"/>
                    </a:srgbClr>
                  </a:outerShdw>
                </a:effectLst>
                <a:latin typeface="Cambria"/>
                <a:ea typeface="Times New Roman"/>
                <a:cs typeface="mohammad bold art 1"/>
              </a:rPr>
              <a:t>محاضرات في: </a:t>
            </a:r>
            <a:endParaRPr lang="ar-DZ" sz="4000" b="1" spc="50" dirty="0">
              <a:ln w="11430"/>
              <a:solidFill>
                <a:srgbClr val="C00000"/>
              </a:solidFill>
              <a:effectLst>
                <a:outerShdw blurRad="76200" dist="50800" dir="5400000" algn="tl" rotWithShape="0">
                  <a:srgbClr val="000000">
                    <a:alpha val="65000"/>
                  </a:srgbClr>
                </a:outerShdw>
              </a:effectLst>
            </a:endParaRPr>
          </a:p>
        </p:txBody>
      </p:sp>
      <p:sp>
        <p:nvSpPr>
          <p:cNvPr id="5" name="Rectangle 4"/>
          <p:cNvSpPr/>
          <p:nvPr/>
        </p:nvSpPr>
        <p:spPr>
          <a:xfrm>
            <a:off x="2285922" y="4005064"/>
            <a:ext cx="4535216" cy="646331"/>
          </a:xfrm>
          <a:prstGeom prst="rect">
            <a:avLst/>
          </a:prstGeom>
        </p:spPr>
        <p:txBody>
          <a:bodyPr wrap="none">
            <a:spAutoFit/>
          </a:bodyPr>
          <a:lstStyle/>
          <a:p>
            <a:pPr algn="ctr"/>
            <a:r>
              <a:rPr lang="ar-DZ" sz="3600" b="1" spc="50" dirty="0">
                <a:ln w="11430">
                  <a:solidFill>
                    <a:srgbClr val="002060"/>
                  </a:solidFill>
                </a:ln>
                <a:blipFill>
                  <a:blip r:embed="rId3"/>
                  <a:tile tx="0" ty="0" sx="100000" sy="100000" flip="none" algn="tl"/>
                </a:blipFill>
                <a:effectLst>
                  <a:outerShdw blurRad="76200" dist="50800" dir="5400000" algn="tl" rotWithShape="0">
                    <a:srgbClr val="000000">
                      <a:alpha val="65000"/>
                    </a:srgbClr>
                  </a:outerShdw>
                </a:effectLst>
                <a:latin typeface="Cambria"/>
                <a:ea typeface="Times New Roman"/>
                <a:cs typeface="AGA Battouta Regular" pitchFamily="2" charset="-78"/>
              </a:rPr>
              <a:t>السنة الثالثة تكوين توجيهي أنثروبولوجيا عامة</a:t>
            </a: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249" y="4005064"/>
            <a:ext cx="2989919" cy="2949695"/>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749" y="526306"/>
            <a:ext cx="1514286" cy="1904762"/>
          </a:xfrm>
          <a:prstGeom prst="rect">
            <a:avLst/>
          </a:prstGeom>
        </p:spPr>
      </p:pic>
      <p:sp>
        <p:nvSpPr>
          <p:cNvPr id="8" name="Rectangle 7"/>
          <p:cNvSpPr/>
          <p:nvPr/>
        </p:nvSpPr>
        <p:spPr>
          <a:xfrm>
            <a:off x="-4411" y="6309320"/>
            <a:ext cx="1890262" cy="49443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15000"/>
              </a:lnSpc>
              <a:spcAft>
                <a:spcPts val="1000"/>
              </a:spcAft>
            </a:pPr>
            <a:r>
              <a:rPr lang="fr-FR" sz="2400" b="1" spc="50" dirty="0" smtClean="0">
                <a:ln w="11430"/>
                <a:solidFill>
                  <a:srgbClr val="C00000"/>
                </a:solidFill>
                <a:effectLst>
                  <a:outerShdw blurRad="76200" dist="50800" dir="5400000" algn="tl" rotWithShape="0">
                    <a:srgbClr val="000000">
                      <a:alpha val="65000"/>
                    </a:srgbClr>
                  </a:outerShdw>
                </a:effectLst>
                <a:latin typeface="Stencil Std" pitchFamily="50" charset="0"/>
                <a:ea typeface="SimSun"/>
                <a:cs typeface="mohammad bold art 1"/>
              </a:rPr>
              <a:t>2021/2020</a:t>
            </a:r>
            <a:endParaRPr lang="en-US" sz="1200" b="1" spc="50" dirty="0">
              <a:ln w="11430"/>
              <a:solidFill>
                <a:srgbClr val="C00000"/>
              </a:solidFill>
              <a:effectLst>
                <a:outerShdw blurRad="76200" dist="50800" dir="5400000" algn="tl" rotWithShape="0">
                  <a:srgbClr val="000000">
                    <a:alpha val="65000"/>
                  </a:srgbClr>
                </a:outerShdw>
              </a:effectLst>
              <a:latin typeface="Stencil Std" pitchFamily="50" charset="0"/>
              <a:ea typeface="SimSun"/>
            </a:endParaRPr>
          </a:p>
        </p:txBody>
      </p:sp>
    </p:spTree>
    <p:extLst>
      <p:ext uri="{BB962C8B-B14F-4D97-AF65-F5344CB8AC3E}">
        <p14:creationId xmlns:p14="http://schemas.microsoft.com/office/powerpoint/2010/main" val="1037683309"/>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par>
                          <p:cTn id="12" fill="hold">
                            <p:stCondLst>
                              <p:cond delay="13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1"/>
                                        </p:tgtEl>
                                        <p:attrNameLst>
                                          <p:attrName>ppt_y</p:attrName>
                                        </p:attrNameLst>
                                      </p:cBhvr>
                                      <p:tavLst>
                                        <p:tav tm="0">
                                          <p:val>
                                            <p:strVal val="#ppt_y"/>
                                          </p:val>
                                        </p:tav>
                                        <p:tav tm="100000">
                                          <p:val>
                                            <p:strVal val="#ppt_y"/>
                                          </p:val>
                                        </p:tav>
                                      </p:tavLst>
                                    </p:anim>
                                    <p:anim calcmode="lin" valueType="num">
                                      <p:cBhvr>
                                        <p:cTn id="17"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1"/>
                                        </p:tgtEl>
                                      </p:cBhvr>
                                    </p:animEffect>
                                  </p:childTnLst>
                                </p:cTn>
                              </p:par>
                            </p:childTnLst>
                          </p:cTn>
                        </p:par>
                        <p:par>
                          <p:cTn id="20" fill="hold">
                            <p:stCondLst>
                              <p:cond delay="20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2"/>
                                        </p:tgtEl>
                                        <p:attrNameLst>
                                          <p:attrName>ppt_y</p:attrName>
                                        </p:attrNameLst>
                                      </p:cBhvr>
                                      <p:tavLst>
                                        <p:tav tm="0">
                                          <p:val>
                                            <p:strVal val="#ppt_y"/>
                                          </p:val>
                                        </p:tav>
                                        <p:tav tm="100000">
                                          <p:val>
                                            <p:strVal val="#ppt_y"/>
                                          </p:val>
                                        </p:tav>
                                      </p:tavLst>
                                    </p:anim>
                                    <p:anim calcmode="lin" valueType="num">
                                      <p:cBhvr>
                                        <p:cTn id="25"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2"/>
                                        </p:tgtEl>
                                      </p:cBhvr>
                                    </p:animEffect>
                                  </p:childTnLst>
                                </p:cTn>
                              </p:par>
                            </p:childTnLst>
                          </p:cTn>
                        </p:par>
                        <p:par>
                          <p:cTn id="28" fill="hold">
                            <p:stCondLst>
                              <p:cond delay="2950"/>
                            </p:stCondLst>
                            <p:childTnLst>
                              <p:par>
                                <p:cTn id="29" presetID="26" presetClass="entr" presetSubtype="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80">
                                          <p:stCondLst>
                                            <p:cond delay="0"/>
                                          </p:stCondLst>
                                        </p:cTn>
                                        <p:tgtEl>
                                          <p:spTgt spid="7"/>
                                        </p:tgtEl>
                                      </p:cBhvr>
                                    </p:animEffect>
                                    <p:anim calcmode="lin" valueType="num">
                                      <p:cBhvr>
                                        <p:cTn id="3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7" dur="26">
                                          <p:stCondLst>
                                            <p:cond delay="650"/>
                                          </p:stCondLst>
                                        </p:cTn>
                                        <p:tgtEl>
                                          <p:spTgt spid="7"/>
                                        </p:tgtEl>
                                      </p:cBhvr>
                                      <p:to x="100000" y="60000"/>
                                    </p:animScale>
                                    <p:animScale>
                                      <p:cBhvr>
                                        <p:cTn id="38" dur="166" decel="50000">
                                          <p:stCondLst>
                                            <p:cond delay="676"/>
                                          </p:stCondLst>
                                        </p:cTn>
                                        <p:tgtEl>
                                          <p:spTgt spid="7"/>
                                        </p:tgtEl>
                                      </p:cBhvr>
                                      <p:to x="100000" y="100000"/>
                                    </p:animScale>
                                    <p:animScale>
                                      <p:cBhvr>
                                        <p:cTn id="39" dur="26">
                                          <p:stCondLst>
                                            <p:cond delay="1312"/>
                                          </p:stCondLst>
                                        </p:cTn>
                                        <p:tgtEl>
                                          <p:spTgt spid="7"/>
                                        </p:tgtEl>
                                      </p:cBhvr>
                                      <p:to x="100000" y="80000"/>
                                    </p:animScale>
                                    <p:animScale>
                                      <p:cBhvr>
                                        <p:cTn id="40" dur="166" decel="50000">
                                          <p:stCondLst>
                                            <p:cond delay="1338"/>
                                          </p:stCondLst>
                                        </p:cTn>
                                        <p:tgtEl>
                                          <p:spTgt spid="7"/>
                                        </p:tgtEl>
                                      </p:cBhvr>
                                      <p:to x="100000" y="100000"/>
                                    </p:animScale>
                                    <p:animScale>
                                      <p:cBhvr>
                                        <p:cTn id="41" dur="26">
                                          <p:stCondLst>
                                            <p:cond delay="1642"/>
                                          </p:stCondLst>
                                        </p:cTn>
                                        <p:tgtEl>
                                          <p:spTgt spid="7"/>
                                        </p:tgtEl>
                                      </p:cBhvr>
                                      <p:to x="100000" y="90000"/>
                                    </p:animScale>
                                    <p:animScale>
                                      <p:cBhvr>
                                        <p:cTn id="42" dur="166" decel="50000">
                                          <p:stCondLst>
                                            <p:cond delay="1668"/>
                                          </p:stCondLst>
                                        </p:cTn>
                                        <p:tgtEl>
                                          <p:spTgt spid="7"/>
                                        </p:tgtEl>
                                      </p:cBhvr>
                                      <p:to x="100000" y="100000"/>
                                    </p:animScale>
                                    <p:animScale>
                                      <p:cBhvr>
                                        <p:cTn id="43" dur="26">
                                          <p:stCondLst>
                                            <p:cond delay="1808"/>
                                          </p:stCondLst>
                                        </p:cTn>
                                        <p:tgtEl>
                                          <p:spTgt spid="7"/>
                                        </p:tgtEl>
                                      </p:cBhvr>
                                      <p:to x="100000" y="95000"/>
                                    </p:animScale>
                                    <p:animScale>
                                      <p:cBhvr>
                                        <p:cTn id="44" dur="166" decel="50000">
                                          <p:stCondLst>
                                            <p:cond delay="1834"/>
                                          </p:stCondLst>
                                        </p:cTn>
                                        <p:tgtEl>
                                          <p:spTgt spid="7"/>
                                        </p:tgtEl>
                                      </p:cBhvr>
                                      <p:to x="100000" y="100000"/>
                                    </p:animScale>
                                  </p:childTnLst>
                                </p:cTn>
                              </p:par>
                            </p:childTnLst>
                          </p:cTn>
                        </p:par>
                        <p:par>
                          <p:cTn id="45" fill="hold">
                            <p:stCondLst>
                              <p:cond delay="495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2"/>
                                        </p:tgtEl>
                                        <p:attrNameLst>
                                          <p:attrName>style.visibility</p:attrName>
                                        </p:attrNameLst>
                                      </p:cBhvr>
                                      <p:to>
                                        <p:strVal val="visible"/>
                                      </p:to>
                                    </p:set>
                                    <p:anim calcmode="lin" valueType="num">
                                      <p:cBhvr>
                                        <p:cTn id="48"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2"/>
                                        </p:tgtEl>
                                        <p:attrNameLst>
                                          <p:attrName>ppt_y</p:attrName>
                                        </p:attrNameLst>
                                      </p:cBhvr>
                                      <p:tavLst>
                                        <p:tav tm="0">
                                          <p:val>
                                            <p:strVal val="#ppt_y"/>
                                          </p:val>
                                        </p:tav>
                                        <p:tav tm="100000">
                                          <p:val>
                                            <p:strVal val="#ppt_y"/>
                                          </p:val>
                                        </p:tav>
                                      </p:tavLst>
                                    </p:anim>
                                    <p:anim calcmode="lin" valueType="num">
                                      <p:cBhvr>
                                        <p:cTn id="50"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2"/>
                                        </p:tgtEl>
                                      </p:cBhvr>
                                    </p:animEffect>
                                  </p:childTnLst>
                                </p:cTn>
                              </p:par>
                            </p:childTnLst>
                          </p:cTn>
                        </p:par>
                        <p:par>
                          <p:cTn id="53" fill="hold">
                            <p:stCondLst>
                              <p:cond delay="6500"/>
                            </p:stCondLst>
                            <p:childTnLst>
                              <p:par>
                                <p:cTn id="54" presetID="41" presetClass="entr" presetSubtype="0" fill="hold" grpId="0" nodeType="afterEffect">
                                  <p:stCondLst>
                                    <p:cond delay="0"/>
                                  </p:stCondLst>
                                  <p:iterate type="lt">
                                    <p:tmPct val="10000"/>
                                  </p:iterate>
                                  <p:childTnLst>
                                    <p:set>
                                      <p:cBhvr>
                                        <p:cTn id="55" dur="1" fill="hold">
                                          <p:stCondLst>
                                            <p:cond delay="0"/>
                                          </p:stCondLst>
                                        </p:cTn>
                                        <p:tgtEl>
                                          <p:spTgt spid="5"/>
                                        </p:tgtEl>
                                        <p:attrNameLst>
                                          <p:attrName>style.visibility</p:attrName>
                                        </p:attrNameLst>
                                      </p:cBhvr>
                                      <p:to>
                                        <p:strVal val="visible"/>
                                      </p:to>
                                    </p:set>
                                    <p:anim calcmode="lin" valueType="num">
                                      <p:cBhvr>
                                        <p:cTn id="5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5"/>
                                        </p:tgtEl>
                                        <p:attrNameLst>
                                          <p:attrName>ppt_y</p:attrName>
                                        </p:attrNameLst>
                                      </p:cBhvr>
                                      <p:tavLst>
                                        <p:tav tm="0">
                                          <p:val>
                                            <p:strVal val="#ppt_y"/>
                                          </p:val>
                                        </p:tav>
                                        <p:tav tm="100000">
                                          <p:val>
                                            <p:strVal val="#ppt_y"/>
                                          </p:val>
                                        </p:tav>
                                      </p:tavLst>
                                    </p:anim>
                                    <p:anim calcmode="lin" valueType="num">
                                      <p:cBhvr>
                                        <p:cTn id="5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5"/>
                                        </p:tgtEl>
                                      </p:cBhvr>
                                    </p:animEffect>
                                  </p:childTnLst>
                                </p:cTn>
                              </p:par>
                            </p:childTnLst>
                          </p:cTn>
                        </p:par>
                        <p:par>
                          <p:cTn id="61" fill="hold">
                            <p:stCondLst>
                              <p:cond delay="8900"/>
                            </p:stCondLst>
                            <p:childTnLst>
                              <p:par>
                                <p:cTn id="62" presetID="26" presetClass="entr" presetSubtype="0" fill="hold" nodeType="after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wipe(down)">
                                      <p:cBhvr>
                                        <p:cTn id="64" dur="580">
                                          <p:stCondLst>
                                            <p:cond delay="0"/>
                                          </p:stCondLst>
                                        </p:cTn>
                                        <p:tgtEl>
                                          <p:spTgt spid="6"/>
                                        </p:tgtEl>
                                      </p:cBhvr>
                                    </p:animEffect>
                                    <p:anim calcmode="lin" valueType="num">
                                      <p:cBhvr>
                                        <p:cTn id="6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70" dur="26">
                                          <p:stCondLst>
                                            <p:cond delay="650"/>
                                          </p:stCondLst>
                                        </p:cTn>
                                        <p:tgtEl>
                                          <p:spTgt spid="6"/>
                                        </p:tgtEl>
                                      </p:cBhvr>
                                      <p:to x="100000" y="60000"/>
                                    </p:animScale>
                                    <p:animScale>
                                      <p:cBhvr>
                                        <p:cTn id="71" dur="166" decel="50000">
                                          <p:stCondLst>
                                            <p:cond delay="676"/>
                                          </p:stCondLst>
                                        </p:cTn>
                                        <p:tgtEl>
                                          <p:spTgt spid="6"/>
                                        </p:tgtEl>
                                      </p:cBhvr>
                                      <p:to x="100000" y="100000"/>
                                    </p:animScale>
                                    <p:animScale>
                                      <p:cBhvr>
                                        <p:cTn id="72" dur="26">
                                          <p:stCondLst>
                                            <p:cond delay="1312"/>
                                          </p:stCondLst>
                                        </p:cTn>
                                        <p:tgtEl>
                                          <p:spTgt spid="6"/>
                                        </p:tgtEl>
                                      </p:cBhvr>
                                      <p:to x="100000" y="80000"/>
                                    </p:animScale>
                                    <p:animScale>
                                      <p:cBhvr>
                                        <p:cTn id="73" dur="166" decel="50000">
                                          <p:stCondLst>
                                            <p:cond delay="1338"/>
                                          </p:stCondLst>
                                        </p:cTn>
                                        <p:tgtEl>
                                          <p:spTgt spid="6"/>
                                        </p:tgtEl>
                                      </p:cBhvr>
                                      <p:to x="100000" y="100000"/>
                                    </p:animScale>
                                    <p:animScale>
                                      <p:cBhvr>
                                        <p:cTn id="74" dur="26">
                                          <p:stCondLst>
                                            <p:cond delay="1642"/>
                                          </p:stCondLst>
                                        </p:cTn>
                                        <p:tgtEl>
                                          <p:spTgt spid="6"/>
                                        </p:tgtEl>
                                      </p:cBhvr>
                                      <p:to x="100000" y="90000"/>
                                    </p:animScale>
                                    <p:animScale>
                                      <p:cBhvr>
                                        <p:cTn id="75" dur="166" decel="50000">
                                          <p:stCondLst>
                                            <p:cond delay="1668"/>
                                          </p:stCondLst>
                                        </p:cTn>
                                        <p:tgtEl>
                                          <p:spTgt spid="6"/>
                                        </p:tgtEl>
                                      </p:cBhvr>
                                      <p:to x="100000" y="100000"/>
                                    </p:animScale>
                                    <p:animScale>
                                      <p:cBhvr>
                                        <p:cTn id="76" dur="26">
                                          <p:stCondLst>
                                            <p:cond delay="1808"/>
                                          </p:stCondLst>
                                        </p:cTn>
                                        <p:tgtEl>
                                          <p:spTgt spid="6"/>
                                        </p:tgtEl>
                                      </p:cBhvr>
                                      <p:to x="100000" y="95000"/>
                                    </p:animScale>
                                    <p:animScale>
                                      <p:cBhvr>
                                        <p:cTn id="77" dur="166" decel="50000">
                                          <p:stCondLst>
                                            <p:cond delay="1834"/>
                                          </p:stCondLst>
                                        </p:cTn>
                                        <p:tgtEl>
                                          <p:spTgt spid="6"/>
                                        </p:tgtEl>
                                      </p:cBhvr>
                                      <p:to x="100000" y="100000"/>
                                    </p:animScale>
                                  </p:childTnLst>
                                </p:cTn>
                              </p:par>
                            </p:childTnLst>
                          </p:cTn>
                        </p:par>
                        <p:par>
                          <p:cTn id="78" fill="hold">
                            <p:stCondLst>
                              <p:cond delay="10900"/>
                            </p:stCondLst>
                            <p:childTnLst>
                              <p:par>
                                <p:cTn id="79" presetID="41" presetClass="entr" presetSubtype="0" fill="hold" grpId="0" nodeType="afterEffect">
                                  <p:stCondLst>
                                    <p:cond delay="0"/>
                                  </p:stCondLst>
                                  <p:iterate type="lt">
                                    <p:tmPct val="10000"/>
                                  </p:iterate>
                                  <p:childTnLst>
                                    <p:set>
                                      <p:cBhvr>
                                        <p:cTn id="80" dur="1" fill="hold">
                                          <p:stCondLst>
                                            <p:cond delay="0"/>
                                          </p:stCondLst>
                                        </p:cTn>
                                        <p:tgtEl>
                                          <p:spTgt spid="8"/>
                                        </p:tgtEl>
                                        <p:attrNameLst>
                                          <p:attrName>style.visibility</p:attrName>
                                        </p:attrNameLst>
                                      </p:cBhvr>
                                      <p:to>
                                        <p:strVal val="visible"/>
                                      </p:to>
                                    </p:set>
                                    <p:anim calcmode="lin" valueType="num">
                                      <p:cBhvr>
                                        <p:cTn id="81"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2" dur="500" fill="hold"/>
                                        <p:tgtEl>
                                          <p:spTgt spid="8"/>
                                        </p:tgtEl>
                                        <p:attrNameLst>
                                          <p:attrName>ppt_y</p:attrName>
                                        </p:attrNameLst>
                                      </p:cBhvr>
                                      <p:tavLst>
                                        <p:tav tm="0">
                                          <p:val>
                                            <p:strVal val="#ppt_y"/>
                                          </p:val>
                                        </p:tav>
                                        <p:tav tm="100000">
                                          <p:val>
                                            <p:strVal val="#ppt_y"/>
                                          </p:val>
                                        </p:tav>
                                      </p:tavLst>
                                    </p:anim>
                                    <p:anim calcmode="lin" valueType="num">
                                      <p:cBhvr>
                                        <p:cTn id="83"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84"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85"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12" grpId="0"/>
      <p:bldP spid="5"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06553"/>
            <a:ext cx="8459455" cy="1569660"/>
          </a:xfrm>
          <a:prstGeom prst="rect">
            <a:avLst/>
          </a:prstGeom>
        </p:spPr>
        <p:txBody>
          <a:bodyPr wrap="square">
            <a:spAutoFit/>
          </a:bodyPr>
          <a:lstStyle/>
          <a:p>
            <a:pPr algn="ctr"/>
            <a:r>
              <a:rPr lang="ar-DZ" sz="4800" dirty="0">
                <a:ln w="18415" cmpd="sng">
                  <a:solidFill>
                    <a:srgbClr val="FF0000"/>
                  </a:solidFill>
                  <a:prstDash val="solid"/>
                </a:ln>
                <a:solidFill>
                  <a:srgbClr val="FFFFFF"/>
                </a:solidFill>
                <a:effectLst>
                  <a:outerShdw blurRad="63500" dir="3600000" algn="tl" rotWithShape="0">
                    <a:srgbClr val="000000">
                      <a:alpha val="70000"/>
                    </a:srgbClr>
                  </a:outerShdw>
                </a:effectLst>
                <a:latin typeface="Cambria"/>
                <a:ea typeface="Times New Roman"/>
                <a:cs typeface="mohammad bold art 1"/>
              </a:rPr>
              <a:t>بعض الرموز المستعملة في موضوع القرابة والعائلة:</a:t>
            </a:r>
          </a:p>
        </p:txBody>
      </p:sp>
      <p:sp>
        <p:nvSpPr>
          <p:cNvPr id="10" name="Rectangle 11"/>
          <p:cNvSpPr>
            <a:spLocks noChangeArrowheads="1"/>
          </p:cNvSpPr>
          <p:nvPr/>
        </p:nvSpPr>
        <p:spPr bwMode="auto">
          <a:xfrm>
            <a:off x="0" y="74711"/>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400" b="0" i="0" u="none" strike="noStrike" cap="none" normalizeH="0" baseline="0" dirty="0" smtClean="0">
              <a:ln>
                <a:noFill/>
              </a:ln>
              <a:solidFill>
                <a:schemeClr val="tx1"/>
              </a:solidFill>
              <a:effectLst/>
              <a:latin typeface="Times New Roman" pitchFamily="18" charset="0"/>
              <a:ea typeface="SimSun" pitchFamily="2" charset="-122"/>
              <a:cs typeface="mohammad bold art 1" pitchFamily="2" charset="-78"/>
              <a:sym typeface="Wingdings 2" pitchFamily="18" charset="2"/>
            </a:endParaRPr>
          </a:p>
        </p:txBody>
      </p:sp>
      <p:sp>
        <p:nvSpPr>
          <p:cNvPr id="16" name="Rectangle 15"/>
          <p:cNvSpPr/>
          <p:nvPr/>
        </p:nvSpPr>
        <p:spPr>
          <a:xfrm>
            <a:off x="4355976" y="2132856"/>
            <a:ext cx="4191695" cy="4585871"/>
          </a:xfrm>
          <a:prstGeom prst="rect">
            <a:avLst/>
          </a:prstGeom>
        </p:spPr>
        <p:txBody>
          <a:bodyPr wrap="square">
            <a:spAutoFit/>
          </a:bodyPr>
          <a:lstStyle/>
          <a:p>
            <a:pPr lvl="0" fontAlgn="base">
              <a:spcBef>
                <a:spcPct val="0"/>
              </a:spcBef>
              <a:spcAft>
                <a:spcPct val="0"/>
              </a:spcAft>
            </a:pPr>
            <a:r>
              <a:rPr lang="fr-FR" altLang="zh-CN" sz="2800" dirty="0" smtClean="0">
                <a:solidFill>
                  <a:prstClr val="white"/>
                </a:solidFill>
                <a:latin typeface="Times New Roman" pitchFamily="18" charset="0"/>
                <a:ea typeface="SimSun" pitchFamily="2" charset="-122"/>
                <a:cs typeface="mohammad bold art 1" pitchFamily="2" charset="-78"/>
                <a:sym typeface="Wingdings 3" pitchFamily="18" charset="2"/>
              </a:rPr>
              <a:t></a:t>
            </a:r>
            <a:r>
              <a:rPr lang="ar-DZ" altLang="zh-CN" sz="2800" dirty="0" smtClean="0">
                <a:solidFill>
                  <a:prstClr val="white"/>
                </a:solidFill>
                <a:latin typeface="Times New Roman" pitchFamily="18" charset="0"/>
                <a:ea typeface="SimSun" pitchFamily="2" charset="-122"/>
                <a:cs typeface="mohammad bold art 1" pitchFamily="2" charset="-78"/>
              </a:rPr>
              <a:t>  </a:t>
            </a:r>
            <a:r>
              <a:rPr lang="ar-DZ" altLang="zh-CN" sz="2800" dirty="0">
                <a:solidFill>
                  <a:prstClr val="white"/>
                </a:solidFill>
                <a:latin typeface="Times New Roman" pitchFamily="18" charset="0"/>
                <a:ea typeface="SimSun" pitchFamily="2" charset="-122"/>
                <a:cs typeface="mohammad bold art 1" pitchFamily="2" charset="-78"/>
                <a:sym typeface="Wingdings 3" pitchFamily="18" charset="2"/>
              </a:rPr>
              <a:t>	رمز الرجل</a:t>
            </a:r>
            <a:endParaRPr lang="en-US" altLang="zh-CN" sz="1200" dirty="0">
              <a:solidFill>
                <a:prstClr val="white"/>
              </a:solidFill>
              <a:latin typeface="Arial" pitchFamily="34" charset="0"/>
              <a:cs typeface="Arial" pitchFamily="34" charset="0"/>
              <a:sym typeface="Wingdings 3" pitchFamily="18" charset="2"/>
            </a:endParaRPr>
          </a:p>
          <a:p>
            <a:pPr lvl="0" eaLnBrk="0" fontAlgn="base" hangingPunct="0">
              <a:spcBef>
                <a:spcPct val="0"/>
              </a:spcBef>
              <a:spcAft>
                <a:spcPct val="0"/>
              </a:spcAft>
            </a:pPr>
            <a:r>
              <a:rPr lang="fr-FR" altLang="zh-CN" sz="2800" dirty="0">
                <a:solidFill>
                  <a:schemeClr val="bg1"/>
                </a:solidFill>
                <a:latin typeface="Arial Narrow" pitchFamily="34" charset="0"/>
                <a:ea typeface="SimSun" pitchFamily="2" charset="-122"/>
                <a:cs typeface="mohammad bold art 1" pitchFamily="2" charset="-78"/>
                <a:sym typeface="Wingdings 3" pitchFamily="18" charset="2"/>
              </a:rPr>
              <a:t></a:t>
            </a:r>
            <a:r>
              <a:rPr lang="ar-DZ" altLang="zh-CN" sz="2800" dirty="0">
                <a:solidFill>
                  <a:prstClr val="white"/>
                </a:solidFill>
                <a:latin typeface="Arial Narrow" pitchFamily="34" charset="0"/>
                <a:ea typeface="SimSun" pitchFamily="2" charset="-122"/>
                <a:cs typeface="mohammad bold art 1" pitchFamily="2" charset="-78"/>
              </a:rPr>
              <a:t>  </a:t>
            </a:r>
            <a:r>
              <a:rPr lang="ar-DZ" altLang="zh-CN" sz="2800" dirty="0">
                <a:solidFill>
                  <a:prstClr val="white"/>
                </a:solidFill>
                <a:latin typeface="Arial Narrow" pitchFamily="34" charset="0"/>
                <a:ea typeface="SimSun" pitchFamily="2" charset="-122"/>
                <a:cs typeface="mohammad bold art 1" pitchFamily="2" charset="-78"/>
                <a:sym typeface="Wingdings 3" pitchFamily="18" charset="2"/>
              </a:rPr>
              <a:t>	</a:t>
            </a:r>
            <a:r>
              <a:rPr lang="ar-DZ" altLang="zh-CN" sz="2800" dirty="0">
                <a:solidFill>
                  <a:prstClr val="white"/>
                </a:solidFill>
                <a:latin typeface="Times New Roman" pitchFamily="18" charset="0"/>
                <a:ea typeface="SimSun" pitchFamily="2" charset="-122"/>
                <a:cs typeface="mohammad bold art 1" pitchFamily="2" charset="-78"/>
                <a:sym typeface="Wingdings 3" pitchFamily="18" charset="2"/>
              </a:rPr>
              <a:t>رمز الرجل الأرمل.</a:t>
            </a:r>
            <a:endParaRPr lang="en-US" altLang="zh-CN" sz="1200" dirty="0">
              <a:solidFill>
                <a:prstClr val="white"/>
              </a:solidFill>
              <a:latin typeface="Arial" pitchFamily="34" charset="0"/>
              <a:cs typeface="Arial" pitchFamily="34" charset="0"/>
              <a:sym typeface="Wingdings 3" pitchFamily="18" charset="2"/>
            </a:endParaRPr>
          </a:p>
          <a:p>
            <a:pPr lvl="0" eaLnBrk="0" fontAlgn="base" hangingPunct="0">
              <a:spcBef>
                <a:spcPct val="0"/>
              </a:spcBef>
              <a:spcAft>
                <a:spcPct val="0"/>
              </a:spcAft>
            </a:pPr>
            <a:r>
              <a:rPr lang="fr-FR" altLang="zh-CN" sz="2800" dirty="0">
                <a:solidFill>
                  <a:prstClr val="white"/>
                </a:solidFill>
                <a:latin typeface="Arial Narrow" pitchFamily="34" charset="0"/>
                <a:ea typeface="SimSun" pitchFamily="2" charset="-122"/>
                <a:cs typeface="mohammad bold art 1" pitchFamily="2" charset="-78"/>
                <a:sym typeface="Wingdings 2" pitchFamily="18" charset="2"/>
              </a:rPr>
              <a:t></a:t>
            </a:r>
            <a:r>
              <a:rPr lang="ar-DZ" altLang="zh-CN" sz="2800" dirty="0">
                <a:solidFill>
                  <a:prstClr val="white"/>
                </a:solidFill>
                <a:latin typeface="Arial Narrow" pitchFamily="34" charset="0"/>
                <a:ea typeface="SimSun" pitchFamily="2" charset="-122"/>
                <a:cs typeface="mohammad bold art 1" pitchFamily="2" charset="-78"/>
              </a:rPr>
              <a:t>  </a:t>
            </a:r>
            <a:r>
              <a:rPr lang="ar-DZ" altLang="zh-CN" sz="2800" dirty="0">
                <a:solidFill>
                  <a:prstClr val="white"/>
                </a:solidFill>
                <a:latin typeface="Arial Narrow" pitchFamily="34" charset="0"/>
                <a:ea typeface="SimSun" pitchFamily="2" charset="-122"/>
                <a:cs typeface="mohammad bold art 1" pitchFamily="2" charset="-78"/>
                <a:sym typeface="Wingdings 2" pitchFamily="18" charset="2"/>
              </a:rPr>
              <a:t>	</a:t>
            </a:r>
            <a:r>
              <a:rPr lang="ar-DZ" altLang="zh-CN" sz="2800" dirty="0">
                <a:solidFill>
                  <a:prstClr val="white"/>
                </a:solidFill>
                <a:latin typeface="Times New Roman" pitchFamily="18" charset="0"/>
                <a:ea typeface="SimSun" pitchFamily="2" charset="-122"/>
                <a:cs typeface="mohammad bold art 1" pitchFamily="2" charset="-78"/>
                <a:sym typeface="Wingdings 2" pitchFamily="18" charset="2"/>
              </a:rPr>
              <a:t>رمز المرأة.</a:t>
            </a:r>
            <a:endParaRPr lang="en-US" altLang="zh-CN" sz="1200" dirty="0">
              <a:solidFill>
                <a:prstClr val="white"/>
              </a:solidFill>
              <a:latin typeface="Arial" pitchFamily="34" charset="0"/>
              <a:cs typeface="Arial" pitchFamily="34" charset="0"/>
              <a:sym typeface="Wingdings 2" pitchFamily="18" charset="2"/>
            </a:endParaRPr>
          </a:p>
          <a:p>
            <a:pPr lvl="0" eaLnBrk="0" fontAlgn="base" hangingPunct="0">
              <a:spcBef>
                <a:spcPct val="0"/>
              </a:spcBef>
              <a:spcAft>
                <a:spcPct val="0"/>
              </a:spcAft>
            </a:pPr>
            <a:r>
              <a:rPr lang="fr-FR" altLang="zh-CN" sz="2800" dirty="0">
                <a:solidFill>
                  <a:schemeClr val="bg1"/>
                </a:solidFill>
                <a:latin typeface="Arial Narrow" pitchFamily="34" charset="0"/>
                <a:ea typeface="SimSun" pitchFamily="2" charset="-122"/>
                <a:cs typeface="mohammad bold art 1" pitchFamily="2" charset="-78"/>
                <a:sym typeface="Wingdings 2" pitchFamily="18" charset="2"/>
              </a:rPr>
              <a:t></a:t>
            </a:r>
            <a:r>
              <a:rPr lang="ar-DZ" altLang="zh-CN" sz="2800" dirty="0">
                <a:solidFill>
                  <a:prstClr val="white"/>
                </a:solidFill>
                <a:latin typeface="Arial Narrow" pitchFamily="34" charset="0"/>
                <a:ea typeface="SimSun" pitchFamily="2" charset="-122"/>
                <a:cs typeface="mohammad bold art 1" pitchFamily="2" charset="-78"/>
              </a:rPr>
              <a:t>  </a:t>
            </a:r>
            <a:r>
              <a:rPr lang="ar-DZ" altLang="zh-CN" sz="2800" dirty="0">
                <a:solidFill>
                  <a:prstClr val="white"/>
                </a:solidFill>
                <a:latin typeface="Arial Narrow" pitchFamily="34" charset="0"/>
                <a:ea typeface="SimSun" pitchFamily="2" charset="-122"/>
                <a:cs typeface="mohammad bold art 1" pitchFamily="2" charset="-78"/>
                <a:sym typeface="Wingdings 2" pitchFamily="18" charset="2"/>
              </a:rPr>
              <a:t>	</a:t>
            </a:r>
            <a:r>
              <a:rPr lang="ar-DZ" altLang="zh-CN" sz="2800" dirty="0">
                <a:solidFill>
                  <a:prstClr val="white"/>
                </a:solidFill>
                <a:latin typeface="Times New Roman" pitchFamily="18" charset="0"/>
                <a:ea typeface="SimSun" pitchFamily="2" charset="-122"/>
                <a:cs typeface="mohammad bold art 1" pitchFamily="2" charset="-78"/>
                <a:sym typeface="Wingdings 2" pitchFamily="18" charset="2"/>
              </a:rPr>
              <a:t>رمز المرأة الأرملة.</a:t>
            </a:r>
            <a:endParaRPr lang="en-US" altLang="zh-CN" sz="1200" dirty="0">
              <a:solidFill>
                <a:prstClr val="white"/>
              </a:solidFill>
              <a:latin typeface="Arial" pitchFamily="34" charset="0"/>
              <a:cs typeface="Arial" pitchFamily="34" charset="0"/>
              <a:sym typeface="Wingdings 2" pitchFamily="18" charset="2"/>
            </a:endParaRPr>
          </a:p>
          <a:p>
            <a:pPr lvl="0" eaLnBrk="0" fontAlgn="base" hangingPunct="0">
              <a:spcBef>
                <a:spcPct val="0"/>
              </a:spcBef>
              <a:spcAft>
                <a:spcPct val="0"/>
              </a:spcAft>
            </a:pPr>
            <a:r>
              <a:rPr lang="fr-FR" altLang="zh-CN" sz="2800" dirty="0">
                <a:solidFill>
                  <a:prstClr val="white"/>
                </a:solidFill>
                <a:latin typeface="Arial Narrow" pitchFamily="34" charset="0"/>
                <a:ea typeface="SimSun" pitchFamily="2" charset="-122"/>
                <a:cs typeface="mohammad bold art 1" pitchFamily="2" charset="-78"/>
                <a:sym typeface="Wingdings 2" pitchFamily="18" charset="2"/>
              </a:rPr>
              <a:t></a:t>
            </a:r>
            <a:r>
              <a:rPr lang="ar-DZ" altLang="zh-CN" sz="2800" dirty="0">
                <a:solidFill>
                  <a:prstClr val="white"/>
                </a:solidFill>
                <a:latin typeface="Arial Narrow" pitchFamily="34" charset="0"/>
                <a:ea typeface="SimSun" pitchFamily="2" charset="-122"/>
                <a:cs typeface="mohammad bold art 1" pitchFamily="2" charset="-78"/>
              </a:rPr>
              <a:t>  </a:t>
            </a:r>
            <a:r>
              <a:rPr lang="ar-DZ" altLang="zh-CN" sz="2800" dirty="0">
                <a:solidFill>
                  <a:prstClr val="white"/>
                </a:solidFill>
                <a:latin typeface="Arial Narrow" pitchFamily="34" charset="0"/>
                <a:ea typeface="SimSun" pitchFamily="2" charset="-122"/>
                <a:cs typeface="mohammad bold art 1" pitchFamily="2" charset="-78"/>
                <a:sym typeface="Wingdings 2" pitchFamily="18" charset="2"/>
              </a:rPr>
              <a:t>	</a:t>
            </a:r>
            <a:r>
              <a:rPr lang="ar-DZ" altLang="zh-CN" sz="2800" dirty="0">
                <a:solidFill>
                  <a:prstClr val="white"/>
                </a:solidFill>
                <a:latin typeface="Times New Roman" pitchFamily="18" charset="0"/>
                <a:ea typeface="SimSun" pitchFamily="2" charset="-122"/>
                <a:cs typeface="mohammad bold art 1" pitchFamily="2" charset="-78"/>
                <a:sym typeface="Wingdings 2" pitchFamily="18" charset="2"/>
              </a:rPr>
              <a:t>رمز المرأة المطلقة.</a:t>
            </a:r>
            <a:endParaRPr lang="en-US" altLang="zh-CN" sz="1200" dirty="0">
              <a:solidFill>
                <a:prstClr val="white"/>
              </a:solidFill>
              <a:latin typeface="Arial" pitchFamily="34" charset="0"/>
              <a:cs typeface="Arial" pitchFamily="34" charset="0"/>
              <a:sym typeface="Wingdings 2" pitchFamily="18" charset="2"/>
            </a:endParaRPr>
          </a:p>
          <a:p>
            <a:pPr lvl="0" eaLnBrk="0" fontAlgn="base" hangingPunct="0">
              <a:spcBef>
                <a:spcPct val="0"/>
              </a:spcBef>
              <a:spcAft>
                <a:spcPct val="0"/>
              </a:spcAft>
            </a:pPr>
            <a:r>
              <a:rPr lang="fr-FR" altLang="zh-CN" sz="2800" dirty="0">
                <a:solidFill>
                  <a:prstClr val="white"/>
                </a:solidFill>
                <a:latin typeface="Arial Narrow" pitchFamily="34" charset="0"/>
                <a:ea typeface="SimSun" pitchFamily="2" charset="-122"/>
                <a:cs typeface="mohammad bold art 1" pitchFamily="2" charset="-78"/>
                <a:sym typeface="Wingdings 2" pitchFamily="18" charset="2"/>
              </a:rPr>
              <a:t></a:t>
            </a:r>
            <a:r>
              <a:rPr lang="ar-DZ" altLang="zh-CN" sz="2800" dirty="0">
                <a:solidFill>
                  <a:prstClr val="white"/>
                </a:solidFill>
                <a:latin typeface="Arial Narrow" pitchFamily="34" charset="0"/>
                <a:ea typeface="SimSun" pitchFamily="2" charset="-122"/>
                <a:cs typeface="mohammad bold art 1" pitchFamily="2" charset="-78"/>
              </a:rPr>
              <a:t>  </a:t>
            </a:r>
            <a:r>
              <a:rPr lang="ar-DZ" altLang="zh-CN" sz="2800" dirty="0">
                <a:solidFill>
                  <a:prstClr val="white"/>
                </a:solidFill>
                <a:latin typeface="Arial Narrow" pitchFamily="34" charset="0"/>
                <a:ea typeface="SimSun" pitchFamily="2" charset="-122"/>
                <a:cs typeface="mohammad bold art 1" pitchFamily="2" charset="-78"/>
                <a:sym typeface="Wingdings 2" pitchFamily="18" charset="2"/>
              </a:rPr>
              <a:t>	</a:t>
            </a:r>
            <a:r>
              <a:rPr lang="ar-DZ" altLang="zh-CN" sz="2800" dirty="0">
                <a:solidFill>
                  <a:prstClr val="white"/>
                </a:solidFill>
                <a:latin typeface="Times New Roman" pitchFamily="18" charset="0"/>
                <a:ea typeface="SimSun" pitchFamily="2" charset="-122"/>
                <a:cs typeface="mohammad bold art 1" pitchFamily="2" charset="-78"/>
                <a:sym typeface="Wingdings 2" pitchFamily="18" charset="2"/>
              </a:rPr>
              <a:t>وفاة الزوجة.</a:t>
            </a:r>
            <a:endParaRPr lang="en-US" altLang="zh-CN" sz="1200" dirty="0">
              <a:solidFill>
                <a:prstClr val="white"/>
              </a:solidFill>
              <a:latin typeface="Arial" pitchFamily="34" charset="0"/>
              <a:cs typeface="Arial" pitchFamily="34" charset="0"/>
              <a:sym typeface="Wingdings 2" pitchFamily="18" charset="2"/>
            </a:endParaRPr>
          </a:p>
          <a:p>
            <a:pPr lvl="0" eaLnBrk="0" fontAlgn="base" hangingPunct="0">
              <a:spcBef>
                <a:spcPct val="0"/>
              </a:spcBef>
              <a:spcAft>
                <a:spcPct val="0"/>
              </a:spcAft>
            </a:pPr>
            <a:r>
              <a:rPr lang="fr-FR" altLang="zh-CN" sz="2800" dirty="0">
                <a:solidFill>
                  <a:prstClr val="white"/>
                </a:solidFill>
                <a:latin typeface="Times New Roman" pitchFamily="18" charset="0"/>
                <a:ea typeface="SimSun" pitchFamily="2" charset="-122"/>
                <a:cs typeface="mohammad bold art 1" pitchFamily="2" charset="-78"/>
                <a:sym typeface="Wingdings 2" pitchFamily="18" charset="2"/>
              </a:rPr>
              <a:t></a:t>
            </a:r>
            <a:r>
              <a:rPr lang="ar-DZ" altLang="zh-CN" sz="2800" dirty="0">
                <a:solidFill>
                  <a:prstClr val="white"/>
                </a:solidFill>
                <a:latin typeface="Times New Roman" pitchFamily="18" charset="0"/>
                <a:ea typeface="SimSun" pitchFamily="2" charset="-122"/>
                <a:cs typeface="mohammad bold art 1" pitchFamily="2" charset="-78"/>
              </a:rPr>
              <a:t>  </a:t>
            </a:r>
            <a:r>
              <a:rPr lang="ar-DZ" altLang="zh-CN" sz="2800" dirty="0">
                <a:solidFill>
                  <a:prstClr val="white"/>
                </a:solidFill>
                <a:latin typeface="Times New Roman" pitchFamily="18" charset="0"/>
                <a:ea typeface="SimSun" pitchFamily="2" charset="-122"/>
                <a:cs typeface="mohammad bold art 1" pitchFamily="2" charset="-78"/>
                <a:sym typeface="Wingdings 2" pitchFamily="18" charset="2"/>
              </a:rPr>
              <a:t>	وفاة الزوج</a:t>
            </a:r>
            <a:r>
              <a:rPr lang="ar-DZ" altLang="zh-CN" sz="2800" dirty="0" smtClean="0">
                <a:solidFill>
                  <a:prstClr val="white"/>
                </a:solidFill>
                <a:latin typeface="Times New Roman" pitchFamily="18" charset="0"/>
                <a:ea typeface="SimSun" pitchFamily="2" charset="-122"/>
                <a:cs typeface="mohammad bold art 1" pitchFamily="2" charset="-78"/>
                <a:sym typeface="Wingdings 2" pitchFamily="18" charset="2"/>
              </a:rPr>
              <a:t>.</a:t>
            </a:r>
            <a:endParaRPr lang="en-US" altLang="zh-CN" sz="1200" dirty="0" smtClean="0">
              <a:solidFill>
                <a:prstClr val="white"/>
              </a:solidFill>
              <a:latin typeface="Arial" pitchFamily="34" charset="0"/>
              <a:cs typeface="Arial" pitchFamily="34" charset="0"/>
              <a:sym typeface="Wingdings 2" pitchFamily="18" charset="2"/>
            </a:endParaRPr>
          </a:p>
          <a:p>
            <a:pPr lvl="0" eaLnBrk="0" fontAlgn="base" hangingPunct="0">
              <a:spcBef>
                <a:spcPct val="0"/>
              </a:spcBef>
              <a:spcAft>
                <a:spcPct val="0"/>
              </a:spcAft>
            </a:pPr>
            <a:r>
              <a:rPr lang="ar-DZ" altLang="zh-CN" sz="2800" dirty="0" smtClean="0">
                <a:solidFill>
                  <a:prstClr val="white"/>
                </a:solidFill>
                <a:latin typeface="Times New Roman" pitchFamily="18" charset="0"/>
                <a:ea typeface="SimSun" pitchFamily="2" charset="-122"/>
                <a:cs typeface="mohammad bold art 1" pitchFamily="2" charset="-78"/>
                <a:sym typeface="Wingdings 2" pitchFamily="18" charset="2"/>
              </a:rPr>
              <a:t>= 	علاقة زواج.</a:t>
            </a:r>
            <a:endParaRPr lang="en-US" altLang="zh-CN" sz="1200" dirty="0" smtClean="0">
              <a:solidFill>
                <a:prstClr val="white"/>
              </a:solidFill>
              <a:latin typeface="Arial" pitchFamily="34" charset="0"/>
              <a:cs typeface="Arial" pitchFamily="34" charset="0"/>
              <a:sym typeface="Wingdings 2" pitchFamily="18" charset="2"/>
            </a:endParaRPr>
          </a:p>
          <a:p>
            <a:pPr lvl="0" eaLnBrk="0" fontAlgn="base" hangingPunct="0">
              <a:spcBef>
                <a:spcPct val="0"/>
              </a:spcBef>
              <a:spcAft>
                <a:spcPct val="0"/>
              </a:spcAft>
            </a:pPr>
            <a:r>
              <a:rPr lang="ar-DZ" altLang="zh-CN" sz="2800" dirty="0" smtClean="0">
                <a:solidFill>
                  <a:schemeClr val="bg1"/>
                </a:solidFill>
                <a:latin typeface="Times New Roman" pitchFamily="18" charset="0"/>
                <a:ea typeface="SimSun" pitchFamily="2" charset="-122"/>
                <a:cs typeface="Times New Roman" pitchFamily="18" charset="0"/>
                <a:sym typeface="Wingdings 2" pitchFamily="18" charset="2"/>
              </a:rPr>
              <a:t>■</a:t>
            </a:r>
            <a:r>
              <a:rPr lang="ar-DZ" altLang="zh-CN" sz="2800" dirty="0">
                <a:solidFill>
                  <a:prstClr val="white"/>
                </a:solidFill>
                <a:latin typeface="Times New Roman" pitchFamily="18" charset="0"/>
                <a:ea typeface="SimSun" pitchFamily="2" charset="-122"/>
                <a:cs typeface="mohammad bold art 1" pitchFamily="2" charset="-78"/>
                <a:sym typeface="Wingdings 2" pitchFamily="18" charset="2"/>
              </a:rPr>
              <a:t>	الأنا</a:t>
            </a:r>
            <a:r>
              <a:rPr lang="ar-DZ" altLang="zh-CN" sz="2800" dirty="0" smtClean="0">
                <a:solidFill>
                  <a:prstClr val="white"/>
                </a:solidFill>
                <a:latin typeface="Times New Roman" pitchFamily="18" charset="0"/>
                <a:ea typeface="SimSun" pitchFamily="2" charset="-122"/>
                <a:cs typeface="mohammad bold art 1" pitchFamily="2" charset="-78"/>
                <a:sym typeface="Wingdings 2" pitchFamily="18" charset="2"/>
              </a:rPr>
              <a:t>.</a:t>
            </a:r>
          </a:p>
          <a:p>
            <a:pPr lvl="0" eaLnBrk="0" fontAlgn="base" hangingPunct="0">
              <a:spcBef>
                <a:spcPct val="0"/>
              </a:spcBef>
              <a:spcAft>
                <a:spcPct val="0"/>
              </a:spcAft>
            </a:pPr>
            <a:r>
              <a:rPr lang="ar-DZ" altLang="zh-CN" sz="2800" dirty="0" smtClean="0">
                <a:solidFill>
                  <a:prstClr val="white"/>
                </a:solidFill>
                <a:latin typeface="Times New Roman" pitchFamily="18" charset="0"/>
                <a:ea typeface="SimSun" pitchFamily="2" charset="-122"/>
                <a:cs typeface="mohammad bold art 1" pitchFamily="2" charset="-78"/>
                <a:sym typeface="Wingdings 2" pitchFamily="18" charset="2"/>
              </a:rPr>
              <a:t>               علاقة أخوة</a:t>
            </a:r>
          </a:p>
          <a:p>
            <a:pPr lvl="0" eaLnBrk="0" fontAlgn="base" hangingPunct="0">
              <a:spcBef>
                <a:spcPct val="0"/>
              </a:spcBef>
              <a:spcAft>
                <a:spcPct val="0"/>
              </a:spcAft>
            </a:pPr>
            <a:endParaRPr lang="en-US" altLang="zh-CN" sz="1200" dirty="0">
              <a:solidFill>
                <a:prstClr val="white"/>
              </a:solidFill>
              <a:latin typeface="Arial" pitchFamily="34" charset="0"/>
              <a:cs typeface="Arial" pitchFamily="34" charset="0"/>
              <a:sym typeface="Wingdings 2" pitchFamily="18" charset="2"/>
            </a:endParaRPr>
          </a:p>
        </p:txBody>
      </p:sp>
      <p:grpSp>
        <p:nvGrpSpPr>
          <p:cNvPr id="33" name="Groupe 32"/>
          <p:cNvGrpSpPr/>
          <p:nvPr/>
        </p:nvGrpSpPr>
        <p:grpSpPr>
          <a:xfrm>
            <a:off x="7683575" y="6135209"/>
            <a:ext cx="864096" cy="305261"/>
            <a:chOff x="2987824" y="3573016"/>
            <a:chExt cx="864096" cy="305261"/>
          </a:xfrm>
        </p:grpSpPr>
        <p:cxnSp>
          <p:nvCxnSpPr>
            <p:cNvPr id="29" name="Connecteur droit 28"/>
            <p:cNvCxnSpPr/>
            <p:nvPr/>
          </p:nvCxnSpPr>
          <p:spPr>
            <a:xfrm flipH="1">
              <a:off x="2987824" y="3573016"/>
              <a:ext cx="864096" cy="0"/>
            </a:xfrm>
            <a:prstGeom prst="line">
              <a:avLst/>
            </a:prstGeom>
          </p:spPr>
          <p:style>
            <a:lnRef idx="3">
              <a:schemeClr val="dk1"/>
            </a:lnRef>
            <a:fillRef idx="0">
              <a:schemeClr val="dk1"/>
            </a:fillRef>
            <a:effectRef idx="2">
              <a:schemeClr val="dk1"/>
            </a:effectRef>
            <a:fontRef idx="minor">
              <a:schemeClr val="tx1"/>
            </a:fontRef>
          </p:style>
        </p:cxnSp>
        <p:cxnSp>
          <p:nvCxnSpPr>
            <p:cNvPr id="31" name="Connecteur droit avec flèche 30"/>
            <p:cNvCxnSpPr/>
            <p:nvPr/>
          </p:nvCxnSpPr>
          <p:spPr>
            <a:xfrm>
              <a:off x="3851920" y="3573016"/>
              <a:ext cx="0"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2" name="Connecteur droit avec flèche 31"/>
            <p:cNvCxnSpPr/>
            <p:nvPr/>
          </p:nvCxnSpPr>
          <p:spPr>
            <a:xfrm>
              <a:off x="2987824" y="3590245"/>
              <a:ext cx="0"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387362684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2500"/>
                            </p:stCondLst>
                            <p:childTnLst>
                              <p:par>
                                <p:cTn id="13" presetID="41" presetClass="entr" presetSubtype="0" fill="hold" nodeType="afterEffect">
                                  <p:stCondLst>
                                    <p:cond delay="0"/>
                                  </p:stCondLst>
                                  <p:iterate type="lt">
                                    <p:tmPct val="10000"/>
                                  </p:iterate>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p:cTn id="15" dur="500" fill="hold"/>
                                        <p:tgtEl>
                                          <p:spTgt spid="1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1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6">
                                            <p:txEl>
                                              <p:pRg st="0" end="0"/>
                                            </p:txEl>
                                          </p:spTgt>
                                        </p:tgtEl>
                                      </p:cBhvr>
                                    </p:animEffect>
                                  </p:childTnLst>
                                </p:cTn>
                              </p:par>
                            </p:childTnLst>
                          </p:cTn>
                        </p:par>
                        <p:par>
                          <p:cTn id="20" fill="hold">
                            <p:stCondLst>
                              <p:cond delay="3400"/>
                            </p:stCondLst>
                            <p:childTnLst>
                              <p:par>
                                <p:cTn id="21" presetID="41" presetClass="entr" presetSubtype="0" fill="hold" nodeType="afterEffect">
                                  <p:stCondLst>
                                    <p:cond delay="0"/>
                                  </p:stCondLst>
                                  <p:iterate type="lt">
                                    <p:tmPct val="10000"/>
                                  </p:iterate>
                                  <p:childTnLst>
                                    <p:set>
                                      <p:cBhvr>
                                        <p:cTn id="22" dur="1" fill="hold">
                                          <p:stCondLst>
                                            <p:cond delay="0"/>
                                          </p:stCondLst>
                                        </p:cTn>
                                        <p:tgtEl>
                                          <p:spTgt spid="16">
                                            <p:txEl>
                                              <p:pRg st="1" end="1"/>
                                            </p:txEl>
                                          </p:spTgt>
                                        </p:tgtEl>
                                        <p:attrNameLst>
                                          <p:attrName>style.visibility</p:attrName>
                                        </p:attrNameLst>
                                      </p:cBhvr>
                                      <p:to>
                                        <p:strVal val="visible"/>
                                      </p:to>
                                    </p:set>
                                    <p:anim calcmode="lin" valueType="num">
                                      <p:cBhvr>
                                        <p:cTn id="23" dur="500" fill="hold"/>
                                        <p:tgtEl>
                                          <p:spTgt spid="1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1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6">
                                            <p:txEl>
                                              <p:pRg st="1" end="1"/>
                                            </p:txEl>
                                          </p:spTgt>
                                        </p:tgtEl>
                                      </p:cBhvr>
                                    </p:animEffect>
                                  </p:childTnLst>
                                </p:cTn>
                              </p:par>
                            </p:childTnLst>
                          </p:cTn>
                        </p:par>
                        <p:par>
                          <p:cTn id="28" fill="hold">
                            <p:stCondLst>
                              <p:cond delay="4650"/>
                            </p:stCondLst>
                            <p:childTnLst>
                              <p:par>
                                <p:cTn id="29" presetID="41" presetClass="entr" presetSubtype="0" fill="hold" nodeType="afterEffect">
                                  <p:stCondLst>
                                    <p:cond delay="0"/>
                                  </p:stCondLst>
                                  <p:iterate type="lt">
                                    <p:tmPct val="10000"/>
                                  </p:iterate>
                                  <p:childTnLst>
                                    <p:set>
                                      <p:cBhvr>
                                        <p:cTn id="30" dur="1" fill="hold">
                                          <p:stCondLst>
                                            <p:cond delay="0"/>
                                          </p:stCondLst>
                                        </p:cTn>
                                        <p:tgtEl>
                                          <p:spTgt spid="16">
                                            <p:txEl>
                                              <p:pRg st="2" end="2"/>
                                            </p:txEl>
                                          </p:spTgt>
                                        </p:tgtEl>
                                        <p:attrNameLst>
                                          <p:attrName>style.visibility</p:attrName>
                                        </p:attrNameLst>
                                      </p:cBhvr>
                                      <p:to>
                                        <p:strVal val="visible"/>
                                      </p:to>
                                    </p:set>
                                    <p:anim calcmode="lin" valueType="num">
                                      <p:cBhvr>
                                        <p:cTn id="31" dur="500" fill="hold"/>
                                        <p:tgtEl>
                                          <p:spTgt spid="16">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16">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16">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16">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16">
                                            <p:txEl>
                                              <p:pRg st="2" end="2"/>
                                            </p:txEl>
                                          </p:spTgt>
                                        </p:tgtEl>
                                      </p:cBhvr>
                                    </p:animEffect>
                                  </p:childTnLst>
                                </p:cTn>
                              </p:par>
                            </p:childTnLst>
                          </p:cTn>
                        </p:par>
                        <p:par>
                          <p:cTn id="36" fill="hold">
                            <p:stCondLst>
                              <p:cond delay="5650"/>
                            </p:stCondLst>
                            <p:childTnLst>
                              <p:par>
                                <p:cTn id="37" presetID="41" presetClass="entr" presetSubtype="0" fill="hold" nodeType="afterEffect">
                                  <p:stCondLst>
                                    <p:cond delay="0"/>
                                  </p:stCondLst>
                                  <p:iterate type="lt">
                                    <p:tmPct val="10000"/>
                                  </p:iterate>
                                  <p:childTnLst>
                                    <p:set>
                                      <p:cBhvr>
                                        <p:cTn id="38" dur="1" fill="hold">
                                          <p:stCondLst>
                                            <p:cond delay="0"/>
                                          </p:stCondLst>
                                        </p:cTn>
                                        <p:tgtEl>
                                          <p:spTgt spid="16">
                                            <p:txEl>
                                              <p:pRg st="3" end="3"/>
                                            </p:txEl>
                                          </p:spTgt>
                                        </p:tgtEl>
                                        <p:attrNameLst>
                                          <p:attrName>style.visibility</p:attrName>
                                        </p:attrNameLst>
                                      </p:cBhvr>
                                      <p:to>
                                        <p:strVal val="visible"/>
                                      </p:to>
                                    </p:set>
                                    <p:anim calcmode="lin" valueType="num">
                                      <p:cBhvr>
                                        <p:cTn id="39" dur="500" fill="hold"/>
                                        <p:tgtEl>
                                          <p:spTgt spid="16">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16">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16">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16">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16">
                                            <p:txEl>
                                              <p:pRg st="3" end="3"/>
                                            </p:txEl>
                                          </p:spTgt>
                                        </p:tgtEl>
                                      </p:cBhvr>
                                    </p:animEffect>
                                  </p:childTnLst>
                                </p:cTn>
                              </p:par>
                            </p:childTnLst>
                          </p:cTn>
                        </p:par>
                        <p:par>
                          <p:cTn id="44" fill="hold">
                            <p:stCondLst>
                              <p:cond delay="7000"/>
                            </p:stCondLst>
                            <p:childTnLst>
                              <p:par>
                                <p:cTn id="45" presetID="41" presetClass="entr" presetSubtype="0" fill="hold" nodeType="afterEffect">
                                  <p:stCondLst>
                                    <p:cond delay="0"/>
                                  </p:stCondLst>
                                  <p:iterate type="lt">
                                    <p:tmPct val="10000"/>
                                  </p:iterate>
                                  <p:childTnLst>
                                    <p:set>
                                      <p:cBhvr>
                                        <p:cTn id="46" dur="1" fill="hold">
                                          <p:stCondLst>
                                            <p:cond delay="0"/>
                                          </p:stCondLst>
                                        </p:cTn>
                                        <p:tgtEl>
                                          <p:spTgt spid="16">
                                            <p:txEl>
                                              <p:pRg st="4" end="4"/>
                                            </p:txEl>
                                          </p:spTgt>
                                        </p:tgtEl>
                                        <p:attrNameLst>
                                          <p:attrName>style.visibility</p:attrName>
                                        </p:attrNameLst>
                                      </p:cBhvr>
                                      <p:to>
                                        <p:strVal val="visible"/>
                                      </p:to>
                                    </p:set>
                                    <p:anim calcmode="lin" valueType="num">
                                      <p:cBhvr>
                                        <p:cTn id="47" dur="500" fill="hold"/>
                                        <p:tgtEl>
                                          <p:spTgt spid="16">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16">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16">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16">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16">
                                            <p:txEl>
                                              <p:pRg st="4" end="4"/>
                                            </p:txEl>
                                          </p:spTgt>
                                        </p:tgtEl>
                                      </p:cBhvr>
                                    </p:animEffect>
                                  </p:childTnLst>
                                </p:cTn>
                              </p:par>
                            </p:childTnLst>
                          </p:cTn>
                        </p:par>
                        <p:par>
                          <p:cTn id="52" fill="hold">
                            <p:stCondLst>
                              <p:cond delay="8350"/>
                            </p:stCondLst>
                            <p:childTnLst>
                              <p:par>
                                <p:cTn id="53" presetID="41" presetClass="entr" presetSubtype="0" fill="hold" nodeType="afterEffect">
                                  <p:stCondLst>
                                    <p:cond delay="0"/>
                                  </p:stCondLst>
                                  <p:iterate type="lt">
                                    <p:tmPct val="10000"/>
                                  </p:iterate>
                                  <p:childTnLst>
                                    <p:set>
                                      <p:cBhvr>
                                        <p:cTn id="54" dur="1" fill="hold">
                                          <p:stCondLst>
                                            <p:cond delay="0"/>
                                          </p:stCondLst>
                                        </p:cTn>
                                        <p:tgtEl>
                                          <p:spTgt spid="16">
                                            <p:txEl>
                                              <p:pRg st="5" end="5"/>
                                            </p:txEl>
                                          </p:spTgt>
                                        </p:tgtEl>
                                        <p:attrNameLst>
                                          <p:attrName>style.visibility</p:attrName>
                                        </p:attrNameLst>
                                      </p:cBhvr>
                                      <p:to>
                                        <p:strVal val="visible"/>
                                      </p:to>
                                    </p:set>
                                    <p:anim calcmode="lin" valueType="num">
                                      <p:cBhvr>
                                        <p:cTn id="55" dur="500" fill="hold"/>
                                        <p:tgtEl>
                                          <p:spTgt spid="16">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16">
                                            <p:txEl>
                                              <p:pRg st="5" end="5"/>
                                            </p:txEl>
                                          </p:spTgt>
                                        </p:tgtEl>
                                        <p:attrNameLst>
                                          <p:attrName>ppt_y</p:attrName>
                                        </p:attrNameLst>
                                      </p:cBhvr>
                                      <p:tavLst>
                                        <p:tav tm="0">
                                          <p:val>
                                            <p:strVal val="#ppt_y"/>
                                          </p:val>
                                        </p:tav>
                                        <p:tav tm="100000">
                                          <p:val>
                                            <p:strVal val="#ppt_y"/>
                                          </p:val>
                                        </p:tav>
                                      </p:tavLst>
                                    </p:anim>
                                    <p:anim calcmode="lin" valueType="num">
                                      <p:cBhvr>
                                        <p:cTn id="57" dur="500" fill="hold"/>
                                        <p:tgtEl>
                                          <p:spTgt spid="16">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16">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16">
                                            <p:txEl>
                                              <p:pRg st="5" end="5"/>
                                            </p:txEl>
                                          </p:spTgt>
                                        </p:tgtEl>
                                      </p:cBhvr>
                                    </p:animEffect>
                                  </p:childTnLst>
                                </p:cTn>
                              </p:par>
                            </p:childTnLst>
                          </p:cTn>
                        </p:par>
                        <p:par>
                          <p:cTn id="60" fill="hold">
                            <p:stCondLst>
                              <p:cond delay="9400"/>
                            </p:stCondLst>
                            <p:childTnLst>
                              <p:par>
                                <p:cTn id="61" presetID="41" presetClass="entr" presetSubtype="0" fill="hold" nodeType="afterEffect">
                                  <p:stCondLst>
                                    <p:cond delay="0"/>
                                  </p:stCondLst>
                                  <p:iterate type="lt">
                                    <p:tmPct val="10000"/>
                                  </p:iterate>
                                  <p:childTnLst>
                                    <p:set>
                                      <p:cBhvr>
                                        <p:cTn id="62" dur="1" fill="hold">
                                          <p:stCondLst>
                                            <p:cond delay="0"/>
                                          </p:stCondLst>
                                        </p:cTn>
                                        <p:tgtEl>
                                          <p:spTgt spid="16">
                                            <p:txEl>
                                              <p:pRg st="6" end="6"/>
                                            </p:txEl>
                                          </p:spTgt>
                                        </p:tgtEl>
                                        <p:attrNameLst>
                                          <p:attrName>style.visibility</p:attrName>
                                        </p:attrNameLst>
                                      </p:cBhvr>
                                      <p:to>
                                        <p:strVal val="visible"/>
                                      </p:to>
                                    </p:set>
                                    <p:anim calcmode="lin" valueType="num">
                                      <p:cBhvr>
                                        <p:cTn id="63" dur="500" fill="hold"/>
                                        <p:tgtEl>
                                          <p:spTgt spid="16">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64" dur="500" fill="hold"/>
                                        <p:tgtEl>
                                          <p:spTgt spid="16">
                                            <p:txEl>
                                              <p:pRg st="6" end="6"/>
                                            </p:txEl>
                                          </p:spTgt>
                                        </p:tgtEl>
                                        <p:attrNameLst>
                                          <p:attrName>ppt_y</p:attrName>
                                        </p:attrNameLst>
                                      </p:cBhvr>
                                      <p:tavLst>
                                        <p:tav tm="0">
                                          <p:val>
                                            <p:strVal val="#ppt_y"/>
                                          </p:val>
                                        </p:tav>
                                        <p:tav tm="100000">
                                          <p:val>
                                            <p:strVal val="#ppt_y"/>
                                          </p:val>
                                        </p:tav>
                                      </p:tavLst>
                                    </p:anim>
                                    <p:anim calcmode="lin" valueType="num">
                                      <p:cBhvr>
                                        <p:cTn id="65" dur="500" fill="hold"/>
                                        <p:tgtEl>
                                          <p:spTgt spid="16">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6" dur="500" fill="hold"/>
                                        <p:tgtEl>
                                          <p:spTgt spid="16">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7" dur="500" tmFilter="0,0; .5, 1; 1, 1"/>
                                        <p:tgtEl>
                                          <p:spTgt spid="16">
                                            <p:txEl>
                                              <p:pRg st="6" end="6"/>
                                            </p:txEl>
                                          </p:spTgt>
                                        </p:tgtEl>
                                      </p:cBhvr>
                                    </p:animEffect>
                                  </p:childTnLst>
                                </p:cTn>
                              </p:par>
                            </p:childTnLst>
                          </p:cTn>
                        </p:par>
                        <p:par>
                          <p:cTn id="68" fill="hold">
                            <p:stCondLst>
                              <p:cond delay="10400"/>
                            </p:stCondLst>
                            <p:childTnLst>
                              <p:par>
                                <p:cTn id="69" presetID="41" presetClass="entr" presetSubtype="0" fill="hold" nodeType="afterEffect">
                                  <p:stCondLst>
                                    <p:cond delay="0"/>
                                  </p:stCondLst>
                                  <p:iterate type="lt">
                                    <p:tmPct val="10000"/>
                                  </p:iterate>
                                  <p:childTnLst>
                                    <p:set>
                                      <p:cBhvr>
                                        <p:cTn id="70" dur="1" fill="hold">
                                          <p:stCondLst>
                                            <p:cond delay="0"/>
                                          </p:stCondLst>
                                        </p:cTn>
                                        <p:tgtEl>
                                          <p:spTgt spid="16">
                                            <p:txEl>
                                              <p:pRg st="7" end="7"/>
                                            </p:txEl>
                                          </p:spTgt>
                                        </p:tgtEl>
                                        <p:attrNameLst>
                                          <p:attrName>style.visibility</p:attrName>
                                        </p:attrNameLst>
                                      </p:cBhvr>
                                      <p:to>
                                        <p:strVal val="visible"/>
                                      </p:to>
                                    </p:set>
                                    <p:anim calcmode="lin" valueType="num">
                                      <p:cBhvr>
                                        <p:cTn id="71" dur="500" fill="hold"/>
                                        <p:tgtEl>
                                          <p:spTgt spid="16">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16">
                                            <p:txEl>
                                              <p:pRg st="7" end="7"/>
                                            </p:txEl>
                                          </p:spTgt>
                                        </p:tgtEl>
                                        <p:attrNameLst>
                                          <p:attrName>ppt_y</p:attrName>
                                        </p:attrNameLst>
                                      </p:cBhvr>
                                      <p:tavLst>
                                        <p:tav tm="0">
                                          <p:val>
                                            <p:strVal val="#ppt_y"/>
                                          </p:val>
                                        </p:tav>
                                        <p:tav tm="100000">
                                          <p:val>
                                            <p:strVal val="#ppt_y"/>
                                          </p:val>
                                        </p:tav>
                                      </p:tavLst>
                                    </p:anim>
                                    <p:anim calcmode="lin" valueType="num">
                                      <p:cBhvr>
                                        <p:cTn id="73" dur="500" fill="hold"/>
                                        <p:tgtEl>
                                          <p:spTgt spid="16">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16">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16">
                                            <p:txEl>
                                              <p:pRg st="7" end="7"/>
                                            </p:txEl>
                                          </p:spTgt>
                                        </p:tgtEl>
                                      </p:cBhvr>
                                    </p:animEffect>
                                  </p:childTnLst>
                                </p:cTn>
                              </p:par>
                            </p:childTnLst>
                          </p:cTn>
                        </p:par>
                        <p:par>
                          <p:cTn id="76" fill="hold">
                            <p:stCondLst>
                              <p:cond delay="11400"/>
                            </p:stCondLst>
                            <p:childTnLst>
                              <p:par>
                                <p:cTn id="77" presetID="41" presetClass="entr" presetSubtype="0" fill="hold" nodeType="afterEffect">
                                  <p:stCondLst>
                                    <p:cond delay="0"/>
                                  </p:stCondLst>
                                  <p:iterate type="lt">
                                    <p:tmPct val="10000"/>
                                  </p:iterate>
                                  <p:childTnLst>
                                    <p:set>
                                      <p:cBhvr>
                                        <p:cTn id="78" dur="1" fill="hold">
                                          <p:stCondLst>
                                            <p:cond delay="0"/>
                                          </p:stCondLst>
                                        </p:cTn>
                                        <p:tgtEl>
                                          <p:spTgt spid="16">
                                            <p:txEl>
                                              <p:pRg st="8" end="8"/>
                                            </p:txEl>
                                          </p:spTgt>
                                        </p:tgtEl>
                                        <p:attrNameLst>
                                          <p:attrName>style.visibility</p:attrName>
                                        </p:attrNameLst>
                                      </p:cBhvr>
                                      <p:to>
                                        <p:strVal val="visible"/>
                                      </p:to>
                                    </p:set>
                                    <p:anim calcmode="lin" valueType="num">
                                      <p:cBhvr>
                                        <p:cTn id="79" dur="500" fill="hold"/>
                                        <p:tgtEl>
                                          <p:spTgt spid="16">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16">
                                            <p:txEl>
                                              <p:pRg st="8" end="8"/>
                                            </p:txEl>
                                          </p:spTgt>
                                        </p:tgtEl>
                                        <p:attrNameLst>
                                          <p:attrName>ppt_y</p:attrName>
                                        </p:attrNameLst>
                                      </p:cBhvr>
                                      <p:tavLst>
                                        <p:tav tm="0">
                                          <p:val>
                                            <p:strVal val="#ppt_y"/>
                                          </p:val>
                                        </p:tav>
                                        <p:tav tm="100000">
                                          <p:val>
                                            <p:strVal val="#ppt_y"/>
                                          </p:val>
                                        </p:tav>
                                      </p:tavLst>
                                    </p:anim>
                                    <p:anim calcmode="lin" valueType="num">
                                      <p:cBhvr>
                                        <p:cTn id="81" dur="500" fill="hold"/>
                                        <p:tgtEl>
                                          <p:spTgt spid="16">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16">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16">
                                            <p:txEl>
                                              <p:pRg st="8" end="8"/>
                                            </p:txEl>
                                          </p:spTgt>
                                        </p:tgtEl>
                                      </p:cBhvr>
                                    </p:animEffect>
                                  </p:childTnLst>
                                </p:cTn>
                              </p:par>
                            </p:childTnLst>
                          </p:cTn>
                        </p:par>
                        <p:par>
                          <p:cTn id="84" fill="hold">
                            <p:stCondLst>
                              <p:cond delay="12200"/>
                            </p:stCondLst>
                            <p:childTnLst>
                              <p:par>
                                <p:cTn id="85" presetID="30" presetClass="entr" presetSubtype="0" fill="hold" nodeType="after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800" decel="100000"/>
                                        <p:tgtEl>
                                          <p:spTgt spid="33"/>
                                        </p:tgtEl>
                                      </p:cBhvr>
                                    </p:animEffect>
                                    <p:anim calcmode="lin" valueType="num">
                                      <p:cBhvr>
                                        <p:cTn id="88" dur="800" decel="100000" fill="hold"/>
                                        <p:tgtEl>
                                          <p:spTgt spid="33"/>
                                        </p:tgtEl>
                                        <p:attrNameLst>
                                          <p:attrName>style.rotation</p:attrName>
                                        </p:attrNameLst>
                                      </p:cBhvr>
                                      <p:tavLst>
                                        <p:tav tm="0">
                                          <p:val>
                                            <p:fltVal val="-90"/>
                                          </p:val>
                                        </p:tav>
                                        <p:tav tm="100000">
                                          <p:val>
                                            <p:fltVal val="0"/>
                                          </p:val>
                                        </p:tav>
                                      </p:tavLst>
                                    </p:anim>
                                    <p:anim calcmode="lin" valueType="num">
                                      <p:cBhvr>
                                        <p:cTn id="89" dur="800" decel="100000" fill="hold"/>
                                        <p:tgtEl>
                                          <p:spTgt spid="33"/>
                                        </p:tgtEl>
                                        <p:attrNameLst>
                                          <p:attrName>ppt_x</p:attrName>
                                        </p:attrNameLst>
                                      </p:cBhvr>
                                      <p:tavLst>
                                        <p:tav tm="0">
                                          <p:val>
                                            <p:strVal val="#ppt_x+0.4"/>
                                          </p:val>
                                        </p:tav>
                                        <p:tav tm="100000">
                                          <p:val>
                                            <p:strVal val="#ppt_x-0.05"/>
                                          </p:val>
                                        </p:tav>
                                      </p:tavLst>
                                    </p:anim>
                                    <p:anim calcmode="lin" valueType="num">
                                      <p:cBhvr>
                                        <p:cTn id="90" dur="800" decel="100000" fill="hold"/>
                                        <p:tgtEl>
                                          <p:spTgt spid="33"/>
                                        </p:tgtEl>
                                        <p:attrNameLst>
                                          <p:attrName>ppt_y</p:attrName>
                                        </p:attrNameLst>
                                      </p:cBhvr>
                                      <p:tavLst>
                                        <p:tav tm="0">
                                          <p:val>
                                            <p:strVal val="#ppt_y-0.4"/>
                                          </p:val>
                                        </p:tav>
                                        <p:tav tm="100000">
                                          <p:val>
                                            <p:strVal val="#ppt_y+0.1"/>
                                          </p:val>
                                        </p:tav>
                                      </p:tavLst>
                                    </p:anim>
                                    <p:anim calcmode="lin" valueType="num">
                                      <p:cBhvr>
                                        <p:cTn id="91" dur="200" accel="100000" fill="hold">
                                          <p:stCondLst>
                                            <p:cond delay="800"/>
                                          </p:stCondLst>
                                        </p:cTn>
                                        <p:tgtEl>
                                          <p:spTgt spid="33"/>
                                        </p:tgtEl>
                                        <p:attrNameLst>
                                          <p:attrName>ppt_x</p:attrName>
                                        </p:attrNameLst>
                                      </p:cBhvr>
                                      <p:tavLst>
                                        <p:tav tm="0">
                                          <p:val>
                                            <p:strVal val="#ppt_x-0.05"/>
                                          </p:val>
                                        </p:tav>
                                        <p:tav tm="100000">
                                          <p:val>
                                            <p:strVal val="#ppt_x"/>
                                          </p:val>
                                        </p:tav>
                                      </p:tavLst>
                                    </p:anim>
                                    <p:anim calcmode="lin" valueType="num">
                                      <p:cBhvr>
                                        <p:cTn id="92" dur="200" accel="100000" fill="hold">
                                          <p:stCondLst>
                                            <p:cond delay="800"/>
                                          </p:stCondLst>
                                        </p:cTn>
                                        <p:tgtEl>
                                          <p:spTgt spid="33"/>
                                        </p:tgtEl>
                                        <p:attrNameLst>
                                          <p:attrName>ppt_y</p:attrName>
                                        </p:attrNameLst>
                                      </p:cBhvr>
                                      <p:tavLst>
                                        <p:tav tm="0">
                                          <p:val>
                                            <p:strVal val="#ppt_y+0.1"/>
                                          </p:val>
                                        </p:tav>
                                        <p:tav tm="100000">
                                          <p:val>
                                            <p:strVal val="#ppt_y"/>
                                          </p:val>
                                        </p:tav>
                                      </p:tavLst>
                                    </p:anim>
                                  </p:childTnLst>
                                </p:cTn>
                              </p:par>
                            </p:childTnLst>
                          </p:cTn>
                        </p:par>
                        <p:par>
                          <p:cTn id="93" fill="hold">
                            <p:stCondLst>
                              <p:cond delay="13200"/>
                            </p:stCondLst>
                            <p:childTnLst>
                              <p:par>
                                <p:cTn id="94" presetID="41" presetClass="entr" presetSubtype="0" fill="hold" nodeType="afterEffect">
                                  <p:stCondLst>
                                    <p:cond delay="0"/>
                                  </p:stCondLst>
                                  <p:iterate type="lt">
                                    <p:tmPct val="10000"/>
                                  </p:iterate>
                                  <p:childTnLst>
                                    <p:set>
                                      <p:cBhvr>
                                        <p:cTn id="95" dur="1" fill="hold">
                                          <p:stCondLst>
                                            <p:cond delay="0"/>
                                          </p:stCondLst>
                                        </p:cTn>
                                        <p:tgtEl>
                                          <p:spTgt spid="16">
                                            <p:txEl>
                                              <p:pRg st="9" end="9"/>
                                            </p:txEl>
                                          </p:spTgt>
                                        </p:tgtEl>
                                        <p:attrNameLst>
                                          <p:attrName>style.visibility</p:attrName>
                                        </p:attrNameLst>
                                      </p:cBhvr>
                                      <p:to>
                                        <p:strVal val="visible"/>
                                      </p:to>
                                    </p:set>
                                    <p:anim calcmode="lin" valueType="num">
                                      <p:cBhvr>
                                        <p:cTn id="96" dur="500" fill="hold"/>
                                        <p:tgtEl>
                                          <p:spTgt spid="16">
                                            <p:txEl>
                                              <p:pRg st="9" end="9"/>
                                            </p:txEl>
                                          </p:spTgt>
                                        </p:tgtEl>
                                        <p:attrNameLst>
                                          <p:attrName>ppt_x</p:attrName>
                                        </p:attrNameLst>
                                      </p:cBhvr>
                                      <p:tavLst>
                                        <p:tav tm="0">
                                          <p:val>
                                            <p:strVal val="#ppt_x"/>
                                          </p:val>
                                        </p:tav>
                                        <p:tav tm="50000">
                                          <p:val>
                                            <p:strVal val="#ppt_x+.1"/>
                                          </p:val>
                                        </p:tav>
                                        <p:tav tm="100000">
                                          <p:val>
                                            <p:strVal val="#ppt_x"/>
                                          </p:val>
                                        </p:tav>
                                      </p:tavLst>
                                    </p:anim>
                                    <p:anim calcmode="lin" valueType="num">
                                      <p:cBhvr>
                                        <p:cTn id="97" dur="500" fill="hold"/>
                                        <p:tgtEl>
                                          <p:spTgt spid="16">
                                            <p:txEl>
                                              <p:pRg st="9" end="9"/>
                                            </p:txEl>
                                          </p:spTgt>
                                        </p:tgtEl>
                                        <p:attrNameLst>
                                          <p:attrName>ppt_y</p:attrName>
                                        </p:attrNameLst>
                                      </p:cBhvr>
                                      <p:tavLst>
                                        <p:tav tm="0">
                                          <p:val>
                                            <p:strVal val="#ppt_y"/>
                                          </p:val>
                                        </p:tav>
                                        <p:tav tm="100000">
                                          <p:val>
                                            <p:strVal val="#ppt_y"/>
                                          </p:val>
                                        </p:tav>
                                      </p:tavLst>
                                    </p:anim>
                                    <p:anim calcmode="lin" valueType="num">
                                      <p:cBhvr>
                                        <p:cTn id="98" dur="500" fill="hold"/>
                                        <p:tgtEl>
                                          <p:spTgt spid="16">
                                            <p:txEl>
                                              <p:pRg st="9" end="9"/>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9" dur="500" fill="hold"/>
                                        <p:tgtEl>
                                          <p:spTgt spid="16">
                                            <p:txEl>
                                              <p:pRg st="9" end="9"/>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00" dur="500" tmFilter="0,0; .5, 1; 1, 1"/>
                                        <p:tgtEl>
                                          <p:spTgt spid="1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06553"/>
            <a:ext cx="8459455" cy="830997"/>
          </a:xfrm>
          <a:prstGeom prst="rect">
            <a:avLst/>
          </a:prstGeom>
        </p:spPr>
        <p:txBody>
          <a:bodyPr wrap="square">
            <a:spAutoFit/>
          </a:bodyPr>
          <a:lstStyle/>
          <a:p>
            <a:pPr algn="ctr"/>
            <a:r>
              <a:rPr lang="ar-DZ" sz="4800" dirty="0" smtClean="0">
                <a:ln w="18415" cmpd="sng">
                  <a:solidFill>
                    <a:srgbClr val="FF0000"/>
                  </a:solidFill>
                  <a:prstDash val="solid"/>
                </a:ln>
                <a:solidFill>
                  <a:srgbClr val="FFFFFF"/>
                </a:solidFill>
                <a:effectLst>
                  <a:outerShdw blurRad="63500" dir="3600000" algn="tl" rotWithShape="0">
                    <a:srgbClr val="000000">
                      <a:alpha val="70000"/>
                    </a:srgbClr>
                  </a:outerShdw>
                </a:effectLst>
                <a:latin typeface="Cambria"/>
                <a:ea typeface="Times New Roman"/>
                <a:cs typeface="mohammad bold art 1"/>
              </a:rPr>
              <a:t>القرابة كموضوع للأنثروبولوجيا</a:t>
            </a:r>
            <a:endParaRPr lang="ar-DZ" sz="4800" dirty="0">
              <a:ln w="18415" cmpd="sng">
                <a:solidFill>
                  <a:srgbClr val="FF0000"/>
                </a:solidFill>
                <a:prstDash val="solid"/>
              </a:ln>
              <a:solidFill>
                <a:srgbClr val="FFFFFF"/>
              </a:solidFill>
              <a:effectLst>
                <a:outerShdw blurRad="63500" dir="3600000" algn="tl" rotWithShape="0">
                  <a:srgbClr val="000000">
                    <a:alpha val="70000"/>
                  </a:srgbClr>
                </a:outerShdw>
              </a:effectLst>
              <a:latin typeface="Cambria"/>
              <a:ea typeface="Times New Roman"/>
              <a:cs typeface="mohammad bold art 1"/>
            </a:endParaRPr>
          </a:p>
        </p:txBody>
      </p:sp>
      <p:sp>
        <p:nvSpPr>
          <p:cNvPr id="5" name="Rectangle 4"/>
          <p:cNvSpPr/>
          <p:nvPr/>
        </p:nvSpPr>
        <p:spPr>
          <a:xfrm>
            <a:off x="5436096" y="1196752"/>
            <a:ext cx="2866489" cy="523220"/>
          </a:xfrm>
          <a:prstGeom prst="rect">
            <a:avLst/>
          </a:prstGeom>
          <a:solidFill>
            <a:srgbClr val="FFFF00"/>
          </a:solidFill>
        </p:spPr>
        <p:style>
          <a:lnRef idx="0">
            <a:schemeClr val="accent1"/>
          </a:lnRef>
          <a:fillRef idx="3">
            <a:schemeClr val="accent1"/>
          </a:fillRef>
          <a:effectRef idx="3">
            <a:schemeClr val="accent1"/>
          </a:effectRef>
          <a:fontRef idx="minor">
            <a:schemeClr val="lt1"/>
          </a:fontRef>
        </p:style>
        <p:txBody>
          <a:bodyPr wrap="none">
            <a:spAutoFit/>
          </a:bodyPr>
          <a:lstStyle/>
          <a:p>
            <a:r>
              <a:rPr lang="ar-DZ" sz="2800" kern="1400" dirty="0">
                <a:solidFill>
                  <a:srgbClr val="000000"/>
                </a:solidFill>
                <a:latin typeface="Times New Roman"/>
                <a:ea typeface="Times New Roman"/>
                <a:cs typeface="mohammad bold art 1"/>
              </a:rPr>
              <a:t>المجتمعات البشرية </a:t>
            </a:r>
            <a:endParaRPr lang="ar-DZ" dirty="0"/>
          </a:p>
        </p:txBody>
      </p:sp>
      <p:sp>
        <p:nvSpPr>
          <p:cNvPr id="7" name="Rectangle 6"/>
          <p:cNvSpPr/>
          <p:nvPr/>
        </p:nvSpPr>
        <p:spPr>
          <a:xfrm>
            <a:off x="6280545" y="1983684"/>
            <a:ext cx="1343192" cy="523220"/>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ar-DZ" sz="2800" kern="1400" dirty="0" smtClean="0">
                <a:solidFill>
                  <a:srgbClr val="000000"/>
                </a:solidFill>
                <a:latin typeface="Times New Roman"/>
                <a:ea typeface="Times New Roman"/>
                <a:cs typeface="mohammad bold art 1"/>
              </a:rPr>
              <a:t>النسل </a:t>
            </a:r>
            <a:endParaRPr lang="ar-DZ" dirty="0"/>
          </a:p>
        </p:txBody>
      </p:sp>
      <p:sp>
        <p:nvSpPr>
          <p:cNvPr id="8" name="Rectangle 7"/>
          <p:cNvSpPr/>
          <p:nvPr/>
        </p:nvSpPr>
        <p:spPr>
          <a:xfrm>
            <a:off x="6280545" y="3265483"/>
            <a:ext cx="1343192" cy="523220"/>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ar-DZ" sz="2800" kern="1400" dirty="0">
                <a:solidFill>
                  <a:srgbClr val="000000"/>
                </a:solidFill>
                <a:latin typeface="Times New Roman"/>
                <a:ea typeface="Times New Roman"/>
                <a:cs typeface="mohammad bold art 1"/>
              </a:rPr>
              <a:t>الإقامة</a:t>
            </a:r>
            <a:endParaRPr lang="ar-DZ" dirty="0"/>
          </a:p>
        </p:txBody>
      </p:sp>
      <p:sp>
        <p:nvSpPr>
          <p:cNvPr id="9" name="Rectangle 8"/>
          <p:cNvSpPr/>
          <p:nvPr/>
        </p:nvSpPr>
        <p:spPr>
          <a:xfrm>
            <a:off x="6280545" y="2617411"/>
            <a:ext cx="1343192" cy="523220"/>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ar-DZ" sz="2800" kern="1400" dirty="0">
                <a:solidFill>
                  <a:srgbClr val="000000"/>
                </a:solidFill>
                <a:latin typeface="Times New Roman"/>
                <a:ea typeface="Times New Roman"/>
                <a:cs typeface="mohammad bold art 1"/>
              </a:rPr>
              <a:t>الزواج</a:t>
            </a:r>
            <a:endParaRPr lang="ar-DZ" dirty="0"/>
          </a:p>
        </p:txBody>
      </p:sp>
      <p:sp>
        <p:nvSpPr>
          <p:cNvPr id="10" name="Rectangle 9"/>
          <p:cNvSpPr/>
          <p:nvPr/>
        </p:nvSpPr>
        <p:spPr>
          <a:xfrm>
            <a:off x="6280545" y="3913555"/>
            <a:ext cx="1343192" cy="523220"/>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ar-DZ" sz="2800" kern="1400" dirty="0">
                <a:solidFill>
                  <a:srgbClr val="000000"/>
                </a:solidFill>
                <a:latin typeface="Times New Roman"/>
                <a:ea typeface="Times New Roman"/>
                <a:cs typeface="mohammad bold art 1"/>
              </a:rPr>
              <a:t>الإرث</a:t>
            </a:r>
            <a:endParaRPr lang="ar-DZ" dirty="0"/>
          </a:p>
        </p:txBody>
      </p:sp>
      <p:sp>
        <p:nvSpPr>
          <p:cNvPr id="11" name="Rectangle 10"/>
          <p:cNvSpPr/>
          <p:nvPr/>
        </p:nvSpPr>
        <p:spPr>
          <a:xfrm>
            <a:off x="6280545" y="4561627"/>
            <a:ext cx="1343192" cy="523220"/>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ar-DZ" sz="2800" kern="1400" dirty="0">
                <a:solidFill>
                  <a:srgbClr val="000000"/>
                </a:solidFill>
                <a:latin typeface="Times New Roman"/>
                <a:ea typeface="Times New Roman"/>
                <a:cs typeface="mohammad bold art 1"/>
              </a:rPr>
              <a:t>الطقوس</a:t>
            </a:r>
            <a:endParaRPr lang="ar-DZ" dirty="0"/>
          </a:p>
        </p:txBody>
      </p:sp>
      <p:sp>
        <p:nvSpPr>
          <p:cNvPr id="12" name="Rectangle 11"/>
          <p:cNvSpPr/>
          <p:nvPr/>
        </p:nvSpPr>
        <p:spPr>
          <a:xfrm>
            <a:off x="6280545" y="5209699"/>
            <a:ext cx="1337225" cy="523220"/>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wrap="none">
            <a:spAutoFit/>
          </a:bodyPr>
          <a:lstStyle/>
          <a:p>
            <a:r>
              <a:rPr lang="ar-DZ" sz="2800" kern="1400" dirty="0">
                <a:solidFill>
                  <a:srgbClr val="000000"/>
                </a:solidFill>
                <a:latin typeface="Times New Roman"/>
                <a:ea typeface="Times New Roman"/>
                <a:cs typeface="mohammad bold art 1"/>
              </a:rPr>
              <a:t>النزاعات</a:t>
            </a:r>
            <a:endParaRPr lang="ar-DZ" dirty="0"/>
          </a:p>
        </p:txBody>
      </p:sp>
      <p:sp>
        <p:nvSpPr>
          <p:cNvPr id="16" name="Accolade fermante 15"/>
          <p:cNvSpPr/>
          <p:nvPr/>
        </p:nvSpPr>
        <p:spPr>
          <a:xfrm>
            <a:off x="7668344" y="2003185"/>
            <a:ext cx="747055" cy="3658063"/>
          </a:xfrm>
          <a:prstGeom prst="rightBrace">
            <a:avLst/>
          </a:prstGeom>
          <a:ln>
            <a:solidFill>
              <a:srgbClr val="FFFF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DZ"/>
          </a:p>
        </p:txBody>
      </p:sp>
      <p:sp>
        <p:nvSpPr>
          <p:cNvPr id="18" name="Demi-tour 17"/>
          <p:cNvSpPr/>
          <p:nvPr/>
        </p:nvSpPr>
        <p:spPr>
          <a:xfrm rot="5400000">
            <a:off x="7295665" y="2361522"/>
            <a:ext cx="2659608" cy="618106"/>
          </a:xfrm>
          <a:prstGeom prst="uturnArrow">
            <a:avLst/>
          </a:prstGeom>
          <a:solidFill>
            <a:srgbClr val="FFC000"/>
          </a:solidFill>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solidFill>
                <a:schemeClr val="tx1"/>
              </a:solidFill>
            </a:endParaRPr>
          </a:p>
        </p:txBody>
      </p:sp>
      <p:sp>
        <p:nvSpPr>
          <p:cNvPr id="23" name="Accolade fermante 22"/>
          <p:cNvSpPr/>
          <p:nvPr/>
        </p:nvSpPr>
        <p:spPr>
          <a:xfrm flipH="1">
            <a:off x="5292080" y="2010321"/>
            <a:ext cx="664181" cy="3658063"/>
          </a:xfrm>
          <a:prstGeom prst="rightBrace">
            <a:avLst/>
          </a:prstGeom>
          <a:ln>
            <a:solidFill>
              <a:srgbClr val="FFFF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DZ"/>
          </a:p>
        </p:txBody>
      </p:sp>
      <p:sp>
        <p:nvSpPr>
          <p:cNvPr id="25" name="Rectangle 24"/>
          <p:cNvSpPr/>
          <p:nvPr/>
        </p:nvSpPr>
        <p:spPr>
          <a:xfrm>
            <a:off x="772391" y="2343895"/>
            <a:ext cx="4329180" cy="156966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ar-DZ" sz="2400" kern="1400" dirty="0" smtClean="0">
                <a:solidFill>
                  <a:srgbClr val="000000"/>
                </a:solidFill>
                <a:latin typeface="Times New Roman"/>
                <a:ea typeface="Times New Roman"/>
                <a:cs typeface="mohammad bold art 1"/>
              </a:rPr>
              <a:t> </a:t>
            </a:r>
            <a:r>
              <a:rPr lang="ar-DZ" sz="2400" kern="1400" dirty="0">
                <a:solidFill>
                  <a:srgbClr val="000000"/>
                </a:solidFill>
                <a:latin typeface="Times New Roman"/>
                <a:ea typeface="Times New Roman"/>
                <a:cs typeface="mohammad bold art 1"/>
              </a:rPr>
              <a:t>فهم أنساق القرابة التي تتواجد في المجتمعات والثقافات المختلفة، شرط أن تكون هذه المعرفة من داخل المجتمع نفسه</a:t>
            </a:r>
            <a:endParaRPr lang="ar-DZ" sz="2400" dirty="0"/>
          </a:p>
        </p:txBody>
      </p:sp>
      <p:sp>
        <p:nvSpPr>
          <p:cNvPr id="26" name="Rectangle 25"/>
          <p:cNvSpPr/>
          <p:nvPr/>
        </p:nvSpPr>
        <p:spPr>
          <a:xfrm>
            <a:off x="1034058" y="1254445"/>
            <a:ext cx="2383986" cy="523220"/>
          </a:xfrm>
          <a:prstGeom prst="rect">
            <a:avLst/>
          </a:prstGeom>
          <a:blipFill>
            <a:blip r:embed="rId3"/>
            <a:tile tx="0" ty="0" sx="100000" sy="100000" flip="none" algn="tl"/>
          </a:blipFill>
        </p:spPr>
        <p:style>
          <a:lnRef idx="0">
            <a:schemeClr val="accent6"/>
          </a:lnRef>
          <a:fillRef idx="3">
            <a:schemeClr val="accent6"/>
          </a:fillRef>
          <a:effectRef idx="3">
            <a:schemeClr val="accent6"/>
          </a:effectRef>
          <a:fontRef idx="minor">
            <a:schemeClr val="lt1"/>
          </a:fontRef>
        </p:style>
        <p:txBody>
          <a:bodyPr wrap="none">
            <a:spAutoFit/>
          </a:bodyPr>
          <a:lstStyle/>
          <a:p>
            <a:r>
              <a:rPr lang="ar-DZ" sz="2800" kern="1400" dirty="0" err="1">
                <a:solidFill>
                  <a:srgbClr val="000000"/>
                </a:solidFill>
                <a:latin typeface="Times New Roman"/>
                <a:ea typeface="Times New Roman"/>
                <a:cs typeface="mohammad bold art 1"/>
              </a:rPr>
              <a:t>الأنثروبولوجيون</a:t>
            </a:r>
            <a:endParaRPr lang="ar-DZ" sz="2800" dirty="0"/>
          </a:p>
        </p:txBody>
      </p:sp>
      <p:sp>
        <p:nvSpPr>
          <p:cNvPr id="27" name="Demi-tour 26"/>
          <p:cNvSpPr/>
          <p:nvPr/>
        </p:nvSpPr>
        <p:spPr>
          <a:xfrm rot="5400000" flipV="1">
            <a:off x="-449915" y="2137722"/>
            <a:ext cx="2090808" cy="687937"/>
          </a:xfrm>
          <a:prstGeom prst="uturnArrow">
            <a:avLst/>
          </a:prstGeom>
          <a:solidFill>
            <a:srgbClr val="FFC000"/>
          </a:solidFill>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solidFill>
                <a:schemeClr val="tx1"/>
              </a:solidFill>
            </a:endParaRPr>
          </a:p>
        </p:txBody>
      </p:sp>
      <p:sp>
        <p:nvSpPr>
          <p:cNvPr id="28" name="Rectangle 27"/>
          <p:cNvSpPr/>
          <p:nvPr/>
        </p:nvSpPr>
        <p:spPr>
          <a:xfrm>
            <a:off x="251520" y="4814140"/>
            <a:ext cx="5049261" cy="193899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ar-DZ" sz="2000" kern="1400" dirty="0" smtClean="0">
                <a:solidFill>
                  <a:srgbClr val="000000"/>
                </a:solidFill>
                <a:latin typeface="Times New Roman"/>
                <a:ea typeface="Times New Roman"/>
                <a:cs typeface="mohammad bold art 1"/>
              </a:rPr>
              <a:t>فهم العلاقات </a:t>
            </a:r>
            <a:r>
              <a:rPr lang="ar-DZ" sz="2000" kern="1400" dirty="0">
                <a:solidFill>
                  <a:srgbClr val="000000"/>
                </a:solidFill>
                <a:latin typeface="Times New Roman"/>
                <a:ea typeface="Times New Roman"/>
                <a:cs typeface="mohammad bold art 1"/>
              </a:rPr>
              <a:t>الاجتماعية التي يتدرج الشخص من خلالها طوال حياته، كما توضح طريقة انتقال المراكز والملكية من جيل إلى الجيل التالي. وتعمل القرابة في بعض المجتمعات على تكوين جماعات اجتماعية لها قوة التأثير في الحياة الاجتماعية.</a:t>
            </a:r>
            <a:endParaRPr lang="ar-DZ" sz="2000" dirty="0"/>
          </a:p>
        </p:txBody>
      </p:sp>
      <p:sp>
        <p:nvSpPr>
          <p:cNvPr id="29" name="Flèche droite rayée 28"/>
          <p:cNvSpPr/>
          <p:nvPr/>
        </p:nvSpPr>
        <p:spPr>
          <a:xfrm rot="5400000">
            <a:off x="2556607" y="4065950"/>
            <a:ext cx="760746" cy="638975"/>
          </a:xfrm>
          <a:prstGeom prst="stripedRightArrow">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343892517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8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3050"/>
                            </p:stCondLst>
                            <p:childTnLst>
                              <p:par>
                                <p:cTn id="21" presetID="2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edge">
                                      <p:cBhvr>
                                        <p:cTn id="23" dur="2000"/>
                                        <p:tgtEl>
                                          <p:spTgt spid="18"/>
                                        </p:tgtEl>
                                      </p:cBhvr>
                                    </p:animEffect>
                                  </p:childTnLst>
                                </p:cTn>
                              </p:par>
                            </p:childTnLst>
                          </p:cTn>
                        </p:par>
                        <p:par>
                          <p:cTn id="24" fill="hold">
                            <p:stCondLst>
                              <p:cond delay="5050"/>
                            </p:stCondLst>
                            <p:childTnLst>
                              <p:par>
                                <p:cTn id="25" presetID="2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edge">
                                      <p:cBhvr>
                                        <p:cTn id="27" dur="2000"/>
                                        <p:tgtEl>
                                          <p:spTgt spid="16"/>
                                        </p:tgtEl>
                                      </p:cBhvr>
                                    </p:animEffect>
                                  </p:childTnLst>
                                </p:cTn>
                              </p:par>
                            </p:childTnLst>
                          </p:cTn>
                        </p:par>
                        <p:par>
                          <p:cTn id="28" fill="hold">
                            <p:stCondLst>
                              <p:cond delay="70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7"/>
                                        </p:tgtEl>
                                        <p:attrNameLst>
                                          <p:attrName>ppt_y</p:attrName>
                                        </p:attrNameLst>
                                      </p:cBhvr>
                                      <p:tavLst>
                                        <p:tav tm="0">
                                          <p:val>
                                            <p:strVal val="#ppt_y"/>
                                          </p:val>
                                        </p:tav>
                                        <p:tav tm="100000">
                                          <p:val>
                                            <p:strVal val="#ppt_y"/>
                                          </p:val>
                                        </p:tav>
                                      </p:tavLst>
                                    </p:anim>
                                    <p:anim calcmode="lin" valueType="num">
                                      <p:cBhvr>
                                        <p:cTn id="33"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7"/>
                                        </p:tgtEl>
                                      </p:cBhvr>
                                    </p:animEffect>
                                  </p:childTnLst>
                                </p:cTn>
                              </p:par>
                            </p:childTnLst>
                          </p:cTn>
                        </p:par>
                        <p:par>
                          <p:cTn id="36" fill="hold">
                            <p:stCondLst>
                              <p:cond delay="775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9"/>
                                        </p:tgtEl>
                                        <p:attrNameLst>
                                          <p:attrName>ppt_y</p:attrName>
                                        </p:attrNameLst>
                                      </p:cBhvr>
                                      <p:tavLst>
                                        <p:tav tm="0">
                                          <p:val>
                                            <p:strVal val="#ppt_y"/>
                                          </p:val>
                                        </p:tav>
                                        <p:tav tm="100000">
                                          <p:val>
                                            <p:strVal val="#ppt_y"/>
                                          </p:val>
                                        </p:tav>
                                      </p:tavLst>
                                    </p:anim>
                                    <p:anim calcmode="lin" valueType="num">
                                      <p:cBhvr>
                                        <p:cTn id="41"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9"/>
                                        </p:tgtEl>
                                      </p:cBhvr>
                                    </p:animEffect>
                                  </p:childTnLst>
                                </p:cTn>
                              </p:par>
                            </p:childTnLst>
                          </p:cTn>
                        </p:par>
                        <p:par>
                          <p:cTn id="44" fill="hold">
                            <p:stCondLst>
                              <p:cond delay="85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8"/>
                                        </p:tgtEl>
                                        <p:attrNameLst>
                                          <p:attrName>ppt_y</p:attrName>
                                        </p:attrNameLst>
                                      </p:cBhvr>
                                      <p:tavLst>
                                        <p:tav tm="0">
                                          <p:val>
                                            <p:strVal val="#ppt_y"/>
                                          </p:val>
                                        </p:tav>
                                        <p:tav tm="100000">
                                          <p:val>
                                            <p:strVal val="#ppt_y"/>
                                          </p:val>
                                        </p:tav>
                                      </p:tavLst>
                                    </p:anim>
                                    <p:anim calcmode="lin" valueType="num">
                                      <p:cBhvr>
                                        <p:cTn id="4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8"/>
                                        </p:tgtEl>
                                      </p:cBhvr>
                                    </p:animEffect>
                                  </p:childTnLst>
                                </p:cTn>
                              </p:par>
                            </p:childTnLst>
                          </p:cTn>
                        </p:par>
                        <p:par>
                          <p:cTn id="52" fill="hold">
                            <p:stCondLst>
                              <p:cond delay="9300"/>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10"/>
                                        </p:tgtEl>
                                        <p:attrNameLst>
                                          <p:attrName>ppt_y</p:attrName>
                                        </p:attrNameLst>
                                      </p:cBhvr>
                                      <p:tavLst>
                                        <p:tav tm="0">
                                          <p:val>
                                            <p:strVal val="#ppt_y"/>
                                          </p:val>
                                        </p:tav>
                                        <p:tav tm="100000">
                                          <p:val>
                                            <p:strVal val="#ppt_y"/>
                                          </p:val>
                                        </p:tav>
                                      </p:tavLst>
                                    </p:anim>
                                    <p:anim calcmode="lin" valueType="num">
                                      <p:cBhvr>
                                        <p:cTn id="57"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10"/>
                                        </p:tgtEl>
                                      </p:cBhvr>
                                    </p:animEffect>
                                  </p:childTnLst>
                                </p:cTn>
                              </p:par>
                            </p:childTnLst>
                          </p:cTn>
                        </p:par>
                        <p:par>
                          <p:cTn id="60" fill="hold">
                            <p:stCondLst>
                              <p:cond delay="10000"/>
                            </p:stCondLst>
                            <p:childTnLst>
                              <p:par>
                                <p:cTn id="61" presetID="41" presetClass="entr" presetSubtype="0" fill="hold" grpId="0" nodeType="afterEffect">
                                  <p:stCondLst>
                                    <p:cond delay="0"/>
                                  </p:stCondLst>
                                  <p:iterate type="lt">
                                    <p:tmPct val="10000"/>
                                  </p:iterate>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64" dur="500" fill="hold"/>
                                        <p:tgtEl>
                                          <p:spTgt spid="11"/>
                                        </p:tgtEl>
                                        <p:attrNameLst>
                                          <p:attrName>ppt_y</p:attrName>
                                        </p:attrNameLst>
                                      </p:cBhvr>
                                      <p:tavLst>
                                        <p:tav tm="0">
                                          <p:val>
                                            <p:strVal val="#ppt_y"/>
                                          </p:val>
                                        </p:tav>
                                        <p:tav tm="100000">
                                          <p:val>
                                            <p:strVal val="#ppt_y"/>
                                          </p:val>
                                        </p:tav>
                                      </p:tavLst>
                                    </p:anim>
                                    <p:anim calcmode="lin" valueType="num">
                                      <p:cBhvr>
                                        <p:cTn id="65"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66"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67" dur="500" tmFilter="0,0; .5, 1; 1, 1"/>
                                        <p:tgtEl>
                                          <p:spTgt spid="11"/>
                                        </p:tgtEl>
                                      </p:cBhvr>
                                    </p:animEffect>
                                  </p:childTnLst>
                                </p:cTn>
                              </p:par>
                            </p:childTnLst>
                          </p:cTn>
                        </p:par>
                        <p:par>
                          <p:cTn id="68" fill="hold">
                            <p:stCondLst>
                              <p:cond delay="10750"/>
                            </p:stCondLst>
                            <p:childTnLst>
                              <p:par>
                                <p:cTn id="69" presetID="41" presetClass="entr" presetSubtype="0" fill="hold" grpId="0" nodeType="afterEffect">
                                  <p:stCondLst>
                                    <p:cond delay="0"/>
                                  </p:stCondLst>
                                  <p:iterate type="lt">
                                    <p:tmPct val="10000"/>
                                  </p:iterate>
                                  <p:childTnLst>
                                    <p:set>
                                      <p:cBhvr>
                                        <p:cTn id="70" dur="1" fill="hold">
                                          <p:stCondLst>
                                            <p:cond delay="0"/>
                                          </p:stCondLst>
                                        </p:cTn>
                                        <p:tgtEl>
                                          <p:spTgt spid="12"/>
                                        </p:tgtEl>
                                        <p:attrNameLst>
                                          <p:attrName>style.visibility</p:attrName>
                                        </p:attrNameLst>
                                      </p:cBhvr>
                                      <p:to>
                                        <p:strVal val="visible"/>
                                      </p:to>
                                    </p:set>
                                    <p:anim calcmode="lin" valueType="num">
                                      <p:cBhvr>
                                        <p:cTn id="71"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12"/>
                                        </p:tgtEl>
                                        <p:attrNameLst>
                                          <p:attrName>ppt_y</p:attrName>
                                        </p:attrNameLst>
                                      </p:cBhvr>
                                      <p:tavLst>
                                        <p:tav tm="0">
                                          <p:val>
                                            <p:strVal val="#ppt_y"/>
                                          </p:val>
                                        </p:tav>
                                        <p:tav tm="100000">
                                          <p:val>
                                            <p:strVal val="#ppt_y"/>
                                          </p:val>
                                        </p:tav>
                                      </p:tavLst>
                                    </p:anim>
                                    <p:anim calcmode="lin" valueType="num">
                                      <p:cBhvr>
                                        <p:cTn id="73"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12"/>
                                        </p:tgtEl>
                                      </p:cBhvr>
                                    </p:animEffect>
                                  </p:childTnLst>
                                </p:cTn>
                              </p:par>
                            </p:childTnLst>
                          </p:cTn>
                        </p:par>
                        <p:par>
                          <p:cTn id="76" fill="hold">
                            <p:stCondLst>
                              <p:cond delay="11600"/>
                            </p:stCondLst>
                            <p:childTnLst>
                              <p:par>
                                <p:cTn id="77" presetID="41" presetClass="entr" presetSubtype="0" fill="hold" grpId="0" nodeType="afterEffect">
                                  <p:stCondLst>
                                    <p:cond delay="0"/>
                                  </p:stCondLst>
                                  <p:iterate type="lt">
                                    <p:tmPct val="10000"/>
                                  </p:iterate>
                                  <p:childTnLst>
                                    <p:set>
                                      <p:cBhvr>
                                        <p:cTn id="78" dur="1" fill="hold">
                                          <p:stCondLst>
                                            <p:cond delay="0"/>
                                          </p:stCondLst>
                                        </p:cTn>
                                        <p:tgtEl>
                                          <p:spTgt spid="26"/>
                                        </p:tgtEl>
                                        <p:attrNameLst>
                                          <p:attrName>style.visibility</p:attrName>
                                        </p:attrNameLst>
                                      </p:cBhvr>
                                      <p:to>
                                        <p:strVal val="visible"/>
                                      </p:to>
                                    </p:set>
                                    <p:anim calcmode="lin" valueType="num">
                                      <p:cBhvr>
                                        <p:cTn id="79"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26"/>
                                        </p:tgtEl>
                                        <p:attrNameLst>
                                          <p:attrName>ppt_y</p:attrName>
                                        </p:attrNameLst>
                                      </p:cBhvr>
                                      <p:tavLst>
                                        <p:tav tm="0">
                                          <p:val>
                                            <p:strVal val="#ppt_y"/>
                                          </p:val>
                                        </p:tav>
                                        <p:tav tm="100000">
                                          <p:val>
                                            <p:strVal val="#ppt_y"/>
                                          </p:val>
                                        </p:tav>
                                      </p:tavLst>
                                    </p:anim>
                                    <p:anim calcmode="lin" valueType="num">
                                      <p:cBhvr>
                                        <p:cTn id="81"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26"/>
                                        </p:tgtEl>
                                      </p:cBhvr>
                                    </p:animEffect>
                                  </p:childTnLst>
                                </p:cTn>
                              </p:par>
                            </p:childTnLst>
                          </p:cTn>
                        </p:par>
                        <p:par>
                          <p:cTn id="84" fill="hold">
                            <p:stCondLst>
                              <p:cond delay="12800"/>
                            </p:stCondLst>
                            <p:childTnLst>
                              <p:par>
                                <p:cTn id="85" presetID="20" presetClass="entr" presetSubtype="0" fill="hold" grpId="0" nodeType="after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edge">
                                      <p:cBhvr>
                                        <p:cTn id="87" dur="2000"/>
                                        <p:tgtEl>
                                          <p:spTgt spid="27"/>
                                        </p:tgtEl>
                                      </p:cBhvr>
                                    </p:animEffect>
                                  </p:childTnLst>
                                </p:cTn>
                              </p:par>
                            </p:childTnLst>
                          </p:cTn>
                        </p:par>
                        <p:par>
                          <p:cTn id="88" fill="hold">
                            <p:stCondLst>
                              <p:cond delay="14800"/>
                            </p:stCondLst>
                            <p:childTnLst>
                              <p:par>
                                <p:cTn id="89" presetID="41" presetClass="entr" presetSubtype="0" fill="hold" grpId="0" nodeType="afterEffect">
                                  <p:stCondLst>
                                    <p:cond delay="0"/>
                                  </p:stCondLst>
                                  <p:iterate type="lt">
                                    <p:tmPct val="10000"/>
                                  </p:iterate>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92" dur="500" fill="hold"/>
                                        <p:tgtEl>
                                          <p:spTgt spid="25"/>
                                        </p:tgtEl>
                                        <p:attrNameLst>
                                          <p:attrName>ppt_y</p:attrName>
                                        </p:attrNameLst>
                                      </p:cBhvr>
                                      <p:tavLst>
                                        <p:tav tm="0">
                                          <p:val>
                                            <p:strVal val="#ppt_y"/>
                                          </p:val>
                                        </p:tav>
                                        <p:tav tm="100000">
                                          <p:val>
                                            <p:strVal val="#ppt_y"/>
                                          </p:val>
                                        </p:tav>
                                      </p:tavLst>
                                    </p:anim>
                                    <p:anim calcmode="lin" valueType="num">
                                      <p:cBhvr>
                                        <p:cTn id="93"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94"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95" dur="500" tmFilter="0,0; .5, 1; 1, 1"/>
                                        <p:tgtEl>
                                          <p:spTgt spid="25"/>
                                        </p:tgtEl>
                                      </p:cBhvr>
                                    </p:animEffect>
                                  </p:childTnLst>
                                </p:cTn>
                              </p:par>
                            </p:childTnLst>
                          </p:cTn>
                        </p:par>
                        <p:par>
                          <p:cTn id="96" fill="hold">
                            <p:stCondLst>
                              <p:cond delay="19750"/>
                            </p:stCondLst>
                            <p:childTnLst>
                              <p:par>
                                <p:cTn id="97" presetID="20" presetClass="entr" presetSubtype="0" fill="hold" grpId="0" nodeType="after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wedge">
                                      <p:cBhvr>
                                        <p:cTn id="99" dur="2000"/>
                                        <p:tgtEl>
                                          <p:spTgt spid="23"/>
                                        </p:tgtEl>
                                      </p:cBhvr>
                                    </p:animEffect>
                                  </p:childTnLst>
                                </p:cTn>
                              </p:par>
                            </p:childTnLst>
                          </p:cTn>
                        </p:par>
                        <p:par>
                          <p:cTn id="100" fill="hold">
                            <p:stCondLst>
                              <p:cond delay="21750"/>
                            </p:stCondLst>
                            <p:childTnLst>
                              <p:par>
                                <p:cTn id="101" presetID="20" presetClass="entr" presetSubtype="0" fill="hold" grpId="0" nodeType="after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wedge">
                                      <p:cBhvr>
                                        <p:cTn id="103" dur="2000"/>
                                        <p:tgtEl>
                                          <p:spTgt spid="29"/>
                                        </p:tgtEl>
                                      </p:cBhvr>
                                    </p:animEffect>
                                  </p:childTnLst>
                                </p:cTn>
                              </p:par>
                            </p:childTnLst>
                          </p:cTn>
                        </p:par>
                        <p:par>
                          <p:cTn id="104" fill="hold">
                            <p:stCondLst>
                              <p:cond delay="23750"/>
                            </p:stCondLst>
                            <p:childTnLst>
                              <p:par>
                                <p:cTn id="105" presetID="41" presetClass="entr" presetSubtype="0" fill="hold" grpId="0" nodeType="afterEffect">
                                  <p:stCondLst>
                                    <p:cond delay="0"/>
                                  </p:stCondLst>
                                  <p:iterate type="lt">
                                    <p:tmPct val="10000"/>
                                  </p:iterate>
                                  <p:childTnLst>
                                    <p:set>
                                      <p:cBhvr>
                                        <p:cTn id="106" dur="1" fill="hold">
                                          <p:stCondLst>
                                            <p:cond delay="0"/>
                                          </p:stCondLst>
                                        </p:cTn>
                                        <p:tgtEl>
                                          <p:spTgt spid="28"/>
                                        </p:tgtEl>
                                        <p:attrNameLst>
                                          <p:attrName>style.visibility</p:attrName>
                                        </p:attrNameLst>
                                      </p:cBhvr>
                                      <p:to>
                                        <p:strVal val="visible"/>
                                      </p:to>
                                    </p:set>
                                    <p:anim calcmode="lin" valueType="num">
                                      <p:cBhvr>
                                        <p:cTn id="107"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108" dur="500" fill="hold"/>
                                        <p:tgtEl>
                                          <p:spTgt spid="28"/>
                                        </p:tgtEl>
                                        <p:attrNameLst>
                                          <p:attrName>ppt_y</p:attrName>
                                        </p:attrNameLst>
                                      </p:cBhvr>
                                      <p:tavLst>
                                        <p:tav tm="0">
                                          <p:val>
                                            <p:strVal val="#ppt_y"/>
                                          </p:val>
                                        </p:tav>
                                        <p:tav tm="100000">
                                          <p:val>
                                            <p:strVal val="#ppt_y"/>
                                          </p:val>
                                        </p:tav>
                                      </p:tavLst>
                                    </p:anim>
                                    <p:anim calcmode="lin" valueType="num">
                                      <p:cBhvr>
                                        <p:cTn id="109"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110"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111" dur="500" tmFilter="0,0; .5, 1; 1, 1"/>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P spid="8" grpId="0" animBg="1"/>
      <p:bldP spid="9" grpId="0" animBg="1"/>
      <p:bldP spid="10" grpId="0" animBg="1"/>
      <p:bldP spid="11" grpId="0" animBg="1"/>
      <p:bldP spid="12" grpId="0" animBg="1"/>
      <p:bldP spid="16" grpId="0" animBg="1"/>
      <p:bldP spid="18" grpId="0" animBg="1"/>
      <p:bldP spid="23" grpId="0" animBg="1"/>
      <p:bldP spid="25" grpId="0" animBg="1"/>
      <p:bldP spid="26" grpId="0" animBg="1"/>
      <p:bldP spid="27" grpId="0" animBg="1"/>
      <p:bldP spid="28"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06553"/>
            <a:ext cx="8459455" cy="830997"/>
          </a:xfrm>
          <a:prstGeom prst="rect">
            <a:avLst/>
          </a:prstGeom>
        </p:spPr>
        <p:txBody>
          <a:bodyPr wrap="square">
            <a:spAutoFit/>
          </a:bodyPr>
          <a:lstStyle/>
          <a:p>
            <a:pPr algn="ctr"/>
            <a:r>
              <a:rPr lang="ar-DZ" sz="4800" dirty="0" smtClean="0">
                <a:ln w="18415" cmpd="sng">
                  <a:solidFill>
                    <a:srgbClr val="FF0000"/>
                  </a:solidFill>
                  <a:prstDash val="solid"/>
                </a:ln>
                <a:solidFill>
                  <a:srgbClr val="FFFFFF"/>
                </a:solidFill>
                <a:effectLst>
                  <a:outerShdw blurRad="63500" dir="3600000" algn="tl" rotWithShape="0">
                    <a:srgbClr val="000000">
                      <a:alpha val="70000"/>
                    </a:srgbClr>
                  </a:outerShdw>
                </a:effectLst>
                <a:latin typeface="Cambria"/>
                <a:ea typeface="Times New Roman"/>
                <a:cs typeface="mohammad bold art 1"/>
              </a:rPr>
              <a:t>المحور الأول</a:t>
            </a:r>
            <a:endParaRPr lang="ar-DZ" sz="4800" dirty="0">
              <a:ln w="18415" cmpd="sng">
                <a:solidFill>
                  <a:srgbClr val="FF0000"/>
                </a:solidFill>
                <a:prstDash val="solid"/>
              </a:ln>
              <a:solidFill>
                <a:srgbClr val="FFFFFF"/>
              </a:solidFill>
              <a:effectLst>
                <a:outerShdw blurRad="63500" dir="3600000" algn="tl" rotWithShape="0">
                  <a:srgbClr val="000000">
                    <a:alpha val="70000"/>
                  </a:srgbClr>
                </a:outerShdw>
              </a:effectLst>
              <a:latin typeface="Cambria"/>
              <a:ea typeface="Times New Roman"/>
              <a:cs typeface="mohammad bold art 1"/>
            </a:endParaRPr>
          </a:p>
        </p:txBody>
      </p:sp>
      <p:sp>
        <p:nvSpPr>
          <p:cNvPr id="3" name="Rectangle 2"/>
          <p:cNvSpPr/>
          <p:nvPr/>
        </p:nvSpPr>
        <p:spPr>
          <a:xfrm>
            <a:off x="4718923" y="923000"/>
            <a:ext cx="4307589" cy="584775"/>
          </a:xfrm>
          <a:prstGeom prst="rect">
            <a:avLst/>
          </a:prstGeom>
        </p:spPr>
        <p:txBody>
          <a:bodyPr wrap="none">
            <a:spAutoFit/>
          </a:bodyPr>
          <a:lstStyle/>
          <a:p>
            <a:pPr lvl="0" algn="just"/>
            <a:r>
              <a:rPr lang="ar-DZ" sz="3200" dirty="0">
                <a:solidFill>
                  <a:srgbClr val="FF0000"/>
                </a:solidFill>
                <a:latin typeface="Times New Roman"/>
                <a:ea typeface="SimSun"/>
                <a:cs typeface="mohammad bold art 1"/>
              </a:rPr>
              <a:t>القرابة: </a:t>
            </a:r>
            <a:r>
              <a:rPr lang="ar-DZ" sz="3200" dirty="0" smtClean="0">
                <a:solidFill>
                  <a:srgbClr val="FFFF00"/>
                </a:solidFill>
                <a:latin typeface="Times New Roman"/>
                <a:ea typeface="SimSun"/>
                <a:cs typeface="mohammad bold art 1"/>
              </a:rPr>
              <a:t>(المفهوم والنشأة) </a:t>
            </a:r>
            <a:endParaRPr lang="en-US" sz="3200" dirty="0">
              <a:solidFill>
                <a:srgbClr val="FFFF00"/>
              </a:solidFill>
              <a:latin typeface="Times New Roman"/>
              <a:ea typeface="SimSun"/>
            </a:endParaRPr>
          </a:p>
        </p:txBody>
      </p:sp>
      <p:sp>
        <p:nvSpPr>
          <p:cNvPr id="4" name="Rectangle à coins arrondis 3">
            <a:hlinkClick r:id="rId3" action="ppaction://hlinkfile"/>
          </p:cNvPr>
          <p:cNvSpPr/>
          <p:nvPr/>
        </p:nvSpPr>
        <p:spPr>
          <a:xfrm>
            <a:off x="7236296" y="1700808"/>
            <a:ext cx="1818134" cy="792088"/>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400" dirty="0">
                <a:solidFill>
                  <a:srgbClr val="FF0000"/>
                </a:solidFill>
                <a:latin typeface="Times New Roman"/>
                <a:ea typeface="SimSun"/>
                <a:cs typeface="mohammad bold art 1"/>
              </a:rPr>
              <a:t>المعنى</a:t>
            </a:r>
            <a:r>
              <a:rPr lang="ar-DZ" sz="1400" dirty="0" smtClean="0">
                <a:solidFill>
                  <a:srgbClr val="C00000"/>
                </a:solidFill>
              </a:rPr>
              <a:t> </a:t>
            </a:r>
            <a:r>
              <a:rPr lang="ar-DZ" sz="2400" dirty="0">
                <a:solidFill>
                  <a:srgbClr val="FF0000"/>
                </a:solidFill>
                <a:latin typeface="Times New Roman"/>
                <a:ea typeface="SimSun"/>
                <a:cs typeface="mohammad bold art 1"/>
              </a:rPr>
              <a:t>اللغوي</a:t>
            </a:r>
          </a:p>
        </p:txBody>
      </p:sp>
      <p:sp>
        <p:nvSpPr>
          <p:cNvPr id="5" name="Rectangle à coins arrondis 4">
            <a:hlinkClick r:id="rId3" action="ppaction://hlinkfile"/>
          </p:cNvPr>
          <p:cNvSpPr/>
          <p:nvPr/>
        </p:nvSpPr>
        <p:spPr>
          <a:xfrm>
            <a:off x="7208378" y="2636912"/>
            <a:ext cx="1818134" cy="792088"/>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400" dirty="0">
                <a:solidFill>
                  <a:srgbClr val="FF0000"/>
                </a:solidFill>
                <a:latin typeface="Times New Roman"/>
                <a:ea typeface="SimSun"/>
                <a:cs typeface="mohammad bold art 1"/>
              </a:rPr>
              <a:t>المعنى</a:t>
            </a:r>
            <a:r>
              <a:rPr lang="ar-DZ" sz="1400" dirty="0" smtClean="0">
                <a:solidFill>
                  <a:srgbClr val="C00000"/>
                </a:solidFill>
              </a:rPr>
              <a:t> </a:t>
            </a:r>
            <a:r>
              <a:rPr lang="ar-DZ" sz="2400" dirty="0" smtClean="0">
                <a:solidFill>
                  <a:srgbClr val="FF0000"/>
                </a:solidFill>
                <a:latin typeface="Times New Roman"/>
                <a:ea typeface="SimSun"/>
                <a:cs typeface="mohammad bold art 1"/>
              </a:rPr>
              <a:t>الاصطلاحي</a:t>
            </a:r>
            <a:endParaRPr lang="ar-DZ" sz="2400" dirty="0">
              <a:solidFill>
                <a:srgbClr val="FF0000"/>
              </a:solidFill>
              <a:latin typeface="Times New Roman"/>
              <a:ea typeface="SimSun"/>
              <a:cs typeface="mohammad bold art 1"/>
            </a:endParaRPr>
          </a:p>
        </p:txBody>
      </p:sp>
      <p:sp>
        <p:nvSpPr>
          <p:cNvPr id="7" name="Rectangle 6"/>
          <p:cNvSpPr/>
          <p:nvPr/>
        </p:nvSpPr>
        <p:spPr>
          <a:xfrm>
            <a:off x="251520" y="1671725"/>
            <a:ext cx="6516216" cy="1569660"/>
          </a:xfrm>
          <a:prstGeom prst="rect">
            <a:avLst/>
          </a:prstGeom>
        </p:spPr>
        <p:txBody>
          <a:bodyPr wrap="square">
            <a:spAutoFit/>
          </a:bodyPr>
          <a:lstStyle/>
          <a:p>
            <a:pPr algn="just"/>
            <a:r>
              <a:rPr lang="en-US" sz="3200" dirty="0">
                <a:latin typeface="Times New Roman"/>
                <a:ea typeface="SimSun"/>
                <a:cs typeface="mohammad bold art 1"/>
              </a:rPr>
              <a:t> </a:t>
            </a:r>
            <a:r>
              <a:rPr lang="ar-DZ" sz="3200" dirty="0">
                <a:latin typeface="Times New Roman"/>
                <a:ea typeface="SimSun"/>
                <a:cs typeface="mohammad bold art 1"/>
              </a:rPr>
              <a:t>القرابة مصدر قَرُبَ، </a:t>
            </a:r>
            <a:r>
              <a:rPr lang="ar-DZ" sz="3200" dirty="0" smtClean="0">
                <a:latin typeface="Times New Roman"/>
                <a:ea typeface="SimSun"/>
                <a:cs typeface="mohammad bold art 1"/>
              </a:rPr>
              <a:t>قرُبَ من/ </a:t>
            </a:r>
            <a:r>
              <a:rPr lang="ar-DZ" sz="3200" dirty="0">
                <a:latin typeface="Times New Roman"/>
                <a:ea typeface="SimSun"/>
                <a:cs typeface="mohammad bold art 1"/>
              </a:rPr>
              <a:t>قرُبَ إلى... من معناها الدُّنُوُّ في النسب.</a:t>
            </a:r>
            <a:r>
              <a:rPr lang="ar-SA" sz="3200" dirty="0">
                <a:latin typeface="Times New Roman"/>
                <a:ea typeface="SimSun"/>
                <a:cs typeface="mohammad bold art 1"/>
              </a:rPr>
              <a:t> </a:t>
            </a:r>
            <a:r>
              <a:rPr lang="ar-DZ" sz="3200" dirty="0">
                <a:latin typeface="Times New Roman"/>
                <a:ea typeface="SimSun"/>
                <a:cs typeface="mohammad bold art 1"/>
              </a:rPr>
              <a:t>يقال: هم ذَوُو قَرابتي، وذَوُو قَرابَةٍ مِنِّي.</a:t>
            </a:r>
            <a:r>
              <a:rPr lang="en-US" sz="3200" dirty="0">
                <a:latin typeface="Times New Roman"/>
                <a:ea typeface="SimSun"/>
                <a:cs typeface="mohammad bold art 1"/>
              </a:rPr>
              <a:t> </a:t>
            </a:r>
            <a:r>
              <a:rPr lang="fr-FR" sz="3200" dirty="0">
                <a:latin typeface="Times New Roman"/>
                <a:ea typeface="SimSun"/>
                <a:cs typeface="mohammad bold art 1"/>
              </a:rPr>
              <a:t> </a:t>
            </a:r>
            <a:endParaRPr lang="en-US" sz="3200" dirty="0">
              <a:latin typeface="Times New Roman"/>
              <a:ea typeface="SimSun"/>
              <a:cs typeface="mohammad bold art 1"/>
            </a:endParaRPr>
          </a:p>
        </p:txBody>
      </p:sp>
      <p:pic>
        <p:nvPicPr>
          <p:cNvPr id="1026" name="Picture 2" descr="القاموس المحيط 1/4 (لونان)"/>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3717032"/>
            <a:ext cx="2766908" cy="19759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ابن منظور لسان العرب - موضوع"/>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762" y="3717032"/>
            <a:ext cx="3108866" cy="197594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251520" y="1484784"/>
            <a:ext cx="6516216" cy="3046988"/>
          </a:xfrm>
          <a:prstGeom prst="rect">
            <a:avLst/>
          </a:prstGeom>
        </p:spPr>
        <p:txBody>
          <a:bodyPr wrap="square">
            <a:spAutoFit/>
          </a:bodyPr>
          <a:lstStyle/>
          <a:p>
            <a:pPr algn="just"/>
            <a:r>
              <a:rPr lang="ar-DZ" sz="2400" dirty="0">
                <a:latin typeface="Times New Roman"/>
                <a:ea typeface="SimSun"/>
                <a:cs typeface="mohammad bold art 1"/>
              </a:rPr>
              <a:t>وهي</a:t>
            </a:r>
            <a:r>
              <a:rPr lang="fr-FR" sz="2400" b="1" dirty="0">
                <a:latin typeface="Times New Roman"/>
                <a:ea typeface="SimSun"/>
                <a:cs typeface="mohammad bold art 1"/>
              </a:rPr>
              <a:t> </a:t>
            </a:r>
            <a:r>
              <a:rPr lang="fr-FR" sz="2400" b="1" dirty="0" err="1">
                <a:latin typeface="Times New Roman"/>
                <a:ea typeface="SimSun"/>
                <a:cs typeface="mohammad bold art 1"/>
              </a:rPr>
              <a:t>kinship</a:t>
            </a:r>
            <a:r>
              <a:rPr lang="fr-FR" sz="2400" b="1" dirty="0">
                <a:latin typeface="Times New Roman"/>
                <a:ea typeface="SimSun"/>
                <a:cs typeface="mohammad bold art 1"/>
              </a:rPr>
              <a:t> </a:t>
            </a:r>
            <a:r>
              <a:rPr lang="ar-DZ" sz="2400" dirty="0">
                <a:latin typeface="Times New Roman"/>
                <a:ea typeface="SimSun"/>
                <a:cs typeface="mohammad bold art 1"/>
              </a:rPr>
              <a:t>الصلة التي تربط بين شخصين أو أكثر ويرتب عليها القانون أثراً، وهي تنشأ إما عن واقعة قانونية هي الولادة، وحينئذٍ تنشأ الصلة بين المولود ووالديه وبين أقارب كل منهما، وإما عن تصرف قانوني، لا يكون الغرض الأساسي منه إنشاء القرابة وهو عقد الزواج الذي يخلق قرابة بين كل من الزوجين وأقاربهما. وإما عن تصرف قانوني يكون الغرض منه إنشاء صلة القرابة وهو عقد التبني</a:t>
            </a:r>
            <a:endParaRPr lang="ar-DZ" sz="2400" dirty="0"/>
          </a:p>
        </p:txBody>
      </p:sp>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230" y="4437112"/>
            <a:ext cx="285214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4531772"/>
            <a:ext cx="1781175" cy="2209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15399" y="4531772"/>
            <a:ext cx="1809750" cy="2209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1794923"/>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gtEl>
                                        <p:attrNameLst>
                                          <p:attrName>ppt_y</p:attrName>
                                        </p:attrNameLst>
                                      </p:cBhvr>
                                      <p:tavLst>
                                        <p:tav tm="0">
                                          <p:val>
                                            <p:strVal val="#ppt_y"/>
                                          </p:val>
                                        </p:tav>
                                        <p:tav tm="100000">
                                          <p:val>
                                            <p:strVal val="#ppt_y"/>
                                          </p:val>
                                        </p:tav>
                                      </p:tavLst>
                                    </p:anim>
                                    <p:anim calcmode="lin" valueType="num">
                                      <p:cBhvr>
                                        <p:cTn id="18"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gtEl>
                                      </p:cBhvr>
                                    </p:animEffect>
                                  </p:childTnLst>
                                </p:cTn>
                              </p:par>
                              <p:par>
                                <p:cTn id="21" presetID="41" presetClass="entr" presetSubtype="0" fill="hold" grpId="0" nodeType="withEffect">
                                  <p:stCondLst>
                                    <p:cond delay="0"/>
                                  </p:stCondLst>
                                  <p:iterate type="lt">
                                    <p:tmPct val="10000"/>
                                  </p:iterate>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 calcmode="lin" valueType="num">
                                      <p:cBhvr>
                                        <p:cTn id="2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7"/>
                                        </p:tgtEl>
                                        <p:attrNameLst>
                                          <p:attrName>ppt_y</p:attrName>
                                        </p:attrNameLst>
                                      </p:cBhvr>
                                      <p:tavLst>
                                        <p:tav tm="0">
                                          <p:val>
                                            <p:strVal val="#ppt_y"/>
                                          </p:val>
                                        </p:tav>
                                        <p:tav tm="100000">
                                          <p:val>
                                            <p:strVal val="#ppt_y"/>
                                          </p:val>
                                        </p:tav>
                                      </p:tavLst>
                                    </p:anim>
                                    <p:anim calcmode="lin" valueType="num">
                                      <p:cBhvr>
                                        <p:cTn id="34"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7"/>
                                        </p:tgtEl>
                                      </p:cBhvr>
                                    </p:animEffect>
                                  </p:childTnLst>
                                </p:cTn>
                              </p:par>
                              <p:par>
                                <p:cTn id="37" presetID="25" presetClass="entr" presetSubtype="0" fill="hold" nodeType="withEffect">
                                  <p:stCondLst>
                                    <p:cond delay="0"/>
                                  </p:stCondLst>
                                  <p:childTnLst>
                                    <p:set>
                                      <p:cBhvr>
                                        <p:cTn id="38" dur="1" fill="hold">
                                          <p:stCondLst>
                                            <p:cond delay="0"/>
                                          </p:stCondLst>
                                        </p:cTn>
                                        <p:tgtEl>
                                          <p:spTgt spid="1026"/>
                                        </p:tgtEl>
                                        <p:attrNameLst>
                                          <p:attrName>style.visibility</p:attrName>
                                        </p:attrNameLst>
                                      </p:cBhvr>
                                      <p:to>
                                        <p:strVal val="visible"/>
                                      </p:to>
                                    </p:set>
                                    <p:anim calcmode="lin" valueType="num">
                                      <p:cBhvr>
                                        <p:cTn id="39" dur="5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026"/>
                                        </p:tgtEl>
                                        <p:attrNameLst>
                                          <p:attrName>ppt_w</p:attrName>
                                        </p:attrNameLst>
                                      </p:cBhvr>
                                      <p:tavLst>
                                        <p:tav tm="0">
                                          <p:val>
                                            <p:strVal val="#ppt_w*.05"/>
                                          </p:val>
                                        </p:tav>
                                        <p:tav tm="100000">
                                          <p:val>
                                            <p:strVal val="#ppt_w"/>
                                          </p:val>
                                        </p:tav>
                                      </p:tavLst>
                                    </p:anim>
                                    <p:anim calcmode="lin" valueType="num">
                                      <p:cBhvr>
                                        <p:cTn id="42" dur="1000" fill="hold"/>
                                        <p:tgtEl>
                                          <p:spTgt spid="1026"/>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026"/>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026"/>
                                        </p:tgtEl>
                                      </p:cBhvr>
                                    </p:animEffect>
                                  </p:childTnLst>
                                </p:cTn>
                              </p:par>
                              <p:par>
                                <p:cTn id="47" presetID="25" presetClass="entr" presetSubtype="0" fill="hold" nodeType="withEffect">
                                  <p:stCondLst>
                                    <p:cond delay="0"/>
                                  </p:stCondLst>
                                  <p:childTnLst>
                                    <p:set>
                                      <p:cBhvr>
                                        <p:cTn id="48" dur="1" fill="hold">
                                          <p:stCondLst>
                                            <p:cond delay="0"/>
                                          </p:stCondLst>
                                        </p:cTn>
                                        <p:tgtEl>
                                          <p:spTgt spid="1028"/>
                                        </p:tgtEl>
                                        <p:attrNameLst>
                                          <p:attrName>style.visibility</p:attrName>
                                        </p:attrNameLst>
                                      </p:cBhvr>
                                      <p:to>
                                        <p:strVal val="visible"/>
                                      </p:to>
                                    </p:set>
                                    <p:anim calcmode="lin" valueType="num">
                                      <p:cBhvr>
                                        <p:cTn id="49" dur="500" decel="50000" fill="hold">
                                          <p:stCondLst>
                                            <p:cond delay="0"/>
                                          </p:stCondLst>
                                        </p:cTn>
                                        <p:tgtEl>
                                          <p:spTgt spid="1028"/>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1028"/>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1028"/>
                                        </p:tgtEl>
                                        <p:attrNameLst>
                                          <p:attrName>ppt_w</p:attrName>
                                        </p:attrNameLst>
                                      </p:cBhvr>
                                      <p:tavLst>
                                        <p:tav tm="0">
                                          <p:val>
                                            <p:strVal val="#ppt_w*.05"/>
                                          </p:val>
                                        </p:tav>
                                        <p:tav tm="100000">
                                          <p:val>
                                            <p:strVal val="#ppt_w"/>
                                          </p:val>
                                        </p:tav>
                                      </p:tavLst>
                                    </p:anim>
                                    <p:anim calcmode="lin" valueType="num">
                                      <p:cBhvr>
                                        <p:cTn id="52" dur="1000" fill="hold"/>
                                        <p:tgtEl>
                                          <p:spTgt spid="1028"/>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1028"/>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1028"/>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1028"/>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1028"/>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iterate type="lt">
                                    <p:tmPct val="0"/>
                                  </p:iterate>
                                  <p:childTnLst>
                                    <p:anim calcmode="lin" valueType="num">
                                      <p:cBhvr additive="base">
                                        <p:cTn id="60" dur="500"/>
                                        <p:tgtEl>
                                          <p:spTgt spid="7"/>
                                        </p:tgtEl>
                                        <p:attrNameLst>
                                          <p:attrName>ppt_x</p:attrName>
                                        </p:attrNameLst>
                                      </p:cBhvr>
                                      <p:tavLst>
                                        <p:tav tm="0">
                                          <p:val>
                                            <p:strVal val="ppt_x"/>
                                          </p:val>
                                        </p:tav>
                                        <p:tav tm="100000">
                                          <p:val>
                                            <p:strVal val="ppt_x"/>
                                          </p:val>
                                        </p:tav>
                                      </p:tavLst>
                                    </p:anim>
                                    <p:anim calcmode="lin" valueType="num">
                                      <p:cBhvr additive="base">
                                        <p:cTn id="61" dur="500"/>
                                        <p:tgtEl>
                                          <p:spTgt spid="7"/>
                                        </p:tgtEl>
                                        <p:attrNameLst>
                                          <p:attrName>ppt_y</p:attrName>
                                        </p:attrNameLst>
                                      </p:cBhvr>
                                      <p:tavLst>
                                        <p:tav tm="0">
                                          <p:val>
                                            <p:strVal val="ppt_y"/>
                                          </p:val>
                                        </p:tav>
                                        <p:tav tm="100000">
                                          <p:val>
                                            <p:strVal val="1+ppt_h/2"/>
                                          </p:val>
                                        </p:tav>
                                      </p:tavLst>
                                    </p:anim>
                                    <p:set>
                                      <p:cBhvr>
                                        <p:cTn id="62" dur="1" fill="hold">
                                          <p:stCondLst>
                                            <p:cond delay="499"/>
                                          </p:stCondLst>
                                        </p:cTn>
                                        <p:tgtEl>
                                          <p:spTgt spid="7"/>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1026"/>
                                        </p:tgtEl>
                                        <p:attrNameLst>
                                          <p:attrName>ppt_x</p:attrName>
                                        </p:attrNameLst>
                                      </p:cBhvr>
                                      <p:tavLst>
                                        <p:tav tm="0">
                                          <p:val>
                                            <p:strVal val="ppt_x"/>
                                          </p:val>
                                        </p:tav>
                                        <p:tav tm="100000">
                                          <p:val>
                                            <p:strVal val="ppt_x"/>
                                          </p:val>
                                        </p:tav>
                                      </p:tavLst>
                                    </p:anim>
                                    <p:anim calcmode="lin" valueType="num">
                                      <p:cBhvr additive="base">
                                        <p:cTn id="65" dur="500"/>
                                        <p:tgtEl>
                                          <p:spTgt spid="1026"/>
                                        </p:tgtEl>
                                        <p:attrNameLst>
                                          <p:attrName>ppt_y</p:attrName>
                                        </p:attrNameLst>
                                      </p:cBhvr>
                                      <p:tavLst>
                                        <p:tav tm="0">
                                          <p:val>
                                            <p:strVal val="ppt_y"/>
                                          </p:val>
                                        </p:tav>
                                        <p:tav tm="100000">
                                          <p:val>
                                            <p:strVal val="1+ppt_h/2"/>
                                          </p:val>
                                        </p:tav>
                                      </p:tavLst>
                                    </p:anim>
                                    <p:set>
                                      <p:cBhvr>
                                        <p:cTn id="66" dur="1" fill="hold">
                                          <p:stCondLst>
                                            <p:cond delay="499"/>
                                          </p:stCondLst>
                                        </p:cTn>
                                        <p:tgtEl>
                                          <p:spTgt spid="1026"/>
                                        </p:tgtEl>
                                        <p:attrNameLst>
                                          <p:attrName>style.visibility</p:attrName>
                                        </p:attrNameLst>
                                      </p:cBhvr>
                                      <p:to>
                                        <p:strVal val="hidden"/>
                                      </p:to>
                                    </p:set>
                                  </p:childTnLst>
                                </p:cTn>
                              </p:par>
                              <p:par>
                                <p:cTn id="67" presetID="2" presetClass="exit" presetSubtype="4" fill="hold" nodeType="withEffect">
                                  <p:stCondLst>
                                    <p:cond delay="0"/>
                                  </p:stCondLst>
                                  <p:childTnLst>
                                    <p:anim calcmode="lin" valueType="num">
                                      <p:cBhvr additive="base">
                                        <p:cTn id="68" dur="500"/>
                                        <p:tgtEl>
                                          <p:spTgt spid="1028"/>
                                        </p:tgtEl>
                                        <p:attrNameLst>
                                          <p:attrName>ppt_x</p:attrName>
                                        </p:attrNameLst>
                                      </p:cBhvr>
                                      <p:tavLst>
                                        <p:tav tm="0">
                                          <p:val>
                                            <p:strVal val="ppt_x"/>
                                          </p:val>
                                        </p:tav>
                                        <p:tav tm="100000">
                                          <p:val>
                                            <p:strVal val="ppt_x"/>
                                          </p:val>
                                        </p:tav>
                                      </p:tavLst>
                                    </p:anim>
                                    <p:anim calcmode="lin" valueType="num">
                                      <p:cBhvr additive="base">
                                        <p:cTn id="69" dur="500"/>
                                        <p:tgtEl>
                                          <p:spTgt spid="1028"/>
                                        </p:tgtEl>
                                        <p:attrNameLst>
                                          <p:attrName>ppt_y</p:attrName>
                                        </p:attrNameLst>
                                      </p:cBhvr>
                                      <p:tavLst>
                                        <p:tav tm="0">
                                          <p:val>
                                            <p:strVal val="ppt_y"/>
                                          </p:val>
                                        </p:tav>
                                        <p:tav tm="100000">
                                          <p:val>
                                            <p:strVal val="1+ppt_h/2"/>
                                          </p:val>
                                        </p:tav>
                                      </p:tavLst>
                                    </p:anim>
                                    <p:set>
                                      <p:cBhvr>
                                        <p:cTn id="70" dur="1" fill="hold">
                                          <p:stCondLst>
                                            <p:cond delay="499"/>
                                          </p:stCondLst>
                                        </p:cTn>
                                        <p:tgtEl>
                                          <p:spTgt spid="1028"/>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41" presetClass="entr" presetSubtype="0" fill="hold" grpId="0" nodeType="clickEffect">
                                  <p:stCondLst>
                                    <p:cond delay="0"/>
                                  </p:stCondLst>
                                  <p:iterate type="lt">
                                    <p:tmPct val="10000"/>
                                  </p:iterate>
                                  <p:childTnLst>
                                    <p:set>
                                      <p:cBhvr>
                                        <p:cTn id="74" dur="1" fill="hold">
                                          <p:stCondLst>
                                            <p:cond delay="0"/>
                                          </p:stCondLst>
                                        </p:cTn>
                                        <p:tgtEl>
                                          <p:spTgt spid="5"/>
                                        </p:tgtEl>
                                        <p:attrNameLst>
                                          <p:attrName>style.visibility</p:attrName>
                                        </p:attrNameLst>
                                      </p:cBhvr>
                                      <p:to>
                                        <p:strVal val="visible"/>
                                      </p:to>
                                    </p:set>
                                    <p:anim calcmode="lin" valueType="num">
                                      <p:cBhvr>
                                        <p:cTn id="7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76" dur="500" fill="hold"/>
                                        <p:tgtEl>
                                          <p:spTgt spid="5"/>
                                        </p:tgtEl>
                                        <p:attrNameLst>
                                          <p:attrName>ppt_y</p:attrName>
                                        </p:attrNameLst>
                                      </p:cBhvr>
                                      <p:tavLst>
                                        <p:tav tm="0">
                                          <p:val>
                                            <p:strVal val="#ppt_y"/>
                                          </p:val>
                                        </p:tav>
                                        <p:tav tm="100000">
                                          <p:val>
                                            <p:strVal val="#ppt_y"/>
                                          </p:val>
                                        </p:tav>
                                      </p:tavLst>
                                    </p:anim>
                                    <p:anim calcmode="lin" valueType="num">
                                      <p:cBhvr>
                                        <p:cTn id="7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7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79" dur="500" tmFilter="0,0; .5, 1; 1, 1"/>
                                        <p:tgtEl>
                                          <p:spTgt spid="5"/>
                                        </p:tgtEl>
                                      </p:cBhvr>
                                    </p:animEffect>
                                  </p:childTnLst>
                                </p:cTn>
                              </p:par>
                            </p:childTnLst>
                          </p:cTn>
                        </p:par>
                      </p:childTnLst>
                    </p:cTn>
                  </p:par>
                  <p:par>
                    <p:cTn id="80" fill="hold">
                      <p:stCondLst>
                        <p:cond delay="indefinite"/>
                      </p:stCondLst>
                      <p:childTnLst>
                        <p:par>
                          <p:cTn id="81" fill="hold">
                            <p:stCondLst>
                              <p:cond delay="0"/>
                            </p:stCondLst>
                            <p:childTnLst>
                              <p:par>
                                <p:cTn id="82" presetID="41" presetClass="entr" presetSubtype="0" fill="hold" grpId="0" nodeType="clickEffect">
                                  <p:stCondLst>
                                    <p:cond delay="0"/>
                                  </p:stCondLst>
                                  <p:iterate type="lt">
                                    <p:tmPct val="10000"/>
                                  </p:iterate>
                                  <p:childTnLst>
                                    <p:set>
                                      <p:cBhvr>
                                        <p:cTn id="83" dur="1" fill="hold">
                                          <p:stCondLst>
                                            <p:cond delay="0"/>
                                          </p:stCondLst>
                                        </p:cTn>
                                        <p:tgtEl>
                                          <p:spTgt spid="10"/>
                                        </p:tgtEl>
                                        <p:attrNameLst>
                                          <p:attrName>style.visibility</p:attrName>
                                        </p:attrNameLst>
                                      </p:cBhvr>
                                      <p:to>
                                        <p:strVal val="visible"/>
                                      </p:to>
                                    </p:set>
                                    <p:anim calcmode="lin" valueType="num">
                                      <p:cBhvr>
                                        <p:cTn id="84"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5" dur="500" fill="hold"/>
                                        <p:tgtEl>
                                          <p:spTgt spid="10"/>
                                        </p:tgtEl>
                                        <p:attrNameLst>
                                          <p:attrName>ppt_y</p:attrName>
                                        </p:attrNameLst>
                                      </p:cBhvr>
                                      <p:tavLst>
                                        <p:tav tm="0">
                                          <p:val>
                                            <p:strVal val="#ppt_y"/>
                                          </p:val>
                                        </p:tav>
                                        <p:tav tm="100000">
                                          <p:val>
                                            <p:strVal val="#ppt_y"/>
                                          </p:val>
                                        </p:tav>
                                      </p:tavLst>
                                    </p:anim>
                                    <p:anim calcmode="lin" valueType="num">
                                      <p:cBhvr>
                                        <p:cTn id="86"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87"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88" dur="500" tmFilter="0,0; .5, 1; 1, 1"/>
                                        <p:tgtEl>
                                          <p:spTgt spid="10"/>
                                        </p:tgtEl>
                                      </p:cBhvr>
                                    </p:animEffect>
                                  </p:childTnLst>
                                </p:cTn>
                              </p:par>
                            </p:childTnLst>
                          </p:cTn>
                        </p:par>
                        <p:par>
                          <p:cTn id="89" fill="hold">
                            <p:stCondLst>
                              <p:cond delay="15350"/>
                            </p:stCondLst>
                            <p:childTnLst>
                              <p:par>
                                <p:cTn id="90" presetID="30" presetClass="entr" presetSubtype="0" fill="hold" nodeType="afterEffect">
                                  <p:stCondLst>
                                    <p:cond delay="0"/>
                                  </p:stCondLst>
                                  <p:childTnLst>
                                    <p:set>
                                      <p:cBhvr>
                                        <p:cTn id="91" dur="1" fill="hold">
                                          <p:stCondLst>
                                            <p:cond delay="0"/>
                                          </p:stCondLst>
                                        </p:cTn>
                                        <p:tgtEl>
                                          <p:spTgt spid="1035"/>
                                        </p:tgtEl>
                                        <p:attrNameLst>
                                          <p:attrName>style.visibility</p:attrName>
                                        </p:attrNameLst>
                                      </p:cBhvr>
                                      <p:to>
                                        <p:strVal val="visible"/>
                                      </p:to>
                                    </p:set>
                                    <p:animEffect transition="in" filter="fade">
                                      <p:cBhvr>
                                        <p:cTn id="92" dur="800" decel="100000"/>
                                        <p:tgtEl>
                                          <p:spTgt spid="1035"/>
                                        </p:tgtEl>
                                      </p:cBhvr>
                                    </p:animEffect>
                                    <p:anim calcmode="lin" valueType="num">
                                      <p:cBhvr>
                                        <p:cTn id="93" dur="800" decel="100000" fill="hold"/>
                                        <p:tgtEl>
                                          <p:spTgt spid="1035"/>
                                        </p:tgtEl>
                                        <p:attrNameLst>
                                          <p:attrName>style.rotation</p:attrName>
                                        </p:attrNameLst>
                                      </p:cBhvr>
                                      <p:tavLst>
                                        <p:tav tm="0">
                                          <p:val>
                                            <p:fltVal val="-90"/>
                                          </p:val>
                                        </p:tav>
                                        <p:tav tm="100000">
                                          <p:val>
                                            <p:fltVal val="0"/>
                                          </p:val>
                                        </p:tav>
                                      </p:tavLst>
                                    </p:anim>
                                    <p:anim calcmode="lin" valueType="num">
                                      <p:cBhvr>
                                        <p:cTn id="94" dur="800" decel="100000" fill="hold"/>
                                        <p:tgtEl>
                                          <p:spTgt spid="1035"/>
                                        </p:tgtEl>
                                        <p:attrNameLst>
                                          <p:attrName>ppt_x</p:attrName>
                                        </p:attrNameLst>
                                      </p:cBhvr>
                                      <p:tavLst>
                                        <p:tav tm="0">
                                          <p:val>
                                            <p:strVal val="#ppt_x+0.4"/>
                                          </p:val>
                                        </p:tav>
                                        <p:tav tm="100000">
                                          <p:val>
                                            <p:strVal val="#ppt_x-0.05"/>
                                          </p:val>
                                        </p:tav>
                                      </p:tavLst>
                                    </p:anim>
                                    <p:anim calcmode="lin" valueType="num">
                                      <p:cBhvr>
                                        <p:cTn id="95" dur="800" decel="100000" fill="hold"/>
                                        <p:tgtEl>
                                          <p:spTgt spid="1035"/>
                                        </p:tgtEl>
                                        <p:attrNameLst>
                                          <p:attrName>ppt_y</p:attrName>
                                        </p:attrNameLst>
                                      </p:cBhvr>
                                      <p:tavLst>
                                        <p:tav tm="0">
                                          <p:val>
                                            <p:strVal val="#ppt_y-0.4"/>
                                          </p:val>
                                        </p:tav>
                                        <p:tav tm="100000">
                                          <p:val>
                                            <p:strVal val="#ppt_y+0.1"/>
                                          </p:val>
                                        </p:tav>
                                      </p:tavLst>
                                    </p:anim>
                                    <p:anim calcmode="lin" valueType="num">
                                      <p:cBhvr>
                                        <p:cTn id="96" dur="200" accel="100000" fill="hold">
                                          <p:stCondLst>
                                            <p:cond delay="800"/>
                                          </p:stCondLst>
                                        </p:cTn>
                                        <p:tgtEl>
                                          <p:spTgt spid="1035"/>
                                        </p:tgtEl>
                                        <p:attrNameLst>
                                          <p:attrName>ppt_x</p:attrName>
                                        </p:attrNameLst>
                                      </p:cBhvr>
                                      <p:tavLst>
                                        <p:tav tm="0">
                                          <p:val>
                                            <p:strVal val="#ppt_x-0.05"/>
                                          </p:val>
                                        </p:tav>
                                        <p:tav tm="100000">
                                          <p:val>
                                            <p:strVal val="#ppt_x"/>
                                          </p:val>
                                        </p:tav>
                                      </p:tavLst>
                                    </p:anim>
                                    <p:anim calcmode="lin" valueType="num">
                                      <p:cBhvr>
                                        <p:cTn id="97" dur="200" accel="100000" fill="hold">
                                          <p:stCondLst>
                                            <p:cond delay="800"/>
                                          </p:stCondLst>
                                        </p:cTn>
                                        <p:tgtEl>
                                          <p:spTgt spid="1035"/>
                                        </p:tgtEl>
                                        <p:attrNameLst>
                                          <p:attrName>ppt_y</p:attrName>
                                        </p:attrNameLst>
                                      </p:cBhvr>
                                      <p:tavLst>
                                        <p:tav tm="0">
                                          <p:val>
                                            <p:strVal val="#ppt_y+0.1"/>
                                          </p:val>
                                        </p:tav>
                                        <p:tav tm="100000">
                                          <p:val>
                                            <p:strVal val="#ppt_y"/>
                                          </p:val>
                                        </p:tav>
                                      </p:tavLst>
                                    </p:anim>
                                  </p:childTnLst>
                                </p:cTn>
                              </p:par>
                            </p:childTnLst>
                          </p:cTn>
                        </p:par>
                        <p:par>
                          <p:cTn id="98" fill="hold">
                            <p:stCondLst>
                              <p:cond delay="16350"/>
                            </p:stCondLst>
                            <p:childTnLst>
                              <p:par>
                                <p:cTn id="99" presetID="30" presetClass="entr" presetSubtype="0" fill="hold" nodeType="afterEffect">
                                  <p:stCondLst>
                                    <p:cond delay="0"/>
                                  </p:stCondLst>
                                  <p:childTnLst>
                                    <p:set>
                                      <p:cBhvr>
                                        <p:cTn id="100" dur="1" fill="hold">
                                          <p:stCondLst>
                                            <p:cond delay="0"/>
                                          </p:stCondLst>
                                        </p:cTn>
                                        <p:tgtEl>
                                          <p:spTgt spid="1032"/>
                                        </p:tgtEl>
                                        <p:attrNameLst>
                                          <p:attrName>style.visibility</p:attrName>
                                        </p:attrNameLst>
                                      </p:cBhvr>
                                      <p:to>
                                        <p:strVal val="visible"/>
                                      </p:to>
                                    </p:set>
                                    <p:animEffect transition="in" filter="fade">
                                      <p:cBhvr>
                                        <p:cTn id="101" dur="800" decel="100000"/>
                                        <p:tgtEl>
                                          <p:spTgt spid="1032"/>
                                        </p:tgtEl>
                                      </p:cBhvr>
                                    </p:animEffect>
                                    <p:anim calcmode="lin" valueType="num">
                                      <p:cBhvr>
                                        <p:cTn id="102" dur="800" decel="100000" fill="hold"/>
                                        <p:tgtEl>
                                          <p:spTgt spid="1032"/>
                                        </p:tgtEl>
                                        <p:attrNameLst>
                                          <p:attrName>style.rotation</p:attrName>
                                        </p:attrNameLst>
                                      </p:cBhvr>
                                      <p:tavLst>
                                        <p:tav tm="0">
                                          <p:val>
                                            <p:fltVal val="-90"/>
                                          </p:val>
                                        </p:tav>
                                        <p:tav tm="100000">
                                          <p:val>
                                            <p:fltVal val="0"/>
                                          </p:val>
                                        </p:tav>
                                      </p:tavLst>
                                    </p:anim>
                                    <p:anim calcmode="lin" valueType="num">
                                      <p:cBhvr>
                                        <p:cTn id="103" dur="800" decel="100000" fill="hold"/>
                                        <p:tgtEl>
                                          <p:spTgt spid="1032"/>
                                        </p:tgtEl>
                                        <p:attrNameLst>
                                          <p:attrName>ppt_x</p:attrName>
                                        </p:attrNameLst>
                                      </p:cBhvr>
                                      <p:tavLst>
                                        <p:tav tm="0">
                                          <p:val>
                                            <p:strVal val="#ppt_x+0.4"/>
                                          </p:val>
                                        </p:tav>
                                        <p:tav tm="100000">
                                          <p:val>
                                            <p:strVal val="#ppt_x-0.05"/>
                                          </p:val>
                                        </p:tav>
                                      </p:tavLst>
                                    </p:anim>
                                    <p:anim calcmode="lin" valueType="num">
                                      <p:cBhvr>
                                        <p:cTn id="104" dur="800" decel="100000" fill="hold"/>
                                        <p:tgtEl>
                                          <p:spTgt spid="1032"/>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1032"/>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1032"/>
                                        </p:tgtEl>
                                        <p:attrNameLst>
                                          <p:attrName>ppt_y</p:attrName>
                                        </p:attrNameLst>
                                      </p:cBhvr>
                                      <p:tavLst>
                                        <p:tav tm="0">
                                          <p:val>
                                            <p:strVal val="#ppt_y+0.1"/>
                                          </p:val>
                                        </p:tav>
                                        <p:tav tm="100000">
                                          <p:val>
                                            <p:strVal val="#ppt_y"/>
                                          </p:val>
                                        </p:tav>
                                      </p:tavLst>
                                    </p:anim>
                                  </p:childTnLst>
                                </p:cTn>
                              </p:par>
                            </p:childTnLst>
                          </p:cTn>
                        </p:par>
                        <p:par>
                          <p:cTn id="107" fill="hold">
                            <p:stCondLst>
                              <p:cond delay="17350"/>
                            </p:stCondLst>
                            <p:childTnLst>
                              <p:par>
                                <p:cTn id="108" presetID="30" presetClass="entr" presetSubtype="0" fill="hold" nodeType="afterEffect">
                                  <p:stCondLst>
                                    <p:cond delay="0"/>
                                  </p:stCondLst>
                                  <p:childTnLst>
                                    <p:set>
                                      <p:cBhvr>
                                        <p:cTn id="109" dur="1" fill="hold">
                                          <p:stCondLst>
                                            <p:cond delay="0"/>
                                          </p:stCondLst>
                                        </p:cTn>
                                        <p:tgtEl>
                                          <p:spTgt spid="1031"/>
                                        </p:tgtEl>
                                        <p:attrNameLst>
                                          <p:attrName>style.visibility</p:attrName>
                                        </p:attrNameLst>
                                      </p:cBhvr>
                                      <p:to>
                                        <p:strVal val="visible"/>
                                      </p:to>
                                    </p:set>
                                    <p:animEffect transition="in" filter="fade">
                                      <p:cBhvr>
                                        <p:cTn id="110" dur="800" decel="100000"/>
                                        <p:tgtEl>
                                          <p:spTgt spid="1031"/>
                                        </p:tgtEl>
                                      </p:cBhvr>
                                    </p:animEffect>
                                    <p:anim calcmode="lin" valueType="num">
                                      <p:cBhvr>
                                        <p:cTn id="111" dur="800" decel="100000" fill="hold"/>
                                        <p:tgtEl>
                                          <p:spTgt spid="1031"/>
                                        </p:tgtEl>
                                        <p:attrNameLst>
                                          <p:attrName>style.rotation</p:attrName>
                                        </p:attrNameLst>
                                      </p:cBhvr>
                                      <p:tavLst>
                                        <p:tav tm="0">
                                          <p:val>
                                            <p:fltVal val="-90"/>
                                          </p:val>
                                        </p:tav>
                                        <p:tav tm="100000">
                                          <p:val>
                                            <p:fltVal val="0"/>
                                          </p:val>
                                        </p:tav>
                                      </p:tavLst>
                                    </p:anim>
                                    <p:anim calcmode="lin" valueType="num">
                                      <p:cBhvr>
                                        <p:cTn id="112" dur="800" decel="100000" fill="hold"/>
                                        <p:tgtEl>
                                          <p:spTgt spid="1031"/>
                                        </p:tgtEl>
                                        <p:attrNameLst>
                                          <p:attrName>ppt_x</p:attrName>
                                        </p:attrNameLst>
                                      </p:cBhvr>
                                      <p:tavLst>
                                        <p:tav tm="0">
                                          <p:val>
                                            <p:strVal val="#ppt_x+0.4"/>
                                          </p:val>
                                        </p:tav>
                                        <p:tav tm="100000">
                                          <p:val>
                                            <p:strVal val="#ppt_x-0.05"/>
                                          </p:val>
                                        </p:tav>
                                      </p:tavLst>
                                    </p:anim>
                                    <p:anim calcmode="lin" valueType="num">
                                      <p:cBhvr>
                                        <p:cTn id="113" dur="800" decel="100000" fill="hold"/>
                                        <p:tgtEl>
                                          <p:spTgt spid="1031"/>
                                        </p:tgtEl>
                                        <p:attrNameLst>
                                          <p:attrName>ppt_y</p:attrName>
                                        </p:attrNameLst>
                                      </p:cBhvr>
                                      <p:tavLst>
                                        <p:tav tm="0">
                                          <p:val>
                                            <p:strVal val="#ppt_y-0.4"/>
                                          </p:val>
                                        </p:tav>
                                        <p:tav tm="100000">
                                          <p:val>
                                            <p:strVal val="#ppt_y+0.1"/>
                                          </p:val>
                                        </p:tav>
                                      </p:tavLst>
                                    </p:anim>
                                    <p:anim calcmode="lin" valueType="num">
                                      <p:cBhvr>
                                        <p:cTn id="114" dur="200" accel="100000" fill="hold">
                                          <p:stCondLst>
                                            <p:cond delay="800"/>
                                          </p:stCondLst>
                                        </p:cTn>
                                        <p:tgtEl>
                                          <p:spTgt spid="1031"/>
                                        </p:tgtEl>
                                        <p:attrNameLst>
                                          <p:attrName>ppt_x</p:attrName>
                                        </p:attrNameLst>
                                      </p:cBhvr>
                                      <p:tavLst>
                                        <p:tav tm="0">
                                          <p:val>
                                            <p:strVal val="#ppt_x-0.05"/>
                                          </p:val>
                                        </p:tav>
                                        <p:tav tm="100000">
                                          <p:val>
                                            <p:strVal val="#ppt_x"/>
                                          </p:val>
                                        </p:tav>
                                      </p:tavLst>
                                    </p:anim>
                                    <p:anim calcmode="lin" valueType="num">
                                      <p:cBhvr>
                                        <p:cTn id="115" dur="200" accel="100000" fill="hold">
                                          <p:stCondLst>
                                            <p:cond delay="800"/>
                                          </p:stCondLst>
                                        </p:cTn>
                                        <p:tgtEl>
                                          <p:spTgt spid="1031"/>
                                        </p:tgtEl>
                                        <p:attrNameLst>
                                          <p:attrName>ppt_y</p:attrName>
                                        </p:attrNameLst>
                                      </p:cBhvr>
                                      <p:tavLst>
                                        <p:tav tm="0">
                                          <p:val>
                                            <p:strVal val="#ppt_y+0.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xit" presetSubtype="4" fill="hold" grpId="1" nodeType="clickEffect">
                                  <p:stCondLst>
                                    <p:cond delay="0"/>
                                  </p:stCondLst>
                                  <p:iterate type="lt">
                                    <p:tmPct val="0"/>
                                  </p:iterate>
                                  <p:childTnLst>
                                    <p:anim calcmode="lin" valueType="num">
                                      <p:cBhvr additive="base">
                                        <p:cTn id="119" dur="500"/>
                                        <p:tgtEl>
                                          <p:spTgt spid="10"/>
                                        </p:tgtEl>
                                        <p:attrNameLst>
                                          <p:attrName>ppt_x</p:attrName>
                                        </p:attrNameLst>
                                      </p:cBhvr>
                                      <p:tavLst>
                                        <p:tav tm="0">
                                          <p:val>
                                            <p:strVal val="ppt_x"/>
                                          </p:val>
                                        </p:tav>
                                        <p:tav tm="100000">
                                          <p:val>
                                            <p:strVal val="ppt_x"/>
                                          </p:val>
                                        </p:tav>
                                      </p:tavLst>
                                    </p:anim>
                                    <p:anim calcmode="lin" valueType="num">
                                      <p:cBhvr additive="base">
                                        <p:cTn id="120" dur="500"/>
                                        <p:tgtEl>
                                          <p:spTgt spid="10"/>
                                        </p:tgtEl>
                                        <p:attrNameLst>
                                          <p:attrName>ppt_y</p:attrName>
                                        </p:attrNameLst>
                                      </p:cBhvr>
                                      <p:tavLst>
                                        <p:tav tm="0">
                                          <p:val>
                                            <p:strVal val="ppt_y"/>
                                          </p:val>
                                        </p:tav>
                                        <p:tav tm="100000">
                                          <p:val>
                                            <p:strVal val="1+ppt_h/2"/>
                                          </p:val>
                                        </p:tav>
                                      </p:tavLst>
                                    </p:anim>
                                    <p:set>
                                      <p:cBhvr>
                                        <p:cTn id="121" dur="1" fill="hold">
                                          <p:stCondLst>
                                            <p:cond delay="499"/>
                                          </p:stCondLst>
                                        </p:cTn>
                                        <p:tgtEl>
                                          <p:spTgt spid="10"/>
                                        </p:tgtEl>
                                        <p:attrNameLst>
                                          <p:attrName>style.visibility</p:attrName>
                                        </p:attrNameLst>
                                      </p:cBhvr>
                                      <p:to>
                                        <p:strVal val="hidden"/>
                                      </p:to>
                                    </p:set>
                                  </p:childTnLst>
                                </p:cTn>
                              </p:par>
                              <p:par>
                                <p:cTn id="122" presetID="2" presetClass="exit" presetSubtype="4" fill="hold" nodeType="withEffect">
                                  <p:stCondLst>
                                    <p:cond delay="0"/>
                                  </p:stCondLst>
                                  <p:childTnLst>
                                    <p:anim calcmode="lin" valueType="num">
                                      <p:cBhvr additive="base">
                                        <p:cTn id="123" dur="500"/>
                                        <p:tgtEl>
                                          <p:spTgt spid="1035"/>
                                        </p:tgtEl>
                                        <p:attrNameLst>
                                          <p:attrName>ppt_x</p:attrName>
                                        </p:attrNameLst>
                                      </p:cBhvr>
                                      <p:tavLst>
                                        <p:tav tm="0">
                                          <p:val>
                                            <p:strVal val="ppt_x"/>
                                          </p:val>
                                        </p:tav>
                                        <p:tav tm="100000">
                                          <p:val>
                                            <p:strVal val="ppt_x"/>
                                          </p:val>
                                        </p:tav>
                                      </p:tavLst>
                                    </p:anim>
                                    <p:anim calcmode="lin" valueType="num">
                                      <p:cBhvr additive="base">
                                        <p:cTn id="124" dur="500"/>
                                        <p:tgtEl>
                                          <p:spTgt spid="1035"/>
                                        </p:tgtEl>
                                        <p:attrNameLst>
                                          <p:attrName>ppt_y</p:attrName>
                                        </p:attrNameLst>
                                      </p:cBhvr>
                                      <p:tavLst>
                                        <p:tav tm="0">
                                          <p:val>
                                            <p:strVal val="ppt_y"/>
                                          </p:val>
                                        </p:tav>
                                        <p:tav tm="100000">
                                          <p:val>
                                            <p:strVal val="1+ppt_h/2"/>
                                          </p:val>
                                        </p:tav>
                                      </p:tavLst>
                                    </p:anim>
                                    <p:set>
                                      <p:cBhvr>
                                        <p:cTn id="125" dur="1" fill="hold">
                                          <p:stCondLst>
                                            <p:cond delay="499"/>
                                          </p:stCondLst>
                                        </p:cTn>
                                        <p:tgtEl>
                                          <p:spTgt spid="1035"/>
                                        </p:tgtEl>
                                        <p:attrNameLst>
                                          <p:attrName>style.visibility</p:attrName>
                                        </p:attrNameLst>
                                      </p:cBhvr>
                                      <p:to>
                                        <p:strVal val="hidden"/>
                                      </p:to>
                                    </p:set>
                                  </p:childTnLst>
                                </p:cTn>
                              </p:par>
                              <p:par>
                                <p:cTn id="126" presetID="2" presetClass="exit" presetSubtype="4" fill="hold" nodeType="withEffect">
                                  <p:stCondLst>
                                    <p:cond delay="0"/>
                                  </p:stCondLst>
                                  <p:childTnLst>
                                    <p:anim calcmode="lin" valueType="num">
                                      <p:cBhvr additive="base">
                                        <p:cTn id="127" dur="500"/>
                                        <p:tgtEl>
                                          <p:spTgt spid="1032"/>
                                        </p:tgtEl>
                                        <p:attrNameLst>
                                          <p:attrName>ppt_x</p:attrName>
                                        </p:attrNameLst>
                                      </p:cBhvr>
                                      <p:tavLst>
                                        <p:tav tm="0">
                                          <p:val>
                                            <p:strVal val="ppt_x"/>
                                          </p:val>
                                        </p:tav>
                                        <p:tav tm="100000">
                                          <p:val>
                                            <p:strVal val="ppt_x"/>
                                          </p:val>
                                        </p:tav>
                                      </p:tavLst>
                                    </p:anim>
                                    <p:anim calcmode="lin" valueType="num">
                                      <p:cBhvr additive="base">
                                        <p:cTn id="128" dur="500"/>
                                        <p:tgtEl>
                                          <p:spTgt spid="1032"/>
                                        </p:tgtEl>
                                        <p:attrNameLst>
                                          <p:attrName>ppt_y</p:attrName>
                                        </p:attrNameLst>
                                      </p:cBhvr>
                                      <p:tavLst>
                                        <p:tav tm="0">
                                          <p:val>
                                            <p:strVal val="ppt_y"/>
                                          </p:val>
                                        </p:tav>
                                        <p:tav tm="100000">
                                          <p:val>
                                            <p:strVal val="1+ppt_h/2"/>
                                          </p:val>
                                        </p:tav>
                                      </p:tavLst>
                                    </p:anim>
                                    <p:set>
                                      <p:cBhvr>
                                        <p:cTn id="129" dur="1" fill="hold">
                                          <p:stCondLst>
                                            <p:cond delay="499"/>
                                          </p:stCondLst>
                                        </p:cTn>
                                        <p:tgtEl>
                                          <p:spTgt spid="1032"/>
                                        </p:tgtEl>
                                        <p:attrNameLst>
                                          <p:attrName>style.visibility</p:attrName>
                                        </p:attrNameLst>
                                      </p:cBhvr>
                                      <p:to>
                                        <p:strVal val="hidden"/>
                                      </p:to>
                                    </p:set>
                                  </p:childTnLst>
                                </p:cTn>
                              </p:par>
                              <p:par>
                                <p:cTn id="130" presetID="2" presetClass="exit" presetSubtype="4" fill="hold" nodeType="withEffect">
                                  <p:stCondLst>
                                    <p:cond delay="0"/>
                                  </p:stCondLst>
                                  <p:childTnLst>
                                    <p:anim calcmode="lin" valueType="num">
                                      <p:cBhvr additive="base">
                                        <p:cTn id="131" dur="500"/>
                                        <p:tgtEl>
                                          <p:spTgt spid="1031"/>
                                        </p:tgtEl>
                                        <p:attrNameLst>
                                          <p:attrName>ppt_x</p:attrName>
                                        </p:attrNameLst>
                                      </p:cBhvr>
                                      <p:tavLst>
                                        <p:tav tm="0">
                                          <p:val>
                                            <p:strVal val="ppt_x"/>
                                          </p:val>
                                        </p:tav>
                                        <p:tav tm="100000">
                                          <p:val>
                                            <p:strVal val="ppt_x"/>
                                          </p:val>
                                        </p:tav>
                                      </p:tavLst>
                                    </p:anim>
                                    <p:anim calcmode="lin" valueType="num">
                                      <p:cBhvr additive="base">
                                        <p:cTn id="132" dur="500"/>
                                        <p:tgtEl>
                                          <p:spTgt spid="1031"/>
                                        </p:tgtEl>
                                        <p:attrNameLst>
                                          <p:attrName>ppt_y</p:attrName>
                                        </p:attrNameLst>
                                      </p:cBhvr>
                                      <p:tavLst>
                                        <p:tav tm="0">
                                          <p:val>
                                            <p:strVal val="ppt_y"/>
                                          </p:val>
                                        </p:tav>
                                        <p:tav tm="100000">
                                          <p:val>
                                            <p:strVal val="1+ppt_h/2"/>
                                          </p:val>
                                        </p:tav>
                                      </p:tavLst>
                                    </p:anim>
                                    <p:set>
                                      <p:cBhvr>
                                        <p:cTn id="133" dur="1" fill="hold">
                                          <p:stCondLst>
                                            <p:cond delay="499"/>
                                          </p:stCondLst>
                                        </p:cTn>
                                        <p:tgtEl>
                                          <p:spTgt spid="10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7" grpId="0"/>
      <p:bldP spid="7" grpId="1"/>
      <p:bldP spid="10" grpId="0"/>
      <p:bldP spid="1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68470" y="260648"/>
            <a:ext cx="6408712"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400" dirty="0" smtClean="0">
                <a:latin typeface="Alilato ExtLt" pitchFamily="2" charset="-78"/>
                <a:cs typeface="Alilato ExtLt" pitchFamily="2" charset="-78"/>
              </a:rPr>
              <a:t>في </a:t>
            </a:r>
            <a:r>
              <a:rPr lang="ar-DZ" sz="4400" dirty="0">
                <a:latin typeface="Alilato ExtLt" pitchFamily="2" charset="-78"/>
                <a:cs typeface="Alilato ExtLt" pitchFamily="2" charset="-78"/>
              </a:rPr>
              <a:t>اللغات الأجنبية</a:t>
            </a:r>
            <a:endParaRPr lang="ar-DZ" sz="44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3200" dirty="0"/>
              <a:t>أصل لفظ القرابة </a:t>
            </a:r>
            <a:r>
              <a:rPr lang="fr-FR" sz="3200" dirty="0" smtClean="0"/>
              <a:t>Parenté </a:t>
            </a:r>
            <a:r>
              <a:rPr lang="ar-DZ" sz="3200" dirty="0"/>
              <a:t>من اللفظ اللاتيني </a:t>
            </a:r>
            <a:r>
              <a:rPr lang="fr-FR" sz="3200" dirty="0" err="1" smtClean="0"/>
              <a:t>parentatus</a:t>
            </a:r>
            <a:r>
              <a:rPr lang="fr-FR" sz="3200" dirty="0" smtClean="0"/>
              <a:t> </a:t>
            </a:r>
            <a:r>
              <a:rPr lang="ar-DZ" sz="3200" dirty="0"/>
              <a:t>مشتق من اللفظ (الأبوة). وفي جميع الأحوال تعني القرابة في اللغات الأجنبية: "الرابطة الدموية أو التحالف الذي يوحد شخصين معًا". </a:t>
            </a:r>
            <a:endParaRPr lang="ar-DZ" sz="3200" dirty="0"/>
          </a:p>
        </p:txBody>
      </p:sp>
    </p:spTree>
    <p:extLst>
      <p:ext uri="{BB962C8B-B14F-4D97-AF65-F5344CB8AC3E}">
        <p14:creationId xmlns:p14="http://schemas.microsoft.com/office/powerpoint/2010/main" val="641794923"/>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12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يتضح من تعريف القرابة أنها أربعة أنواع</a:t>
            </a:r>
            <a:endParaRPr lang="ar-DZ" sz="40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قرابة نسب، وقرابة مصاهرة، وقرابة تبني، وقرابة طبيعية. والذي تجدر الإشارة إليه أن الشريعة الإسلامية لا تعرف إلا قرابة النسب والمصاهرة وهي القرابة المبنية على زواج شرعي، أما ما يسمى بالقرابة الطبيعية التي تنشأ عن اتصال رجل بامرأة اتصالاً غير شرعي ينتج ولداً فلا تعرفها الشريعة الإسلامية ،  وليس للولد غير الشرعي أي حقوق سوى ثبوت نسبه من أمه وحقه في أن يرثها وقرابتها. </a:t>
            </a:r>
            <a:endParaRPr lang="ar-DZ" sz="3200" dirty="0"/>
          </a:p>
        </p:txBody>
      </p:sp>
    </p:spTree>
    <p:extLst>
      <p:ext uri="{BB962C8B-B14F-4D97-AF65-F5344CB8AC3E}">
        <p14:creationId xmlns:p14="http://schemas.microsoft.com/office/powerpoint/2010/main" val="1660314553"/>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2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قرابة النسب</a:t>
            </a:r>
            <a:endParaRPr lang="ar-DZ" sz="40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تسمى بقرابة الدم، لأن الصلة التي تربط بين الأقارب فيها تنبني على تسلسل الدم من شخص إلى آخر، أو من الأصل المشترك لكل منهما وهذه بدورها نوعان: قرابة مباشرة وقرابة غير مباشرة وهي ما تسمى بقرابة الحواشي.</a:t>
            </a:r>
            <a:endParaRPr lang="ar-DZ" sz="3200" dirty="0"/>
          </a:p>
        </p:txBody>
      </p:sp>
    </p:spTree>
    <p:extLst>
      <p:ext uri="{BB962C8B-B14F-4D97-AF65-F5344CB8AC3E}">
        <p14:creationId xmlns:p14="http://schemas.microsoft.com/office/powerpoint/2010/main" val="1580716416"/>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9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07504" y="260648"/>
            <a:ext cx="8784976" cy="1008112"/>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DZ" sz="4000" dirty="0">
                <a:latin typeface="Alilato ExtLt" pitchFamily="2" charset="-78"/>
                <a:cs typeface="Alilato ExtLt" pitchFamily="2" charset="-78"/>
              </a:rPr>
              <a:t>قرابة النسب</a:t>
            </a:r>
            <a:endParaRPr lang="ar-DZ" sz="4000" dirty="0">
              <a:latin typeface="Alilato ExtLt" pitchFamily="2" charset="-78"/>
              <a:cs typeface="Alilato ExtLt" pitchFamily="2" charset="-78"/>
            </a:endParaRPr>
          </a:p>
        </p:txBody>
      </p:sp>
      <p:sp>
        <p:nvSpPr>
          <p:cNvPr id="6" name="Rectangle à coins arrondis 5"/>
          <p:cNvSpPr/>
          <p:nvPr/>
        </p:nvSpPr>
        <p:spPr>
          <a:xfrm>
            <a:off x="683568" y="1617400"/>
            <a:ext cx="8064896" cy="4043848"/>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just"/>
            <a:r>
              <a:rPr lang="ar-DZ" sz="3200" dirty="0"/>
              <a:t>أـ القرابة المباشرة: هي التي تربط أشخاصاً يتسلسل أحدهم عن الآخر فهي تربط الشخص بأصوله وإن علوا كالأب والأم والجد لأب والجد لأم. وبفروعه وإن سفلوا كالابن وابن الابن والبنت وابن البنت وهكذا، وعليه</a:t>
            </a:r>
          </a:p>
          <a:p>
            <a:pPr algn="just"/>
            <a:r>
              <a:rPr lang="ar-DZ" sz="3200" dirty="0"/>
              <a:t>يكون الخط الذي يربط بين الأقارب قرابة مباشرة خطاً مستقيماً </a:t>
            </a:r>
            <a:r>
              <a:rPr lang="ar-DZ" sz="3200" dirty="0" err="1"/>
              <a:t>لاينحرف</a:t>
            </a:r>
            <a:r>
              <a:rPr lang="ar-DZ" sz="3200" dirty="0"/>
              <a:t> ولذا تسمى بقرابة الخط المستقيم.</a:t>
            </a:r>
          </a:p>
        </p:txBody>
      </p:sp>
    </p:spTree>
    <p:extLst>
      <p:ext uri="{BB962C8B-B14F-4D97-AF65-F5344CB8AC3E}">
        <p14:creationId xmlns:p14="http://schemas.microsoft.com/office/powerpoint/2010/main" val="410195960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9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 calcmode="lin" valueType="num">
                                      <p:cBhvr>
                                        <p:cTn id="1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579</TotalTime>
  <Words>811</Words>
  <Application>Microsoft Office PowerPoint</Application>
  <PresentationFormat>Affichage à l'écran (4:3)</PresentationFormat>
  <Paragraphs>91</Paragraphs>
  <Slides>14</Slides>
  <Notes>14</Notes>
  <HiddenSlides>0</HiddenSlides>
  <MMClips>0</MMClips>
  <ScaleCrop>false</ScaleCrop>
  <HeadingPairs>
    <vt:vector size="6" baseType="variant">
      <vt:variant>
        <vt:lpstr>Polices utilisées</vt:lpstr>
      </vt:variant>
      <vt:variant>
        <vt:i4>16</vt:i4>
      </vt:variant>
      <vt:variant>
        <vt:lpstr>Thème</vt:lpstr>
      </vt:variant>
      <vt:variant>
        <vt:i4>2</vt:i4>
      </vt:variant>
      <vt:variant>
        <vt:lpstr>Titres des diapositives</vt:lpstr>
      </vt:variant>
      <vt:variant>
        <vt:i4>14</vt:i4>
      </vt:variant>
    </vt:vector>
  </HeadingPairs>
  <TitlesOfParts>
    <vt:vector size="32" baseType="lpstr">
      <vt:lpstr>SimSun</vt:lpstr>
      <vt:lpstr>SimSun</vt:lpstr>
      <vt:lpstr>AGA Battouta Regular</vt:lpstr>
      <vt:lpstr>Alilato ExtLt</vt:lpstr>
      <vt:lpstr>Al-Mothnna</vt:lpstr>
      <vt:lpstr>Arial</vt:lpstr>
      <vt:lpstr>Arial Narrow</vt:lpstr>
      <vt:lpstr>Calibri</vt:lpstr>
      <vt:lpstr>Cambria</vt:lpstr>
      <vt:lpstr>Constantia</vt:lpstr>
      <vt:lpstr>Majalla UI</vt:lpstr>
      <vt:lpstr>mohammad bold art 1</vt:lpstr>
      <vt:lpstr>Stencil Std</vt:lpstr>
      <vt:lpstr>Times New Roman</vt:lpstr>
      <vt:lpstr>Wingdings 2</vt:lpstr>
      <vt:lpstr>Wingdings 3</vt:lpstr>
      <vt:lpstr>Débit</vt:lpstr>
      <vt:lpstr>1_Débit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Salim</dc:creator>
  <cp:lastModifiedBy>Compte Microsoft</cp:lastModifiedBy>
  <cp:revision>62</cp:revision>
  <dcterms:created xsi:type="dcterms:W3CDTF">2020-11-25T18:20:09Z</dcterms:created>
  <dcterms:modified xsi:type="dcterms:W3CDTF">2024-10-14T05:44:45Z</dcterms:modified>
</cp:coreProperties>
</file>