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6" r:id="rId1"/>
  </p:sldMasterIdLst>
  <p:sldIdLst>
    <p:sldId id="256" r:id="rId2"/>
    <p:sldId id="290" r:id="rId3"/>
    <p:sldId id="285" r:id="rId4"/>
    <p:sldId id="277" r:id="rId5"/>
    <p:sldId id="278" r:id="rId6"/>
    <p:sldId id="286" r:id="rId7"/>
    <p:sldId id="280" r:id="rId8"/>
    <p:sldId id="288" r:id="rId9"/>
    <p:sldId id="289" r:id="rId10"/>
    <p:sldId id="281" r:id="rId11"/>
    <p:sldId id="291" r:id="rId12"/>
    <p:sldId id="292"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3/5/2026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0171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857E33E-8B18-4087-B112-809917729534}" type="datetimeFigureOut">
              <a:rPr lang="en-US" smtClean="0"/>
              <a:t>3/5/2026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73952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3FFE419-2371-464F-8239-3959401C3561}" type="datetimeFigureOut">
              <a:rPr lang="en-US" smtClean="0"/>
              <a:t>3/5/2026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865330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3/5/2026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18041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E5059C3-6A89-4494-99FF-5A4D6FFD50EB}" type="datetimeFigureOut">
              <a:rPr lang="en-US" smtClean="0"/>
              <a:t>3/5/2026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873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CA954B2F-12DE-47F5-8894-472B206D2E1E}" type="datetimeFigureOut">
              <a:rPr lang="en-US" smtClean="0"/>
              <a:t>3/5/2026</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0081050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Date Placeholder 1"/>
          <p:cNvSpPr>
            <a:spLocks noGrp="1"/>
          </p:cNvSpPr>
          <p:nvPr>
            <p:ph type="dt" sz="half" idx="10"/>
          </p:nvPr>
        </p:nvSpPr>
        <p:spPr/>
        <p:txBody>
          <a:bodyPr/>
          <a:lstStyle/>
          <a:p>
            <a:fld id="{3F30E46F-7819-4ACF-B48B-48222C2ACC88}" type="datetimeFigureOut">
              <a:rPr lang="en-US" smtClean="0"/>
              <a:t>3/5/2026</a:t>
            </a:fld>
            <a:endParaRPr lang="en-US" dirty="0"/>
          </a:p>
        </p:txBody>
      </p:sp>
      <p:sp>
        <p:nvSpPr>
          <p:cNvPr id="11" name="Footer Placeholder 10"/>
          <p:cNvSpPr>
            <a:spLocks noGrp="1"/>
          </p:cNvSpPr>
          <p:nvPr>
            <p:ph type="ftr" sz="quarter" idx="11"/>
          </p:nvPr>
        </p:nvSpPr>
        <p:spPr/>
        <p:txBody>
          <a:bodyPr/>
          <a:lstStyle/>
          <a:p>
            <a:r>
              <a:rPr lang="en-US"/>
              <a:t>
              </a:t>
            </a:r>
            <a:endParaRPr lang="en-US" dirty="0"/>
          </a:p>
        </p:txBody>
      </p:sp>
      <p:sp>
        <p:nvSpPr>
          <p:cNvPr id="12" name="Slide Number Placeholder 11"/>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9935867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2" name="Date Placeholder 1"/>
          <p:cNvSpPr>
            <a:spLocks noGrp="1"/>
          </p:cNvSpPr>
          <p:nvPr>
            <p:ph type="dt" sz="half" idx="10"/>
          </p:nvPr>
        </p:nvSpPr>
        <p:spPr/>
        <p:txBody>
          <a:bodyPr/>
          <a:lstStyle/>
          <a:p>
            <a:fld id="{1FAF3416-4057-4DAA-829D-4CA07428D088}" type="datetimeFigureOut">
              <a:rPr lang="en-US" smtClean="0"/>
              <a:t>3/5/2026</a:t>
            </a:fld>
            <a:endParaRPr lang="en-US" dirty="0"/>
          </a:p>
        </p:txBody>
      </p:sp>
      <p:sp>
        <p:nvSpPr>
          <p:cNvPr id="7" name="Footer Placeholder 6"/>
          <p:cNvSpPr>
            <a:spLocks noGrp="1"/>
          </p:cNvSpPr>
          <p:nvPr>
            <p:ph type="ftr" sz="quarter" idx="11"/>
          </p:nvPr>
        </p:nvSpPr>
        <p:spPr/>
        <p:txBody>
          <a:bodyPr/>
          <a:lstStyle/>
          <a:p>
            <a:r>
              <a:rPr lang="en-US"/>
              <a:t>
              </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355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21D9284-D300-4297-87F7-E791DCC15DB1}" type="datetimeFigureOut">
              <a:rPr lang="en-US" smtClean="0"/>
              <a:t>3/5/2026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918776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r-FR"/>
              <a:t>Modifiez le style du titre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37D525BB-DA17-4BA0-B3C8-3AC3ABC827E6}" type="datetimeFigureOut">
              <a:rPr lang="en-US" smtClean="0"/>
              <a:t>3/5/2026</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9978850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B16C4C9A-3960-41CF-A4E9-2A8FB932454B}" type="datetimeFigureOut">
              <a:rPr lang="en-US" smtClean="0"/>
              <a:t>3/5/2026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5807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3CBC1C18-307B-4F68-A007-B5B542270E8D}" type="datetimeFigureOut">
              <a:rPr lang="en-US" smtClean="0"/>
              <a:t>3/5/2026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09952849"/>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1174351" y="2079812"/>
            <a:ext cx="7315200" cy="704455"/>
          </a:xfrm>
        </p:spPr>
        <p:txBody>
          <a:bodyPr>
            <a:noAutofit/>
          </a:bodyPr>
          <a:lstStyle/>
          <a:p>
            <a:pPr algn="ctr"/>
            <a:r>
              <a:rPr lang="fr-FR" sz="4400" dirty="0">
                <a:latin typeface="Lucida Bright" panose="02040602050505020304" pitchFamily="18" charset="0"/>
              </a:rPr>
              <a:t>LITERARTURE REVIEW</a:t>
            </a:r>
            <a:endParaRPr lang="en-US" sz="4400" dirty="0">
              <a:latin typeface="Lucida Bright" panose="02040602050505020304" pitchFamily="18" charset="0"/>
            </a:endParaRPr>
          </a:p>
        </p:txBody>
      </p:sp>
      <p:sp>
        <p:nvSpPr>
          <p:cNvPr id="3" name="Sous-titre 2">
            <a:extLst>
              <a:ext uri="{FF2B5EF4-FFF2-40B4-BE49-F238E27FC236}">
                <a16:creationId xmlns:a16="http://schemas.microsoft.com/office/drawing/2014/main" id="{9B1B7CF7-1E01-2E07-03AE-C84B05AE33AA}"/>
              </a:ext>
            </a:extLst>
          </p:cNvPr>
          <p:cNvSpPr>
            <a:spLocks noGrp="1"/>
          </p:cNvSpPr>
          <p:nvPr>
            <p:ph type="subTitle" idx="1"/>
          </p:nvPr>
        </p:nvSpPr>
        <p:spPr>
          <a:xfrm>
            <a:off x="1069848" y="3603687"/>
            <a:ext cx="7315200" cy="1647582"/>
          </a:xfrm>
        </p:spPr>
        <p:txBody>
          <a:bodyPr/>
          <a:lstStyle/>
          <a:p>
            <a:r>
              <a:rPr lang="fr-FR" dirty="0">
                <a:latin typeface="Lucida Bright" panose="02040602050505020304" pitchFamily="18" charset="0"/>
              </a:rPr>
              <a:t>Dr.DJOUDI Hanane</a:t>
            </a:r>
          </a:p>
          <a:p>
            <a:r>
              <a:rPr lang="fr-FR" dirty="0">
                <a:latin typeface="Lucida Bright" panose="02040602050505020304" pitchFamily="18" charset="0"/>
              </a:rPr>
              <a:t>Faculty of ECMS/ University of Biskra</a:t>
            </a:r>
          </a:p>
          <a:p>
            <a:r>
              <a:rPr lang="fr-FR" dirty="0">
                <a:latin typeface="Lucida Bright" panose="02040602050505020304" pitchFamily="18" charset="0"/>
              </a:rPr>
              <a:t>                                                                            </a:t>
            </a:r>
            <a:endParaRPr lang="en-US"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Sous-titre 2">
            <a:extLst>
              <a:ext uri="{FF2B5EF4-FFF2-40B4-BE49-F238E27FC236}">
                <a16:creationId xmlns:a16="http://schemas.microsoft.com/office/drawing/2014/main" id="{9B1B7CF7-1E01-2E07-03AE-C84B05AE33AA}"/>
              </a:ext>
            </a:extLst>
          </p:cNvPr>
          <p:cNvSpPr txBox="1">
            <a:spLocks/>
          </p:cNvSpPr>
          <p:nvPr/>
        </p:nvSpPr>
        <p:spPr>
          <a:xfrm>
            <a:off x="2779060" y="5701553"/>
            <a:ext cx="6427416" cy="372514"/>
          </a:xfrm>
          <a:prstGeom prst="rect">
            <a:avLst/>
          </a:prstGeom>
        </p:spPr>
        <p:txBody>
          <a:bodyPr vert="horz" lIns="91440" tIns="45720" rIns="91440" bIns="45720" rtlCol="0" anchor="t">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fr-FR" dirty="0">
              <a:latin typeface="Lucida Bright" panose="02040602050505020304" pitchFamily="18" charset="0"/>
            </a:endParaRPr>
          </a:p>
          <a:p>
            <a:endParaRPr lang="fr-FR" dirty="0">
              <a:latin typeface="Lucida Bright" panose="02040602050505020304" pitchFamily="18" charset="0"/>
            </a:endParaRPr>
          </a:p>
          <a:p>
            <a:endParaRPr lang="fr-FR" dirty="0">
              <a:latin typeface="Lucida Bright" panose="02040602050505020304" pitchFamily="18" charset="0"/>
            </a:endParaRPr>
          </a:p>
          <a:p>
            <a:endParaRPr lang="en-US" dirty="0"/>
          </a:p>
        </p:txBody>
      </p:sp>
    </p:spTree>
    <p:extLst>
      <p:ext uri="{BB962C8B-B14F-4D97-AF65-F5344CB8AC3E}">
        <p14:creationId xmlns:p14="http://schemas.microsoft.com/office/powerpoint/2010/main" val="3696246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C69B09-6EAF-04CC-1218-BC829F95A5E6}"/>
              </a:ext>
            </a:extLst>
          </p:cNvPr>
          <p:cNvSpPr>
            <a:spLocks noGrp="1"/>
          </p:cNvSpPr>
          <p:nvPr>
            <p:ph type="title"/>
          </p:nvPr>
        </p:nvSpPr>
        <p:spPr/>
        <p:txBody>
          <a:bodyPr/>
          <a:lstStyle/>
          <a:p>
            <a:pPr algn="ctr"/>
            <a:r>
              <a:rPr lang="en-GB" dirty="0"/>
              <a:t>4</a:t>
            </a:r>
            <a:endParaRPr lang="en-GB" dirty="0">
              <a:latin typeface="Lucida Bright" panose="02040602050505020304" pitchFamily="18" charset="0"/>
            </a:endParaRPr>
          </a:p>
        </p:txBody>
      </p:sp>
      <p:sp>
        <p:nvSpPr>
          <p:cNvPr id="4" name="Espace réservé du contenu 3">
            <a:extLst>
              <a:ext uri="{FF2B5EF4-FFF2-40B4-BE49-F238E27FC236}">
                <a16:creationId xmlns:a16="http://schemas.microsoft.com/office/drawing/2014/main" id="{A966375D-ADE4-7730-5EE3-22D43031375A}"/>
              </a:ext>
            </a:extLst>
          </p:cNvPr>
          <p:cNvSpPr>
            <a:spLocks noGrp="1"/>
          </p:cNvSpPr>
          <p:nvPr>
            <p:ph idx="1"/>
          </p:nvPr>
        </p:nvSpPr>
        <p:spPr>
          <a:xfrm>
            <a:off x="3630706" y="864108"/>
            <a:ext cx="8130988" cy="5120640"/>
          </a:xfrm>
        </p:spPr>
        <p:txBody>
          <a:bodyPr/>
          <a:lstStyle/>
          <a:p>
            <a:pPr marL="0" indent="0">
              <a:buNone/>
            </a:pPr>
            <a:r>
              <a:rPr lang="en-GB" sz="2400" b="1" dirty="0">
                <a:solidFill>
                  <a:srgbClr val="002060"/>
                </a:solidFill>
                <a:latin typeface="Lucida Bright" panose="02040602050505020304" pitchFamily="18" charset="0"/>
              </a:rPr>
              <a:t>4. Writing with "The Synthesis Matrix“</a:t>
            </a:r>
          </a:p>
          <a:p>
            <a:pPr marL="0" indent="0" algn="just">
              <a:buNone/>
            </a:pPr>
            <a:r>
              <a:rPr lang="en-GB" sz="2400" dirty="0">
                <a:solidFill>
                  <a:srgbClr val="002060"/>
                </a:solidFill>
                <a:latin typeface="Lucida Bright" panose="02040602050505020304" pitchFamily="18" charset="0"/>
              </a:rPr>
              <a:t>To avoid being repetitive, use a synthesis matrix. This is a simple table where the rows are the articles and the columns are the themes.</a:t>
            </a:r>
          </a:p>
          <a:p>
            <a:pPr marL="0" indent="0" algn="just">
              <a:buNone/>
            </a:pPr>
            <a:r>
              <a:rPr lang="en-GB" sz="2400" b="1" dirty="0">
                <a:solidFill>
                  <a:srgbClr val="002060"/>
                </a:solidFill>
                <a:latin typeface="Lucida Bright" panose="02040602050505020304" pitchFamily="18" charset="0"/>
              </a:rPr>
              <a:t>Example:</a:t>
            </a:r>
            <a:r>
              <a:rPr lang="en-GB" sz="2400" dirty="0">
                <a:solidFill>
                  <a:srgbClr val="002060"/>
                </a:solidFill>
                <a:latin typeface="Lucida Bright" panose="02040602050505020304" pitchFamily="18" charset="0"/>
              </a:rPr>
              <a:t> If you notice that Article A and Article C both argue that "Salary is the main motivator," you can write: </a:t>
            </a:r>
            <a:r>
              <a:rPr lang="en-GB" sz="2400" i="1" dirty="0">
                <a:solidFill>
                  <a:srgbClr val="002060"/>
                </a:solidFill>
                <a:latin typeface="Lucida Bright" panose="02040602050505020304" pitchFamily="18" charset="0"/>
              </a:rPr>
              <a:t>"While Smith (2022) emphasizes financial incentives, Brown (2023) concurs, suggesting that... however, Davis (2024) disagrees, citing workplace culture instead."</a:t>
            </a:r>
            <a:endParaRPr lang="en-GB" sz="2400" dirty="0">
              <a:solidFill>
                <a:srgbClr val="002060"/>
              </a:solidFill>
              <a:latin typeface="Lucida Bright" panose="02040602050505020304" pitchFamily="18" charset="0"/>
            </a:endParaRPr>
          </a:p>
          <a:p>
            <a:endParaRPr lang="en-GB" dirty="0"/>
          </a:p>
        </p:txBody>
      </p:sp>
    </p:spTree>
    <p:extLst>
      <p:ext uri="{BB962C8B-B14F-4D97-AF65-F5344CB8AC3E}">
        <p14:creationId xmlns:p14="http://schemas.microsoft.com/office/powerpoint/2010/main" val="3703422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8E0BCC-310E-E27F-6757-F31347D4EE4D}"/>
              </a:ext>
            </a:extLst>
          </p:cNvPr>
          <p:cNvSpPr>
            <a:spLocks noGrp="1"/>
          </p:cNvSpPr>
          <p:nvPr>
            <p:ph type="title"/>
          </p:nvPr>
        </p:nvSpPr>
        <p:spPr/>
        <p:txBody>
          <a:bodyPr/>
          <a:lstStyle/>
          <a:p>
            <a:pPr algn="ctr"/>
            <a:r>
              <a:rPr lang="fr-FR" dirty="0"/>
              <a:t>5</a:t>
            </a:r>
            <a:endParaRPr lang="en-GB" dirty="0"/>
          </a:p>
        </p:txBody>
      </p:sp>
      <p:sp>
        <p:nvSpPr>
          <p:cNvPr id="3" name="Espace réservé du contenu 2">
            <a:extLst>
              <a:ext uri="{FF2B5EF4-FFF2-40B4-BE49-F238E27FC236}">
                <a16:creationId xmlns:a16="http://schemas.microsoft.com/office/drawing/2014/main" id="{9C11501A-49EF-9652-52B1-B8678E18952C}"/>
              </a:ext>
            </a:extLst>
          </p:cNvPr>
          <p:cNvSpPr>
            <a:spLocks noGrp="1"/>
          </p:cNvSpPr>
          <p:nvPr>
            <p:ph idx="1"/>
          </p:nvPr>
        </p:nvSpPr>
        <p:spPr>
          <a:xfrm>
            <a:off x="3621741" y="864108"/>
            <a:ext cx="8005483" cy="5120640"/>
          </a:xfrm>
        </p:spPr>
        <p:txBody>
          <a:bodyPr>
            <a:normAutofit/>
          </a:bodyPr>
          <a:lstStyle/>
          <a:p>
            <a:pPr marL="0" indent="0" algn="just">
              <a:buNone/>
            </a:pPr>
            <a:r>
              <a:rPr lang="en-GB" sz="2400" b="1" dirty="0">
                <a:solidFill>
                  <a:srgbClr val="002060"/>
                </a:solidFill>
                <a:latin typeface="Lucida Bright" panose="02040602050505020304" pitchFamily="18" charset="0"/>
              </a:rPr>
              <a:t>5. Common Pitfalls to Avoid</a:t>
            </a:r>
          </a:p>
          <a:p>
            <a:pPr algn="just"/>
            <a:r>
              <a:rPr lang="en-GB" sz="2400" b="1" dirty="0">
                <a:solidFill>
                  <a:srgbClr val="002060"/>
                </a:solidFill>
                <a:latin typeface="Lucida Bright" panose="02040602050505020304" pitchFamily="18" charset="0"/>
              </a:rPr>
              <a:t>The "Bibliography" Trap:</a:t>
            </a:r>
            <a:r>
              <a:rPr lang="en-GB" sz="2400" dirty="0">
                <a:solidFill>
                  <a:srgbClr val="002060"/>
                </a:solidFill>
                <a:latin typeface="Lucida Bright" panose="02040602050505020304" pitchFamily="18" charset="0"/>
              </a:rPr>
              <a:t> Don't just summarize every book you read. If it doesn't help build the argument for </a:t>
            </a:r>
            <a:r>
              <a:rPr lang="en-GB" sz="2400" i="1" dirty="0">
                <a:solidFill>
                  <a:srgbClr val="002060"/>
                </a:solidFill>
                <a:latin typeface="Lucida Bright" panose="02040602050505020304" pitchFamily="18" charset="0"/>
              </a:rPr>
              <a:t>your</a:t>
            </a:r>
            <a:r>
              <a:rPr lang="en-GB" sz="2400" dirty="0">
                <a:solidFill>
                  <a:srgbClr val="002060"/>
                </a:solidFill>
                <a:latin typeface="Lucida Bright" panose="02040602050505020304" pitchFamily="18" charset="0"/>
              </a:rPr>
              <a:t> thesis, cut it.</a:t>
            </a:r>
          </a:p>
          <a:p>
            <a:pPr algn="just"/>
            <a:r>
              <a:rPr lang="en-GB" sz="2400" b="1" dirty="0">
                <a:solidFill>
                  <a:srgbClr val="002060"/>
                </a:solidFill>
                <a:latin typeface="Lucida Bright" panose="02040602050505020304" pitchFamily="18" charset="0"/>
              </a:rPr>
              <a:t>Lack of Voice:</a:t>
            </a:r>
            <a:r>
              <a:rPr lang="en-GB" sz="2400" dirty="0">
                <a:solidFill>
                  <a:srgbClr val="002060"/>
                </a:solidFill>
                <a:latin typeface="Lucida Bright" panose="02040602050505020304" pitchFamily="18" charset="0"/>
              </a:rPr>
              <a:t> Your voice should be the strongest. Use the literature to support your points, rather than letting the literature speak for you.</a:t>
            </a:r>
          </a:p>
          <a:p>
            <a:pPr algn="just"/>
            <a:r>
              <a:rPr lang="en-GB" sz="2400" b="1" dirty="0">
                <a:solidFill>
                  <a:srgbClr val="002060"/>
                </a:solidFill>
                <a:latin typeface="Lucida Bright" panose="02040602050505020304" pitchFamily="18" charset="0"/>
              </a:rPr>
              <a:t>Outdated Sources:</a:t>
            </a:r>
            <a:r>
              <a:rPr lang="en-GB" sz="2400" dirty="0">
                <a:solidFill>
                  <a:srgbClr val="002060"/>
                </a:solidFill>
                <a:latin typeface="Lucida Bright" panose="02040602050505020304" pitchFamily="18" charset="0"/>
              </a:rPr>
              <a:t> Unless you are doing a historical review, try to keep 70% of your sources within the last 5–10 years.</a:t>
            </a:r>
          </a:p>
          <a:p>
            <a:endParaRPr lang="en-GB" dirty="0"/>
          </a:p>
        </p:txBody>
      </p:sp>
    </p:spTree>
    <p:extLst>
      <p:ext uri="{BB962C8B-B14F-4D97-AF65-F5344CB8AC3E}">
        <p14:creationId xmlns:p14="http://schemas.microsoft.com/office/powerpoint/2010/main" val="191028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5B7E1F-EF86-495A-41D4-CB2C4209136E}"/>
              </a:ext>
            </a:extLst>
          </p:cNvPr>
          <p:cNvSpPr>
            <a:spLocks noGrp="1"/>
          </p:cNvSpPr>
          <p:nvPr>
            <p:ph type="title"/>
          </p:nvPr>
        </p:nvSpPr>
        <p:spPr/>
        <p:txBody>
          <a:bodyPr/>
          <a:lstStyle/>
          <a:p>
            <a:pPr algn="ctr"/>
            <a:r>
              <a:rPr lang="fr-FR" dirty="0"/>
              <a:t>6</a:t>
            </a:r>
            <a:endParaRPr lang="en-GB" dirty="0"/>
          </a:p>
        </p:txBody>
      </p:sp>
      <p:sp>
        <p:nvSpPr>
          <p:cNvPr id="3" name="Espace réservé du contenu 2">
            <a:extLst>
              <a:ext uri="{FF2B5EF4-FFF2-40B4-BE49-F238E27FC236}">
                <a16:creationId xmlns:a16="http://schemas.microsoft.com/office/drawing/2014/main" id="{D35F7016-51BF-1870-28B3-99FF84357B4C}"/>
              </a:ext>
            </a:extLst>
          </p:cNvPr>
          <p:cNvSpPr>
            <a:spLocks noGrp="1"/>
          </p:cNvSpPr>
          <p:nvPr>
            <p:ph idx="1"/>
          </p:nvPr>
        </p:nvSpPr>
        <p:spPr/>
        <p:txBody>
          <a:bodyPr/>
          <a:lstStyle/>
          <a:p>
            <a:pPr marL="0" indent="0">
              <a:buNone/>
            </a:pPr>
            <a:r>
              <a:rPr lang="en-GB" sz="2800" b="1" dirty="0">
                <a:solidFill>
                  <a:srgbClr val="002060"/>
                </a:solidFill>
                <a:latin typeface="Lucida Bright" panose="02040602050505020304" pitchFamily="18" charset="0"/>
              </a:rPr>
              <a:t>6.Pro-Tip: The "Golden Thread"</a:t>
            </a:r>
          </a:p>
          <a:p>
            <a:r>
              <a:rPr lang="en-GB" sz="2800" dirty="0">
                <a:solidFill>
                  <a:srgbClr val="002060"/>
                </a:solidFill>
                <a:latin typeface="Lucida Bright" panose="02040602050505020304" pitchFamily="18" charset="0"/>
              </a:rPr>
              <a:t>Every paragraph should lead the reader toward your </a:t>
            </a:r>
            <a:r>
              <a:rPr lang="en-GB" sz="2800" b="1" dirty="0">
                <a:solidFill>
                  <a:srgbClr val="002060"/>
                </a:solidFill>
                <a:latin typeface="Lucida Bright" panose="02040602050505020304" pitchFamily="18" charset="0"/>
              </a:rPr>
              <a:t>Research Question.</a:t>
            </a:r>
            <a:r>
              <a:rPr lang="en-GB" sz="2800" dirty="0">
                <a:solidFill>
                  <a:srgbClr val="002060"/>
                </a:solidFill>
                <a:latin typeface="Lucida Bright" panose="02040602050505020304" pitchFamily="18" charset="0"/>
              </a:rPr>
              <a:t> By the time the reader finishes your literature review, they should think, </a:t>
            </a:r>
            <a:r>
              <a:rPr lang="en-GB" sz="2800" i="1" dirty="0">
                <a:solidFill>
                  <a:srgbClr val="002060"/>
                </a:solidFill>
                <a:latin typeface="Lucida Bright" panose="02040602050505020304" pitchFamily="18" charset="0"/>
              </a:rPr>
              <a:t>"Wow, there is a huge gap in the research here—I'm glad this student is about to fill it!"</a:t>
            </a:r>
            <a:endParaRPr lang="en-GB" sz="2800" dirty="0">
              <a:solidFill>
                <a:srgbClr val="002060"/>
              </a:solidFill>
              <a:latin typeface="Lucida Bright" panose="02040602050505020304" pitchFamily="18" charset="0"/>
            </a:endParaRPr>
          </a:p>
          <a:p>
            <a:endParaRPr lang="en-GB" dirty="0"/>
          </a:p>
        </p:txBody>
      </p:sp>
    </p:spTree>
    <p:extLst>
      <p:ext uri="{BB962C8B-B14F-4D97-AF65-F5344CB8AC3E}">
        <p14:creationId xmlns:p14="http://schemas.microsoft.com/office/powerpoint/2010/main" val="1210496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1016840" y="2054087"/>
            <a:ext cx="7315200" cy="2862469"/>
          </a:xfrm>
        </p:spPr>
        <p:txBody>
          <a:bodyPr>
            <a:normAutofit/>
          </a:bodyPr>
          <a:lstStyle/>
          <a:p>
            <a:pPr algn="ctr"/>
            <a:r>
              <a:rPr lang="fr-FR" altLang="zh-CN" sz="6700" dirty="0">
                <a:latin typeface="Lucida Fax" panose="02060602050505020204" pitchFamily="18" charset="0"/>
                <a:sym typeface="Impact" panose="020B0806030902050204" pitchFamily="34" charset="0"/>
              </a:rPr>
              <a:t>Thanks</a:t>
            </a:r>
            <a:br>
              <a:rPr lang="fr-FR" altLang="zh-CN" sz="6700" dirty="0">
                <a:solidFill>
                  <a:srgbClr val="FFFFFF"/>
                </a:solidFill>
                <a:latin typeface="Lucida Fax" panose="02060602050505020204" pitchFamily="18" charset="0"/>
                <a:sym typeface="Impact" panose="020B0806030902050204" pitchFamily="34" charset="0"/>
              </a:rPr>
            </a:br>
            <a:endParaRPr lang="en-US" sz="6000"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062353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2AC673-0AD7-1566-C22A-F0817EE865A8}"/>
              </a:ext>
            </a:extLst>
          </p:cNvPr>
          <p:cNvSpPr>
            <a:spLocks noGrp="1"/>
          </p:cNvSpPr>
          <p:nvPr>
            <p:ph type="title"/>
          </p:nvPr>
        </p:nvSpPr>
        <p:spPr/>
        <p:txBody>
          <a:bodyPr/>
          <a:lstStyle/>
          <a:p>
            <a:pPr algn="ctr"/>
            <a:br>
              <a:rPr lang="en-GB" dirty="0">
                <a:latin typeface="Lucida Bright" panose="02040602050505020304" pitchFamily="18" charset="0"/>
              </a:rPr>
            </a:br>
            <a:r>
              <a:rPr lang="en-GB" dirty="0">
                <a:latin typeface="Lucida Bright" panose="02040602050505020304" pitchFamily="18" charset="0"/>
              </a:rPr>
              <a:t>What Is a Literature Review?</a:t>
            </a:r>
            <a:br>
              <a:rPr lang="en-GB" dirty="0">
                <a:latin typeface="Lucida Bright" panose="02040602050505020304" pitchFamily="18" charset="0"/>
              </a:rPr>
            </a:br>
            <a:endParaRPr lang="en-GB" dirty="0">
              <a:latin typeface="Lucida Bright" panose="02040602050505020304" pitchFamily="18" charset="0"/>
            </a:endParaRPr>
          </a:p>
        </p:txBody>
      </p:sp>
      <p:sp>
        <p:nvSpPr>
          <p:cNvPr id="3" name="Espace réservé du contenu 2">
            <a:extLst>
              <a:ext uri="{FF2B5EF4-FFF2-40B4-BE49-F238E27FC236}">
                <a16:creationId xmlns:a16="http://schemas.microsoft.com/office/drawing/2014/main" id="{7FACDDBC-EF0E-ABFC-215D-7CEAC0527731}"/>
              </a:ext>
            </a:extLst>
          </p:cNvPr>
          <p:cNvSpPr>
            <a:spLocks noGrp="1"/>
          </p:cNvSpPr>
          <p:nvPr>
            <p:ph idx="1"/>
          </p:nvPr>
        </p:nvSpPr>
        <p:spPr>
          <a:xfrm>
            <a:off x="3657599" y="864108"/>
            <a:ext cx="7960659" cy="5120640"/>
          </a:xfrm>
        </p:spPr>
        <p:txBody>
          <a:bodyPr>
            <a:normAutofit/>
          </a:bodyPr>
          <a:lstStyle/>
          <a:p>
            <a:pPr marL="0" indent="0" algn="just">
              <a:buNone/>
            </a:pPr>
            <a:r>
              <a:rPr lang="en-GB" sz="2400" dirty="0">
                <a:solidFill>
                  <a:srgbClr val="002060"/>
                </a:solidFill>
                <a:latin typeface="Lucida Bright" panose="02040602050505020304" pitchFamily="18" charset="0"/>
              </a:rPr>
              <a:t>A literature review is a review or discussion of the current published material available on a particular topic. It attempts to synthesize and evaluate the material and information according to the research question(s), thesis, and central theme(s). In other words, instead of supporting an argument, or simply making a list of summarized research, a literature review synthesizes and evaluates the ideas of others on your given topic. This allows your readers to know what is being said about your given topic, how these sources compare with one another, and what gaps there are in the research.</a:t>
            </a:r>
          </a:p>
        </p:txBody>
      </p:sp>
    </p:spTree>
    <p:extLst>
      <p:ext uri="{BB962C8B-B14F-4D97-AF65-F5344CB8AC3E}">
        <p14:creationId xmlns:p14="http://schemas.microsoft.com/office/powerpoint/2010/main" val="588810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0C6055-BD7E-7F74-F39F-9DF84D5D55E7}"/>
              </a:ext>
            </a:extLst>
          </p:cNvPr>
          <p:cNvSpPr>
            <a:spLocks noGrp="1"/>
          </p:cNvSpPr>
          <p:nvPr>
            <p:ph type="title"/>
          </p:nvPr>
        </p:nvSpPr>
        <p:spPr/>
        <p:txBody>
          <a:bodyPr/>
          <a:lstStyle/>
          <a:p>
            <a:pPr algn="ctr"/>
            <a:br>
              <a:rPr lang="en-GB" dirty="0">
                <a:latin typeface="Lucida Bright" panose="02040602050505020304" pitchFamily="18" charset="0"/>
              </a:rPr>
            </a:br>
            <a:r>
              <a:rPr lang="en-GB" dirty="0">
                <a:latin typeface="Lucida Bright" panose="02040602050505020304" pitchFamily="18" charset="0"/>
              </a:rPr>
              <a:t>Purposes for Writing a Literature Review </a:t>
            </a:r>
            <a:br>
              <a:rPr lang="en-GB" dirty="0"/>
            </a:br>
            <a:endParaRPr lang="en-GB" dirty="0"/>
          </a:p>
        </p:txBody>
      </p:sp>
      <p:sp>
        <p:nvSpPr>
          <p:cNvPr id="3" name="Espace réservé du contenu 2">
            <a:extLst>
              <a:ext uri="{FF2B5EF4-FFF2-40B4-BE49-F238E27FC236}">
                <a16:creationId xmlns:a16="http://schemas.microsoft.com/office/drawing/2014/main" id="{942DC3E0-2C17-40D8-760D-7889419C05A6}"/>
              </a:ext>
            </a:extLst>
          </p:cNvPr>
          <p:cNvSpPr>
            <a:spLocks noGrp="1"/>
          </p:cNvSpPr>
          <p:nvPr>
            <p:ph idx="1"/>
          </p:nvPr>
        </p:nvSpPr>
        <p:spPr>
          <a:xfrm>
            <a:off x="3469341" y="864107"/>
            <a:ext cx="8319247" cy="6155257"/>
          </a:xfrm>
        </p:spPr>
        <p:txBody>
          <a:bodyPr/>
          <a:lstStyle/>
          <a:p>
            <a:pPr marL="0" indent="0" algn="just">
              <a:buNone/>
            </a:pPr>
            <a:r>
              <a:rPr lang="en-GB" sz="3200" dirty="0">
                <a:solidFill>
                  <a:srgbClr val="002060"/>
                </a:solidFill>
                <a:latin typeface="Lucida Bright" panose="02040602050505020304" pitchFamily="18" charset="0"/>
              </a:rPr>
              <a:t>Conducting a literature review is a means of demonstrating an author’s knowledge about a particular field of study, including vocabulary, theories, key variables and phenomena, and its methods and history.</a:t>
            </a:r>
          </a:p>
          <a:p>
            <a:pPr marL="0" indent="0" algn="just">
              <a:buNone/>
            </a:pPr>
            <a:r>
              <a:rPr lang="en-GB" sz="3200" dirty="0">
                <a:solidFill>
                  <a:srgbClr val="002060"/>
                </a:solidFill>
                <a:latin typeface="Lucida Bright" panose="02040602050505020304" pitchFamily="18" charset="0"/>
              </a:rPr>
              <a:t>Conducting a literature review also informs the student of the influential researchers and research groups in the field. Finally, with some modification, the literature review is a “legitimate and publishable scholarly document”.</a:t>
            </a:r>
          </a:p>
          <a:p>
            <a:pPr marL="0" indent="0" algn="just">
              <a:buNone/>
            </a:pPr>
            <a:endParaRPr lang="en-GB" dirty="0"/>
          </a:p>
          <a:p>
            <a:endParaRPr lang="en-GB" dirty="0"/>
          </a:p>
        </p:txBody>
      </p:sp>
    </p:spTree>
    <p:extLst>
      <p:ext uri="{BB962C8B-B14F-4D97-AF65-F5344CB8AC3E}">
        <p14:creationId xmlns:p14="http://schemas.microsoft.com/office/powerpoint/2010/main" val="3263706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GB" dirty="0">
                <a:latin typeface="Lucida Bright" panose="02040602050505020304" pitchFamily="18" charset="0"/>
              </a:rPr>
              <a:t>Purposes for Writing a Literature Review</a:t>
            </a:r>
            <a:endParaRPr lang="fr-FR" sz="2400" dirty="0">
              <a:latin typeface="Lucida Bright" panose="02040602050505020304" pitchFamily="18" charset="0"/>
            </a:endParaRPr>
          </a:p>
        </p:txBody>
      </p:sp>
      <p:sp>
        <p:nvSpPr>
          <p:cNvPr id="4" name="Espace réservé du contenu 3">
            <a:extLst>
              <a:ext uri="{FF2B5EF4-FFF2-40B4-BE49-F238E27FC236}">
                <a16:creationId xmlns:a16="http://schemas.microsoft.com/office/drawing/2014/main" id="{DEEFAA2E-E2D8-9379-9D9E-E94C59C2D5B1}"/>
              </a:ext>
            </a:extLst>
          </p:cNvPr>
          <p:cNvSpPr>
            <a:spLocks noGrp="1"/>
          </p:cNvSpPr>
          <p:nvPr>
            <p:ph idx="1"/>
          </p:nvPr>
        </p:nvSpPr>
        <p:spPr>
          <a:xfrm>
            <a:off x="3603811" y="864108"/>
            <a:ext cx="8095129" cy="5120640"/>
          </a:xfrm>
        </p:spPr>
        <p:txBody>
          <a:bodyPr>
            <a:normAutofit lnSpcReduction="10000"/>
          </a:bodyPr>
          <a:lstStyle/>
          <a:p>
            <a:pPr marL="0" indent="0" algn="just">
              <a:buNone/>
            </a:pPr>
            <a:r>
              <a:rPr lang="en-GB" sz="2800" dirty="0">
                <a:solidFill>
                  <a:srgbClr val="002060"/>
                </a:solidFill>
                <a:latin typeface="Lucida Bright" panose="02040602050505020304" pitchFamily="18" charset="0"/>
              </a:rPr>
              <a:t>The scientific reasons for conducting a literature review are many. Gall, Borg, and Gall (1996) argue that the literature review plays a role in:</a:t>
            </a:r>
          </a:p>
          <a:p>
            <a:pPr marL="0" indent="0" algn="just">
              <a:buNone/>
            </a:pPr>
            <a:r>
              <a:rPr lang="en-GB" sz="2800" dirty="0">
                <a:solidFill>
                  <a:srgbClr val="002060"/>
                </a:solidFill>
                <a:latin typeface="Lucida Bright" panose="02040602050505020304" pitchFamily="18" charset="0"/>
              </a:rPr>
              <a:t>• delimiting the research problem,</a:t>
            </a:r>
          </a:p>
          <a:p>
            <a:pPr marL="0" indent="0" algn="just">
              <a:buNone/>
            </a:pPr>
            <a:r>
              <a:rPr lang="en-GB" sz="2800" dirty="0">
                <a:solidFill>
                  <a:srgbClr val="002060"/>
                </a:solidFill>
                <a:latin typeface="Lucida Bright" panose="02040602050505020304" pitchFamily="18" charset="0"/>
              </a:rPr>
              <a:t>• seeking new lines of inquiry,</a:t>
            </a:r>
          </a:p>
          <a:p>
            <a:pPr marL="0" indent="0" algn="just">
              <a:buNone/>
            </a:pPr>
            <a:r>
              <a:rPr lang="en-GB" sz="2800" dirty="0">
                <a:solidFill>
                  <a:srgbClr val="002060"/>
                </a:solidFill>
                <a:latin typeface="Lucida Bright" panose="02040602050505020304" pitchFamily="18" charset="0"/>
              </a:rPr>
              <a:t>• avoiding fruitless approaches,</a:t>
            </a:r>
          </a:p>
          <a:p>
            <a:pPr marL="0" indent="0" algn="just">
              <a:buNone/>
            </a:pPr>
            <a:r>
              <a:rPr lang="en-GB" sz="2800" dirty="0">
                <a:solidFill>
                  <a:srgbClr val="002060"/>
                </a:solidFill>
                <a:latin typeface="Lucida Bright" panose="02040602050505020304" pitchFamily="18" charset="0"/>
              </a:rPr>
              <a:t>• gaining methodological insights,</a:t>
            </a:r>
          </a:p>
          <a:p>
            <a:pPr marL="0" indent="0" algn="just">
              <a:buNone/>
            </a:pPr>
            <a:r>
              <a:rPr lang="en-GB" sz="2800" dirty="0">
                <a:solidFill>
                  <a:srgbClr val="002060"/>
                </a:solidFill>
                <a:latin typeface="Lucida Bright" panose="02040602050505020304" pitchFamily="18" charset="0"/>
              </a:rPr>
              <a:t>• identifying recommendations for further</a:t>
            </a:r>
          </a:p>
          <a:p>
            <a:pPr marL="0" indent="0" algn="just">
              <a:buNone/>
            </a:pPr>
            <a:r>
              <a:rPr lang="en-GB" sz="2800" dirty="0">
                <a:solidFill>
                  <a:srgbClr val="002060"/>
                </a:solidFill>
                <a:latin typeface="Lucida Bright" panose="02040602050505020304" pitchFamily="18" charset="0"/>
              </a:rPr>
              <a:t>research, and</a:t>
            </a:r>
          </a:p>
          <a:p>
            <a:pPr marL="0" indent="0" algn="just">
              <a:buNone/>
            </a:pPr>
            <a:r>
              <a:rPr lang="en-GB" sz="2800" dirty="0">
                <a:solidFill>
                  <a:srgbClr val="002060"/>
                </a:solidFill>
                <a:latin typeface="Lucida Bright" panose="02040602050505020304" pitchFamily="18" charset="0"/>
              </a:rPr>
              <a:t>• seeking support for grounded theory. </a:t>
            </a:r>
          </a:p>
        </p:txBody>
      </p:sp>
    </p:spTree>
    <p:extLst>
      <p:ext uri="{BB962C8B-B14F-4D97-AF65-F5344CB8AC3E}">
        <p14:creationId xmlns:p14="http://schemas.microsoft.com/office/powerpoint/2010/main" val="308007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582A92-10A5-2861-AD55-A95054E17F56}"/>
              </a:ext>
            </a:extLst>
          </p:cNvPr>
          <p:cNvSpPr>
            <a:spLocks noGrp="1"/>
          </p:cNvSpPr>
          <p:nvPr>
            <p:ph type="title"/>
          </p:nvPr>
        </p:nvSpPr>
        <p:spPr/>
        <p:txBody>
          <a:bodyPr/>
          <a:lstStyle/>
          <a:p>
            <a:pPr algn="ctr"/>
            <a:r>
              <a:rPr lang="en-GB" dirty="0">
                <a:latin typeface="Lucida Bright" panose="02040602050505020304" pitchFamily="18" charset="0"/>
              </a:rPr>
              <a:t>Purposes for Writing a Literature Review</a:t>
            </a:r>
            <a:endParaRPr lang="en-GB" dirty="0"/>
          </a:p>
        </p:txBody>
      </p:sp>
      <p:sp>
        <p:nvSpPr>
          <p:cNvPr id="4" name="Espace réservé du contenu 3">
            <a:extLst>
              <a:ext uri="{FF2B5EF4-FFF2-40B4-BE49-F238E27FC236}">
                <a16:creationId xmlns:a16="http://schemas.microsoft.com/office/drawing/2014/main" id="{5D297C3F-F577-A10C-CCA2-707BD07C8A4C}"/>
              </a:ext>
            </a:extLst>
          </p:cNvPr>
          <p:cNvSpPr>
            <a:spLocks noGrp="1"/>
          </p:cNvSpPr>
          <p:nvPr>
            <p:ph idx="1"/>
          </p:nvPr>
        </p:nvSpPr>
        <p:spPr>
          <a:xfrm>
            <a:off x="3496235" y="421341"/>
            <a:ext cx="8337177" cy="6060141"/>
          </a:xfrm>
        </p:spPr>
        <p:txBody>
          <a:bodyPr>
            <a:normAutofit fontScale="77500" lnSpcReduction="20000"/>
          </a:bodyPr>
          <a:lstStyle/>
          <a:p>
            <a:pPr marL="0" indent="0">
              <a:buNone/>
            </a:pPr>
            <a:r>
              <a:rPr lang="en-GB" sz="2800" dirty="0">
                <a:solidFill>
                  <a:srgbClr val="002060"/>
                </a:solidFill>
                <a:latin typeface="Lucida Bright" panose="02040602050505020304" pitchFamily="18" charset="0"/>
              </a:rPr>
              <a:t>Hart (1998) contributes additional reasons for   literature, including:</a:t>
            </a:r>
          </a:p>
          <a:p>
            <a:pPr marL="0" indent="0">
              <a:buNone/>
            </a:pPr>
            <a:r>
              <a:rPr lang="en-GB" sz="2800" dirty="0">
                <a:solidFill>
                  <a:srgbClr val="002060"/>
                </a:solidFill>
                <a:latin typeface="Lucida Bright" panose="02040602050505020304" pitchFamily="18" charset="0"/>
              </a:rPr>
              <a:t>• distinguishing what has been done from what needs to be done,</a:t>
            </a:r>
          </a:p>
          <a:p>
            <a:pPr marL="0" indent="0">
              <a:buNone/>
            </a:pPr>
            <a:r>
              <a:rPr lang="en-GB" sz="2800" dirty="0">
                <a:solidFill>
                  <a:srgbClr val="002060"/>
                </a:solidFill>
                <a:latin typeface="Lucida Bright" panose="02040602050505020304" pitchFamily="18" charset="0"/>
              </a:rPr>
              <a:t>• discovering important variables relevant to the topic,</a:t>
            </a:r>
          </a:p>
          <a:p>
            <a:pPr marL="0" indent="0">
              <a:buNone/>
            </a:pPr>
            <a:r>
              <a:rPr lang="en-GB" sz="2800" dirty="0">
                <a:solidFill>
                  <a:srgbClr val="002060"/>
                </a:solidFill>
                <a:latin typeface="Lucida Bright" panose="02040602050505020304" pitchFamily="18" charset="0"/>
              </a:rPr>
              <a:t>• synthesizing and gaining a new perspective,</a:t>
            </a:r>
          </a:p>
          <a:p>
            <a:pPr marL="0" indent="0">
              <a:buNone/>
            </a:pPr>
            <a:r>
              <a:rPr lang="en-GB" sz="2800" dirty="0">
                <a:solidFill>
                  <a:srgbClr val="002060"/>
                </a:solidFill>
                <a:latin typeface="Lucida Bright" panose="02040602050505020304" pitchFamily="18" charset="0"/>
              </a:rPr>
              <a:t>• identifying relationships between ideas and practices,</a:t>
            </a:r>
          </a:p>
          <a:p>
            <a:pPr marL="0" indent="0">
              <a:buNone/>
            </a:pPr>
            <a:r>
              <a:rPr lang="en-GB" sz="2800" dirty="0">
                <a:solidFill>
                  <a:srgbClr val="002060"/>
                </a:solidFill>
                <a:latin typeface="Lucida Bright" panose="02040602050505020304" pitchFamily="18" charset="0"/>
              </a:rPr>
              <a:t>• establishing the context of the topic or problem,</a:t>
            </a:r>
          </a:p>
          <a:p>
            <a:pPr marL="0" indent="0">
              <a:buNone/>
            </a:pPr>
            <a:r>
              <a:rPr lang="en-GB" sz="2800" dirty="0">
                <a:solidFill>
                  <a:srgbClr val="002060"/>
                </a:solidFill>
                <a:latin typeface="Lucida Bright" panose="02040602050505020304" pitchFamily="18" charset="0"/>
              </a:rPr>
              <a:t>• rationalizing the significance of the problem,</a:t>
            </a:r>
          </a:p>
          <a:p>
            <a:pPr marL="0" indent="0">
              <a:buNone/>
            </a:pPr>
            <a:r>
              <a:rPr lang="en-GB" sz="2800" dirty="0">
                <a:solidFill>
                  <a:srgbClr val="002060"/>
                </a:solidFill>
                <a:latin typeface="Lucida Bright" panose="02040602050505020304" pitchFamily="18" charset="0"/>
              </a:rPr>
              <a:t>• enhancing and acquiring the subject vocabulary,</a:t>
            </a:r>
          </a:p>
          <a:p>
            <a:pPr marL="0" indent="0">
              <a:buNone/>
            </a:pPr>
            <a:r>
              <a:rPr lang="en-GB" sz="2800" dirty="0">
                <a:solidFill>
                  <a:srgbClr val="002060"/>
                </a:solidFill>
                <a:latin typeface="Lucida Bright" panose="02040602050505020304" pitchFamily="18" charset="0"/>
              </a:rPr>
              <a:t>• understanding the structure of the subject,</a:t>
            </a:r>
          </a:p>
          <a:p>
            <a:pPr marL="0" indent="0">
              <a:buNone/>
            </a:pPr>
            <a:r>
              <a:rPr lang="en-GB" sz="2800" dirty="0">
                <a:solidFill>
                  <a:srgbClr val="002060"/>
                </a:solidFill>
                <a:latin typeface="Lucida Bright" panose="02040602050505020304" pitchFamily="18" charset="0"/>
              </a:rPr>
              <a:t>• relating ideas and theory to applications, </a:t>
            </a:r>
          </a:p>
          <a:p>
            <a:pPr marL="0" indent="0">
              <a:buNone/>
            </a:pPr>
            <a:r>
              <a:rPr lang="en-GB" sz="2800" dirty="0">
                <a:solidFill>
                  <a:srgbClr val="002060"/>
                </a:solidFill>
                <a:latin typeface="Lucida Bright" panose="02040602050505020304" pitchFamily="18" charset="0"/>
              </a:rPr>
              <a:t>. identifying the main methodologies and research techniques that have been used, and</a:t>
            </a:r>
          </a:p>
          <a:p>
            <a:pPr marL="0" indent="0">
              <a:buNone/>
            </a:pPr>
            <a:r>
              <a:rPr lang="en-GB" sz="2800" dirty="0">
                <a:solidFill>
                  <a:srgbClr val="002060"/>
                </a:solidFill>
                <a:latin typeface="Lucida Bright" panose="02040602050505020304" pitchFamily="18" charset="0"/>
              </a:rPr>
              <a:t>• placing the research in a historical context to show familiarity with state-of-the-art developments. </a:t>
            </a:r>
          </a:p>
          <a:p>
            <a:endParaRPr lang="en-GB" dirty="0"/>
          </a:p>
        </p:txBody>
      </p:sp>
    </p:spTree>
    <p:extLst>
      <p:ext uri="{BB962C8B-B14F-4D97-AF65-F5344CB8AC3E}">
        <p14:creationId xmlns:p14="http://schemas.microsoft.com/office/powerpoint/2010/main" val="3694160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3838B3-6730-CACB-0D7D-E9F6B6271446}"/>
              </a:ext>
            </a:extLst>
          </p:cNvPr>
          <p:cNvSpPr>
            <a:spLocks noGrp="1"/>
          </p:cNvSpPr>
          <p:nvPr>
            <p:ph type="title"/>
          </p:nvPr>
        </p:nvSpPr>
        <p:spPr/>
        <p:txBody>
          <a:bodyPr/>
          <a:lstStyle/>
          <a:p>
            <a:pPr algn="ctr"/>
            <a:r>
              <a:rPr lang="en-GB" sz="3200" dirty="0">
                <a:latin typeface="Lucida Bright" panose="02040602050505020304" pitchFamily="18" charset="0"/>
              </a:rPr>
              <a:t>Types of Literature Review Organization </a:t>
            </a:r>
            <a:br>
              <a:rPr lang="en-GB" dirty="0"/>
            </a:br>
            <a:endParaRPr lang="en-GB" dirty="0"/>
          </a:p>
        </p:txBody>
      </p:sp>
      <p:pic>
        <p:nvPicPr>
          <p:cNvPr id="5" name="Image 4">
            <a:extLst>
              <a:ext uri="{FF2B5EF4-FFF2-40B4-BE49-F238E27FC236}">
                <a16:creationId xmlns:a16="http://schemas.microsoft.com/office/drawing/2014/main" id="{7D9B427D-A6AC-1156-ABF9-32022FF98283}"/>
              </a:ext>
            </a:extLst>
          </p:cNvPr>
          <p:cNvPicPr>
            <a:picLocks noChangeAspect="1"/>
          </p:cNvPicPr>
          <p:nvPr/>
        </p:nvPicPr>
        <p:blipFill>
          <a:blip r:embed="rId2"/>
          <a:stretch>
            <a:fillRect/>
          </a:stretch>
        </p:blipFill>
        <p:spPr>
          <a:xfrm>
            <a:off x="3406588" y="779929"/>
            <a:ext cx="8444753" cy="5459506"/>
          </a:xfrm>
          <a:prstGeom prst="rect">
            <a:avLst/>
          </a:prstGeom>
        </p:spPr>
      </p:pic>
    </p:spTree>
    <p:extLst>
      <p:ext uri="{BB962C8B-B14F-4D97-AF65-F5344CB8AC3E}">
        <p14:creationId xmlns:p14="http://schemas.microsoft.com/office/powerpoint/2010/main" val="80542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E64D73-7259-AEE3-DC6B-14987DD2E195}"/>
              </a:ext>
            </a:extLst>
          </p:cNvPr>
          <p:cNvSpPr>
            <a:spLocks noGrp="1"/>
          </p:cNvSpPr>
          <p:nvPr>
            <p:ph type="title"/>
          </p:nvPr>
        </p:nvSpPr>
        <p:spPr/>
        <p:txBody>
          <a:bodyPr/>
          <a:lstStyle/>
          <a:p>
            <a:pPr algn="ctr"/>
            <a:r>
              <a:rPr lang="en-GB" dirty="0"/>
              <a:t>1</a:t>
            </a:r>
            <a:endParaRPr lang="en-GB" dirty="0">
              <a:latin typeface="Lucida Bright" panose="02040602050505020304" pitchFamily="18" charset="0"/>
            </a:endParaRPr>
          </a:p>
        </p:txBody>
      </p:sp>
      <p:sp>
        <p:nvSpPr>
          <p:cNvPr id="4" name="Espace réservé du contenu 3">
            <a:extLst>
              <a:ext uri="{FF2B5EF4-FFF2-40B4-BE49-F238E27FC236}">
                <a16:creationId xmlns:a16="http://schemas.microsoft.com/office/drawing/2014/main" id="{00C3DB43-BCF4-7C5D-5D66-8FA8D1444F61}"/>
              </a:ext>
            </a:extLst>
          </p:cNvPr>
          <p:cNvSpPr>
            <a:spLocks noGrp="1"/>
          </p:cNvSpPr>
          <p:nvPr>
            <p:ph idx="1"/>
          </p:nvPr>
        </p:nvSpPr>
        <p:spPr>
          <a:xfrm>
            <a:off x="3567953" y="864108"/>
            <a:ext cx="8274423" cy="5339468"/>
          </a:xfrm>
        </p:spPr>
        <p:txBody>
          <a:bodyPr/>
          <a:lstStyle/>
          <a:p>
            <a:pPr marL="0" indent="0">
              <a:buNone/>
            </a:pPr>
            <a:r>
              <a:rPr lang="en-GB" sz="2800" b="1" dirty="0">
                <a:solidFill>
                  <a:srgbClr val="002060"/>
                </a:solidFill>
                <a:latin typeface="Lucida Bright" panose="02040602050505020304" pitchFamily="18" charset="0"/>
              </a:rPr>
              <a:t>1. Define Your Purpose</a:t>
            </a:r>
          </a:p>
          <a:p>
            <a:pPr algn="just"/>
            <a:r>
              <a:rPr lang="en-GB" sz="2800" dirty="0">
                <a:solidFill>
                  <a:srgbClr val="002060"/>
                </a:solidFill>
                <a:latin typeface="Lucida Bright" panose="02040602050505020304" pitchFamily="18" charset="0"/>
              </a:rPr>
              <a:t>Before you start reading, you need to know why you're doing this. A good literature review doesn't just list books; it:</a:t>
            </a:r>
          </a:p>
          <a:p>
            <a:pPr algn="just"/>
            <a:r>
              <a:rPr lang="en-GB" sz="2800" dirty="0">
                <a:solidFill>
                  <a:srgbClr val="002060"/>
                </a:solidFill>
                <a:latin typeface="Lucida Bright" panose="02040602050505020304" pitchFamily="18" charset="0"/>
              </a:rPr>
              <a:t>Identifies gaps: Shows what is missing in current research. </a:t>
            </a:r>
          </a:p>
          <a:p>
            <a:pPr algn="just"/>
            <a:r>
              <a:rPr lang="en-GB" sz="2800" dirty="0">
                <a:solidFill>
                  <a:srgbClr val="002060"/>
                </a:solidFill>
                <a:latin typeface="Lucida Bright" panose="02040602050505020304" pitchFamily="18" charset="0"/>
              </a:rPr>
              <a:t>Provides context: Explains the history and theories behind your topic.</a:t>
            </a:r>
          </a:p>
          <a:p>
            <a:pPr algn="just"/>
            <a:r>
              <a:rPr lang="en-GB" sz="2800" dirty="0">
                <a:solidFill>
                  <a:srgbClr val="002060"/>
                </a:solidFill>
                <a:latin typeface="Lucida Bright" panose="02040602050505020304" pitchFamily="18" charset="0"/>
              </a:rPr>
              <a:t>Justifies your study: Proves that your research is necessary and not just a repeat of someone else's work.</a:t>
            </a:r>
            <a:endParaRPr lang="en-GB" dirty="0"/>
          </a:p>
        </p:txBody>
      </p:sp>
    </p:spTree>
    <p:extLst>
      <p:ext uri="{BB962C8B-B14F-4D97-AF65-F5344CB8AC3E}">
        <p14:creationId xmlns:p14="http://schemas.microsoft.com/office/powerpoint/2010/main" val="1991484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72A3D7-8962-0097-27DF-607A018EB189}"/>
              </a:ext>
            </a:extLst>
          </p:cNvPr>
          <p:cNvSpPr>
            <a:spLocks noGrp="1"/>
          </p:cNvSpPr>
          <p:nvPr>
            <p:ph type="title"/>
          </p:nvPr>
        </p:nvSpPr>
        <p:spPr/>
        <p:txBody>
          <a:bodyPr/>
          <a:lstStyle/>
          <a:p>
            <a:pPr algn="ctr"/>
            <a:r>
              <a:rPr lang="fr-FR" dirty="0"/>
              <a:t>2.</a:t>
            </a:r>
            <a:br>
              <a:rPr lang="fr-FR" dirty="0"/>
            </a:br>
            <a:r>
              <a:rPr lang="en-GB" dirty="0">
                <a:latin typeface="Lucida Bright" panose="02040602050505020304" pitchFamily="18" charset="0"/>
              </a:rPr>
              <a:t>The Five-Step Process</a:t>
            </a:r>
          </a:p>
        </p:txBody>
      </p:sp>
      <p:graphicFrame>
        <p:nvGraphicFramePr>
          <p:cNvPr id="3" name="Espace réservé du contenu 2">
            <a:extLst>
              <a:ext uri="{FF2B5EF4-FFF2-40B4-BE49-F238E27FC236}">
                <a16:creationId xmlns:a16="http://schemas.microsoft.com/office/drawing/2014/main" id="{548AE545-D993-F46A-FB5C-95A3DF7BC5A9}"/>
              </a:ext>
            </a:extLst>
          </p:cNvPr>
          <p:cNvGraphicFramePr>
            <a:graphicFrameLocks noGrp="1"/>
          </p:cNvGraphicFramePr>
          <p:nvPr>
            <p:ph idx="1"/>
            <p:extLst>
              <p:ext uri="{D42A27DB-BD31-4B8C-83A1-F6EECF244321}">
                <p14:modId xmlns:p14="http://schemas.microsoft.com/office/powerpoint/2010/main" val="742736683"/>
              </p:ext>
            </p:extLst>
          </p:nvPr>
        </p:nvGraphicFramePr>
        <p:xfrm>
          <a:off x="3558987" y="762001"/>
          <a:ext cx="8157882" cy="5262282"/>
        </p:xfrm>
        <a:graphic>
          <a:graphicData uri="http://schemas.openxmlformats.org/drawingml/2006/table">
            <a:tbl>
              <a:tblPr/>
              <a:tblGrid>
                <a:gridCol w="2719294">
                  <a:extLst>
                    <a:ext uri="{9D8B030D-6E8A-4147-A177-3AD203B41FA5}">
                      <a16:colId xmlns:a16="http://schemas.microsoft.com/office/drawing/2014/main" val="3811018454"/>
                    </a:ext>
                  </a:extLst>
                </a:gridCol>
                <a:gridCol w="2719294">
                  <a:extLst>
                    <a:ext uri="{9D8B030D-6E8A-4147-A177-3AD203B41FA5}">
                      <a16:colId xmlns:a16="http://schemas.microsoft.com/office/drawing/2014/main" val="2467930269"/>
                    </a:ext>
                  </a:extLst>
                </a:gridCol>
                <a:gridCol w="2719294">
                  <a:extLst>
                    <a:ext uri="{9D8B030D-6E8A-4147-A177-3AD203B41FA5}">
                      <a16:colId xmlns:a16="http://schemas.microsoft.com/office/drawing/2014/main" val="3788323409"/>
                    </a:ext>
                  </a:extLst>
                </a:gridCol>
              </a:tblGrid>
              <a:tr h="407201">
                <a:tc>
                  <a:txBody>
                    <a:bodyPr/>
                    <a:lstStyle/>
                    <a:p>
                      <a:pPr rtl="0">
                        <a:buNone/>
                      </a:pPr>
                      <a:r>
                        <a:rPr lang="en-GB" b="1" dirty="0">
                          <a:solidFill>
                            <a:srgbClr val="002060"/>
                          </a:solidFill>
                          <a:effectLst/>
                          <a:latin typeface="Lucida Bright" panose="02040602050505020304" pitchFamily="18" charset="0"/>
                        </a:rPr>
                        <a:t>Step</a:t>
                      </a:r>
                      <a:endParaRPr lang="en-GB" dirty="0">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b="1">
                          <a:solidFill>
                            <a:srgbClr val="002060"/>
                          </a:solidFill>
                          <a:effectLst/>
                          <a:latin typeface="Lucida Bright" panose="02040602050505020304" pitchFamily="18" charset="0"/>
                        </a:rPr>
                        <a:t>Action</a:t>
                      </a:r>
                      <a:endParaRPr lang="en-GB">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b="1">
                          <a:solidFill>
                            <a:srgbClr val="002060"/>
                          </a:solidFill>
                          <a:effectLst/>
                          <a:latin typeface="Lucida Bright" panose="02040602050505020304" pitchFamily="18" charset="0"/>
                        </a:rPr>
                        <a:t>Key Goal</a:t>
                      </a:r>
                      <a:endParaRPr lang="en-GB">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27428112"/>
                  </a:ext>
                </a:extLst>
              </a:tr>
              <a:tr h="971016">
                <a:tc>
                  <a:txBody>
                    <a:bodyPr/>
                    <a:lstStyle/>
                    <a:p>
                      <a:pPr rtl="0">
                        <a:buNone/>
                      </a:pPr>
                      <a:r>
                        <a:rPr lang="en-GB" b="1" dirty="0">
                          <a:solidFill>
                            <a:srgbClr val="002060"/>
                          </a:solidFill>
                          <a:effectLst/>
                          <a:latin typeface="Lucida Bright" panose="02040602050505020304" pitchFamily="18" charset="0"/>
                        </a:rPr>
                        <a:t>1. Search</a:t>
                      </a:r>
                      <a:endParaRPr lang="en-GB" dirty="0">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Use databases (Google Scholar, JSTOR)</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Find the "seminal" (most important) works.</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158000166"/>
                  </a:ext>
                </a:extLst>
              </a:tr>
              <a:tr h="971016">
                <a:tc>
                  <a:txBody>
                    <a:bodyPr/>
                    <a:lstStyle/>
                    <a:p>
                      <a:pPr rtl="0">
                        <a:buNone/>
                      </a:pPr>
                      <a:r>
                        <a:rPr lang="en-GB" b="1">
                          <a:solidFill>
                            <a:srgbClr val="002060"/>
                          </a:solidFill>
                          <a:effectLst/>
                          <a:latin typeface="Lucida Bright" panose="02040602050505020304" pitchFamily="18" charset="0"/>
                        </a:rPr>
                        <a:t>2. Screen</a:t>
                      </a:r>
                      <a:endParaRPr lang="en-GB">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Skim abstracts and conclusions</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Toss out anything not directly relevant.</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991670556"/>
                  </a:ext>
                </a:extLst>
              </a:tr>
              <a:tr h="971016">
                <a:tc>
                  <a:txBody>
                    <a:bodyPr/>
                    <a:lstStyle/>
                    <a:p>
                      <a:pPr rtl="0">
                        <a:buNone/>
                      </a:pPr>
                      <a:r>
                        <a:rPr lang="en-GB" b="1">
                          <a:solidFill>
                            <a:srgbClr val="002060"/>
                          </a:solidFill>
                          <a:effectLst/>
                          <a:latin typeface="Lucida Bright" panose="02040602050505020304" pitchFamily="18" charset="0"/>
                        </a:rPr>
                        <a:t>3. Summarize</a:t>
                      </a:r>
                      <a:endParaRPr lang="en-GB">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Take notes on methods and findings</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Keep track of </a:t>
                      </a:r>
                      <a:r>
                        <a:rPr lang="en-GB" i="1">
                          <a:solidFill>
                            <a:srgbClr val="002060"/>
                          </a:solidFill>
                          <a:effectLst/>
                          <a:latin typeface="Lucida Bright" panose="02040602050505020304" pitchFamily="18" charset="0"/>
                        </a:rPr>
                        <a:t>what</a:t>
                      </a:r>
                      <a:r>
                        <a:rPr lang="en-GB">
                          <a:solidFill>
                            <a:srgbClr val="002060"/>
                          </a:solidFill>
                          <a:effectLst/>
                          <a:latin typeface="Lucida Bright" panose="02040602050505020304" pitchFamily="18" charset="0"/>
                        </a:rPr>
                        <a:t> they found and </a:t>
                      </a:r>
                      <a:r>
                        <a:rPr lang="en-GB" i="1">
                          <a:solidFill>
                            <a:srgbClr val="002060"/>
                          </a:solidFill>
                          <a:effectLst/>
                          <a:latin typeface="Lucida Bright" panose="02040602050505020304" pitchFamily="18" charset="0"/>
                        </a:rPr>
                        <a:t>how</a:t>
                      </a:r>
                      <a:r>
                        <a:rPr lang="en-GB">
                          <a:solidFill>
                            <a:srgbClr val="002060"/>
                          </a:solidFill>
                          <a:effectLst/>
                          <a:latin typeface="Lucida Bright" panose="02040602050505020304" pitchFamily="18" charset="0"/>
                        </a:rPr>
                        <a:t>.</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235572879"/>
                  </a:ext>
                </a:extLst>
              </a:tr>
              <a:tr h="1252925">
                <a:tc>
                  <a:txBody>
                    <a:bodyPr/>
                    <a:lstStyle/>
                    <a:p>
                      <a:pPr rtl="0">
                        <a:buNone/>
                      </a:pPr>
                      <a:r>
                        <a:rPr lang="en-GB" b="1">
                          <a:solidFill>
                            <a:srgbClr val="002060"/>
                          </a:solidFill>
                          <a:effectLst/>
                          <a:latin typeface="Lucida Bright" panose="02040602050505020304" pitchFamily="18" charset="0"/>
                        </a:rPr>
                        <a:t>4. Synthesize</a:t>
                      </a:r>
                      <a:endParaRPr lang="en-GB">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Group papers by theme or argument</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Stop looking at individual papers; look at the "big picture."</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485812605"/>
                  </a:ext>
                </a:extLst>
              </a:tr>
              <a:tr h="689108">
                <a:tc>
                  <a:txBody>
                    <a:bodyPr/>
                    <a:lstStyle/>
                    <a:p>
                      <a:pPr rtl="0">
                        <a:buNone/>
                      </a:pPr>
                      <a:r>
                        <a:rPr lang="en-GB" b="1">
                          <a:solidFill>
                            <a:srgbClr val="002060"/>
                          </a:solidFill>
                          <a:effectLst/>
                          <a:latin typeface="Lucida Bright" panose="02040602050505020304" pitchFamily="18" charset="0"/>
                        </a:rPr>
                        <a:t>5. Structure</a:t>
                      </a:r>
                      <a:endParaRPr lang="en-GB">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dirty="0">
                          <a:solidFill>
                            <a:srgbClr val="002060"/>
                          </a:solidFill>
                          <a:effectLst/>
                          <a:latin typeface="Lucida Bright" panose="02040602050505020304" pitchFamily="18" charset="0"/>
                        </a:rPr>
                        <a:t>Outline your chapters</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dirty="0">
                          <a:solidFill>
                            <a:srgbClr val="002060"/>
                          </a:solidFill>
                          <a:effectLst/>
                          <a:latin typeface="Lucida Bright" panose="02040602050505020304" pitchFamily="18" charset="0"/>
                        </a:rPr>
                        <a:t>Decide how to tell the story.</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251973863"/>
                  </a:ext>
                </a:extLst>
              </a:tr>
            </a:tbl>
          </a:graphicData>
        </a:graphic>
      </p:graphicFrame>
    </p:spTree>
    <p:extLst>
      <p:ext uri="{BB962C8B-B14F-4D97-AF65-F5344CB8AC3E}">
        <p14:creationId xmlns:p14="http://schemas.microsoft.com/office/powerpoint/2010/main" val="3932530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5E91E7-96D9-DBD0-0B27-C675F7F55CD3}"/>
              </a:ext>
            </a:extLst>
          </p:cNvPr>
          <p:cNvSpPr>
            <a:spLocks noGrp="1"/>
          </p:cNvSpPr>
          <p:nvPr>
            <p:ph type="title"/>
          </p:nvPr>
        </p:nvSpPr>
        <p:spPr/>
        <p:txBody>
          <a:bodyPr/>
          <a:lstStyle/>
          <a:p>
            <a:pPr algn="ctr"/>
            <a:r>
              <a:rPr lang="fr-FR" dirty="0"/>
              <a:t>3</a:t>
            </a:r>
            <a:endParaRPr lang="en-GB" dirty="0"/>
          </a:p>
        </p:txBody>
      </p:sp>
      <p:sp>
        <p:nvSpPr>
          <p:cNvPr id="3" name="Espace réservé du contenu 2">
            <a:extLst>
              <a:ext uri="{FF2B5EF4-FFF2-40B4-BE49-F238E27FC236}">
                <a16:creationId xmlns:a16="http://schemas.microsoft.com/office/drawing/2014/main" id="{4D9BE17B-CC2C-1F9F-404F-68C220527D12}"/>
              </a:ext>
            </a:extLst>
          </p:cNvPr>
          <p:cNvSpPr>
            <a:spLocks noGrp="1"/>
          </p:cNvSpPr>
          <p:nvPr>
            <p:ph idx="1"/>
          </p:nvPr>
        </p:nvSpPr>
        <p:spPr>
          <a:xfrm>
            <a:off x="3469341" y="864108"/>
            <a:ext cx="8355105" cy="5120640"/>
          </a:xfrm>
        </p:spPr>
        <p:txBody>
          <a:bodyPr>
            <a:normAutofit fontScale="77500" lnSpcReduction="20000"/>
          </a:bodyPr>
          <a:lstStyle/>
          <a:p>
            <a:r>
              <a:rPr lang="en-GB" sz="2400" b="1" dirty="0">
                <a:solidFill>
                  <a:srgbClr val="002060"/>
                </a:solidFill>
                <a:latin typeface="Lucida Bright" panose="02040602050505020304" pitchFamily="18" charset="0"/>
              </a:rPr>
              <a:t>3. How to Structure Your Review</a:t>
            </a:r>
          </a:p>
          <a:p>
            <a:r>
              <a:rPr lang="en-GB" sz="2400" dirty="0">
                <a:solidFill>
                  <a:srgbClr val="002060"/>
                </a:solidFill>
                <a:latin typeface="Lucida Bright" panose="02040602050505020304" pitchFamily="18" charset="0"/>
              </a:rPr>
              <a:t>Don't just go author-by-author (e.g., "Smith said X, then Jones said Y"). That’s a laundry list, not a review. Instead, try one of these approaches:</a:t>
            </a:r>
          </a:p>
          <a:p>
            <a:r>
              <a:rPr lang="en-GB" sz="2400" b="1" dirty="0">
                <a:solidFill>
                  <a:srgbClr val="002060"/>
                </a:solidFill>
                <a:latin typeface="Lucida Bright" panose="02040602050505020304" pitchFamily="18" charset="0"/>
              </a:rPr>
              <a:t>A. Thematic (Recommended)</a:t>
            </a:r>
          </a:p>
          <a:p>
            <a:r>
              <a:rPr lang="en-GB" sz="2400" dirty="0">
                <a:solidFill>
                  <a:srgbClr val="002060"/>
                </a:solidFill>
                <a:latin typeface="Lucida Bright" panose="02040602050505020304" pitchFamily="18" charset="0"/>
              </a:rPr>
              <a:t>Organize by sub-topics or major issues. If you are studying "Remote Work Productivity," your sections might be:</a:t>
            </a:r>
          </a:p>
          <a:p>
            <a:r>
              <a:rPr lang="en-GB" sz="2400" dirty="0">
                <a:solidFill>
                  <a:srgbClr val="002060"/>
                </a:solidFill>
                <a:latin typeface="Lucida Bright" panose="02040602050505020304" pitchFamily="18" charset="0"/>
              </a:rPr>
              <a:t>Historical trends of telecommuting.</a:t>
            </a:r>
          </a:p>
          <a:p>
            <a:r>
              <a:rPr lang="en-GB" sz="2400" dirty="0">
                <a:solidFill>
                  <a:srgbClr val="002060"/>
                </a:solidFill>
                <a:latin typeface="Lucida Bright" panose="02040602050505020304" pitchFamily="18" charset="0"/>
              </a:rPr>
              <a:t>Psychological impacts of isolation.</a:t>
            </a:r>
          </a:p>
          <a:p>
            <a:r>
              <a:rPr lang="en-GB" sz="2400" dirty="0">
                <a:solidFill>
                  <a:srgbClr val="002060"/>
                </a:solidFill>
                <a:latin typeface="Lucida Bright" panose="02040602050505020304" pitchFamily="18" charset="0"/>
              </a:rPr>
              <a:t>Technological barriers to efficiency.</a:t>
            </a:r>
          </a:p>
          <a:p>
            <a:r>
              <a:rPr lang="en-GB" sz="2400" b="1" dirty="0">
                <a:solidFill>
                  <a:srgbClr val="002060"/>
                </a:solidFill>
                <a:latin typeface="Lucida Bright" panose="02040602050505020304" pitchFamily="18" charset="0"/>
              </a:rPr>
              <a:t>B. Chronological</a:t>
            </a:r>
          </a:p>
          <a:p>
            <a:r>
              <a:rPr lang="en-GB" sz="2400" dirty="0">
                <a:solidFill>
                  <a:srgbClr val="002060"/>
                </a:solidFill>
                <a:latin typeface="Lucida Bright" panose="02040602050505020304" pitchFamily="18" charset="0"/>
              </a:rPr>
              <a:t>Trace the evolution of the topic over time. Use this if your field has undergone massive shifts (e.g., "Pre-Internet" vs. "Post-Internet" marketing).</a:t>
            </a:r>
          </a:p>
          <a:p>
            <a:r>
              <a:rPr lang="en-GB" sz="2400" b="1" dirty="0">
                <a:solidFill>
                  <a:srgbClr val="002060"/>
                </a:solidFill>
                <a:latin typeface="Lucida Bright" panose="02040602050505020304" pitchFamily="18" charset="0"/>
              </a:rPr>
              <a:t>C. Methodological</a:t>
            </a:r>
          </a:p>
          <a:p>
            <a:r>
              <a:rPr lang="en-GB" sz="2400" dirty="0">
                <a:solidFill>
                  <a:srgbClr val="002060"/>
                </a:solidFill>
                <a:latin typeface="Lucida Bright" panose="02040602050505020304" pitchFamily="18" charset="0"/>
              </a:rPr>
              <a:t>Compare different ways researchers have approached the problem (e.g., Qualitative vs. Quantitative studies).</a:t>
            </a:r>
          </a:p>
          <a:p>
            <a:endParaRPr lang="en-GB" sz="2400" dirty="0">
              <a:solidFill>
                <a:srgbClr val="002060"/>
              </a:solidFill>
              <a:latin typeface="Lucida Bright" panose="02040602050505020304" pitchFamily="18" charset="0"/>
            </a:endParaRPr>
          </a:p>
        </p:txBody>
      </p:sp>
    </p:spTree>
    <p:extLst>
      <p:ext uri="{BB962C8B-B14F-4D97-AF65-F5344CB8AC3E}">
        <p14:creationId xmlns:p14="http://schemas.microsoft.com/office/powerpoint/2010/main" val="1188927934"/>
      </p:ext>
    </p:extLst>
  </p:cSld>
  <p:clrMapOvr>
    <a:masterClrMapping/>
  </p:clrMapOvr>
</p:sld>
</file>

<file path=ppt/theme/theme1.xml><?xml version="1.0" encoding="utf-8"?>
<a:theme xmlns:a="http://schemas.openxmlformats.org/drawingml/2006/main" name="Cadre">
  <a:themeElements>
    <a:clrScheme name="Ble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dr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dr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TM03457475[[fn=Cadre]]</Template>
  <TotalTime>1628</TotalTime>
  <Words>980</Words>
  <Application>Microsoft Office PowerPoint</Application>
  <PresentationFormat>Grand écran</PresentationFormat>
  <Paragraphs>84</Paragraphs>
  <Slides>13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Corbel</vt:lpstr>
      <vt:lpstr>Lucida Bright</vt:lpstr>
      <vt:lpstr>Lucida Fax</vt:lpstr>
      <vt:lpstr>Wingdings 2</vt:lpstr>
      <vt:lpstr>Cadre</vt:lpstr>
      <vt:lpstr>LITERARTURE REVIEW</vt:lpstr>
      <vt:lpstr> What Is a Literature Review? </vt:lpstr>
      <vt:lpstr> Purposes for Writing a Literature Review  </vt:lpstr>
      <vt:lpstr>Purposes for Writing a Literature Review</vt:lpstr>
      <vt:lpstr>Purposes for Writing a Literature Review</vt:lpstr>
      <vt:lpstr>Types of Literature Review Organization  </vt:lpstr>
      <vt:lpstr>1</vt:lpstr>
      <vt:lpstr>2. The Five-Step Process</vt:lpstr>
      <vt:lpstr>3</vt:lpstr>
      <vt:lpstr>4</vt:lpstr>
      <vt:lpstr>5</vt:lpstr>
      <vt:lpstr>6</vt:lpstr>
      <vt:lpstr>Thanks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PME Vs STARTUP Quelles différences? </dc:title>
  <dc:creator>UNIV</dc:creator>
  <cp:lastModifiedBy>ADMIN</cp:lastModifiedBy>
  <cp:revision>102</cp:revision>
  <dcterms:created xsi:type="dcterms:W3CDTF">2023-03-05T16:18:00Z</dcterms:created>
  <dcterms:modified xsi:type="dcterms:W3CDTF">2026-03-05T21:57:18Z</dcterms:modified>
</cp:coreProperties>
</file>