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sldIdLst>
    <p:sldId id="256" r:id="rId3"/>
    <p:sldId id="329" r:id="rId4"/>
    <p:sldId id="269" r:id="rId5"/>
    <p:sldId id="299" r:id="rId6"/>
    <p:sldId id="300" r:id="rId7"/>
    <p:sldId id="351" r:id="rId8"/>
    <p:sldId id="270" r:id="rId9"/>
    <p:sldId id="305" r:id="rId10"/>
    <p:sldId id="306" r:id="rId11"/>
    <p:sldId id="331" r:id="rId12"/>
    <p:sldId id="330" r:id="rId13"/>
    <p:sldId id="332" r:id="rId14"/>
    <p:sldId id="327" r:id="rId15"/>
    <p:sldId id="334" r:id="rId16"/>
    <p:sldId id="335" r:id="rId17"/>
    <p:sldId id="336" r:id="rId18"/>
    <p:sldId id="337" r:id="rId19"/>
    <p:sldId id="338" r:id="rId20"/>
    <p:sldId id="339" r:id="rId21"/>
    <p:sldId id="333" r:id="rId22"/>
    <p:sldId id="261" r:id="rId23"/>
    <p:sldId id="262" r:id="rId24"/>
    <p:sldId id="340" r:id="rId25"/>
    <p:sldId id="341" r:id="rId26"/>
    <p:sldId id="287" r:id="rId27"/>
    <p:sldId id="342" r:id="rId28"/>
    <p:sldId id="274" r:id="rId29"/>
    <p:sldId id="273" r:id="rId30"/>
    <p:sldId id="343" r:id="rId31"/>
    <p:sldId id="344" r:id="rId32"/>
    <p:sldId id="345" r:id="rId33"/>
    <p:sldId id="346" r:id="rId34"/>
    <p:sldId id="328" r:id="rId35"/>
    <p:sldId id="288" r:id="rId36"/>
    <p:sldId id="277" r:id="rId37"/>
    <p:sldId id="289" r:id="rId38"/>
    <p:sldId id="290" r:id="rId39"/>
    <p:sldId id="291" r:id="rId40"/>
    <p:sldId id="294" r:id="rId41"/>
    <p:sldId id="292" r:id="rId42"/>
    <p:sldId id="293" r:id="rId43"/>
    <p:sldId id="296" r:id="rId44"/>
    <p:sldId id="295" r:id="rId45"/>
    <p:sldId id="278" r:id="rId46"/>
    <p:sldId id="322" r:id="rId47"/>
    <p:sldId id="321" r:id="rId48"/>
    <p:sldId id="315" r:id="rId49"/>
    <p:sldId id="325" r:id="rId50"/>
    <p:sldId id="301" r:id="rId51"/>
    <p:sldId id="302" r:id="rId52"/>
    <p:sldId id="316" r:id="rId53"/>
    <p:sldId id="303" r:id="rId54"/>
    <p:sldId id="304" r:id="rId55"/>
    <p:sldId id="307" r:id="rId56"/>
    <p:sldId id="318" r:id="rId57"/>
    <p:sldId id="317" r:id="rId58"/>
    <p:sldId id="311" r:id="rId59"/>
    <p:sldId id="308" r:id="rId60"/>
    <p:sldId id="309" r:id="rId61"/>
    <p:sldId id="310" r:id="rId62"/>
    <p:sldId id="319" r:id="rId63"/>
    <p:sldId id="320" r:id="rId64"/>
    <p:sldId id="312" r:id="rId65"/>
    <p:sldId id="313" r:id="rId66"/>
    <p:sldId id="314" r:id="rId67"/>
    <p:sldId id="326" r:id="rId68"/>
    <p:sldId id="347" r:id="rId69"/>
    <p:sldId id="348" r:id="rId70"/>
    <p:sldId id="349"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22D"/>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2" d="100"/>
          <a:sy n="62" d="100"/>
        </p:scale>
        <p:origin x="978" y="66"/>
      </p:cViewPr>
      <p:guideLst>
        <p:guide orient="horz" pos="2160"/>
        <p:guide pos="3840"/>
      </p:guideLst>
    </p:cSldViewPr>
  </p:slideViewPr>
  <p:outlineViewPr>
    <p:cViewPr>
      <p:scale>
        <a:sx n="33" d="100"/>
        <a:sy n="33" d="100"/>
      </p:scale>
      <p:origin x="0" y="-13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4F875-2000-4A47-90BE-00DFE5E64DB8}" type="datetimeFigureOut">
              <a:rPr lang="fr-FR" smtClean="0"/>
              <a:pPr/>
              <a:t>25/04/2026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0910D-DDD9-48DC-9B59-99D519EC7FC2}" type="slidenum">
              <a:rPr lang="fr-FR" smtClean="0"/>
              <a:pPr/>
              <a:t>‹N°›</a:t>
            </a:fld>
            <a:endParaRPr lang="fr-FR"/>
          </a:p>
        </p:txBody>
      </p:sp>
    </p:spTree>
    <p:extLst>
      <p:ext uri="{BB962C8B-B14F-4D97-AF65-F5344CB8AC3E}">
        <p14:creationId xmlns:p14="http://schemas.microsoft.com/office/powerpoint/2010/main" val="13417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8B73F-D892-4575-9542-FCAB139542F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25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5E9BE-82CB-95C7-FE56-BCF9BB9A46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C81947-D753-5108-8950-7266F49A3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8B93FCA-5AD0-A590-829C-48183454972B}"/>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5" name="Espace réservé du pied de page 4">
            <a:extLst>
              <a:ext uri="{FF2B5EF4-FFF2-40B4-BE49-F238E27FC236}">
                <a16:creationId xmlns:a16="http://schemas.microsoft.com/office/drawing/2014/main" id="{FF46F8CF-DCD3-25F9-72F6-6073DB0239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4C0EFE-A562-A0FE-3E45-297045297F84}"/>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270583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2C6DF-B7DE-0069-E790-860760C55EE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58F0459-3C6E-7B0E-2530-E9C565162D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934009-5129-42C4-AF56-C1DAAF28AACA}"/>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5" name="Espace réservé du pied de page 4">
            <a:extLst>
              <a:ext uri="{FF2B5EF4-FFF2-40B4-BE49-F238E27FC236}">
                <a16:creationId xmlns:a16="http://schemas.microsoft.com/office/drawing/2014/main" id="{A9A67CBE-438D-7B26-BDD2-3F994AB898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35199C-B77A-5343-B515-ED34100A967C}"/>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14855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F7750A-F07A-D2B4-0DCB-70713019DAD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DC5D578-A3CD-3BE6-C076-7E9A81577C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4970C8-C7AF-242D-072D-CD14287000CB}"/>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5" name="Espace réservé du pied de page 4">
            <a:extLst>
              <a:ext uri="{FF2B5EF4-FFF2-40B4-BE49-F238E27FC236}">
                <a16:creationId xmlns:a16="http://schemas.microsoft.com/office/drawing/2014/main" id="{3DD800A9-B659-E0A2-586E-F19BBC4BF8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303C69-03B1-D994-D664-F8272DFE74EF}"/>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45704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r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a:t>Cliquez pour modifier le style du titre</a:t>
            </a:r>
            <a:endParaRPr kumimoji="0" lang="en-US"/>
          </a:p>
        </p:txBody>
      </p:sp>
      <p:sp>
        <p:nvSpPr>
          <p:cNvPr id="3" name="Sous-titr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8713854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155448"/>
            <a:ext cx="10972800" cy="1252728"/>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2287043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r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12805657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98419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u texte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6" name="Espace réservé du contenu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359597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248392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187085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fr-FR"/>
              <a:t>Cliquez pour modifier le style du titre</a:t>
            </a:r>
            <a:endParaRPr kumimoji="0" lang="en-US"/>
          </a:p>
        </p:txBody>
      </p:sp>
      <p:sp>
        <p:nvSpPr>
          <p:cNvPr id="3" name="Espace réservé du contenu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texte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A3715B-770F-4B72-8B24-0D664C7921D5}" type="slidenum">
              <a:rPr lang="fr-FR" smtClean="0"/>
              <a:pPr/>
              <a:t>‹N°›</a:t>
            </a:fld>
            <a:endParaRPr lang="fr-F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20619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340BD-5168-DFFC-BCA7-B729A34A48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0D2C70-4C24-90A4-871F-A2B102B34D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02F51B-CE9B-BB9E-0110-FD9DF8C3E523}"/>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5" name="Espace réservé du pied de page 4">
            <a:extLst>
              <a:ext uri="{FF2B5EF4-FFF2-40B4-BE49-F238E27FC236}">
                <a16:creationId xmlns:a16="http://schemas.microsoft.com/office/drawing/2014/main" id="{F2C58C3F-2E14-4821-07A4-881029F977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C7AF95-EB44-FC9C-E943-4528F6403415}"/>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25403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219456" y="1170432"/>
            <a:ext cx="3364992" cy="201168"/>
          </a:xfrm>
        </p:spPr>
        <p:txBody>
          <a:bodyPr/>
          <a:lstStyle/>
          <a:p>
            <a:fld id="{0FF17F32-20E4-45B6-B516-412EC83BA7C8}" type="datetimeFigureOut">
              <a:rPr lang="fr-FR" smtClean="0"/>
              <a:pPr/>
              <a:t>25/04/2026</a:t>
            </a:fld>
            <a:endParaRPr lang="fr-F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Espace réservé du pied de page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11119104" y="1170432"/>
            <a:ext cx="978485" cy="201168"/>
          </a:xfrm>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4531420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37586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re vertical 1"/>
          <p:cNvSpPr>
            <a:spLocks noGrp="1"/>
          </p:cNvSpPr>
          <p:nvPr>
            <p:ph type="title" orient="vert"/>
          </p:nvPr>
        </p:nvSpPr>
        <p:spPr>
          <a:xfrm>
            <a:off x="9042400" y="274641"/>
            <a:ext cx="25400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304801"/>
            <a:ext cx="80264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FF17F32-20E4-45B6-B516-412EC83BA7C8}" type="datetimeFigureOut">
              <a:rPr lang="fr-FR" smtClean="0"/>
              <a:pPr/>
              <a:t>25/04/2026</a:t>
            </a:fld>
            <a:endParaRPr lang="fr-FR"/>
          </a:p>
        </p:txBody>
      </p:sp>
      <p:sp>
        <p:nvSpPr>
          <p:cNvPr id="5" name="Espace réservé du pied de page 4"/>
          <p:cNvSpPr>
            <a:spLocks noGrp="1"/>
          </p:cNvSpPr>
          <p:nvPr>
            <p:ph type="ftr" sz="quarter" idx="11"/>
          </p:nvPr>
        </p:nvSpPr>
        <p:spPr>
          <a:xfrm>
            <a:off x="3520796" y="6377460"/>
            <a:ext cx="5115205"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6DA3715B-770F-4B72-8B24-0D664C7921D5}" type="slidenum">
              <a:rPr lang="fr-FR" smtClean="0"/>
              <a:pPr/>
              <a:t>‹N°›</a:t>
            </a:fld>
            <a:endParaRPr lang="fr-FR"/>
          </a:p>
        </p:txBody>
      </p:sp>
    </p:spTree>
    <p:extLst>
      <p:ext uri="{BB962C8B-B14F-4D97-AF65-F5344CB8AC3E}">
        <p14:creationId xmlns:p14="http://schemas.microsoft.com/office/powerpoint/2010/main" val="88974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F8408-AF68-3340-8AAA-93757EDA57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244FDC-184F-1008-2023-AAFD1DA5A1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0E04F4-62E4-2137-489B-0E350D9577E2}"/>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5" name="Espace réservé du pied de page 4">
            <a:extLst>
              <a:ext uri="{FF2B5EF4-FFF2-40B4-BE49-F238E27FC236}">
                <a16:creationId xmlns:a16="http://schemas.microsoft.com/office/drawing/2014/main" id="{B5E5A5A0-E8DA-7EF7-E655-C77AA5B6B1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3F85CD-86E0-C45F-8787-F6107382064B}"/>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6338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1014A-A490-C6F8-8733-90722B303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9057FE-B827-28BD-412A-77C36C37EC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6C33E5A-8386-CC77-7E22-54118B7CA94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A2D511E-0BDC-63DA-D7E8-BDDD7C70ED39}"/>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6" name="Espace réservé du pied de page 5">
            <a:extLst>
              <a:ext uri="{FF2B5EF4-FFF2-40B4-BE49-F238E27FC236}">
                <a16:creationId xmlns:a16="http://schemas.microsoft.com/office/drawing/2014/main" id="{6DD6538C-E2A4-719E-2735-541823ADC4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2C2B59-84D7-4D0E-95E6-1DB4A06D92CD}"/>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411523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C8593-7E2B-DD4A-6F91-40C8921236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F1F3F1B-52FA-C947-74D8-7FC8DAEE0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B7DB91-C98F-DBC7-7AAD-718230C0CB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6CEFAE4-6039-40D6-B489-41CDC5A6A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8BEDB7-CE69-2F7E-4B37-10A3EDD37F6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4DAB14-A3A9-C779-5986-699FC3CD3AEF}"/>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8" name="Espace réservé du pied de page 7">
            <a:extLst>
              <a:ext uri="{FF2B5EF4-FFF2-40B4-BE49-F238E27FC236}">
                <a16:creationId xmlns:a16="http://schemas.microsoft.com/office/drawing/2014/main" id="{07587859-0E40-30DE-7618-8FA3BD14B0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5F9A400-A7C9-B15B-66AE-E79221AF0CEA}"/>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7417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E1FB7-9371-F9D5-5202-89B98FA227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264B608-1BE1-E5CE-89C4-E4394DD85E81}"/>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4" name="Espace réservé du pied de page 3">
            <a:extLst>
              <a:ext uri="{FF2B5EF4-FFF2-40B4-BE49-F238E27FC236}">
                <a16:creationId xmlns:a16="http://schemas.microsoft.com/office/drawing/2014/main" id="{A6B74E88-4DD0-FA7D-03E3-87E43152EB0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DB08C5-A0C7-3514-3C98-82AF9D8D66EC}"/>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04813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C5FC7C0-0062-F7F2-91D7-3FF8B89B0DF9}"/>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3" name="Espace réservé du pied de page 2">
            <a:extLst>
              <a:ext uri="{FF2B5EF4-FFF2-40B4-BE49-F238E27FC236}">
                <a16:creationId xmlns:a16="http://schemas.microsoft.com/office/drawing/2014/main" id="{D34F5D9C-59A9-239D-6CCF-721871FFF00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0E9836-A8DE-6C97-80A3-149A291DAABE}"/>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59329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64BF4-1CCD-6DE5-0482-1E9A517BDA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3A7C98-416A-0431-8372-383786732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80BE85-89F0-BB6B-CCC1-686496B55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279B7C-4CB7-E65D-9D0B-3655CFE5BBB6}"/>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6" name="Espace réservé du pied de page 5">
            <a:extLst>
              <a:ext uri="{FF2B5EF4-FFF2-40B4-BE49-F238E27FC236}">
                <a16:creationId xmlns:a16="http://schemas.microsoft.com/office/drawing/2014/main" id="{BE38257F-3A2E-6500-EBCD-69460CCDD2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427416-BE84-6D7B-A72F-303F07BC5DBF}"/>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35884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05101-FEC7-3BF9-E090-0449C0BFCF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26C264-601C-0A75-E09A-ECB41FC37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156859-8807-B881-1288-F65580845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E33573-DF68-8101-7F87-B00B420E5C15}"/>
              </a:ext>
            </a:extLst>
          </p:cNvPr>
          <p:cNvSpPr>
            <a:spLocks noGrp="1"/>
          </p:cNvSpPr>
          <p:nvPr>
            <p:ph type="dt" sz="half" idx="10"/>
          </p:nvPr>
        </p:nvSpPr>
        <p:spPr/>
        <p:txBody>
          <a:bodyPr/>
          <a:lstStyle/>
          <a:p>
            <a:fld id="{A2E10B48-A4A2-46B5-9998-1ADFD12E16EE}" type="datetimeFigureOut">
              <a:rPr lang="fr-FR" smtClean="0"/>
              <a:pPr/>
              <a:t>25/04/2026</a:t>
            </a:fld>
            <a:endParaRPr lang="fr-FR"/>
          </a:p>
        </p:txBody>
      </p:sp>
      <p:sp>
        <p:nvSpPr>
          <p:cNvPr id="6" name="Espace réservé du pied de page 5">
            <a:extLst>
              <a:ext uri="{FF2B5EF4-FFF2-40B4-BE49-F238E27FC236}">
                <a16:creationId xmlns:a16="http://schemas.microsoft.com/office/drawing/2014/main" id="{58D0A609-E429-D367-0557-144185A515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89073C-70C2-3EFE-1A1C-7FE4023866D7}"/>
              </a:ext>
            </a:extLst>
          </p:cNvPr>
          <p:cNvSpPr>
            <a:spLocks noGrp="1"/>
          </p:cNvSpPr>
          <p:nvPr>
            <p:ph type="sldNum" sz="quarter" idx="12"/>
          </p:nvPr>
        </p:nvSpPr>
        <p:spPr/>
        <p:txBody>
          <a:bodyPr/>
          <a:lstStyle/>
          <a:p>
            <a:fld id="{FE51C269-A658-4BE8-8BA9-3F987EE9D62B}" type="slidenum">
              <a:rPr lang="fr-FR" smtClean="0"/>
              <a:pPr/>
              <a:t>‹N°›</a:t>
            </a:fld>
            <a:endParaRPr lang="fr-FR"/>
          </a:p>
        </p:txBody>
      </p:sp>
    </p:spTree>
    <p:extLst>
      <p:ext uri="{BB962C8B-B14F-4D97-AF65-F5344CB8AC3E}">
        <p14:creationId xmlns:p14="http://schemas.microsoft.com/office/powerpoint/2010/main" val="168311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C951DD-9B6E-3CA9-FF05-EC23E840F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0D4B78-828B-748C-8A3D-A3A04FC6B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FE60BF-D7DB-F49B-CF0A-791105A8F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0B48-A4A2-46B5-9998-1ADFD12E16EE}" type="datetimeFigureOut">
              <a:rPr lang="fr-FR" smtClean="0"/>
              <a:pPr/>
              <a:t>25/04/2026</a:t>
            </a:fld>
            <a:endParaRPr lang="fr-FR"/>
          </a:p>
        </p:txBody>
      </p:sp>
      <p:sp>
        <p:nvSpPr>
          <p:cNvPr id="5" name="Espace réservé du pied de page 4">
            <a:extLst>
              <a:ext uri="{FF2B5EF4-FFF2-40B4-BE49-F238E27FC236}">
                <a16:creationId xmlns:a16="http://schemas.microsoft.com/office/drawing/2014/main" id="{CBFA1222-1A0F-2D93-4A96-0000A7099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9BA383-25E1-B227-6FC2-D8EE20AB7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1C269-A658-4BE8-8BA9-3F987EE9D62B}" type="slidenum">
              <a:rPr lang="fr-FR" smtClean="0"/>
              <a:pPr/>
              <a:t>‹N°›</a:t>
            </a:fld>
            <a:endParaRPr lang="fr-FR"/>
          </a:p>
        </p:txBody>
      </p:sp>
    </p:spTree>
    <p:extLst>
      <p:ext uri="{BB962C8B-B14F-4D97-AF65-F5344CB8AC3E}">
        <p14:creationId xmlns:p14="http://schemas.microsoft.com/office/powerpoint/2010/main" val="366957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Espace réservé du titre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Espace réservé de la date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FF17F32-20E4-45B6-B516-412EC83BA7C8}" type="datetimeFigureOut">
              <a:rPr lang="fr-FR" smtClean="0"/>
              <a:pPr/>
              <a:t>25/04/2026</a:t>
            </a:fld>
            <a:endParaRPr lang="fr-FR"/>
          </a:p>
        </p:txBody>
      </p:sp>
      <p:sp>
        <p:nvSpPr>
          <p:cNvPr id="5" name="Espace réservé du pied de page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DA3715B-770F-4B72-8B24-0D664C7921D5}" type="slidenum">
              <a:rPr lang="fr-FR" smtClean="0"/>
              <a:pPr/>
              <a:t>‹N°›</a:t>
            </a:fld>
            <a:endParaRPr lang="fr-FR"/>
          </a:p>
        </p:txBody>
      </p:sp>
    </p:spTree>
    <p:extLst>
      <p:ext uri="{BB962C8B-B14F-4D97-AF65-F5344CB8AC3E}">
        <p14:creationId xmlns:p14="http://schemas.microsoft.com/office/powerpoint/2010/main" val="117343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1E00E-B402-5F86-30F2-56DF3B0D1CA5}"/>
              </a:ext>
            </a:extLst>
          </p:cNvPr>
          <p:cNvSpPr>
            <a:spLocks noGrp="1"/>
          </p:cNvSpPr>
          <p:nvPr>
            <p:ph type="ctrTitle"/>
          </p:nvPr>
        </p:nvSpPr>
        <p:spPr>
          <a:xfrm>
            <a:off x="1379621" y="2540033"/>
            <a:ext cx="9095874" cy="1141517"/>
          </a:xfrm>
          <a:solidFill>
            <a:schemeClr val="bg1">
              <a:lumMod val="95000"/>
              <a:alpha val="57000"/>
            </a:schemeClr>
          </a:solidFill>
        </p:spPr>
        <p:txBody>
          <a:bodyPr>
            <a:noAutofit/>
          </a:bodyPr>
          <a:lstStyle/>
          <a:p>
            <a:r>
              <a:rPr lang="en-US" sz="6600" b="1" dirty="0">
                <a:solidFill>
                  <a:srgbClr val="FF0000"/>
                </a:solidFill>
              </a:rPr>
              <a:t>Learning and Teaching</a:t>
            </a:r>
            <a:endParaRPr lang="fr-FR" b="1" dirty="0">
              <a:solidFill>
                <a:srgbClr val="FF0000"/>
              </a:solidFill>
            </a:endParaRPr>
          </a:p>
        </p:txBody>
      </p:sp>
      <p:sp>
        <p:nvSpPr>
          <p:cNvPr id="3" name="Sous-titre 2">
            <a:extLst>
              <a:ext uri="{FF2B5EF4-FFF2-40B4-BE49-F238E27FC236}">
                <a16:creationId xmlns:a16="http://schemas.microsoft.com/office/drawing/2014/main" id="{3A56DD1F-70C5-B27B-CD95-6ACD894020B4}"/>
              </a:ext>
            </a:extLst>
          </p:cNvPr>
          <p:cNvSpPr>
            <a:spLocks noGrp="1"/>
          </p:cNvSpPr>
          <p:nvPr>
            <p:ph type="subTitle" idx="1"/>
          </p:nvPr>
        </p:nvSpPr>
        <p:spPr>
          <a:xfrm>
            <a:off x="6982788" y="3955755"/>
            <a:ext cx="3492707" cy="580218"/>
          </a:xfrm>
          <a:solidFill>
            <a:schemeClr val="bg1">
              <a:lumMod val="95000"/>
              <a:alpha val="52000"/>
            </a:schemeClr>
          </a:solidFill>
        </p:spPr>
        <p:txBody>
          <a:bodyPr>
            <a:normAutofit/>
          </a:bodyPr>
          <a:lstStyle/>
          <a:p>
            <a:r>
              <a:rPr lang="fr-FR" sz="3200" dirty="0">
                <a:solidFill>
                  <a:srgbClr val="C00000"/>
                </a:solidFill>
              </a:rPr>
              <a:t>By: GAOUAOUI R</a:t>
            </a:r>
          </a:p>
        </p:txBody>
      </p:sp>
    </p:spTree>
    <p:extLst>
      <p:ext uri="{BB962C8B-B14F-4D97-AF65-F5344CB8AC3E}">
        <p14:creationId xmlns:p14="http://schemas.microsoft.com/office/powerpoint/2010/main" val="13215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28E96-3AEC-EA21-5EBE-7C39388C1779}"/>
              </a:ext>
            </a:extLst>
          </p:cNvPr>
          <p:cNvSpPr>
            <a:spLocks noGrp="1"/>
          </p:cNvSpPr>
          <p:nvPr>
            <p:ph type="title"/>
          </p:nvPr>
        </p:nvSpPr>
        <p:spPr/>
        <p:txBody>
          <a:bodyPr/>
          <a:lstStyle/>
          <a:p>
            <a:r>
              <a:rPr lang="en-US" dirty="0"/>
              <a:t>Science</a:t>
            </a:r>
            <a:endParaRPr lang="ar-DZ" dirty="0"/>
          </a:p>
        </p:txBody>
      </p:sp>
      <p:sp>
        <p:nvSpPr>
          <p:cNvPr id="3" name="Espace réservé du contenu 2">
            <a:extLst>
              <a:ext uri="{FF2B5EF4-FFF2-40B4-BE49-F238E27FC236}">
                <a16:creationId xmlns:a16="http://schemas.microsoft.com/office/drawing/2014/main" id="{D3C7577E-3149-BDEA-5CF7-03EDC9919365}"/>
              </a:ext>
            </a:extLst>
          </p:cNvPr>
          <p:cNvSpPr>
            <a:spLocks noGrp="1"/>
          </p:cNvSpPr>
          <p:nvPr>
            <p:ph idx="1"/>
          </p:nvPr>
        </p:nvSpPr>
        <p:spPr>
          <a:xfrm>
            <a:off x="433137" y="1775192"/>
            <a:ext cx="10972800" cy="4625609"/>
          </a:xfrm>
        </p:spPr>
        <p:txBody>
          <a:bodyPr/>
          <a:lstStyle/>
          <a:p>
            <a:pPr algn="just"/>
            <a:r>
              <a:rPr lang="en-US" b="1" dirty="0">
                <a:latin typeface="Andalus" panose="02020603050405020304" pitchFamily="18" charset="-78"/>
                <a:cs typeface="Andalus" panose="02020603050405020304" pitchFamily="18" charset="-78"/>
              </a:rPr>
              <a:t>"The scientific approach does not use the verb 'to believe'; science merely proposes provisional explanatory models of reality; and it is ready to modify them as soon as new information presents a contradiction." </a:t>
            </a:r>
          </a:p>
          <a:p>
            <a:endParaRPr lang="en-US" dirty="0"/>
          </a:p>
          <a:p>
            <a:pPr marL="118872" indent="0">
              <a:buNone/>
            </a:pPr>
            <a:r>
              <a:rPr lang="en-US" sz="2600" b="1" dirty="0">
                <a:solidFill>
                  <a:srgbClr val="FF0000"/>
                </a:solidFill>
                <a:latin typeface="Andalus" panose="02020603050405020304" pitchFamily="18" charset="-78"/>
                <a:cs typeface="Andalus" panose="02020603050405020304" pitchFamily="18" charset="-78"/>
              </a:rPr>
              <a:t>                    Albert Jacquard, A Little Philosophy for Non-Philosophers., 1997.</a:t>
            </a:r>
            <a:endParaRPr lang="ar-DZ" sz="26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61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B7715-66A5-7237-41A9-D9EA7D45E85A}"/>
              </a:ext>
            </a:extLst>
          </p:cNvPr>
          <p:cNvSpPr>
            <a:spLocks noGrp="1"/>
          </p:cNvSpPr>
          <p:nvPr>
            <p:ph type="title"/>
          </p:nvPr>
        </p:nvSpPr>
        <p:spPr/>
        <p:txBody>
          <a:bodyPr/>
          <a:lstStyle/>
          <a:p>
            <a:r>
              <a:rPr lang="en-US" dirty="0"/>
              <a:t>Science</a:t>
            </a:r>
            <a:endParaRPr lang="ar-DZ" dirty="0"/>
          </a:p>
        </p:txBody>
      </p:sp>
      <p:sp>
        <p:nvSpPr>
          <p:cNvPr id="3" name="Espace réservé du contenu 2">
            <a:extLst>
              <a:ext uri="{FF2B5EF4-FFF2-40B4-BE49-F238E27FC236}">
                <a16:creationId xmlns:a16="http://schemas.microsoft.com/office/drawing/2014/main" id="{516B06B7-F78D-C45D-11D1-86016B01B5AE}"/>
              </a:ext>
            </a:extLst>
          </p:cNvPr>
          <p:cNvSpPr>
            <a:spLocks noGrp="1"/>
          </p:cNvSpPr>
          <p:nvPr>
            <p:ph idx="1"/>
          </p:nvPr>
        </p:nvSpPr>
        <p:spPr/>
        <p:txBody>
          <a:bodyPr/>
          <a:lstStyle/>
          <a:p>
            <a:pPr marL="118872" indent="0" algn="just">
              <a:buNone/>
            </a:pPr>
            <a:r>
              <a:rPr lang="en-US" b="1" dirty="0"/>
              <a:t>Definition of science</a:t>
            </a:r>
            <a:endParaRPr lang="en-US" dirty="0"/>
          </a:p>
          <a:p>
            <a:pPr algn="just"/>
            <a:r>
              <a:rPr lang="en-US" b="1" dirty="0"/>
              <a:t>Etymology:</a:t>
            </a:r>
            <a:r>
              <a:rPr lang="en-US" dirty="0"/>
              <a:t> from the Latin </a:t>
            </a:r>
            <a:r>
              <a:rPr lang="en-US" b="1" i="1" dirty="0" err="1"/>
              <a:t>scientia</a:t>
            </a:r>
            <a:r>
              <a:rPr lang="en-US" dirty="0"/>
              <a:t>, knowledge, scientific knowledge, theoretical knowledge, science, itself derived from </a:t>
            </a:r>
            <a:r>
              <a:rPr lang="en-US" b="1" i="1" dirty="0"/>
              <a:t>scire</a:t>
            </a:r>
            <a:r>
              <a:rPr lang="en-US" dirty="0"/>
              <a:t>, to know, to be aware of, to be informed of, to learn.</a:t>
            </a:r>
          </a:p>
          <a:p>
            <a:pPr marL="118872" indent="0" algn="just">
              <a:buNone/>
            </a:pPr>
            <a:endParaRPr lang="en-US" dirty="0"/>
          </a:p>
          <a:p>
            <a:pPr algn="just"/>
            <a:r>
              <a:rPr lang="en-US" b="1" dirty="0">
                <a:solidFill>
                  <a:srgbClr val="FF0000"/>
                </a:solidFill>
              </a:rPr>
              <a:t>Science</a:t>
            </a:r>
            <a:r>
              <a:rPr lang="en-US" dirty="0"/>
              <a:t> (of an individual) is the totality of </a:t>
            </a:r>
            <a:r>
              <a:rPr lang="en-US" b="1" dirty="0"/>
              <a:t>knowledge</a:t>
            </a:r>
            <a:r>
              <a:rPr lang="en-US" dirty="0"/>
              <a:t> that they possess, acquired through study, reflection, or </a:t>
            </a:r>
            <a:r>
              <a:rPr lang="en-US" b="1" dirty="0"/>
              <a:t>experience.</a:t>
            </a:r>
          </a:p>
          <a:p>
            <a:endParaRPr lang="ar-DZ" dirty="0"/>
          </a:p>
        </p:txBody>
      </p:sp>
    </p:spTree>
    <p:extLst>
      <p:ext uri="{BB962C8B-B14F-4D97-AF65-F5344CB8AC3E}">
        <p14:creationId xmlns:p14="http://schemas.microsoft.com/office/powerpoint/2010/main" val="30532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A848B-3AFD-63F1-D65A-428DB4EF08BF}"/>
              </a:ext>
            </a:extLst>
          </p:cNvPr>
          <p:cNvSpPr>
            <a:spLocks noGrp="1"/>
          </p:cNvSpPr>
          <p:nvPr>
            <p:ph type="title"/>
          </p:nvPr>
        </p:nvSpPr>
        <p:spPr/>
        <p:txBody>
          <a:bodyPr/>
          <a:lstStyle/>
          <a:p>
            <a:r>
              <a:rPr lang="en-US" dirty="0"/>
              <a:t>Science</a:t>
            </a:r>
            <a:endParaRPr lang="ar-DZ" dirty="0"/>
          </a:p>
        </p:txBody>
      </p:sp>
      <p:sp>
        <p:nvSpPr>
          <p:cNvPr id="3" name="Espace réservé du contenu 2">
            <a:extLst>
              <a:ext uri="{FF2B5EF4-FFF2-40B4-BE49-F238E27FC236}">
                <a16:creationId xmlns:a16="http://schemas.microsoft.com/office/drawing/2014/main" id="{CA79DFBF-CD51-F4E6-8B4D-3FE81F5BC31E}"/>
              </a:ext>
            </a:extLst>
          </p:cNvPr>
          <p:cNvSpPr>
            <a:spLocks noGrp="1"/>
          </p:cNvSpPr>
          <p:nvPr>
            <p:ph idx="1"/>
          </p:nvPr>
        </p:nvSpPr>
        <p:spPr>
          <a:xfrm>
            <a:off x="352927" y="1743108"/>
            <a:ext cx="10587789" cy="4625609"/>
          </a:xfrm>
        </p:spPr>
        <p:txBody>
          <a:bodyPr>
            <a:normAutofit lnSpcReduction="10000"/>
          </a:bodyPr>
          <a:lstStyle/>
          <a:p>
            <a:pPr algn="just"/>
            <a:r>
              <a:rPr lang="en-US" sz="2800" dirty="0"/>
              <a:t>A particular </a:t>
            </a:r>
            <a:r>
              <a:rPr lang="en-US" sz="2800" b="1" dirty="0"/>
              <a:t>science </a:t>
            </a:r>
            <a:r>
              <a:rPr lang="en-US" sz="2800" dirty="0"/>
              <a:t>is the structured set of in-depth theoretical and practical knowledge about a specific domain, category of phenomena, or objects. </a:t>
            </a:r>
          </a:p>
          <a:p>
            <a:pPr algn="just"/>
            <a:endParaRPr lang="en-US" sz="2800" dirty="0"/>
          </a:p>
          <a:p>
            <a:pPr algn="just"/>
            <a:r>
              <a:rPr lang="en-US" sz="2800" dirty="0"/>
              <a:t>This knowledge is built either on demonstrable principles or on reasoning verified by experimentation. It is hierarchically organized and synthesized through general principles presented in the form of theories, laws, etc.</a:t>
            </a:r>
          </a:p>
          <a:p>
            <a:pPr marL="118872" indent="0" algn="just">
              <a:buNone/>
            </a:pPr>
            <a:endParaRPr lang="en-US" sz="2800" dirty="0"/>
          </a:p>
          <a:p>
            <a:pPr algn="just"/>
            <a:r>
              <a:rPr lang="en-US" sz="2800" dirty="0"/>
              <a:t>A piece of knowledge is said to be scientific if it can be verified by facts and through experience. It is verifiable and objective.</a:t>
            </a:r>
            <a:endParaRPr lang="ar-DZ" sz="2800" dirty="0"/>
          </a:p>
        </p:txBody>
      </p:sp>
    </p:spTree>
    <p:extLst>
      <p:ext uri="{BB962C8B-B14F-4D97-AF65-F5344CB8AC3E}">
        <p14:creationId xmlns:p14="http://schemas.microsoft.com/office/powerpoint/2010/main" val="19155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A5F56-C41F-C0D8-46C2-9A62C4DC6862}"/>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D8FF4037-5E79-3382-3BC8-05FB426B551C}"/>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5ACCBCD0-45C2-F1A5-AE24-F90F9D9C1053}"/>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Teaching</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4727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0DADC-9C7D-F900-F8F3-72D1496E2D3B}"/>
              </a:ext>
            </a:extLst>
          </p:cNvPr>
          <p:cNvSpPr>
            <a:spLocks noGrp="1"/>
          </p:cNvSpPr>
          <p:nvPr>
            <p:ph type="title"/>
          </p:nvPr>
        </p:nvSpPr>
        <p:spPr/>
        <p:txBody>
          <a:bodyPr/>
          <a:lstStyle/>
          <a:p>
            <a:r>
              <a:rPr lang="en-US" dirty="0"/>
              <a:t>Teaching</a:t>
            </a:r>
            <a:endParaRPr lang="ar-DZ" dirty="0"/>
          </a:p>
        </p:txBody>
      </p:sp>
      <p:sp>
        <p:nvSpPr>
          <p:cNvPr id="3" name="Espace réservé du contenu 2">
            <a:extLst>
              <a:ext uri="{FF2B5EF4-FFF2-40B4-BE49-F238E27FC236}">
                <a16:creationId xmlns:a16="http://schemas.microsoft.com/office/drawing/2014/main" id="{A7B6DE43-E858-C010-93ED-B93B76B95890}"/>
              </a:ext>
            </a:extLst>
          </p:cNvPr>
          <p:cNvSpPr>
            <a:spLocks noGrp="1"/>
          </p:cNvSpPr>
          <p:nvPr>
            <p:ph idx="1"/>
          </p:nvPr>
        </p:nvSpPr>
        <p:spPr/>
        <p:txBody>
          <a:bodyPr/>
          <a:lstStyle/>
          <a:p>
            <a:pPr marL="118872" indent="0" algn="just">
              <a:buNone/>
            </a:pPr>
            <a:r>
              <a:rPr lang="en-US" dirty="0">
                <a:latin typeface="Andalus" panose="02020603050405020304" pitchFamily="18" charset="-78"/>
                <a:cs typeface="Andalus" panose="02020603050405020304" pitchFamily="18" charset="-78"/>
              </a:rPr>
              <a:t>"</a:t>
            </a:r>
            <a:r>
              <a:rPr lang="en-US" b="1" dirty="0">
                <a:latin typeface="Andalus" panose="02020603050405020304" pitchFamily="18" charset="-78"/>
                <a:cs typeface="Andalus" panose="02020603050405020304" pitchFamily="18" charset="-78"/>
              </a:rPr>
              <a:t>Every human being is a complex amalgam formed by the education received, the experiences lived, and the genetic predispositions particular to their clan, family, country, their traditions, and their ancestors.“</a:t>
            </a:r>
          </a:p>
          <a:p>
            <a:pPr marL="118872" indent="0">
              <a:buNone/>
            </a:pP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a:t>
            </a:r>
            <a:r>
              <a:rPr lang="en-US" sz="2800" b="1" dirty="0">
                <a:solidFill>
                  <a:srgbClr val="FF0000"/>
                </a:solidFill>
                <a:latin typeface="Andalus" panose="02020603050405020304" pitchFamily="18" charset="-78"/>
                <a:cs typeface="Andalus" panose="02020603050405020304" pitchFamily="18" charset="-78"/>
              </a:rPr>
              <a:t>Alice Parizeau - 1930-1991 - A Woman, 1990</a:t>
            </a:r>
            <a:endParaRPr lang="ar-DZ" sz="28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099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0827B-0418-3F78-FE1E-630A9C791979}"/>
              </a:ext>
            </a:extLst>
          </p:cNvPr>
          <p:cNvSpPr>
            <a:spLocks noGrp="1"/>
          </p:cNvSpPr>
          <p:nvPr>
            <p:ph type="title"/>
          </p:nvPr>
        </p:nvSpPr>
        <p:spPr/>
        <p:txBody>
          <a:bodyPr/>
          <a:lstStyle/>
          <a:p>
            <a:r>
              <a:rPr lang="en-US" dirty="0"/>
              <a:t>Teaching</a:t>
            </a:r>
            <a:endParaRPr lang="ar-DZ" dirty="0"/>
          </a:p>
        </p:txBody>
      </p:sp>
      <p:sp>
        <p:nvSpPr>
          <p:cNvPr id="3" name="Espace réservé du contenu 2">
            <a:extLst>
              <a:ext uri="{FF2B5EF4-FFF2-40B4-BE49-F238E27FC236}">
                <a16:creationId xmlns:a16="http://schemas.microsoft.com/office/drawing/2014/main" id="{A054F1C8-21B8-921F-4EB3-20DBEAE79F29}"/>
              </a:ext>
            </a:extLst>
          </p:cNvPr>
          <p:cNvSpPr>
            <a:spLocks noGrp="1"/>
          </p:cNvSpPr>
          <p:nvPr>
            <p:ph idx="1"/>
          </p:nvPr>
        </p:nvSpPr>
        <p:spPr/>
        <p:txBody>
          <a:bodyPr>
            <a:normAutofit lnSpcReduction="10000"/>
          </a:bodyPr>
          <a:lstStyle/>
          <a:p>
            <a:pPr marL="118872" indent="0">
              <a:spcAft>
                <a:spcPts val="1200"/>
              </a:spcAft>
              <a:buNone/>
            </a:pPr>
            <a:r>
              <a:rPr lang="en-US" b="1" dirty="0"/>
              <a:t>Definition of Teaching:</a:t>
            </a:r>
          </a:p>
          <a:p>
            <a:pPr algn="just"/>
            <a:r>
              <a:rPr lang="en-US" b="1" dirty="0">
                <a:solidFill>
                  <a:srgbClr val="FF0000"/>
                </a:solidFill>
              </a:rPr>
              <a:t>Etymology:</a:t>
            </a:r>
            <a:r>
              <a:rPr lang="en-US" dirty="0"/>
              <a:t> Derived from the verb </a:t>
            </a:r>
            <a:r>
              <a:rPr lang="en-US" b="1" dirty="0"/>
              <a:t>"to teach," </a:t>
            </a:r>
            <a:r>
              <a:rPr lang="en-US" dirty="0"/>
              <a:t>from the popular </a:t>
            </a:r>
            <a:r>
              <a:rPr lang="en-US" b="1" dirty="0"/>
              <a:t>Latin </a:t>
            </a:r>
            <a:r>
              <a:rPr lang="en-US" b="1" i="1" dirty="0" err="1"/>
              <a:t>insignare</a:t>
            </a:r>
            <a:r>
              <a:rPr lang="en-US" dirty="0"/>
              <a:t>, from </a:t>
            </a:r>
            <a:r>
              <a:rPr lang="en-US" b="1" dirty="0"/>
              <a:t>classical Latin </a:t>
            </a:r>
            <a:r>
              <a:rPr lang="en-US" b="1" i="1" dirty="0" err="1"/>
              <a:t>signare</a:t>
            </a:r>
            <a:r>
              <a:rPr lang="en-US" b="1" dirty="0"/>
              <a:t>,</a:t>
            </a:r>
            <a:r>
              <a:rPr lang="en-US" dirty="0"/>
              <a:t> meaning to imprint a sign, a trace, to mark, to indicate something.</a:t>
            </a:r>
          </a:p>
          <a:p>
            <a:pPr marL="118872" indent="0" algn="just">
              <a:buNone/>
            </a:pPr>
            <a:endParaRPr lang="en-US" dirty="0"/>
          </a:p>
          <a:p>
            <a:pPr algn="just"/>
            <a:r>
              <a:rPr lang="en-US" b="1" dirty="0">
                <a:solidFill>
                  <a:srgbClr val="FF0000"/>
                </a:solidFill>
              </a:rPr>
              <a:t>Teaching is: </a:t>
            </a:r>
            <a:r>
              <a:rPr lang="en-US" b="1" dirty="0"/>
              <a:t>The action or manner of teaching, of transmitting knowledge</a:t>
            </a:r>
            <a:r>
              <a:rPr lang="en-US" dirty="0"/>
              <a:t> or new skills. These are put into practice by the teacher.</a:t>
            </a:r>
          </a:p>
          <a:p>
            <a:pPr algn="just"/>
            <a:endParaRPr lang="en-US" dirty="0"/>
          </a:p>
          <a:p>
            <a:endParaRPr lang="ar-DZ" dirty="0"/>
          </a:p>
        </p:txBody>
      </p:sp>
    </p:spTree>
    <p:extLst>
      <p:ext uri="{BB962C8B-B14F-4D97-AF65-F5344CB8AC3E}">
        <p14:creationId xmlns:p14="http://schemas.microsoft.com/office/powerpoint/2010/main" val="40908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82EF1-1C30-8169-8848-AE51B1567587}"/>
              </a:ext>
            </a:extLst>
          </p:cNvPr>
          <p:cNvSpPr>
            <a:spLocks noGrp="1"/>
          </p:cNvSpPr>
          <p:nvPr>
            <p:ph type="title"/>
          </p:nvPr>
        </p:nvSpPr>
        <p:spPr/>
        <p:txBody>
          <a:bodyPr/>
          <a:lstStyle/>
          <a:p>
            <a:r>
              <a:rPr lang="en-US" dirty="0"/>
              <a:t>Teaching</a:t>
            </a:r>
            <a:endParaRPr lang="ar-DZ" dirty="0"/>
          </a:p>
        </p:txBody>
      </p:sp>
      <p:sp>
        <p:nvSpPr>
          <p:cNvPr id="3" name="Espace réservé du contenu 2">
            <a:extLst>
              <a:ext uri="{FF2B5EF4-FFF2-40B4-BE49-F238E27FC236}">
                <a16:creationId xmlns:a16="http://schemas.microsoft.com/office/drawing/2014/main" id="{7F937785-F590-0568-ABAB-62681CF3E39C}"/>
              </a:ext>
            </a:extLst>
          </p:cNvPr>
          <p:cNvSpPr>
            <a:spLocks noGrp="1"/>
          </p:cNvSpPr>
          <p:nvPr>
            <p:ph idx="1"/>
          </p:nvPr>
        </p:nvSpPr>
        <p:spPr>
          <a:xfrm>
            <a:off x="481263" y="1823319"/>
            <a:ext cx="10635916" cy="4625609"/>
          </a:xfrm>
        </p:spPr>
        <p:txBody>
          <a:bodyPr/>
          <a:lstStyle/>
          <a:p>
            <a:pPr algn="just"/>
            <a:r>
              <a:rPr lang="en-US" sz="3200" b="1" dirty="0">
                <a:solidFill>
                  <a:srgbClr val="FF0000"/>
                </a:solidFill>
              </a:rPr>
              <a:t>Distance learning (or e-learning): </a:t>
            </a:r>
            <a:r>
              <a:rPr lang="en-US" sz="3200" b="1" dirty="0"/>
              <a:t>is a form of education that takes place remotely using transmission methods such as correspondence, audiovisual media, the Internet, etc.</a:t>
            </a:r>
          </a:p>
          <a:p>
            <a:endParaRPr lang="ar-DZ" dirty="0"/>
          </a:p>
        </p:txBody>
      </p:sp>
    </p:spTree>
    <p:extLst>
      <p:ext uri="{BB962C8B-B14F-4D97-AF65-F5344CB8AC3E}">
        <p14:creationId xmlns:p14="http://schemas.microsoft.com/office/powerpoint/2010/main" val="4922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E2F32-338F-5E03-1E13-3AC034C169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33D2D8-D25A-72AA-9A54-063859573425}"/>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7DCFECAB-4DFB-963C-AD9F-54561EEC7E3E}"/>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D17B14E0-DB07-AB92-8690-E672AE6A1FE8}"/>
              </a:ext>
            </a:extLst>
          </p:cNvPr>
          <p:cNvSpPr txBox="1"/>
          <p:nvPr/>
        </p:nvSpPr>
        <p:spPr>
          <a:xfrm>
            <a:off x="3577389" y="2597688"/>
            <a:ext cx="4780548" cy="1015663"/>
          </a:xfrm>
          <a:prstGeom prst="rect">
            <a:avLst/>
          </a:prstGeom>
          <a:noFill/>
        </p:spPr>
        <p:txBody>
          <a:bodyPr wrap="square" rtlCol="1">
            <a:spAutoFit/>
          </a:bodyPr>
          <a:lstStyle/>
          <a:p>
            <a:pPr algn="ctr"/>
            <a:r>
              <a:rPr lang="en-US" sz="6000" b="1">
                <a:solidFill>
                  <a:schemeClr val="bg1"/>
                </a:solidFill>
                <a:latin typeface="Comic Sans MS" panose="030F0702030302020204" pitchFamily="66" charset="0"/>
              </a:rPr>
              <a:t>Education</a:t>
            </a:r>
            <a:endParaRPr lang="en-US"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298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8B876-F928-3EBE-B9C9-6F05F28F4F47}"/>
              </a:ext>
            </a:extLst>
          </p:cNvPr>
          <p:cNvSpPr>
            <a:spLocks noGrp="1"/>
          </p:cNvSpPr>
          <p:nvPr>
            <p:ph type="title"/>
          </p:nvPr>
        </p:nvSpPr>
        <p:spPr>
          <a:xfrm>
            <a:off x="609600" y="272715"/>
            <a:ext cx="10972800" cy="930442"/>
          </a:xfrm>
        </p:spPr>
        <p:txBody>
          <a:bodyPr>
            <a:normAutofit fontScale="90000"/>
          </a:bodyPr>
          <a:lstStyle/>
          <a:p>
            <a:br>
              <a:rPr lang="en-US" b="1" dirty="0"/>
            </a:br>
            <a:r>
              <a:rPr lang="en-US" b="1" dirty="0"/>
              <a:t>Education</a:t>
            </a:r>
            <a:br>
              <a:rPr lang="en-US" dirty="0"/>
            </a:br>
            <a:endParaRPr lang="ar-DZ" dirty="0"/>
          </a:p>
        </p:txBody>
      </p:sp>
      <p:sp>
        <p:nvSpPr>
          <p:cNvPr id="3" name="Espace réservé du contenu 2">
            <a:extLst>
              <a:ext uri="{FF2B5EF4-FFF2-40B4-BE49-F238E27FC236}">
                <a16:creationId xmlns:a16="http://schemas.microsoft.com/office/drawing/2014/main" id="{00CAE745-A35B-70D9-8695-8F3380CEE7B7}"/>
              </a:ext>
            </a:extLst>
          </p:cNvPr>
          <p:cNvSpPr>
            <a:spLocks noGrp="1"/>
          </p:cNvSpPr>
          <p:nvPr>
            <p:ph idx="1"/>
          </p:nvPr>
        </p:nvSpPr>
        <p:spPr>
          <a:xfrm>
            <a:off x="497305" y="1775192"/>
            <a:ext cx="10780295" cy="4625609"/>
          </a:xfrm>
        </p:spPr>
        <p:txBody>
          <a:bodyPr/>
          <a:lstStyle/>
          <a:p>
            <a:pPr marL="118872" indent="0" algn="just">
              <a:buNone/>
            </a:pPr>
            <a:r>
              <a:rPr lang="en-US" b="1" dirty="0">
                <a:latin typeface="Andalus" panose="02020603050405020304" pitchFamily="18" charset="-78"/>
                <a:cs typeface="Andalus" panose="02020603050405020304" pitchFamily="18" charset="-78"/>
              </a:rPr>
              <a:t>"Law and morals are essentially educational, and for that reason provisional. Any well-understood education tends to be able to do without them. All education tends to negate itself. Laws and morals are for a state of childhood: education is emancipation.“</a:t>
            </a:r>
          </a:p>
          <a:p>
            <a:pPr marL="118872" indent="0" algn="just">
              <a:buNone/>
            </a:pPr>
            <a:r>
              <a:rPr lang="en-US" b="1" dirty="0">
                <a:latin typeface="Andalus" panose="02020603050405020304" pitchFamily="18" charset="-78"/>
                <a:cs typeface="Andalus" panose="02020603050405020304" pitchFamily="18" charset="-78"/>
              </a:rPr>
              <a:t> </a:t>
            </a:r>
          </a:p>
          <a:p>
            <a:pPr marL="118872" indent="0" algn="just">
              <a:buNone/>
            </a:pPr>
            <a:r>
              <a:rPr lang="en-US" b="1" dirty="0">
                <a:solidFill>
                  <a:srgbClr val="FF0000"/>
                </a:solidFill>
                <a:latin typeface="Andalus" panose="02020603050405020304" pitchFamily="18" charset="-78"/>
                <a:cs typeface="Andalus" panose="02020603050405020304" pitchFamily="18" charset="-78"/>
              </a:rPr>
              <a:t>                                  </a:t>
            </a:r>
            <a:r>
              <a:rPr lang="en-US" sz="2800" b="1" dirty="0">
                <a:solidFill>
                  <a:srgbClr val="FF0000"/>
                </a:solidFill>
                <a:latin typeface="Andalus" panose="02020603050405020304" pitchFamily="18" charset="-78"/>
                <a:cs typeface="Andalus" panose="02020603050405020304" pitchFamily="18" charset="-78"/>
              </a:rPr>
              <a:t>André Gide - 1869-1951 - Journal 1889-1939.</a:t>
            </a:r>
          </a:p>
          <a:p>
            <a:endParaRPr lang="ar-DZ"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549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697FC-2F8F-D932-B5BB-60EA9C792ECE}"/>
              </a:ext>
            </a:extLst>
          </p:cNvPr>
          <p:cNvSpPr>
            <a:spLocks noGrp="1"/>
          </p:cNvSpPr>
          <p:nvPr>
            <p:ph type="title"/>
          </p:nvPr>
        </p:nvSpPr>
        <p:spPr>
          <a:xfrm>
            <a:off x="609600" y="171490"/>
            <a:ext cx="10972800" cy="1252728"/>
          </a:xfrm>
        </p:spPr>
        <p:txBody>
          <a:bodyPr/>
          <a:lstStyle/>
          <a:p>
            <a:r>
              <a:rPr lang="en-US" b="1" dirty="0"/>
              <a:t>Education</a:t>
            </a:r>
            <a:endParaRPr lang="ar-DZ" dirty="0"/>
          </a:p>
        </p:txBody>
      </p:sp>
      <p:sp>
        <p:nvSpPr>
          <p:cNvPr id="3" name="Espace réservé du contenu 2">
            <a:extLst>
              <a:ext uri="{FF2B5EF4-FFF2-40B4-BE49-F238E27FC236}">
                <a16:creationId xmlns:a16="http://schemas.microsoft.com/office/drawing/2014/main" id="{2E68FAF2-E94D-C63F-9729-54574BD90850}"/>
              </a:ext>
            </a:extLst>
          </p:cNvPr>
          <p:cNvSpPr>
            <a:spLocks noGrp="1"/>
          </p:cNvSpPr>
          <p:nvPr>
            <p:ph idx="1"/>
          </p:nvPr>
        </p:nvSpPr>
        <p:spPr>
          <a:xfrm>
            <a:off x="609600" y="1662897"/>
            <a:ext cx="10780295" cy="4625609"/>
          </a:xfrm>
        </p:spPr>
        <p:txBody>
          <a:bodyPr>
            <a:normAutofit fontScale="92500" lnSpcReduction="10000"/>
          </a:bodyPr>
          <a:lstStyle/>
          <a:p>
            <a:pPr marL="118872" indent="0" algn="just">
              <a:spcAft>
                <a:spcPts val="1200"/>
              </a:spcAft>
              <a:buNone/>
            </a:pPr>
            <a:r>
              <a:rPr lang="en-US" b="1" dirty="0"/>
              <a:t>Definition of Education</a:t>
            </a:r>
          </a:p>
          <a:p>
            <a:pPr algn="just"/>
            <a:r>
              <a:rPr lang="en-US" b="1" dirty="0">
                <a:solidFill>
                  <a:srgbClr val="FF0000"/>
                </a:solidFill>
              </a:rPr>
              <a:t>Etymology:</a:t>
            </a:r>
            <a:r>
              <a:rPr lang="en-US" dirty="0"/>
              <a:t> from the Latin </a:t>
            </a:r>
            <a:r>
              <a:rPr lang="en-US" b="1" i="1" dirty="0"/>
              <a:t>ex-</a:t>
            </a:r>
            <a:r>
              <a:rPr lang="en-US" b="1" i="1" dirty="0" err="1"/>
              <a:t>ducere</a:t>
            </a:r>
            <a:r>
              <a:rPr lang="en-US" dirty="0"/>
              <a:t>, meaning to guide, to lead.</a:t>
            </a:r>
          </a:p>
          <a:p>
            <a:pPr algn="just"/>
            <a:endParaRPr lang="en-US" dirty="0"/>
          </a:p>
          <a:p>
            <a:pPr algn="just"/>
            <a:r>
              <a:rPr lang="en-US" b="1" dirty="0">
                <a:solidFill>
                  <a:srgbClr val="FF0000"/>
                </a:solidFill>
              </a:rPr>
              <a:t>Education: </a:t>
            </a:r>
            <a:r>
              <a:rPr lang="en-US" dirty="0"/>
              <a:t>is the action of developing a set of knowledge and moral, physical, intellectual, and scientific values considered essential for reaching the desired level of culture.</a:t>
            </a:r>
          </a:p>
          <a:p>
            <a:pPr algn="just"/>
            <a:endParaRPr lang="en-US" dirty="0"/>
          </a:p>
          <a:p>
            <a:pPr algn="just"/>
            <a:r>
              <a:rPr lang="en-US" dirty="0"/>
              <a:t> </a:t>
            </a:r>
            <a:r>
              <a:rPr lang="en-US" b="1" dirty="0"/>
              <a:t>Education</a:t>
            </a:r>
            <a:r>
              <a:rPr lang="en-US" dirty="0"/>
              <a:t> allows for the transmission of culture from one generation to the next, necessary for the development of personality and the social integration of the individual.</a:t>
            </a:r>
            <a:endParaRPr lang="ar-DZ" dirty="0"/>
          </a:p>
        </p:txBody>
      </p:sp>
    </p:spTree>
    <p:extLst>
      <p:ext uri="{BB962C8B-B14F-4D97-AF65-F5344CB8AC3E}">
        <p14:creationId xmlns:p14="http://schemas.microsoft.com/office/powerpoint/2010/main" val="1773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DFAF-93FE-FEDD-5E16-A58E161246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716C63-9F6F-8A9D-6505-94F6DDC08142}"/>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05CA13E4-1B92-5F09-9557-28CCEE146678}"/>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B4C542EE-F71A-6F19-F04D-7BD75D56CC38}"/>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knowledge</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8268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B2E3-44D7-FE70-24DF-676890AB3E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480B08-344B-2EF7-AA51-DD657CDE8C46}"/>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04F45FCF-9191-23DA-1C4D-3F4D2C6A1FAD}"/>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6D185859-5294-2B84-4323-D489A7DC01B1}"/>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Didactics</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3225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305" y="171491"/>
            <a:ext cx="10972800" cy="1252728"/>
          </a:xfrm>
        </p:spPr>
        <p:txBody>
          <a:bodyPr/>
          <a:lstStyle/>
          <a:p>
            <a:r>
              <a:rPr lang="en-US" dirty="0">
                <a:latin typeface="Andalus" panose="02020603050405020304" pitchFamily="18" charset="-78"/>
                <a:cs typeface="Andalus" panose="02020603050405020304" pitchFamily="18" charset="-78"/>
              </a:rPr>
              <a:t>Didactics</a:t>
            </a:r>
            <a:endParaRPr lang="fr-FR" dirty="0"/>
          </a:p>
        </p:txBody>
      </p:sp>
      <p:sp>
        <p:nvSpPr>
          <p:cNvPr id="3" name="Espace réservé du contenu 2"/>
          <p:cNvSpPr>
            <a:spLocks noGrp="1"/>
          </p:cNvSpPr>
          <p:nvPr>
            <p:ph idx="1"/>
          </p:nvPr>
        </p:nvSpPr>
        <p:spPr>
          <a:xfrm>
            <a:off x="329782" y="1775192"/>
            <a:ext cx="11140323" cy="4625609"/>
          </a:xfrm>
        </p:spPr>
        <p:txBody>
          <a:bodyPr/>
          <a:lstStyle/>
          <a:p>
            <a:pPr marL="118872" indent="0" algn="just">
              <a:buNone/>
            </a:pPr>
            <a:r>
              <a:rPr lang="en-US" b="1" dirty="0">
                <a:latin typeface="Andalus" panose="02020603050405020304" pitchFamily="18" charset="-78"/>
                <a:cs typeface="Andalus" panose="02020603050405020304" pitchFamily="18" charset="-78"/>
              </a:rPr>
              <a:t>"The didactics of a discipline is the science that studies, for a particular domain, the phenomena of teaching, the conditions for the transmission of the 'culture' specific to an institution, and the conditions for the acquisition of knowledge by a learner." </a:t>
            </a:r>
          </a:p>
          <a:p>
            <a:pPr marL="118872" indent="0" algn="just">
              <a:buNone/>
            </a:pPr>
            <a:endParaRPr lang="en-US" b="1" dirty="0"/>
          </a:p>
          <a:p>
            <a:pPr marL="118872" indent="0" algn="just">
              <a:buNone/>
            </a:pPr>
            <a:r>
              <a:rPr lang="en-US" sz="2800" b="1" dirty="0">
                <a:solidFill>
                  <a:srgbClr val="FF0000"/>
                </a:solidFill>
                <a:latin typeface="Andalus" panose="02020603050405020304" pitchFamily="18" charset="-78"/>
                <a:cs typeface="Andalus" panose="02020603050405020304" pitchFamily="18" charset="-78"/>
              </a:rPr>
              <a:t>                                                                                  </a:t>
            </a:r>
            <a:r>
              <a:rPr lang="en-US" sz="2800" b="1" dirty="0" err="1">
                <a:solidFill>
                  <a:srgbClr val="FF0000"/>
                </a:solidFill>
                <a:latin typeface="Andalus" panose="02020603050405020304" pitchFamily="18" charset="-78"/>
                <a:cs typeface="Andalus" panose="02020603050405020304" pitchFamily="18" charset="-78"/>
              </a:rPr>
              <a:t>Johsua</a:t>
            </a:r>
            <a:r>
              <a:rPr lang="en-US" sz="2800" b="1" dirty="0">
                <a:solidFill>
                  <a:srgbClr val="FF0000"/>
                </a:solidFill>
                <a:latin typeface="Andalus" panose="02020603050405020304" pitchFamily="18" charset="-78"/>
                <a:cs typeface="Andalus" panose="02020603050405020304" pitchFamily="18" charset="-78"/>
              </a:rPr>
              <a:t> and </a:t>
            </a:r>
            <a:r>
              <a:rPr lang="en-US" sz="2800" b="1" dirty="0" err="1">
                <a:solidFill>
                  <a:srgbClr val="FF0000"/>
                </a:solidFill>
                <a:latin typeface="Andalus" panose="02020603050405020304" pitchFamily="18" charset="-78"/>
                <a:cs typeface="Andalus" panose="02020603050405020304" pitchFamily="18" charset="-78"/>
              </a:rPr>
              <a:t>Dupin</a:t>
            </a:r>
            <a:r>
              <a:rPr lang="en-US" sz="2800" b="1" dirty="0">
                <a:solidFill>
                  <a:srgbClr val="FF0000"/>
                </a:solidFill>
                <a:latin typeface="Andalus" panose="02020603050405020304" pitchFamily="18" charset="-78"/>
                <a:cs typeface="Andalus" panose="02020603050405020304" pitchFamily="18" charset="-78"/>
              </a:rPr>
              <a:t>, 1989</a:t>
            </a:r>
            <a:endParaRPr lang="fr-FR" sz="2800" dirty="0">
              <a:solidFill>
                <a:srgbClr val="FF00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4807" y="1775192"/>
            <a:ext cx="11182662" cy="4625609"/>
          </a:xfrm>
        </p:spPr>
        <p:txBody>
          <a:bodyPr>
            <a:normAutofit/>
          </a:bodyPr>
          <a:lstStyle/>
          <a:p>
            <a:pPr marL="457200" lvl="1" indent="-280988" algn="just">
              <a:buNone/>
            </a:pPr>
            <a:r>
              <a:rPr lang="en-US" sz="3200" b="1" dirty="0"/>
              <a:t>Definition:</a:t>
            </a:r>
          </a:p>
          <a:p>
            <a:pPr marL="625475" lvl="1" indent="-176213" algn="just">
              <a:buClr>
                <a:srgbClr val="FFC000"/>
              </a:buClr>
              <a:buSzPct val="100000"/>
            </a:pPr>
            <a:r>
              <a:rPr lang="en-US" b="1" dirty="0">
                <a:solidFill>
                  <a:srgbClr val="FF0000"/>
                </a:solidFill>
              </a:rPr>
              <a:t>Etymology:</a:t>
            </a:r>
            <a:r>
              <a:rPr lang="en-US" dirty="0"/>
              <a:t> comes from the ancient Greek </a:t>
            </a:r>
            <a:r>
              <a:rPr lang="en-US" dirty="0" err="1"/>
              <a:t>didaktikós</a:t>
            </a:r>
            <a:r>
              <a:rPr lang="en-US" dirty="0"/>
              <a:t>, meaning skilled in teaching, derived from the verb </a:t>
            </a:r>
            <a:r>
              <a:rPr lang="en-US" dirty="0" err="1"/>
              <a:t>didáschein</a:t>
            </a:r>
            <a:r>
              <a:rPr lang="en-US" dirty="0"/>
              <a:t>, to teach.</a:t>
            </a:r>
          </a:p>
          <a:p>
            <a:pPr marL="625475" lvl="1" indent="-176213" algn="just">
              <a:buNone/>
            </a:pPr>
            <a:endParaRPr lang="en-US" b="1" dirty="0"/>
          </a:p>
          <a:p>
            <a:pPr marL="625475" lvl="1" indent="-176213" algn="just">
              <a:buClr>
                <a:srgbClr val="FFC000"/>
              </a:buClr>
              <a:buSzPct val="106000"/>
            </a:pPr>
            <a:r>
              <a:rPr lang="en-US" b="1" dirty="0"/>
              <a:t>Definition 1:</a:t>
            </a:r>
          </a:p>
          <a:p>
            <a:pPr marL="625475" lvl="1" indent="-176213" algn="just">
              <a:buNone/>
            </a:pPr>
            <a:r>
              <a:rPr lang="en-US" sz="2600" dirty="0"/>
              <a:t>  Didactics is A scientific activity (bibliography, community, data, language) whose focus is the study of the construction of knowledge as identified by learners who build understanding within an educational institution where they interact with teachers, possibly through computerized systems.</a:t>
            </a:r>
          </a:p>
          <a:p>
            <a:pPr lvl="1" algn="just">
              <a:buClr>
                <a:srgbClr val="FFC000"/>
              </a:buClr>
              <a:buFont typeface="Wingdings" panose="05000000000000000000" pitchFamily="2" charset="2"/>
              <a:buChar char="§"/>
            </a:pPr>
            <a:endParaRPr lang="fr-FR" dirty="0"/>
          </a:p>
        </p:txBody>
      </p:sp>
      <p:sp>
        <p:nvSpPr>
          <p:cNvPr id="4" name="Titre 1"/>
          <p:cNvSpPr>
            <a:spLocks noGrp="1"/>
          </p:cNvSpPr>
          <p:nvPr>
            <p:ph type="title"/>
          </p:nvPr>
        </p:nvSpPr>
        <p:spPr>
          <a:xfrm>
            <a:off x="399738" y="187532"/>
            <a:ext cx="10972800" cy="1252728"/>
          </a:xfrm>
        </p:spPr>
        <p:txBody>
          <a:bodyPr/>
          <a:lstStyle/>
          <a:p>
            <a:r>
              <a:rPr lang="en-US" dirty="0">
                <a:cs typeface="Andalus" panose="02020603050405020304" pitchFamily="18" charset="-78"/>
              </a:rPr>
              <a:t>Didactics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4EDF8-46C3-048F-6BC2-BFDE1C8A6001}"/>
              </a:ext>
            </a:extLst>
          </p:cNvPr>
          <p:cNvSpPr>
            <a:spLocks noGrp="1"/>
          </p:cNvSpPr>
          <p:nvPr>
            <p:ph type="title"/>
          </p:nvPr>
        </p:nvSpPr>
        <p:spPr/>
        <p:txBody>
          <a:bodyPr/>
          <a:lstStyle/>
          <a:p>
            <a:r>
              <a:rPr lang="en-US" dirty="0">
                <a:cs typeface="Andalus" panose="02020603050405020304" pitchFamily="18" charset="-78"/>
              </a:rPr>
              <a:t>Didactics</a:t>
            </a:r>
            <a:endParaRPr lang="ar-DZ" dirty="0"/>
          </a:p>
        </p:txBody>
      </p:sp>
      <p:sp>
        <p:nvSpPr>
          <p:cNvPr id="3" name="Espace réservé du contenu 2">
            <a:extLst>
              <a:ext uri="{FF2B5EF4-FFF2-40B4-BE49-F238E27FC236}">
                <a16:creationId xmlns:a16="http://schemas.microsoft.com/office/drawing/2014/main" id="{364143B5-CD9E-1CD2-D29D-FFEDE54316C3}"/>
              </a:ext>
            </a:extLst>
          </p:cNvPr>
          <p:cNvSpPr>
            <a:spLocks noGrp="1"/>
          </p:cNvSpPr>
          <p:nvPr>
            <p:ph idx="1"/>
          </p:nvPr>
        </p:nvSpPr>
        <p:spPr>
          <a:xfrm>
            <a:off x="465221" y="1582686"/>
            <a:ext cx="10732168" cy="4625609"/>
          </a:xfrm>
        </p:spPr>
        <p:txBody>
          <a:bodyPr>
            <a:normAutofit fontScale="92500" lnSpcReduction="20000"/>
          </a:bodyPr>
          <a:lstStyle/>
          <a:p>
            <a:pPr marL="118872" indent="0" algn="just">
              <a:buNone/>
            </a:pPr>
            <a:r>
              <a:rPr lang="en-US" sz="3500" b="1" dirty="0"/>
              <a:t>Definition 2:</a:t>
            </a:r>
          </a:p>
          <a:p>
            <a:pPr marL="118872" indent="0" algn="just">
              <a:buNone/>
            </a:pPr>
            <a:endParaRPr lang="en-US" sz="2800" dirty="0"/>
          </a:p>
          <a:p>
            <a:pPr algn="just"/>
            <a:r>
              <a:rPr lang="en-US" sz="2800" b="1" dirty="0">
                <a:solidFill>
                  <a:srgbClr val="FF0000"/>
                </a:solidFill>
              </a:rPr>
              <a:t>Didactics </a:t>
            </a:r>
            <a:r>
              <a:rPr lang="en-US" sz="2800" dirty="0"/>
              <a:t>is the human science concerned with teaching and learning methods. It encompasses the various processes and techniques associated with these methods.</a:t>
            </a:r>
          </a:p>
          <a:p>
            <a:pPr algn="just"/>
            <a:endParaRPr lang="en-US" sz="2800" dirty="0"/>
          </a:p>
          <a:p>
            <a:pPr algn="just"/>
            <a:r>
              <a:rPr lang="en-US" sz="2800" b="1" dirty="0"/>
              <a:t>Didactics </a:t>
            </a:r>
            <a:r>
              <a:rPr lang="en-US" sz="2800" dirty="0"/>
              <a:t>is a rational approach to teaching and the transmission of knowledge to individuals. It is based on the dissemination of facts, knowledge, and information. </a:t>
            </a:r>
          </a:p>
          <a:p>
            <a:pPr algn="just"/>
            <a:endParaRPr lang="en-US" sz="2800" dirty="0"/>
          </a:p>
          <a:p>
            <a:pPr algn="just"/>
            <a:r>
              <a:rPr lang="en-US" sz="2800" dirty="0"/>
              <a:t>It develops theoretical principles regarding the content, method, and organization of teaching, as well as the transmission and acquisition of knowledge by the learner.</a:t>
            </a:r>
            <a:endParaRPr lang="ar-DZ" sz="2800" dirty="0"/>
          </a:p>
        </p:txBody>
      </p:sp>
    </p:spTree>
    <p:extLst>
      <p:ext uri="{BB962C8B-B14F-4D97-AF65-F5344CB8AC3E}">
        <p14:creationId xmlns:p14="http://schemas.microsoft.com/office/powerpoint/2010/main" val="34475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55C71-901E-7E66-8085-B19FA9AA8434}"/>
              </a:ext>
            </a:extLst>
          </p:cNvPr>
          <p:cNvSpPr>
            <a:spLocks noGrp="1"/>
          </p:cNvSpPr>
          <p:nvPr>
            <p:ph type="title"/>
          </p:nvPr>
        </p:nvSpPr>
        <p:spPr>
          <a:xfrm>
            <a:off x="609600" y="187532"/>
            <a:ext cx="10972800" cy="1252728"/>
          </a:xfrm>
        </p:spPr>
        <p:txBody>
          <a:bodyPr/>
          <a:lstStyle/>
          <a:p>
            <a:r>
              <a:rPr lang="en-US" dirty="0">
                <a:cs typeface="Andalus" panose="02020603050405020304" pitchFamily="18" charset="-78"/>
              </a:rPr>
              <a:t>Didactics</a:t>
            </a:r>
            <a:endParaRPr lang="ar-DZ" dirty="0"/>
          </a:p>
        </p:txBody>
      </p:sp>
      <p:sp>
        <p:nvSpPr>
          <p:cNvPr id="3" name="Espace réservé du contenu 2">
            <a:extLst>
              <a:ext uri="{FF2B5EF4-FFF2-40B4-BE49-F238E27FC236}">
                <a16:creationId xmlns:a16="http://schemas.microsoft.com/office/drawing/2014/main" id="{5186F4BC-1534-EB44-D340-566042BC34FA}"/>
              </a:ext>
            </a:extLst>
          </p:cNvPr>
          <p:cNvSpPr>
            <a:spLocks noGrp="1"/>
          </p:cNvSpPr>
          <p:nvPr>
            <p:ph idx="1"/>
          </p:nvPr>
        </p:nvSpPr>
        <p:spPr>
          <a:xfrm>
            <a:off x="609600" y="1775192"/>
            <a:ext cx="10555705" cy="4625609"/>
          </a:xfrm>
        </p:spPr>
        <p:txBody>
          <a:bodyPr/>
          <a:lstStyle/>
          <a:p>
            <a:pPr marL="118872" indent="0" algn="just">
              <a:buNone/>
            </a:pPr>
            <a:r>
              <a:rPr lang="en-US" dirty="0"/>
              <a:t>Centered around three components (the "didactic triangle"),the teacher, the student, and knowledge, didactics studies the relationships and interactions that develop between them during teaching, as well as their evolution over time.</a:t>
            </a:r>
            <a:endParaRPr lang="ar-DZ" dirty="0"/>
          </a:p>
        </p:txBody>
      </p:sp>
    </p:spTree>
    <p:extLst>
      <p:ext uri="{BB962C8B-B14F-4D97-AF65-F5344CB8AC3E}">
        <p14:creationId xmlns:p14="http://schemas.microsoft.com/office/powerpoint/2010/main" val="14343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9E7E8-ADD2-63D5-707A-AEEBD9DE63DB}"/>
              </a:ext>
            </a:extLst>
          </p:cNvPr>
          <p:cNvSpPr>
            <a:spLocks noGrp="1"/>
          </p:cNvSpPr>
          <p:nvPr>
            <p:ph type="title"/>
          </p:nvPr>
        </p:nvSpPr>
        <p:spPr>
          <a:xfrm>
            <a:off x="609600" y="139406"/>
            <a:ext cx="10972800" cy="1252728"/>
          </a:xfrm>
        </p:spPr>
        <p:txBody>
          <a:bodyPr/>
          <a:lstStyle/>
          <a:p>
            <a:r>
              <a:rPr lang="en-US" dirty="0">
                <a:solidFill>
                  <a:srgbClr val="FFC000"/>
                </a:solidFill>
              </a:rPr>
              <a:t>The didactic triangle</a:t>
            </a:r>
            <a:endParaRPr lang="fr-FR" dirty="0">
              <a:solidFill>
                <a:srgbClr val="FFC000"/>
              </a:solidFill>
            </a:endParaRPr>
          </a:p>
        </p:txBody>
      </p:sp>
      <p:sp>
        <p:nvSpPr>
          <p:cNvPr id="3" name="Espace réservé du contenu 2">
            <a:extLst>
              <a:ext uri="{FF2B5EF4-FFF2-40B4-BE49-F238E27FC236}">
                <a16:creationId xmlns:a16="http://schemas.microsoft.com/office/drawing/2014/main" id="{14760126-61E2-ABBA-FEA2-4BE68EF1C2AB}"/>
              </a:ext>
            </a:extLst>
          </p:cNvPr>
          <p:cNvSpPr>
            <a:spLocks noGrp="1"/>
          </p:cNvSpPr>
          <p:nvPr>
            <p:ph idx="1"/>
          </p:nvPr>
        </p:nvSpPr>
        <p:spPr>
          <a:xfrm>
            <a:off x="489284" y="1534561"/>
            <a:ext cx="10643937" cy="5184033"/>
          </a:xfrm>
        </p:spPr>
        <p:txBody>
          <a:bodyPr>
            <a:noAutofit/>
          </a:bodyPr>
          <a:lstStyle/>
          <a:p>
            <a:pPr algn="just"/>
            <a:r>
              <a:rPr lang="en-US" sz="2600" b="1" dirty="0">
                <a:solidFill>
                  <a:srgbClr val="FF0000"/>
                </a:solidFill>
              </a:rPr>
              <a:t>The didactic triangle: </a:t>
            </a:r>
            <a:r>
              <a:rPr lang="en-US" sz="2600" dirty="0"/>
              <a:t>is a conceptual model that illustrates the relationship between three key components in the educational process: </a:t>
            </a:r>
            <a:r>
              <a:rPr lang="en-US" sz="2600" b="1" dirty="0"/>
              <a:t>the teacher, the student, and the subject matter (or knowledge). </a:t>
            </a:r>
          </a:p>
          <a:p>
            <a:pPr marL="118872" indent="0" algn="just">
              <a:buNone/>
            </a:pPr>
            <a:endParaRPr lang="en-US" sz="2600" dirty="0"/>
          </a:p>
          <a:p>
            <a:pPr algn="just"/>
            <a:r>
              <a:rPr lang="en-US" sz="2600" dirty="0"/>
              <a:t>This model emphasizes that effective teaching and learning occur through the dynamic </a:t>
            </a:r>
            <a:r>
              <a:rPr lang="en-US" sz="2600" b="1" dirty="0"/>
              <a:t>interactions</a:t>
            </a:r>
            <a:r>
              <a:rPr lang="en-US" sz="2600" dirty="0"/>
              <a:t> between these three elements. </a:t>
            </a:r>
            <a:r>
              <a:rPr lang="en-US" sz="2600" b="1" dirty="0"/>
              <a:t>The teacher facilitates </a:t>
            </a:r>
            <a:r>
              <a:rPr lang="en-US" sz="2600" dirty="0"/>
              <a:t>the learning process, the student engages with the content, and the knowledge being taught shapes and is shaped by these interactions. </a:t>
            </a:r>
          </a:p>
          <a:p>
            <a:pPr algn="just"/>
            <a:endParaRPr lang="en-US" sz="2600" dirty="0"/>
          </a:p>
          <a:p>
            <a:pPr algn="just"/>
            <a:r>
              <a:rPr lang="en-US" sz="2600" dirty="0"/>
              <a:t>The triangle serves as a framework for understanding the complexities of educational practice and the factors that influence learning outcomes.</a:t>
            </a:r>
            <a:endParaRPr lang="fr-FR" sz="2600" b="1" dirty="0"/>
          </a:p>
        </p:txBody>
      </p:sp>
    </p:spTree>
    <p:extLst>
      <p:ext uri="{BB962C8B-B14F-4D97-AF65-F5344CB8AC3E}">
        <p14:creationId xmlns:p14="http://schemas.microsoft.com/office/powerpoint/2010/main" val="23336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0829F-8BD9-A5BA-37D6-D0CB1303C828}"/>
              </a:ext>
            </a:extLst>
          </p:cNvPr>
          <p:cNvSpPr>
            <a:spLocks noGrp="1"/>
          </p:cNvSpPr>
          <p:nvPr>
            <p:ph type="title"/>
          </p:nvPr>
        </p:nvSpPr>
        <p:spPr/>
        <p:txBody>
          <a:bodyPr/>
          <a:lstStyle/>
          <a:p>
            <a:r>
              <a:rPr lang="en-US"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9911502E-EF84-305B-DCD9-411502E4934A}"/>
              </a:ext>
            </a:extLst>
          </p:cNvPr>
          <p:cNvSpPr>
            <a:spLocks noGrp="1"/>
          </p:cNvSpPr>
          <p:nvPr>
            <p:ph idx="1"/>
          </p:nvPr>
        </p:nvSpPr>
        <p:spPr>
          <a:xfrm>
            <a:off x="465221" y="1743107"/>
            <a:ext cx="10972800" cy="4625609"/>
          </a:xfrm>
        </p:spPr>
        <p:txBody>
          <a:bodyPr>
            <a:normAutofit/>
          </a:bodyPr>
          <a:lstStyle/>
          <a:p>
            <a:pPr marL="118872" indent="0" algn="just">
              <a:buNone/>
            </a:pPr>
            <a:r>
              <a:rPr lang="en-US" sz="2800" b="1" dirty="0">
                <a:solidFill>
                  <a:srgbClr val="FF0000"/>
                </a:solidFill>
              </a:rPr>
              <a:t>1. A teacher: </a:t>
            </a:r>
            <a:r>
              <a:rPr lang="en-US" sz="2800" dirty="0"/>
              <a:t>is a person responsible for </a:t>
            </a:r>
            <a:r>
              <a:rPr lang="en-US" sz="2800" b="1" dirty="0"/>
              <a:t>imparting knowledge</a:t>
            </a:r>
            <a:r>
              <a:rPr lang="en-US" sz="2800" dirty="0"/>
              <a:t>, skills, and values to students in an educational setting. They play a key role in the learning process by </a:t>
            </a:r>
            <a:r>
              <a:rPr lang="en-US" sz="2800" b="1" dirty="0"/>
              <a:t>planning lessons, facilitating discussions, assessing learners' progress</a:t>
            </a:r>
            <a:r>
              <a:rPr lang="en-US" sz="2800" dirty="0"/>
              <a:t>, and adapting teaching methods according to the students' needs.</a:t>
            </a:r>
          </a:p>
          <a:p>
            <a:pPr marL="118872" indent="0" algn="just">
              <a:buNone/>
            </a:pPr>
            <a:endParaRPr lang="en-US" sz="2800" dirty="0"/>
          </a:p>
          <a:p>
            <a:pPr marL="118872" indent="0" algn="just">
              <a:buNone/>
            </a:pPr>
            <a:r>
              <a:rPr lang="en-US" sz="2800" b="1" dirty="0">
                <a:solidFill>
                  <a:srgbClr val="FF0000"/>
                </a:solidFill>
              </a:rPr>
              <a:t>2. A student: </a:t>
            </a:r>
            <a:r>
              <a:rPr lang="en-US" sz="2800" dirty="0"/>
              <a:t>is a person who is pursuing a course of study at a higher education institution, such as a university or training institute. Students engage in learning academic or professional subjects with the aim of acquiring in-depth knowledge and specific skills.</a:t>
            </a:r>
          </a:p>
          <a:p>
            <a:pPr algn="just"/>
            <a:endParaRPr lang="ar-DZ" sz="2800" dirty="0"/>
          </a:p>
        </p:txBody>
      </p:sp>
    </p:spTree>
    <p:extLst>
      <p:ext uri="{BB962C8B-B14F-4D97-AF65-F5344CB8AC3E}">
        <p14:creationId xmlns:p14="http://schemas.microsoft.com/office/powerpoint/2010/main" val="8576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6851" y="1630813"/>
            <a:ext cx="10810538" cy="4625609"/>
          </a:xfrm>
        </p:spPr>
        <p:txBody>
          <a:bodyPr>
            <a:normAutofit fontScale="92500" lnSpcReduction="20000"/>
          </a:bodyPr>
          <a:lstStyle/>
          <a:p>
            <a:pPr marL="118872" indent="0" algn="just">
              <a:spcAft>
                <a:spcPts val="1200"/>
              </a:spcAft>
              <a:buNone/>
            </a:pPr>
            <a:r>
              <a:rPr lang="en-US" sz="3500" b="1" dirty="0">
                <a:solidFill>
                  <a:srgbClr val="FF0000"/>
                </a:solidFill>
              </a:rPr>
              <a:t>3. knowledge:</a:t>
            </a:r>
          </a:p>
          <a:p>
            <a:pPr algn="just"/>
            <a:r>
              <a:rPr lang="en-US" sz="3000" b="1" dirty="0">
                <a:solidFill>
                  <a:srgbClr val="0070C0"/>
                </a:solidFill>
              </a:rPr>
              <a:t>Scholarly knowledge (</a:t>
            </a:r>
            <a:r>
              <a:rPr lang="en-US" sz="2800" b="1" dirty="0">
                <a:solidFill>
                  <a:srgbClr val="0070C0"/>
                </a:solidFill>
              </a:rPr>
              <a:t>savoir savant)</a:t>
            </a:r>
            <a:r>
              <a:rPr lang="en-US" sz="3000" b="1" dirty="0">
                <a:solidFill>
                  <a:srgbClr val="0070C0"/>
                </a:solidFill>
              </a:rPr>
              <a:t>: </a:t>
            </a:r>
            <a:r>
              <a:rPr lang="en-US" sz="3000" dirty="0"/>
              <a:t>is that of the scientific community. This knowledge constitutes the supreme reference for the knowledge to be taught, which finds its reasons for existence and legitimacy there.</a:t>
            </a:r>
          </a:p>
          <a:p>
            <a:pPr algn="just"/>
            <a:r>
              <a:rPr lang="en-US" sz="3000" b="1" dirty="0">
                <a:solidFill>
                  <a:srgbClr val="0070C0"/>
                </a:solidFill>
              </a:rPr>
              <a:t>The knowledge to be taught (</a:t>
            </a:r>
            <a:r>
              <a:rPr lang="en-US" sz="2800" b="1" dirty="0">
                <a:solidFill>
                  <a:srgbClr val="0070C0"/>
                </a:solidFill>
              </a:rPr>
              <a:t>savoir à </a:t>
            </a:r>
            <a:r>
              <a:rPr lang="en-US" sz="2800" b="1" dirty="0" err="1">
                <a:solidFill>
                  <a:srgbClr val="0070C0"/>
                </a:solidFill>
              </a:rPr>
              <a:t>enseigner</a:t>
            </a:r>
            <a:r>
              <a:rPr lang="en-US" sz="2800" b="1" dirty="0">
                <a:solidFill>
                  <a:srgbClr val="0070C0"/>
                </a:solidFill>
              </a:rPr>
              <a:t>)</a:t>
            </a:r>
            <a:r>
              <a:rPr lang="en-US" sz="3000" b="1" dirty="0">
                <a:solidFill>
                  <a:srgbClr val="0070C0"/>
                </a:solidFill>
              </a:rPr>
              <a:t>: </a:t>
            </a:r>
            <a:r>
              <a:rPr lang="en-US" sz="3000" dirty="0"/>
              <a:t>is what is found recorded in the official curriculum and accompanying official documents. This knowledge stems from the decisions of the noosphere (inspectors, advisors, official representatives, political pressure groups, etc.).</a:t>
            </a:r>
          </a:p>
          <a:p>
            <a:pPr algn="just"/>
            <a:r>
              <a:rPr lang="en-US" sz="3000" b="1" dirty="0">
                <a:solidFill>
                  <a:srgbClr val="0070C0"/>
                </a:solidFill>
              </a:rPr>
              <a:t>The knowledge taught (</a:t>
            </a:r>
            <a:r>
              <a:rPr lang="en-US" sz="2800" b="1" dirty="0">
                <a:solidFill>
                  <a:srgbClr val="0070C0"/>
                </a:solidFill>
              </a:rPr>
              <a:t>savoir </a:t>
            </a:r>
            <a:r>
              <a:rPr lang="en-US" sz="2800" b="1" dirty="0" err="1">
                <a:solidFill>
                  <a:srgbClr val="0070C0"/>
                </a:solidFill>
              </a:rPr>
              <a:t>enseigné</a:t>
            </a:r>
            <a:r>
              <a:rPr lang="en-US" sz="2800" b="1" dirty="0">
                <a:solidFill>
                  <a:srgbClr val="0070C0"/>
                </a:solidFill>
              </a:rPr>
              <a:t>)</a:t>
            </a:r>
            <a:r>
              <a:rPr lang="en-US" sz="3000" b="1" dirty="0">
                <a:solidFill>
                  <a:srgbClr val="0070C0"/>
                </a:solidFill>
              </a:rPr>
              <a:t>: </a:t>
            </a:r>
            <a:r>
              <a:rPr lang="en-US" sz="3000" dirty="0"/>
              <a:t>is, as its name suggests, the knowledge imparted by teachers to students.</a:t>
            </a:r>
          </a:p>
          <a:p>
            <a:pPr>
              <a:buNone/>
            </a:pPr>
            <a:endParaRPr lang="fr-FR" dirty="0"/>
          </a:p>
        </p:txBody>
      </p:sp>
      <p:sp>
        <p:nvSpPr>
          <p:cNvPr id="4" name="Titre 1"/>
          <p:cNvSpPr>
            <a:spLocks noGrp="1"/>
          </p:cNvSpPr>
          <p:nvPr>
            <p:ph type="title"/>
          </p:nvPr>
        </p:nvSpPr>
        <p:spPr>
          <a:xfrm>
            <a:off x="386851" y="171490"/>
            <a:ext cx="10972800" cy="1252728"/>
          </a:xfrm>
        </p:spPr>
        <p:txBody>
          <a:bodyPr/>
          <a:lstStyle/>
          <a:p>
            <a:r>
              <a:rPr lang="en-US" sz="4800" dirty="0">
                <a:solidFill>
                  <a:srgbClr val="FFC000"/>
                </a:solidFill>
              </a:rPr>
              <a:t>The didactic triangle</a:t>
            </a:r>
            <a:endParaRPr lang="fr-FR" dirty="0">
              <a:solidFill>
                <a:srgbClr val="FFC000"/>
              </a:solidFill>
            </a:endParaRPr>
          </a:p>
        </p:txBody>
      </p:sp>
    </p:spTree>
    <p:extLst>
      <p:ext uri="{BB962C8B-B14F-4D97-AF65-F5344CB8AC3E}">
        <p14:creationId xmlns:p14="http://schemas.microsoft.com/office/powerpoint/2010/main" val="21679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599" y="1785927"/>
            <a:ext cx="10299033" cy="4625609"/>
          </a:xfrm>
        </p:spPr>
        <p:txBody>
          <a:bodyPr>
            <a:normAutofit/>
          </a:bodyPr>
          <a:lstStyle/>
          <a:p>
            <a:pPr marL="118872" indent="0" algn="just">
              <a:spcAft>
                <a:spcPts val="1200"/>
              </a:spcAft>
              <a:buNone/>
            </a:pPr>
            <a:r>
              <a:rPr lang="en-US" sz="3000" b="1" dirty="0"/>
              <a:t>Definition: Didactic Transposition</a:t>
            </a:r>
            <a:endParaRPr lang="en-US" sz="3000" dirty="0"/>
          </a:p>
          <a:p>
            <a:pPr algn="just"/>
            <a:r>
              <a:rPr lang="en-US" sz="3000" b="1" dirty="0">
                <a:solidFill>
                  <a:srgbClr val="FF0000"/>
                </a:solidFill>
              </a:rPr>
              <a:t>Didactic transposition: </a:t>
            </a:r>
            <a:r>
              <a:rPr lang="en-US" sz="3000" dirty="0"/>
              <a:t>is a process by which scholarly (or theoretical) knowledge is adapted and transformed into teachable knowledge. This concept highlights the necessary steps to make content accessible and understandable to learners.</a:t>
            </a:r>
          </a:p>
          <a:p>
            <a:pPr algn="just"/>
            <a:endParaRPr lang="fr-FR" dirty="0"/>
          </a:p>
        </p:txBody>
      </p:sp>
      <p:sp>
        <p:nvSpPr>
          <p:cNvPr id="4" name="Titre 1"/>
          <p:cNvSpPr>
            <a:spLocks noGrp="1"/>
          </p:cNvSpPr>
          <p:nvPr>
            <p:ph type="title"/>
          </p:nvPr>
        </p:nvSpPr>
        <p:spPr/>
        <p:txBody>
          <a:bodyPr/>
          <a:lstStyle/>
          <a:p>
            <a:r>
              <a:rPr lang="en-US" sz="4400" dirty="0">
                <a:solidFill>
                  <a:srgbClr val="FFC000"/>
                </a:solidFill>
              </a:rPr>
              <a:t>The didactic triangle</a:t>
            </a:r>
            <a:endParaRPr lang="fr-FR" dirty="0"/>
          </a:p>
        </p:txBody>
      </p:sp>
    </p:spTree>
    <p:extLst>
      <p:ext uri="{BB962C8B-B14F-4D97-AF65-F5344CB8AC3E}">
        <p14:creationId xmlns:p14="http://schemas.microsoft.com/office/powerpoint/2010/main" val="14893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2961D-74E1-90FC-CEC5-7D046A47AF5B}"/>
              </a:ext>
            </a:extLst>
          </p:cNvPr>
          <p:cNvSpPr>
            <a:spLocks noGrp="1"/>
          </p:cNvSpPr>
          <p:nvPr>
            <p:ph type="title"/>
          </p:nvPr>
        </p:nvSpPr>
        <p:spPr>
          <a:xfrm>
            <a:off x="609600" y="155448"/>
            <a:ext cx="10972800" cy="1252728"/>
          </a:xfrm>
        </p:spPr>
        <p:txBody>
          <a:bodyPr/>
          <a:lstStyle/>
          <a:p>
            <a:r>
              <a:rPr lang="en-US" sz="4400"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02A090C1-099B-90CE-C2EC-A4F24A351493}"/>
              </a:ext>
            </a:extLst>
          </p:cNvPr>
          <p:cNvSpPr>
            <a:spLocks noGrp="1"/>
          </p:cNvSpPr>
          <p:nvPr>
            <p:ph idx="1"/>
          </p:nvPr>
        </p:nvSpPr>
        <p:spPr/>
        <p:txBody>
          <a:bodyPr>
            <a:normAutofit lnSpcReduction="10000"/>
          </a:bodyPr>
          <a:lstStyle/>
          <a:p>
            <a:pPr marL="118872" indent="0" algn="just">
              <a:spcAft>
                <a:spcPts val="1200"/>
              </a:spcAft>
              <a:buNone/>
            </a:pPr>
            <a:r>
              <a:rPr lang="en-US" sz="2800" dirty="0"/>
              <a:t>The steps of didactic transposition:</a:t>
            </a:r>
          </a:p>
          <a:p>
            <a:pPr marL="118872" indent="0" algn="just">
              <a:spcAft>
                <a:spcPts val="1200"/>
              </a:spcAft>
              <a:buNone/>
            </a:pPr>
            <a:r>
              <a:rPr lang="en-US" sz="2800" b="1" dirty="0">
                <a:solidFill>
                  <a:srgbClr val="FF0000"/>
                </a:solidFill>
              </a:rPr>
              <a:t>1. Selection</a:t>
            </a:r>
            <a:r>
              <a:rPr lang="en-US" sz="2800" dirty="0">
                <a:solidFill>
                  <a:srgbClr val="FF0000"/>
                </a:solidFill>
              </a:rPr>
              <a:t>: </a:t>
            </a:r>
            <a:r>
              <a:rPr lang="en-US" sz="2800" dirty="0"/>
              <a:t>Choosing relevant knowledge to be transmitted, taking into account educational objectives and the students' level.</a:t>
            </a:r>
          </a:p>
          <a:p>
            <a:pPr marL="118872" indent="0" algn="just">
              <a:buNone/>
            </a:pPr>
            <a:endParaRPr lang="en-US" sz="2800" dirty="0"/>
          </a:p>
          <a:p>
            <a:pPr marL="118872" indent="0" algn="just">
              <a:buNone/>
            </a:pPr>
            <a:r>
              <a:rPr lang="en-US" sz="2800" b="1" dirty="0">
                <a:solidFill>
                  <a:srgbClr val="FF0000"/>
                </a:solidFill>
              </a:rPr>
              <a:t>2. Adaptation</a:t>
            </a:r>
            <a:r>
              <a:rPr lang="en-US" sz="2800" dirty="0">
                <a:solidFill>
                  <a:srgbClr val="FF0000"/>
                </a:solidFill>
              </a:rPr>
              <a:t>:</a:t>
            </a:r>
            <a:r>
              <a:rPr lang="en-US" sz="2800" dirty="0"/>
              <a:t> Reformulating and simplifying the knowledge to make it appropriate for the target audience, considering their prerequisites and capabilities.</a:t>
            </a:r>
          </a:p>
          <a:p>
            <a:pPr marL="118872" indent="0" algn="just">
              <a:buNone/>
            </a:pPr>
            <a:endParaRPr lang="en-US" sz="2800" dirty="0"/>
          </a:p>
          <a:p>
            <a:pPr marL="118872" indent="0" algn="just">
              <a:buNone/>
            </a:pPr>
            <a:r>
              <a:rPr lang="en-US" sz="2800" b="1" dirty="0">
                <a:solidFill>
                  <a:srgbClr val="FF0000"/>
                </a:solidFill>
              </a:rPr>
              <a:t>3. Structuring</a:t>
            </a:r>
            <a:r>
              <a:rPr lang="en-US" sz="2800" dirty="0">
                <a:solidFill>
                  <a:srgbClr val="FF0000"/>
                </a:solidFill>
              </a:rPr>
              <a:t>:</a:t>
            </a:r>
            <a:r>
              <a:rPr lang="en-US" sz="2800" dirty="0"/>
              <a:t> Organizing the content in a logical and coherent manner to facilitate learning.</a:t>
            </a:r>
          </a:p>
          <a:p>
            <a:endParaRPr lang="ar-DZ" dirty="0"/>
          </a:p>
        </p:txBody>
      </p:sp>
    </p:spTree>
    <p:extLst>
      <p:ext uri="{BB962C8B-B14F-4D97-AF65-F5344CB8AC3E}">
        <p14:creationId xmlns:p14="http://schemas.microsoft.com/office/powerpoint/2010/main" val="1427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800" dirty="0"/>
              <a:t>knowledge</a:t>
            </a:r>
            <a:endParaRPr lang="fr-FR" sz="4800" dirty="0"/>
          </a:p>
        </p:txBody>
      </p:sp>
      <p:sp>
        <p:nvSpPr>
          <p:cNvPr id="3" name="Espace réservé du contenu 2"/>
          <p:cNvSpPr>
            <a:spLocks noGrp="1"/>
          </p:cNvSpPr>
          <p:nvPr>
            <p:ph idx="1"/>
          </p:nvPr>
        </p:nvSpPr>
        <p:spPr>
          <a:xfrm>
            <a:off x="609600" y="1775192"/>
            <a:ext cx="10603043" cy="4625609"/>
          </a:xfrm>
        </p:spPr>
        <p:txBody>
          <a:bodyPr>
            <a:normAutofit fontScale="92500"/>
          </a:bodyPr>
          <a:lstStyle/>
          <a:p>
            <a:pPr algn="just">
              <a:spcAft>
                <a:spcPts val="1200"/>
              </a:spcAft>
            </a:pPr>
            <a:r>
              <a:rPr lang="en-US" b="1" dirty="0">
                <a:latin typeface="Andalus" panose="02020603050405020304" pitchFamily="18" charset="-78"/>
                <a:cs typeface="Andalus" panose="02020603050405020304" pitchFamily="18" charset="-78"/>
              </a:rPr>
              <a:t>Introduction</a:t>
            </a:r>
          </a:p>
          <a:p>
            <a:pPr marL="118872" indent="0" algn="just">
              <a:buNone/>
            </a:pPr>
            <a:r>
              <a:rPr lang="en-US" sz="3000" b="1" dirty="0">
                <a:latin typeface="Andalus" panose="02020603050405020304" pitchFamily="18" charset="-78"/>
                <a:cs typeface="Andalus" panose="02020603050405020304" pitchFamily="18" charset="-78"/>
              </a:rPr>
              <a:t>"We are witnessing a mystification of knowledge that results in a worldview where many elements are irrevocably beyond the understanding-and thus the control-of the majority of individuals. This esoteric thinking induces a stratification of the world: those who have power know and act openly, while far below them are those who marvel, admire, and follow without understanding-leading to blissful fatalism and the disempowerment of individuals.“</a:t>
            </a:r>
          </a:p>
          <a:p>
            <a:pPr algn="just"/>
            <a:endParaRPr lang="en-US" sz="3000" b="1" dirty="0">
              <a:latin typeface="Andalus" panose="02020603050405020304" pitchFamily="18" charset="-78"/>
              <a:cs typeface="Andalus" panose="02020603050405020304" pitchFamily="18" charset="-78"/>
            </a:endParaRPr>
          </a:p>
          <a:p>
            <a:pPr marL="118872" indent="0">
              <a:buNone/>
            </a:pPr>
            <a:r>
              <a:rPr lang="en-US" sz="2600" b="1" dirty="0">
                <a:solidFill>
                  <a:srgbClr val="FF0000"/>
                </a:solidFill>
                <a:latin typeface="Andalus" panose="02020603050405020304" pitchFamily="18" charset="-78"/>
                <a:cs typeface="Andalus" panose="02020603050405020304" pitchFamily="18" charset="-78"/>
              </a:rPr>
              <a:t>  Georges </a:t>
            </a:r>
            <a:r>
              <a:rPr lang="en-US" sz="2600" b="1" dirty="0" err="1">
                <a:solidFill>
                  <a:srgbClr val="FF0000"/>
                </a:solidFill>
                <a:latin typeface="Andalus" panose="02020603050405020304" pitchFamily="18" charset="-78"/>
                <a:cs typeface="Andalus" panose="02020603050405020304" pitchFamily="18" charset="-78"/>
              </a:rPr>
              <a:t>Charpak</a:t>
            </a:r>
            <a:r>
              <a:rPr lang="en-US" sz="2600" b="1" dirty="0">
                <a:solidFill>
                  <a:srgbClr val="FF0000"/>
                </a:solidFill>
                <a:latin typeface="Andalus" panose="02020603050405020304" pitchFamily="18" charset="-78"/>
                <a:cs typeface="Andalus" panose="02020603050405020304" pitchFamily="18" charset="-78"/>
              </a:rPr>
              <a:t> and Henri Broch - Become Wizards, Become Scientists, 2002.</a:t>
            </a:r>
            <a:endParaRPr lang="ar-DZ" sz="2600" b="1" dirty="0">
              <a:solidFill>
                <a:srgbClr val="FF0000"/>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1C46-B131-B18F-EF68-4A47DF1E7988}"/>
              </a:ext>
            </a:extLst>
          </p:cNvPr>
          <p:cNvSpPr>
            <a:spLocks noGrp="1"/>
          </p:cNvSpPr>
          <p:nvPr>
            <p:ph type="title"/>
          </p:nvPr>
        </p:nvSpPr>
        <p:spPr>
          <a:xfrm>
            <a:off x="609600" y="171490"/>
            <a:ext cx="10972800" cy="1252728"/>
          </a:xfrm>
        </p:spPr>
        <p:txBody>
          <a:bodyPr/>
          <a:lstStyle/>
          <a:p>
            <a:r>
              <a:rPr lang="en-US" sz="4400"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CBD117E8-1E88-CF9E-8591-A6D165674991}"/>
              </a:ext>
            </a:extLst>
          </p:cNvPr>
          <p:cNvSpPr>
            <a:spLocks noGrp="1"/>
          </p:cNvSpPr>
          <p:nvPr>
            <p:ph idx="1"/>
          </p:nvPr>
        </p:nvSpPr>
        <p:spPr/>
        <p:txBody>
          <a:bodyPr/>
          <a:lstStyle/>
          <a:p>
            <a:pPr marL="118872" indent="0">
              <a:buNone/>
            </a:pPr>
            <a:r>
              <a:rPr lang="en-US" b="1" dirty="0">
                <a:solidFill>
                  <a:srgbClr val="FF0000"/>
                </a:solidFill>
              </a:rPr>
              <a:t>4. Mediation</a:t>
            </a:r>
            <a:r>
              <a:rPr lang="en-US" dirty="0">
                <a:solidFill>
                  <a:srgbClr val="FF0000"/>
                </a:solidFill>
              </a:rPr>
              <a:t>:</a:t>
            </a:r>
            <a:r>
              <a:rPr lang="en-US" dirty="0"/>
              <a:t> Choosing and using appropriate pedagogical methods and tools to transmit knowledge, such as activities, visual aids, or technologies.</a:t>
            </a:r>
          </a:p>
          <a:p>
            <a:pPr marL="118872" indent="0">
              <a:buNone/>
            </a:pPr>
            <a:r>
              <a:rPr lang="en-US" b="1" dirty="0">
                <a:solidFill>
                  <a:srgbClr val="FF0000"/>
                </a:solidFill>
              </a:rPr>
              <a:t>5. Assessment (evaluation)</a:t>
            </a:r>
            <a:r>
              <a:rPr lang="en-US" dirty="0">
                <a:solidFill>
                  <a:srgbClr val="FF0000"/>
                </a:solidFill>
              </a:rPr>
              <a:t>: </a:t>
            </a:r>
            <a:r>
              <a:rPr lang="en-US" dirty="0"/>
              <a:t>Establishing criteria and tools to evaluate students' acquisition of knowledge and skills, in order to adjust teaching as necessary.</a:t>
            </a:r>
          </a:p>
          <a:p>
            <a:pPr marL="118872" indent="0">
              <a:buNone/>
            </a:pPr>
            <a:r>
              <a:rPr lang="en-US" b="1" dirty="0">
                <a:solidFill>
                  <a:srgbClr val="FF0000"/>
                </a:solidFill>
              </a:rPr>
              <a:t>6.Feedback</a:t>
            </a:r>
            <a:r>
              <a:rPr lang="en-US" dirty="0">
                <a:solidFill>
                  <a:srgbClr val="FF0000"/>
                </a:solidFill>
              </a:rPr>
              <a:t>: </a:t>
            </a:r>
            <a:r>
              <a:rPr lang="en-US" dirty="0"/>
              <a:t>Analyzing the results of assessments to improve didactic transposition, taking into account the feedback from students and teachers.</a:t>
            </a:r>
          </a:p>
          <a:p>
            <a:endParaRPr lang="ar-DZ" dirty="0"/>
          </a:p>
        </p:txBody>
      </p:sp>
    </p:spTree>
    <p:extLst>
      <p:ext uri="{BB962C8B-B14F-4D97-AF65-F5344CB8AC3E}">
        <p14:creationId xmlns:p14="http://schemas.microsoft.com/office/powerpoint/2010/main" val="9981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AF804-2A1D-1735-E12C-EBA70A343F46}"/>
              </a:ext>
            </a:extLst>
          </p:cNvPr>
          <p:cNvSpPr>
            <a:spLocks noGrp="1"/>
          </p:cNvSpPr>
          <p:nvPr>
            <p:ph type="title"/>
          </p:nvPr>
        </p:nvSpPr>
        <p:spPr>
          <a:xfrm>
            <a:off x="320842" y="187532"/>
            <a:ext cx="10972800" cy="1252728"/>
          </a:xfrm>
        </p:spPr>
        <p:txBody>
          <a:bodyPr/>
          <a:lstStyle/>
          <a:p>
            <a:r>
              <a:rPr lang="en-US" sz="4800" dirty="0">
                <a:solidFill>
                  <a:srgbClr val="FFC000"/>
                </a:solidFill>
              </a:rPr>
              <a:t>The didactic triangle</a:t>
            </a:r>
            <a:endParaRPr lang="ar-DZ" dirty="0"/>
          </a:p>
        </p:txBody>
      </p:sp>
      <p:sp>
        <p:nvSpPr>
          <p:cNvPr id="3" name="Espace réservé du contenu 2">
            <a:extLst>
              <a:ext uri="{FF2B5EF4-FFF2-40B4-BE49-F238E27FC236}">
                <a16:creationId xmlns:a16="http://schemas.microsoft.com/office/drawing/2014/main" id="{9F360042-BEE0-C281-C15C-3A1DF14A99D9}"/>
              </a:ext>
            </a:extLst>
          </p:cNvPr>
          <p:cNvSpPr>
            <a:spLocks noGrp="1"/>
          </p:cNvSpPr>
          <p:nvPr>
            <p:ph idx="1"/>
          </p:nvPr>
        </p:nvSpPr>
        <p:spPr>
          <a:xfrm>
            <a:off x="385010" y="1662898"/>
            <a:ext cx="10844463" cy="4625609"/>
          </a:xfrm>
        </p:spPr>
        <p:txBody>
          <a:bodyPr/>
          <a:lstStyle/>
          <a:p>
            <a:pPr marL="118872" indent="0" algn="just">
              <a:spcAft>
                <a:spcPts val="1200"/>
              </a:spcAft>
              <a:buNone/>
            </a:pPr>
            <a:r>
              <a:rPr lang="en-US" b="1" dirty="0">
                <a:solidFill>
                  <a:srgbClr val="FF0000"/>
                </a:solidFill>
              </a:rPr>
              <a:t>Didactic Contract:</a:t>
            </a:r>
            <a:endParaRPr lang="en-US" dirty="0">
              <a:solidFill>
                <a:srgbClr val="FF0000"/>
              </a:solidFill>
            </a:endParaRPr>
          </a:p>
          <a:p>
            <a:pPr algn="just"/>
            <a:r>
              <a:rPr lang="en-US" dirty="0"/>
              <a:t>The didactic contract is a concept that refers to the set of expectations, commitments, and implicit or explicit rules that govern the interactions between the teacher and students within the framework of a learning process.</a:t>
            </a:r>
          </a:p>
          <a:p>
            <a:pPr algn="just"/>
            <a:endParaRPr lang="en-US" dirty="0"/>
          </a:p>
          <a:p>
            <a:pPr algn="just"/>
            <a:r>
              <a:rPr lang="en-US" dirty="0"/>
              <a:t> This contract establishes the responsibilities of each party regarding teaching and learning.</a:t>
            </a:r>
          </a:p>
          <a:p>
            <a:endParaRPr lang="ar-DZ" dirty="0"/>
          </a:p>
        </p:txBody>
      </p:sp>
    </p:spTree>
    <p:extLst>
      <p:ext uri="{BB962C8B-B14F-4D97-AF65-F5344CB8AC3E}">
        <p14:creationId xmlns:p14="http://schemas.microsoft.com/office/powerpoint/2010/main" val="1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82F44-ACEC-9125-A7F5-6E282D6E21C6}"/>
              </a:ext>
            </a:extLst>
          </p:cNvPr>
          <p:cNvSpPr>
            <a:spLocks noGrp="1"/>
          </p:cNvSpPr>
          <p:nvPr>
            <p:ph type="title"/>
          </p:nvPr>
        </p:nvSpPr>
        <p:spPr/>
        <p:txBody>
          <a:bodyPr/>
          <a:lstStyle/>
          <a:p>
            <a:r>
              <a:rPr lang="en-US" sz="4400" dirty="0">
                <a:solidFill>
                  <a:srgbClr val="FFC000"/>
                </a:solidFill>
              </a:rPr>
              <a:t>The didactic triangle</a:t>
            </a:r>
            <a:endParaRPr lang="ar-DZ" dirty="0"/>
          </a:p>
        </p:txBody>
      </p:sp>
      <p:pic>
        <p:nvPicPr>
          <p:cNvPr id="5" name="Espace réservé du contenu 4">
            <a:extLst>
              <a:ext uri="{FF2B5EF4-FFF2-40B4-BE49-F238E27FC236}">
                <a16:creationId xmlns:a16="http://schemas.microsoft.com/office/drawing/2014/main" id="{C0D219A6-629D-B7BA-EE9D-98AB536537F6}"/>
              </a:ext>
            </a:extLst>
          </p:cNvPr>
          <p:cNvPicPr>
            <a:picLocks noGrp="1" noChangeAspect="1"/>
          </p:cNvPicPr>
          <p:nvPr>
            <p:ph idx="1"/>
          </p:nvPr>
        </p:nvPicPr>
        <p:blipFill>
          <a:blip r:embed="rId2"/>
          <a:stretch>
            <a:fillRect/>
          </a:stretch>
        </p:blipFill>
        <p:spPr>
          <a:xfrm>
            <a:off x="3441031" y="1671839"/>
            <a:ext cx="5309937" cy="4278881"/>
          </a:xfrm>
        </p:spPr>
      </p:pic>
      <p:sp>
        <p:nvSpPr>
          <p:cNvPr id="6" name="ZoneTexte 5">
            <a:extLst>
              <a:ext uri="{FF2B5EF4-FFF2-40B4-BE49-F238E27FC236}">
                <a16:creationId xmlns:a16="http://schemas.microsoft.com/office/drawing/2014/main" id="{788621BD-88B3-9169-A94D-C8E2E88F9A45}"/>
              </a:ext>
            </a:extLst>
          </p:cNvPr>
          <p:cNvSpPr txBox="1"/>
          <p:nvPr/>
        </p:nvSpPr>
        <p:spPr>
          <a:xfrm>
            <a:off x="5694947" y="4074696"/>
            <a:ext cx="1475874" cy="461665"/>
          </a:xfrm>
          <a:prstGeom prst="rect">
            <a:avLst/>
          </a:prstGeom>
          <a:noFill/>
        </p:spPr>
        <p:txBody>
          <a:bodyPr wrap="square" rtlCol="1">
            <a:spAutoFit/>
          </a:bodyPr>
          <a:lstStyle/>
          <a:p>
            <a:r>
              <a:rPr lang="en-US" sz="2400" b="1" dirty="0">
                <a:solidFill>
                  <a:srgbClr val="FF0000"/>
                </a:solidFill>
                <a:cs typeface="Andalus" panose="02020603050405020304" pitchFamily="18" charset="-78"/>
              </a:rPr>
              <a:t>Didactics</a:t>
            </a:r>
            <a:endParaRPr lang="ar-DZ" sz="2400" b="1" dirty="0">
              <a:solidFill>
                <a:srgbClr val="FF0000"/>
              </a:solidFill>
            </a:endParaRPr>
          </a:p>
        </p:txBody>
      </p:sp>
      <p:sp>
        <p:nvSpPr>
          <p:cNvPr id="7" name="ZoneTexte 6">
            <a:extLst>
              <a:ext uri="{FF2B5EF4-FFF2-40B4-BE49-F238E27FC236}">
                <a16:creationId xmlns:a16="http://schemas.microsoft.com/office/drawing/2014/main" id="{F9E3CC16-1112-AEDA-B4D2-7FF878AB043D}"/>
              </a:ext>
            </a:extLst>
          </p:cNvPr>
          <p:cNvSpPr txBox="1"/>
          <p:nvPr/>
        </p:nvSpPr>
        <p:spPr>
          <a:xfrm>
            <a:off x="5694947" y="1653690"/>
            <a:ext cx="1475874" cy="523220"/>
          </a:xfrm>
          <a:prstGeom prst="rect">
            <a:avLst/>
          </a:prstGeom>
          <a:noFill/>
        </p:spPr>
        <p:txBody>
          <a:bodyPr wrap="square" rtlCol="1">
            <a:spAutoFit/>
          </a:bodyPr>
          <a:lstStyle/>
          <a:p>
            <a:pPr algn="ctr"/>
            <a:r>
              <a:rPr lang="en-US" sz="2800" b="1" dirty="0">
                <a:solidFill>
                  <a:srgbClr val="0070C0"/>
                </a:solidFill>
              </a:rPr>
              <a:t>Teacher</a:t>
            </a:r>
            <a:endParaRPr lang="ar-DZ" sz="2800" b="1" dirty="0">
              <a:solidFill>
                <a:srgbClr val="0070C0"/>
              </a:solidFill>
            </a:endParaRPr>
          </a:p>
        </p:txBody>
      </p:sp>
      <p:sp>
        <p:nvSpPr>
          <p:cNvPr id="8" name="ZoneTexte 7">
            <a:extLst>
              <a:ext uri="{FF2B5EF4-FFF2-40B4-BE49-F238E27FC236}">
                <a16:creationId xmlns:a16="http://schemas.microsoft.com/office/drawing/2014/main" id="{E6B94047-C2DB-2A72-E9C5-D91B7344BD69}"/>
              </a:ext>
            </a:extLst>
          </p:cNvPr>
          <p:cNvSpPr txBox="1"/>
          <p:nvPr/>
        </p:nvSpPr>
        <p:spPr>
          <a:xfrm>
            <a:off x="2191200" y="5432486"/>
            <a:ext cx="2120115" cy="523220"/>
          </a:xfrm>
          <a:prstGeom prst="rect">
            <a:avLst/>
          </a:prstGeom>
          <a:noFill/>
        </p:spPr>
        <p:txBody>
          <a:bodyPr wrap="square" rtlCol="1">
            <a:spAutoFit/>
          </a:bodyPr>
          <a:lstStyle/>
          <a:p>
            <a:pPr algn="ctr"/>
            <a:r>
              <a:rPr lang="en-US" sz="2800" b="1" dirty="0">
                <a:solidFill>
                  <a:srgbClr val="0070C0"/>
                </a:solidFill>
              </a:rPr>
              <a:t>knowledge</a:t>
            </a:r>
            <a:endParaRPr lang="ar-DZ" sz="2800" b="1" dirty="0">
              <a:solidFill>
                <a:srgbClr val="0070C0"/>
              </a:solidFill>
            </a:endParaRPr>
          </a:p>
        </p:txBody>
      </p:sp>
      <p:sp>
        <p:nvSpPr>
          <p:cNvPr id="9" name="ZoneTexte 8">
            <a:extLst>
              <a:ext uri="{FF2B5EF4-FFF2-40B4-BE49-F238E27FC236}">
                <a16:creationId xmlns:a16="http://schemas.microsoft.com/office/drawing/2014/main" id="{9FCB1082-2EBC-C75B-95FF-D2D1211C3A49}"/>
              </a:ext>
            </a:extLst>
          </p:cNvPr>
          <p:cNvSpPr txBox="1"/>
          <p:nvPr/>
        </p:nvSpPr>
        <p:spPr>
          <a:xfrm>
            <a:off x="8390015" y="5405994"/>
            <a:ext cx="1475874" cy="523220"/>
          </a:xfrm>
          <a:prstGeom prst="rect">
            <a:avLst/>
          </a:prstGeom>
          <a:noFill/>
        </p:spPr>
        <p:txBody>
          <a:bodyPr wrap="square" rtlCol="1">
            <a:spAutoFit/>
          </a:bodyPr>
          <a:lstStyle/>
          <a:p>
            <a:pPr algn="ctr"/>
            <a:r>
              <a:rPr lang="en-US" sz="2800" b="1" dirty="0">
                <a:solidFill>
                  <a:srgbClr val="0070C0"/>
                </a:solidFill>
              </a:rPr>
              <a:t>Student</a:t>
            </a:r>
            <a:endParaRPr lang="ar-DZ" sz="2800" b="1" dirty="0">
              <a:solidFill>
                <a:srgbClr val="0070C0"/>
              </a:solidFill>
            </a:endParaRPr>
          </a:p>
        </p:txBody>
      </p:sp>
      <p:sp>
        <p:nvSpPr>
          <p:cNvPr id="10" name="ZoneTexte 9">
            <a:extLst>
              <a:ext uri="{FF2B5EF4-FFF2-40B4-BE49-F238E27FC236}">
                <a16:creationId xmlns:a16="http://schemas.microsoft.com/office/drawing/2014/main" id="{0BF5388B-7245-0C2F-DFB0-4D3B0A711A99}"/>
              </a:ext>
            </a:extLst>
          </p:cNvPr>
          <p:cNvSpPr txBox="1"/>
          <p:nvPr/>
        </p:nvSpPr>
        <p:spPr>
          <a:xfrm>
            <a:off x="4860754" y="5625001"/>
            <a:ext cx="2847475" cy="523220"/>
          </a:xfrm>
          <a:prstGeom prst="rect">
            <a:avLst/>
          </a:prstGeom>
          <a:noFill/>
        </p:spPr>
        <p:txBody>
          <a:bodyPr wrap="square" rtlCol="1">
            <a:spAutoFit/>
          </a:bodyPr>
          <a:lstStyle/>
          <a:p>
            <a:r>
              <a:rPr lang="en-US" sz="2800" b="1" dirty="0">
                <a:solidFill>
                  <a:srgbClr val="00B050"/>
                </a:solidFill>
                <a:cs typeface="Andalus" panose="02020603050405020304" pitchFamily="18" charset="-78"/>
              </a:rPr>
              <a:t>learning strategy</a:t>
            </a:r>
            <a:endParaRPr lang="ar-DZ" sz="2800" b="1" dirty="0">
              <a:solidFill>
                <a:srgbClr val="00B050"/>
              </a:solidFill>
              <a:cs typeface="Andalus" panose="02020603050405020304" pitchFamily="18" charset="-78"/>
            </a:endParaRPr>
          </a:p>
        </p:txBody>
      </p:sp>
      <p:sp>
        <p:nvSpPr>
          <p:cNvPr id="11" name="ZoneTexte 10">
            <a:extLst>
              <a:ext uri="{FF2B5EF4-FFF2-40B4-BE49-F238E27FC236}">
                <a16:creationId xmlns:a16="http://schemas.microsoft.com/office/drawing/2014/main" id="{623233EE-018D-F30D-DDA9-715FB4EC323A}"/>
              </a:ext>
            </a:extLst>
          </p:cNvPr>
          <p:cNvSpPr txBox="1"/>
          <p:nvPr/>
        </p:nvSpPr>
        <p:spPr>
          <a:xfrm rot="18022027">
            <a:off x="3048023" y="3543223"/>
            <a:ext cx="3729791" cy="523220"/>
          </a:xfrm>
          <a:prstGeom prst="rect">
            <a:avLst/>
          </a:prstGeom>
          <a:noFill/>
        </p:spPr>
        <p:txBody>
          <a:bodyPr wrap="square" rtlCol="1">
            <a:spAutoFit/>
          </a:bodyPr>
          <a:lstStyle/>
          <a:p>
            <a:pPr algn="ctr"/>
            <a:r>
              <a:rPr lang="en-US" sz="2800" b="1" dirty="0">
                <a:solidFill>
                  <a:srgbClr val="00B050"/>
                </a:solidFill>
                <a:cs typeface="Andalus" panose="02020603050405020304" pitchFamily="18" charset="-78"/>
              </a:rPr>
              <a:t>Didactic transposition</a:t>
            </a:r>
            <a:endParaRPr lang="ar-DZ" sz="2800" b="1" dirty="0">
              <a:solidFill>
                <a:srgbClr val="00B050"/>
              </a:solidFill>
              <a:cs typeface="Andalus" panose="02020603050405020304" pitchFamily="18" charset="-78"/>
            </a:endParaRPr>
          </a:p>
        </p:txBody>
      </p:sp>
      <p:sp>
        <p:nvSpPr>
          <p:cNvPr id="12" name="ZoneTexte 11">
            <a:extLst>
              <a:ext uri="{FF2B5EF4-FFF2-40B4-BE49-F238E27FC236}">
                <a16:creationId xmlns:a16="http://schemas.microsoft.com/office/drawing/2014/main" id="{1B2860EB-4B89-C6BA-5FC0-2367BC4593F7}"/>
              </a:ext>
            </a:extLst>
          </p:cNvPr>
          <p:cNvSpPr txBox="1"/>
          <p:nvPr/>
        </p:nvSpPr>
        <p:spPr>
          <a:xfrm rot="3523077">
            <a:off x="6187115" y="3654081"/>
            <a:ext cx="3320721" cy="523220"/>
          </a:xfrm>
          <a:prstGeom prst="rect">
            <a:avLst/>
          </a:prstGeom>
          <a:noFill/>
        </p:spPr>
        <p:txBody>
          <a:bodyPr wrap="square" rtlCol="1">
            <a:spAutoFit/>
          </a:bodyPr>
          <a:lstStyle/>
          <a:p>
            <a:r>
              <a:rPr lang="en-US" sz="2800" b="1" dirty="0">
                <a:solidFill>
                  <a:srgbClr val="00B050"/>
                </a:solidFill>
                <a:cs typeface="Andalus" panose="02020603050405020304" pitchFamily="18" charset="-78"/>
              </a:rPr>
              <a:t>Didactic Contract</a:t>
            </a:r>
            <a:endParaRPr lang="ar-DZ" sz="2800" b="1" dirty="0">
              <a:solidFill>
                <a:srgbClr val="00B050"/>
              </a:solidFill>
            </a:endParaRPr>
          </a:p>
        </p:txBody>
      </p:sp>
    </p:spTree>
    <p:extLst>
      <p:ext uri="{BB962C8B-B14F-4D97-AF65-F5344CB8AC3E}">
        <p14:creationId xmlns:p14="http://schemas.microsoft.com/office/powerpoint/2010/main" val="376051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B282C-D609-5E9F-9164-33D5A54EFD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81350F-C869-38DC-1676-44983F321859}"/>
              </a:ext>
            </a:extLst>
          </p:cNvPr>
          <p:cNvSpPr>
            <a:spLocks noGrp="1"/>
          </p:cNvSpPr>
          <p:nvPr>
            <p:ph type="title"/>
          </p:nvPr>
        </p:nvSpPr>
        <p:spPr/>
        <p:txBody>
          <a:bodyPr/>
          <a:lstStyle/>
          <a:p>
            <a:endParaRPr lang="ar-DZ"/>
          </a:p>
        </p:txBody>
      </p:sp>
      <p:pic>
        <p:nvPicPr>
          <p:cNvPr id="8" name="Espace réservé du contenu 7">
            <a:extLst>
              <a:ext uri="{FF2B5EF4-FFF2-40B4-BE49-F238E27FC236}">
                <a16:creationId xmlns:a16="http://schemas.microsoft.com/office/drawing/2014/main" id="{B379C138-966F-93E6-6F04-31E39ADCDEC6}"/>
              </a:ext>
            </a:extLst>
          </p:cNvPr>
          <p:cNvPicPr>
            <a:picLocks noGrp="1" noChangeAspect="1"/>
          </p:cNvPicPr>
          <p:nvPr>
            <p:ph idx="1"/>
          </p:nvPr>
        </p:nvPicPr>
        <p:blipFill>
          <a:blip r:embed="rId2"/>
          <a:stretch>
            <a:fillRect/>
          </a:stretch>
        </p:blipFill>
        <p:spPr>
          <a:xfrm>
            <a:off x="0" y="0"/>
            <a:ext cx="12192000" cy="6834189"/>
          </a:xfrm>
          <a:prstGeom prst="rect">
            <a:avLst/>
          </a:prstGeom>
        </p:spPr>
      </p:pic>
      <p:sp>
        <p:nvSpPr>
          <p:cNvPr id="9" name="ZoneTexte 8">
            <a:extLst>
              <a:ext uri="{FF2B5EF4-FFF2-40B4-BE49-F238E27FC236}">
                <a16:creationId xmlns:a16="http://schemas.microsoft.com/office/drawing/2014/main" id="{E043918B-E9F6-E4E5-8202-90D60E131C84}"/>
              </a:ext>
            </a:extLst>
          </p:cNvPr>
          <p:cNvSpPr txBox="1"/>
          <p:nvPr/>
        </p:nvSpPr>
        <p:spPr>
          <a:xfrm>
            <a:off x="3577389" y="2597688"/>
            <a:ext cx="4780548" cy="1015663"/>
          </a:xfrm>
          <a:prstGeom prst="rect">
            <a:avLst/>
          </a:prstGeom>
          <a:noFill/>
        </p:spPr>
        <p:txBody>
          <a:bodyPr wrap="square" rtlCol="1">
            <a:spAutoFit/>
          </a:bodyPr>
          <a:lstStyle/>
          <a:p>
            <a:pPr algn="ctr"/>
            <a:r>
              <a:rPr lang="en-US" sz="6000" b="1" dirty="0">
                <a:solidFill>
                  <a:schemeClr val="bg1"/>
                </a:solidFill>
                <a:latin typeface="Comic Sans MS" panose="030F0702030302020204" pitchFamily="66" charset="0"/>
              </a:rPr>
              <a:t>Pedagogy</a:t>
            </a:r>
            <a:endParaRPr lang="ar-DZ" sz="6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76574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D2A71-2838-AC82-D8E8-BCC25DCC1B85}"/>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FD7309F5-3D2C-D826-0A3D-E44766B898AE}"/>
              </a:ext>
            </a:extLst>
          </p:cNvPr>
          <p:cNvSpPr>
            <a:spLocks noGrp="1"/>
          </p:cNvSpPr>
          <p:nvPr>
            <p:ph idx="1"/>
          </p:nvPr>
        </p:nvSpPr>
        <p:spPr>
          <a:xfrm>
            <a:off x="609601" y="1775192"/>
            <a:ext cx="10668000" cy="4625609"/>
          </a:xfrm>
        </p:spPr>
        <p:txBody>
          <a:bodyPr/>
          <a:lstStyle/>
          <a:p>
            <a:pPr marL="118872" indent="0" algn="just">
              <a:buNone/>
            </a:pPr>
            <a:r>
              <a:rPr lang="en-US" b="1" dirty="0">
                <a:latin typeface="Andalus" panose="02020603050405020304" pitchFamily="18" charset="-78"/>
                <a:cs typeface="Andalus" panose="02020603050405020304" pitchFamily="18" charset="-78"/>
              </a:rPr>
              <a:t>The reproduction of social inequalities by the school stems from the implementation of formal egalitarianism, meaning that the school treats individuals as "equal in rights" who are "unequal in fact," that is, unevenly prepared by their family culture to assimilate a pedagogical message.</a:t>
            </a:r>
          </a:p>
          <a:p>
            <a:pPr marL="118872" indent="0" algn="just">
              <a:buNone/>
            </a:pPr>
            <a:br>
              <a:rPr lang="en-US" b="1" dirty="0">
                <a:latin typeface="Andalus" panose="02020603050405020304" pitchFamily="18" charset="-78"/>
                <a:cs typeface="Andalus" panose="02020603050405020304" pitchFamily="18" charset="-78"/>
              </a:rPr>
            </a:br>
            <a:r>
              <a:rPr lang="en-US" b="1" dirty="0">
                <a:latin typeface="Andalus" panose="02020603050405020304" pitchFamily="18" charset="-78"/>
                <a:cs typeface="Andalus" panose="02020603050405020304" pitchFamily="18" charset="-78"/>
              </a:rPr>
              <a:t>                              </a:t>
            </a:r>
            <a:r>
              <a:rPr lang="en-US" sz="2600" b="1" dirty="0">
                <a:solidFill>
                  <a:srgbClr val="FF0000"/>
                </a:solidFill>
                <a:latin typeface="Andalus" panose="02020603050405020304" pitchFamily="18" charset="-78"/>
                <a:cs typeface="Andalus" panose="02020603050405020304" pitchFamily="18" charset="-78"/>
              </a:rPr>
              <a:t>Pierre Bourdieu - 1930-2002 - </a:t>
            </a:r>
            <a:r>
              <a:rPr lang="en-US" sz="2600" b="1" i="1" dirty="0">
                <a:solidFill>
                  <a:srgbClr val="FF0000"/>
                </a:solidFill>
                <a:latin typeface="Andalus" panose="02020603050405020304" pitchFamily="18" charset="-78"/>
                <a:cs typeface="Andalus" panose="02020603050405020304" pitchFamily="18" charset="-78"/>
              </a:rPr>
              <a:t>La reproduction</a:t>
            </a:r>
            <a:r>
              <a:rPr lang="en-US" sz="2600" b="1" dirty="0">
                <a:solidFill>
                  <a:srgbClr val="FF0000"/>
                </a:solidFill>
                <a:latin typeface="Andalus" panose="02020603050405020304" pitchFamily="18" charset="-78"/>
                <a:cs typeface="Andalus" panose="02020603050405020304" pitchFamily="18" charset="-78"/>
              </a:rPr>
              <a:t>, 1966</a:t>
            </a:r>
            <a:endParaRPr lang="ar-DZ" sz="26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041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D593F-CC50-3BDF-0222-49D6F30F9FC6}"/>
              </a:ext>
            </a:extLst>
          </p:cNvPr>
          <p:cNvSpPr>
            <a:spLocks noGrp="1"/>
          </p:cNvSpPr>
          <p:nvPr>
            <p:ph type="title"/>
          </p:nvPr>
        </p:nvSpPr>
        <p:spPr>
          <a:xfrm>
            <a:off x="775855" y="183158"/>
            <a:ext cx="10972800" cy="1252728"/>
          </a:xfrm>
        </p:spPr>
        <p:txBody>
          <a:bodyPr/>
          <a:lstStyle/>
          <a:p>
            <a:r>
              <a:rPr lang="en-US" dirty="0"/>
              <a:t>pedagogy</a:t>
            </a:r>
            <a:endParaRPr lang="fr-FR" dirty="0"/>
          </a:p>
        </p:txBody>
      </p:sp>
      <p:sp>
        <p:nvSpPr>
          <p:cNvPr id="3" name="Espace réservé du contenu 2">
            <a:extLst>
              <a:ext uri="{FF2B5EF4-FFF2-40B4-BE49-F238E27FC236}">
                <a16:creationId xmlns:a16="http://schemas.microsoft.com/office/drawing/2014/main" id="{67B20519-3EAC-64C4-CCFA-5C8A298BC1A5}"/>
              </a:ext>
            </a:extLst>
          </p:cNvPr>
          <p:cNvSpPr>
            <a:spLocks noGrp="1"/>
          </p:cNvSpPr>
          <p:nvPr>
            <p:ph idx="1"/>
          </p:nvPr>
        </p:nvSpPr>
        <p:spPr>
          <a:xfrm>
            <a:off x="609600" y="1775192"/>
            <a:ext cx="10289458" cy="4625609"/>
          </a:xfrm>
        </p:spPr>
        <p:txBody>
          <a:bodyPr>
            <a:normAutofit/>
          </a:bodyPr>
          <a:lstStyle/>
          <a:p>
            <a:pPr marL="118872" indent="0" algn="just">
              <a:buNone/>
            </a:pPr>
            <a:r>
              <a:rPr lang="en-US" b="1" dirty="0"/>
              <a:t>Definition 1:</a:t>
            </a:r>
          </a:p>
          <a:p>
            <a:pPr algn="just"/>
            <a:r>
              <a:rPr lang="en-US" sz="2800" b="1" dirty="0"/>
              <a:t>Pedagogy</a:t>
            </a:r>
            <a:r>
              <a:rPr lang="en-US" sz="2800" dirty="0"/>
              <a:t> is, etymologically, the action of </a:t>
            </a:r>
            <a:r>
              <a:rPr lang="en-US" sz="2800" b="1" dirty="0"/>
              <a:t>"leading children," </a:t>
            </a:r>
            <a:r>
              <a:rPr lang="en-US" sz="2800" dirty="0"/>
              <a:t>derived from </a:t>
            </a:r>
            <a:r>
              <a:rPr lang="en-US" sz="2800" b="1" dirty="0"/>
              <a:t>the Greek </a:t>
            </a:r>
            <a:r>
              <a:rPr lang="en-US" sz="2800" dirty="0"/>
              <a:t>word </a:t>
            </a:r>
            <a:r>
              <a:rPr lang="en-US" sz="2800" b="1" dirty="0" err="1"/>
              <a:t>paidagogós</a:t>
            </a:r>
            <a:r>
              <a:rPr lang="en-US" sz="2800" dirty="0"/>
              <a:t>. The term is composed of </a:t>
            </a:r>
            <a:r>
              <a:rPr lang="en-US" sz="2800" b="1" dirty="0" err="1"/>
              <a:t>paidos</a:t>
            </a:r>
            <a:r>
              <a:rPr lang="en-US" sz="2800" b="1" dirty="0"/>
              <a:t> </a:t>
            </a:r>
            <a:r>
              <a:rPr lang="en-US" sz="2800" dirty="0"/>
              <a:t>(child) and </a:t>
            </a:r>
            <a:r>
              <a:rPr lang="en-US" sz="2800" b="1" dirty="0" err="1"/>
              <a:t>gogía</a:t>
            </a:r>
            <a:r>
              <a:rPr lang="en-US" sz="2800" b="1" dirty="0"/>
              <a:t> </a:t>
            </a:r>
            <a:r>
              <a:rPr lang="en-US" sz="2800" dirty="0"/>
              <a:t>(to lead, guide, accompany, raise). Thus.</a:t>
            </a:r>
          </a:p>
          <a:p>
            <a:pPr marL="118872" indent="0" algn="just">
              <a:buNone/>
            </a:pPr>
            <a:endParaRPr lang="en-US" sz="2800" dirty="0"/>
          </a:p>
          <a:p>
            <a:pPr algn="just"/>
            <a:r>
              <a:rPr lang="en-US" sz="2800" dirty="0"/>
              <a:t>Pedagogy encompasses the principles, approaches, methods, techniques, and processes aimed at facilitating the acquisition and integration of knowledge.</a:t>
            </a:r>
          </a:p>
        </p:txBody>
      </p:sp>
    </p:spTree>
    <p:extLst>
      <p:ext uri="{BB962C8B-B14F-4D97-AF65-F5344CB8AC3E}">
        <p14:creationId xmlns:p14="http://schemas.microsoft.com/office/powerpoint/2010/main" val="26373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E2735-2B3E-64F3-4C35-7587481FF757}"/>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7BAAAB15-236E-04EB-1507-0EC894D66160}"/>
              </a:ext>
            </a:extLst>
          </p:cNvPr>
          <p:cNvSpPr>
            <a:spLocks noGrp="1"/>
          </p:cNvSpPr>
          <p:nvPr>
            <p:ph idx="1"/>
          </p:nvPr>
        </p:nvSpPr>
        <p:spPr/>
        <p:txBody>
          <a:bodyPr/>
          <a:lstStyle/>
          <a:p>
            <a:pPr marL="118872" marR="0" lvl="0" indent="0" algn="just"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3200" b="1" i="0" u="none" strike="noStrike" kern="1200" cap="none" spc="0" normalizeH="0" baseline="0" noProof="0" dirty="0">
                <a:ln>
                  <a:noFill/>
                </a:ln>
                <a:solidFill>
                  <a:prstClr val="black"/>
                </a:solidFill>
                <a:effectLst/>
                <a:uLnTx/>
                <a:uFillTx/>
                <a:latin typeface="Corbel"/>
                <a:ea typeface="+mn-ea"/>
                <a:cs typeface="+mn-cs"/>
              </a:rPr>
              <a:t>Definition 2:</a:t>
            </a:r>
          </a:p>
          <a:p>
            <a:pPr marL="118872" indent="0" algn="just">
              <a:buNone/>
            </a:pPr>
            <a:r>
              <a:rPr lang="en-US" dirty="0"/>
              <a:t>The term </a:t>
            </a:r>
            <a:r>
              <a:rPr lang="en-US" b="1" dirty="0"/>
              <a:t>pedagogy </a:t>
            </a:r>
            <a:r>
              <a:rPr lang="en-US" dirty="0"/>
              <a:t>refers to </a:t>
            </a:r>
            <a:r>
              <a:rPr lang="en-US" b="1" dirty="0">
                <a:solidFill>
                  <a:srgbClr val="FF0000"/>
                </a:solidFill>
              </a:rPr>
              <a:t>the art of teaching</a:t>
            </a:r>
            <a:r>
              <a:rPr lang="en-US" dirty="0"/>
              <a:t>, the study of methods and processes of teaching and learning for young people, and by extension, for adults.</a:t>
            </a:r>
          </a:p>
          <a:p>
            <a:pPr marL="118872" indent="0">
              <a:buNone/>
            </a:pPr>
            <a:br>
              <a:rPr lang="en-US" dirty="0"/>
            </a:br>
            <a:r>
              <a:rPr lang="en-US" b="1" dirty="0">
                <a:solidFill>
                  <a:srgbClr val="FF0000"/>
                </a:solidFill>
              </a:rPr>
              <a:t>Example: a pedagogy textbook.</a:t>
            </a:r>
            <a:endParaRPr lang="ar-DZ" b="1" dirty="0">
              <a:solidFill>
                <a:srgbClr val="FF0000"/>
              </a:solidFill>
            </a:endParaRPr>
          </a:p>
        </p:txBody>
      </p:sp>
    </p:spTree>
    <p:extLst>
      <p:ext uri="{BB962C8B-B14F-4D97-AF65-F5344CB8AC3E}">
        <p14:creationId xmlns:p14="http://schemas.microsoft.com/office/powerpoint/2010/main" val="40216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BCD23-A0CA-9E30-FB26-F2A0BADF7917}"/>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0126CE43-AF14-29A1-12EE-578847EE4D91}"/>
              </a:ext>
            </a:extLst>
          </p:cNvPr>
          <p:cNvSpPr>
            <a:spLocks noGrp="1"/>
          </p:cNvSpPr>
          <p:nvPr>
            <p:ph idx="1"/>
          </p:nvPr>
        </p:nvSpPr>
        <p:spPr>
          <a:xfrm>
            <a:off x="609600" y="1775192"/>
            <a:ext cx="10459453" cy="4625609"/>
          </a:xfrm>
        </p:spPr>
        <p:txBody>
          <a:bodyPr>
            <a:normAutofit/>
          </a:bodyPr>
          <a:lstStyle/>
          <a:p>
            <a:pPr algn="just"/>
            <a:r>
              <a:rPr lang="en-US" dirty="0"/>
              <a:t>For Émile Durkheim (1858-1917), pedagogy is "an applied reflection as methodical as possible on the matters of education" (The Evolution of Pedagogy in France, Paris, 1938).</a:t>
            </a:r>
          </a:p>
          <a:p>
            <a:pPr marL="118872" indent="0" algn="just">
              <a:buNone/>
            </a:pPr>
            <a:endParaRPr lang="en-US" dirty="0"/>
          </a:p>
          <a:p>
            <a:pPr algn="just"/>
            <a:r>
              <a:rPr lang="en-US" dirty="0"/>
              <a:t>By extension, it encompasses all teaching practices aimed at transmitting knowledge, skills, and interpersonal competencies.</a:t>
            </a:r>
          </a:p>
          <a:p>
            <a:pPr algn="just"/>
            <a:endParaRPr lang="en-US" dirty="0"/>
          </a:p>
        </p:txBody>
      </p:sp>
    </p:spTree>
    <p:extLst>
      <p:ext uri="{BB962C8B-B14F-4D97-AF65-F5344CB8AC3E}">
        <p14:creationId xmlns:p14="http://schemas.microsoft.com/office/powerpoint/2010/main" val="4071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FB4A2-9B6D-B80A-3ACA-0B666DAA70AB}"/>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D20FE630-ECEC-B7F7-BC62-8B94E4DADD58}"/>
              </a:ext>
            </a:extLst>
          </p:cNvPr>
          <p:cNvSpPr>
            <a:spLocks noGrp="1"/>
          </p:cNvSpPr>
          <p:nvPr>
            <p:ph idx="1"/>
          </p:nvPr>
        </p:nvSpPr>
        <p:spPr/>
        <p:txBody>
          <a:bodyPr>
            <a:normAutofit/>
          </a:bodyPr>
          <a:lstStyle/>
          <a:p>
            <a:pPr>
              <a:spcAft>
                <a:spcPts val="1200"/>
              </a:spcAft>
            </a:pPr>
            <a:r>
              <a:rPr lang="en-US" dirty="0"/>
              <a:t>Examples of pedagogical methods:</a:t>
            </a:r>
          </a:p>
          <a:p>
            <a:pPr>
              <a:buFont typeface="Arial" panose="020B0604020202020204" pitchFamily="34" charset="0"/>
              <a:buChar char="•"/>
            </a:pPr>
            <a:r>
              <a:rPr lang="en-US" dirty="0"/>
              <a:t>Expository.</a:t>
            </a:r>
          </a:p>
          <a:p>
            <a:pPr>
              <a:buFont typeface="Arial" panose="020B0604020202020204" pitchFamily="34" charset="0"/>
              <a:buChar char="•"/>
            </a:pPr>
            <a:r>
              <a:rPr lang="en-US" dirty="0"/>
              <a:t>Transmissive.</a:t>
            </a:r>
          </a:p>
          <a:p>
            <a:pPr>
              <a:buFont typeface="Arial" panose="020B0604020202020204" pitchFamily="34" charset="0"/>
              <a:buChar char="•"/>
            </a:pPr>
            <a:r>
              <a:rPr lang="en-US" dirty="0"/>
              <a:t>lecture-based.</a:t>
            </a:r>
          </a:p>
          <a:p>
            <a:pPr>
              <a:buFont typeface="Arial" panose="020B0604020202020204" pitchFamily="34" charset="0"/>
              <a:buChar char="•"/>
            </a:pPr>
            <a:r>
              <a:rPr lang="en-US" dirty="0"/>
              <a:t>Demonstrative.</a:t>
            </a:r>
          </a:p>
          <a:p>
            <a:pPr>
              <a:buFont typeface="Arial" panose="020B0604020202020204" pitchFamily="34" charset="0"/>
              <a:buChar char="•"/>
            </a:pPr>
            <a:r>
              <a:rPr lang="en-US" dirty="0"/>
              <a:t>interrogative or Socratic.</a:t>
            </a:r>
          </a:p>
          <a:p>
            <a:pPr>
              <a:buFont typeface="Arial" panose="020B0604020202020204" pitchFamily="34" charset="0"/>
              <a:buChar char="•"/>
            </a:pPr>
            <a:r>
              <a:rPr lang="en-US" dirty="0"/>
              <a:t>Active or "discovery-based“.</a:t>
            </a:r>
          </a:p>
          <a:p>
            <a:pPr>
              <a:buFont typeface="Arial" panose="020B0604020202020204" pitchFamily="34" charset="0"/>
              <a:buChar char="•"/>
            </a:pPr>
            <a:r>
              <a:rPr lang="en-US" dirty="0"/>
              <a:t>Experiential.</a:t>
            </a:r>
          </a:p>
          <a:p>
            <a:endParaRPr lang="ar-DZ" dirty="0"/>
          </a:p>
        </p:txBody>
      </p:sp>
    </p:spTree>
    <p:extLst>
      <p:ext uri="{BB962C8B-B14F-4D97-AF65-F5344CB8AC3E}">
        <p14:creationId xmlns:p14="http://schemas.microsoft.com/office/powerpoint/2010/main" val="13890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A8BB8-3259-85B8-3FF5-072206E164D5}"/>
              </a:ext>
            </a:extLst>
          </p:cNvPr>
          <p:cNvSpPr>
            <a:spLocks noGrp="1"/>
          </p:cNvSpPr>
          <p:nvPr>
            <p:ph type="title"/>
          </p:nvPr>
        </p:nvSpPr>
        <p:spPr/>
        <p:txBody>
          <a:bodyPr/>
          <a:lstStyle/>
          <a:p>
            <a:r>
              <a:rPr lang="en-US" dirty="0"/>
              <a:t>pedagogy</a:t>
            </a:r>
            <a:endParaRPr lang="ar-DZ" dirty="0"/>
          </a:p>
        </p:txBody>
      </p:sp>
      <p:sp>
        <p:nvSpPr>
          <p:cNvPr id="3" name="Espace réservé du contenu 2">
            <a:extLst>
              <a:ext uri="{FF2B5EF4-FFF2-40B4-BE49-F238E27FC236}">
                <a16:creationId xmlns:a16="http://schemas.microsoft.com/office/drawing/2014/main" id="{A00D985A-8F48-8213-77C5-42CE30F6BD9A}"/>
              </a:ext>
            </a:extLst>
          </p:cNvPr>
          <p:cNvSpPr>
            <a:spLocks noGrp="1"/>
          </p:cNvSpPr>
          <p:nvPr>
            <p:ph idx="1"/>
          </p:nvPr>
        </p:nvSpPr>
        <p:spPr/>
        <p:txBody>
          <a:bodyPr/>
          <a:lstStyle/>
          <a:p>
            <a:pPr algn="just"/>
            <a:r>
              <a:rPr lang="en-US" b="1" dirty="0">
                <a:solidFill>
                  <a:srgbClr val="FF0000"/>
                </a:solidFill>
              </a:rPr>
              <a:t>A pedagogue : </a:t>
            </a:r>
            <a:r>
              <a:rPr lang="en-US" dirty="0"/>
              <a:t>Is a specialist in pedagogy and educational sciences. By extension, it refers to a person who possesses the qualities of a good teacher and has the art of teaching and educating.</a:t>
            </a:r>
          </a:p>
          <a:p>
            <a:endParaRPr lang="ar-DZ" dirty="0"/>
          </a:p>
        </p:txBody>
      </p:sp>
    </p:spTree>
    <p:extLst>
      <p:ext uri="{BB962C8B-B14F-4D97-AF65-F5344CB8AC3E}">
        <p14:creationId xmlns:p14="http://schemas.microsoft.com/office/powerpoint/2010/main" val="33919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A5EDF-4E4F-EDF9-FB7E-E700FDA0CC55}"/>
              </a:ext>
            </a:extLst>
          </p:cNvPr>
          <p:cNvSpPr>
            <a:spLocks noGrp="1"/>
          </p:cNvSpPr>
          <p:nvPr>
            <p:ph type="title"/>
          </p:nvPr>
        </p:nvSpPr>
        <p:spPr/>
        <p:txBody>
          <a:bodyPr/>
          <a:lstStyle/>
          <a:p>
            <a:r>
              <a:rPr lang="en-US" sz="4800" b="1" dirty="0"/>
              <a:t>knowledge</a:t>
            </a:r>
            <a:endParaRPr lang="ar-DZ" dirty="0"/>
          </a:p>
        </p:txBody>
      </p:sp>
      <p:sp>
        <p:nvSpPr>
          <p:cNvPr id="3" name="Espace réservé du contenu 2">
            <a:extLst>
              <a:ext uri="{FF2B5EF4-FFF2-40B4-BE49-F238E27FC236}">
                <a16:creationId xmlns:a16="http://schemas.microsoft.com/office/drawing/2014/main" id="{03E22AB5-1666-1563-560E-4E025182CE17}"/>
              </a:ext>
            </a:extLst>
          </p:cNvPr>
          <p:cNvSpPr>
            <a:spLocks noGrp="1"/>
          </p:cNvSpPr>
          <p:nvPr>
            <p:ph idx="1"/>
          </p:nvPr>
        </p:nvSpPr>
        <p:spPr>
          <a:xfrm>
            <a:off x="336884" y="1534561"/>
            <a:ext cx="10972800" cy="4927360"/>
          </a:xfrm>
        </p:spPr>
        <p:txBody>
          <a:bodyPr>
            <a:noAutofit/>
          </a:bodyPr>
          <a:lstStyle/>
          <a:p>
            <a:r>
              <a:rPr lang="en-US" sz="2600" b="1" dirty="0"/>
              <a:t>In French</a:t>
            </a:r>
            <a:r>
              <a:rPr lang="en-US" sz="2600" dirty="0"/>
              <a:t>, the terms </a:t>
            </a:r>
            <a:r>
              <a:rPr lang="en-US" sz="2600" b="1" dirty="0">
                <a:solidFill>
                  <a:srgbClr val="FF0000"/>
                </a:solidFill>
              </a:rPr>
              <a:t>"connaissances</a:t>
            </a:r>
            <a:r>
              <a:rPr lang="en-US" sz="2600" dirty="0">
                <a:solidFill>
                  <a:srgbClr val="FF0000"/>
                </a:solidFill>
              </a:rPr>
              <a:t>" </a:t>
            </a:r>
            <a:r>
              <a:rPr lang="en-US" sz="2600" dirty="0"/>
              <a:t>and </a:t>
            </a:r>
            <a:r>
              <a:rPr lang="en-US" sz="2600" b="1" dirty="0">
                <a:solidFill>
                  <a:srgbClr val="FF0000"/>
                </a:solidFill>
              </a:rPr>
              <a:t>"savoir" </a:t>
            </a:r>
            <a:r>
              <a:rPr lang="en-US" sz="2600" dirty="0"/>
              <a:t>are used, whereas, for example, English uses </a:t>
            </a:r>
            <a:r>
              <a:rPr lang="en-US" sz="2600" b="1" dirty="0">
                <a:solidFill>
                  <a:srgbClr val="FF0000"/>
                </a:solidFill>
              </a:rPr>
              <a:t>"knowledge" </a:t>
            </a:r>
            <a:r>
              <a:rPr lang="en-US" sz="2600" dirty="0"/>
              <a:t>in all cases.</a:t>
            </a:r>
          </a:p>
          <a:p>
            <a:endParaRPr lang="en-US" sz="2600" dirty="0"/>
          </a:p>
          <a:p>
            <a:pPr algn="just"/>
            <a:r>
              <a:rPr lang="en-US" sz="2600" b="1" dirty="0">
                <a:solidFill>
                  <a:srgbClr val="FF0000"/>
                </a:solidFill>
              </a:rPr>
              <a:t>Savoir: </a:t>
            </a:r>
            <a:r>
              <a:rPr lang="en-US" sz="2600" dirty="0"/>
              <a:t>According to </a:t>
            </a:r>
            <a:r>
              <a:rPr lang="en-US" sz="2600" dirty="0" err="1"/>
              <a:t>Littré</a:t>
            </a:r>
            <a:r>
              <a:rPr lang="en-US" sz="2600" dirty="0"/>
              <a:t> (1877), this term was only used in the singular and was defined as "Knowledge acquired through study or experience. </a:t>
            </a:r>
            <a:r>
              <a:rPr lang="en-US" sz="2600" b="1" dirty="0"/>
              <a:t>The Digital Treasury of the French Language (</a:t>
            </a:r>
            <a:r>
              <a:rPr lang="en-US" sz="2600" b="1" dirty="0" err="1"/>
              <a:t>TLFi</a:t>
            </a:r>
            <a:r>
              <a:rPr lang="en-US" sz="2600" b="1" dirty="0"/>
              <a:t>) </a:t>
            </a:r>
            <a:r>
              <a:rPr lang="en-US" sz="2600" dirty="0"/>
              <a:t>expands this definition: "The set of knowledge of a person or a community acquired through study, observation, learning, and/or experience.“ </a:t>
            </a:r>
          </a:p>
          <a:p>
            <a:pPr algn="just"/>
            <a:endParaRPr lang="en-US" sz="2600" b="1" dirty="0"/>
          </a:p>
          <a:p>
            <a:pPr algn="just"/>
            <a:r>
              <a:rPr lang="en-US" sz="2600" b="1" dirty="0">
                <a:solidFill>
                  <a:srgbClr val="FF0000"/>
                </a:solidFill>
              </a:rPr>
              <a:t>Connaissances</a:t>
            </a:r>
            <a:r>
              <a:rPr lang="en-US" sz="2600" dirty="0">
                <a:solidFill>
                  <a:srgbClr val="FF0000"/>
                </a:solidFill>
              </a:rPr>
              <a:t>:</a:t>
            </a:r>
            <a:r>
              <a:rPr lang="en-US" sz="2600" dirty="0"/>
              <a:t> knowledge of a language, a discipline. This term is generally used in the plural: usual knowledge, practical knowledge, knowledge base, etc.</a:t>
            </a:r>
            <a:endParaRPr lang="ar-DZ" sz="2600" dirty="0"/>
          </a:p>
        </p:txBody>
      </p:sp>
    </p:spTree>
    <p:extLst>
      <p:ext uri="{BB962C8B-B14F-4D97-AF65-F5344CB8AC3E}">
        <p14:creationId xmlns:p14="http://schemas.microsoft.com/office/powerpoint/2010/main" val="1717424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2FE8D-1028-C014-E379-867CA9EDB950}"/>
              </a:ext>
            </a:extLst>
          </p:cNvPr>
          <p:cNvSpPr>
            <a:spLocks noGrp="1"/>
          </p:cNvSpPr>
          <p:nvPr>
            <p:ph type="title"/>
          </p:nvPr>
        </p:nvSpPr>
        <p:spPr/>
        <p:txBody>
          <a:bodyPr/>
          <a:lstStyle/>
          <a:p>
            <a:r>
              <a:rPr lang="en-US" b="1" dirty="0">
                <a:solidFill>
                  <a:srgbClr val="FFC000"/>
                </a:solidFill>
              </a:rPr>
              <a:t>The pedagogical triangle</a:t>
            </a:r>
            <a:endParaRPr lang="ar-DZ" dirty="0">
              <a:solidFill>
                <a:srgbClr val="FFC000"/>
              </a:solidFill>
            </a:endParaRPr>
          </a:p>
        </p:txBody>
      </p:sp>
      <p:sp>
        <p:nvSpPr>
          <p:cNvPr id="3" name="Espace réservé du contenu 2">
            <a:extLst>
              <a:ext uri="{FF2B5EF4-FFF2-40B4-BE49-F238E27FC236}">
                <a16:creationId xmlns:a16="http://schemas.microsoft.com/office/drawing/2014/main" id="{BE9C4103-3CD6-1C98-9A73-BA3B7A79D9A8}"/>
              </a:ext>
            </a:extLst>
          </p:cNvPr>
          <p:cNvSpPr>
            <a:spLocks noGrp="1"/>
          </p:cNvSpPr>
          <p:nvPr>
            <p:ph idx="1"/>
          </p:nvPr>
        </p:nvSpPr>
        <p:spPr>
          <a:xfrm>
            <a:off x="433136" y="1711024"/>
            <a:ext cx="10972800" cy="4625609"/>
          </a:xfrm>
        </p:spPr>
        <p:txBody>
          <a:bodyPr>
            <a:normAutofit/>
          </a:bodyPr>
          <a:lstStyle/>
          <a:p>
            <a:pPr marL="118872" indent="0" algn="just">
              <a:buNone/>
            </a:pPr>
            <a:r>
              <a:rPr lang="en-US" b="1" dirty="0">
                <a:solidFill>
                  <a:srgbClr val="FF0000"/>
                </a:solidFill>
              </a:rPr>
              <a:t>The pedagogical triangle </a:t>
            </a:r>
            <a:r>
              <a:rPr lang="en-US" dirty="0"/>
              <a:t>is a conceptual model that illustrates the relationship between three key elements in the teaching and learning process:</a:t>
            </a:r>
          </a:p>
          <a:p>
            <a:pPr algn="just"/>
            <a:endParaRPr lang="en-US" dirty="0"/>
          </a:p>
          <a:p>
            <a:pPr marL="546100" indent="0" algn="just">
              <a:buNone/>
              <a:tabLst>
                <a:tab pos="977900" algn="l"/>
              </a:tabLst>
            </a:pPr>
            <a:r>
              <a:rPr lang="en-US" b="1" dirty="0">
                <a:solidFill>
                  <a:srgbClr val="0070C0"/>
                </a:solidFill>
              </a:rPr>
              <a:t>1.the teacher</a:t>
            </a:r>
            <a:r>
              <a:rPr lang="en-US" dirty="0">
                <a:solidFill>
                  <a:srgbClr val="0070C0"/>
                </a:solidFill>
              </a:rPr>
              <a:t>: </a:t>
            </a:r>
            <a:r>
              <a:rPr lang="en-US" dirty="0"/>
              <a:t>The person responsible for delivering knowledge and facilitating learning.</a:t>
            </a:r>
          </a:p>
          <a:p>
            <a:pPr marL="546100" indent="0" algn="just">
              <a:buFont typeface="+mj-lt"/>
              <a:buAutoNum type="arabicPeriod"/>
              <a:tabLst>
                <a:tab pos="977900" algn="l"/>
              </a:tabLst>
            </a:pPr>
            <a:endParaRPr lang="en-US" dirty="0"/>
          </a:p>
          <a:p>
            <a:pPr marL="546100" indent="0" algn="just">
              <a:buNone/>
              <a:tabLst>
                <a:tab pos="977900" algn="l"/>
              </a:tabLst>
            </a:pPr>
            <a:r>
              <a:rPr lang="en-US" b="1" dirty="0">
                <a:solidFill>
                  <a:srgbClr val="0070C0"/>
                </a:solidFill>
              </a:rPr>
              <a:t>2. the student</a:t>
            </a:r>
            <a:r>
              <a:rPr lang="en-US" dirty="0">
                <a:solidFill>
                  <a:srgbClr val="0070C0"/>
                </a:solidFill>
              </a:rPr>
              <a:t>: </a:t>
            </a:r>
            <a:r>
              <a:rPr lang="en-US" dirty="0"/>
              <a:t>The individual who is learning and engaging with the material.</a:t>
            </a:r>
          </a:p>
          <a:p>
            <a:endParaRPr lang="ar-DZ" dirty="0"/>
          </a:p>
        </p:txBody>
      </p:sp>
    </p:spTree>
    <p:extLst>
      <p:ext uri="{BB962C8B-B14F-4D97-AF65-F5344CB8AC3E}">
        <p14:creationId xmlns:p14="http://schemas.microsoft.com/office/powerpoint/2010/main" val="41355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A5EE8-AB01-C597-EC6B-B6BEF8E903FE}"/>
              </a:ext>
            </a:extLst>
          </p:cNvPr>
          <p:cNvSpPr>
            <a:spLocks noGrp="1"/>
          </p:cNvSpPr>
          <p:nvPr>
            <p:ph type="title"/>
          </p:nvPr>
        </p:nvSpPr>
        <p:spPr/>
        <p:txBody>
          <a:bodyPr/>
          <a:lstStyle/>
          <a:p>
            <a:r>
              <a:rPr lang="en-US" b="1" dirty="0">
                <a:solidFill>
                  <a:srgbClr val="FFC000"/>
                </a:solidFill>
              </a:rPr>
              <a:t>The pedagogical triangle</a:t>
            </a:r>
            <a:endParaRPr lang="ar-DZ" dirty="0"/>
          </a:p>
        </p:txBody>
      </p:sp>
      <p:sp>
        <p:nvSpPr>
          <p:cNvPr id="3" name="Espace réservé du contenu 2">
            <a:extLst>
              <a:ext uri="{FF2B5EF4-FFF2-40B4-BE49-F238E27FC236}">
                <a16:creationId xmlns:a16="http://schemas.microsoft.com/office/drawing/2014/main" id="{163590F0-660B-45C0-0753-EB4127C028CF}"/>
              </a:ext>
            </a:extLst>
          </p:cNvPr>
          <p:cNvSpPr>
            <a:spLocks noGrp="1"/>
          </p:cNvSpPr>
          <p:nvPr>
            <p:ph idx="1"/>
          </p:nvPr>
        </p:nvSpPr>
        <p:spPr/>
        <p:txBody>
          <a:bodyPr/>
          <a:lstStyle/>
          <a:p>
            <a:pPr marL="118872" indent="0" algn="just">
              <a:spcBef>
                <a:spcPts val="1200"/>
              </a:spcBef>
              <a:buNone/>
            </a:pPr>
            <a:r>
              <a:rPr lang="en-US" b="1" dirty="0">
                <a:solidFill>
                  <a:srgbClr val="0070C0"/>
                </a:solidFill>
              </a:rPr>
              <a:t>3. the content</a:t>
            </a:r>
            <a:r>
              <a:rPr lang="en-US" dirty="0">
                <a:solidFill>
                  <a:srgbClr val="0070C0"/>
                </a:solidFill>
              </a:rPr>
              <a:t>: </a:t>
            </a:r>
            <a:r>
              <a:rPr lang="en-US" dirty="0"/>
              <a:t>The knowledge, skills, and information being taught.</a:t>
            </a:r>
          </a:p>
          <a:p>
            <a:pPr algn="just">
              <a:buFont typeface="+mj-lt"/>
              <a:buAutoNum type="arabicPeriod"/>
            </a:pPr>
            <a:endParaRPr lang="en-US" dirty="0"/>
          </a:p>
          <a:p>
            <a:pPr marL="118872" indent="0" algn="just">
              <a:buNone/>
            </a:pPr>
            <a:r>
              <a:rPr lang="en-US" b="1" dirty="0"/>
              <a:t>Effective education </a:t>
            </a:r>
            <a:r>
              <a:rPr lang="en-US" dirty="0"/>
              <a:t>depends on the interaction between these three components. Changes in one element can significantly impact the others</a:t>
            </a:r>
            <a:endParaRPr lang="ar-DZ" dirty="0"/>
          </a:p>
        </p:txBody>
      </p:sp>
    </p:spTree>
    <p:extLst>
      <p:ext uri="{BB962C8B-B14F-4D97-AF65-F5344CB8AC3E}">
        <p14:creationId xmlns:p14="http://schemas.microsoft.com/office/powerpoint/2010/main" val="40169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2F460-5AB0-1319-FB4C-77DA0AFC6B10}"/>
              </a:ext>
            </a:extLst>
          </p:cNvPr>
          <p:cNvSpPr>
            <a:spLocks noGrp="1"/>
          </p:cNvSpPr>
          <p:nvPr>
            <p:ph type="title"/>
          </p:nvPr>
        </p:nvSpPr>
        <p:spPr/>
        <p:txBody>
          <a:bodyPr/>
          <a:lstStyle/>
          <a:p>
            <a:r>
              <a:rPr lang="en-US" b="1" dirty="0">
                <a:solidFill>
                  <a:srgbClr val="FFC000"/>
                </a:solidFill>
              </a:rPr>
              <a:t>The pedagogical triangle</a:t>
            </a:r>
            <a:endParaRPr lang="ar-DZ" dirty="0"/>
          </a:p>
        </p:txBody>
      </p:sp>
      <p:sp>
        <p:nvSpPr>
          <p:cNvPr id="3" name="AutoShape 2" descr="The didactic triangle with its three axes and aspects | Download ...">
            <a:extLst>
              <a:ext uri="{FF2B5EF4-FFF2-40B4-BE49-F238E27FC236}">
                <a16:creationId xmlns:a16="http://schemas.microsoft.com/office/drawing/2014/main" id="{21D2CB17-82A9-E09F-60C0-8EBD8A1917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6" name="Image 5">
            <a:extLst>
              <a:ext uri="{FF2B5EF4-FFF2-40B4-BE49-F238E27FC236}">
                <a16:creationId xmlns:a16="http://schemas.microsoft.com/office/drawing/2014/main" id="{36A3AF32-D373-1023-63EE-890E2FCB86FC}"/>
              </a:ext>
            </a:extLst>
          </p:cNvPr>
          <p:cNvPicPr>
            <a:picLocks noChangeAspect="1"/>
          </p:cNvPicPr>
          <p:nvPr/>
        </p:nvPicPr>
        <p:blipFill>
          <a:blip r:embed="rId2"/>
          <a:stretch>
            <a:fillRect/>
          </a:stretch>
        </p:blipFill>
        <p:spPr>
          <a:xfrm>
            <a:off x="1427748" y="1852382"/>
            <a:ext cx="9336504" cy="5005618"/>
          </a:xfrm>
          <a:prstGeom prst="rect">
            <a:avLst/>
          </a:prstGeom>
        </p:spPr>
      </p:pic>
      <p:sp>
        <p:nvSpPr>
          <p:cNvPr id="7" name="ZoneTexte 6">
            <a:extLst>
              <a:ext uri="{FF2B5EF4-FFF2-40B4-BE49-F238E27FC236}">
                <a16:creationId xmlns:a16="http://schemas.microsoft.com/office/drawing/2014/main" id="{E18261DA-6AA1-A1FB-A133-2EA8F64CB0BC}"/>
              </a:ext>
            </a:extLst>
          </p:cNvPr>
          <p:cNvSpPr txBox="1"/>
          <p:nvPr/>
        </p:nvSpPr>
        <p:spPr>
          <a:xfrm rot="18209139">
            <a:off x="3817104" y="3575719"/>
            <a:ext cx="1631553" cy="523220"/>
          </a:xfrm>
          <a:prstGeom prst="rect">
            <a:avLst/>
          </a:prstGeom>
          <a:noFill/>
        </p:spPr>
        <p:txBody>
          <a:bodyPr wrap="square" rtlCol="1">
            <a:spAutoFit/>
          </a:bodyPr>
          <a:lstStyle/>
          <a:p>
            <a:r>
              <a:rPr lang="en-US" sz="2800" b="1" dirty="0">
                <a:solidFill>
                  <a:srgbClr val="FF0000"/>
                </a:solidFill>
              </a:rPr>
              <a:t>Training</a:t>
            </a:r>
            <a:endParaRPr lang="ar-DZ" sz="2800" b="1" dirty="0">
              <a:solidFill>
                <a:srgbClr val="FF0000"/>
              </a:solidFill>
            </a:endParaRPr>
          </a:p>
        </p:txBody>
      </p:sp>
      <p:sp>
        <p:nvSpPr>
          <p:cNvPr id="8" name="ZoneTexte 7">
            <a:extLst>
              <a:ext uri="{FF2B5EF4-FFF2-40B4-BE49-F238E27FC236}">
                <a16:creationId xmlns:a16="http://schemas.microsoft.com/office/drawing/2014/main" id="{A27B7FF1-8AF0-CF97-D9E1-9E100E605C34}"/>
              </a:ext>
            </a:extLst>
          </p:cNvPr>
          <p:cNvSpPr txBox="1"/>
          <p:nvPr/>
        </p:nvSpPr>
        <p:spPr>
          <a:xfrm>
            <a:off x="4979455" y="5777124"/>
            <a:ext cx="1631553" cy="523220"/>
          </a:xfrm>
          <a:prstGeom prst="rect">
            <a:avLst/>
          </a:prstGeom>
          <a:noFill/>
        </p:spPr>
        <p:txBody>
          <a:bodyPr wrap="square" rtlCol="1">
            <a:spAutoFit/>
          </a:bodyPr>
          <a:lstStyle/>
          <a:p>
            <a:r>
              <a:rPr lang="en-US" sz="2800" b="1" dirty="0">
                <a:solidFill>
                  <a:srgbClr val="FF0000"/>
                </a:solidFill>
              </a:rPr>
              <a:t>Teaching</a:t>
            </a:r>
            <a:endParaRPr lang="ar-DZ" sz="2800" b="1" dirty="0">
              <a:solidFill>
                <a:srgbClr val="FF0000"/>
              </a:solidFill>
            </a:endParaRPr>
          </a:p>
        </p:txBody>
      </p:sp>
      <p:sp>
        <p:nvSpPr>
          <p:cNvPr id="9" name="ZoneTexte 8">
            <a:extLst>
              <a:ext uri="{FF2B5EF4-FFF2-40B4-BE49-F238E27FC236}">
                <a16:creationId xmlns:a16="http://schemas.microsoft.com/office/drawing/2014/main" id="{6BCEBF6E-A6F7-0610-EC41-163349FC18D7}"/>
              </a:ext>
            </a:extLst>
          </p:cNvPr>
          <p:cNvSpPr txBox="1"/>
          <p:nvPr/>
        </p:nvSpPr>
        <p:spPr>
          <a:xfrm rot="3243090">
            <a:off x="6743307" y="3828978"/>
            <a:ext cx="1631553" cy="523220"/>
          </a:xfrm>
          <a:prstGeom prst="rect">
            <a:avLst/>
          </a:prstGeom>
          <a:noFill/>
        </p:spPr>
        <p:txBody>
          <a:bodyPr wrap="square" rtlCol="1">
            <a:spAutoFit/>
          </a:bodyPr>
          <a:lstStyle/>
          <a:p>
            <a:r>
              <a:rPr lang="en-US" sz="2800" b="1" dirty="0">
                <a:solidFill>
                  <a:srgbClr val="FF0000"/>
                </a:solidFill>
              </a:rPr>
              <a:t>Learning</a:t>
            </a:r>
            <a:endParaRPr lang="ar-DZ" sz="2800" b="1" dirty="0">
              <a:solidFill>
                <a:srgbClr val="FF0000"/>
              </a:solidFill>
            </a:endParaRPr>
          </a:p>
        </p:txBody>
      </p:sp>
    </p:spTree>
    <p:extLst>
      <p:ext uri="{BB962C8B-B14F-4D97-AF65-F5344CB8AC3E}">
        <p14:creationId xmlns:p14="http://schemas.microsoft.com/office/powerpoint/2010/main" val="1669312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F906E-C9FE-231C-F864-EA8890792E77}"/>
              </a:ext>
            </a:extLst>
          </p:cNvPr>
          <p:cNvSpPr>
            <a:spLocks noGrp="1"/>
          </p:cNvSpPr>
          <p:nvPr>
            <p:ph type="title"/>
          </p:nvPr>
        </p:nvSpPr>
        <p:spPr/>
        <p:txBody>
          <a:bodyPr/>
          <a:lstStyle/>
          <a:p>
            <a:r>
              <a:rPr lang="en-US" b="1" dirty="0">
                <a:solidFill>
                  <a:srgbClr val="FFC000"/>
                </a:solidFill>
              </a:rPr>
              <a:t>The pedagogical triangle</a:t>
            </a:r>
            <a:endParaRPr lang="ar-DZ" dirty="0"/>
          </a:p>
        </p:txBody>
      </p:sp>
      <p:pic>
        <p:nvPicPr>
          <p:cNvPr id="1026" name="Picture 2">
            <a:extLst>
              <a:ext uri="{FF2B5EF4-FFF2-40B4-BE49-F238E27FC236}">
                <a16:creationId xmlns:a16="http://schemas.microsoft.com/office/drawing/2014/main" id="{D1AF62A9-984C-98F8-3004-3AC3E584B7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9" y="1408176"/>
            <a:ext cx="6096000" cy="54498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570D6E5-98BF-D59F-6690-CD525860AEC2}"/>
              </a:ext>
            </a:extLst>
          </p:cNvPr>
          <p:cNvPicPr>
            <a:picLocks noChangeAspect="1"/>
          </p:cNvPicPr>
          <p:nvPr/>
        </p:nvPicPr>
        <p:blipFill>
          <a:blip r:embed="rId3"/>
          <a:stretch>
            <a:fillRect/>
          </a:stretch>
        </p:blipFill>
        <p:spPr>
          <a:xfrm>
            <a:off x="0" y="1408176"/>
            <a:ext cx="6096000" cy="5449824"/>
          </a:xfrm>
          <a:prstGeom prst="rect">
            <a:avLst/>
          </a:prstGeom>
        </p:spPr>
      </p:pic>
    </p:spTree>
    <p:extLst>
      <p:ext uri="{BB962C8B-B14F-4D97-AF65-F5344CB8AC3E}">
        <p14:creationId xmlns:p14="http://schemas.microsoft.com/office/powerpoint/2010/main" val="3785799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5546B-CA1A-5159-2296-FFFDAE9B3CFB}"/>
              </a:ext>
            </a:extLst>
          </p:cNvPr>
          <p:cNvSpPr>
            <a:spLocks noGrp="1"/>
          </p:cNvSpPr>
          <p:nvPr>
            <p:ph type="title"/>
          </p:nvPr>
        </p:nvSpPr>
        <p:spPr>
          <a:xfrm>
            <a:off x="0" y="150658"/>
            <a:ext cx="12309987" cy="1252728"/>
          </a:xfrm>
        </p:spPr>
        <p:txBody>
          <a:bodyPr>
            <a:normAutofit/>
          </a:bodyPr>
          <a:lstStyle/>
          <a:p>
            <a:pPr algn="l"/>
            <a:r>
              <a:rPr lang="en-US" sz="3600" i="0" dirty="0">
                <a:solidFill>
                  <a:srgbClr val="FFC000"/>
                </a:solidFill>
                <a:effectLst/>
                <a:latin typeface="Roboto" panose="02000000000000000000" pitchFamily="2" charset="0"/>
              </a:rPr>
              <a:t>The pedagogical triangle by Friesen &amp; </a:t>
            </a:r>
            <a:r>
              <a:rPr lang="en-US" sz="3600" i="0" dirty="0" err="1">
                <a:solidFill>
                  <a:srgbClr val="FFC000"/>
                </a:solidFill>
                <a:effectLst/>
                <a:latin typeface="Roboto" panose="02000000000000000000" pitchFamily="2" charset="0"/>
              </a:rPr>
              <a:t>Osguthorpe</a:t>
            </a:r>
            <a:r>
              <a:rPr lang="en-US" sz="3600" i="0" dirty="0">
                <a:solidFill>
                  <a:srgbClr val="FFC000"/>
                </a:solidFill>
                <a:effectLst/>
                <a:latin typeface="Roboto" panose="02000000000000000000" pitchFamily="2" charset="0"/>
              </a:rPr>
              <a:t> (2017)</a:t>
            </a:r>
          </a:p>
        </p:txBody>
      </p:sp>
      <p:pic>
        <p:nvPicPr>
          <p:cNvPr id="6" name="Espace réservé du contenu 5">
            <a:extLst>
              <a:ext uri="{FF2B5EF4-FFF2-40B4-BE49-F238E27FC236}">
                <a16:creationId xmlns:a16="http://schemas.microsoft.com/office/drawing/2014/main" id="{0183D4A2-7FB6-BE48-7280-6C27C14CC6DB}"/>
              </a:ext>
            </a:extLst>
          </p:cNvPr>
          <p:cNvPicPr>
            <a:picLocks noGrp="1" noChangeAspect="1"/>
          </p:cNvPicPr>
          <p:nvPr>
            <p:ph idx="1"/>
          </p:nvPr>
        </p:nvPicPr>
        <p:blipFill>
          <a:blip r:embed="rId2"/>
          <a:stretch>
            <a:fillRect/>
          </a:stretch>
        </p:blipFill>
        <p:spPr>
          <a:xfrm>
            <a:off x="1135626" y="1604211"/>
            <a:ext cx="10176387" cy="5198438"/>
          </a:xfrm>
          <a:prstGeom prst="rect">
            <a:avLst/>
          </a:prstGeom>
        </p:spPr>
      </p:pic>
    </p:spTree>
    <p:extLst>
      <p:ext uri="{BB962C8B-B14F-4D97-AF65-F5344CB8AC3E}">
        <p14:creationId xmlns:p14="http://schemas.microsoft.com/office/powerpoint/2010/main" val="1035085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2C32-7955-C7F4-D8F7-9C55F604921C}"/>
              </a:ext>
            </a:extLst>
          </p:cNvPr>
          <p:cNvSpPr>
            <a:spLocks noGrp="1"/>
          </p:cNvSpPr>
          <p:nvPr>
            <p:ph type="title"/>
          </p:nvPr>
        </p:nvSpPr>
        <p:spPr/>
        <p:txBody>
          <a:bodyPr/>
          <a:lstStyle/>
          <a:p>
            <a:r>
              <a:rPr lang="en-US" dirty="0"/>
              <a:t>Examples of pedagogical approaches:</a:t>
            </a:r>
            <a:endParaRPr lang="ar-DZ" dirty="0"/>
          </a:p>
        </p:txBody>
      </p:sp>
      <p:sp>
        <p:nvSpPr>
          <p:cNvPr id="3" name="Espace réservé du contenu 2">
            <a:extLst>
              <a:ext uri="{FF2B5EF4-FFF2-40B4-BE49-F238E27FC236}">
                <a16:creationId xmlns:a16="http://schemas.microsoft.com/office/drawing/2014/main" id="{A3E1C463-8255-2513-5F8A-04AE631EFC94}"/>
              </a:ext>
            </a:extLst>
          </p:cNvPr>
          <p:cNvSpPr>
            <a:spLocks noGrp="1"/>
          </p:cNvSpPr>
          <p:nvPr>
            <p:ph idx="1"/>
          </p:nvPr>
        </p:nvSpPr>
        <p:spPr/>
        <p:txBody>
          <a:bodyPr/>
          <a:lstStyle/>
          <a:p>
            <a:pPr>
              <a:buFont typeface="Wingdings 2" panose="05020102010507070707" pitchFamily="18" charset="2"/>
              <a:buChar char=""/>
            </a:pPr>
            <a:r>
              <a:rPr lang="en-US" b="1" dirty="0"/>
              <a:t>Bloom's Taxonomy.</a:t>
            </a:r>
          </a:p>
          <a:p>
            <a:pPr>
              <a:buFont typeface="Wingdings 2" panose="05020102010507070707" pitchFamily="18" charset="2"/>
              <a:buChar char=""/>
            </a:pPr>
            <a:endParaRPr lang="en-US" b="1" dirty="0"/>
          </a:p>
          <a:p>
            <a:pPr>
              <a:buFont typeface="Wingdings 2" panose="05020102010507070707" pitchFamily="18" charset="2"/>
              <a:buChar char=""/>
            </a:pPr>
            <a:r>
              <a:rPr lang="en-US" b="1" dirty="0"/>
              <a:t>Montessori pedagogy.</a:t>
            </a:r>
          </a:p>
          <a:p>
            <a:pPr>
              <a:buFont typeface="Wingdings 2" panose="05020102010507070707" pitchFamily="18" charset="2"/>
              <a:buChar char=""/>
            </a:pPr>
            <a:endParaRPr lang="en-US" b="1" dirty="0"/>
          </a:p>
          <a:p>
            <a:pPr>
              <a:buFont typeface="Wingdings 2" panose="05020102010507070707" pitchFamily="18" charset="2"/>
              <a:buChar char=""/>
            </a:pPr>
            <a:r>
              <a:rPr lang="en-US" b="1" dirty="0" err="1"/>
              <a:t>Freinet</a:t>
            </a:r>
            <a:r>
              <a:rPr lang="en-US" b="1" dirty="0"/>
              <a:t> pedagogy</a:t>
            </a:r>
          </a:p>
          <a:p>
            <a:pPr>
              <a:buFont typeface="Wingdings 2" panose="05020102010507070707" pitchFamily="18" charset="2"/>
              <a:buChar char=""/>
            </a:pPr>
            <a:endParaRPr lang="en-US" b="1" dirty="0"/>
          </a:p>
          <a:p>
            <a:pPr>
              <a:buFont typeface="Wingdings 2" panose="05020102010507070707" pitchFamily="18" charset="2"/>
              <a:buChar char=""/>
            </a:pPr>
            <a:r>
              <a:rPr lang="en-US" b="1" dirty="0"/>
              <a:t>The </a:t>
            </a:r>
            <a:r>
              <a:rPr lang="en-US" b="1" dirty="0" err="1"/>
              <a:t>Kuttabs</a:t>
            </a:r>
            <a:endParaRPr lang="ar-DZ" b="1" dirty="0"/>
          </a:p>
        </p:txBody>
      </p:sp>
    </p:spTree>
    <p:extLst>
      <p:ext uri="{BB962C8B-B14F-4D97-AF65-F5344CB8AC3E}">
        <p14:creationId xmlns:p14="http://schemas.microsoft.com/office/powerpoint/2010/main" val="37318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Bloom’s Taxonomy | The Landscape of EE">
            <a:extLst>
              <a:ext uri="{FF2B5EF4-FFF2-40B4-BE49-F238E27FC236}">
                <a16:creationId xmlns:a16="http://schemas.microsoft.com/office/drawing/2014/main" id="{B04037F6-DBC8-5A28-67C2-7B98F4FC23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6" name="Image 5">
            <a:extLst>
              <a:ext uri="{FF2B5EF4-FFF2-40B4-BE49-F238E27FC236}">
                <a16:creationId xmlns:a16="http://schemas.microsoft.com/office/drawing/2014/main" id="{CE3EF9A0-4199-E026-023D-EB74621510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2915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2FE55-4781-AA3B-3A30-0F218171AF88}"/>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4EC4012F-4ABA-30D5-98C0-0A1BBB62927D}"/>
              </a:ext>
            </a:extLst>
          </p:cNvPr>
          <p:cNvSpPr>
            <a:spLocks noGrp="1"/>
          </p:cNvSpPr>
          <p:nvPr>
            <p:ph idx="1"/>
          </p:nvPr>
        </p:nvSpPr>
        <p:spPr>
          <a:xfrm>
            <a:off x="497305" y="1775192"/>
            <a:ext cx="10972800" cy="4625609"/>
          </a:xfrm>
        </p:spPr>
        <p:txBody>
          <a:bodyPr>
            <a:normAutofit/>
          </a:bodyPr>
          <a:lstStyle/>
          <a:p>
            <a:pPr algn="just"/>
            <a:r>
              <a:rPr lang="en-US" sz="2800" dirty="0"/>
              <a:t>Education without learning objectives is meaningless. This is why Bloom's taxonomy, developed by Benjamin Bloom, is widely applied in the educational field to create effective learning objectives.</a:t>
            </a:r>
          </a:p>
          <a:p>
            <a:pPr algn="just"/>
            <a:endParaRPr lang="en-US" sz="2800" dirty="0"/>
          </a:p>
          <a:p>
            <a:pPr algn="just"/>
            <a:r>
              <a:rPr lang="en-US" sz="2800" dirty="0"/>
              <a:t> Today, as teachers integrate technological tools into their classrooms, using them in alignment with the principles of Bloom's taxonomy allows them to target specific sections of the curriculum with well-defined knowledge objectives in a dynamic learning environment. This positively contributes to improving students' cognitive skills.</a:t>
            </a:r>
            <a:endParaRPr lang="ar-DZ" sz="2800" dirty="0"/>
          </a:p>
        </p:txBody>
      </p:sp>
    </p:spTree>
    <p:extLst>
      <p:ext uri="{BB962C8B-B14F-4D97-AF65-F5344CB8AC3E}">
        <p14:creationId xmlns:p14="http://schemas.microsoft.com/office/powerpoint/2010/main" val="31570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E6606-142E-5CA9-51C9-57ACA62F8996}"/>
              </a:ext>
            </a:extLst>
          </p:cNvPr>
          <p:cNvSpPr>
            <a:spLocks noGrp="1"/>
          </p:cNvSpPr>
          <p:nvPr>
            <p:ph type="title"/>
          </p:nvPr>
        </p:nvSpPr>
        <p:spPr>
          <a:xfrm>
            <a:off x="169445" y="256433"/>
            <a:ext cx="10972800" cy="1252728"/>
          </a:xfrm>
        </p:spPr>
        <p:txBody>
          <a:bodyPr/>
          <a:lstStyle/>
          <a:p>
            <a:r>
              <a:rPr lang="en-US" sz="4800" b="1" dirty="0"/>
              <a:t>Benjamin Bloom</a:t>
            </a:r>
            <a:endParaRPr lang="ar-DZ" dirty="0"/>
          </a:p>
        </p:txBody>
      </p:sp>
      <p:sp>
        <p:nvSpPr>
          <p:cNvPr id="3" name="Espace réservé du contenu 2">
            <a:extLst>
              <a:ext uri="{FF2B5EF4-FFF2-40B4-BE49-F238E27FC236}">
                <a16:creationId xmlns:a16="http://schemas.microsoft.com/office/drawing/2014/main" id="{B80C49DE-DF7F-84B3-51BD-23048797C716}"/>
              </a:ext>
            </a:extLst>
          </p:cNvPr>
          <p:cNvSpPr>
            <a:spLocks noGrp="1"/>
          </p:cNvSpPr>
          <p:nvPr>
            <p:ph idx="1"/>
          </p:nvPr>
        </p:nvSpPr>
        <p:spPr>
          <a:xfrm>
            <a:off x="4892842" y="1545015"/>
            <a:ext cx="6689558" cy="5312985"/>
          </a:xfrm>
        </p:spPr>
        <p:txBody>
          <a:bodyPr>
            <a:noAutofit/>
          </a:bodyPr>
          <a:lstStyle/>
          <a:p>
            <a:pPr marL="118872" indent="0" algn="just">
              <a:buNone/>
            </a:pPr>
            <a:r>
              <a:rPr lang="en-US" sz="2500" b="1" dirty="0"/>
              <a:t>Benjamin Bloom (1913-1999) was an American educator and psychologist, recognized for his significant contributions to educational psychology. He earned his doctorate at the University of Chicago, where he also taught. Bloom is best known for developing Bloom's taxonomy, published in 1956, which classifies learning objectives into six levels, ranging from knowledge (memorization) to evaluation (critical judgment). Bloom emphasized the importance of setting clear objectives to guide learning, thereby facilitating the assessment of students' progress.</a:t>
            </a:r>
          </a:p>
        </p:txBody>
      </p:sp>
      <p:sp>
        <p:nvSpPr>
          <p:cNvPr id="4" name="AutoShape 2" descr="Memahami Ketrampilan Critical Thinking dengan Bloom's Taxonomy">
            <a:extLst>
              <a:ext uri="{FF2B5EF4-FFF2-40B4-BE49-F238E27FC236}">
                <a16:creationId xmlns:a16="http://schemas.microsoft.com/office/drawing/2014/main" id="{3E37DB78-52B4-C4E9-9C02-1CC5D1A33E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5" name="Image 4">
            <a:extLst>
              <a:ext uri="{FF2B5EF4-FFF2-40B4-BE49-F238E27FC236}">
                <a16:creationId xmlns:a16="http://schemas.microsoft.com/office/drawing/2014/main" id="{27A5FD48-CDF7-8F6E-7EB2-245F5BEB8C2B}"/>
              </a:ext>
            </a:extLst>
          </p:cNvPr>
          <p:cNvPicPr>
            <a:picLocks noChangeAspect="1"/>
          </p:cNvPicPr>
          <p:nvPr/>
        </p:nvPicPr>
        <p:blipFill>
          <a:blip r:embed="rId2"/>
          <a:stretch>
            <a:fillRect/>
          </a:stretch>
        </p:blipFill>
        <p:spPr>
          <a:xfrm>
            <a:off x="169445" y="1748589"/>
            <a:ext cx="4702280" cy="4732422"/>
          </a:xfrm>
          <a:prstGeom prst="rect">
            <a:avLst/>
          </a:prstGeom>
        </p:spPr>
      </p:pic>
    </p:spTree>
    <p:extLst>
      <p:ext uri="{BB962C8B-B14F-4D97-AF65-F5344CB8AC3E}">
        <p14:creationId xmlns:p14="http://schemas.microsoft.com/office/powerpoint/2010/main" val="41547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AF90-2D03-73F3-A6F9-4A3438380F5C}"/>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3F8542AF-5235-7E41-A6DE-F77D8BD4831C}"/>
              </a:ext>
            </a:extLst>
          </p:cNvPr>
          <p:cNvSpPr>
            <a:spLocks noGrp="1"/>
          </p:cNvSpPr>
          <p:nvPr>
            <p:ph idx="1"/>
          </p:nvPr>
        </p:nvSpPr>
        <p:spPr>
          <a:xfrm>
            <a:off x="420413" y="1775192"/>
            <a:ext cx="10773103" cy="4625609"/>
          </a:xfrm>
        </p:spPr>
        <p:txBody>
          <a:bodyPr>
            <a:normAutofit/>
          </a:bodyPr>
          <a:lstStyle/>
          <a:p>
            <a:pPr algn="just"/>
            <a:r>
              <a:rPr lang="en-US" dirty="0"/>
              <a:t>Bloom's Taxonomy is an educational framework developed by Benjamin Bloom in the 1950s. It classifies educational objectives into different categories, facilitating the planning and assessment of learning.</a:t>
            </a:r>
          </a:p>
          <a:p>
            <a:pPr algn="just"/>
            <a:endParaRPr lang="en-US" dirty="0"/>
          </a:p>
          <a:p>
            <a:pPr algn="just"/>
            <a:endParaRPr lang="ar-DZ" dirty="0"/>
          </a:p>
        </p:txBody>
      </p:sp>
    </p:spTree>
    <p:extLst>
      <p:ext uri="{BB962C8B-B14F-4D97-AF65-F5344CB8AC3E}">
        <p14:creationId xmlns:p14="http://schemas.microsoft.com/office/powerpoint/2010/main" val="7987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E005D-A3E7-2B83-0E9D-D7C792BE2CB8}"/>
              </a:ext>
            </a:extLst>
          </p:cNvPr>
          <p:cNvSpPr>
            <a:spLocks noGrp="1"/>
          </p:cNvSpPr>
          <p:nvPr>
            <p:ph type="title"/>
          </p:nvPr>
        </p:nvSpPr>
        <p:spPr/>
        <p:txBody>
          <a:bodyPr/>
          <a:lstStyle/>
          <a:p>
            <a:r>
              <a:rPr lang="en-US" sz="4400" dirty="0"/>
              <a:t>knowledge</a:t>
            </a:r>
            <a:endParaRPr lang="ar-DZ" dirty="0"/>
          </a:p>
        </p:txBody>
      </p:sp>
      <p:sp>
        <p:nvSpPr>
          <p:cNvPr id="3" name="Espace réservé du contenu 2">
            <a:extLst>
              <a:ext uri="{FF2B5EF4-FFF2-40B4-BE49-F238E27FC236}">
                <a16:creationId xmlns:a16="http://schemas.microsoft.com/office/drawing/2014/main" id="{4EA2C01C-5A85-01BC-EE01-9A614E909867}"/>
              </a:ext>
            </a:extLst>
          </p:cNvPr>
          <p:cNvSpPr>
            <a:spLocks noGrp="1"/>
          </p:cNvSpPr>
          <p:nvPr>
            <p:ph idx="1"/>
          </p:nvPr>
        </p:nvSpPr>
        <p:spPr/>
        <p:txBody>
          <a:bodyPr/>
          <a:lstStyle/>
          <a:p>
            <a:pPr marL="118872" indent="0">
              <a:buNone/>
            </a:pPr>
            <a:r>
              <a:rPr lang="en-US" dirty="0"/>
              <a:t>A set of knowledge acquired through study, observation, learning, and/or experience.</a:t>
            </a:r>
          </a:p>
          <a:p>
            <a:endParaRPr lang="en-US" dirty="0"/>
          </a:p>
          <a:p>
            <a:pPr lvl="1">
              <a:buClr>
                <a:srgbClr val="FF0000"/>
              </a:buClr>
              <a:buSzPct val="124000"/>
              <a:buFont typeface="Wingdings 2" panose="05020102010507070707" pitchFamily="18" charset="2"/>
              <a:buChar char=""/>
            </a:pPr>
            <a:r>
              <a:rPr lang="en-US" sz="3200" dirty="0"/>
              <a:t>They can be learned, taught, and used.</a:t>
            </a:r>
          </a:p>
          <a:p>
            <a:pPr lvl="1">
              <a:buClr>
                <a:srgbClr val="FF0000"/>
              </a:buClr>
              <a:buSzPct val="124000"/>
              <a:buFont typeface="Wingdings 2" panose="05020102010507070707" pitchFamily="18" charset="2"/>
              <a:buChar char=""/>
            </a:pPr>
            <a:r>
              <a:rPr lang="en-US" sz="3200" dirty="0"/>
              <a:t>They cannot be known without having been learned.</a:t>
            </a:r>
          </a:p>
          <a:p>
            <a:pPr lvl="1">
              <a:buClr>
                <a:srgbClr val="FF0000"/>
              </a:buClr>
              <a:buSzPct val="124000"/>
              <a:buFont typeface="Wingdings 2" panose="05020102010507070707" pitchFamily="18" charset="2"/>
              <a:buChar char=""/>
            </a:pPr>
            <a:r>
              <a:rPr lang="en-US" sz="3200" dirty="0"/>
              <a:t>To exist, they must be produced.</a:t>
            </a:r>
            <a:endParaRPr lang="fr-FR" sz="3200" dirty="0"/>
          </a:p>
          <a:p>
            <a:endParaRPr lang="ar-DZ" dirty="0"/>
          </a:p>
        </p:txBody>
      </p:sp>
    </p:spTree>
    <p:extLst>
      <p:ext uri="{BB962C8B-B14F-4D97-AF65-F5344CB8AC3E}">
        <p14:creationId xmlns:p14="http://schemas.microsoft.com/office/powerpoint/2010/main" val="3530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6D7B8-3B7C-2A3F-E56F-296C5421603A}"/>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B908C4F2-E634-9BC0-66F3-C9C1BC8761FF}"/>
              </a:ext>
            </a:extLst>
          </p:cNvPr>
          <p:cNvSpPr>
            <a:spLocks noGrp="1"/>
          </p:cNvSpPr>
          <p:nvPr>
            <p:ph idx="1"/>
          </p:nvPr>
        </p:nvSpPr>
        <p:spPr>
          <a:xfrm>
            <a:off x="609600" y="1712130"/>
            <a:ext cx="10142483" cy="4625609"/>
          </a:xfrm>
        </p:spPr>
        <p:txBody>
          <a:bodyPr/>
          <a:lstStyle/>
          <a:p>
            <a:pPr marL="118872" indent="0">
              <a:spcAft>
                <a:spcPts val="1200"/>
              </a:spcAft>
              <a:buNone/>
            </a:pPr>
            <a:r>
              <a:rPr lang="en-US" b="1" dirty="0"/>
              <a:t>Levels of the original Bloom's Taxonomy:</a:t>
            </a:r>
          </a:p>
          <a:p>
            <a:pPr marL="118872" indent="0">
              <a:buNone/>
            </a:pPr>
            <a:r>
              <a:rPr lang="en-US" b="1" dirty="0">
                <a:solidFill>
                  <a:srgbClr val="FF0000"/>
                </a:solidFill>
              </a:rPr>
              <a:t>1. Knowledge</a:t>
            </a:r>
            <a:r>
              <a:rPr lang="en-US" dirty="0">
                <a:solidFill>
                  <a:srgbClr val="FF0000"/>
                </a:solidFill>
              </a:rPr>
              <a:t>: </a:t>
            </a:r>
            <a:r>
              <a:rPr lang="en-US" dirty="0"/>
              <a:t>Recall of information.</a:t>
            </a:r>
          </a:p>
          <a:p>
            <a:pPr marL="118872" indent="0">
              <a:buNone/>
            </a:pPr>
            <a:endParaRPr lang="en-US" dirty="0"/>
          </a:p>
          <a:p>
            <a:pPr marL="118872" indent="0">
              <a:buNone/>
            </a:pPr>
            <a:r>
              <a:rPr lang="en-US" b="1" dirty="0">
                <a:solidFill>
                  <a:srgbClr val="FF0000"/>
                </a:solidFill>
              </a:rPr>
              <a:t>2. Comprehension</a:t>
            </a:r>
            <a:r>
              <a:rPr lang="en-US" dirty="0">
                <a:solidFill>
                  <a:srgbClr val="FF0000"/>
                </a:solidFill>
              </a:rPr>
              <a:t>: </a:t>
            </a:r>
            <a:r>
              <a:rPr lang="en-US" dirty="0"/>
              <a:t>Interpret and explain concepts.</a:t>
            </a:r>
          </a:p>
          <a:p>
            <a:pPr marL="118872" indent="0">
              <a:buNone/>
            </a:pPr>
            <a:endParaRPr lang="en-US" dirty="0"/>
          </a:p>
          <a:p>
            <a:pPr marL="118872" indent="0">
              <a:buNone/>
            </a:pPr>
            <a:r>
              <a:rPr lang="en-US" b="1" dirty="0">
                <a:solidFill>
                  <a:srgbClr val="FF0000"/>
                </a:solidFill>
              </a:rPr>
              <a:t>3. Application</a:t>
            </a:r>
            <a:r>
              <a:rPr lang="en-US" dirty="0">
                <a:solidFill>
                  <a:srgbClr val="FF0000"/>
                </a:solidFill>
              </a:rPr>
              <a:t>: </a:t>
            </a:r>
            <a:r>
              <a:rPr lang="en-US" dirty="0"/>
              <a:t>Use knowledge in new situations.</a:t>
            </a:r>
          </a:p>
        </p:txBody>
      </p:sp>
    </p:spTree>
    <p:extLst>
      <p:ext uri="{BB962C8B-B14F-4D97-AF65-F5344CB8AC3E}">
        <p14:creationId xmlns:p14="http://schemas.microsoft.com/office/powerpoint/2010/main" val="4316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4E241-8EB6-BE88-7166-3E37AB4D758E}"/>
              </a:ext>
            </a:extLst>
          </p:cNvPr>
          <p:cNvSpPr>
            <a:spLocks noGrp="1"/>
          </p:cNvSpPr>
          <p:nvPr>
            <p:ph type="title"/>
          </p:nvPr>
        </p:nvSpPr>
        <p:spPr>
          <a:xfrm>
            <a:off x="609600" y="171214"/>
            <a:ext cx="10972800" cy="1252728"/>
          </a:xfrm>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2244A626-FCCB-0E19-3DFD-F7A05BB41E30}"/>
              </a:ext>
            </a:extLst>
          </p:cNvPr>
          <p:cNvSpPr>
            <a:spLocks noGrp="1"/>
          </p:cNvSpPr>
          <p:nvPr>
            <p:ph idx="1"/>
          </p:nvPr>
        </p:nvSpPr>
        <p:spPr>
          <a:xfrm>
            <a:off x="481263" y="1806723"/>
            <a:ext cx="10394731" cy="4625609"/>
          </a:xfrm>
        </p:spPr>
        <p:txBody>
          <a:bodyPr/>
          <a:lstStyle/>
          <a:p>
            <a:pPr marL="118872" indent="0" algn="just">
              <a:buNone/>
            </a:pPr>
            <a:r>
              <a:rPr lang="en-US" b="1" dirty="0">
                <a:solidFill>
                  <a:srgbClr val="FF0000"/>
                </a:solidFill>
              </a:rPr>
              <a:t>4. Analysis</a:t>
            </a:r>
            <a:r>
              <a:rPr lang="en-US" dirty="0">
                <a:solidFill>
                  <a:srgbClr val="FF0000"/>
                </a:solidFill>
              </a:rPr>
              <a:t>: </a:t>
            </a:r>
            <a:r>
              <a:rPr lang="en-US" dirty="0"/>
              <a:t>Break down information into parts and understand relationships.</a:t>
            </a:r>
          </a:p>
          <a:p>
            <a:pPr marL="118872" indent="0" algn="just">
              <a:buNone/>
            </a:pPr>
            <a:endParaRPr lang="en-US" dirty="0"/>
          </a:p>
          <a:p>
            <a:pPr marL="118872" indent="0" algn="just">
              <a:buNone/>
            </a:pPr>
            <a:r>
              <a:rPr lang="en-US" b="1" dirty="0">
                <a:solidFill>
                  <a:srgbClr val="FF0000"/>
                </a:solidFill>
              </a:rPr>
              <a:t>5. Synthesis</a:t>
            </a:r>
            <a:r>
              <a:rPr lang="en-US" dirty="0">
                <a:solidFill>
                  <a:srgbClr val="FF0000"/>
                </a:solidFill>
              </a:rPr>
              <a:t>: </a:t>
            </a:r>
            <a:r>
              <a:rPr lang="en-US" dirty="0"/>
              <a:t>Combine elements to form something new.</a:t>
            </a:r>
          </a:p>
          <a:p>
            <a:pPr marL="118872" indent="0" algn="just">
              <a:buNone/>
            </a:pPr>
            <a:endParaRPr lang="en-US" dirty="0"/>
          </a:p>
          <a:p>
            <a:pPr marL="118872" indent="0" algn="just">
              <a:buNone/>
            </a:pPr>
            <a:r>
              <a:rPr lang="en-US" b="1" dirty="0">
                <a:solidFill>
                  <a:srgbClr val="FF0000"/>
                </a:solidFill>
              </a:rPr>
              <a:t>6. Evaluation</a:t>
            </a:r>
            <a:r>
              <a:rPr lang="en-US" dirty="0">
                <a:solidFill>
                  <a:srgbClr val="FF0000"/>
                </a:solidFill>
              </a:rPr>
              <a:t>: </a:t>
            </a:r>
            <a:r>
              <a:rPr lang="en-US" dirty="0"/>
              <a:t>Judge the value of information and ideas.</a:t>
            </a:r>
            <a:endParaRPr lang="ar-DZ" dirty="0"/>
          </a:p>
          <a:p>
            <a:pPr algn="just"/>
            <a:endParaRPr lang="ar-DZ" dirty="0"/>
          </a:p>
        </p:txBody>
      </p:sp>
    </p:spTree>
    <p:extLst>
      <p:ext uri="{BB962C8B-B14F-4D97-AF65-F5344CB8AC3E}">
        <p14:creationId xmlns:p14="http://schemas.microsoft.com/office/powerpoint/2010/main" val="18434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A7C62-1ACE-1A94-B90A-A81C130275C0}"/>
              </a:ext>
            </a:extLst>
          </p:cNvPr>
          <p:cNvSpPr>
            <a:spLocks noGrp="1"/>
          </p:cNvSpPr>
          <p:nvPr>
            <p:ph type="title"/>
          </p:nvPr>
        </p:nvSpPr>
        <p:spPr/>
        <p:txBody>
          <a:bodyPr/>
          <a:lstStyle/>
          <a:p>
            <a:r>
              <a:rPr lang="en-US" b="1" dirty="0"/>
              <a:t>Bloom's Taxonomy</a:t>
            </a:r>
            <a:endParaRPr lang="ar-DZ" dirty="0"/>
          </a:p>
        </p:txBody>
      </p:sp>
      <p:sp>
        <p:nvSpPr>
          <p:cNvPr id="3" name="Espace réservé du contenu 2">
            <a:extLst>
              <a:ext uri="{FF2B5EF4-FFF2-40B4-BE49-F238E27FC236}">
                <a16:creationId xmlns:a16="http://schemas.microsoft.com/office/drawing/2014/main" id="{6298FEA2-C784-7FEE-F2B5-269ABBB3DF82}"/>
              </a:ext>
            </a:extLst>
          </p:cNvPr>
          <p:cNvSpPr>
            <a:spLocks noGrp="1"/>
          </p:cNvSpPr>
          <p:nvPr>
            <p:ph idx="1"/>
          </p:nvPr>
        </p:nvSpPr>
        <p:spPr>
          <a:xfrm>
            <a:off x="609600" y="1775192"/>
            <a:ext cx="10646979" cy="4625609"/>
          </a:xfrm>
        </p:spPr>
        <p:txBody>
          <a:bodyPr/>
          <a:lstStyle/>
          <a:p>
            <a:pPr marL="118872" indent="0" algn="just">
              <a:spcAft>
                <a:spcPts val="1200"/>
              </a:spcAft>
              <a:buNone/>
            </a:pPr>
            <a:r>
              <a:rPr lang="en-US" b="1" dirty="0">
                <a:solidFill>
                  <a:srgbClr val="FF0000"/>
                </a:solidFill>
              </a:rPr>
              <a:t>Digital Revision:</a:t>
            </a:r>
          </a:p>
          <a:p>
            <a:pPr algn="just"/>
            <a:r>
              <a:rPr lang="en-US" dirty="0"/>
              <a:t>The taxonomy has been revised to incorporate digital skills, emphasizing abilities such as creation, evaluation, and analysis in technological contexts.</a:t>
            </a:r>
          </a:p>
          <a:p>
            <a:pPr marL="118872" indent="0" algn="just">
              <a:buNone/>
            </a:pPr>
            <a:endParaRPr lang="en-US" dirty="0"/>
          </a:p>
          <a:p>
            <a:pPr algn="just"/>
            <a:r>
              <a:rPr lang="en-US" dirty="0"/>
              <a:t>It is a valuable tool for teachers and trainers, as it helps design learning activities and assess learners' skills.</a:t>
            </a:r>
          </a:p>
          <a:p>
            <a:pPr algn="just"/>
            <a:endParaRPr lang="ar-DZ" dirty="0"/>
          </a:p>
        </p:txBody>
      </p:sp>
    </p:spTree>
    <p:extLst>
      <p:ext uri="{BB962C8B-B14F-4D97-AF65-F5344CB8AC3E}">
        <p14:creationId xmlns:p14="http://schemas.microsoft.com/office/powerpoint/2010/main" val="34132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37B2C-10B1-646D-50AA-981FB433FACC}"/>
              </a:ext>
            </a:extLst>
          </p:cNvPr>
          <p:cNvSpPr>
            <a:spLocks noGrp="1"/>
          </p:cNvSpPr>
          <p:nvPr>
            <p:ph type="title"/>
          </p:nvPr>
        </p:nvSpPr>
        <p:spPr/>
        <p:txBody>
          <a:bodyPr/>
          <a:lstStyle/>
          <a:p>
            <a:r>
              <a:rPr lang="en-US" b="1" dirty="0"/>
              <a:t>Bloom's Taxonomy</a:t>
            </a:r>
            <a:endParaRPr lang="ar-DZ" dirty="0"/>
          </a:p>
        </p:txBody>
      </p:sp>
      <p:sp>
        <p:nvSpPr>
          <p:cNvPr id="6" name="ZoneTexte 5">
            <a:extLst>
              <a:ext uri="{FF2B5EF4-FFF2-40B4-BE49-F238E27FC236}">
                <a16:creationId xmlns:a16="http://schemas.microsoft.com/office/drawing/2014/main" id="{7C8E7A4C-679F-435D-DB6E-C11BF6E20118}"/>
              </a:ext>
            </a:extLst>
          </p:cNvPr>
          <p:cNvSpPr txBox="1"/>
          <p:nvPr/>
        </p:nvSpPr>
        <p:spPr>
          <a:xfrm>
            <a:off x="995855" y="5766962"/>
            <a:ext cx="10200290" cy="830997"/>
          </a:xfrm>
          <a:prstGeom prst="rect">
            <a:avLst/>
          </a:prstGeom>
          <a:noFill/>
        </p:spPr>
        <p:txBody>
          <a:bodyPr wrap="square" rtlCol="1">
            <a:spAutoFit/>
          </a:bodyPr>
          <a:lstStyle/>
          <a:p>
            <a:pPr algn="ctr"/>
            <a:r>
              <a:rPr lang="en-US" sz="2400" b="1" dirty="0"/>
              <a:t>Bloom’s Original Taxonomy (left) and Revised Digital Taxonomy (right)-Drawing by a Churches (2008)</a:t>
            </a:r>
            <a:endParaRPr lang="ar-DZ" sz="2400" b="1" dirty="0"/>
          </a:p>
        </p:txBody>
      </p:sp>
      <p:pic>
        <p:nvPicPr>
          <p:cNvPr id="10" name="Image 9">
            <a:extLst>
              <a:ext uri="{FF2B5EF4-FFF2-40B4-BE49-F238E27FC236}">
                <a16:creationId xmlns:a16="http://schemas.microsoft.com/office/drawing/2014/main" id="{EA4EA2E2-E93C-62B6-EA9B-3C144157A33E}"/>
              </a:ext>
            </a:extLst>
          </p:cNvPr>
          <p:cNvPicPr>
            <a:picLocks noChangeAspect="1"/>
          </p:cNvPicPr>
          <p:nvPr/>
        </p:nvPicPr>
        <p:blipFill>
          <a:blip r:embed="rId2"/>
          <a:stretch>
            <a:fillRect/>
          </a:stretch>
        </p:blipFill>
        <p:spPr>
          <a:xfrm>
            <a:off x="995856" y="1524001"/>
            <a:ext cx="9864650" cy="4242962"/>
          </a:xfrm>
          <a:prstGeom prst="rect">
            <a:avLst/>
          </a:prstGeom>
        </p:spPr>
      </p:pic>
    </p:spTree>
    <p:extLst>
      <p:ext uri="{BB962C8B-B14F-4D97-AF65-F5344CB8AC3E}">
        <p14:creationId xmlns:p14="http://schemas.microsoft.com/office/powerpoint/2010/main" val="21957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CFD3C-F010-FA15-D0EE-19996A5B78C4}"/>
              </a:ext>
            </a:extLst>
          </p:cNvPr>
          <p:cNvSpPr>
            <a:spLocks noGrp="1"/>
          </p:cNvSpPr>
          <p:nvPr>
            <p:ph type="title"/>
          </p:nvPr>
        </p:nvSpPr>
        <p:spPr/>
        <p:txBody>
          <a:bodyPr/>
          <a:lstStyle/>
          <a:p>
            <a:r>
              <a:rPr lang="en-US" b="1" dirty="0"/>
              <a:t>Bloom's Taxonomy</a:t>
            </a:r>
            <a:endParaRPr lang="ar-DZ" dirty="0"/>
          </a:p>
        </p:txBody>
      </p:sp>
      <p:pic>
        <p:nvPicPr>
          <p:cNvPr id="9" name="Espace réservé du contenu 8">
            <a:extLst>
              <a:ext uri="{FF2B5EF4-FFF2-40B4-BE49-F238E27FC236}">
                <a16:creationId xmlns:a16="http://schemas.microsoft.com/office/drawing/2014/main" id="{2C6E605A-0E9E-6B3A-7E85-4F201929BBD0}"/>
              </a:ext>
            </a:extLst>
          </p:cNvPr>
          <p:cNvPicPr>
            <a:picLocks noGrp="1" noChangeAspect="1"/>
          </p:cNvPicPr>
          <p:nvPr>
            <p:ph idx="1"/>
          </p:nvPr>
        </p:nvPicPr>
        <p:blipFill>
          <a:blip r:embed="rId2"/>
          <a:stretch>
            <a:fillRect/>
          </a:stretch>
        </p:blipFill>
        <p:spPr>
          <a:xfrm>
            <a:off x="1279431" y="1668308"/>
            <a:ext cx="9633137" cy="3869100"/>
          </a:xfrm>
        </p:spPr>
      </p:pic>
      <p:sp>
        <p:nvSpPr>
          <p:cNvPr id="10" name="ZoneTexte 9">
            <a:extLst>
              <a:ext uri="{FF2B5EF4-FFF2-40B4-BE49-F238E27FC236}">
                <a16:creationId xmlns:a16="http://schemas.microsoft.com/office/drawing/2014/main" id="{F9357B2A-E255-6224-7815-762EDBD69EC7}"/>
              </a:ext>
            </a:extLst>
          </p:cNvPr>
          <p:cNvSpPr txBox="1"/>
          <p:nvPr/>
        </p:nvSpPr>
        <p:spPr>
          <a:xfrm>
            <a:off x="893378" y="5797540"/>
            <a:ext cx="10405242" cy="461665"/>
          </a:xfrm>
          <a:prstGeom prst="rect">
            <a:avLst/>
          </a:prstGeom>
          <a:noFill/>
        </p:spPr>
        <p:txBody>
          <a:bodyPr wrap="square" rtlCol="1">
            <a:spAutoFit/>
          </a:bodyPr>
          <a:lstStyle/>
          <a:p>
            <a:r>
              <a:rPr lang="en-US" sz="2400" b="1" dirty="0"/>
              <a:t>Continuum of Pedagogic Approaches using Bloom’s Revised Digital Taxonomy</a:t>
            </a:r>
            <a:endParaRPr lang="ar-DZ" sz="2400" b="1" dirty="0"/>
          </a:p>
        </p:txBody>
      </p:sp>
    </p:spTree>
    <p:extLst>
      <p:ext uri="{BB962C8B-B14F-4D97-AF65-F5344CB8AC3E}">
        <p14:creationId xmlns:p14="http://schemas.microsoft.com/office/powerpoint/2010/main" val="28191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EC720-86F0-F6E7-10C2-F4AEB29DC6B4}"/>
              </a:ext>
            </a:extLst>
          </p:cNvPr>
          <p:cNvSpPr>
            <a:spLocks noGrp="1"/>
          </p:cNvSpPr>
          <p:nvPr>
            <p:ph type="title"/>
          </p:nvPr>
        </p:nvSpPr>
        <p:spPr/>
        <p:txBody>
          <a:bodyPr/>
          <a:lstStyle/>
          <a:p>
            <a:endParaRPr lang="ar-DZ" dirty="0"/>
          </a:p>
        </p:txBody>
      </p:sp>
      <p:pic>
        <p:nvPicPr>
          <p:cNvPr id="6" name="Image 5">
            <a:extLst>
              <a:ext uri="{FF2B5EF4-FFF2-40B4-BE49-F238E27FC236}">
                <a16:creationId xmlns:a16="http://schemas.microsoft.com/office/drawing/2014/main" id="{3145F013-A819-0DFA-C203-B3FC371FDA15}"/>
              </a:ext>
            </a:extLst>
          </p:cNvPr>
          <p:cNvPicPr>
            <a:picLocks noChangeAspect="1"/>
          </p:cNvPicPr>
          <p:nvPr/>
        </p:nvPicPr>
        <p:blipFill>
          <a:blip r:embed="rId2"/>
          <a:stretch>
            <a:fillRect/>
          </a:stretch>
        </p:blipFill>
        <p:spPr>
          <a:xfrm>
            <a:off x="0" y="0"/>
            <a:ext cx="12369338" cy="7078009"/>
          </a:xfrm>
          <a:prstGeom prst="rect">
            <a:avLst/>
          </a:prstGeom>
        </p:spPr>
      </p:pic>
      <p:sp>
        <p:nvSpPr>
          <p:cNvPr id="5" name="ZoneTexte 4">
            <a:extLst>
              <a:ext uri="{FF2B5EF4-FFF2-40B4-BE49-F238E27FC236}">
                <a16:creationId xmlns:a16="http://schemas.microsoft.com/office/drawing/2014/main" id="{FE7EA969-650E-79A2-32DA-C53DD52D15C9}"/>
              </a:ext>
            </a:extLst>
          </p:cNvPr>
          <p:cNvSpPr txBox="1"/>
          <p:nvPr/>
        </p:nvSpPr>
        <p:spPr>
          <a:xfrm>
            <a:off x="3594251" y="2751510"/>
            <a:ext cx="6314520" cy="830997"/>
          </a:xfrm>
          <a:prstGeom prst="rect">
            <a:avLst/>
          </a:prstGeom>
          <a:solidFill>
            <a:schemeClr val="bg1">
              <a:alpha val="57000"/>
            </a:schemeClr>
          </a:solidFill>
        </p:spPr>
        <p:txBody>
          <a:bodyPr wrap="square" rtlCol="1">
            <a:spAutoFit/>
          </a:bodyPr>
          <a:lstStyle/>
          <a:p>
            <a:r>
              <a:rPr lang="en-US" sz="4800" b="1" dirty="0">
                <a:solidFill>
                  <a:srgbClr val="FF0000"/>
                </a:solidFill>
              </a:rPr>
              <a:t>Montessori pedagogy</a:t>
            </a:r>
            <a:endParaRPr lang="ar-DZ" sz="4800" b="1" dirty="0">
              <a:solidFill>
                <a:srgbClr val="FF0000"/>
              </a:solidFill>
            </a:endParaRPr>
          </a:p>
        </p:txBody>
      </p:sp>
    </p:spTree>
    <p:extLst>
      <p:ext uri="{BB962C8B-B14F-4D97-AF65-F5344CB8AC3E}">
        <p14:creationId xmlns:p14="http://schemas.microsoft.com/office/powerpoint/2010/main" val="4056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A0603-3C11-E438-ACD5-712AD172DF28}"/>
              </a:ext>
            </a:extLst>
          </p:cNvPr>
          <p:cNvSpPr>
            <a:spLocks noGrp="1"/>
          </p:cNvSpPr>
          <p:nvPr>
            <p:ph type="title"/>
          </p:nvPr>
        </p:nvSpPr>
        <p:spPr/>
        <p:txBody>
          <a:bodyPr/>
          <a:lstStyle/>
          <a:p>
            <a:r>
              <a:rPr lang="en-US" dirty="0"/>
              <a:t>Montessori pedagogy</a:t>
            </a:r>
            <a:endParaRPr lang="ar-DZ" dirty="0"/>
          </a:p>
        </p:txBody>
      </p:sp>
      <p:sp>
        <p:nvSpPr>
          <p:cNvPr id="3" name="Espace réservé du contenu 2">
            <a:extLst>
              <a:ext uri="{FF2B5EF4-FFF2-40B4-BE49-F238E27FC236}">
                <a16:creationId xmlns:a16="http://schemas.microsoft.com/office/drawing/2014/main" id="{D194FD13-1698-2D1D-0260-0F05B4707E92}"/>
              </a:ext>
            </a:extLst>
          </p:cNvPr>
          <p:cNvSpPr>
            <a:spLocks noGrp="1"/>
          </p:cNvSpPr>
          <p:nvPr>
            <p:ph idx="1"/>
          </p:nvPr>
        </p:nvSpPr>
        <p:spPr>
          <a:xfrm>
            <a:off x="609600" y="1775192"/>
            <a:ext cx="10678510" cy="4625609"/>
          </a:xfrm>
        </p:spPr>
        <p:txBody>
          <a:bodyPr/>
          <a:lstStyle/>
          <a:p>
            <a:pPr algn="just"/>
            <a:r>
              <a:rPr lang="en-US" dirty="0"/>
              <a:t>Montessori pedagogy is an alternative educational method based on self-confidence, autonomy, experimentation, and gentle learning. It promotes knowledge as an essential factor enabling each individual to live freely in harmony with themselves, their peers, and their natural environment. </a:t>
            </a:r>
          </a:p>
          <a:p>
            <a:pPr algn="just"/>
            <a:endParaRPr lang="en-US" dirty="0"/>
          </a:p>
          <a:p>
            <a:pPr algn="just"/>
            <a:r>
              <a:rPr lang="en-US" dirty="0"/>
              <a:t>It encourages the development of children's full potential through a Montessori environment that is both humanistic and stimulating.</a:t>
            </a:r>
            <a:endParaRPr lang="ar-DZ" dirty="0"/>
          </a:p>
        </p:txBody>
      </p:sp>
    </p:spTree>
    <p:extLst>
      <p:ext uri="{BB962C8B-B14F-4D97-AF65-F5344CB8AC3E}">
        <p14:creationId xmlns:p14="http://schemas.microsoft.com/office/powerpoint/2010/main" val="336596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4B736-EDCA-E319-0D34-F87DAAA04299}"/>
              </a:ext>
            </a:extLst>
          </p:cNvPr>
          <p:cNvSpPr>
            <a:spLocks noGrp="1"/>
          </p:cNvSpPr>
          <p:nvPr>
            <p:ph type="title"/>
          </p:nvPr>
        </p:nvSpPr>
        <p:spPr/>
        <p:txBody>
          <a:bodyPr/>
          <a:lstStyle/>
          <a:p>
            <a:r>
              <a:rPr lang="en-US" sz="4800" b="1" dirty="0"/>
              <a:t>Maria Montessori</a:t>
            </a:r>
            <a:endParaRPr lang="ar-DZ" dirty="0"/>
          </a:p>
        </p:txBody>
      </p:sp>
      <p:sp>
        <p:nvSpPr>
          <p:cNvPr id="3" name="Espace réservé du contenu 2">
            <a:extLst>
              <a:ext uri="{FF2B5EF4-FFF2-40B4-BE49-F238E27FC236}">
                <a16:creationId xmlns:a16="http://schemas.microsoft.com/office/drawing/2014/main" id="{12E34917-ABC1-4345-027A-8923F3918F89}"/>
              </a:ext>
            </a:extLst>
          </p:cNvPr>
          <p:cNvSpPr>
            <a:spLocks noGrp="1"/>
          </p:cNvSpPr>
          <p:nvPr>
            <p:ph idx="1"/>
          </p:nvPr>
        </p:nvSpPr>
        <p:spPr>
          <a:xfrm>
            <a:off x="5376041" y="1899112"/>
            <a:ext cx="6427076" cy="4803440"/>
          </a:xfrm>
        </p:spPr>
        <p:txBody>
          <a:bodyPr>
            <a:noAutofit/>
          </a:bodyPr>
          <a:lstStyle/>
          <a:p>
            <a:pPr marL="118872" indent="0" algn="just">
              <a:buNone/>
            </a:pPr>
            <a:r>
              <a:rPr lang="en-US" sz="2600" b="1" dirty="0"/>
              <a:t>Maria Montessori (1870-1952) was an Italian physician and educator, recognized as a trailblazer in the field of education. She is particularly famous for developing the Montessori method, an educational approach that values children's autonomy and respects their pace of learning. This method encourages exploration and discovery, allowing each child to thrive according to their own interests and abilities.</a:t>
            </a:r>
            <a:endParaRPr lang="ar-DZ" sz="2600" b="1" dirty="0"/>
          </a:p>
        </p:txBody>
      </p:sp>
      <p:pic>
        <p:nvPicPr>
          <p:cNvPr id="1026" name="Picture 2" descr="Maria Montessori : qui est-elle ? Quel est son parcours">
            <a:extLst>
              <a:ext uri="{FF2B5EF4-FFF2-40B4-BE49-F238E27FC236}">
                <a16:creationId xmlns:a16="http://schemas.microsoft.com/office/drawing/2014/main" id="{78790174-570C-BD0E-E901-08260C83B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83" y="1781503"/>
            <a:ext cx="4567675" cy="449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94846A-2B0F-3B8D-671D-FBD90F93A61E}"/>
              </a:ext>
            </a:extLst>
          </p:cNvPr>
          <p:cNvSpPr>
            <a:spLocks noGrp="1"/>
          </p:cNvSpPr>
          <p:nvPr>
            <p:ph type="title"/>
          </p:nvPr>
        </p:nvSpPr>
        <p:spPr/>
        <p:txBody>
          <a:bodyPr/>
          <a:lstStyle/>
          <a:p>
            <a:r>
              <a:rPr lang="en-US" dirty="0"/>
              <a:t>Montessori pedagogy</a:t>
            </a:r>
            <a:endParaRPr lang="ar-DZ" dirty="0"/>
          </a:p>
        </p:txBody>
      </p:sp>
      <p:sp>
        <p:nvSpPr>
          <p:cNvPr id="3" name="Espace réservé du contenu 2">
            <a:extLst>
              <a:ext uri="{FF2B5EF4-FFF2-40B4-BE49-F238E27FC236}">
                <a16:creationId xmlns:a16="http://schemas.microsoft.com/office/drawing/2014/main" id="{BA65D7B8-D75F-6BBC-BE83-DE2EC4353698}"/>
              </a:ext>
            </a:extLst>
          </p:cNvPr>
          <p:cNvSpPr>
            <a:spLocks noGrp="1"/>
          </p:cNvSpPr>
          <p:nvPr>
            <p:ph idx="1"/>
          </p:nvPr>
        </p:nvSpPr>
        <p:spPr>
          <a:xfrm>
            <a:off x="325820" y="1712130"/>
            <a:ext cx="10972800" cy="4625609"/>
          </a:xfrm>
        </p:spPr>
        <p:txBody>
          <a:bodyPr>
            <a:normAutofit/>
          </a:bodyPr>
          <a:lstStyle/>
          <a:p>
            <a:pPr algn="just"/>
            <a:r>
              <a:rPr lang="en-US" dirty="0"/>
              <a:t>Montessori pedagogy is an educational approach developed by Dr. Maria Montessori in the early 20th century. It emphasizes child-centered learning, where children learn at their own pace and according to their interests. </a:t>
            </a:r>
          </a:p>
          <a:p>
            <a:pPr marL="118872" indent="0" algn="just">
              <a:buNone/>
            </a:pPr>
            <a:endParaRPr lang="en-US" dirty="0"/>
          </a:p>
          <a:p>
            <a:pPr algn="just"/>
            <a:r>
              <a:rPr lang="en-US" dirty="0"/>
              <a:t>Overall, Montessori pedagogy aims to nurture the whole child-intellectually, socially, emotionally, and physically-fostering a lifelong love of learning.</a:t>
            </a:r>
          </a:p>
          <a:p>
            <a:endParaRPr lang="ar-DZ" dirty="0"/>
          </a:p>
        </p:txBody>
      </p:sp>
    </p:spTree>
    <p:extLst>
      <p:ext uri="{BB962C8B-B14F-4D97-AF65-F5344CB8AC3E}">
        <p14:creationId xmlns:p14="http://schemas.microsoft.com/office/powerpoint/2010/main" val="23945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4A02C-37BD-0C37-4729-F625670CC7C4}"/>
              </a:ext>
            </a:extLst>
          </p:cNvPr>
          <p:cNvSpPr>
            <a:spLocks noGrp="1"/>
          </p:cNvSpPr>
          <p:nvPr>
            <p:ph type="title"/>
          </p:nvPr>
        </p:nvSpPr>
        <p:spPr/>
        <p:txBody>
          <a:bodyPr/>
          <a:lstStyle/>
          <a:p>
            <a:r>
              <a:rPr lang="en-US" dirty="0"/>
              <a:t>Key principles of Montessori pedagogy:</a:t>
            </a:r>
            <a:endParaRPr lang="ar-DZ" dirty="0"/>
          </a:p>
        </p:txBody>
      </p:sp>
      <p:sp>
        <p:nvSpPr>
          <p:cNvPr id="3" name="Espace réservé du contenu 2">
            <a:extLst>
              <a:ext uri="{FF2B5EF4-FFF2-40B4-BE49-F238E27FC236}">
                <a16:creationId xmlns:a16="http://schemas.microsoft.com/office/drawing/2014/main" id="{40BBDBE4-9DE5-3FEE-09A1-AE41EE12A99C}"/>
              </a:ext>
            </a:extLst>
          </p:cNvPr>
          <p:cNvSpPr>
            <a:spLocks noGrp="1"/>
          </p:cNvSpPr>
          <p:nvPr>
            <p:ph idx="1"/>
          </p:nvPr>
        </p:nvSpPr>
        <p:spPr/>
        <p:txBody>
          <a:bodyPr/>
          <a:lstStyle/>
          <a:p>
            <a:pPr marL="118872" indent="0" algn="just">
              <a:buNone/>
            </a:pPr>
            <a:r>
              <a:rPr lang="en-US" b="1" dirty="0">
                <a:solidFill>
                  <a:srgbClr val="FF0000"/>
                </a:solidFill>
              </a:rPr>
              <a:t>1. Child-Centered Learning</a:t>
            </a:r>
            <a:r>
              <a:rPr lang="en-US" dirty="0">
                <a:solidFill>
                  <a:srgbClr val="FF0000"/>
                </a:solidFill>
              </a:rPr>
              <a:t>: </a:t>
            </a:r>
            <a:r>
              <a:rPr lang="en-US" dirty="0"/>
              <a:t>Education is tailored to the individual needs and interests of each child, promoting autonomy and self-direction.</a:t>
            </a:r>
          </a:p>
          <a:p>
            <a:pPr marL="118872" indent="0" algn="just">
              <a:buNone/>
            </a:pPr>
            <a:r>
              <a:rPr lang="en-US" b="1" dirty="0">
                <a:solidFill>
                  <a:srgbClr val="FF0000"/>
                </a:solidFill>
              </a:rPr>
              <a:t>2. Prepared Environment</a:t>
            </a:r>
            <a:r>
              <a:rPr lang="en-US" dirty="0">
                <a:solidFill>
                  <a:srgbClr val="FF0000"/>
                </a:solidFill>
              </a:rPr>
              <a:t>: </a:t>
            </a:r>
            <a:r>
              <a:rPr lang="en-US" dirty="0"/>
              <a:t>Classrooms are designed to be engaging and accessible, with materials and activities that encourage exploration and discovery.</a:t>
            </a:r>
          </a:p>
          <a:p>
            <a:pPr marL="118872" indent="0" algn="just">
              <a:buNone/>
            </a:pPr>
            <a:r>
              <a:rPr lang="en-US" b="1" dirty="0">
                <a:solidFill>
                  <a:srgbClr val="FF0000"/>
                </a:solidFill>
              </a:rPr>
              <a:t>3. Hands-On Learning</a:t>
            </a:r>
            <a:r>
              <a:rPr lang="en-US" dirty="0">
                <a:solidFill>
                  <a:srgbClr val="FF0000"/>
                </a:solidFill>
              </a:rPr>
              <a:t>: </a:t>
            </a:r>
            <a:r>
              <a:rPr lang="en-US" dirty="0"/>
              <a:t>Montessori education emphasizes experiential learning through hands-on activities, allowing children to engage with materials and concepts directly.</a:t>
            </a:r>
          </a:p>
          <a:p>
            <a:endParaRPr lang="ar-DZ" dirty="0"/>
          </a:p>
        </p:txBody>
      </p:sp>
    </p:spTree>
    <p:extLst>
      <p:ext uri="{BB962C8B-B14F-4D97-AF65-F5344CB8AC3E}">
        <p14:creationId xmlns:p14="http://schemas.microsoft.com/office/powerpoint/2010/main" val="36004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Savoir</a:t>
            </a:r>
          </a:p>
        </p:txBody>
      </p:sp>
      <p:sp>
        <p:nvSpPr>
          <p:cNvPr id="3" name="Espace réservé du contenu 2"/>
          <p:cNvSpPr>
            <a:spLocks noGrp="1"/>
          </p:cNvSpPr>
          <p:nvPr>
            <p:ph idx="1"/>
          </p:nvPr>
        </p:nvSpPr>
        <p:spPr>
          <a:xfrm>
            <a:off x="609600" y="1775192"/>
            <a:ext cx="10603043" cy="4625609"/>
          </a:xfrm>
        </p:spPr>
        <p:txBody>
          <a:bodyPr/>
          <a:lstStyle/>
          <a:p>
            <a:pPr marL="118872" indent="0" algn="just">
              <a:buNone/>
            </a:pPr>
            <a:r>
              <a:rPr lang="fr-FR" dirty="0"/>
              <a:t>Ensemble des </a:t>
            </a:r>
            <a:r>
              <a:rPr lang="fr-FR" b="1" dirty="0">
                <a:solidFill>
                  <a:srgbClr val="FF0000"/>
                </a:solidFill>
              </a:rPr>
              <a:t>connaissances</a:t>
            </a:r>
            <a:r>
              <a:rPr lang="fr-FR" dirty="0"/>
              <a:t> acquises par l'étude, par l'observation, par l'apprentissage et/ou par l'expérience. </a:t>
            </a:r>
          </a:p>
          <a:p>
            <a:pPr marL="118872" indent="0" algn="just">
              <a:buNone/>
            </a:pPr>
            <a:endParaRPr lang="ar-DZ" dirty="0"/>
          </a:p>
          <a:p>
            <a:pPr lvl="1">
              <a:buFont typeface="Wingdings 2" panose="05020102010507070707" pitchFamily="18" charset="2"/>
              <a:buChar char="C"/>
            </a:pPr>
            <a:r>
              <a:rPr lang="fr-FR" dirty="0"/>
              <a:t>Ils peuvent être appris, enseignés, utilisés.</a:t>
            </a:r>
          </a:p>
          <a:p>
            <a:pPr lvl="1">
              <a:buFont typeface="Wingdings 2" panose="05020102010507070707" pitchFamily="18" charset="2"/>
              <a:buChar char="C"/>
            </a:pPr>
            <a:r>
              <a:rPr lang="fr-FR" dirty="0"/>
              <a:t>Ils ne peuvent être connus sans avoir été appris.</a:t>
            </a:r>
          </a:p>
          <a:p>
            <a:pPr lvl="1">
              <a:buFont typeface="Wingdings 2" panose="05020102010507070707" pitchFamily="18" charset="2"/>
              <a:buChar char="C"/>
            </a:pPr>
            <a:r>
              <a:rPr lang="fr-FR" dirty="0"/>
              <a:t>Pour exister, ils doivent être produits.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FB8D0-6343-5CBD-CCD4-F8CA0A80F82E}"/>
              </a:ext>
            </a:extLst>
          </p:cNvPr>
          <p:cNvSpPr>
            <a:spLocks noGrp="1"/>
          </p:cNvSpPr>
          <p:nvPr>
            <p:ph type="title"/>
          </p:nvPr>
        </p:nvSpPr>
        <p:spPr/>
        <p:txBody>
          <a:bodyPr/>
          <a:lstStyle/>
          <a:p>
            <a:r>
              <a:rPr lang="en-US" dirty="0"/>
              <a:t>Key principles of Montessori pedagogy:</a:t>
            </a:r>
            <a:endParaRPr lang="ar-DZ" dirty="0"/>
          </a:p>
        </p:txBody>
      </p:sp>
      <p:sp>
        <p:nvSpPr>
          <p:cNvPr id="3" name="Espace réservé du contenu 2">
            <a:extLst>
              <a:ext uri="{FF2B5EF4-FFF2-40B4-BE49-F238E27FC236}">
                <a16:creationId xmlns:a16="http://schemas.microsoft.com/office/drawing/2014/main" id="{5A9B46AE-2680-49CD-584D-9FADF63C9B1C}"/>
              </a:ext>
            </a:extLst>
          </p:cNvPr>
          <p:cNvSpPr>
            <a:spLocks noGrp="1"/>
          </p:cNvSpPr>
          <p:nvPr>
            <p:ph idx="1"/>
          </p:nvPr>
        </p:nvSpPr>
        <p:spPr/>
        <p:txBody>
          <a:bodyPr>
            <a:normAutofit fontScale="92500" lnSpcReduction="20000"/>
          </a:bodyPr>
          <a:lstStyle/>
          <a:p>
            <a:pPr marL="118872" indent="0" algn="just">
              <a:buNone/>
            </a:pPr>
            <a:r>
              <a:rPr lang="en-US" b="1" dirty="0">
                <a:solidFill>
                  <a:srgbClr val="FF0000"/>
                </a:solidFill>
              </a:rPr>
              <a:t>4. Mixed Age Groups</a:t>
            </a:r>
            <a:r>
              <a:rPr lang="en-US" dirty="0">
                <a:solidFill>
                  <a:srgbClr val="FF0000"/>
                </a:solidFill>
              </a:rPr>
              <a:t>: </a:t>
            </a:r>
            <a:r>
              <a:rPr lang="en-US" dirty="0"/>
              <a:t>Children of different ages learn together, fostering social skills and collaborative learning. Older children often help younger ones, reinforcing their own understanding.</a:t>
            </a:r>
          </a:p>
          <a:p>
            <a:pPr marL="118872" indent="0" algn="just">
              <a:buNone/>
            </a:pPr>
            <a:endParaRPr lang="en-US" dirty="0"/>
          </a:p>
          <a:p>
            <a:pPr marL="118872" indent="0" algn="just">
              <a:buNone/>
            </a:pPr>
            <a:r>
              <a:rPr lang="en-US" b="1" dirty="0">
                <a:solidFill>
                  <a:srgbClr val="FF0000"/>
                </a:solidFill>
              </a:rPr>
              <a:t>5. Observation and Guidance</a:t>
            </a:r>
            <a:r>
              <a:rPr lang="en-US" dirty="0">
                <a:solidFill>
                  <a:srgbClr val="FF0000"/>
                </a:solidFill>
              </a:rPr>
              <a:t>: </a:t>
            </a:r>
            <a:r>
              <a:rPr lang="en-US" dirty="0"/>
              <a:t>Teachers act as guides or facilitators rather than traditional instructors, observing children's interests and providing support as needed.</a:t>
            </a:r>
          </a:p>
          <a:p>
            <a:pPr marL="118872" indent="0" algn="just">
              <a:buNone/>
            </a:pPr>
            <a:endParaRPr lang="en-US" dirty="0"/>
          </a:p>
          <a:p>
            <a:pPr marL="118872" indent="0" algn="just">
              <a:buNone/>
            </a:pPr>
            <a:r>
              <a:rPr lang="en-US" b="1" dirty="0">
                <a:solidFill>
                  <a:srgbClr val="FF0000"/>
                </a:solidFill>
              </a:rPr>
              <a:t>6. Focus on Independence</a:t>
            </a:r>
            <a:r>
              <a:rPr lang="en-US" dirty="0">
                <a:solidFill>
                  <a:srgbClr val="FF0000"/>
                </a:solidFill>
              </a:rPr>
              <a:t>: </a:t>
            </a:r>
            <a:r>
              <a:rPr lang="en-US" dirty="0"/>
              <a:t>Montessori education encourages children to take responsibility for their own learning, developing independence and critical thinking skills.</a:t>
            </a:r>
          </a:p>
          <a:p>
            <a:endParaRPr lang="ar-DZ" dirty="0"/>
          </a:p>
        </p:txBody>
      </p:sp>
    </p:spTree>
    <p:extLst>
      <p:ext uri="{BB962C8B-B14F-4D97-AF65-F5344CB8AC3E}">
        <p14:creationId xmlns:p14="http://schemas.microsoft.com/office/powerpoint/2010/main" val="3670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5DD2EF16-7293-B453-0287-EF92F51BEAC9}"/>
              </a:ext>
            </a:extLst>
          </p:cNvPr>
          <p:cNvPicPr>
            <a:picLocks noGrp="1" noChangeAspect="1"/>
          </p:cNvPicPr>
          <p:nvPr>
            <p:ph idx="1"/>
          </p:nvPr>
        </p:nvPicPr>
        <p:blipFill>
          <a:blip r:embed="rId2"/>
          <a:stretch>
            <a:fillRect/>
          </a:stretch>
        </p:blipFill>
        <p:spPr>
          <a:xfrm>
            <a:off x="0" y="0"/>
            <a:ext cx="12191999" cy="6853271"/>
          </a:xfrm>
          <a:prstGeom prst="rect">
            <a:avLst/>
          </a:prstGeom>
        </p:spPr>
      </p:pic>
      <p:sp>
        <p:nvSpPr>
          <p:cNvPr id="5" name="ZoneTexte 4">
            <a:extLst>
              <a:ext uri="{FF2B5EF4-FFF2-40B4-BE49-F238E27FC236}">
                <a16:creationId xmlns:a16="http://schemas.microsoft.com/office/drawing/2014/main" id="{89AF2F9D-D4D1-A376-E925-FD5F62EE23B3}"/>
              </a:ext>
            </a:extLst>
          </p:cNvPr>
          <p:cNvSpPr txBox="1"/>
          <p:nvPr/>
        </p:nvSpPr>
        <p:spPr>
          <a:xfrm>
            <a:off x="3751906" y="2595638"/>
            <a:ext cx="4934894" cy="830997"/>
          </a:xfrm>
          <a:prstGeom prst="rect">
            <a:avLst/>
          </a:prstGeom>
          <a:solidFill>
            <a:schemeClr val="bg1">
              <a:alpha val="57000"/>
            </a:schemeClr>
          </a:solidFill>
        </p:spPr>
        <p:txBody>
          <a:bodyPr wrap="square" rtlCol="1">
            <a:spAutoFit/>
          </a:bodyPr>
          <a:lstStyle/>
          <a:p>
            <a:r>
              <a:rPr lang="en-US" sz="4800" b="1" dirty="0">
                <a:solidFill>
                  <a:srgbClr val="FF0000"/>
                </a:solidFill>
              </a:rPr>
              <a:t>Freinet pedagogy</a:t>
            </a:r>
            <a:endParaRPr lang="ar-DZ" sz="4800" b="1" dirty="0">
              <a:solidFill>
                <a:srgbClr val="FF0000"/>
              </a:solidFill>
            </a:endParaRPr>
          </a:p>
        </p:txBody>
      </p:sp>
    </p:spTree>
    <p:extLst>
      <p:ext uri="{BB962C8B-B14F-4D97-AF65-F5344CB8AC3E}">
        <p14:creationId xmlns:p14="http://schemas.microsoft.com/office/powerpoint/2010/main" val="32292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537DA-8959-CBFB-99FA-42ABB8C10B7C}"/>
              </a:ext>
            </a:extLst>
          </p:cNvPr>
          <p:cNvSpPr>
            <a:spLocks noGrp="1"/>
          </p:cNvSpPr>
          <p:nvPr>
            <p:ph type="title"/>
          </p:nvPr>
        </p:nvSpPr>
        <p:spPr/>
        <p:txBody>
          <a:bodyPr/>
          <a:lstStyle/>
          <a:p>
            <a:r>
              <a:rPr lang="en-US" sz="4800" dirty="0"/>
              <a:t>Freinet pedagogy</a:t>
            </a:r>
            <a:endParaRPr lang="ar-DZ" dirty="0"/>
          </a:p>
        </p:txBody>
      </p:sp>
      <p:sp>
        <p:nvSpPr>
          <p:cNvPr id="3" name="Espace réservé du contenu 2">
            <a:extLst>
              <a:ext uri="{FF2B5EF4-FFF2-40B4-BE49-F238E27FC236}">
                <a16:creationId xmlns:a16="http://schemas.microsoft.com/office/drawing/2014/main" id="{92FDBA30-F952-99DC-B6B2-20794EA53386}"/>
              </a:ext>
            </a:extLst>
          </p:cNvPr>
          <p:cNvSpPr>
            <a:spLocks noGrp="1"/>
          </p:cNvSpPr>
          <p:nvPr>
            <p:ph idx="1"/>
          </p:nvPr>
        </p:nvSpPr>
        <p:spPr>
          <a:xfrm>
            <a:off x="449179" y="1790681"/>
            <a:ext cx="10820401" cy="4625609"/>
          </a:xfrm>
        </p:spPr>
        <p:txBody>
          <a:bodyPr>
            <a:normAutofit fontScale="92500"/>
          </a:bodyPr>
          <a:lstStyle/>
          <a:p>
            <a:pPr algn="just"/>
            <a:r>
              <a:rPr lang="en-US" sz="3000" dirty="0"/>
              <a:t>Freinet pedagogy is an original educational approach developed by Célestin Freinet, focused on the free expression of children through various means, such as free writing, drawing, inter-school correspondence, printing, and the creation of student newspapers.</a:t>
            </a:r>
          </a:p>
          <a:p>
            <a:pPr marL="118872" indent="0" algn="just">
              <a:buNone/>
            </a:pPr>
            <a:endParaRPr lang="en-US" sz="3000" dirty="0"/>
          </a:p>
          <a:p>
            <a:pPr algn="just"/>
            <a:r>
              <a:rPr lang="en-US" sz="3000" dirty="0"/>
              <a:t>Freinet refers to "Freinet techniques" rather than a rigid method, as he believes these techniques can evolve and adapt to the needs of students. He described these techniques in his work titled </a:t>
            </a:r>
            <a:r>
              <a:rPr lang="en-US" sz="3000" i="1" dirty="0"/>
              <a:t>Les techniques Freinet de </a:t>
            </a:r>
            <a:r>
              <a:rPr lang="en-US" sz="3000" i="1" dirty="0" err="1"/>
              <a:t>l'école</a:t>
            </a:r>
            <a:r>
              <a:rPr lang="en-US" sz="3000" i="1" dirty="0"/>
              <a:t> </a:t>
            </a:r>
            <a:r>
              <a:rPr lang="en-US" sz="3000" i="1" dirty="0" err="1"/>
              <a:t>moderne</a:t>
            </a:r>
            <a:r>
              <a:rPr lang="en-US" sz="3000" dirty="0"/>
              <a:t> (1964), where he explores how they can enrich learning and promote children's autonomy.</a:t>
            </a:r>
          </a:p>
          <a:p>
            <a:endParaRPr lang="ar-DZ" dirty="0"/>
          </a:p>
        </p:txBody>
      </p:sp>
    </p:spTree>
    <p:extLst>
      <p:ext uri="{BB962C8B-B14F-4D97-AF65-F5344CB8AC3E}">
        <p14:creationId xmlns:p14="http://schemas.microsoft.com/office/powerpoint/2010/main" val="15774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B7454-D683-C6A8-43EB-546A9151A0E8}"/>
              </a:ext>
            </a:extLst>
          </p:cNvPr>
          <p:cNvSpPr>
            <a:spLocks noGrp="1"/>
          </p:cNvSpPr>
          <p:nvPr>
            <p:ph type="title"/>
          </p:nvPr>
        </p:nvSpPr>
        <p:spPr>
          <a:xfrm>
            <a:off x="225971" y="148920"/>
            <a:ext cx="10972800" cy="1252728"/>
          </a:xfrm>
        </p:spPr>
        <p:txBody>
          <a:bodyPr/>
          <a:lstStyle/>
          <a:p>
            <a:r>
              <a:rPr lang="en-US" sz="4800" b="1" dirty="0">
                <a:solidFill>
                  <a:srgbClr val="FFC000"/>
                </a:solidFill>
              </a:rPr>
              <a:t>Célestin Freinet</a:t>
            </a:r>
            <a:endParaRPr lang="ar-DZ" dirty="0">
              <a:solidFill>
                <a:srgbClr val="FFC000"/>
              </a:solidFill>
            </a:endParaRPr>
          </a:p>
        </p:txBody>
      </p:sp>
      <p:pic>
        <p:nvPicPr>
          <p:cNvPr id="2050" name="Picture 2" descr="Résultat d’images pour Image De Celestin Freinet">
            <a:extLst>
              <a:ext uri="{FF2B5EF4-FFF2-40B4-BE49-F238E27FC236}">
                <a16:creationId xmlns:a16="http://schemas.microsoft.com/office/drawing/2014/main" id="{7F4A481E-76C3-EB04-D759-BE17116A8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71" y="1775192"/>
            <a:ext cx="4377559" cy="472186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29EA63-681D-3EEB-6789-16E8B51AA78C}"/>
              </a:ext>
            </a:extLst>
          </p:cNvPr>
          <p:cNvSpPr txBox="1"/>
          <p:nvPr/>
        </p:nvSpPr>
        <p:spPr>
          <a:xfrm>
            <a:off x="4776952" y="1720840"/>
            <a:ext cx="7047185" cy="4893647"/>
          </a:xfrm>
          <a:prstGeom prst="rect">
            <a:avLst/>
          </a:prstGeom>
          <a:noFill/>
        </p:spPr>
        <p:txBody>
          <a:bodyPr wrap="square" rtlCol="1">
            <a:spAutoFit/>
          </a:bodyPr>
          <a:lstStyle/>
          <a:p>
            <a:pPr algn="just"/>
            <a:r>
              <a:rPr lang="en-US" sz="2400" b="1" dirty="0">
                <a:solidFill>
                  <a:srgbClr val="FF0000"/>
                </a:solidFill>
              </a:rPr>
              <a:t>Célestin Freinet </a:t>
            </a:r>
            <a:r>
              <a:rPr lang="en-US" sz="2400" b="1" dirty="0"/>
              <a:t>(1896-1966) was a French </a:t>
            </a:r>
            <a:r>
              <a:rPr lang="en-US" sz="2400" b="1" dirty="0">
                <a:solidFill>
                  <a:srgbClr val="FF0000"/>
                </a:solidFill>
              </a:rPr>
              <a:t>educator </a:t>
            </a:r>
            <a:r>
              <a:rPr lang="en-US" sz="2400" b="1" dirty="0"/>
              <a:t>and </a:t>
            </a:r>
            <a:r>
              <a:rPr lang="en-US" sz="2400" b="1" dirty="0">
                <a:solidFill>
                  <a:srgbClr val="FF0000"/>
                </a:solidFill>
              </a:rPr>
              <a:t>pedagogue</a:t>
            </a:r>
            <a:r>
              <a:rPr lang="en-US" sz="2400" b="1" dirty="0"/>
              <a:t>, known for developing the </a:t>
            </a:r>
            <a:r>
              <a:rPr lang="en-US" sz="2400" b="1" dirty="0">
                <a:solidFill>
                  <a:srgbClr val="FF0000"/>
                </a:solidFill>
              </a:rPr>
              <a:t>Freinet method</a:t>
            </a:r>
            <a:r>
              <a:rPr lang="en-US" sz="2400" b="1" dirty="0"/>
              <a:t>, which focuses on </a:t>
            </a:r>
            <a:r>
              <a:rPr lang="en-US" sz="2400" b="1" u="sng" dirty="0">
                <a:solidFill>
                  <a:srgbClr val="FF0000"/>
                </a:solidFill>
              </a:rPr>
              <a:t>active and cooperative learning</a:t>
            </a:r>
            <a:r>
              <a:rPr lang="en-US" sz="2400" b="1" dirty="0"/>
              <a:t>. His pedagogy is based on the idea that students should be at the center of their learning process, experimenting, expressing themselves freely, and working collaboratively. Freinet introduced techniques such as </a:t>
            </a:r>
            <a:r>
              <a:rPr lang="en-US" sz="2400" b="1" dirty="0">
                <a:solidFill>
                  <a:srgbClr val="FF0000"/>
                </a:solidFill>
              </a:rPr>
              <a:t>school printing and learning through real-life </a:t>
            </a:r>
            <a:r>
              <a:rPr lang="en-US" sz="2400" b="1" dirty="0"/>
              <a:t>situations, aiming to establish a connection between school and everyday life. His approach has had a lasting impact on alternative education and continues to inspire contemporary pedagogical methods.</a:t>
            </a:r>
            <a:endParaRPr lang="ar-DZ" sz="2400" b="1" dirty="0"/>
          </a:p>
        </p:txBody>
      </p:sp>
    </p:spTree>
    <p:extLst>
      <p:ext uri="{BB962C8B-B14F-4D97-AF65-F5344CB8AC3E}">
        <p14:creationId xmlns:p14="http://schemas.microsoft.com/office/powerpoint/2010/main" val="237613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39688-115E-1AD2-9D72-15BF7D488618}"/>
              </a:ext>
            </a:extLst>
          </p:cNvPr>
          <p:cNvSpPr>
            <a:spLocks noGrp="1"/>
          </p:cNvSpPr>
          <p:nvPr>
            <p:ph type="title"/>
          </p:nvPr>
        </p:nvSpPr>
        <p:spPr/>
        <p:txBody>
          <a:bodyPr/>
          <a:lstStyle/>
          <a:p>
            <a:r>
              <a:rPr lang="en-US" sz="4800" dirty="0"/>
              <a:t>Freinet pedagogy</a:t>
            </a:r>
            <a:endParaRPr lang="ar-DZ" dirty="0"/>
          </a:p>
        </p:txBody>
      </p:sp>
      <p:sp>
        <p:nvSpPr>
          <p:cNvPr id="3" name="Espace réservé du contenu 2">
            <a:extLst>
              <a:ext uri="{FF2B5EF4-FFF2-40B4-BE49-F238E27FC236}">
                <a16:creationId xmlns:a16="http://schemas.microsoft.com/office/drawing/2014/main" id="{A7D94478-BA27-0D65-E41C-169E96CEA648}"/>
              </a:ext>
            </a:extLst>
          </p:cNvPr>
          <p:cNvSpPr>
            <a:spLocks noGrp="1"/>
          </p:cNvSpPr>
          <p:nvPr>
            <p:ph idx="1"/>
          </p:nvPr>
        </p:nvSpPr>
        <p:spPr>
          <a:xfrm>
            <a:off x="609600" y="1775192"/>
            <a:ext cx="10599683" cy="4625609"/>
          </a:xfrm>
        </p:spPr>
        <p:txBody>
          <a:bodyPr>
            <a:normAutofit fontScale="85000" lnSpcReduction="10000"/>
          </a:bodyPr>
          <a:lstStyle/>
          <a:p>
            <a:pPr marL="118872" indent="0" algn="just">
              <a:buNone/>
            </a:pPr>
            <a:r>
              <a:rPr lang="en-US" sz="3000" dirty="0"/>
              <a:t>Célestin Freinet relies on five </a:t>
            </a:r>
            <a:r>
              <a:rPr lang="en-US" sz="3000" b="1" dirty="0"/>
              <a:t>fundamental principles </a:t>
            </a:r>
            <a:r>
              <a:rPr lang="en-US" sz="3000" dirty="0"/>
              <a:t>of Freinet pedagogy to nourish his critical reflection on school:</a:t>
            </a:r>
          </a:p>
          <a:p>
            <a:pPr algn="just"/>
            <a:endParaRPr lang="en-US" sz="3000" dirty="0"/>
          </a:p>
          <a:p>
            <a:pPr marL="118872" indent="0" algn="just">
              <a:buNone/>
            </a:pPr>
            <a:r>
              <a:rPr lang="en-US" sz="3000" b="1" dirty="0">
                <a:solidFill>
                  <a:srgbClr val="FF0000"/>
                </a:solidFill>
              </a:rPr>
              <a:t>1. Experimental trial-and-error</a:t>
            </a:r>
            <a:r>
              <a:rPr lang="en-US" sz="3000" dirty="0">
                <a:solidFill>
                  <a:srgbClr val="FF0000"/>
                </a:solidFill>
              </a:rPr>
              <a:t>: </a:t>
            </a:r>
            <a:r>
              <a:rPr lang="en-US" sz="3000" dirty="0"/>
              <a:t>Learning is built through experimentation and error, encouraging students' curiosity and independent thinking.</a:t>
            </a:r>
          </a:p>
          <a:p>
            <a:pPr marL="633222" indent="-514350" algn="just">
              <a:buAutoNum type="arabicPeriod"/>
            </a:pPr>
            <a:endParaRPr lang="en-US" sz="3000" dirty="0"/>
          </a:p>
          <a:p>
            <a:pPr marL="118872" indent="0" algn="just">
              <a:buNone/>
            </a:pPr>
            <a:r>
              <a:rPr lang="en-US" sz="3000" b="1" dirty="0">
                <a:solidFill>
                  <a:srgbClr val="FF0000"/>
                </a:solidFill>
              </a:rPr>
              <a:t>2. Free expression through school printing</a:t>
            </a:r>
            <a:r>
              <a:rPr lang="en-US" sz="3000" dirty="0">
                <a:solidFill>
                  <a:srgbClr val="FF0000"/>
                </a:solidFill>
              </a:rPr>
              <a:t>: </a:t>
            </a:r>
            <a:r>
              <a:rPr lang="en-US" sz="3000" dirty="0"/>
              <a:t>Students are invited to write and publish their own texts, promoting personal expression and the development of writing skills.</a:t>
            </a:r>
          </a:p>
          <a:p>
            <a:pPr marL="118872" indent="0" algn="just">
              <a:buNone/>
            </a:pPr>
            <a:endParaRPr lang="en-US" sz="3000" dirty="0"/>
          </a:p>
          <a:p>
            <a:pPr marL="118872" indent="0" algn="just">
              <a:buNone/>
            </a:pPr>
            <a:r>
              <a:rPr lang="en-US" sz="3000" b="1" dirty="0">
                <a:solidFill>
                  <a:srgbClr val="FF0000"/>
                </a:solidFill>
              </a:rPr>
              <a:t>3. School cooperation</a:t>
            </a:r>
            <a:r>
              <a:rPr lang="en-US" sz="3000" dirty="0">
                <a:solidFill>
                  <a:srgbClr val="FF0000"/>
                </a:solidFill>
              </a:rPr>
              <a:t>: </a:t>
            </a:r>
            <a:r>
              <a:rPr lang="en-US" sz="3000" dirty="0"/>
              <a:t>Collaborative work is essential, allowing students to help each other and learn together while developing social skills.</a:t>
            </a:r>
          </a:p>
          <a:p>
            <a:pPr algn="just"/>
            <a:endParaRPr lang="ar-DZ" dirty="0"/>
          </a:p>
        </p:txBody>
      </p:sp>
    </p:spTree>
    <p:extLst>
      <p:ext uri="{BB962C8B-B14F-4D97-AF65-F5344CB8AC3E}">
        <p14:creationId xmlns:p14="http://schemas.microsoft.com/office/powerpoint/2010/main" val="1792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421C0-2895-1C5F-91E7-E882669BEC55}"/>
              </a:ext>
            </a:extLst>
          </p:cNvPr>
          <p:cNvSpPr>
            <a:spLocks noGrp="1"/>
          </p:cNvSpPr>
          <p:nvPr>
            <p:ph type="title"/>
          </p:nvPr>
        </p:nvSpPr>
        <p:spPr/>
        <p:txBody>
          <a:bodyPr/>
          <a:lstStyle/>
          <a:p>
            <a:r>
              <a:rPr lang="en-US" sz="4400" dirty="0"/>
              <a:t>Freinet pedagogy</a:t>
            </a:r>
            <a:endParaRPr lang="ar-DZ" dirty="0"/>
          </a:p>
        </p:txBody>
      </p:sp>
      <p:sp>
        <p:nvSpPr>
          <p:cNvPr id="3" name="Espace réservé du contenu 2">
            <a:extLst>
              <a:ext uri="{FF2B5EF4-FFF2-40B4-BE49-F238E27FC236}">
                <a16:creationId xmlns:a16="http://schemas.microsoft.com/office/drawing/2014/main" id="{436CB789-25DB-9DD4-652F-099F1635C3A6}"/>
              </a:ext>
            </a:extLst>
          </p:cNvPr>
          <p:cNvSpPr>
            <a:spLocks noGrp="1"/>
          </p:cNvSpPr>
          <p:nvPr>
            <p:ph idx="1"/>
          </p:nvPr>
        </p:nvSpPr>
        <p:spPr/>
        <p:txBody>
          <a:bodyPr>
            <a:normAutofit lnSpcReduction="10000"/>
          </a:bodyPr>
          <a:lstStyle/>
          <a:p>
            <a:pPr marL="118872" indent="0" algn="just">
              <a:buNone/>
            </a:pPr>
            <a:r>
              <a:rPr lang="en-US" b="1" dirty="0">
                <a:solidFill>
                  <a:srgbClr val="FF0000"/>
                </a:solidFill>
              </a:rPr>
              <a:t>4. Learning based on "real" situations: </a:t>
            </a:r>
            <a:r>
              <a:rPr lang="en-US" dirty="0"/>
              <a:t>Students learn through concrete situations, establishing connections between school and the real world.</a:t>
            </a:r>
          </a:p>
          <a:p>
            <a:pPr marL="118872" indent="0" algn="just">
              <a:buNone/>
            </a:pPr>
            <a:endParaRPr lang="en-US" dirty="0"/>
          </a:p>
          <a:p>
            <a:pPr marL="118872" indent="0" algn="just">
              <a:buNone/>
            </a:pPr>
            <a:r>
              <a:rPr lang="en-US" b="1" dirty="0">
                <a:solidFill>
                  <a:srgbClr val="FF0000"/>
                </a:solidFill>
              </a:rPr>
              <a:t>5. Freedom and autonomy: </a:t>
            </a:r>
            <a:r>
              <a:rPr lang="en-US" dirty="0"/>
              <a:t>Students make decisions about their learning, developing their responsibility and self-confidence.</a:t>
            </a:r>
          </a:p>
          <a:p>
            <a:pPr marL="118872" indent="0" algn="just">
              <a:buNone/>
            </a:pPr>
            <a:endParaRPr lang="en-US" dirty="0"/>
          </a:p>
          <a:p>
            <a:pPr marL="118872" indent="0" algn="just">
              <a:buNone/>
            </a:pPr>
            <a:r>
              <a:rPr lang="en-US" dirty="0"/>
              <a:t>These principles create a dynamic, student-centered learning environment that fosters creativity, cooperation, and discovery.</a:t>
            </a:r>
            <a:endParaRPr lang="ar-DZ" dirty="0"/>
          </a:p>
        </p:txBody>
      </p:sp>
    </p:spTree>
    <p:extLst>
      <p:ext uri="{BB962C8B-B14F-4D97-AF65-F5344CB8AC3E}">
        <p14:creationId xmlns:p14="http://schemas.microsoft.com/office/powerpoint/2010/main" val="225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A57BC-C5BE-8256-FD6E-39DF8729A5BB}"/>
              </a:ext>
            </a:extLst>
          </p:cNvPr>
          <p:cNvSpPr>
            <a:spLocks noGrp="1"/>
          </p:cNvSpPr>
          <p:nvPr>
            <p:ph type="title"/>
          </p:nvPr>
        </p:nvSpPr>
        <p:spPr/>
        <p:txBody>
          <a:bodyPr/>
          <a:lstStyle/>
          <a:p>
            <a:r>
              <a:rPr lang="en-US" dirty="0"/>
              <a:t>Synthesis</a:t>
            </a:r>
            <a:endParaRPr lang="ar-DZ" dirty="0"/>
          </a:p>
        </p:txBody>
      </p:sp>
      <p:sp>
        <p:nvSpPr>
          <p:cNvPr id="3" name="Espace réservé du contenu 2">
            <a:extLst>
              <a:ext uri="{FF2B5EF4-FFF2-40B4-BE49-F238E27FC236}">
                <a16:creationId xmlns:a16="http://schemas.microsoft.com/office/drawing/2014/main" id="{7D8C1494-2287-CA85-8724-070EC7D33E0F}"/>
              </a:ext>
            </a:extLst>
          </p:cNvPr>
          <p:cNvSpPr>
            <a:spLocks noGrp="1"/>
          </p:cNvSpPr>
          <p:nvPr>
            <p:ph idx="1"/>
          </p:nvPr>
        </p:nvSpPr>
        <p:spPr>
          <a:xfrm>
            <a:off x="481263" y="1759150"/>
            <a:ext cx="10972800" cy="4625609"/>
          </a:xfrm>
        </p:spPr>
        <p:txBody>
          <a:bodyPr>
            <a:normAutofit/>
          </a:bodyPr>
          <a:lstStyle/>
          <a:p>
            <a:pPr algn="just"/>
            <a:r>
              <a:rPr lang="en-US" sz="2800" dirty="0"/>
              <a:t>The Freinet and Montessori pedagogies both value autonomy and personal expression but differ in their methods. Freinet emphasizes collective experimentation and social interactions to promote group learning, while Montessori focuses on individual learning within a carefully prepared environment that fosters personal exploration. </a:t>
            </a:r>
          </a:p>
          <a:p>
            <a:pPr algn="just"/>
            <a:endParaRPr lang="en-US" sz="2800" dirty="0"/>
          </a:p>
          <a:p>
            <a:pPr algn="just"/>
            <a:r>
              <a:rPr lang="en-US" sz="2800" dirty="0"/>
              <a:t>Additionally, Bloom's taxonomy serves as a framework for structuring learning objectives and assessing students' skills at various levels, enhancing the practices of both pedagogies and continuing to influence modern education.</a:t>
            </a:r>
            <a:endParaRPr lang="ar-DZ" sz="2800" dirty="0"/>
          </a:p>
        </p:txBody>
      </p:sp>
    </p:spTree>
    <p:extLst>
      <p:ext uri="{BB962C8B-B14F-4D97-AF65-F5344CB8AC3E}">
        <p14:creationId xmlns:p14="http://schemas.microsoft.com/office/powerpoint/2010/main" val="1252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BB2C6-52A5-4660-C139-BDF21D0BA85D}"/>
              </a:ext>
            </a:extLst>
          </p:cNvPr>
          <p:cNvSpPr>
            <a:spLocks noGrp="1"/>
          </p:cNvSpPr>
          <p:nvPr>
            <p:ph type="title"/>
          </p:nvPr>
        </p:nvSpPr>
        <p:spPr>
          <a:xfrm>
            <a:off x="224589" y="139406"/>
            <a:ext cx="11742821" cy="1252728"/>
          </a:xfrm>
        </p:spPr>
        <p:txBody>
          <a:bodyPr>
            <a:normAutofit fontScale="90000"/>
          </a:bodyPr>
          <a:lstStyle/>
          <a:p>
            <a:r>
              <a:rPr lang="en-US" dirty="0"/>
              <a:t>The </a:t>
            </a:r>
            <a:r>
              <a:rPr lang="en-US" dirty="0" err="1"/>
              <a:t>Kuttabs</a:t>
            </a:r>
            <a:r>
              <a:rPr lang="en-US" dirty="0"/>
              <a:t>: Education and Pedagogical Approach</a:t>
            </a:r>
            <a:endParaRPr lang="ar-DZ" dirty="0"/>
          </a:p>
        </p:txBody>
      </p:sp>
      <p:sp>
        <p:nvSpPr>
          <p:cNvPr id="3" name="Espace réservé du contenu 2">
            <a:extLst>
              <a:ext uri="{FF2B5EF4-FFF2-40B4-BE49-F238E27FC236}">
                <a16:creationId xmlns:a16="http://schemas.microsoft.com/office/drawing/2014/main" id="{9A28BD15-6537-92A0-8E96-2484ACA6B945}"/>
              </a:ext>
            </a:extLst>
          </p:cNvPr>
          <p:cNvSpPr>
            <a:spLocks noGrp="1"/>
          </p:cNvSpPr>
          <p:nvPr>
            <p:ph idx="1"/>
          </p:nvPr>
        </p:nvSpPr>
        <p:spPr>
          <a:xfrm>
            <a:off x="5710989" y="1791234"/>
            <a:ext cx="5743074" cy="4625609"/>
          </a:xfrm>
        </p:spPr>
        <p:txBody>
          <a:bodyPr/>
          <a:lstStyle/>
          <a:p>
            <a:pPr marL="118872" indent="0" algn="just">
              <a:buNone/>
            </a:pPr>
            <a:r>
              <a:rPr lang="en-US" sz="3000" b="1" dirty="0"/>
              <a:t>The </a:t>
            </a:r>
            <a:r>
              <a:rPr lang="en-US" sz="3000" b="1" dirty="0" err="1"/>
              <a:t>kuttabs</a:t>
            </a:r>
            <a:r>
              <a:rPr lang="en-US" sz="3000" b="1" dirty="0"/>
              <a:t> </a:t>
            </a:r>
            <a:r>
              <a:rPr lang="en-US" sz="3000" dirty="0"/>
              <a:t>are traditional educational institutions with deep roots in Arab and Islamic culture. These establishments aim to teach children the principles of reading and writing, in addition to memorizing the Quran. </a:t>
            </a:r>
          </a:p>
          <a:p>
            <a:pPr algn="just">
              <a:buFont typeface="Wingdings" panose="05000000000000000000" pitchFamily="2" charset="2"/>
              <a:buChar char="q"/>
            </a:pPr>
            <a:endParaRPr lang="en-US" dirty="0"/>
          </a:p>
          <a:p>
            <a:pPr marL="118872" indent="0">
              <a:buNone/>
            </a:pPr>
            <a:endParaRPr lang="ar-DZ" dirty="0"/>
          </a:p>
        </p:txBody>
      </p:sp>
      <p:sp>
        <p:nvSpPr>
          <p:cNvPr id="4" name="AutoShape 2" descr="The Ottoman Ulema - Muslim HeritageMuslim Heritage">
            <a:extLst>
              <a:ext uri="{FF2B5EF4-FFF2-40B4-BE49-F238E27FC236}">
                <a16:creationId xmlns:a16="http://schemas.microsoft.com/office/drawing/2014/main" id="{9073BFC5-E614-1213-E64B-BC90601850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5" name="Image 4">
            <a:extLst>
              <a:ext uri="{FF2B5EF4-FFF2-40B4-BE49-F238E27FC236}">
                <a16:creationId xmlns:a16="http://schemas.microsoft.com/office/drawing/2014/main" id="{B3C5FDCB-0263-8698-2723-8BAD058DE263}"/>
              </a:ext>
            </a:extLst>
          </p:cNvPr>
          <p:cNvPicPr>
            <a:picLocks noChangeAspect="1"/>
          </p:cNvPicPr>
          <p:nvPr/>
        </p:nvPicPr>
        <p:blipFill>
          <a:blip r:embed="rId2"/>
          <a:stretch>
            <a:fillRect/>
          </a:stretch>
        </p:blipFill>
        <p:spPr>
          <a:xfrm>
            <a:off x="737937" y="1791234"/>
            <a:ext cx="4411578" cy="4625609"/>
          </a:xfrm>
          <a:prstGeom prst="rect">
            <a:avLst/>
          </a:prstGeom>
        </p:spPr>
      </p:pic>
    </p:spTree>
    <p:extLst>
      <p:ext uri="{BB962C8B-B14F-4D97-AF65-F5344CB8AC3E}">
        <p14:creationId xmlns:p14="http://schemas.microsoft.com/office/powerpoint/2010/main" val="37225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DDBEC1-62A5-D925-5C48-6C918B5CB9FA}"/>
              </a:ext>
            </a:extLst>
          </p:cNvPr>
          <p:cNvSpPr>
            <a:spLocks noGrp="1"/>
          </p:cNvSpPr>
          <p:nvPr>
            <p:ph idx="1"/>
          </p:nvPr>
        </p:nvSpPr>
        <p:spPr>
          <a:xfrm>
            <a:off x="433136" y="1646856"/>
            <a:ext cx="10972800" cy="4625609"/>
          </a:xfrm>
        </p:spPr>
        <p:txBody>
          <a:bodyPr>
            <a:normAutofit fontScale="70000" lnSpcReduction="20000"/>
          </a:bodyPr>
          <a:lstStyle/>
          <a:p>
            <a:pPr marL="118872" indent="0" algn="just">
              <a:buNone/>
            </a:pPr>
            <a:r>
              <a:rPr lang="en-US" sz="3700" dirty="0"/>
              <a:t>The pedagogical approach in </a:t>
            </a:r>
            <a:r>
              <a:rPr lang="en-US" sz="3700" dirty="0" err="1"/>
              <a:t>kuttabs</a:t>
            </a:r>
            <a:r>
              <a:rPr lang="en-US" sz="3700" dirty="0"/>
              <a:t> is based on several key elements:</a:t>
            </a:r>
          </a:p>
          <a:p>
            <a:pPr marL="118872" indent="0" algn="just">
              <a:buNone/>
            </a:pPr>
            <a:endParaRPr lang="en-US" sz="3700" dirty="0"/>
          </a:p>
          <a:p>
            <a:pPr marL="118872" indent="0" algn="just">
              <a:buNone/>
            </a:pPr>
            <a:r>
              <a:rPr lang="en-US" sz="3700" b="1" dirty="0">
                <a:solidFill>
                  <a:srgbClr val="FF0000"/>
                </a:solidFill>
              </a:rPr>
              <a:t>1. Memorization and Revision</a:t>
            </a:r>
            <a:r>
              <a:rPr lang="en-US" sz="3700" dirty="0">
                <a:solidFill>
                  <a:srgbClr val="FF0000"/>
                </a:solidFill>
              </a:rPr>
              <a:t>: </a:t>
            </a:r>
            <a:r>
              <a:rPr lang="en-US" sz="3700" dirty="0"/>
              <a:t>Teaching is centered around the memorization of the Quran (children learn over 50,000 words between the ages of 3 and 7), which enhances their comprehension and retention abilities. Students are encouraged to regularly review what they have learned.</a:t>
            </a:r>
          </a:p>
          <a:p>
            <a:pPr marL="118872" indent="0" algn="just">
              <a:buNone/>
            </a:pPr>
            <a:endParaRPr lang="en-US" sz="3700" dirty="0"/>
          </a:p>
          <a:p>
            <a:pPr marL="118872" indent="0" algn="just">
              <a:buNone/>
            </a:pPr>
            <a:r>
              <a:rPr lang="en-US" sz="3700" b="1" dirty="0">
                <a:solidFill>
                  <a:srgbClr val="FF0000"/>
                </a:solidFill>
              </a:rPr>
              <a:t>2. Moral Guidance</a:t>
            </a:r>
            <a:r>
              <a:rPr lang="en-US" sz="3700" dirty="0">
                <a:solidFill>
                  <a:srgbClr val="FF0000"/>
                </a:solidFill>
              </a:rPr>
              <a:t>: </a:t>
            </a:r>
            <a:r>
              <a:rPr lang="en-US" sz="3700" dirty="0" err="1"/>
              <a:t>Kuttabs</a:t>
            </a:r>
            <a:r>
              <a:rPr lang="en-US" sz="3700" dirty="0"/>
              <a:t> include the teaching of values and moral principles, such as honesty, loyalty, and respect.</a:t>
            </a:r>
          </a:p>
          <a:p>
            <a:pPr marL="118872" indent="0" algn="just">
              <a:buNone/>
            </a:pPr>
            <a:endParaRPr lang="en-US" sz="3700" dirty="0"/>
          </a:p>
          <a:p>
            <a:pPr marL="118872" indent="0" algn="just">
              <a:buNone/>
            </a:pPr>
            <a:r>
              <a:rPr lang="en-US" sz="3700" b="1" dirty="0">
                <a:solidFill>
                  <a:srgbClr val="FF0000"/>
                </a:solidFill>
              </a:rPr>
              <a:t>3. Interactive Approach</a:t>
            </a:r>
            <a:r>
              <a:rPr lang="en-US" sz="3700" dirty="0">
                <a:solidFill>
                  <a:srgbClr val="FF0000"/>
                </a:solidFill>
              </a:rPr>
              <a:t>: </a:t>
            </a:r>
            <a:r>
              <a:rPr lang="en-US" sz="3700" dirty="0"/>
              <a:t>Education in </a:t>
            </a:r>
            <a:r>
              <a:rPr lang="en-US" sz="3700" dirty="0" err="1"/>
              <a:t>kuttabs</a:t>
            </a:r>
            <a:r>
              <a:rPr lang="en-US" sz="3700" dirty="0"/>
              <a:t> relies on direct interaction between teachers and students, which improves students' understanding and encourages their participation.</a:t>
            </a:r>
          </a:p>
          <a:p>
            <a:endParaRPr lang="ar-DZ" dirty="0"/>
          </a:p>
        </p:txBody>
      </p:sp>
      <p:sp>
        <p:nvSpPr>
          <p:cNvPr id="4" name="Titre 1">
            <a:extLst>
              <a:ext uri="{FF2B5EF4-FFF2-40B4-BE49-F238E27FC236}">
                <a16:creationId xmlns:a16="http://schemas.microsoft.com/office/drawing/2014/main" id="{CE5F8271-7989-AA75-B02F-12EC7B806800}"/>
              </a:ext>
            </a:extLst>
          </p:cNvPr>
          <p:cNvSpPr>
            <a:spLocks noGrp="1"/>
          </p:cNvSpPr>
          <p:nvPr>
            <p:ph type="title"/>
          </p:nvPr>
        </p:nvSpPr>
        <p:spPr>
          <a:xfrm>
            <a:off x="304800" y="123491"/>
            <a:ext cx="11582400" cy="1252538"/>
          </a:xfrm>
        </p:spPr>
        <p:txBody>
          <a:bodyPr>
            <a:normAutofit fontScale="90000"/>
          </a:bodyPr>
          <a:lstStyle/>
          <a:p>
            <a:r>
              <a:rPr lang="en-US" dirty="0"/>
              <a:t>The </a:t>
            </a:r>
            <a:r>
              <a:rPr lang="en-US" dirty="0" err="1"/>
              <a:t>Kuttabs</a:t>
            </a:r>
            <a:r>
              <a:rPr lang="en-US" dirty="0"/>
              <a:t>: Education and Pedagogical Approach</a:t>
            </a:r>
            <a:endParaRPr lang="ar-DZ" dirty="0"/>
          </a:p>
        </p:txBody>
      </p:sp>
    </p:spTree>
    <p:extLst>
      <p:ext uri="{BB962C8B-B14F-4D97-AF65-F5344CB8AC3E}">
        <p14:creationId xmlns:p14="http://schemas.microsoft.com/office/powerpoint/2010/main" val="21874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E3E51E-A229-C36D-6A38-BD5C70FB0753}"/>
              </a:ext>
            </a:extLst>
          </p:cNvPr>
          <p:cNvSpPr>
            <a:spLocks noGrp="1"/>
          </p:cNvSpPr>
          <p:nvPr>
            <p:ph idx="1"/>
          </p:nvPr>
        </p:nvSpPr>
        <p:spPr>
          <a:xfrm>
            <a:off x="385011" y="1662898"/>
            <a:ext cx="10972800" cy="4625609"/>
          </a:xfrm>
        </p:spPr>
        <p:txBody>
          <a:bodyPr>
            <a:normAutofit fontScale="92500" lnSpcReduction="20000"/>
          </a:bodyPr>
          <a:lstStyle/>
          <a:p>
            <a:pPr marL="118872" indent="0" algn="just">
              <a:buNone/>
            </a:pPr>
            <a:r>
              <a:rPr lang="en-US" b="1" dirty="0">
                <a:solidFill>
                  <a:srgbClr val="FF0000"/>
                </a:solidFill>
              </a:rPr>
              <a:t>4. Content Adaptation: </a:t>
            </a:r>
            <a:r>
              <a:rPr lang="en-US" dirty="0" err="1"/>
              <a:t>Kuttabs</a:t>
            </a:r>
            <a:r>
              <a:rPr lang="en-US" dirty="0"/>
              <a:t> take into account the different levels and needs of students, adjusting teaching methods to match individual capabilities.</a:t>
            </a:r>
          </a:p>
          <a:p>
            <a:pPr algn="just"/>
            <a:endParaRPr lang="en-US" dirty="0"/>
          </a:p>
          <a:p>
            <a:pPr marL="118872" indent="0" algn="just">
              <a:buNone/>
            </a:pPr>
            <a:r>
              <a:rPr lang="en-US" b="1" dirty="0">
                <a:solidFill>
                  <a:srgbClr val="FF0000"/>
                </a:solidFill>
              </a:rPr>
              <a:t>5. Comprehensive Education: </a:t>
            </a:r>
            <a:r>
              <a:rPr lang="en-US" dirty="0" err="1"/>
              <a:t>Kuttabs</a:t>
            </a:r>
            <a:r>
              <a:rPr lang="en-US" dirty="0"/>
              <a:t> also include instruction in certain scientific and academic subjects, helping students build a broad knowledge base.</a:t>
            </a:r>
          </a:p>
          <a:p>
            <a:pPr algn="just"/>
            <a:endParaRPr lang="en-US" dirty="0"/>
          </a:p>
          <a:p>
            <a:pPr marL="118872" indent="0" algn="just">
              <a:buNone/>
            </a:pPr>
            <a:r>
              <a:rPr lang="en-US" b="1" dirty="0">
                <a:solidFill>
                  <a:srgbClr val="FF0000"/>
                </a:solidFill>
              </a:rPr>
              <a:t>6. Social Interaction: </a:t>
            </a:r>
            <a:r>
              <a:rPr lang="en-US" dirty="0" err="1"/>
              <a:t>Kuttabs</a:t>
            </a:r>
            <a:r>
              <a:rPr lang="en-US" dirty="0"/>
              <a:t> play an important role in strengthening social bonds among students, teaching them to work together and collaborate.</a:t>
            </a:r>
            <a:endParaRPr lang="ar-DZ" dirty="0"/>
          </a:p>
        </p:txBody>
      </p:sp>
      <p:sp>
        <p:nvSpPr>
          <p:cNvPr id="5" name="Titre 1">
            <a:extLst>
              <a:ext uri="{FF2B5EF4-FFF2-40B4-BE49-F238E27FC236}">
                <a16:creationId xmlns:a16="http://schemas.microsoft.com/office/drawing/2014/main" id="{DBEBC45F-5327-447D-A2A2-005ABA711AA9}"/>
              </a:ext>
            </a:extLst>
          </p:cNvPr>
          <p:cNvSpPr>
            <a:spLocks noGrp="1"/>
          </p:cNvSpPr>
          <p:nvPr>
            <p:ph type="title"/>
          </p:nvPr>
        </p:nvSpPr>
        <p:spPr>
          <a:xfrm>
            <a:off x="224589" y="123364"/>
            <a:ext cx="11742821" cy="1252728"/>
          </a:xfrm>
        </p:spPr>
        <p:txBody>
          <a:bodyPr>
            <a:normAutofit fontScale="90000"/>
          </a:bodyPr>
          <a:lstStyle/>
          <a:p>
            <a:r>
              <a:rPr lang="en-US" dirty="0"/>
              <a:t>The </a:t>
            </a:r>
            <a:r>
              <a:rPr lang="en-US" dirty="0" err="1"/>
              <a:t>Kuttabs</a:t>
            </a:r>
            <a:r>
              <a:rPr lang="en-US" dirty="0"/>
              <a:t>: Education and Pedagogical Approach</a:t>
            </a:r>
            <a:endParaRPr lang="ar-DZ" dirty="0"/>
          </a:p>
        </p:txBody>
      </p:sp>
    </p:spTree>
    <p:extLst>
      <p:ext uri="{BB962C8B-B14F-4D97-AF65-F5344CB8AC3E}">
        <p14:creationId xmlns:p14="http://schemas.microsoft.com/office/powerpoint/2010/main" val="7210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757" y="0"/>
            <a:ext cx="10972800" cy="1252728"/>
          </a:xfrm>
        </p:spPr>
        <p:txBody>
          <a:bodyPr>
            <a:normAutofit fontScale="90000"/>
          </a:bodyPr>
          <a:lstStyle/>
          <a:p>
            <a:br>
              <a:rPr lang="en-US" dirty="0"/>
            </a:br>
            <a:r>
              <a:rPr lang="en-US" dirty="0" err="1"/>
              <a:t>Catégories</a:t>
            </a:r>
            <a:r>
              <a:rPr lang="en-US" dirty="0"/>
              <a:t> de </a:t>
            </a:r>
            <a:r>
              <a:rPr lang="en-US" dirty="0" err="1"/>
              <a:t>savoirs</a:t>
            </a:r>
            <a:br>
              <a:rPr lang="fr-FR" dirty="0"/>
            </a:br>
            <a:endParaRPr lang="fr-FR" dirty="0"/>
          </a:p>
        </p:txBody>
      </p:sp>
      <p:sp>
        <p:nvSpPr>
          <p:cNvPr id="3" name="Espace réservé du contenu 2"/>
          <p:cNvSpPr>
            <a:spLocks noGrp="1"/>
          </p:cNvSpPr>
          <p:nvPr>
            <p:ph idx="1"/>
          </p:nvPr>
        </p:nvSpPr>
        <p:spPr>
          <a:xfrm>
            <a:off x="609599" y="1685251"/>
            <a:ext cx="8669311" cy="4625609"/>
          </a:xfrm>
        </p:spPr>
        <p:txBody>
          <a:bodyPr>
            <a:normAutofit/>
          </a:bodyPr>
          <a:lstStyle/>
          <a:p>
            <a:pPr lvl="1">
              <a:buFont typeface="Wingdings 2" panose="05020102010507070707" pitchFamily="18" charset="2"/>
              <a:buChar char="C"/>
            </a:pPr>
            <a:r>
              <a:rPr lang="fr-FR" dirty="0"/>
              <a:t>savoirs institutionnalisés.</a:t>
            </a:r>
          </a:p>
          <a:p>
            <a:pPr lvl="1">
              <a:buFont typeface="Wingdings 2" panose="05020102010507070707" pitchFamily="18" charset="2"/>
              <a:buChar char="C"/>
            </a:pPr>
            <a:r>
              <a:rPr lang="fr-FR" dirty="0"/>
              <a:t>savoirs scientifiques.</a:t>
            </a:r>
          </a:p>
          <a:p>
            <a:pPr lvl="1">
              <a:buFont typeface="Wingdings 2" panose="05020102010507070707" pitchFamily="18" charset="2"/>
              <a:buChar char="C"/>
            </a:pPr>
            <a:r>
              <a:rPr lang="fr-FR" dirty="0"/>
              <a:t>savoirs professionnels.</a:t>
            </a:r>
          </a:p>
          <a:p>
            <a:pPr lvl="1">
              <a:buFont typeface="Wingdings 2" panose="05020102010507070707" pitchFamily="18" charset="2"/>
              <a:buChar char="C"/>
            </a:pPr>
            <a:r>
              <a:rPr lang="fr-FR" dirty="0"/>
              <a:t>savoirs à enseigner.</a:t>
            </a:r>
          </a:p>
          <a:p>
            <a:pPr lvl="1">
              <a:buFont typeface="Wingdings 2" panose="05020102010507070707" pitchFamily="18" charset="2"/>
              <a:buChar char="C"/>
            </a:pPr>
            <a:r>
              <a:rPr lang="fr-FR" dirty="0"/>
              <a:t>savoirs enseignés.</a:t>
            </a:r>
          </a:p>
          <a:p>
            <a:pPr lvl="1">
              <a:buFont typeface="Wingdings 2" panose="05020102010507070707" pitchFamily="18" charset="2"/>
              <a:buChar char="C"/>
            </a:pPr>
            <a:r>
              <a:rPr lang="fr-FR" dirty="0"/>
              <a:t>savoirs communs.</a:t>
            </a:r>
          </a:p>
          <a:p>
            <a:pPr lvl="1">
              <a:buFont typeface="Wingdings 2" panose="05020102010507070707" pitchFamily="18" charset="2"/>
              <a:buChar char="C"/>
            </a:pPr>
            <a:r>
              <a:rPr lang="fr-FR" dirty="0"/>
              <a:t>savoirs sociaux.</a:t>
            </a:r>
          </a:p>
          <a:p>
            <a:pPr lvl="1">
              <a:buFont typeface="Wingdings 2" panose="05020102010507070707" pitchFamily="18" charset="2"/>
              <a:buChar char="C"/>
            </a:pPr>
            <a:r>
              <a:rPr lang="fr-FR" dirty="0"/>
              <a:t>savoir-faire.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6EEE9-CA05-EE91-5F25-C6C8CCCE109D}"/>
              </a:ext>
            </a:extLst>
          </p:cNvPr>
          <p:cNvSpPr>
            <a:spLocks noGrp="1"/>
          </p:cNvSpPr>
          <p:nvPr>
            <p:ph type="title"/>
          </p:nvPr>
        </p:nvSpPr>
        <p:spPr/>
        <p:txBody>
          <a:bodyPr/>
          <a:lstStyle/>
          <a:p>
            <a:r>
              <a:rPr lang="en-US" dirty="0"/>
              <a:t>The categories of knowledge</a:t>
            </a:r>
            <a:endParaRPr lang="ar-DZ" dirty="0"/>
          </a:p>
        </p:txBody>
      </p:sp>
      <p:sp>
        <p:nvSpPr>
          <p:cNvPr id="3" name="Espace réservé du contenu 2">
            <a:extLst>
              <a:ext uri="{FF2B5EF4-FFF2-40B4-BE49-F238E27FC236}">
                <a16:creationId xmlns:a16="http://schemas.microsoft.com/office/drawing/2014/main" id="{48AD0B0B-09DD-DB59-0F40-92085097315C}"/>
              </a:ext>
            </a:extLst>
          </p:cNvPr>
          <p:cNvSpPr>
            <a:spLocks noGrp="1"/>
          </p:cNvSpPr>
          <p:nvPr>
            <p:ph idx="1"/>
          </p:nvPr>
        </p:nvSpPr>
        <p:spPr/>
        <p:txBody>
          <a:bodyPr>
            <a:normAutofit fontScale="92500" lnSpcReduction="10000"/>
          </a:bodyPr>
          <a:lstStyle/>
          <a:p>
            <a:pPr marL="118872" indent="0" algn="just">
              <a:buNone/>
            </a:pPr>
            <a:r>
              <a:rPr lang="en-US" sz="3000" dirty="0"/>
              <a:t>The categories of knowledge can be classified in various ways. Here are some main categories:</a:t>
            </a:r>
          </a:p>
          <a:p>
            <a:pPr marL="118872" indent="0" algn="just">
              <a:buNone/>
            </a:pPr>
            <a:endParaRPr lang="en-US" sz="3000" dirty="0"/>
          </a:p>
          <a:p>
            <a:pPr marL="118872" indent="0" algn="just">
              <a:buNone/>
            </a:pPr>
            <a:r>
              <a:rPr lang="en-US" sz="3000" b="1" dirty="0">
                <a:solidFill>
                  <a:srgbClr val="FF0000"/>
                </a:solidFill>
              </a:rPr>
              <a:t>1. Theoretical knowledge</a:t>
            </a:r>
            <a:r>
              <a:rPr lang="en-US" sz="3000" dirty="0">
                <a:solidFill>
                  <a:srgbClr val="FF0000"/>
                </a:solidFill>
              </a:rPr>
              <a:t>:</a:t>
            </a:r>
            <a:r>
              <a:rPr lang="en-US" sz="3000" dirty="0"/>
              <a:t> Academic or conceptual knowledge, often from sciences, mathematics, philosophy, etc.</a:t>
            </a:r>
          </a:p>
          <a:p>
            <a:pPr marL="633222" indent="-514350" algn="just">
              <a:buAutoNum type="arabicPeriod"/>
            </a:pPr>
            <a:endParaRPr lang="en-US" sz="3000" dirty="0"/>
          </a:p>
          <a:p>
            <a:pPr marL="118872" indent="0" algn="just">
              <a:buNone/>
            </a:pPr>
            <a:r>
              <a:rPr lang="en-US" sz="3000" b="1" dirty="0">
                <a:solidFill>
                  <a:srgbClr val="FF0000"/>
                </a:solidFill>
              </a:rPr>
              <a:t>2. Practical knowledge</a:t>
            </a:r>
            <a:r>
              <a:rPr lang="en-US" sz="3000" dirty="0">
                <a:solidFill>
                  <a:srgbClr val="FF0000"/>
                </a:solidFill>
              </a:rPr>
              <a:t>: </a:t>
            </a:r>
            <a:r>
              <a:rPr lang="en-US" sz="3000" dirty="0"/>
              <a:t>Applied skills gained through experience, including manual trades, artistic techniques, etc.</a:t>
            </a:r>
          </a:p>
          <a:p>
            <a:pPr marL="118872" indent="0" algn="just">
              <a:buNone/>
            </a:pPr>
            <a:endParaRPr lang="en-US" sz="3000" dirty="0"/>
          </a:p>
          <a:p>
            <a:pPr marL="118872" indent="0" algn="just">
              <a:buNone/>
            </a:pPr>
            <a:r>
              <a:rPr lang="en-US" sz="3000" b="1" dirty="0">
                <a:solidFill>
                  <a:srgbClr val="FF0000"/>
                </a:solidFill>
              </a:rPr>
              <a:t>3. Know-how:</a:t>
            </a:r>
            <a:r>
              <a:rPr lang="en-US" sz="3000" dirty="0"/>
              <a:t> The ability to perform a task or solve a specific problem, often involving a mix of theory and practice.</a:t>
            </a:r>
          </a:p>
          <a:p>
            <a:endParaRPr lang="ar-DZ" dirty="0"/>
          </a:p>
        </p:txBody>
      </p:sp>
    </p:spTree>
    <p:extLst>
      <p:ext uri="{BB962C8B-B14F-4D97-AF65-F5344CB8AC3E}">
        <p14:creationId xmlns:p14="http://schemas.microsoft.com/office/powerpoint/2010/main" val="29757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5ECA9-DAEA-5BE3-CA48-BEC22B585683}"/>
              </a:ext>
            </a:extLst>
          </p:cNvPr>
          <p:cNvSpPr>
            <a:spLocks noGrp="1"/>
          </p:cNvSpPr>
          <p:nvPr>
            <p:ph type="title"/>
          </p:nvPr>
        </p:nvSpPr>
        <p:spPr/>
        <p:txBody>
          <a:bodyPr/>
          <a:lstStyle/>
          <a:p>
            <a:r>
              <a:rPr lang="en-US" dirty="0"/>
              <a:t>The categories of knowledge</a:t>
            </a:r>
            <a:endParaRPr lang="ar-DZ" dirty="0"/>
          </a:p>
        </p:txBody>
      </p:sp>
      <p:sp>
        <p:nvSpPr>
          <p:cNvPr id="3" name="Espace réservé du contenu 2">
            <a:extLst>
              <a:ext uri="{FF2B5EF4-FFF2-40B4-BE49-F238E27FC236}">
                <a16:creationId xmlns:a16="http://schemas.microsoft.com/office/drawing/2014/main" id="{165BE625-DD0F-5E8C-6BF2-5B0381EE1C7F}"/>
              </a:ext>
            </a:extLst>
          </p:cNvPr>
          <p:cNvSpPr>
            <a:spLocks noGrp="1"/>
          </p:cNvSpPr>
          <p:nvPr>
            <p:ph idx="1"/>
          </p:nvPr>
        </p:nvSpPr>
        <p:spPr>
          <a:xfrm>
            <a:off x="497305" y="1791235"/>
            <a:ext cx="10828421" cy="4625609"/>
          </a:xfrm>
        </p:spPr>
        <p:txBody>
          <a:bodyPr>
            <a:normAutofit lnSpcReduction="10000"/>
          </a:bodyPr>
          <a:lstStyle/>
          <a:p>
            <a:pPr marL="118872" indent="0" algn="just">
              <a:buNone/>
            </a:pPr>
            <a:r>
              <a:rPr lang="en-US" b="1" dirty="0">
                <a:solidFill>
                  <a:srgbClr val="FF0000"/>
                </a:solidFill>
              </a:rPr>
              <a:t>4. Interpersonal skills</a:t>
            </a:r>
            <a:r>
              <a:rPr lang="en-US" dirty="0">
                <a:solidFill>
                  <a:srgbClr val="FF0000"/>
                </a:solidFill>
              </a:rPr>
              <a:t>: </a:t>
            </a:r>
            <a:r>
              <a:rPr lang="en-US" dirty="0"/>
              <a:t>Knowledge related to managing human relationships, communication, and collaboration, including emotional intelligence.</a:t>
            </a:r>
          </a:p>
          <a:p>
            <a:pPr marL="118872" indent="0" algn="just">
              <a:buNone/>
            </a:pPr>
            <a:endParaRPr lang="en-US" dirty="0"/>
          </a:p>
          <a:p>
            <a:pPr marL="118872" indent="0" algn="just">
              <a:buNone/>
            </a:pPr>
            <a:r>
              <a:rPr lang="en-US" b="1" dirty="0">
                <a:solidFill>
                  <a:srgbClr val="FF0000"/>
                </a:solidFill>
              </a:rPr>
              <a:t>5. Contextual knowledge</a:t>
            </a:r>
            <a:r>
              <a:rPr lang="en-US" dirty="0">
                <a:solidFill>
                  <a:srgbClr val="FF0000"/>
                </a:solidFill>
              </a:rPr>
              <a:t>: </a:t>
            </a:r>
            <a:r>
              <a:rPr lang="en-US" dirty="0"/>
              <a:t>Knowledge that takes into account cultural, social, or historical context, influencing understanding and application.</a:t>
            </a:r>
          </a:p>
          <a:p>
            <a:pPr marL="118872" indent="0" algn="just">
              <a:buNone/>
            </a:pPr>
            <a:endParaRPr lang="en-US" dirty="0"/>
          </a:p>
          <a:p>
            <a:pPr marL="118872" indent="0" algn="just">
              <a:buNone/>
            </a:pPr>
            <a:r>
              <a:rPr lang="en-US" b="1" dirty="0">
                <a:solidFill>
                  <a:srgbClr val="FF0000"/>
                </a:solidFill>
              </a:rPr>
              <a:t>6. Technological knowledge</a:t>
            </a:r>
            <a:r>
              <a:rPr lang="en-US" dirty="0">
                <a:solidFill>
                  <a:srgbClr val="FF0000"/>
                </a:solidFill>
              </a:rPr>
              <a:t>: </a:t>
            </a:r>
            <a:r>
              <a:rPr lang="en-US" dirty="0"/>
              <a:t>Understanding tools, systems, and modern technologies, crucial in our digital world.</a:t>
            </a:r>
          </a:p>
          <a:p>
            <a:endParaRPr lang="ar-DZ" dirty="0"/>
          </a:p>
        </p:txBody>
      </p:sp>
    </p:spTree>
    <p:extLst>
      <p:ext uri="{BB962C8B-B14F-4D97-AF65-F5344CB8AC3E}">
        <p14:creationId xmlns:p14="http://schemas.microsoft.com/office/powerpoint/2010/main" val="27617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3540</TotalTime>
  <Words>3670</Words>
  <Application>Microsoft Office PowerPoint</Application>
  <PresentationFormat>Grand écran</PresentationFormat>
  <Paragraphs>295</Paragraphs>
  <Slides>69</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69</vt:i4>
      </vt:variant>
    </vt:vector>
  </HeadingPairs>
  <TitlesOfParts>
    <vt:vector size="81" baseType="lpstr">
      <vt:lpstr>Andalus</vt:lpstr>
      <vt:lpstr>Arial</vt:lpstr>
      <vt:lpstr>Calibri</vt:lpstr>
      <vt:lpstr>Calibri Light</vt:lpstr>
      <vt:lpstr>Comic Sans MS</vt:lpstr>
      <vt:lpstr>Corbel</vt:lpstr>
      <vt:lpstr>Roboto</vt:lpstr>
      <vt:lpstr>Wingdings</vt:lpstr>
      <vt:lpstr>Wingdings 2</vt:lpstr>
      <vt:lpstr>Wingdings 3</vt:lpstr>
      <vt:lpstr>Thème Office</vt:lpstr>
      <vt:lpstr>Module</vt:lpstr>
      <vt:lpstr>Learning and Teaching</vt:lpstr>
      <vt:lpstr>Présentation PowerPoint</vt:lpstr>
      <vt:lpstr>knowledge</vt:lpstr>
      <vt:lpstr>knowledge</vt:lpstr>
      <vt:lpstr>knowledge</vt:lpstr>
      <vt:lpstr>Savoir</vt:lpstr>
      <vt:lpstr> Catégories de savoirs </vt:lpstr>
      <vt:lpstr>The categories of knowledge</vt:lpstr>
      <vt:lpstr>The categories of knowledge</vt:lpstr>
      <vt:lpstr>Science</vt:lpstr>
      <vt:lpstr>Science</vt:lpstr>
      <vt:lpstr>Science</vt:lpstr>
      <vt:lpstr>Présentation PowerPoint</vt:lpstr>
      <vt:lpstr>Teaching</vt:lpstr>
      <vt:lpstr>Teaching</vt:lpstr>
      <vt:lpstr>Teaching</vt:lpstr>
      <vt:lpstr>Présentation PowerPoint</vt:lpstr>
      <vt:lpstr> Education </vt:lpstr>
      <vt:lpstr>Education</vt:lpstr>
      <vt:lpstr>Présentation PowerPoint</vt:lpstr>
      <vt:lpstr>Didactics</vt:lpstr>
      <vt:lpstr>Didactics</vt:lpstr>
      <vt:lpstr>Didactics</vt:lpstr>
      <vt:lpstr>Didactics</vt:lpstr>
      <vt:lpstr>The didactic triangle</vt:lpstr>
      <vt:lpstr>The didactic triangle</vt:lpstr>
      <vt:lpstr>The didactic triangle</vt:lpstr>
      <vt:lpstr>The didactic triangle</vt:lpstr>
      <vt:lpstr>The didactic triangle</vt:lpstr>
      <vt:lpstr>The didactic triangle</vt:lpstr>
      <vt:lpstr>The didactic triangle</vt:lpstr>
      <vt:lpstr>The didactic triangle</vt:lpstr>
      <vt:lpstr>Présentation PowerPoint</vt:lpstr>
      <vt:lpstr>pedagogy</vt:lpstr>
      <vt:lpstr>pedagogy</vt:lpstr>
      <vt:lpstr>pedagogy</vt:lpstr>
      <vt:lpstr>pedagogy</vt:lpstr>
      <vt:lpstr>pedagogy</vt:lpstr>
      <vt:lpstr>pedagogy</vt:lpstr>
      <vt:lpstr>The pedagogical triangle</vt:lpstr>
      <vt:lpstr>The pedagogical triangle</vt:lpstr>
      <vt:lpstr>The pedagogical triangle</vt:lpstr>
      <vt:lpstr>The pedagogical triangle</vt:lpstr>
      <vt:lpstr>The pedagogical triangle by Friesen &amp; Osguthorpe (2017)</vt:lpstr>
      <vt:lpstr>Examples of pedagogical approaches:</vt:lpstr>
      <vt:lpstr>Présentation PowerPoint</vt:lpstr>
      <vt:lpstr>Bloom's Taxonomy</vt:lpstr>
      <vt:lpstr>Benjamin Bloom</vt:lpstr>
      <vt:lpstr>Bloom's Taxonomy</vt:lpstr>
      <vt:lpstr>Bloom's Taxonomy</vt:lpstr>
      <vt:lpstr>Bloom's Taxonomy</vt:lpstr>
      <vt:lpstr>Bloom's Taxonomy</vt:lpstr>
      <vt:lpstr>Bloom's Taxonomy</vt:lpstr>
      <vt:lpstr>Bloom's Taxonomy</vt:lpstr>
      <vt:lpstr>Présentation PowerPoint</vt:lpstr>
      <vt:lpstr>Montessori pedagogy</vt:lpstr>
      <vt:lpstr>Maria Montessori</vt:lpstr>
      <vt:lpstr>Montessori pedagogy</vt:lpstr>
      <vt:lpstr>Key principles of Montessori pedagogy:</vt:lpstr>
      <vt:lpstr>Key principles of Montessori pedagogy:</vt:lpstr>
      <vt:lpstr>Présentation PowerPoint</vt:lpstr>
      <vt:lpstr>Freinet pedagogy</vt:lpstr>
      <vt:lpstr>Célestin Freinet</vt:lpstr>
      <vt:lpstr>Freinet pedagogy</vt:lpstr>
      <vt:lpstr>Freinet pedagogy</vt:lpstr>
      <vt:lpstr>Synthesis</vt:lpstr>
      <vt:lpstr>The Kuttabs: Education and Pedagogical Approach</vt:lpstr>
      <vt:lpstr>The Kuttabs: Education and Pedagogical Approach</vt:lpstr>
      <vt:lpstr>The Kuttabs: Education and Pedagogical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Amir Zeroual</dc:creator>
  <cp:lastModifiedBy>Amir Zeroual</cp:lastModifiedBy>
  <cp:revision>32</cp:revision>
  <dcterms:created xsi:type="dcterms:W3CDTF">2022-12-31T16:48:17Z</dcterms:created>
  <dcterms:modified xsi:type="dcterms:W3CDTF">2026-04-25T18:20:01Z</dcterms:modified>
</cp:coreProperties>
</file>