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1" r:id="rId1"/>
  </p:sldMasterIdLst>
  <p:notesMasterIdLst>
    <p:notesMasterId r:id="rId21"/>
  </p:notesMasterIdLst>
  <p:handoutMasterIdLst>
    <p:handoutMasterId r:id="rId22"/>
  </p:handoutMasterIdLst>
  <p:sldIdLst>
    <p:sldId id="324" r:id="rId2"/>
    <p:sldId id="259" r:id="rId3"/>
    <p:sldId id="282" r:id="rId4"/>
    <p:sldId id="365" r:id="rId5"/>
    <p:sldId id="400" r:id="rId6"/>
    <p:sldId id="402" r:id="rId7"/>
    <p:sldId id="407" r:id="rId8"/>
    <p:sldId id="316" r:id="rId9"/>
    <p:sldId id="378" r:id="rId10"/>
    <p:sldId id="393" r:id="rId11"/>
    <p:sldId id="401" r:id="rId12"/>
    <p:sldId id="394" r:id="rId13"/>
    <p:sldId id="395" r:id="rId14"/>
    <p:sldId id="408" r:id="rId15"/>
    <p:sldId id="403" r:id="rId16"/>
    <p:sldId id="404" r:id="rId17"/>
    <p:sldId id="405" r:id="rId18"/>
    <p:sldId id="406" r:id="rId19"/>
    <p:sldId id="313"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6AFE6"/>
    <a:srgbClr val="7EC472"/>
    <a:srgbClr val="E08DF7"/>
    <a:srgbClr val="876CFA"/>
    <a:srgbClr val="A50DB1"/>
    <a:srgbClr val="CC66FF"/>
    <a:srgbClr val="DA70CB"/>
    <a:srgbClr val="211E54"/>
    <a:srgbClr val="509F43"/>
    <a:srgbClr val="C3D6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28" autoAdjust="0"/>
    <p:restoredTop sz="89580" autoAdjust="0"/>
  </p:normalViewPr>
  <p:slideViewPr>
    <p:cSldViewPr>
      <p:cViewPr varScale="1">
        <p:scale>
          <a:sx n="45" d="100"/>
          <a:sy n="45" d="100"/>
        </p:scale>
        <p:origin x="-124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C8B4DDB-AB9D-497A-B6B0-9897134E7211}" type="datetimeFigureOut">
              <a:rPr lang="fr-FR" smtClean="0"/>
              <a:pPr/>
              <a:t>05/10/2024</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24398BF-B79E-4FE7-81B0-58922178FB38}" type="slidenum">
              <a:rPr lang="fr-FR" smtClean="0"/>
              <a:pPr/>
              <a:t>‹N°›</a:t>
            </a:fld>
            <a:endParaRPr lang="fr-FR"/>
          </a:p>
        </p:txBody>
      </p:sp>
    </p:spTree>
    <p:extLst>
      <p:ext uri="{BB962C8B-B14F-4D97-AF65-F5344CB8AC3E}">
        <p14:creationId xmlns:p14="http://schemas.microsoft.com/office/powerpoint/2010/main" val="413477259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9751D63-F3B4-4A31-B013-8E1A33140055}" type="datetimeFigureOut">
              <a:rPr lang="fr-FR" smtClean="0"/>
              <a:pPr/>
              <a:t>05/10/2024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9F8E7E-4CD1-4477-BCE7-EA6BC1CCBF15}" type="slidenum">
              <a:rPr lang="fr-FR" smtClean="0"/>
              <a:pPr/>
              <a:t>‹N°›</a:t>
            </a:fld>
            <a:endParaRPr lang="fr-FR"/>
          </a:p>
        </p:txBody>
      </p:sp>
    </p:spTree>
    <p:extLst>
      <p:ext uri="{BB962C8B-B14F-4D97-AF65-F5344CB8AC3E}">
        <p14:creationId xmlns:p14="http://schemas.microsoft.com/office/powerpoint/2010/main" val="153407481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100" kern="1200" dirty="0" smtClean="0">
                <a:solidFill>
                  <a:schemeClr val="tx1"/>
                </a:solidFill>
                <a:latin typeface="+mn-lt"/>
                <a:ea typeface="+mn-ea"/>
                <a:cs typeface="+mn-cs"/>
              </a:rPr>
              <a:t>Notre travail de recherche s’intitule : les différents mécanismes de contrôle et </a:t>
            </a:r>
            <a:r>
              <a:rPr lang="fr-FR" sz="1100" kern="1200" smtClean="0">
                <a:solidFill>
                  <a:schemeClr val="tx1"/>
                </a:solidFill>
                <a:latin typeface="+mn-lt"/>
                <a:ea typeface="+mn-ea"/>
                <a:cs typeface="+mn-cs"/>
              </a:rPr>
              <a:t>l’ impact </a:t>
            </a:r>
            <a:r>
              <a:rPr lang="fr-FR" sz="1100" kern="1200" dirty="0" smtClean="0">
                <a:solidFill>
                  <a:schemeClr val="tx1"/>
                </a:solidFill>
                <a:latin typeface="+mn-lt"/>
                <a:ea typeface="+mn-ea"/>
                <a:cs typeface="+mn-cs"/>
              </a:rPr>
              <a:t>du phénomène de l’enracinement des dirigeants sur la performance des firmes : cas Français</a:t>
            </a:r>
            <a:endParaRPr lang="fr-FR" sz="11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2</a:t>
            </a:fld>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11</a:t>
            </a:fld>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12</a:t>
            </a:fld>
            <a:endParaRPr lang="fr-F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13</a:t>
            </a:fld>
            <a:endParaRPr lang="fr-F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14</a:t>
            </a:fld>
            <a:endParaRPr lang="fr-F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15</a:t>
            </a:fld>
            <a:endParaRPr lang="fr-F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16</a:t>
            </a:fld>
            <a:endParaRPr lang="fr-F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17</a:t>
            </a:fld>
            <a:endParaRPr lang="fr-F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18</a:t>
            </a:fld>
            <a:endParaRPr lang="fr-F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19</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kern="1200" dirty="0" smtClean="0">
                <a:solidFill>
                  <a:schemeClr val="tx1"/>
                </a:solidFill>
                <a:latin typeface="+mn-lt"/>
                <a:ea typeface="+mn-ea"/>
                <a:cs typeface="+mn-cs"/>
              </a:rPr>
              <a:t>(En outre, La propriété des investisseurs institutionnels a aussi constitué une caractéristique actionnariale affectant la possibilité d’avoir une stratégie d’enracinement). </a:t>
            </a:r>
            <a:endParaRPr lang="fr-FR"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3</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4</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5</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6</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7</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8</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9</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10</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14" name="Titre 13"/>
          <p:cNvSpPr>
            <a:spLocks noGrp="1"/>
          </p:cNvSpPr>
          <p:nvPr>
            <p:ph type="ctrTitle"/>
          </p:nvPr>
        </p:nvSpPr>
        <p:spPr>
          <a:xfrm>
            <a:off x="1432560" y="359898"/>
            <a:ext cx="7406640" cy="1472184"/>
          </a:xfrm>
        </p:spPr>
        <p:txBody>
          <a:bodyPr anchor="b"/>
          <a:lstStyle>
            <a:lvl1pPr algn="l">
              <a:defRPr/>
            </a:lvl1pPr>
            <a:extLst/>
          </a:lstStyle>
          <a:p>
            <a:r>
              <a:rPr kumimoji="0" lang="fr-FR" smtClean="0"/>
              <a:t>Cliquez pour modifier le style du titre</a:t>
            </a:r>
            <a:endParaRPr kumimoji="0" lang="en-US"/>
          </a:p>
        </p:txBody>
      </p:sp>
      <p:sp>
        <p:nvSpPr>
          <p:cNvPr id="22" name="Sous-titr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7" name="Espace réservé de la date 6"/>
          <p:cNvSpPr>
            <a:spLocks noGrp="1"/>
          </p:cNvSpPr>
          <p:nvPr>
            <p:ph type="dt" sz="half" idx="10"/>
          </p:nvPr>
        </p:nvSpPr>
        <p:spPr/>
        <p:txBody>
          <a:bodyPr/>
          <a:lstStyle>
            <a:extLst/>
          </a:lstStyle>
          <a:p>
            <a:endParaRPr lang="en-US"/>
          </a:p>
        </p:txBody>
      </p:sp>
      <p:sp>
        <p:nvSpPr>
          <p:cNvPr id="20" name="Espace réservé du pied de page 19"/>
          <p:cNvSpPr>
            <a:spLocks noGrp="1"/>
          </p:cNvSpPr>
          <p:nvPr>
            <p:ph type="ftr" sz="quarter" idx="11"/>
          </p:nvPr>
        </p:nvSpPr>
        <p:spPr/>
        <p:txBody>
          <a:bodyPr/>
          <a:lstStyle>
            <a:extLst/>
          </a:lstStyle>
          <a:p>
            <a:endParaRPr kumimoji="0" lang="en-US"/>
          </a:p>
        </p:txBody>
      </p:sp>
      <p:sp>
        <p:nvSpPr>
          <p:cNvPr id="10" name="Espace réservé du numéro de diapositive 9"/>
          <p:cNvSpPr>
            <a:spLocks noGrp="1"/>
          </p:cNvSpPr>
          <p:nvPr>
            <p:ph type="sldNum" sz="quarter" idx="12"/>
          </p:nvPr>
        </p:nvSpPr>
        <p:spPr/>
        <p:txBody>
          <a:bodyPr/>
          <a:lstStyle>
            <a:extLst/>
          </a:lstStyle>
          <a:p>
            <a:fld id="{1271BEBB-3801-4264-8EC0-6F3502F9F436}" type="slidenum">
              <a:rPr lang="en-US" smtClean="0"/>
              <a:pPr/>
              <a:t>‹N°›</a:t>
            </a:fld>
            <a:endParaRPr lang="en-US"/>
          </a:p>
        </p:txBody>
      </p:sp>
      <p:sp>
        <p:nvSpPr>
          <p:cNvPr id="8" name="Ellips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endParaRPr lang="en-US"/>
          </a:p>
        </p:txBody>
      </p:sp>
      <p:sp>
        <p:nvSpPr>
          <p:cNvPr id="5" name="Espace réservé du pied de page 4"/>
          <p:cNvSpPr>
            <a:spLocks noGrp="1"/>
          </p:cNvSpPr>
          <p:nvPr>
            <p:ph type="ftr" sz="quarter" idx="11"/>
          </p:nvPr>
        </p:nvSpPr>
        <p:spPr/>
        <p:txBody>
          <a:bodyPr/>
          <a:lstStyle>
            <a:extLst/>
          </a:lstStyle>
          <a:p>
            <a:endParaRPr lang="en-US"/>
          </a:p>
        </p:txBody>
      </p:sp>
      <p:sp>
        <p:nvSpPr>
          <p:cNvPr id="6" name="Espace réservé du numéro de diapositive 5"/>
          <p:cNvSpPr>
            <a:spLocks noGrp="1"/>
          </p:cNvSpPr>
          <p:nvPr>
            <p:ph type="sldNum" sz="quarter" idx="12"/>
          </p:nvPr>
        </p:nvSpPr>
        <p:spPr/>
        <p:txBody>
          <a:bodyPr/>
          <a:lstStyle>
            <a:extLst/>
          </a:lstStyle>
          <a:p>
            <a:fld id="{9015CC05-7DBF-4C36-8715-269E68FA0049}"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274639"/>
            <a:ext cx="1828800" cy="5851525"/>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1143000" y="274640"/>
            <a:ext cx="5562600" cy="5851525"/>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endParaRPr lang="en-US"/>
          </a:p>
        </p:txBody>
      </p:sp>
      <p:sp>
        <p:nvSpPr>
          <p:cNvPr id="5" name="Espace réservé du pied de page 4"/>
          <p:cNvSpPr>
            <a:spLocks noGrp="1"/>
          </p:cNvSpPr>
          <p:nvPr>
            <p:ph type="ftr" sz="quarter" idx="11"/>
          </p:nvPr>
        </p:nvSpPr>
        <p:spPr/>
        <p:txBody>
          <a:bodyPr/>
          <a:lstStyle>
            <a:extLst/>
          </a:lstStyle>
          <a:p>
            <a:endParaRPr lang="en-US"/>
          </a:p>
        </p:txBody>
      </p:sp>
      <p:sp>
        <p:nvSpPr>
          <p:cNvPr id="6" name="Espace réservé du numéro de diapositive 5"/>
          <p:cNvSpPr>
            <a:spLocks noGrp="1"/>
          </p:cNvSpPr>
          <p:nvPr>
            <p:ph type="sldNum" sz="quarter" idx="12"/>
          </p:nvPr>
        </p:nvSpPr>
        <p:spPr/>
        <p:txBody>
          <a:bodyPr/>
          <a:lstStyle>
            <a:extLst/>
          </a:lstStyle>
          <a:p>
            <a:fld id="{32229A2C-2828-4644-97BC-FD0E9D5CE124}"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endParaRPr lang="en-US"/>
          </a:p>
        </p:txBody>
      </p:sp>
      <p:sp>
        <p:nvSpPr>
          <p:cNvPr id="5" name="Espace réservé du pied de page 4"/>
          <p:cNvSpPr>
            <a:spLocks noGrp="1"/>
          </p:cNvSpPr>
          <p:nvPr>
            <p:ph type="ftr" sz="quarter" idx="11"/>
          </p:nvPr>
        </p:nvSpPr>
        <p:spPr/>
        <p:txBody>
          <a:bodyPr/>
          <a:lstStyle>
            <a:extLst/>
          </a:lstStyle>
          <a:p>
            <a:endParaRPr lang="en-US"/>
          </a:p>
        </p:txBody>
      </p:sp>
      <p:sp>
        <p:nvSpPr>
          <p:cNvPr id="6" name="Espace réservé du numéro de diapositive 5"/>
          <p:cNvSpPr>
            <a:spLocks noGrp="1"/>
          </p:cNvSpPr>
          <p:nvPr>
            <p:ph type="sldNum" sz="quarter" idx="12"/>
          </p:nvPr>
        </p:nvSpPr>
        <p:spPr/>
        <p:txBody>
          <a:bodyPr/>
          <a:lstStyle>
            <a:extLst/>
          </a:lstStyle>
          <a:p>
            <a:fld id="{E9BFB4EE-2645-4E7A-AD5B-E440053AAE8B}" type="slidenum">
              <a:rPr lang="en-US" smtClean="0"/>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endParaRPr lang="en-US"/>
          </a:p>
        </p:txBody>
      </p:sp>
      <p:sp>
        <p:nvSpPr>
          <p:cNvPr id="5" name="Espace réservé du pied de page 4"/>
          <p:cNvSpPr>
            <a:spLocks noGrp="1"/>
          </p:cNvSpPr>
          <p:nvPr>
            <p:ph type="ftr" sz="quarter" idx="11"/>
          </p:nvPr>
        </p:nvSpPr>
        <p:spPr/>
        <p:txBody>
          <a:bodyPr/>
          <a:lstStyle>
            <a:extLst/>
          </a:lstStyle>
          <a:p>
            <a:endParaRPr lang="en-US"/>
          </a:p>
        </p:txBody>
      </p:sp>
      <p:sp>
        <p:nvSpPr>
          <p:cNvPr id="6" name="Espace réservé du numéro de diapositive 5"/>
          <p:cNvSpPr>
            <a:spLocks noGrp="1"/>
          </p:cNvSpPr>
          <p:nvPr>
            <p:ph type="sldNum" sz="quarter" idx="12"/>
          </p:nvPr>
        </p:nvSpPr>
        <p:spPr/>
        <p:txBody>
          <a:bodyPr/>
          <a:lstStyle>
            <a:extLst/>
          </a:lstStyle>
          <a:p>
            <a:fld id="{FC94D36E-31C8-4F0E-88EF-4E324A780244}" type="slidenum">
              <a:rPr lang="en-US" smtClean="0"/>
              <a:pPr/>
              <a:t>‹N°›</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endParaRPr lang="en-US"/>
          </a:p>
        </p:txBody>
      </p:sp>
      <p:sp>
        <p:nvSpPr>
          <p:cNvPr id="6" name="Espace réservé du pied de page 5"/>
          <p:cNvSpPr>
            <a:spLocks noGrp="1"/>
          </p:cNvSpPr>
          <p:nvPr>
            <p:ph type="ftr" sz="quarter" idx="11"/>
          </p:nvPr>
        </p:nvSpPr>
        <p:spPr/>
        <p:txBody>
          <a:bodyPr/>
          <a:lstStyle>
            <a:extLst/>
          </a:lstStyle>
          <a:p>
            <a:endParaRPr lang="en-US"/>
          </a:p>
        </p:txBody>
      </p:sp>
      <p:sp>
        <p:nvSpPr>
          <p:cNvPr id="7" name="Espace réservé du numéro de diapositive 6"/>
          <p:cNvSpPr>
            <a:spLocks noGrp="1"/>
          </p:cNvSpPr>
          <p:nvPr>
            <p:ph type="sldNum" sz="quarter" idx="12"/>
          </p:nvPr>
        </p:nvSpPr>
        <p:spPr/>
        <p:txBody>
          <a:bodyPr/>
          <a:lstStyle>
            <a:extLst/>
          </a:lstStyle>
          <a:p>
            <a:fld id="{9BE010EA-B1D4-4EFB-8E5A-B60831539162}" type="slidenum">
              <a:rPr lang="en-US" smtClean="0"/>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endParaRPr lang="en-US"/>
          </a:p>
        </p:txBody>
      </p:sp>
      <p:sp>
        <p:nvSpPr>
          <p:cNvPr id="8" name="Espace réservé du pied de page 7"/>
          <p:cNvSpPr>
            <a:spLocks noGrp="1"/>
          </p:cNvSpPr>
          <p:nvPr>
            <p:ph type="ftr" sz="quarter" idx="11"/>
          </p:nvPr>
        </p:nvSpPr>
        <p:spPr/>
        <p:txBody>
          <a:bodyPr/>
          <a:lstStyle>
            <a:extLst/>
          </a:lstStyle>
          <a:p>
            <a:endParaRPr lang="en-US"/>
          </a:p>
        </p:txBody>
      </p:sp>
      <p:sp>
        <p:nvSpPr>
          <p:cNvPr id="9" name="Espace réservé du numéro de diapositive 8"/>
          <p:cNvSpPr>
            <a:spLocks noGrp="1"/>
          </p:cNvSpPr>
          <p:nvPr>
            <p:ph type="sldNum" sz="quarter" idx="12"/>
          </p:nvPr>
        </p:nvSpPr>
        <p:spPr/>
        <p:txBody>
          <a:bodyPr/>
          <a:lstStyle>
            <a:extLst/>
          </a:lstStyle>
          <a:p>
            <a:fld id="{C7137427-33E8-44C9-976A-D5D69C4A2685}" type="slidenum">
              <a:rPr lang="en-US" smtClean="0"/>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nchor="ctr"/>
          <a:lstStyle>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extLst/>
          </a:lstStyle>
          <a:p>
            <a:endParaRPr lang="en-US"/>
          </a:p>
        </p:txBody>
      </p:sp>
      <p:sp>
        <p:nvSpPr>
          <p:cNvPr id="4" name="Espace réservé du pied de page 3"/>
          <p:cNvSpPr>
            <a:spLocks noGrp="1"/>
          </p:cNvSpPr>
          <p:nvPr>
            <p:ph type="ftr" sz="quarter" idx="11"/>
          </p:nvPr>
        </p:nvSpPr>
        <p:spPr/>
        <p:txBody>
          <a:bodyPr/>
          <a:lstStyle>
            <a:extLst/>
          </a:lstStyle>
          <a:p>
            <a:endParaRPr lang="en-US"/>
          </a:p>
        </p:txBody>
      </p:sp>
      <p:sp>
        <p:nvSpPr>
          <p:cNvPr id="5" name="Espace réservé du numéro de diapositive 4"/>
          <p:cNvSpPr>
            <a:spLocks noGrp="1"/>
          </p:cNvSpPr>
          <p:nvPr>
            <p:ph type="sldNum" sz="quarter" idx="12"/>
          </p:nvPr>
        </p:nvSpPr>
        <p:spPr/>
        <p:txBody>
          <a:bodyPr/>
          <a:lstStyle>
            <a:extLst/>
          </a:lstStyle>
          <a:p>
            <a:fld id="{A8C91651-58B6-44C5-9779-6B9C93167A97}"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Espace réservé de la date 1"/>
          <p:cNvSpPr>
            <a:spLocks noGrp="1"/>
          </p:cNvSpPr>
          <p:nvPr>
            <p:ph type="dt" sz="half" idx="10"/>
          </p:nvPr>
        </p:nvSpPr>
        <p:spPr/>
        <p:txBody>
          <a:bodyPr/>
          <a:lstStyle>
            <a:extLst/>
          </a:lstStyle>
          <a:p>
            <a:endParaRPr lang="en-US"/>
          </a:p>
        </p:txBody>
      </p:sp>
      <p:sp>
        <p:nvSpPr>
          <p:cNvPr id="3" name="Espace réservé du pied de page 2"/>
          <p:cNvSpPr>
            <a:spLocks noGrp="1"/>
          </p:cNvSpPr>
          <p:nvPr>
            <p:ph type="ftr" sz="quarter" idx="11"/>
          </p:nvPr>
        </p:nvSpPr>
        <p:spPr/>
        <p:txBody>
          <a:bodyPr/>
          <a:lstStyle>
            <a:extLst/>
          </a:lstStyle>
          <a:p>
            <a:endParaRPr lang="en-US"/>
          </a:p>
        </p:txBody>
      </p:sp>
      <p:sp>
        <p:nvSpPr>
          <p:cNvPr id="4" name="Espace réservé du numéro de diapositive 3"/>
          <p:cNvSpPr>
            <a:spLocks noGrp="1"/>
          </p:cNvSpPr>
          <p:nvPr>
            <p:ph type="sldNum" sz="quarter" idx="12"/>
          </p:nvPr>
        </p:nvSpPr>
        <p:spPr/>
        <p:txBody>
          <a:bodyPr/>
          <a:lstStyle>
            <a:extLst/>
          </a:lstStyle>
          <a:p>
            <a:fld id="{43C5DBB7-9220-4B82-9DFD-A01A0BA10BA0}" type="slidenum">
              <a:rPr lang="en-US" smtClean="0"/>
              <a:pPr/>
              <a:t>‹N°›</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endParaRPr lang="en-US"/>
          </a:p>
        </p:txBody>
      </p:sp>
      <p:sp>
        <p:nvSpPr>
          <p:cNvPr id="6" name="Espace réservé du pied de page 5"/>
          <p:cNvSpPr>
            <a:spLocks noGrp="1"/>
          </p:cNvSpPr>
          <p:nvPr>
            <p:ph type="ftr" sz="quarter" idx="11"/>
          </p:nvPr>
        </p:nvSpPr>
        <p:spPr/>
        <p:txBody>
          <a:bodyPr/>
          <a:lstStyle>
            <a:extLst/>
          </a:lstStyle>
          <a:p>
            <a:endParaRPr lang="en-US"/>
          </a:p>
        </p:txBody>
      </p:sp>
      <p:sp>
        <p:nvSpPr>
          <p:cNvPr id="7" name="Espace réservé du numéro de diapositive 6"/>
          <p:cNvSpPr>
            <a:spLocks noGrp="1"/>
          </p:cNvSpPr>
          <p:nvPr>
            <p:ph type="sldNum" sz="quarter" idx="12"/>
          </p:nvPr>
        </p:nvSpPr>
        <p:spPr/>
        <p:txBody>
          <a:bodyPr/>
          <a:lstStyle>
            <a:extLst/>
          </a:lstStyle>
          <a:p>
            <a:fld id="{5C0B3280-FED6-431D-9A48-D3B9CFA2AD9B}" type="slidenum">
              <a:rPr lang="en-US" smtClean="0"/>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extLst/>
          </a:lstStyle>
          <a:p>
            <a:endParaRPr lang="en-US"/>
          </a:p>
        </p:txBody>
      </p:sp>
      <p:sp>
        <p:nvSpPr>
          <p:cNvPr id="6" name="Espace réservé du pied de page 5"/>
          <p:cNvSpPr>
            <a:spLocks noGrp="1"/>
          </p:cNvSpPr>
          <p:nvPr>
            <p:ph type="ftr" sz="quarter" idx="11"/>
          </p:nvPr>
        </p:nvSpPr>
        <p:spPr/>
        <p:txBody>
          <a:bodyPr/>
          <a:lstStyle>
            <a:extLst/>
          </a:lstStyle>
          <a:p>
            <a:endParaRPr lang="en-US"/>
          </a:p>
        </p:txBody>
      </p:sp>
      <p:sp>
        <p:nvSpPr>
          <p:cNvPr id="7" name="Espace réservé du numéro de diapositive 6"/>
          <p:cNvSpPr>
            <a:spLocks noGrp="1"/>
          </p:cNvSpPr>
          <p:nvPr>
            <p:ph type="sldNum" sz="quarter" idx="12"/>
          </p:nvPr>
        </p:nvSpPr>
        <p:spPr/>
        <p:txBody>
          <a:bodyPr/>
          <a:lstStyle>
            <a:extLst/>
          </a:lstStyle>
          <a:p>
            <a:fld id="{A4A071D0-BE55-473C-ACB8-668E64497427}" type="slidenum">
              <a:rPr lang="en-US" smtClean="0"/>
              <a:pPr/>
              <a:t>‹N°›</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Espace réservé pour une imag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fr-FR" smtClean="0"/>
              <a:t>Cliquez sur l'icône pour ajouter une image</a:t>
            </a:r>
            <a:endParaRPr kumimoji="0" lang="en-US" dirty="0"/>
          </a:p>
        </p:txBody>
      </p:sp>
      <p:sp>
        <p:nvSpPr>
          <p:cNvPr id="9" name="Organigramme : Processu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Organigramme : Processu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Espace réservé du texte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ecteurs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Bouée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Espace réservé du titre 4"/>
          <p:cNvSpPr>
            <a:spLocks noGrp="1"/>
          </p:cNvSpPr>
          <p:nvPr>
            <p:ph type="title"/>
          </p:nvPr>
        </p:nvSpPr>
        <p:spPr>
          <a:xfrm>
            <a:off x="1435608" y="274638"/>
            <a:ext cx="7498080" cy="1143000"/>
          </a:xfrm>
          <a:prstGeom prst="rect">
            <a:avLst/>
          </a:prstGeom>
        </p:spPr>
        <p:txBody>
          <a:bodyPr anchor="ctr">
            <a:normAutofit/>
          </a:bodyPr>
          <a:lstStyle>
            <a:extLst/>
          </a:lstStyle>
          <a:p>
            <a:r>
              <a:rPr kumimoji="0" lang="fr-FR" smtClean="0"/>
              <a:t>Cliquez pour modifier le style du titre</a:t>
            </a:r>
            <a:endParaRPr kumimoji="0" lang="en-US"/>
          </a:p>
        </p:txBody>
      </p:sp>
      <p:sp>
        <p:nvSpPr>
          <p:cNvPr id="9" name="Espace réservé du texte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4" name="Espace réservé de la date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endParaRPr lang="en-US"/>
          </a:p>
        </p:txBody>
      </p:sp>
      <p:sp>
        <p:nvSpPr>
          <p:cNvPr id="10" name="Espace réservé du pied de page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Espace réservé du numéro de diapositive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980CBF5-DCDD-43B2-8005-9C24C7AE2E13}" type="slidenum">
              <a:rPr lang="en-US" smtClean="0"/>
              <a:pPr/>
              <a:t>‹N°›</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techtarget.com/searchcustomerexperience/tip/Ways-to-successfully-align-your-sales-and-marketing-teams"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www.techtarget.com/searchcloudcomputing/tip/Rein-in-services-to-avoid-wasted-cloud-spend"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indeed.com/career-advice/career-development/swot-analysis-guide"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hyperlink" Target="https://en.wikipedia.org/wiki/Strategic_management" TargetMode="External"/><Relationship Id="rId5" Type="http://schemas.openxmlformats.org/officeDocument/2006/relationships/hyperlink" Target="https://www.coursera.org/articles/strategic-management" TargetMode="External"/><Relationship Id="rId4" Type="http://schemas.openxmlformats.org/officeDocument/2006/relationships/hyperlink" Target="https://www.techtarget.com/searchcio/definition/strategic-management"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www.techtarget.com/searchcio/tip/Free-proof-of-concept-templates-for-the-CIO"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en.wikipedia.org/wiki/Michael_Porter"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14348" y="2143116"/>
            <a:ext cx="7772400" cy="1362075"/>
          </a:xfrm>
        </p:spPr>
        <p:txBody>
          <a:bodyPr>
            <a:normAutofit fontScale="90000"/>
          </a:bodyPr>
          <a:lstStyle/>
          <a:p>
            <a:pPr algn="ctr" rtl="1"/>
            <a:r>
              <a:rPr lang="ar-DZ" dirty="0" smtClean="0">
                <a:latin typeface="Sakkal Majalla" pitchFamily="2" charset="-78"/>
                <a:cs typeface="Sakkal Majalla" pitchFamily="2" charset="-78"/>
              </a:rPr>
              <a:t>بسم الله الرحمان الرحيم</a:t>
            </a:r>
            <a:r>
              <a:rPr lang="fr-FR" dirty="0" smtClean="0">
                <a:latin typeface="Sakkal Majalla" pitchFamily="2" charset="-78"/>
                <a:cs typeface="Sakkal Majalla" pitchFamily="2" charset="-78"/>
              </a:rPr>
              <a:t/>
            </a:r>
            <a:br>
              <a:rPr lang="fr-FR" dirty="0" smtClean="0">
                <a:latin typeface="Sakkal Majalla" pitchFamily="2" charset="-78"/>
                <a:cs typeface="Sakkal Majalla" pitchFamily="2" charset="-78"/>
              </a:rPr>
            </a:br>
            <a:r>
              <a:rPr lang="ar-DZ" dirty="0" smtClean="0"/>
              <a:t> </a:t>
            </a:r>
            <a:r>
              <a:rPr lang="ar-DZ" b="0" dirty="0" smtClean="0"/>
              <a:t>( قَالَ رَبِّ اشْرَحْ لِي صَدْرِي </a:t>
            </a:r>
            <a:r>
              <a:rPr lang="ar-DZ" sz="2000" b="0" dirty="0" smtClean="0"/>
              <a:t>(25) </a:t>
            </a:r>
            <a:r>
              <a:rPr lang="ar-DZ" b="0" dirty="0" smtClean="0"/>
              <a:t>وَيَسِّرْ لِي أَمْرِي </a:t>
            </a:r>
            <a:r>
              <a:rPr lang="ar-DZ" sz="2000" b="0" dirty="0" smtClean="0"/>
              <a:t>(26) </a:t>
            </a:r>
            <a:r>
              <a:rPr lang="ar-DZ" b="0" dirty="0" smtClean="0"/>
              <a:t>وَاحْلُلْ عُقْدَةً مِنْ لِسَانِي </a:t>
            </a:r>
            <a:r>
              <a:rPr lang="ar-DZ" sz="2000" b="0" dirty="0" smtClean="0"/>
              <a:t>(27) </a:t>
            </a:r>
            <a:r>
              <a:rPr lang="ar-DZ" b="0" dirty="0" smtClean="0"/>
              <a:t>يَفْقَهُوا قَوْلِي </a:t>
            </a:r>
            <a:r>
              <a:rPr lang="ar-DZ" sz="2000" b="0" dirty="0" smtClean="0"/>
              <a:t>(28) </a:t>
            </a:r>
            <a:r>
              <a:rPr lang="ar-DZ" b="0" dirty="0" smtClean="0"/>
              <a:t>) صدق الله العظيم  </a:t>
            </a:r>
            <a:r>
              <a:rPr lang="fr-FR" dirty="0" smtClean="0">
                <a:latin typeface="Sakkal Majalla" pitchFamily="2" charset="-78"/>
                <a:cs typeface="Sakkal Majalla" pitchFamily="2" charset="-78"/>
              </a:rPr>
              <a:t/>
            </a:r>
            <a:br>
              <a:rPr lang="fr-FR" dirty="0" smtClean="0">
                <a:latin typeface="Sakkal Majalla" pitchFamily="2" charset="-78"/>
                <a:cs typeface="Sakkal Majalla" pitchFamily="2" charset="-78"/>
              </a:rPr>
            </a:br>
            <a:r>
              <a:rPr lang="ar-DZ" b="0" dirty="0" smtClean="0"/>
              <a:t>  </a:t>
            </a:r>
            <a:r>
              <a:rPr lang="ar-DZ" sz="2800" b="0" smtClean="0"/>
              <a:t>سورة طه</a:t>
            </a:r>
            <a:endParaRPr lang="fr-FR" sz="2800" dirty="0">
              <a:latin typeface="Sakkal Majalla" pitchFamily="2" charset="-78"/>
              <a:cs typeface="Sakkal Majalla" pitchFamily="2" charset="-78"/>
            </a:endParaRPr>
          </a:p>
        </p:txBody>
      </p:sp>
      <p:sp>
        <p:nvSpPr>
          <p:cNvPr id="4" name="Espace réservé du numéro de diapositive 3"/>
          <p:cNvSpPr>
            <a:spLocks noGrp="1"/>
          </p:cNvSpPr>
          <p:nvPr>
            <p:ph type="sldNum" sz="quarter" idx="12"/>
          </p:nvPr>
        </p:nvSpPr>
        <p:spPr/>
        <p:txBody>
          <a:bodyPr/>
          <a:lstStyle/>
          <a:p>
            <a:fld id="{FC94D36E-31C8-4F0E-88EF-4E324A780244}"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10</a:t>
            </a:fld>
            <a:endParaRPr lang="en-US" dirty="0">
              <a:solidFill>
                <a:schemeClr val="accent4">
                  <a:lumMod val="10000"/>
                </a:schemeClr>
              </a:solidFill>
            </a:endParaRPr>
          </a:p>
        </p:txBody>
      </p:sp>
      <p:sp>
        <p:nvSpPr>
          <p:cNvPr id="2" name="Rectangle à coins arrondis 1"/>
          <p:cNvSpPr/>
          <p:nvPr/>
        </p:nvSpPr>
        <p:spPr>
          <a:xfrm>
            <a:off x="985565" y="634165"/>
            <a:ext cx="7601498" cy="139067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a:t>Financial </a:t>
            </a:r>
            <a:r>
              <a:rPr lang="fr-FR" sz="2400" b="1" dirty="0" err="1"/>
              <a:t>benefits</a:t>
            </a:r>
            <a:endParaRPr lang="fr-FR" sz="2400" b="1" dirty="0"/>
          </a:p>
        </p:txBody>
      </p:sp>
      <p:sp>
        <p:nvSpPr>
          <p:cNvPr id="3" name="Arrondir un rectangle avec un coin diagonal 2"/>
          <p:cNvSpPr/>
          <p:nvPr/>
        </p:nvSpPr>
        <p:spPr>
          <a:xfrm>
            <a:off x="1187624" y="2763293"/>
            <a:ext cx="7056784" cy="3402011"/>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800" dirty="0" smtClean="0">
                <a:solidFill>
                  <a:schemeClr val="tx1"/>
                </a:solidFill>
              </a:rPr>
              <a:t>•</a:t>
            </a:r>
            <a:r>
              <a:rPr lang="en-US" sz="2800" dirty="0">
                <a:solidFill>
                  <a:schemeClr val="tx1"/>
                </a:solidFill>
              </a:rPr>
              <a:t>Increase market share and profitability.</a:t>
            </a:r>
          </a:p>
          <a:p>
            <a:pPr algn="just"/>
            <a:r>
              <a:rPr lang="en-US" sz="2800" dirty="0">
                <a:solidFill>
                  <a:schemeClr val="tx1"/>
                </a:solidFill>
              </a:rPr>
              <a:t>Prevent legal risk.</a:t>
            </a:r>
          </a:p>
          <a:p>
            <a:pPr algn="just"/>
            <a:r>
              <a:rPr lang="en-US" sz="2800" dirty="0">
                <a:solidFill>
                  <a:schemeClr val="tx1"/>
                </a:solidFill>
              </a:rPr>
              <a:t>Improve revenue and cash flow.</a:t>
            </a:r>
          </a:p>
          <a:p>
            <a:pPr lvl="1" algn="just"/>
            <a:endParaRPr lang="fr-FR" sz="2800" dirty="0">
              <a:solidFill>
                <a:schemeClr val="tx1"/>
              </a:solidFill>
            </a:endParaRPr>
          </a:p>
        </p:txBody>
      </p:sp>
      <p:sp>
        <p:nvSpPr>
          <p:cNvPr id="4" name="Flèche vers le bas 3"/>
          <p:cNvSpPr/>
          <p:nvPr/>
        </p:nvSpPr>
        <p:spPr>
          <a:xfrm>
            <a:off x="4599791" y="2115221"/>
            <a:ext cx="464632"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108089022"/>
      </p:ext>
    </p:extLst>
  </p:cSld>
  <p:clrMapOvr>
    <a:masterClrMapping/>
  </p:clrMapOvr>
  <p:transition spd="slow">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11</a:t>
            </a:fld>
            <a:endParaRPr lang="en-US" dirty="0">
              <a:solidFill>
                <a:schemeClr val="accent4">
                  <a:lumMod val="10000"/>
                </a:schemeClr>
              </a:solidFill>
            </a:endParaRPr>
          </a:p>
        </p:txBody>
      </p:sp>
      <p:sp>
        <p:nvSpPr>
          <p:cNvPr id="2" name="Rectangle à coins arrondis 1"/>
          <p:cNvSpPr/>
          <p:nvPr/>
        </p:nvSpPr>
        <p:spPr>
          <a:xfrm>
            <a:off x="985565" y="634165"/>
            <a:ext cx="7601498" cy="139067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a:t>Non-</a:t>
            </a:r>
            <a:r>
              <a:rPr lang="fr-FR" sz="2400" b="1" dirty="0" err="1"/>
              <a:t>financial</a:t>
            </a:r>
            <a:r>
              <a:rPr lang="fr-FR" sz="2400" b="1" dirty="0"/>
              <a:t> </a:t>
            </a:r>
            <a:r>
              <a:rPr lang="fr-FR" sz="2400" b="1" dirty="0" err="1"/>
              <a:t>benefits</a:t>
            </a:r>
            <a:r>
              <a:rPr lang="fr-FR" sz="2400" b="1" dirty="0"/>
              <a:t>:</a:t>
            </a:r>
            <a:endParaRPr lang="fr-FR" sz="2400" b="1" dirty="0"/>
          </a:p>
        </p:txBody>
      </p:sp>
      <p:sp>
        <p:nvSpPr>
          <p:cNvPr id="3" name="Arrondir un rectangle avec un coin diagonal 2"/>
          <p:cNvSpPr/>
          <p:nvPr/>
        </p:nvSpPr>
        <p:spPr>
          <a:xfrm>
            <a:off x="1187623" y="2763293"/>
            <a:ext cx="7399439" cy="3834059"/>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800" dirty="0">
                <a:solidFill>
                  <a:schemeClr val="tx1"/>
                </a:solidFill>
              </a:rPr>
              <a:t>Relieves the board of directors of responsibilities.</a:t>
            </a:r>
          </a:p>
          <a:p>
            <a:pPr algn="just"/>
            <a:r>
              <a:rPr lang="en-US" sz="2800" dirty="0">
                <a:solidFill>
                  <a:schemeClr val="tx1"/>
                </a:solidFill>
              </a:rPr>
              <a:t>Allows for an objective review and assessment.</a:t>
            </a:r>
          </a:p>
          <a:p>
            <a:pPr algn="just"/>
            <a:r>
              <a:rPr lang="en-US" sz="2800" dirty="0">
                <a:solidFill>
                  <a:schemeClr val="tx1"/>
                </a:solidFill>
              </a:rPr>
              <a:t>Enables an organization to measure progress throughout time.</a:t>
            </a:r>
          </a:p>
          <a:p>
            <a:pPr algn="just"/>
            <a:r>
              <a:rPr lang="en-US" sz="2800" dirty="0">
                <a:solidFill>
                  <a:schemeClr val="tx1"/>
                </a:solidFill>
              </a:rPr>
              <a:t>Provides a big-picture perspective of the organization's future.</a:t>
            </a:r>
          </a:p>
          <a:p>
            <a:pPr lvl="1" algn="just"/>
            <a:endParaRPr lang="fr-FR" sz="2800" dirty="0">
              <a:solidFill>
                <a:schemeClr val="tx1"/>
              </a:solidFill>
            </a:endParaRPr>
          </a:p>
        </p:txBody>
      </p:sp>
      <p:sp>
        <p:nvSpPr>
          <p:cNvPr id="4" name="Flèche vers le bas 3"/>
          <p:cNvSpPr/>
          <p:nvPr/>
        </p:nvSpPr>
        <p:spPr>
          <a:xfrm>
            <a:off x="4599791" y="2115221"/>
            <a:ext cx="464632"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687891223"/>
      </p:ext>
    </p:extLst>
  </p:cSld>
  <p:clrMapOvr>
    <a:masterClrMapping/>
  </p:clrMapOvr>
  <p:transition spd="slow">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12</a:t>
            </a:fld>
            <a:endParaRPr lang="en-US" dirty="0">
              <a:solidFill>
                <a:schemeClr val="accent4">
                  <a:lumMod val="10000"/>
                </a:schemeClr>
              </a:solidFill>
            </a:endParaRPr>
          </a:p>
        </p:txBody>
      </p:sp>
      <p:sp>
        <p:nvSpPr>
          <p:cNvPr id="2" name="Rectangle à coins arrondis 1"/>
          <p:cNvSpPr/>
          <p:nvPr/>
        </p:nvSpPr>
        <p:spPr>
          <a:xfrm>
            <a:off x="2195736" y="35260"/>
            <a:ext cx="4680520" cy="9001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fr-FR" sz="2400" b="1" dirty="0" err="1"/>
              <a:t>A</a:t>
            </a:r>
            <a:r>
              <a:rPr lang="fr-FR" sz="2400" b="1" dirty="0" err="1" smtClean="0"/>
              <a:t>dditional</a:t>
            </a:r>
            <a:r>
              <a:rPr lang="fr-FR" sz="2400" b="1" dirty="0" smtClean="0"/>
              <a:t> </a:t>
            </a:r>
            <a:r>
              <a:rPr lang="fr-FR" sz="2400" b="1" dirty="0" err="1"/>
              <a:t>benefits</a:t>
            </a:r>
            <a:endParaRPr lang="fr-FR" sz="2400" b="1" dirty="0"/>
          </a:p>
        </p:txBody>
      </p:sp>
      <p:sp>
        <p:nvSpPr>
          <p:cNvPr id="3" name="Arrondir un rectangle avec un coin diagonal 2"/>
          <p:cNvSpPr/>
          <p:nvPr/>
        </p:nvSpPr>
        <p:spPr>
          <a:xfrm>
            <a:off x="125415" y="1280661"/>
            <a:ext cx="8839073" cy="1025911"/>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en-US" sz="2000" b="1" dirty="0">
                <a:solidFill>
                  <a:schemeClr val="tx1"/>
                </a:solidFill>
              </a:rPr>
              <a:t>Clear direction.</a:t>
            </a:r>
            <a:r>
              <a:rPr lang="en-US" sz="2000" dirty="0">
                <a:solidFill>
                  <a:schemeClr val="tx1"/>
                </a:solidFill>
              </a:rPr>
              <a:t> Strategic management sets a direction for the organization and its personnel. It clarifies the organization's mission and vision and helps it reach its goals</a:t>
            </a:r>
            <a:endParaRPr lang="fr-FR" sz="2000" dirty="0">
              <a:solidFill>
                <a:schemeClr val="tx1"/>
              </a:solidFill>
            </a:endParaRPr>
          </a:p>
        </p:txBody>
      </p:sp>
      <p:sp>
        <p:nvSpPr>
          <p:cNvPr id="4" name="Flèche vers le bas 3"/>
          <p:cNvSpPr/>
          <p:nvPr/>
        </p:nvSpPr>
        <p:spPr>
          <a:xfrm>
            <a:off x="4444276" y="956625"/>
            <a:ext cx="232316" cy="32403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Arrondir un rectangle avec un coin diagonal 7"/>
          <p:cNvSpPr/>
          <p:nvPr/>
        </p:nvSpPr>
        <p:spPr>
          <a:xfrm>
            <a:off x="212511" y="2475962"/>
            <a:ext cx="8751977" cy="883674"/>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fr-FR" sz="2000" b="1" dirty="0" err="1">
                <a:solidFill>
                  <a:schemeClr val="tx1"/>
                </a:solidFill>
              </a:rPr>
              <a:t>Operational</a:t>
            </a:r>
            <a:r>
              <a:rPr lang="fr-FR" sz="2000" b="1" dirty="0">
                <a:solidFill>
                  <a:schemeClr val="tx1"/>
                </a:solidFill>
              </a:rPr>
              <a:t> </a:t>
            </a:r>
            <a:r>
              <a:rPr lang="fr-FR" sz="2000" b="1" dirty="0" err="1">
                <a:solidFill>
                  <a:schemeClr val="tx1"/>
                </a:solidFill>
              </a:rPr>
              <a:t>improvement</a:t>
            </a:r>
            <a:r>
              <a:rPr lang="fr-FR" sz="2000" b="1" dirty="0">
                <a:solidFill>
                  <a:schemeClr val="tx1"/>
                </a:solidFill>
              </a:rPr>
              <a:t>.</a:t>
            </a:r>
            <a:r>
              <a:rPr lang="fr-FR" sz="2000" dirty="0">
                <a:solidFill>
                  <a:schemeClr val="tx1"/>
                </a:solidFill>
              </a:rPr>
              <a:t> </a:t>
            </a:r>
            <a:r>
              <a:rPr lang="fr-FR" sz="2000" dirty="0" smtClean="0">
                <a:solidFill>
                  <a:schemeClr val="tx1"/>
                </a:solidFill>
              </a:rPr>
              <a:t> </a:t>
            </a:r>
            <a:r>
              <a:rPr lang="en-US" sz="2000" dirty="0">
                <a:solidFill>
                  <a:schemeClr val="tx1"/>
                </a:solidFill>
              </a:rPr>
              <a:t>Strategic management also incorporates an objective review of internal operations, resulting in greater efficiency.</a:t>
            </a:r>
            <a:endParaRPr lang="fr-FR" sz="2000" dirty="0">
              <a:solidFill>
                <a:schemeClr val="tx1"/>
              </a:solidFill>
            </a:endParaRPr>
          </a:p>
        </p:txBody>
      </p:sp>
      <p:sp>
        <p:nvSpPr>
          <p:cNvPr id="9" name="Arrondir un rectangle avec un coin diagonal 8"/>
          <p:cNvSpPr/>
          <p:nvPr/>
        </p:nvSpPr>
        <p:spPr>
          <a:xfrm>
            <a:off x="179511" y="4671470"/>
            <a:ext cx="8784977" cy="1997889"/>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b="1" dirty="0">
                <a:solidFill>
                  <a:schemeClr val="tx1"/>
                </a:solidFill>
              </a:rPr>
              <a:t>Competitive advantage.</a:t>
            </a:r>
            <a:r>
              <a:rPr lang="en-US" sz="2000" dirty="0">
                <a:solidFill>
                  <a:schemeClr val="tx1"/>
                </a:solidFill>
              </a:rPr>
              <a:t> The ongoing analysis of external forces makes it possible to respond to competitive threats more quickly and efficiently as well as capitalize on potential opportunities. The organization becomes more proactive in carrying out business, potentially </a:t>
            </a:r>
            <a:r>
              <a:rPr lang="en-US" sz="2000" u="sng" dirty="0">
                <a:solidFill>
                  <a:schemeClr val="tx1"/>
                </a:solidFill>
                <a:hlinkClick r:id="rId3"/>
              </a:rPr>
              <a:t>increasing its market share</a:t>
            </a:r>
            <a:r>
              <a:rPr lang="en-US" sz="2000" dirty="0">
                <a:solidFill>
                  <a:schemeClr val="tx1"/>
                </a:solidFill>
              </a:rPr>
              <a:t> and profitability. Ongoing analysis also helps the organization differentiate itself more clearly from its competitors.</a:t>
            </a:r>
          </a:p>
        </p:txBody>
      </p:sp>
      <p:sp>
        <p:nvSpPr>
          <p:cNvPr id="11" name="Arrondir un rectangle avec un coin diagonal 10"/>
          <p:cNvSpPr/>
          <p:nvPr/>
        </p:nvSpPr>
        <p:spPr>
          <a:xfrm>
            <a:off x="191096" y="3563560"/>
            <a:ext cx="8773392" cy="883674"/>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en-US" sz="2000" b="1" dirty="0">
                <a:solidFill>
                  <a:schemeClr val="tx1"/>
                </a:solidFill>
              </a:rPr>
              <a:t>Resource optimization.</a:t>
            </a:r>
            <a:r>
              <a:rPr lang="en-US" sz="2000" dirty="0">
                <a:solidFill>
                  <a:schemeClr val="tx1"/>
                </a:solidFill>
              </a:rPr>
              <a:t> With strategic management, resources of all types are better planned and managed, resulting in more efficient </a:t>
            </a:r>
            <a:r>
              <a:rPr lang="en-US" sz="2000" u="sng" dirty="0">
                <a:solidFill>
                  <a:schemeClr val="tx1"/>
                </a:solidFill>
                <a:hlinkClick r:id="rId4"/>
              </a:rPr>
              <a:t>resource utilization</a:t>
            </a:r>
            <a:r>
              <a:rPr lang="en-US" sz="2000" dirty="0">
                <a:solidFill>
                  <a:schemeClr val="tx1"/>
                </a:solidFill>
              </a:rPr>
              <a:t>.</a:t>
            </a:r>
            <a:endParaRPr lang="fr-FR" sz="2000" dirty="0">
              <a:solidFill>
                <a:schemeClr val="tx1"/>
              </a:solidFill>
            </a:endParaRPr>
          </a:p>
        </p:txBody>
      </p:sp>
    </p:spTree>
    <p:extLst>
      <p:ext uri="{BB962C8B-B14F-4D97-AF65-F5344CB8AC3E}">
        <p14:creationId xmlns:p14="http://schemas.microsoft.com/office/powerpoint/2010/main" val="3734824791"/>
      </p:ext>
    </p:extLst>
  </p:cSld>
  <p:clrMapOvr>
    <a:masterClrMapping/>
  </p:clrMapOvr>
  <p:transition spd="slow">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13</a:t>
            </a:fld>
            <a:endParaRPr lang="en-US" dirty="0">
              <a:solidFill>
                <a:schemeClr val="accent4">
                  <a:lumMod val="10000"/>
                </a:schemeClr>
              </a:solidFill>
            </a:endParaRPr>
          </a:p>
        </p:txBody>
      </p:sp>
      <p:sp>
        <p:nvSpPr>
          <p:cNvPr id="5" name="Rectangle 4"/>
          <p:cNvSpPr/>
          <p:nvPr/>
        </p:nvSpPr>
        <p:spPr>
          <a:xfrm>
            <a:off x="827584" y="192328"/>
            <a:ext cx="8064896" cy="883674"/>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Five steps of strategic management</a:t>
            </a:r>
          </a:p>
          <a:p>
            <a:pPr algn="ctr"/>
            <a:endParaRPr lang="fr-FR" sz="2400" dirty="0">
              <a:solidFill>
                <a:schemeClr val="tx1"/>
              </a:solidFill>
            </a:endParaRPr>
          </a:p>
        </p:txBody>
      </p:sp>
      <p:sp>
        <p:nvSpPr>
          <p:cNvPr id="2" name="AutoShape 2" descr="Strategic Management: What is It? and It's Process | by SGVU Guide | Medium"/>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514" y="1268761"/>
            <a:ext cx="8988425" cy="53285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48606533"/>
      </p:ext>
    </p:extLst>
  </p:cSld>
  <p:clrMapOvr>
    <a:masterClrMapping/>
  </p:clrMapOvr>
  <p:transition spd="slow">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14</a:t>
            </a:fld>
            <a:endParaRPr lang="en-US" dirty="0">
              <a:solidFill>
                <a:schemeClr val="accent4">
                  <a:lumMod val="10000"/>
                </a:schemeClr>
              </a:solidFill>
            </a:endParaRPr>
          </a:p>
        </p:txBody>
      </p:sp>
      <p:sp>
        <p:nvSpPr>
          <p:cNvPr id="8" name="Arrondir un rectangle avec un coin diagonal 7"/>
          <p:cNvSpPr/>
          <p:nvPr/>
        </p:nvSpPr>
        <p:spPr>
          <a:xfrm>
            <a:off x="0" y="1484784"/>
            <a:ext cx="8892480" cy="1008111"/>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sz="2000" dirty="0" smtClean="0">
                <a:solidFill>
                  <a:schemeClr val="tx1"/>
                </a:solidFill>
              </a:rPr>
              <a:t>1- Identification- 2- </a:t>
            </a:r>
            <a:r>
              <a:rPr lang="fr-FR" sz="2000" dirty="0" err="1" smtClean="0">
                <a:solidFill>
                  <a:schemeClr val="tx1"/>
                </a:solidFill>
              </a:rPr>
              <a:t>Analysis</a:t>
            </a:r>
            <a:r>
              <a:rPr lang="fr-FR" sz="2000" dirty="0" smtClean="0">
                <a:solidFill>
                  <a:schemeClr val="tx1"/>
                </a:solidFill>
              </a:rPr>
              <a:t>-  3- Formation- 4- </a:t>
            </a:r>
            <a:r>
              <a:rPr lang="fr-FR" sz="2000" dirty="0" err="1" smtClean="0">
                <a:solidFill>
                  <a:schemeClr val="tx1"/>
                </a:solidFill>
              </a:rPr>
              <a:t>Execution</a:t>
            </a:r>
            <a:r>
              <a:rPr lang="fr-FR" sz="2000" dirty="0" smtClean="0">
                <a:solidFill>
                  <a:schemeClr val="tx1"/>
                </a:solidFill>
              </a:rPr>
              <a:t>- 5- Evaluation</a:t>
            </a:r>
            <a:endParaRPr lang="fr-FR" sz="2000" dirty="0">
              <a:solidFill>
                <a:schemeClr val="tx1"/>
              </a:solidFill>
            </a:endParaRPr>
          </a:p>
          <a:p>
            <a:pPr algn="just"/>
            <a:endParaRPr lang="fr-FR" sz="2000" dirty="0">
              <a:solidFill>
                <a:schemeClr val="tx1"/>
              </a:solidFill>
            </a:endParaRPr>
          </a:p>
        </p:txBody>
      </p:sp>
      <p:sp>
        <p:nvSpPr>
          <p:cNvPr id="5" name="Rectangle 4"/>
          <p:cNvSpPr/>
          <p:nvPr/>
        </p:nvSpPr>
        <p:spPr>
          <a:xfrm>
            <a:off x="827584" y="192328"/>
            <a:ext cx="8064896" cy="883674"/>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Five steps of strategic management</a:t>
            </a:r>
          </a:p>
          <a:p>
            <a:pPr algn="ctr"/>
            <a:endParaRPr lang="fr-FR" sz="2400" dirty="0">
              <a:solidFill>
                <a:schemeClr val="tx1"/>
              </a:solidFill>
            </a:endParaRPr>
          </a:p>
        </p:txBody>
      </p:sp>
      <p:sp>
        <p:nvSpPr>
          <p:cNvPr id="6" name="Arrondir un rectangle avec un coin diagonal 5"/>
          <p:cNvSpPr/>
          <p:nvPr/>
        </p:nvSpPr>
        <p:spPr>
          <a:xfrm>
            <a:off x="-15890" y="2852937"/>
            <a:ext cx="8892480" cy="3240360"/>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sz="2000" b="1" dirty="0" smtClean="0">
                <a:solidFill>
                  <a:schemeClr val="tx1"/>
                </a:solidFill>
              </a:rPr>
              <a:t>1- Identification - </a:t>
            </a:r>
            <a:r>
              <a:rPr lang="en-US" sz="2000" dirty="0">
                <a:solidFill>
                  <a:schemeClr val="tx1"/>
                </a:solidFill>
              </a:rPr>
              <a:t>The first step in strategic management is evaluating the company’s current direction. This often includes understanding the company’s goal, mission and overall strategic direction. Assessing where the company’s current process will help you achieve your goal.</a:t>
            </a:r>
            <a:endParaRPr lang="fr-FR" sz="2000" b="1" dirty="0">
              <a:solidFill>
                <a:schemeClr val="tx1"/>
              </a:solidFill>
            </a:endParaRPr>
          </a:p>
        </p:txBody>
      </p:sp>
    </p:spTree>
    <p:extLst>
      <p:ext uri="{BB962C8B-B14F-4D97-AF65-F5344CB8AC3E}">
        <p14:creationId xmlns:p14="http://schemas.microsoft.com/office/powerpoint/2010/main" val="1145344822"/>
      </p:ext>
    </p:extLst>
  </p:cSld>
  <p:clrMapOvr>
    <a:masterClrMapping/>
  </p:clrMapOvr>
  <p:transition spd="slow">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15</a:t>
            </a:fld>
            <a:endParaRPr lang="en-US" dirty="0">
              <a:solidFill>
                <a:schemeClr val="accent4">
                  <a:lumMod val="10000"/>
                </a:schemeClr>
              </a:solidFill>
            </a:endParaRPr>
          </a:p>
        </p:txBody>
      </p:sp>
      <p:sp>
        <p:nvSpPr>
          <p:cNvPr id="8" name="Arrondir un rectangle avec un coin diagonal 7"/>
          <p:cNvSpPr/>
          <p:nvPr/>
        </p:nvSpPr>
        <p:spPr>
          <a:xfrm>
            <a:off x="0" y="1484784"/>
            <a:ext cx="8892480" cy="1008111"/>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sz="2000" dirty="0" smtClean="0">
                <a:solidFill>
                  <a:schemeClr val="tx1"/>
                </a:solidFill>
              </a:rPr>
              <a:t>1- Identification- 2- </a:t>
            </a:r>
            <a:r>
              <a:rPr lang="fr-FR" sz="2000" dirty="0" err="1" smtClean="0">
                <a:solidFill>
                  <a:schemeClr val="tx1"/>
                </a:solidFill>
              </a:rPr>
              <a:t>Analysis</a:t>
            </a:r>
            <a:r>
              <a:rPr lang="fr-FR" sz="2000" dirty="0" smtClean="0">
                <a:solidFill>
                  <a:schemeClr val="tx1"/>
                </a:solidFill>
              </a:rPr>
              <a:t>-  3- Formation- 4- </a:t>
            </a:r>
            <a:r>
              <a:rPr lang="fr-FR" sz="2000" dirty="0" err="1" smtClean="0">
                <a:solidFill>
                  <a:schemeClr val="tx1"/>
                </a:solidFill>
              </a:rPr>
              <a:t>Execution</a:t>
            </a:r>
            <a:r>
              <a:rPr lang="fr-FR" sz="2000" dirty="0" smtClean="0">
                <a:solidFill>
                  <a:schemeClr val="tx1"/>
                </a:solidFill>
              </a:rPr>
              <a:t>- 5- Evaluation</a:t>
            </a:r>
            <a:endParaRPr lang="fr-FR" sz="2000" dirty="0">
              <a:solidFill>
                <a:schemeClr val="tx1"/>
              </a:solidFill>
            </a:endParaRPr>
          </a:p>
          <a:p>
            <a:pPr algn="just"/>
            <a:endParaRPr lang="fr-FR" sz="2000" dirty="0">
              <a:solidFill>
                <a:schemeClr val="tx1"/>
              </a:solidFill>
            </a:endParaRPr>
          </a:p>
        </p:txBody>
      </p:sp>
      <p:sp>
        <p:nvSpPr>
          <p:cNvPr id="5" name="Rectangle 4"/>
          <p:cNvSpPr/>
          <p:nvPr/>
        </p:nvSpPr>
        <p:spPr>
          <a:xfrm>
            <a:off x="827584" y="192328"/>
            <a:ext cx="8064896" cy="883674"/>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Five steps of strategic management</a:t>
            </a:r>
          </a:p>
          <a:p>
            <a:pPr algn="ctr"/>
            <a:endParaRPr lang="fr-FR" sz="2400" dirty="0">
              <a:solidFill>
                <a:schemeClr val="tx1"/>
              </a:solidFill>
            </a:endParaRPr>
          </a:p>
        </p:txBody>
      </p:sp>
      <p:sp>
        <p:nvSpPr>
          <p:cNvPr id="6" name="Arrondir un rectangle avec un coin diagonal 5"/>
          <p:cNvSpPr/>
          <p:nvPr/>
        </p:nvSpPr>
        <p:spPr>
          <a:xfrm>
            <a:off x="-15890" y="2852937"/>
            <a:ext cx="8892480" cy="3240360"/>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b="1" dirty="0">
                <a:solidFill>
                  <a:schemeClr val="tx1"/>
                </a:solidFill>
              </a:rPr>
              <a:t>2. Analysis</a:t>
            </a:r>
          </a:p>
          <a:p>
            <a:pPr algn="just"/>
            <a:r>
              <a:rPr lang="en-US" sz="2000" dirty="0">
                <a:solidFill>
                  <a:schemeClr val="tx1"/>
                </a:solidFill>
              </a:rPr>
              <a:t>Once you understand the current process, you must analyze the details. What is working? What is not working? What input from organizational stakeholders can you gather? This is the time to answer any questions that will help solidify the necessary elements of the strategic plan. A </a:t>
            </a:r>
            <a:r>
              <a:rPr lang="en-US" sz="2000" dirty="0">
                <a:solidFill>
                  <a:schemeClr val="tx1"/>
                </a:solidFill>
                <a:hlinkClick r:id="rId3"/>
              </a:rPr>
              <a:t>SWOT analysis</a:t>
            </a:r>
            <a:r>
              <a:rPr lang="en-US" sz="2000" dirty="0">
                <a:solidFill>
                  <a:schemeClr val="tx1"/>
                </a:solidFill>
              </a:rPr>
              <a:t>, or identification of strengths, weaknesses, opportunities and threats, is a useful tool.</a:t>
            </a:r>
            <a:endParaRPr lang="fr-FR" sz="2000" b="1" dirty="0">
              <a:solidFill>
                <a:schemeClr val="tx1"/>
              </a:solidFill>
            </a:endParaRPr>
          </a:p>
        </p:txBody>
      </p:sp>
    </p:spTree>
    <p:extLst>
      <p:ext uri="{BB962C8B-B14F-4D97-AF65-F5344CB8AC3E}">
        <p14:creationId xmlns:p14="http://schemas.microsoft.com/office/powerpoint/2010/main" val="344826701"/>
      </p:ext>
    </p:extLst>
  </p:cSld>
  <p:clrMapOvr>
    <a:masterClrMapping/>
  </p:clrMapOvr>
  <p:transition spd="slow">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16</a:t>
            </a:fld>
            <a:endParaRPr lang="en-US" dirty="0">
              <a:solidFill>
                <a:schemeClr val="accent4">
                  <a:lumMod val="10000"/>
                </a:schemeClr>
              </a:solidFill>
            </a:endParaRPr>
          </a:p>
        </p:txBody>
      </p:sp>
      <p:sp>
        <p:nvSpPr>
          <p:cNvPr id="8" name="Arrondir un rectangle avec un coin diagonal 7"/>
          <p:cNvSpPr/>
          <p:nvPr/>
        </p:nvSpPr>
        <p:spPr>
          <a:xfrm>
            <a:off x="0" y="1484784"/>
            <a:ext cx="8892480" cy="1008111"/>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sz="2000" dirty="0" smtClean="0">
                <a:solidFill>
                  <a:schemeClr val="tx1"/>
                </a:solidFill>
              </a:rPr>
              <a:t>1- Identification- 2- </a:t>
            </a:r>
            <a:r>
              <a:rPr lang="fr-FR" sz="2000" dirty="0" err="1" smtClean="0">
                <a:solidFill>
                  <a:schemeClr val="tx1"/>
                </a:solidFill>
              </a:rPr>
              <a:t>Analysis</a:t>
            </a:r>
            <a:r>
              <a:rPr lang="fr-FR" sz="2000" dirty="0" smtClean="0">
                <a:solidFill>
                  <a:schemeClr val="tx1"/>
                </a:solidFill>
              </a:rPr>
              <a:t>-  3- Formation- 4- </a:t>
            </a:r>
            <a:r>
              <a:rPr lang="fr-FR" sz="2000" dirty="0" err="1" smtClean="0">
                <a:solidFill>
                  <a:schemeClr val="tx1"/>
                </a:solidFill>
              </a:rPr>
              <a:t>Execution</a:t>
            </a:r>
            <a:r>
              <a:rPr lang="fr-FR" sz="2000" dirty="0" smtClean="0">
                <a:solidFill>
                  <a:schemeClr val="tx1"/>
                </a:solidFill>
              </a:rPr>
              <a:t>- 5- Evaluation</a:t>
            </a:r>
            <a:endParaRPr lang="fr-FR" sz="2000" dirty="0">
              <a:solidFill>
                <a:schemeClr val="tx1"/>
              </a:solidFill>
            </a:endParaRPr>
          </a:p>
          <a:p>
            <a:pPr algn="just"/>
            <a:endParaRPr lang="fr-FR" sz="2000" dirty="0">
              <a:solidFill>
                <a:schemeClr val="tx1"/>
              </a:solidFill>
            </a:endParaRPr>
          </a:p>
        </p:txBody>
      </p:sp>
      <p:sp>
        <p:nvSpPr>
          <p:cNvPr id="5" name="Rectangle 4"/>
          <p:cNvSpPr/>
          <p:nvPr/>
        </p:nvSpPr>
        <p:spPr>
          <a:xfrm>
            <a:off x="827584" y="192328"/>
            <a:ext cx="8064896" cy="883674"/>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Five steps of strategic management</a:t>
            </a:r>
          </a:p>
          <a:p>
            <a:pPr algn="ctr"/>
            <a:endParaRPr lang="fr-FR" sz="2400" dirty="0">
              <a:solidFill>
                <a:schemeClr val="tx1"/>
              </a:solidFill>
            </a:endParaRPr>
          </a:p>
        </p:txBody>
      </p:sp>
      <p:sp>
        <p:nvSpPr>
          <p:cNvPr id="6" name="Arrondir un rectangle avec un coin diagonal 5"/>
          <p:cNvSpPr/>
          <p:nvPr/>
        </p:nvSpPr>
        <p:spPr>
          <a:xfrm>
            <a:off x="-15890" y="2852937"/>
            <a:ext cx="8892480" cy="3240360"/>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b="1" dirty="0">
                <a:solidFill>
                  <a:schemeClr val="tx1"/>
                </a:solidFill>
              </a:rPr>
              <a:t>3. Formation</a:t>
            </a:r>
          </a:p>
          <a:p>
            <a:pPr algn="just"/>
            <a:r>
              <a:rPr lang="en-US" sz="2000" dirty="0">
                <a:solidFill>
                  <a:schemeClr val="tx1"/>
                </a:solidFill>
              </a:rPr>
              <a:t>Once you have the information you need, it is time to create an action plan for reaching the goal. Make sure the steps are clear, focused and directly related to the goal. Prepare easy-to-understand implementation guidelines if the process or procedure will impact many people within the organization.</a:t>
            </a:r>
            <a:endParaRPr lang="fr-FR" sz="2000" b="1" dirty="0">
              <a:solidFill>
                <a:schemeClr val="tx1"/>
              </a:solidFill>
            </a:endParaRPr>
          </a:p>
        </p:txBody>
      </p:sp>
    </p:spTree>
    <p:extLst>
      <p:ext uri="{BB962C8B-B14F-4D97-AF65-F5344CB8AC3E}">
        <p14:creationId xmlns:p14="http://schemas.microsoft.com/office/powerpoint/2010/main" val="402428895"/>
      </p:ext>
    </p:extLst>
  </p:cSld>
  <p:clrMapOvr>
    <a:masterClrMapping/>
  </p:clrMapOvr>
  <p:transition spd="slow">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17</a:t>
            </a:fld>
            <a:endParaRPr lang="en-US" dirty="0">
              <a:solidFill>
                <a:schemeClr val="accent4">
                  <a:lumMod val="10000"/>
                </a:schemeClr>
              </a:solidFill>
            </a:endParaRPr>
          </a:p>
        </p:txBody>
      </p:sp>
      <p:sp>
        <p:nvSpPr>
          <p:cNvPr id="8" name="Arrondir un rectangle avec un coin diagonal 7"/>
          <p:cNvSpPr/>
          <p:nvPr/>
        </p:nvSpPr>
        <p:spPr>
          <a:xfrm>
            <a:off x="0" y="1484784"/>
            <a:ext cx="8892480" cy="1008111"/>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sz="2000" dirty="0" smtClean="0">
                <a:solidFill>
                  <a:schemeClr val="tx1"/>
                </a:solidFill>
              </a:rPr>
              <a:t>1- Identification- 2- </a:t>
            </a:r>
            <a:r>
              <a:rPr lang="fr-FR" sz="2000" dirty="0" err="1" smtClean="0">
                <a:solidFill>
                  <a:schemeClr val="tx1"/>
                </a:solidFill>
              </a:rPr>
              <a:t>Analysis</a:t>
            </a:r>
            <a:r>
              <a:rPr lang="fr-FR" sz="2000" dirty="0" smtClean="0">
                <a:solidFill>
                  <a:schemeClr val="tx1"/>
                </a:solidFill>
              </a:rPr>
              <a:t>-  3- Formation- 4- </a:t>
            </a:r>
            <a:r>
              <a:rPr lang="fr-FR" sz="2000" dirty="0" err="1" smtClean="0">
                <a:solidFill>
                  <a:schemeClr val="tx1"/>
                </a:solidFill>
              </a:rPr>
              <a:t>Execution</a:t>
            </a:r>
            <a:r>
              <a:rPr lang="fr-FR" sz="2000" dirty="0" smtClean="0">
                <a:solidFill>
                  <a:schemeClr val="tx1"/>
                </a:solidFill>
              </a:rPr>
              <a:t>- 5- Evaluation</a:t>
            </a:r>
            <a:endParaRPr lang="fr-FR" sz="2000" dirty="0">
              <a:solidFill>
                <a:schemeClr val="tx1"/>
              </a:solidFill>
            </a:endParaRPr>
          </a:p>
          <a:p>
            <a:pPr algn="just"/>
            <a:endParaRPr lang="fr-FR" sz="2000" dirty="0">
              <a:solidFill>
                <a:schemeClr val="tx1"/>
              </a:solidFill>
            </a:endParaRPr>
          </a:p>
        </p:txBody>
      </p:sp>
      <p:sp>
        <p:nvSpPr>
          <p:cNvPr id="5" name="Rectangle 4"/>
          <p:cNvSpPr/>
          <p:nvPr/>
        </p:nvSpPr>
        <p:spPr>
          <a:xfrm>
            <a:off x="827584" y="192328"/>
            <a:ext cx="8064896" cy="883674"/>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Five steps of strategic management</a:t>
            </a:r>
          </a:p>
          <a:p>
            <a:pPr algn="ctr"/>
            <a:endParaRPr lang="fr-FR" sz="2400" dirty="0">
              <a:solidFill>
                <a:schemeClr val="tx1"/>
              </a:solidFill>
            </a:endParaRPr>
          </a:p>
        </p:txBody>
      </p:sp>
      <p:sp>
        <p:nvSpPr>
          <p:cNvPr id="6" name="Arrondir un rectangle avec un coin diagonal 5"/>
          <p:cNvSpPr/>
          <p:nvPr/>
        </p:nvSpPr>
        <p:spPr>
          <a:xfrm>
            <a:off x="-15890" y="2852937"/>
            <a:ext cx="8892480" cy="3240360"/>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b="1" dirty="0">
                <a:solidFill>
                  <a:schemeClr val="tx1"/>
                </a:solidFill>
              </a:rPr>
              <a:t>4. Execution</a:t>
            </a:r>
          </a:p>
          <a:p>
            <a:pPr algn="just"/>
            <a:r>
              <a:rPr lang="en-US" sz="2000" dirty="0">
                <a:solidFill>
                  <a:schemeClr val="tx1"/>
                </a:solidFill>
              </a:rPr>
              <a:t>Follow the steps outlined in your strategic plan. Make sure that all stakeholders are implementing the plan as designed for maximum efficiency.</a:t>
            </a:r>
            <a:endParaRPr lang="fr-FR" sz="2000" b="1" dirty="0">
              <a:solidFill>
                <a:schemeClr val="tx1"/>
              </a:solidFill>
            </a:endParaRPr>
          </a:p>
        </p:txBody>
      </p:sp>
    </p:spTree>
    <p:extLst>
      <p:ext uri="{BB962C8B-B14F-4D97-AF65-F5344CB8AC3E}">
        <p14:creationId xmlns:p14="http://schemas.microsoft.com/office/powerpoint/2010/main" val="453875339"/>
      </p:ext>
    </p:extLst>
  </p:cSld>
  <p:clrMapOvr>
    <a:masterClrMapping/>
  </p:clrMapOvr>
  <p:transition spd="slow">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18</a:t>
            </a:fld>
            <a:endParaRPr lang="en-US" dirty="0">
              <a:solidFill>
                <a:schemeClr val="accent4">
                  <a:lumMod val="10000"/>
                </a:schemeClr>
              </a:solidFill>
            </a:endParaRPr>
          </a:p>
        </p:txBody>
      </p:sp>
      <p:sp>
        <p:nvSpPr>
          <p:cNvPr id="8" name="Arrondir un rectangle avec un coin diagonal 7"/>
          <p:cNvSpPr/>
          <p:nvPr/>
        </p:nvSpPr>
        <p:spPr>
          <a:xfrm>
            <a:off x="0" y="1484784"/>
            <a:ext cx="8892480" cy="1008111"/>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sz="2000" dirty="0" smtClean="0">
                <a:solidFill>
                  <a:schemeClr val="tx1"/>
                </a:solidFill>
              </a:rPr>
              <a:t>1- Identification- 2- </a:t>
            </a:r>
            <a:r>
              <a:rPr lang="fr-FR" sz="2000" dirty="0" err="1" smtClean="0">
                <a:solidFill>
                  <a:schemeClr val="tx1"/>
                </a:solidFill>
              </a:rPr>
              <a:t>Analysis</a:t>
            </a:r>
            <a:r>
              <a:rPr lang="fr-FR" sz="2000" dirty="0" smtClean="0">
                <a:solidFill>
                  <a:schemeClr val="tx1"/>
                </a:solidFill>
              </a:rPr>
              <a:t>-  3- Formation- 4- </a:t>
            </a:r>
            <a:r>
              <a:rPr lang="fr-FR" sz="2000" dirty="0" err="1" smtClean="0">
                <a:solidFill>
                  <a:schemeClr val="tx1"/>
                </a:solidFill>
              </a:rPr>
              <a:t>Execution</a:t>
            </a:r>
            <a:r>
              <a:rPr lang="fr-FR" sz="2000" dirty="0" smtClean="0">
                <a:solidFill>
                  <a:schemeClr val="tx1"/>
                </a:solidFill>
              </a:rPr>
              <a:t>- 5- Evaluation</a:t>
            </a:r>
            <a:endParaRPr lang="fr-FR" sz="2000" dirty="0">
              <a:solidFill>
                <a:schemeClr val="tx1"/>
              </a:solidFill>
            </a:endParaRPr>
          </a:p>
          <a:p>
            <a:pPr algn="just"/>
            <a:endParaRPr lang="fr-FR" sz="2000" dirty="0">
              <a:solidFill>
                <a:schemeClr val="tx1"/>
              </a:solidFill>
            </a:endParaRPr>
          </a:p>
        </p:txBody>
      </p:sp>
      <p:sp>
        <p:nvSpPr>
          <p:cNvPr id="5" name="Rectangle 4"/>
          <p:cNvSpPr/>
          <p:nvPr/>
        </p:nvSpPr>
        <p:spPr>
          <a:xfrm>
            <a:off x="827584" y="192328"/>
            <a:ext cx="8064896" cy="883674"/>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Five steps of strategic management</a:t>
            </a:r>
          </a:p>
          <a:p>
            <a:pPr algn="ctr"/>
            <a:endParaRPr lang="fr-FR" sz="2400" dirty="0">
              <a:solidFill>
                <a:schemeClr val="tx1"/>
              </a:solidFill>
            </a:endParaRPr>
          </a:p>
        </p:txBody>
      </p:sp>
      <p:sp>
        <p:nvSpPr>
          <p:cNvPr id="6" name="Arrondir un rectangle avec un coin diagonal 5"/>
          <p:cNvSpPr/>
          <p:nvPr/>
        </p:nvSpPr>
        <p:spPr>
          <a:xfrm>
            <a:off x="-15890" y="2852937"/>
            <a:ext cx="8892480" cy="3240360"/>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b="1" dirty="0">
                <a:solidFill>
                  <a:schemeClr val="tx1"/>
                </a:solidFill>
              </a:rPr>
              <a:t>5. Evaluation</a:t>
            </a:r>
          </a:p>
          <a:p>
            <a:pPr algn="just"/>
            <a:r>
              <a:rPr lang="en-US" sz="2000" dirty="0">
                <a:solidFill>
                  <a:schemeClr val="tx1"/>
                </a:solidFill>
              </a:rPr>
              <a:t>Evaluate the final product. Did you achieve your goal? Was the process implemented appropriately company-wide? Based on your answers to these questions, you can reflect and revise as needed.</a:t>
            </a:r>
            <a:r>
              <a:rPr lang="en-US" sz="2000" dirty="0" smtClean="0">
                <a:solidFill>
                  <a:schemeClr val="tx1"/>
                </a:solidFill>
              </a:rPr>
              <a:t>.</a:t>
            </a:r>
            <a:endParaRPr lang="fr-FR" sz="2000" b="1" dirty="0">
              <a:solidFill>
                <a:schemeClr val="tx1"/>
              </a:solidFill>
            </a:endParaRPr>
          </a:p>
        </p:txBody>
      </p:sp>
    </p:spTree>
    <p:extLst>
      <p:ext uri="{BB962C8B-B14F-4D97-AF65-F5344CB8AC3E}">
        <p14:creationId xmlns:p14="http://schemas.microsoft.com/office/powerpoint/2010/main" val="887771010"/>
      </p:ext>
    </p:extLst>
  </p:cSld>
  <p:clrMapOvr>
    <a:masterClrMapping/>
  </p:clrMapOvr>
  <p:transition spd="slow">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cstate="print">
            <a:lum/>
          </a:blip>
          <a:srcRect/>
          <a:stretch>
            <a:fillRect/>
          </a:stretch>
        </a:blipFill>
        <a:effectLst/>
      </p:bgPr>
    </p:bg>
    <p:spTree>
      <p:nvGrpSpPr>
        <p:cNvPr id="1" name=""/>
        <p:cNvGrpSpPr/>
        <p:nvPr/>
      </p:nvGrpSpPr>
      <p:grpSpPr>
        <a:xfrm>
          <a:off x="0" y="0"/>
          <a:ext cx="0" cy="0"/>
          <a:chOff x="0" y="0"/>
          <a:chExt cx="0" cy="0"/>
        </a:xfrm>
      </p:grpSpPr>
      <p:sp>
        <p:nvSpPr>
          <p:cNvPr id="3" name="WordArt 21"/>
          <p:cNvSpPr>
            <a:spLocks noChangeArrowheads="1" noChangeShapeType="1" noTextEdit="1"/>
          </p:cNvSpPr>
          <p:nvPr/>
        </p:nvSpPr>
        <p:spPr bwMode="auto">
          <a:xfrm>
            <a:off x="539552" y="1124744"/>
            <a:ext cx="7992888" cy="4968552"/>
          </a:xfrm>
          <a:prstGeom prst="rect">
            <a:avLst/>
          </a:prstGeom>
        </p:spPr>
        <p:txBody>
          <a:bodyPr wrap="none" fromWordArt="1">
            <a:prstTxWarp prst="textPlain">
              <a:avLst>
                <a:gd name="adj" fmla="val 50000"/>
              </a:avLst>
            </a:prstTxWarp>
          </a:bodyPr>
          <a:lstStyle/>
          <a:p>
            <a:pPr algn="ctr"/>
            <a:r>
              <a:rPr lang="ar-DZ" sz="3600" kern="10" dirty="0" smtClean="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rPr>
              <a:t>شكرا</a:t>
            </a:r>
          </a:p>
          <a:p>
            <a:pPr algn="ctr"/>
            <a:r>
              <a:rPr lang="fr-FR" sz="3600" kern="10" dirty="0" err="1" smtClean="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rPr>
              <a:t>Thank</a:t>
            </a:r>
            <a:r>
              <a:rPr lang="fr-FR" sz="3600" kern="10" dirty="0" smtClean="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rPr>
              <a:t> </a:t>
            </a:r>
            <a:r>
              <a:rPr lang="fr-FR" sz="3600" kern="10" dirty="0" err="1" smtClean="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rPr>
              <a:t>you</a:t>
            </a:r>
            <a:endParaRPr lang="fr-FR" sz="3600" kern="10" dirty="0" smtClean="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endParaRPr>
          </a:p>
          <a:p>
            <a:pPr algn="ctr"/>
            <a:r>
              <a:rPr lang="fr-FR" sz="3600" kern="10" dirty="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hlinkClick r:id="rId4"/>
              </a:rPr>
              <a:t>https://</a:t>
            </a:r>
            <a:r>
              <a:rPr lang="fr-FR" sz="3600" kern="10" dirty="0" smtClean="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hlinkClick r:id="rId4"/>
              </a:rPr>
              <a:t>www.techtarget.com/searchcio/definition/strategic-management</a:t>
            </a:r>
            <a:endParaRPr lang="fr-FR" sz="3600" kern="10" dirty="0" smtClean="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endParaRPr>
          </a:p>
          <a:p>
            <a:pPr algn="ctr"/>
            <a:r>
              <a:rPr lang="fr-FR" sz="3600" kern="10" dirty="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hlinkClick r:id="rId5"/>
              </a:rPr>
              <a:t>https://</a:t>
            </a:r>
            <a:r>
              <a:rPr lang="fr-FR" sz="3600" kern="10" dirty="0" smtClean="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hlinkClick r:id="rId5"/>
              </a:rPr>
              <a:t>www.coursera.org/articles/strategic-management</a:t>
            </a:r>
            <a:endParaRPr lang="fr-FR" sz="3600" kern="10" dirty="0" smtClean="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endParaRPr>
          </a:p>
          <a:p>
            <a:pPr algn="ctr"/>
            <a:r>
              <a:rPr lang="fr-FR" sz="3600" kern="10" dirty="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hlinkClick r:id="rId6"/>
              </a:rPr>
              <a:t>https://</a:t>
            </a:r>
            <a:r>
              <a:rPr lang="fr-FR" sz="3600" kern="10" dirty="0" smtClean="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hlinkClick r:id="rId6"/>
              </a:rPr>
              <a:t>en.wikipedia.org/wiki/Strategic_management</a:t>
            </a:r>
            <a:endParaRPr lang="fr-FR" sz="3600" kern="10" dirty="0" smtClean="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endParaRPr>
          </a:p>
          <a:p>
            <a:pPr algn="ctr"/>
            <a:r>
              <a:rPr lang="fr-FR" sz="3600" kern="10" dirty="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rPr>
              <a:t>https://www.indeed.com/career-advice/career-development/what-is-strategic-management</a:t>
            </a:r>
            <a:endParaRPr lang="fr-FR" sz="3600" kern="10" dirty="0" smtClean="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endParaRPr>
          </a:p>
          <a:p>
            <a:pPr algn="ctr"/>
            <a:endParaRPr lang="fr-FR" sz="3600" kern="10" dirty="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cstate="print">
            <a:lum/>
          </a:blip>
          <a:srcRect/>
          <a:stretch>
            <a:fillRect/>
          </a:stretch>
        </a:blipFill>
        <a:effectLst/>
      </p:bgPr>
    </p:bg>
    <p:spTree>
      <p:nvGrpSpPr>
        <p:cNvPr id="1" name=""/>
        <p:cNvGrpSpPr/>
        <p:nvPr/>
      </p:nvGrpSpPr>
      <p:grpSpPr>
        <a:xfrm>
          <a:off x="0" y="0"/>
          <a:ext cx="0" cy="0"/>
          <a:chOff x="0" y="0"/>
          <a:chExt cx="0" cy="0"/>
        </a:xfrm>
      </p:grpSpPr>
      <p:sp>
        <p:nvSpPr>
          <p:cNvPr id="32" name="Rectangle 5"/>
          <p:cNvSpPr>
            <a:spLocks noChangeArrowheads="1"/>
          </p:cNvSpPr>
          <p:nvPr/>
        </p:nvSpPr>
        <p:spPr bwMode="auto">
          <a:xfrm>
            <a:off x="714348" y="2143116"/>
            <a:ext cx="7620000" cy="714380"/>
          </a:xfrm>
          <a:prstGeom prst="rect">
            <a:avLst/>
          </a:prstGeom>
          <a:noFill/>
          <a:ln w="9525">
            <a:noFill/>
            <a:miter lim="800000"/>
            <a:headEnd/>
            <a:tailEnd/>
          </a:ln>
        </p:spPr>
        <p:txBody>
          <a:bodyPr lIns="92075" tIns="46038" rIns="92075" bIns="46038" anchor="ctr"/>
          <a:lstStyle/>
          <a:p>
            <a:pPr algn="ctr" rtl="1"/>
            <a:endParaRPr lang="fr-FR" sz="3000" dirty="0">
              <a:solidFill>
                <a:srgbClr val="FF0000"/>
              </a:solidFill>
            </a:endParaRPr>
          </a:p>
        </p:txBody>
      </p:sp>
      <p:sp>
        <p:nvSpPr>
          <p:cNvPr id="37" name="Rectangle 36"/>
          <p:cNvSpPr/>
          <p:nvPr/>
        </p:nvSpPr>
        <p:spPr>
          <a:xfrm>
            <a:off x="357158" y="500042"/>
            <a:ext cx="8072494" cy="1815882"/>
          </a:xfrm>
          <a:prstGeom prst="rect">
            <a:avLst/>
          </a:prstGeom>
          <a:solidFill>
            <a:schemeClr val="bg2"/>
          </a:solidFill>
          <a:ln w="38100">
            <a:solidFill>
              <a:srgbClr val="211E54"/>
            </a:solidFill>
          </a:ln>
          <a:effectLst>
            <a:outerShdw blurRad="57150" dist="38100" dir="5400000" algn="ctr" rotWithShape="0">
              <a:schemeClr val="accent4">
                <a:shade val="9000"/>
                <a:satMod val="105000"/>
                <a:alpha val="48000"/>
              </a:schemeClr>
            </a:outerShdw>
            <a:softEdge rad="63500"/>
          </a:effectLst>
        </p:spPr>
        <p:style>
          <a:lnRef idx="3">
            <a:schemeClr val="lt1"/>
          </a:lnRef>
          <a:fillRef idx="1">
            <a:schemeClr val="accent4"/>
          </a:fillRef>
          <a:effectRef idx="1">
            <a:schemeClr val="accent4"/>
          </a:effectRef>
          <a:fontRef idx="minor">
            <a:schemeClr val="lt1"/>
          </a:fontRef>
        </p:style>
        <p:txBody>
          <a:bodyPr wrap="square">
            <a:spAutoFit/>
            <a:scene3d>
              <a:camera prst="perspectiveFront"/>
              <a:lightRig rig="threePt" dir="t"/>
            </a:scene3d>
          </a:bodyPr>
          <a:lstStyle/>
          <a:p>
            <a:pPr algn="ctr"/>
            <a:r>
              <a:rPr lang="en-US" sz="2800" b="1" dirty="0">
                <a:solidFill>
                  <a:schemeClr val="tx1"/>
                </a:solidFill>
              </a:rPr>
              <a:t>University:  Med </a:t>
            </a:r>
            <a:r>
              <a:rPr lang="en-US" sz="2800" b="1" dirty="0" err="1">
                <a:solidFill>
                  <a:schemeClr val="tx1"/>
                </a:solidFill>
              </a:rPr>
              <a:t>Kheider</a:t>
            </a:r>
            <a:r>
              <a:rPr lang="en-US" sz="2800" b="1" dirty="0">
                <a:solidFill>
                  <a:schemeClr val="tx1"/>
                </a:solidFill>
              </a:rPr>
              <a:t>- </a:t>
            </a:r>
            <a:r>
              <a:rPr lang="en-US" sz="2800" b="1" dirty="0" err="1" smtClean="0">
                <a:solidFill>
                  <a:schemeClr val="tx1"/>
                </a:solidFill>
              </a:rPr>
              <a:t>Biskra</a:t>
            </a:r>
            <a:r>
              <a:rPr lang="en-US" sz="2800" b="1" dirty="0" smtClean="0">
                <a:solidFill>
                  <a:schemeClr val="tx1"/>
                </a:solidFill>
              </a:rPr>
              <a:t>-</a:t>
            </a:r>
          </a:p>
          <a:p>
            <a:pPr algn="ctr"/>
            <a:r>
              <a:rPr lang="en-US" sz="2800" b="1" dirty="0">
                <a:solidFill>
                  <a:schemeClr val="tx1"/>
                </a:solidFill>
              </a:rPr>
              <a:t>Faculty of Economics and Management </a:t>
            </a:r>
            <a:endParaRPr lang="en-US" sz="2800" b="1" dirty="0" smtClean="0">
              <a:solidFill>
                <a:schemeClr val="tx1"/>
              </a:solidFill>
            </a:endParaRPr>
          </a:p>
          <a:p>
            <a:pPr algn="ctr"/>
            <a:r>
              <a:rPr lang="en-US" sz="2800" b="1" dirty="0">
                <a:solidFill>
                  <a:schemeClr val="tx1"/>
                </a:solidFill>
              </a:rPr>
              <a:t>Level: Level: </a:t>
            </a:r>
            <a:r>
              <a:rPr lang="en-US" sz="2800" b="1" dirty="0" smtClean="0">
                <a:solidFill>
                  <a:schemeClr val="tx1"/>
                </a:solidFill>
              </a:rPr>
              <a:t>1</a:t>
            </a:r>
            <a:r>
              <a:rPr lang="en-US" sz="2800" b="1" baseline="30000" dirty="0" smtClean="0">
                <a:solidFill>
                  <a:schemeClr val="tx1"/>
                </a:solidFill>
              </a:rPr>
              <a:t>rd</a:t>
            </a:r>
            <a:r>
              <a:rPr lang="en-US" sz="2800" b="1" dirty="0" smtClean="0">
                <a:solidFill>
                  <a:schemeClr val="tx1"/>
                </a:solidFill>
              </a:rPr>
              <a:t> Year Master. </a:t>
            </a:r>
            <a:r>
              <a:rPr lang="en-US" sz="2800" b="1" dirty="0">
                <a:solidFill>
                  <a:schemeClr val="tx1"/>
                </a:solidFill>
              </a:rPr>
              <a:t>Option:  </a:t>
            </a:r>
            <a:r>
              <a:rPr lang="en-US" sz="2800" b="1" dirty="0" smtClean="0">
                <a:solidFill>
                  <a:schemeClr val="tx1"/>
                </a:solidFill>
              </a:rPr>
              <a:t>Strategic Management</a:t>
            </a:r>
            <a:endParaRPr lang="fr-FR" sz="2800" dirty="0">
              <a:solidFill>
                <a:schemeClr val="tx1"/>
              </a:solidFill>
            </a:endParaRPr>
          </a:p>
        </p:txBody>
      </p:sp>
      <p:sp>
        <p:nvSpPr>
          <p:cNvPr id="13" name="Espace réservé du numéro de diapositive 12"/>
          <p:cNvSpPr>
            <a:spLocks noGrp="1"/>
          </p:cNvSpPr>
          <p:nvPr>
            <p:ph type="sldNum" sz="quarter" idx="12"/>
          </p:nvPr>
        </p:nvSpPr>
        <p:spPr/>
        <p:txBody>
          <a:bodyPr/>
          <a:lstStyle/>
          <a:p>
            <a:fld id="{E9BFB4EE-2645-4E7A-AD5B-E440053AAE8B}" type="slidenum">
              <a:rPr lang="en-US" smtClean="0"/>
              <a:pPr/>
              <a:t>2</a:t>
            </a:fld>
            <a:endParaRPr lang="en-US"/>
          </a:p>
        </p:txBody>
      </p:sp>
      <p:sp>
        <p:nvSpPr>
          <p:cNvPr id="7" name="Rectangle 6"/>
          <p:cNvSpPr>
            <a:spLocks noChangeArrowheads="1"/>
          </p:cNvSpPr>
          <p:nvPr/>
        </p:nvSpPr>
        <p:spPr bwMode="auto">
          <a:xfrm>
            <a:off x="1475656" y="5195522"/>
            <a:ext cx="5544615" cy="1329822"/>
          </a:xfrm>
          <a:prstGeom prst="rect">
            <a:avLst/>
          </a:prstGeom>
          <a:noFill/>
          <a:ln w="9525">
            <a:noFill/>
            <a:miter lim="800000"/>
            <a:headEnd/>
            <a:tailEnd/>
          </a:ln>
          <a:effectLst/>
        </p:spPr>
        <p:txBody>
          <a:bodyPr/>
          <a:lstStyle/>
          <a:p>
            <a:pPr algn="ctr"/>
            <a:r>
              <a:rPr lang="fr-FR" sz="2400" b="1" smtClean="0">
                <a:solidFill>
                  <a:schemeClr val="accent4">
                    <a:lumMod val="10000"/>
                  </a:schemeClr>
                </a:solidFill>
              </a:rPr>
              <a:t>Prof</a:t>
            </a:r>
            <a:r>
              <a:rPr lang="fr-FR" sz="2400" b="1" smtClean="0">
                <a:solidFill>
                  <a:schemeClr val="accent4">
                    <a:lumMod val="10000"/>
                  </a:schemeClr>
                </a:solidFill>
              </a:rPr>
              <a:t>: </a:t>
            </a:r>
            <a:r>
              <a:rPr lang="fr-FR" sz="2400" b="1" dirty="0" err="1" smtClean="0">
                <a:solidFill>
                  <a:schemeClr val="accent4">
                    <a:lumMod val="10000"/>
                  </a:schemeClr>
                </a:solidFill>
              </a:rPr>
              <a:t>Reguia</a:t>
            </a:r>
            <a:r>
              <a:rPr lang="fr-FR" sz="2400" b="1" dirty="0" smtClean="0">
                <a:solidFill>
                  <a:schemeClr val="accent4">
                    <a:lumMod val="10000"/>
                  </a:schemeClr>
                </a:solidFill>
              </a:rPr>
              <a:t> Abdelhamid </a:t>
            </a:r>
            <a:r>
              <a:rPr lang="fr-FR" sz="2400" b="1" dirty="0" err="1" smtClean="0">
                <a:solidFill>
                  <a:schemeClr val="accent4">
                    <a:lumMod val="10000"/>
                  </a:schemeClr>
                </a:solidFill>
              </a:rPr>
              <a:t>Cherroun</a:t>
            </a:r>
            <a:endParaRPr lang="fr-FR" sz="2400" b="1" dirty="0" smtClean="0">
              <a:solidFill>
                <a:schemeClr val="accent4">
                  <a:lumMod val="10000"/>
                </a:schemeClr>
              </a:solidFill>
            </a:endParaRPr>
          </a:p>
          <a:p>
            <a:pPr algn="ctr"/>
            <a:r>
              <a:rPr lang="fr-FR" sz="2400" b="1" dirty="0" err="1" smtClean="0">
                <a:solidFill>
                  <a:schemeClr val="accent4">
                    <a:lumMod val="10000"/>
                  </a:schemeClr>
                </a:solidFill>
              </a:rPr>
              <a:t>Associate</a:t>
            </a:r>
            <a:r>
              <a:rPr lang="fr-FR" sz="2400" b="1" dirty="0" smtClean="0">
                <a:solidFill>
                  <a:schemeClr val="accent4">
                    <a:lumMod val="10000"/>
                  </a:schemeClr>
                </a:solidFill>
              </a:rPr>
              <a:t> </a:t>
            </a:r>
            <a:r>
              <a:rPr lang="fr-FR" sz="2400" b="1" dirty="0" err="1" smtClean="0">
                <a:solidFill>
                  <a:schemeClr val="accent4">
                    <a:lumMod val="10000"/>
                  </a:schemeClr>
                </a:solidFill>
              </a:rPr>
              <a:t>professsor</a:t>
            </a:r>
            <a:endParaRPr lang="fr-FR" sz="2400" b="1" dirty="0" smtClean="0">
              <a:solidFill>
                <a:schemeClr val="accent4">
                  <a:lumMod val="10000"/>
                </a:schemeClr>
              </a:solidFill>
            </a:endParaRPr>
          </a:p>
        </p:txBody>
      </p:sp>
      <p:pic>
        <p:nvPicPr>
          <p:cNvPr id="8" name="Picture 7" descr="C:\Users\DELL\Desktop\CRE CDC Final\logo_umkbiskra.jpg"/>
          <p:cNvPicPr>
            <a:picLocks noChangeAspect="1" noChangeArrowheads="1"/>
          </p:cNvPicPr>
          <p:nvPr/>
        </p:nvPicPr>
        <p:blipFill>
          <a:blip r:embed="rId4"/>
          <a:srcRect/>
          <a:stretch>
            <a:fillRect/>
          </a:stretch>
        </p:blipFill>
        <p:spPr bwMode="auto">
          <a:xfrm>
            <a:off x="3203848" y="2143116"/>
            <a:ext cx="1785950" cy="857256"/>
          </a:xfrm>
          <a:prstGeom prst="rect">
            <a:avLst/>
          </a:prstGeom>
          <a:noFill/>
        </p:spPr>
      </p:pic>
      <p:sp>
        <p:nvSpPr>
          <p:cNvPr id="2" name="Ellipse 1"/>
          <p:cNvSpPr/>
          <p:nvPr/>
        </p:nvSpPr>
        <p:spPr>
          <a:xfrm>
            <a:off x="357158" y="3000372"/>
            <a:ext cx="7815242" cy="1868788"/>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i="1" dirty="0" smtClean="0">
                <a:solidFill>
                  <a:schemeClr val="accent3"/>
                </a:solidFill>
              </a:rPr>
              <a:t>Course I:</a:t>
            </a:r>
          </a:p>
          <a:p>
            <a:pPr algn="ctr"/>
            <a:r>
              <a:rPr lang="en-US" sz="3200" b="1" i="1" dirty="0" smtClean="0">
                <a:solidFill>
                  <a:schemeClr val="accent3"/>
                </a:solidFill>
              </a:rPr>
              <a:t> INTRODUCTION TO SRTATEGIC MANAGEMENT</a:t>
            </a:r>
            <a:endParaRPr lang="fr-FR" sz="2800" dirty="0">
              <a:solidFill>
                <a:schemeClr val="accent3"/>
              </a:solidFill>
            </a:endParaRPr>
          </a:p>
          <a:p>
            <a:pPr algn="ctr"/>
            <a:endParaRPr lang="fr-FR" dirty="0">
              <a:solidFill>
                <a:schemeClr val="accent3"/>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3</a:t>
            </a:fld>
            <a:endParaRPr lang="en-US" dirty="0">
              <a:solidFill>
                <a:schemeClr val="accent4">
                  <a:lumMod val="10000"/>
                </a:schemeClr>
              </a:solidFill>
            </a:endParaRPr>
          </a:p>
        </p:txBody>
      </p:sp>
      <p:sp>
        <p:nvSpPr>
          <p:cNvPr id="8" name="Rectangle à coins arrondis 7"/>
          <p:cNvSpPr/>
          <p:nvPr/>
        </p:nvSpPr>
        <p:spPr>
          <a:xfrm>
            <a:off x="0" y="1928802"/>
            <a:ext cx="9144000" cy="335758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FontTx/>
              <a:buChar char="-"/>
            </a:pPr>
            <a:endParaRPr lang="fr-FR" sz="2400" dirty="0" smtClean="0">
              <a:solidFill>
                <a:schemeClr val="accent4">
                  <a:lumMod val="10000"/>
                </a:schemeClr>
              </a:solidFill>
            </a:endParaRPr>
          </a:p>
          <a:p>
            <a:pPr algn="just">
              <a:buFontTx/>
              <a:buChar char="-"/>
            </a:pPr>
            <a:endParaRPr lang="fr-FR" sz="2400" dirty="0" smtClean="0">
              <a:solidFill>
                <a:schemeClr val="accent4">
                  <a:lumMod val="10000"/>
                </a:schemeClr>
              </a:solidFill>
            </a:endParaRPr>
          </a:p>
          <a:p>
            <a:pPr algn="just">
              <a:buFontTx/>
              <a:buChar char="-"/>
            </a:pPr>
            <a:endParaRPr lang="fr-FR" sz="2400" dirty="0" smtClean="0">
              <a:solidFill>
                <a:schemeClr val="accent4">
                  <a:lumMod val="10000"/>
                </a:schemeClr>
              </a:solidFill>
            </a:endParaRPr>
          </a:p>
          <a:p>
            <a:pPr algn="just">
              <a:buFontTx/>
              <a:buChar char="-"/>
            </a:pPr>
            <a:r>
              <a:rPr lang="fr-FR" sz="2400" b="1" dirty="0" smtClean="0">
                <a:solidFill>
                  <a:schemeClr val="accent4">
                    <a:lumMod val="10000"/>
                  </a:schemeClr>
                </a:solidFill>
              </a:rPr>
              <a:t>:</a:t>
            </a:r>
          </a:p>
          <a:p>
            <a:pPr algn="just">
              <a:buFont typeface="Wingdings" pitchFamily="2" charset="2"/>
              <a:buChar char="v"/>
            </a:pPr>
            <a:r>
              <a:rPr lang="fr-FR" sz="2000" b="1" dirty="0" smtClean="0">
                <a:solidFill>
                  <a:schemeClr val="accent4">
                    <a:lumMod val="10000"/>
                  </a:schemeClr>
                </a:solidFill>
              </a:rPr>
              <a:t> DEFINITION OF STRATEGIC MANAGEMENT;</a:t>
            </a:r>
          </a:p>
          <a:p>
            <a:pPr algn="just">
              <a:buFont typeface="Wingdings" pitchFamily="2" charset="2"/>
              <a:buChar char="v"/>
            </a:pPr>
            <a:r>
              <a:rPr lang="fr-FR" sz="2000" b="1" dirty="0">
                <a:solidFill>
                  <a:schemeClr val="tx1"/>
                </a:solidFill>
              </a:rPr>
              <a:t> </a:t>
            </a:r>
            <a:r>
              <a:rPr lang="en-US" sz="2000" b="1" dirty="0" smtClean="0">
                <a:solidFill>
                  <a:schemeClr val="tx1"/>
                </a:solidFill>
              </a:rPr>
              <a:t>WHY SM IS IMPORTANT?</a:t>
            </a:r>
          </a:p>
          <a:p>
            <a:pPr algn="just">
              <a:buFont typeface="Wingdings" pitchFamily="2" charset="2"/>
              <a:buChar char="v"/>
            </a:pPr>
            <a:r>
              <a:rPr lang="en-US" sz="2000" b="1" dirty="0">
                <a:solidFill>
                  <a:schemeClr val="tx1"/>
                </a:solidFill>
              </a:rPr>
              <a:t> </a:t>
            </a:r>
            <a:r>
              <a:rPr lang="en-US" sz="2000" b="1" dirty="0" smtClean="0">
                <a:solidFill>
                  <a:schemeClr val="tx1"/>
                </a:solidFill>
              </a:rPr>
              <a:t>STAGES OF STRATEGIC MANAGEMENT</a:t>
            </a:r>
          </a:p>
          <a:p>
            <a:pPr algn="just">
              <a:buFont typeface="Wingdings" pitchFamily="2" charset="2"/>
              <a:buChar char="v"/>
            </a:pPr>
            <a:r>
              <a:rPr lang="en-US" sz="2000" b="1" dirty="0" smtClean="0">
                <a:solidFill>
                  <a:schemeClr val="tx1"/>
                </a:solidFill>
              </a:rPr>
              <a:t>TYPES OF STRATEGIC </a:t>
            </a:r>
            <a:r>
              <a:rPr lang="en-US" sz="2000" b="1" dirty="0" err="1" smtClean="0">
                <a:solidFill>
                  <a:schemeClr val="tx1"/>
                </a:solidFill>
              </a:rPr>
              <a:t>MANAGEMENT</a:t>
            </a:r>
            <a:r>
              <a:rPr lang="en-US" sz="2000" b="1" dirty="0" err="1" smtClean="0"/>
              <a:t>and</a:t>
            </a:r>
            <a:r>
              <a:rPr lang="en-US" sz="2000" b="1" dirty="0" smtClean="0"/>
              <a:t> </a:t>
            </a:r>
            <a:r>
              <a:rPr lang="en-US" sz="2000" b="1" dirty="0"/>
              <a:t>functions</a:t>
            </a:r>
            <a:endParaRPr lang="fr-FR" sz="2000" b="1" dirty="0"/>
          </a:p>
          <a:p>
            <a:pPr algn="just">
              <a:buFont typeface="Wingdings" pitchFamily="2" charset="2"/>
              <a:buChar char="v"/>
            </a:pPr>
            <a:endParaRPr lang="fr-FR" sz="2000" b="1" dirty="0" smtClean="0">
              <a:solidFill>
                <a:schemeClr val="accent4">
                  <a:lumMod val="10000"/>
                </a:schemeClr>
              </a:solidFill>
            </a:endParaRPr>
          </a:p>
          <a:p>
            <a:pPr algn="just">
              <a:buFont typeface="Wingdings" pitchFamily="2" charset="2"/>
              <a:buChar char="v"/>
            </a:pPr>
            <a:endParaRPr lang="fr-FR" sz="2000" b="1" dirty="0" smtClean="0">
              <a:solidFill>
                <a:schemeClr val="accent4">
                  <a:lumMod val="10000"/>
                </a:schemeClr>
              </a:solidFill>
            </a:endParaRPr>
          </a:p>
          <a:p>
            <a:pPr algn="just">
              <a:buFont typeface="Wingdings" pitchFamily="2" charset="2"/>
              <a:buChar char="v"/>
            </a:pPr>
            <a:endParaRPr lang="fr-FR" sz="2400" dirty="0" smtClean="0">
              <a:solidFill>
                <a:schemeClr val="accent4">
                  <a:lumMod val="10000"/>
                </a:schemeClr>
              </a:solidFill>
            </a:endParaRPr>
          </a:p>
          <a:p>
            <a:pPr algn="just"/>
            <a:r>
              <a:rPr lang="fr-FR" sz="2400" dirty="0" smtClean="0">
                <a:solidFill>
                  <a:schemeClr val="accent4">
                    <a:lumMod val="10000"/>
                  </a:schemeClr>
                </a:solidFill>
              </a:rPr>
              <a:t> </a:t>
            </a:r>
          </a:p>
          <a:p>
            <a:pPr algn="ctr">
              <a:buFontTx/>
              <a:buChar char="-"/>
            </a:pPr>
            <a:endParaRPr lang="fr-FR" sz="2400" dirty="0">
              <a:solidFill>
                <a:schemeClr val="accent4">
                  <a:lumMod val="10000"/>
                </a:schemeClr>
              </a:solidFill>
            </a:endParaRPr>
          </a:p>
        </p:txBody>
      </p:sp>
      <p:sp>
        <p:nvSpPr>
          <p:cNvPr id="12" name="Arrondir un rectangle avec un coin diagonal 11"/>
          <p:cNvSpPr/>
          <p:nvPr/>
        </p:nvSpPr>
        <p:spPr>
          <a:xfrm>
            <a:off x="2857488" y="357166"/>
            <a:ext cx="3643338" cy="1143008"/>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b="1" dirty="0" smtClean="0">
                <a:solidFill>
                  <a:schemeClr val="accent4">
                    <a:lumMod val="10000"/>
                  </a:schemeClr>
                </a:solidFill>
              </a:rPr>
              <a:t>Contents</a:t>
            </a:r>
            <a:r>
              <a:rPr lang="fr-FR" sz="4000" dirty="0" smtClean="0">
                <a:solidFill>
                  <a:schemeClr val="accent4">
                    <a:lumMod val="10000"/>
                  </a:schemeClr>
                </a:solidFill>
              </a:rPr>
              <a:t>:</a:t>
            </a:r>
          </a:p>
          <a:p>
            <a:pPr algn="ctr"/>
            <a:endParaRPr lang="fr-FR" dirty="0">
              <a:solidFill>
                <a:schemeClr val="accent4">
                  <a:lumMod val="10000"/>
                </a:schemeClr>
              </a:solidFill>
            </a:endParaRPr>
          </a:p>
        </p:txBody>
      </p: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4</a:t>
            </a:fld>
            <a:endParaRPr lang="en-US" dirty="0">
              <a:solidFill>
                <a:schemeClr val="accent4">
                  <a:lumMod val="10000"/>
                </a:schemeClr>
              </a:solidFill>
            </a:endParaRPr>
          </a:p>
        </p:txBody>
      </p:sp>
      <p:sp>
        <p:nvSpPr>
          <p:cNvPr id="4" name="Nuage 3"/>
          <p:cNvSpPr/>
          <p:nvPr/>
        </p:nvSpPr>
        <p:spPr>
          <a:xfrm>
            <a:off x="1711154" y="0"/>
            <a:ext cx="5929354" cy="911164"/>
          </a:xfrm>
          <a:prstGeom prst="cloud">
            <a:avLst/>
          </a:prstGeom>
          <a:solidFill>
            <a:schemeClr val="bg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r-FR" sz="2800" b="1" dirty="0" err="1" smtClean="0">
                <a:solidFill>
                  <a:schemeClr val="accent4">
                    <a:lumMod val="10000"/>
                  </a:schemeClr>
                </a:solidFill>
              </a:rPr>
              <a:t>Definition</a:t>
            </a:r>
            <a:r>
              <a:rPr lang="fr-FR" sz="2800" b="1" dirty="0" smtClean="0">
                <a:solidFill>
                  <a:schemeClr val="accent4">
                    <a:lumMod val="10000"/>
                  </a:schemeClr>
                </a:solidFill>
              </a:rPr>
              <a:t> </a:t>
            </a:r>
            <a:endParaRPr lang="fr-FR" sz="2800" b="1" dirty="0">
              <a:solidFill>
                <a:schemeClr val="accent4">
                  <a:lumMod val="10000"/>
                </a:schemeClr>
              </a:solidFill>
            </a:endParaRPr>
          </a:p>
        </p:txBody>
      </p:sp>
      <p:sp>
        <p:nvSpPr>
          <p:cNvPr id="14" name="Arrondir un rectangle avec un coin diagonal 13"/>
          <p:cNvSpPr/>
          <p:nvPr/>
        </p:nvSpPr>
        <p:spPr>
          <a:xfrm>
            <a:off x="372444" y="4009903"/>
            <a:ext cx="8215370" cy="2664296"/>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smtClean="0">
                <a:solidFill>
                  <a:schemeClr val="tx1"/>
                </a:solidFill>
              </a:rPr>
              <a:t>	</a:t>
            </a:r>
            <a:r>
              <a:rPr lang="en-US" sz="2400" dirty="0">
                <a:solidFill>
                  <a:schemeClr val="tx1"/>
                </a:solidFill>
              </a:rPr>
              <a:t>Strategic management is the ongoing </a:t>
            </a:r>
            <a:r>
              <a:rPr lang="en-US" sz="2400" u="sng" dirty="0">
                <a:solidFill>
                  <a:schemeClr val="tx1"/>
                </a:solidFill>
                <a:hlinkClick r:id="rId3"/>
              </a:rPr>
              <a:t>planning, monitoring, analysis and assessment</a:t>
            </a:r>
            <a:r>
              <a:rPr lang="en-US" sz="2400" dirty="0">
                <a:solidFill>
                  <a:schemeClr val="tx1"/>
                </a:solidFill>
              </a:rPr>
              <a:t> of the resources and processes an organization should have in place to meet its goals and objectives. Because business environments are dynamic, an organization must constantly assess its strategies to stay competitive and meet its long-term objectives</a:t>
            </a:r>
            <a:endParaRPr lang="ar-DZ" sz="2400" b="1" dirty="0" smtClean="0">
              <a:solidFill>
                <a:schemeClr val="tx1"/>
              </a:solidFill>
            </a:endParaRPr>
          </a:p>
        </p:txBody>
      </p:sp>
      <p:sp>
        <p:nvSpPr>
          <p:cNvPr id="6" name="Arrondir un rectangle avec un coin diagonal 5"/>
          <p:cNvSpPr/>
          <p:nvPr/>
        </p:nvSpPr>
        <p:spPr>
          <a:xfrm>
            <a:off x="473490" y="1179278"/>
            <a:ext cx="8215370" cy="2664296"/>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b="1" dirty="0" smtClean="0">
                <a:solidFill>
                  <a:schemeClr val="tx1"/>
                </a:solidFill>
              </a:rPr>
              <a:t>	</a:t>
            </a:r>
            <a:r>
              <a:rPr lang="en-US" sz="2400" b="1" dirty="0">
                <a:solidFill>
                  <a:schemeClr val="tx1"/>
                </a:solidFill>
              </a:rPr>
              <a:t>"</a:t>
            </a:r>
            <a:r>
              <a:rPr lang="en-US" sz="2400" b="1" i="1" dirty="0">
                <a:solidFill>
                  <a:schemeClr val="tx1"/>
                </a:solidFill>
              </a:rPr>
              <a:t>Strategy is the determination of the basic long-term goals of an enterprise, and the adoption of courses of action and the allocation of resources necessary for carrying out these goals</a:t>
            </a:r>
            <a:endParaRPr lang="ar-DZ" sz="2400" b="1" dirty="0" smtClean="0">
              <a:solidFill>
                <a:schemeClr val="tx1"/>
              </a:solidFill>
            </a:endParaRPr>
          </a:p>
        </p:txBody>
      </p:sp>
    </p:spTree>
  </p:cSld>
  <p:clrMapOvr>
    <a:masterClrMapping/>
  </p:clrMapOvr>
  <p:transition spd="slow">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5</a:t>
            </a:fld>
            <a:endParaRPr lang="en-US" dirty="0">
              <a:solidFill>
                <a:schemeClr val="accent4">
                  <a:lumMod val="10000"/>
                </a:schemeClr>
              </a:solidFill>
            </a:endParaRPr>
          </a:p>
        </p:txBody>
      </p:sp>
      <p:sp>
        <p:nvSpPr>
          <p:cNvPr id="4" name="Nuage 3"/>
          <p:cNvSpPr/>
          <p:nvPr/>
        </p:nvSpPr>
        <p:spPr>
          <a:xfrm>
            <a:off x="1643042" y="634165"/>
            <a:ext cx="5929354" cy="911164"/>
          </a:xfrm>
          <a:prstGeom prst="cloud">
            <a:avLst/>
          </a:prstGeom>
          <a:solidFill>
            <a:schemeClr val="bg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r-FR" sz="2800" b="1" dirty="0" err="1" smtClean="0">
                <a:solidFill>
                  <a:schemeClr val="accent4">
                    <a:lumMod val="10000"/>
                  </a:schemeClr>
                </a:solidFill>
              </a:rPr>
              <a:t>Definition</a:t>
            </a:r>
            <a:r>
              <a:rPr lang="fr-FR" sz="2800" b="1" dirty="0" smtClean="0">
                <a:solidFill>
                  <a:schemeClr val="accent4">
                    <a:lumMod val="10000"/>
                  </a:schemeClr>
                </a:solidFill>
              </a:rPr>
              <a:t> </a:t>
            </a:r>
            <a:endParaRPr lang="fr-FR" sz="2800" b="1" dirty="0">
              <a:solidFill>
                <a:schemeClr val="accent4">
                  <a:lumMod val="10000"/>
                </a:schemeClr>
              </a:solidFill>
            </a:endParaRPr>
          </a:p>
        </p:txBody>
      </p:sp>
      <p:sp>
        <p:nvSpPr>
          <p:cNvPr id="14" name="Arrondir un rectangle avec un coin diagonal 13"/>
          <p:cNvSpPr/>
          <p:nvPr/>
        </p:nvSpPr>
        <p:spPr>
          <a:xfrm>
            <a:off x="500034" y="2132856"/>
            <a:ext cx="8215370" cy="3456384"/>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smtClean="0">
                <a:solidFill>
                  <a:schemeClr val="tx1"/>
                </a:solidFill>
              </a:rPr>
              <a:t>	</a:t>
            </a:r>
            <a:r>
              <a:rPr lang="en-US" sz="2400" dirty="0">
                <a:solidFill>
                  <a:schemeClr val="tx1"/>
                </a:solidFill>
              </a:rPr>
              <a:t>Strategic management involves developing and implementing plans to help an organization achieve its goals and objectives. This process can include formulating strategy, planning organizational structure and resource allocation, leading change initiatives, and controlling processes and resources. </a:t>
            </a:r>
            <a:endParaRPr lang="ar-DZ" sz="2400" b="1" dirty="0" smtClean="0">
              <a:solidFill>
                <a:schemeClr val="tx1"/>
              </a:solidFill>
            </a:endParaRPr>
          </a:p>
        </p:txBody>
      </p:sp>
    </p:spTree>
    <p:extLst>
      <p:ext uri="{BB962C8B-B14F-4D97-AF65-F5344CB8AC3E}">
        <p14:creationId xmlns:p14="http://schemas.microsoft.com/office/powerpoint/2010/main" val="2784456276"/>
      </p:ext>
    </p:extLst>
  </p:cSld>
  <p:clrMapOvr>
    <a:masterClrMapping/>
  </p:clrMapOvr>
  <p:transition spd="slow">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6</a:t>
            </a:fld>
            <a:endParaRPr lang="en-US" dirty="0">
              <a:solidFill>
                <a:schemeClr val="accent4">
                  <a:lumMod val="10000"/>
                </a:schemeClr>
              </a:solidFill>
            </a:endParaRPr>
          </a:p>
        </p:txBody>
      </p:sp>
      <p:sp>
        <p:nvSpPr>
          <p:cNvPr id="4" name="Nuage 3"/>
          <p:cNvSpPr/>
          <p:nvPr/>
        </p:nvSpPr>
        <p:spPr>
          <a:xfrm>
            <a:off x="1643042" y="634165"/>
            <a:ext cx="5929354" cy="911164"/>
          </a:xfrm>
          <a:prstGeom prst="cloud">
            <a:avLst/>
          </a:prstGeom>
          <a:solidFill>
            <a:schemeClr val="bg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r-FR" sz="2800" b="1" dirty="0" err="1" smtClean="0">
                <a:solidFill>
                  <a:schemeClr val="accent4">
                    <a:lumMod val="10000"/>
                  </a:schemeClr>
                </a:solidFill>
              </a:rPr>
              <a:t>Definition</a:t>
            </a:r>
            <a:r>
              <a:rPr lang="fr-FR" sz="2800" b="1" dirty="0" smtClean="0">
                <a:solidFill>
                  <a:schemeClr val="accent4">
                    <a:lumMod val="10000"/>
                  </a:schemeClr>
                </a:solidFill>
              </a:rPr>
              <a:t> </a:t>
            </a:r>
            <a:endParaRPr lang="fr-FR" sz="2800" b="1" dirty="0">
              <a:solidFill>
                <a:schemeClr val="accent4">
                  <a:lumMod val="10000"/>
                </a:schemeClr>
              </a:solidFill>
            </a:endParaRPr>
          </a:p>
        </p:txBody>
      </p:sp>
      <p:sp>
        <p:nvSpPr>
          <p:cNvPr id="14" name="Arrondir un rectangle avec un coin diagonal 13"/>
          <p:cNvSpPr/>
          <p:nvPr/>
        </p:nvSpPr>
        <p:spPr>
          <a:xfrm>
            <a:off x="500034" y="2132856"/>
            <a:ext cx="8215370" cy="3456384"/>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smtClean="0">
                <a:solidFill>
                  <a:schemeClr val="tx1"/>
                </a:solidFill>
              </a:rPr>
              <a:t>	</a:t>
            </a:r>
            <a:r>
              <a:rPr lang="en-US" sz="2400" dirty="0">
                <a:solidFill>
                  <a:schemeClr val="tx1"/>
                </a:solidFill>
                <a:hlinkClick r:id="rId3" tooltip="Michael Porter"/>
              </a:rPr>
              <a:t>Michael Porter</a:t>
            </a:r>
            <a:r>
              <a:rPr lang="en-US" sz="2400" dirty="0">
                <a:solidFill>
                  <a:schemeClr val="tx1"/>
                </a:solidFill>
              </a:rPr>
              <a:t> defined strategy in 1980 as the "...broad formula for how a business is going to compete, what its goals should be, and what policies will be needed to carry out those goals" and the "...combination of the </a:t>
            </a:r>
            <a:r>
              <a:rPr lang="en-US" sz="2400" i="1" dirty="0">
                <a:solidFill>
                  <a:schemeClr val="tx1"/>
                </a:solidFill>
              </a:rPr>
              <a:t>ends</a:t>
            </a:r>
            <a:r>
              <a:rPr lang="en-US" sz="2400" dirty="0">
                <a:solidFill>
                  <a:schemeClr val="tx1"/>
                </a:solidFill>
              </a:rPr>
              <a:t> (goals) for which the firm is striving and the </a:t>
            </a:r>
            <a:r>
              <a:rPr lang="en-US" sz="2400" i="1" dirty="0">
                <a:solidFill>
                  <a:schemeClr val="tx1"/>
                </a:solidFill>
              </a:rPr>
              <a:t>means</a:t>
            </a:r>
            <a:r>
              <a:rPr lang="en-US" sz="2400" dirty="0">
                <a:solidFill>
                  <a:schemeClr val="tx1"/>
                </a:solidFill>
              </a:rPr>
              <a:t> (policies) by which it is seeking to get there." He continued that: "The essence of formulating competitive strategy is relating a company to its environment</a:t>
            </a:r>
            <a:endParaRPr lang="ar-DZ" sz="2400" b="1" dirty="0" smtClean="0">
              <a:solidFill>
                <a:schemeClr val="tx1"/>
              </a:solidFill>
            </a:endParaRPr>
          </a:p>
        </p:txBody>
      </p:sp>
      <p:sp>
        <p:nvSpPr>
          <p:cNvPr id="2" name="AutoShape 2" descr="What Is Strategic Managemen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Tree>
    <p:extLst>
      <p:ext uri="{BB962C8B-B14F-4D97-AF65-F5344CB8AC3E}">
        <p14:creationId xmlns:p14="http://schemas.microsoft.com/office/powerpoint/2010/main" val="1919601717"/>
      </p:ext>
    </p:extLst>
  </p:cSld>
  <p:clrMapOvr>
    <a:masterClrMapping/>
  </p:clrMapOvr>
  <p:transition spd="slow">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7</a:t>
            </a:fld>
            <a:endParaRPr lang="en-US" dirty="0">
              <a:solidFill>
                <a:schemeClr val="accent4">
                  <a:lumMod val="10000"/>
                </a:schemeClr>
              </a:solidFill>
            </a:endParaRPr>
          </a:p>
        </p:txBody>
      </p:sp>
      <p:sp>
        <p:nvSpPr>
          <p:cNvPr id="4" name="Nuage 3"/>
          <p:cNvSpPr/>
          <p:nvPr/>
        </p:nvSpPr>
        <p:spPr>
          <a:xfrm>
            <a:off x="1643042" y="634165"/>
            <a:ext cx="5929354" cy="911164"/>
          </a:xfrm>
          <a:prstGeom prst="cloud">
            <a:avLst/>
          </a:prstGeom>
          <a:solidFill>
            <a:schemeClr val="bg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r-FR" sz="2800" b="1" dirty="0" err="1" smtClean="0">
                <a:solidFill>
                  <a:schemeClr val="accent4">
                    <a:lumMod val="10000"/>
                  </a:schemeClr>
                </a:solidFill>
              </a:rPr>
              <a:t>Definition</a:t>
            </a:r>
            <a:r>
              <a:rPr lang="fr-FR" sz="2800" b="1" dirty="0" smtClean="0">
                <a:solidFill>
                  <a:schemeClr val="accent4">
                    <a:lumMod val="10000"/>
                  </a:schemeClr>
                </a:solidFill>
              </a:rPr>
              <a:t> </a:t>
            </a:r>
            <a:endParaRPr lang="fr-FR" sz="2800" b="1" dirty="0">
              <a:solidFill>
                <a:schemeClr val="accent4">
                  <a:lumMod val="10000"/>
                </a:schemeClr>
              </a:solidFill>
            </a:endParaRPr>
          </a:p>
        </p:txBody>
      </p:sp>
      <p:sp>
        <p:nvSpPr>
          <p:cNvPr id="2" name="AutoShape 2" descr="What Is Strategic Managemen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3" name="AutoShape 2" descr="What Is Strategic Management?"/>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7975" y="1844825"/>
            <a:ext cx="8656513" cy="45365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93434279"/>
      </p:ext>
    </p:extLst>
  </p:cSld>
  <p:clrMapOvr>
    <a:masterClrMapping/>
  </p:clrMapOvr>
  <p:transition spd="slow">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8</a:t>
            </a:fld>
            <a:endParaRPr lang="en-US" dirty="0">
              <a:solidFill>
                <a:schemeClr val="accent4">
                  <a:lumMod val="10000"/>
                </a:schemeClr>
              </a:solidFill>
            </a:endParaRPr>
          </a:p>
        </p:txBody>
      </p:sp>
      <p:sp>
        <p:nvSpPr>
          <p:cNvPr id="10" name="Ruban vers le bas 9"/>
          <p:cNvSpPr/>
          <p:nvPr/>
        </p:nvSpPr>
        <p:spPr>
          <a:xfrm>
            <a:off x="0" y="239481"/>
            <a:ext cx="8861676" cy="671683"/>
          </a:xfrm>
          <a:prstGeom prst="ribbon">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smtClean="0">
                <a:solidFill>
                  <a:schemeClr val="accent4">
                    <a:lumMod val="10000"/>
                  </a:schemeClr>
                </a:solidFill>
              </a:rPr>
              <a:t>It </a:t>
            </a:r>
            <a:r>
              <a:rPr lang="fr-FR" sz="2400" b="1" dirty="0" err="1" smtClean="0">
                <a:solidFill>
                  <a:schemeClr val="accent4">
                    <a:lumMod val="10000"/>
                  </a:schemeClr>
                </a:solidFill>
              </a:rPr>
              <a:t>involves</a:t>
            </a:r>
            <a:r>
              <a:rPr lang="fr-FR" sz="2400" b="1" dirty="0" smtClean="0">
                <a:solidFill>
                  <a:schemeClr val="accent4">
                    <a:lumMod val="10000"/>
                  </a:schemeClr>
                </a:solidFill>
              </a:rPr>
              <a:t>: </a:t>
            </a:r>
            <a:endParaRPr lang="fr-FR" sz="2400" dirty="0"/>
          </a:p>
        </p:txBody>
      </p:sp>
      <p:sp>
        <p:nvSpPr>
          <p:cNvPr id="2" name="Rectangle à coins arrondis 1"/>
          <p:cNvSpPr/>
          <p:nvPr/>
        </p:nvSpPr>
        <p:spPr>
          <a:xfrm>
            <a:off x="320202" y="1556792"/>
            <a:ext cx="8538148" cy="2304256"/>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dirty="0">
                <a:solidFill>
                  <a:schemeClr val="tx1"/>
                </a:solidFill>
              </a:rPr>
              <a:t>Strategic management involves developing and implementing plans to help an organization achieve its goals and objectives. This process can include formulating strategy, planning organizational structure and resource allocation, leading change initiatives, and controlling processes and resources</a:t>
            </a:r>
            <a:endParaRPr lang="fr-FR" sz="2000" dirty="0">
              <a:solidFill>
                <a:schemeClr val="tx1"/>
              </a:solidFill>
            </a:endParaRPr>
          </a:p>
        </p:txBody>
      </p:sp>
      <p:sp>
        <p:nvSpPr>
          <p:cNvPr id="8" name="Rectangle à coins arrondis 7"/>
          <p:cNvSpPr/>
          <p:nvPr/>
        </p:nvSpPr>
        <p:spPr>
          <a:xfrm>
            <a:off x="323528" y="4520706"/>
            <a:ext cx="8538148" cy="2089697"/>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fr-FR" sz="2000" b="1" dirty="0" smtClean="0">
              <a:solidFill>
                <a:schemeClr val="tx1"/>
              </a:solidFill>
            </a:endParaRPr>
          </a:p>
          <a:p>
            <a:pPr algn="just"/>
            <a:r>
              <a:rPr lang="en-US" sz="2000" dirty="0">
                <a:solidFill>
                  <a:schemeClr val="tx1"/>
                </a:solidFill>
              </a:rPr>
              <a:t>Strategic planning involves identifying business challenges, choosing the best strategy, monitoring progress, and then making adjustments to the executed strategy to improve performance. Tools like SWOT (strengths, weaknesses, opportunities, and threats) analysis are used to assess where opportunities and threats lie between the organization, its competition, and the overall market.</a:t>
            </a:r>
            <a:endParaRPr lang="fr-FR" sz="2000" dirty="0">
              <a:solidFill>
                <a:schemeClr val="tx1"/>
              </a:solidFill>
            </a:endParaRPr>
          </a:p>
        </p:txBody>
      </p:sp>
      <p:sp>
        <p:nvSpPr>
          <p:cNvPr id="3" name="Rectangle à coins arrondis 2"/>
          <p:cNvSpPr/>
          <p:nvPr/>
        </p:nvSpPr>
        <p:spPr>
          <a:xfrm>
            <a:off x="323528" y="911164"/>
            <a:ext cx="720080" cy="6456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1</a:t>
            </a:r>
            <a:endParaRPr lang="fr-FR" dirty="0"/>
          </a:p>
        </p:txBody>
      </p:sp>
      <p:sp>
        <p:nvSpPr>
          <p:cNvPr id="11" name="Rectangle à coins arrondis 10"/>
          <p:cNvSpPr/>
          <p:nvPr/>
        </p:nvSpPr>
        <p:spPr>
          <a:xfrm>
            <a:off x="323528" y="3847766"/>
            <a:ext cx="720080" cy="6456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2</a:t>
            </a:r>
          </a:p>
        </p:txBody>
      </p:sp>
    </p:spTree>
  </p:cSld>
  <p:clrMapOvr>
    <a:masterClrMapping/>
  </p:clrMapOvr>
  <p:transition spd="slow">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9</a:t>
            </a:fld>
            <a:endParaRPr lang="en-US" dirty="0">
              <a:solidFill>
                <a:schemeClr val="accent4">
                  <a:lumMod val="10000"/>
                </a:schemeClr>
              </a:solidFill>
            </a:endParaRPr>
          </a:p>
        </p:txBody>
      </p:sp>
      <p:sp>
        <p:nvSpPr>
          <p:cNvPr id="2" name="Rectangle à coins arrondis 1"/>
          <p:cNvSpPr/>
          <p:nvPr/>
        </p:nvSpPr>
        <p:spPr>
          <a:xfrm>
            <a:off x="642910" y="2132856"/>
            <a:ext cx="7601498" cy="45365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a:t>The strategic management process helps an organization's leadership plan for its future goals. Setting a roadmap and actionable plan ensures that employees and leaders know where they're going and how to get there in the most efficient, cost-effective manner. It is a work in progress, so strategic plans should continuously be evaluated and adjusted as the market outlook changes.</a:t>
            </a:r>
            <a:endParaRPr lang="fr-FR" sz="2400" dirty="0">
              <a:solidFill>
                <a:schemeClr val="bg1"/>
              </a:solidFill>
            </a:endParaRPr>
          </a:p>
        </p:txBody>
      </p:sp>
      <p:sp>
        <p:nvSpPr>
          <p:cNvPr id="3" name="Rectangle 2"/>
          <p:cNvSpPr/>
          <p:nvPr/>
        </p:nvSpPr>
        <p:spPr>
          <a:xfrm>
            <a:off x="467544" y="188640"/>
            <a:ext cx="7776864" cy="1728192"/>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Why SM is important</a:t>
            </a:r>
            <a:endParaRPr lang="fr-FR" sz="2400" dirty="0">
              <a:solidFill>
                <a:schemeClr val="tx1"/>
              </a:solidFill>
            </a:endParaRPr>
          </a:p>
        </p:txBody>
      </p:sp>
    </p:spTree>
  </p:cSld>
  <p:clrMapOvr>
    <a:masterClrMapping/>
  </p:clrMapOvr>
  <p:transition spd="slow">
    <p:wipe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9392</TotalTime>
  <Words>1503</Words>
  <Application>Microsoft Office PowerPoint</Application>
  <PresentationFormat>Affichage à l'écran (4:3)</PresentationFormat>
  <Paragraphs>145</Paragraphs>
  <Slides>19</Slides>
  <Notes>18</Notes>
  <HiddenSlides>0</HiddenSlides>
  <MMClips>0</MMClips>
  <ScaleCrop>false</ScaleCrop>
  <HeadingPairs>
    <vt:vector size="4" baseType="variant">
      <vt:variant>
        <vt:lpstr>Thème</vt:lpstr>
      </vt:variant>
      <vt:variant>
        <vt:i4>1</vt:i4>
      </vt:variant>
      <vt:variant>
        <vt:lpstr>Titres des diapositives</vt:lpstr>
      </vt:variant>
      <vt:variant>
        <vt:i4>19</vt:i4>
      </vt:variant>
    </vt:vector>
  </HeadingPairs>
  <TitlesOfParts>
    <vt:vector size="20" baseType="lpstr">
      <vt:lpstr>Solstice</vt:lpstr>
      <vt:lpstr>بسم الله الرحمان الرحيم  ( قَالَ رَبِّ اشْرَحْ لِي صَدْرِي (25) وَيَسِّرْ لِي أَمْرِي (26) وَاحْلُلْ عُقْدَةً مِنْ لِسَانِي (27) يَفْقَهُوا قَوْلِي (28) ) صدق الله العظيم     سورة طه</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dc:title>
  <dc:creator>.</dc:creator>
  <cp:lastModifiedBy>ACER</cp:lastModifiedBy>
  <cp:revision>1219</cp:revision>
  <dcterms:created xsi:type="dcterms:W3CDTF">2008-12-20T18:29:40Z</dcterms:created>
  <dcterms:modified xsi:type="dcterms:W3CDTF">2024-10-05T10:15:50Z</dcterms:modified>
</cp:coreProperties>
</file>