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21"/>
  </p:notesMasterIdLst>
  <p:handoutMasterIdLst>
    <p:handoutMasterId r:id="rId22"/>
  </p:handoutMasterIdLst>
  <p:sldIdLst>
    <p:sldId id="324" r:id="rId2"/>
    <p:sldId id="259" r:id="rId3"/>
    <p:sldId id="282" r:id="rId4"/>
    <p:sldId id="365" r:id="rId5"/>
    <p:sldId id="400" r:id="rId6"/>
    <p:sldId id="402" r:id="rId7"/>
    <p:sldId id="407" r:id="rId8"/>
    <p:sldId id="316" r:id="rId9"/>
    <p:sldId id="378" r:id="rId10"/>
    <p:sldId id="393" r:id="rId11"/>
    <p:sldId id="401" r:id="rId12"/>
    <p:sldId id="394" r:id="rId13"/>
    <p:sldId id="395" r:id="rId14"/>
    <p:sldId id="408" r:id="rId15"/>
    <p:sldId id="403" r:id="rId16"/>
    <p:sldId id="404" r:id="rId17"/>
    <p:sldId id="405" r:id="rId18"/>
    <p:sldId id="406" r:id="rId19"/>
    <p:sldId id="313"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05/10/2024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05/10/2024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17</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18</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19</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techtarget.com/searchcustomerexperience/tip/Ways-to-successfully-align-your-sales-and-marketing-team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www.techtarget.com/searchcloudcomputing/tip/Rein-in-services-to-avoid-wasted-cloud-spend"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indeed.com/career-advice/career-development/swot-analysis-guid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en.wikipedia.org/wiki/Strategic_management" TargetMode="External"/><Relationship Id="rId5" Type="http://schemas.openxmlformats.org/officeDocument/2006/relationships/hyperlink" Target="https://www.coursera.org/articles/strategic-management" TargetMode="External"/><Relationship Id="rId4" Type="http://schemas.openxmlformats.org/officeDocument/2006/relationships/hyperlink" Target="https://www.techtarget.com/searchcio/definition/strategic-managemen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techtarget.com/searchcio/tip/Free-proof-of-concept-templates-for-the-CIO"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Michael_Porte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2" name="Rectangle à coins arrondis 1"/>
          <p:cNvSpPr/>
          <p:nvPr/>
        </p:nvSpPr>
        <p:spPr>
          <a:xfrm>
            <a:off x="985565" y="634165"/>
            <a:ext cx="7601498" cy="13906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Financial </a:t>
            </a:r>
            <a:r>
              <a:rPr lang="fr-FR" sz="2400" b="1" dirty="0" err="1"/>
              <a:t>benefits</a:t>
            </a:r>
            <a:endParaRPr lang="fr-FR" sz="2400" b="1" dirty="0"/>
          </a:p>
        </p:txBody>
      </p:sp>
      <p:sp>
        <p:nvSpPr>
          <p:cNvPr id="3" name="Arrondir un rectangle avec un coin diagonal 2"/>
          <p:cNvSpPr/>
          <p:nvPr/>
        </p:nvSpPr>
        <p:spPr>
          <a:xfrm>
            <a:off x="1187624" y="2763293"/>
            <a:ext cx="7056784" cy="3402011"/>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smtClean="0">
                <a:solidFill>
                  <a:schemeClr val="tx1"/>
                </a:solidFill>
              </a:rPr>
              <a:t>•</a:t>
            </a:r>
            <a:r>
              <a:rPr lang="en-US" sz="2800" dirty="0">
                <a:solidFill>
                  <a:schemeClr val="tx1"/>
                </a:solidFill>
              </a:rPr>
              <a:t>Increase market share and profitability.</a:t>
            </a:r>
          </a:p>
          <a:p>
            <a:pPr algn="just"/>
            <a:r>
              <a:rPr lang="en-US" sz="2800" dirty="0">
                <a:solidFill>
                  <a:schemeClr val="tx1"/>
                </a:solidFill>
              </a:rPr>
              <a:t>Prevent legal risk.</a:t>
            </a:r>
          </a:p>
          <a:p>
            <a:pPr algn="just"/>
            <a:r>
              <a:rPr lang="en-US" sz="2800" dirty="0">
                <a:solidFill>
                  <a:schemeClr val="tx1"/>
                </a:solidFill>
              </a:rPr>
              <a:t>Improve revenue and cash flow.</a:t>
            </a:r>
          </a:p>
          <a:p>
            <a:pPr lvl="1" algn="just"/>
            <a:endParaRPr lang="fr-FR" sz="2800" dirty="0">
              <a:solidFill>
                <a:schemeClr val="tx1"/>
              </a:solidFill>
            </a:endParaRPr>
          </a:p>
        </p:txBody>
      </p:sp>
      <p:sp>
        <p:nvSpPr>
          <p:cNvPr id="4" name="Flèche vers le bas 3"/>
          <p:cNvSpPr/>
          <p:nvPr/>
        </p:nvSpPr>
        <p:spPr>
          <a:xfrm>
            <a:off x="4599791" y="2115221"/>
            <a:ext cx="46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08089022"/>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2" name="Rectangle à coins arrondis 1"/>
          <p:cNvSpPr/>
          <p:nvPr/>
        </p:nvSpPr>
        <p:spPr>
          <a:xfrm>
            <a:off x="985565" y="634165"/>
            <a:ext cx="7601498" cy="13906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Non-</a:t>
            </a:r>
            <a:r>
              <a:rPr lang="fr-FR" sz="2400" b="1" dirty="0" err="1"/>
              <a:t>financial</a:t>
            </a:r>
            <a:r>
              <a:rPr lang="fr-FR" sz="2400" b="1" dirty="0"/>
              <a:t> </a:t>
            </a:r>
            <a:r>
              <a:rPr lang="fr-FR" sz="2400" b="1" dirty="0" err="1"/>
              <a:t>benefits</a:t>
            </a:r>
            <a:r>
              <a:rPr lang="fr-FR" sz="2400" b="1" dirty="0"/>
              <a:t>:</a:t>
            </a:r>
            <a:endParaRPr lang="fr-FR" sz="2400" b="1" dirty="0"/>
          </a:p>
        </p:txBody>
      </p:sp>
      <p:sp>
        <p:nvSpPr>
          <p:cNvPr id="3" name="Arrondir un rectangle avec un coin diagonal 2"/>
          <p:cNvSpPr/>
          <p:nvPr/>
        </p:nvSpPr>
        <p:spPr>
          <a:xfrm>
            <a:off x="1187623" y="2763293"/>
            <a:ext cx="7399439" cy="383405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dirty="0">
                <a:solidFill>
                  <a:schemeClr val="tx1"/>
                </a:solidFill>
              </a:rPr>
              <a:t>Relieves the board of directors of responsibilities.</a:t>
            </a:r>
          </a:p>
          <a:p>
            <a:pPr algn="just"/>
            <a:r>
              <a:rPr lang="en-US" sz="2800" dirty="0">
                <a:solidFill>
                  <a:schemeClr val="tx1"/>
                </a:solidFill>
              </a:rPr>
              <a:t>Allows for an objective review and assessment.</a:t>
            </a:r>
          </a:p>
          <a:p>
            <a:pPr algn="just"/>
            <a:r>
              <a:rPr lang="en-US" sz="2800" dirty="0">
                <a:solidFill>
                  <a:schemeClr val="tx1"/>
                </a:solidFill>
              </a:rPr>
              <a:t>Enables an organization to measure progress throughout time.</a:t>
            </a:r>
          </a:p>
          <a:p>
            <a:pPr algn="just"/>
            <a:r>
              <a:rPr lang="en-US" sz="2800" dirty="0">
                <a:solidFill>
                  <a:schemeClr val="tx1"/>
                </a:solidFill>
              </a:rPr>
              <a:t>Provides a big-picture perspective of the organization's future.</a:t>
            </a:r>
          </a:p>
          <a:p>
            <a:pPr lvl="1" algn="just"/>
            <a:endParaRPr lang="fr-FR" sz="2800" dirty="0">
              <a:solidFill>
                <a:schemeClr val="tx1"/>
              </a:solidFill>
            </a:endParaRPr>
          </a:p>
        </p:txBody>
      </p:sp>
      <p:sp>
        <p:nvSpPr>
          <p:cNvPr id="4" name="Flèche vers le bas 3"/>
          <p:cNvSpPr/>
          <p:nvPr/>
        </p:nvSpPr>
        <p:spPr>
          <a:xfrm>
            <a:off x="4599791" y="2115221"/>
            <a:ext cx="46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687891223"/>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2" name="Rectangle à coins arrondis 1"/>
          <p:cNvSpPr/>
          <p:nvPr/>
        </p:nvSpPr>
        <p:spPr>
          <a:xfrm>
            <a:off x="2195736" y="35260"/>
            <a:ext cx="4680520" cy="9001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fr-FR" sz="2400" b="1" dirty="0" err="1"/>
              <a:t>A</a:t>
            </a:r>
            <a:r>
              <a:rPr lang="fr-FR" sz="2400" b="1" dirty="0" err="1" smtClean="0"/>
              <a:t>dditional</a:t>
            </a:r>
            <a:r>
              <a:rPr lang="fr-FR" sz="2400" b="1" dirty="0" smtClean="0"/>
              <a:t> </a:t>
            </a:r>
            <a:r>
              <a:rPr lang="fr-FR" sz="2400" b="1" dirty="0" err="1"/>
              <a:t>benefits</a:t>
            </a:r>
            <a:endParaRPr lang="fr-FR" sz="2400" b="1" dirty="0"/>
          </a:p>
        </p:txBody>
      </p:sp>
      <p:sp>
        <p:nvSpPr>
          <p:cNvPr id="3" name="Arrondir un rectangle avec un coin diagonal 2"/>
          <p:cNvSpPr/>
          <p:nvPr/>
        </p:nvSpPr>
        <p:spPr>
          <a:xfrm>
            <a:off x="125415" y="1280661"/>
            <a:ext cx="8839073" cy="1025911"/>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000" b="1" dirty="0">
                <a:solidFill>
                  <a:schemeClr val="tx1"/>
                </a:solidFill>
              </a:rPr>
              <a:t>Clear direction.</a:t>
            </a:r>
            <a:r>
              <a:rPr lang="en-US" sz="2000" dirty="0">
                <a:solidFill>
                  <a:schemeClr val="tx1"/>
                </a:solidFill>
              </a:rPr>
              <a:t> Strategic management sets a direction for the organization and its personnel. It clarifies the organization's mission and vision and helps it reach its goals</a:t>
            </a:r>
            <a:endParaRPr lang="fr-FR" sz="2000" dirty="0">
              <a:solidFill>
                <a:schemeClr val="tx1"/>
              </a:solidFill>
            </a:endParaRPr>
          </a:p>
        </p:txBody>
      </p:sp>
      <p:sp>
        <p:nvSpPr>
          <p:cNvPr id="4" name="Flèche vers le bas 3"/>
          <p:cNvSpPr/>
          <p:nvPr/>
        </p:nvSpPr>
        <p:spPr>
          <a:xfrm>
            <a:off x="4444276" y="956625"/>
            <a:ext cx="232316"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Arrondir un rectangle avec un coin diagonal 7"/>
          <p:cNvSpPr/>
          <p:nvPr/>
        </p:nvSpPr>
        <p:spPr>
          <a:xfrm>
            <a:off x="212511" y="2475962"/>
            <a:ext cx="8751977"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fr-FR" sz="2000" b="1" dirty="0" err="1">
                <a:solidFill>
                  <a:schemeClr val="tx1"/>
                </a:solidFill>
              </a:rPr>
              <a:t>Operational</a:t>
            </a:r>
            <a:r>
              <a:rPr lang="fr-FR" sz="2000" b="1" dirty="0">
                <a:solidFill>
                  <a:schemeClr val="tx1"/>
                </a:solidFill>
              </a:rPr>
              <a:t> </a:t>
            </a:r>
            <a:r>
              <a:rPr lang="fr-FR" sz="2000" b="1" dirty="0" err="1">
                <a:solidFill>
                  <a:schemeClr val="tx1"/>
                </a:solidFill>
              </a:rPr>
              <a:t>improvement</a:t>
            </a:r>
            <a:r>
              <a:rPr lang="fr-FR" sz="2000" b="1" dirty="0">
                <a:solidFill>
                  <a:schemeClr val="tx1"/>
                </a:solidFill>
              </a:rPr>
              <a:t>.</a:t>
            </a:r>
            <a:r>
              <a:rPr lang="fr-FR" sz="2000" dirty="0">
                <a:solidFill>
                  <a:schemeClr val="tx1"/>
                </a:solidFill>
              </a:rPr>
              <a:t> </a:t>
            </a:r>
            <a:r>
              <a:rPr lang="fr-FR" sz="2000" dirty="0" smtClean="0">
                <a:solidFill>
                  <a:schemeClr val="tx1"/>
                </a:solidFill>
              </a:rPr>
              <a:t> </a:t>
            </a:r>
            <a:r>
              <a:rPr lang="en-US" sz="2000" dirty="0">
                <a:solidFill>
                  <a:schemeClr val="tx1"/>
                </a:solidFill>
              </a:rPr>
              <a:t>Strategic management also incorporates an objective review of internal operations, resulting in greater efficiency.</a:t>
            </a:r>
            <a:endParaRPr lang="fr-FR" sz="2000" dirty="0">
              <a:solidFill>
                <a:schemeClr val="tx1"/>
              </a:solidFill>
            </a:endParaRPr>
          </a:p>
        </p:txBody>
      </p:sp>
      <p:sp>
        <p:nvSpPr>
          <p:cNvPr id="9" name="Arrondir un rectangle avec un coin diagonal 8"/>
          <p:cNvSpPr/>
          <p:nvPr/>
        </p:nvSpPr>
        <p:spPr>
          <a:xfrm>
            <a:off x="179511" y="4671470"/>
            <a:ext cx="8784977" cy="199788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Competitive advantage.</a:t>
            </a:r>
            <a:r>
              <a:rPr lang="en-US" sz="2000" dirty="0">
                <a:solidFill>
                  <a:schemeClr val="tx1"/>
                </a:solidFill>
              </a:rPr>
              <a:t> The ongoing analysis of external forces makes it possible to respond to competitive threats more quickly and efficiently as well as capitalize on potential opportunities. The organization becomes more proactive in carrying out business, potentially </a:t>
            </a:r>
            <a:r>
              <a:rPr lang="en-US" sz="2000" u="sng" dirty="0">
                <a:solidFill>
                  <a:schemeClr val="tx1"/>
                </a:solidFill>
                <a:hlinkClick r:id="rId3"/>
              </a:rPr>
              <a:t>increasing its market share</a:t>
            </a:r>
            <a:r>
              <a:rPr lang="en-US" sz="2000" dirty="0">
                <a:solidFill>
                  <a:schemeClr val="tx1"/>
                </a:solidFill>
              </a:rPr>
              <a:t> and profitability. Ongoing analysis also helps the organization differentiate itself more clearly from its competitors.</a:t>
            </a:r>
          </a:p>
        </p:txBody>
      </p:sp>
      <p:sp>
        <p:nvSpPr>
          <p:cNvPr id="11" name="Arrondir un rectangle avec un coin diagonal 10"/>
          <p:cNvSpPr/>
          <p:nvPr/>
        </p:nvSpPr>
        <p:spPr>
          <a:xfrm>
            <a:off x="191096" y="3563560"/>
            <a:ext cx="8773392" cy="88367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000" b="1" dirty="0">
                <a:solidFill>
                  <a:schemeClr val="tx1"/>
                </a:solidFill>
              </a:rPr>
              <a:t>Resource optimization.</a:t>
            </a:r>
            <a:r>
              <a:rPr lang="en-US" sz="2000" dirty="0">
                <a:solidFill>
                  <a:schemeClr val="tx1"/>
                </a:solidFill>
              </a:rPr>
              <a:t> With strategic management, resources of all types are better planned and managed, resulting in more efficient </a:t>
            </a:r>
            <a:r>
              <a:rPr lang="en-US" sz="2000" u="sng" dirty="0">
                <a:solidFill>
                  <a:schemeClr val="tx1"/>
                </a:solidFill>
                <a:hlinkClick r:id="rId4"/>
              </a:rPr>
              <a:t>resource utilization</a:t>
            </a:r>
            <a:r>
              <a:rPr lang="en-US" sz="2000" dirty="0">
                <a:solidFill>
                  <a:schemeClr val="tx1"/>
                </a:solidFill>
              </a:rPr>
              <a:t>.</a:t>
            </a:r>
            <a:endParaRPr lang="fr-FR" sz="2000" dirty="0">
              <a:solidFill>
                <a:schemeClr val="tx1"/>
              </a:solidFill>
            </a:endParaRPr>
          </a:p>
        </p:txBody>
      </p:sp>
    </p:spTree>
    <p:extLst>
      <p:ext uri="{BB962C8B-B14F-4D97-AF65-F5344CB8AC3E}">
        <p14:creationId xmlns:p14="http://schemas.microsoft.com/office/powerpoint/2010/main" val="3734824791"/>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sp>
        <p:nvSpPr>
          <p:cNvPr id="5" name="Rectangle 4"/>
          <p:cNvSpPr/>
          <p:nvPr/>
        </p:nvSpPr>
        <p:spPr>
          <a:xfrm>
            <a:off x="827584" y="192328"/>
            <a:ext cx="8064896" cy="883674"/>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Five steps of strategic management</a:t>
            </a:r>
          </a:p>
          <a:p>
            <a:pPr algn="ctr"/>
            <a:endParaRPr lang="fr-FR" sz="2400" dirty="0">
              <a:solidFill>
                <a:schemeClr val="tx1"/>
              </a:solidFill>
            </a:endParaRPr>
          </a:p>
        </p:txBody>
      </p:sp>
      <p:sp>
        <p:nvSpPr>
          <p:cNvPr id="2" name="AutoShape 2" descr="Strategic Management: What is It? and It's Process | by SGVU Guide | Mediu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514" y="1268761"/>
            <a:ext cx="8988425" cy="5328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8606533"/>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14</a:t>
            </a:fld>
            <a:endParaRPr lang="en-US" dirty="0">
              <a:solidFill>
                <a:schemeClr val="accent4">
                  <a:lumMod val="10000"/>
                </a:schemeClr>
              </a:solidFill>
            </a:endParaRPr>
          </a:p>
        </p:txBody>
      </p:sp>
      <p:sp>
        <p:nvSpPr>
          <p:cNvPr id="8" name="Arrondir un rectangle avec un coin diagonal 7"/>
          <p:cNvSpPr/>
          <p:nvPr/>
        </p:nvSpPr>
        <p:spPr>
          <a:xfrm>
            <a:off x="0" y="1484784"/>
            <a:ext cx="8892480" cy="1008111"/>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000" dirty="0" smtClean="0">
                <a:solidFill>
                  <a:schemeClr val="tx1"/>
                </a:solidFill>
              </a:rPr>
              <a:t>1- Identification- 2- </a:t>
            </a:r>
            <a:r>
              <a:rPr lang="fr-FR" sz="2000" dirty="0" err="1" smtClean="0">
                <a:solidFill>
                  <a:schemeClr val="tx1"/>
                </a:solidFill>
              </a:rPr>
              <a:t>Analysis</a:t>
            </a:r>
            <a:r>
              <a:rPr lang="fr-FR" sz="2000" dirty="0" smtClean="0">
                <a:solidFill>
                  <a:schemeClr val="tx1"/>
                </a:solidFill>
              </a:rPr>
              <a:t>-  3- Formation- 4- </a:t>
            </a:r>
            <a:r>
              <a:rPr lang="fr-FR" sz="2000" dirty="0" err="1" smtClean="0">
                <a:solidFill>
                  <a:schemeClr val="tx1"/>
                </a:solidFill>
              </a:rPr>
              <a:t>Execution</a:t>
            </a:r>
            <a:r>
              <a:rPr lang="fr-FR" sz="2000" dirty="0" smtClean="0">
                <a:solidFill>
                  <a:schemeClr val="tx1"/>
                </a:solidFill>
              </a:rPr>
              <a:t>- 5- Evaluation</a:t>
            </a:r>
            <a:endParaRPr lang="fr-FR" sz="2000" dirty="0">
              <a:solidFill>
                <a:schemeClr val="tx1"/>
              </a:solidFill>
            </a:endParaRPr>
          </a:p>
          <a:p>
            <a:pPr algn="just"/>
            <a:endParaRPr lang="fr-FR" sz="2000" dirty="0">
              <a:solidFill>
                <a:schemeClr val="tx1"/>
              </a:solidFill>
            </a:endParaRPr>
          </a:p>
        </p:txBody>
      </p:sp>
      <p:sp>
        <p:nvSpPr>
          <p:cNvPr id="5" name="Rectangle 4"/>
          <p:cNvSpPr/>
          <p:nvPr/>
        </p:nvSpPr>
        <p:spPr>
          <a:xfrm>
            <a:off x="827584" y="192328"/>
            <a:ext cx="8064896" cy="883674"/>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Five steps of strategic management</a:t>
            </a:r>
          </a:p>
          <a:p>
            <a:pPr algn="ctr"/>
            <a:endParaRPr lang="fr-FR" sz="2400" dirty="0">
              <a:solidFill>
                <a:schemeClr val="tx1"/>
              </a:solidFill>
            </a:endParaRPr>
          </a:p>
        </p:txBody>
      </p:sp>
      <p:sp>
        <p:nvSpPr>
          <p:cNvPr id="6" name="Arrondir un rectangle avec un coin diagonal 5"/>
          <p:cNvSpPr/>
          <p:nvPr/>
        </p:nvSpPr>
        <p:spPr>
          <a:xfrm>
            <a:off x="-15890" y="2852937"/>
            <a:ext cx="8892480" cy="32403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000" b="1" dirty="0" smtClean="0">
                <a:solidFill>
                  <a:schemeClr val="tx1"/>
                </a:solidFill>
              </a:rPr>
              <a:t>1- Identification - </a:t>
            </a:r>
            <a:r>
              <a:rPr lang="en-US" sz="2000" dirty="0">
                <a:solidFill>
                  <a:schemeClr val="tx1"/>
                </a:solidFill>
              </a:rPr>
              <a:t>The first step in strategic management is evaluating the company’s current direction. This often includes understanding the company’s goal, mission and overall strategic direction. Assessing where the company’s current process will help you achieve your goal.</a:t>
            </a:r>
            <a:endParaRPr lang="fr-FR" sz="2000" b="1" dirty="0">
              <a:solidFill>
                <a:schemeClr val="tx1"/>
              </a:solidFill>
            </a:endParaRPr>
          </a:p>
        </p:txBody>
      </p:sp>
    </p:spTree>
    <p:extLst>
      <p:ext uri="{BB962C8B-B14F-4D97-AF65-F5344CB8AC3E}">
        <p14:creationId xmlns:p14="http://schemas.microsoft.com/office/powerpoint/2010/main" val="1145344822"/>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15</a:t>
            </a:fld>
            <a:endParaRPr lang="en-US" dirty="0">
              <a:solidFill>
                <a:schemeClr val="accent4">
                  <a:lumMod val="10000"/>
                </a:schemeClr>
              </a:solidFill>
            </a:endParaRPr>
          </a:p>
        </p:txBody>
      </p:sp>
      <p:sp>
        <p:nvSpPr>
          <p:cNvPr id="8" name="Arrondir un rectangle avec un coin diagonal 7"/>
          <p:cNvSpPr/>
          <p:nvPr/>
        </p:nvSpPr>
        <p:spPr>
          <a:xfrm>
            <a:off x="0" y="1484784"/>
            <a:ext cx="8892480" cy="1008111"/>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000" dirty="0" smtClean="0">
                <a:solidFill>
                  <a:schemeClr val="tx1"/>
                </a:solidFill>
              </a:rPr>
              <a:t>1- Identification- 2- </a:t>
            </a:r>
            <a:r>
              <a:rPr lang="fr-FR" sz="2000" dirty="0" err="1" smtClean="0">
                <a:solidFill>
                  <a:schemeClr val="tx1"/>
                </a:solidFill>
              </a:rPr>
              <a:t>Analysis</a:t>
            </a:r>
            <a:r>
              <a:rPr lang="fr-FR" sz="2000" dirty="0" smtClean="0">
                <a:solidFill>
                  <a:schemeClr val="tx1"/>
                </a:solidFill>
              </a:rPr>
              <a:t>-  3- Formation- 4- </a:t>
            </a:r>
            <a:r>
              <a:rPr lang="fr-FR" sz="2000" dirty="0" err="1" smtClean="0">
                <a:solidFill>
                  <a:schemeClr val="tx1"/>
                </a:solidFill>
              </a:rPr>
              <a:t>Execution</a:t>
            </a:r>
            <a:r>
              <a:rPr lang="fr-FR" sz="2000" dirty="0" smtClean="0">
                <a:solidFill>
                  <a:schemeClr val="tx1"/>
                </a:solidFill>
              </a:rPr>
              <a:t>- 5- Evaluation</a:t>
            </a:r>
            <a:endParaRPr lang="fr-FR" sz="2000" dirty="0">
              <a:solidFill>
                <a:schemeClr val="tx1"/>
              </a:solidFill>
            </a:endParaRPr>
          </a:p>
          <a:p>
            <a:pPr algn="just"/>
            <a:endParaRPr lang="fr-FR" sz="2000" dirty="0">
              <a:solidFill>
                <a:schemeClr val="tx1"/>
              </a:solidFill>
            </a:endParaRPr>
          </a:p>
        </p:txBody>
      </p:sp>
      <p:sp>
        <p:nvSpPr>
          <p:cNvPr id="5" name="Rectangle 4"/>
          <p:cNvSpPr/>
          <p:nvPr/>
        </p:nvSpPr>
        <p:spPr>
          <a:xfrm>
            <a:off x="827584" y="192328"/>
            <a:ext cx="8064896" cy="883674"/>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Five steps of strategic management</a:t>
            </a:r>
          </a:p>
          <a:p>
            <a:pPr algn="ctr"/>
            <a:endParaRPr lang="fr-FR" sz="2400" dirty="0">
              <a:solidFill>
                <a:schemeClr val="tx1"/>
              </a:solidFill>
            </a:endParaRPr>
          </a:p>
        </p:txBody>
      </p:sp>
      <p:sp>
        <p:nvSpPr>
          <p:cNvPr id="6" name="Arrondir un rectangle avec un coin diagonal 5"/>
          <p:cNvSpPr/>
          <p:nvPr/>
        </p:nvSpPr>
        <p:spPr>
          <a:xfrm>
            <a:off x="-15890" y="2852937"/>
            <a:ext cx="8892480" cy="32403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2. Analysis</a:t>
            </a:r>
          </a:p>
          <a:p>
            <a:pPr algn="just"/>
            <a:r>
              <a:rPr lang="en-US" sz="2000" dirty="0">
                <a:solidFill>
                  <a:schemeClr val="tx1"/>
                </a:solidFill>
              </a:rPr>
              <a:t>Once you understand the current process, you must analyze the details. What is working? What is not working? What input from organizational stakeholders can you gather? This is the time to answer any questions that will help solidify the necessary elements of the strategic plan. A </a:t>
            </a:r>
            <a:r>
              <a:rPr lang="en-US" sz="2000" dirty="0">
                <a:solidFill>
                  <a:schemeClr val="tx1"/>
                </a:solidFill>
                <a:hlinkClick r:id="rId3"/>
              </a:rPr>
              <a:t>SWOT analysis</a:t>
            </a:r>
            <a:r>
              <a:rPr lang="en-US" sz="2000" dirty="0">
                <a:solidFill>
                  <a:schemeClr val="tx1"/>
                </a:solidFill>
              </a:rPr>
              <a:t>, or identification of strengths, weaknesses, opportunities and threats, is a useful tool.</a:t>
            </a:r>
            <a:endParaRPr lang="fr-FR" sz="2000" b="1" dirty="0">
              <a:solidFill>
                <a:schemeClr val="tx1"/>
              </a:solidFill>
            </a:endParaRPr>
          </a:p>
        </p:txBody>
      </p:sp>
    </p:spTree>
    <p:extLst>
      <p:ext uri="{BB962C8B-B14F-4D97-AF65-F5344CB8AC3E}">
        <p14:creationId xmlns:p14="http://schemas.microsoft.com/office/powerpoint/2010/main" val="344826701"/>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16</a:t>
            </a:fld>
            <a:endParaRPr lang="en-US" dirty="0">
              <a:solidFill>
                <a:schemeClr val="accent4">
                  <a:lumMod val="10000"/>
                </a:schemeClr>
              </a:solidFill>
            </a:endParaRPr>
          </a:p>
        </p:txBody>
      </p:sp>
      <p:sp>
        <p:nvSpPr>
          <p:cNvPr id="8" name="Arrondir un rectangle avec un coin diagonal 7"/>
          <p:cNvSpPr/>
          <p:nvPr/>
        </p:nvSpPr>
        <p:spPr>
          <a:xfrm>
            <a:off x="0" y="1484784"/>
            <a:ext cx="8892480" cy="1008111"/>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000" dirty="0" smtClean="0">
                <a:solidFill>
                  <a:schemeClr val="tx1"/>
                </a:solidFill>
              </a:rPr>
              <a:t>1- Identification- 2- </a:t>
            </a:r>
            <a:r>
              <a:rPr lang="fr-FR" sz="2000" dirty="0" err="1" smtClean="0">
                <a:solidFill>
                  <a:schemeClr val="tx1"/>
                </a:solidFill>
              </a:rPr>
              <a:t>Analysis</a:t>
            </a:r>
            <a:r>
              <a:rPr lang="fr-FR" sz="2000" dirty="0" smtClean="0">
                <a:solidFill>
                  <a:schemeClr val="tx1"/>
                </a:solidFill>
              </a:rPr>
              <a:t>-  3- Formation- 4- </a:t>
            </a:r>
            <a:r>
              <a:rPr lang="fr-FR" sz="2000" dirty="0" err="1" smtClean="0">
                <a:solidFill>
                  <a:schemeClr val="tx1"/>
                </a:solidFill>
              </a:rPr>
              <a:t>Execution</a:t>
            </a:r>
            <a:r>
              <a:rPr lang="fr-FR" sz="2000" dirty="0" smtClean="0">
                <a:solidFill>
                  <a:schemeClr val="tx1"/>
                </a:solidFill>
              </a:rPr>
              <a:t>- 5- Evaluation</a:t>
            </a:r>
            <a:endParaRPr lang="fr-FR" sz="2000" dirty="0">
              <a:solidFill>
                <a:schemeClr val="tx1"/>
              </a:solidFill>
            </a:endParaRPr>
          </a:p>
          <a:p>
            <a:pPr algn="just"/>
            <a:endParaRPr lang="fr-FR" sz="2000" dirty="0">
              <a:solidFill>
                <a:schemeClr val="tx1"/>
              </a:solidFill>
            </a:endParaRPr>
          </a:p>
        </p:txBody>
      </p:sp>
      <p:sp>
        <p:nvSpPr>
          <p:cNvPr id="5" name="Rectangle 4"/>
          <p:cNvSpPr/>
          <p:nvPr/>
        </p:nvSpPr>
        <p:spPr>
          <a:xfrm>
            <a:off x="827584" y="192328"/>
            <a:ext cx="8064896" cy="883674"/>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Five steps of strategic management</a:t>
            </a:r>
          </a:p>
          <a:p>
            <a:pPr algn="ctr"/>
            <a:endParaRPr lang="fr-FR" sz="2400" dirty="0">
              <a:solidFill>
                <a:schemeClr val="tx1"/>
              </a:solidFill>
            </a:endParaRPr>
          </a:p>
        </p:txBody>
      </p:sp>
      <p:sp>
        <p:nvSpPr>
          <p:cNvPr id="6" name="Arrondir un rectangle avec un coin diagonal 5"/>
          <p:cNvSpPr/>
          <p:nvPr/>
        </p:nvSpPr>
        <p:spPr>
          <a:xfrm>
            <a:off x="-15890" y="2852937"/>
            <a:ext cx="8892480" cy="32403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3. Formation</a:t>
            </a:r>
          </a:p>
          <a:p>
            <a:pPr algn="just"/>
            <a:r>
              <a:rPr lang="en-US" sz="2000" dirty="0">
                <a:solidFill>
                  <a:schemeClr val="tx1"/>
                </a:solidFill>
              </a:rPr>
              <a:t>Once you have the information you need, it is time to create an action plan for reaching the goal. Make sure the steps are clear, focused and directly related to the goal. Prepare easy-to-understand implementation guidelines if the process or procedure will impact many people within the organization.</a:t>
            </a:r>
            <a:endParaRPr lang="fr-FR" sz="2000" b="1" dirty="0">
              <a:solidFill>
                <a:schemeClr val="tx1"/>
              </a:solidFill>
            </a:endParaRPr>
          </a:p>
        </p:txBody>
      </p:sp>
    </p:spTree>
    <p:extLst>
      <p:ext uri="{BB962C8B-B14F-4D97-AF65-F5344CB8AC3E}">
        <p14:creationId xmlns:p14="http://schemas.microsoft.com/office/powerpoint/2010/main" val="402428895"/>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17</a:t>
            </a:fld>
            <a:endParaRPr lang="en-US" dirty="0">
              <a:solidFill>
                <a:schemeClr val="accent4">
                  <a:lumMod val="10000"/>
                </a:schemeClr>
              </a:solidFill>
            </a:endParaRPr>
          </a:p>
        </p:txBody>
      </p:sp>
      <p:sp>
        <p:nvSpPr>
          <p:cNvPr id="8" name="Arrondir un rectangle avec un coin diagonal 7"/>
          <p:cNvSpPr/>
          <p:nvPr/>
        </p:nvSpPr>
        <p:spPr>
          <a:xfrm>
            <a:off x="0" y="1484784"/>
            <a:ext cx="8892480" cy="1008111"/>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000" dirty="0" smtClean="0">
                <a:solidFill>
                  <a:schemeClr val="tx1"/>
                </a:solidFill>
              </a:rPr>
              <a:t>1- Identification- 2- </a:t>
            </a:r>
            <a:r>
              <a:rPr lang="fr-FR" sz="2000" dirty="0" err="1" smtClean="0">
                <a:solidFill>
                  <a:schemeClr val="tx1"/>
                </a:solidFill>
              </a:rPr>
              <a:t>Analysis</a:t>
            </a:r>
            <a:r>
              <a:rPr lang="fr-FR" sz="2000" dirty="0" smtClean="0">
                <a:solidFill>
                  <a:schemeClr val="tx1"/>
                </a:solidFill>
              </a:rPr>
              <a:t>-  3- Formation- 4- </a:t>
            </a:r>
            <a:r>
              <a:rPr lang="fr-FR" sz="2000" dirty="0" err="1" smtClean="0">
                <a:solidFill>
                  <a:schemeClr val="tx1"/>
                </a:solidFill>
              </a:rPr>
              <a:t>Execution</a:t>
            </a:r>
            <a:r>
              <a:rPr lang="fr-FR" sz="2000" dirty="0" smtClean="0">
                <a:solidFill>
                  <a:schemeClr val="tx1"/>
                </a:solidFill>
              </a:rPr>
              <a:t>- 5- Evaluation</a:t>
            </a:r>
            <a:endParaRPr lang="fr-FR" sz="2000" dirty="0">
              <a:solidFill>
                <a:schemeClr val="tx1"/>
              </a:solidFill>
            </a:endParaRPr>
          </a:p>
          <a:p>
            <a:pPr algn="just"/>
            <a:endParaRPr lang="fr-FR" sz="2000" dirty="0">
              <a:solidFill>
                <a:schemeClr val="tx1"/>
              </a:solidFill>
            </a:endParaRPr>
          </a:p>
        </p:txBody>
      </p:sp>
      <p:sp>
        <p:nvSpPr>
          <p:cNvPr id="5" name="Rectangle 4"/>
          <p:cNvSpPr/>
          <p:nvPr/>
        </p:nvSpPr>
        <p:spPr>
          <a:xfrm>
            <a:off x="827584" y="192328"/>
            <a:ext cx="8064896" cy="883674"/>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Five steps of strategic management</a:t>
            </a:r>
          </a:p>
          <a:p>
            <a:pPr algn="ctr"/>
            <a:endParaRPr lang="fr-FR" sz="2400" dirty="0">
              <a:solidFill>
                <a:schemeClr val="tx1"/>
              </a:solidFill>
            </a:endParaRPr>
          </a:p>
        </p:txBody>
      </p:sp>
      <p:sp>
        <p:nvSpPr>
          <p:cNvPr id="6" name="Arrondir un rectangle avec un coin diagonal 5"/>
          <p:cNvSpPr/>
          <p:nvPr/>
        </p:nvSpPr>
        <p:spPr>
          <a:xfrm>
            <a:off x="-15890" y="2852937"/>
            <a:ext cx="8892480" cy="32403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4. Execution</a:t>
            </a:r>
          </a:p>
          <a:p>
            <a:pPr algn="just"/>
            <a:r>
              <a:rPr lang="en-US" sz="2000" dirty="0">
                <a:solidFill>
                  <a:schemeClr val="tx1"/>
                </a:solidFill>
              </a:rPr>
              <a:t>Follow the steps outlined in your strategic plan. Make sure that all stakeholders are implementing the plan as designed for maximum efficiency.</a:t>
            </a:r>
            <a:endParaRPr lang="fr-FR" sz="2000" b="1" dirty="0">
              <a:solidFill>
                <a:schemeClr val="tx1"/>
              </a:solidFill>
            </a:endParaRPr>
          </a:p>
        </p:txBody>
      </p:sp>
    </p:spTree>
    <p:extLst>
      <p:ext uri="{BB962C8B-B14F-4D97-AF65-F5344CB8AC3E}">
        <p14:creationId xmlns:p14="http://schemas.microsoft.com/office/powerpoint/2010/main" val="453875339"/>
      </p:ext>
    </p:extLst>
  </p:cSld>
  <p:clrMapOvr>
    <a:masterClrMapping/>
  </p:clrMapOvr>
  <p:transition spd="slow">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18</a:t>
            </a:fld>
            <a:endParaRPr lang="en-US" dirty="0">
              <a:solidFill>
                <a:schemeClr val="accent4">
                  <a:lumMod val="10000"/>
                </a:schemeClr>
              </a:solidFill>
            </a:endParaRPr>
          </a:p>
        </p:txBody>
      </p:sp>
      <p:sp>
        <p:nvSpPr>
          <p:cNvPr id="8" name="Arrondir un rectangle avec un coin diagonal 7"/>
          <p:cNvSpPr/>
          <p:nvPr/>
        </p:nvSpPr>
        <p:spPr>
          <a:xfrm>
            <a:off x="0" y="1484784"/>
            <a:ext cx="8892480" cy="1008111"/>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2000" dirty="0" smtClean="0">
                <a:solidFill>
                  <a:schemeClr val="tx1"/>
                </a:solidFill>
              </a:rPr>
              <a:t>1- Identification- 2- </a:t>
            </a:r>
            <a:r>
              <a:rPr lang="fr-FR" sz="2000" dirty="0" err="1" smtClean="0">
                <a:solidFill>
                  <a:schemeClr val="tx1"/>
                </a:solidFill>
              </a:rPr>
              <a:t>Analysis</a:t>
            </a:r>
            <a:r>
              <a:rPr lang="fr-FR" sz="2000" dirty="0" smtClean="0">
                <a:solidFill>
                  <a:schemeClr val="tx1"/>
                </a:solidFill>
              </a:rPr>
              <a:t>-  3- Formation- 4- </a:t>
            </a:r>
            <a:r>
              <a:rPr lang="fr-FR" sz="2000" dirty="0" err="1" smtClean="0">
                <a:solidFill>
                  <a:schemeClr val="tx1"/>
                </a:solidFill>
              </a:rPr>
              <a:t>Execution</a:t>
            </a:r>
            <a:r>
              <a:rPr lang="fr-FR" sz="2000" dirty="0" smtClean="0">
                <a:solidFill>
                  <a:schemeClr val="tx1"/>
                </a:solidFill>
              </a:rPr>
              <a:t>- 5- Evaluation</a:t>
            </a:r>
            <a:endParaRPr lang="fr-FR" sz="2000" dirty="0">
              <a:solidFill>
                <a:schemeClr val="tx1"/>
              </a:solidFill>
            </a:endParaRPr>
          </a:p>
          <a:p>
            <a:pPr algn="just"/>
            <a:endParaRPr lang="fr-FR" sz="2000" dirty="0">
              <a:solidFill>
                <a:schemeClr val="tx1"/>
              </a:solidFill>
            </a:endParaRPr>
          </a:p>
        </p:txBody>
      </p:sp>
      <p:sp>
        <p:nvSpPr>
          <p:cNvPr id="5" name="Rectangle 4"/>
          <p:cNvSpPr/>
          <p:nvPr/>
        </p:nvSpPr>
        <p:spPr>
          <a:xfrm>
            <a:off x="827584" y="192328"/>
            <a:ext cx="8064896" cy="883674"/>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Five steps of strategic management</a:t>
            </a:r>
          </a:p>
          <a:p>
            <a:pPr algn="ctr"/>
            <a:endParaRPr lang="fr-FR" sz="2400" dirty="0">
              <a:solidFill>
                <a:schemeClr val="tx1"/>
              </a:solidFill>
            </a:endParaRPr>
          </a:p>
        </p:txBody>
      </p:sp>
      <p:sp>
        <p:nvSpPr>
          <p:cNvPr id="6" name="Arrondir un rectangle avec un coin diagonal 5"/>
          <p:cNvSpPr/>
          <p:nvPr/>
        </p:nvSpPr>
        <p:spPr>
          <a:xfrm>
            <a:off x="-15890" y="2852937"/>
            <a:ext cx="8892480" cy="32403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b="1" dirty="0">
                <a:solidFill>
                  <a:schemeClr val="tx1"/>
                </a:solidFill>
              </a:rPr>
              <a:t>5. Evaluation</a:t>
            </a:r>
          </a:p>
          <a:p>
            <a:pPr algn="just"/>
            <a:r>
              <a:rPr lang="en-US" sz="2000" dirty="0">
                <a:solidFill>
                  <a:schemeClr val="tx1"/>
                </a:solidFill>
              </a:rPr>
              <a:t>Evaluate the final product. Did you achieve your goal? Was the process implemented appropriately company-wide? Based on your answers to these questions, you can reflect and revise as needed.</a:t>
            </a:r>
            <a:r>
              <a:rPr lang="en-US" sz="2000" dirty="0" smtClean="0">
                <a:solidFill>
                  <a:schemeClr val="tx1"/>
                </a:solidFill>
              </a:rPr>
              <a:t>.</a:t>
            </a:r>
            <a:endParaRPr lang="fr-FR" sz="2000" b="1" dirty="0">
              <a:solidFill>
                <a:schemeClr val="tx1"/>
              </a:solidFill>
            </a:endParaRPr>
          </a:p>
        </p:txBody>
      </p:sp>
    </p:spTree>
    <p:extLst>
      <p:ext uri="{BB962C8B-B14F-4D97-AF65-F5344CB8AC3E}">
        <p14:creationId xmlns:p14="http://schemas.microsoft.com/office/powerpoint/2010/main" val="887771010"/>
      </p:ext>
    </p:extLst>
  </p:cSld>
  <p:clrMapOvr>
    <a:masterClrMapping/>
  </p:clrMapOvr>
  <p:transition spd="slow">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539552" y="1124744"/>
            <a:ext cx="7992888" cy="4968552"/>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شكرا</a:t>
            </a:r>
          </a:p>
          <a:p>
            <a:pPr algn="ct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Thank</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 </a:t>
            </a: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you</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4"/>
              </a:rPr>
              <a:t>https://</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4"/>
              </a:rPr>
              <a:t>www.techtarget.com/searchcio/definition/strategic-management</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5"/>
              </a:rPr>
              <a:t>https://</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5"/>
              </a:rPr>
              <a:t>www.coursera.org/articles/strategic-management</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6"/>
              </a:rPr>
              <a:t>https://</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6"/>
              </a:rPr>
              <a:t>en.wikipedia.org/wiki/Strategic_management</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https://www.indeed.com/career-advice/career-development/what-is-strategic-management</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endPar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815882"/>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 Level: </a:t>
            </a:r>
            <a:r>
              <a:rPr lang="en-US" sz="2800" b="1" dirty="0" smtClean="0">
                <a:solidFill>
                  <a:schemeClr val="tx1"/>
                </a:solidFill>
              </a:rPr>
              <a:t>1</a:t>
            </a:r>
            <a:r>
              <a:rPr lang="en-US" sz="2800" b="1" baseline="30000" dirty="0" smtClean="0">
                <a:solidFill>
                  <a:schemeClr val="tx1"/>
                </a:solidFill>
              </a:rPr>
              <a:t>rd</a:t>
            </a:r>
            <a:r>
              <a:rPr lang="en-US" sz="2800" b="1" dirty="0" smtClean="0">
                <a:solidFill>
                  <a:schemeClr val="tx1"/>
                </a:solidFill>
              </a:rPr>
              <a:t> Year Master. </a:t>
            </a:r>
            <a:r>
              <a:rPr lang="en-US" sz="2800" b="1" dirty="0">
                <a:solidFill>
                  <a:schemeClr val="tx1"/>
                </a:solidFill>
              </a:rPr>
              <a:t>Option:  </a:t>
            </a:r>
            <a:r>
              <a:rPr lang="en-US" sz="2800" b="1" dirty="0" smtClean="0">
                <a:solidFill>
                  <a:schemeClr val="tx1"/>
                </a:solidFill>
              </a:rPr>
              <a:t>Strategic Management</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195522"/>
            <a:ext cx="5544615" cy="1329822"/>
          </a:xfrm>
          <a:prstGeom prst="rect">
            <a:avLst/>
          </a:prstGeom>
          <a:noFill/>
          <a:ln w="9525">
            <a:noFill/>
            <a:miter lim="800000"/>
            <a:headEnd/>
            <a:tailEnd/>
          </a:ln>
          <a:effectLst/>
        </p:spPr>
        <p:txBody>
          <a:bodyPr/>
          <a:lstStyle/>
          <a:p>
            <a:pPr algn="ctr"/>
            <a:r>
              <a:rPr lang="fr-FR" sz="2400" b="1" smtClean="0">
                <a:solidFill>
                  <a:schemeClr val="accent4">
                    <a:lumMod val="10000"/>
                  </a:schemeClr>
                </a:solidFill>
              </a:rPr>
              <a:t>Prof</a:t>
            </a:r>
            <a:r>
              <a:rPr lang="fr-FR" sz="2400" b="1" smtClean="0">
                <a:solidFill>
                  <a:schemeClr val="accent4">
                    <a:lumMod val="10000"/>
                  </a:schemeClr>
                </a:solidFill>
              </a:rPr>
              <a:t>: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a:t>
            </a:r>
            <a:r>
              <a:rPr lang="fr-FR" sz="2400" b="1" dirty="0" err="1" smtClean="0">
                <a:solidFill>
                  <a:schemeClr val="accent4">
                    <a:lumMod val="10000"/>
                  </a:schemeClr>
                </a:solidFill>
              </a:rPr>
              <a:t>professsor</a:t>
            </a:r>
            <a:endParaRPr lang="fr-FR" sz="2400" b="1" dirty="0" smtClean="0">
              <a:solidFill>
                <a:schemeClr val="accent4">
                  <a:lumMod val="10000"/>
                </a:schemeClr>
              </a:solidFill>
            </a:endParaRP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143116"/>
            <a:ext cx="1785950" cy="857256"/>
          </a:xfrm>
          <a:prstGeom prst="rect">
            <a:avLst/>
          </a:prstGeom>
          <a:noFill/>
        </p:spPr>
      </p:pic>
      <p:sp>
        <p:nvSpPr>
          <p:cNvPr id="2" name="Ellipse 1"/>
          <p:cNvSpPr/>
          <p:nvPr/>
        </p:nvSpPr>
        <p:spPr>
          <a:xfrm>
            <a:off x="357158" y="3000372"/>
            <a:ext cx="7815242" cy="1868788"/>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smtClean="0">
                <a:solidFill>
                  <a:schemeClr val="accent3"/>
                </a:solidFill>
              </a:rPr>
              <a:t>Course I:</a:t>
            </a:r>
          </a:p>
          <a:p>
            <a:pPr algn="ctr"/>
            <a:r>
              <a:rPr lang="en-US" sz="3200" b="1" i="1" dirty="0" smtClean="0">
                <a:solidFill>
                  <a:schemeClr val="accent3"/>
                </a:solidFill>
              </a:rPr>
              <a:t> INTRODUCTION TO SRTATEGIC MANAGEMENT</a:t>
            </a:r>
            <a:endParaRPr lang="fr-FR" sz="2800" dirty="0">
              <a:solidFill>
                <a:schemeClr val="accent3"/>
              </a:solidFill>
            </a:endParaRPr>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3357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r>
              <a:rPr lang="fr-FR" sz="2400" b="1" dirty="0" smtClean="0">
                <a:solidFill>
                  <a:schemeClr val="accent4">
                    <a:lumMod val="10000"/>
                  </a:schemeClr>
                </a:solidFill>
              </a:rPr>
              <a:t>:</a:t>
            </a:r>
          </a:p>
          <a:p>
            <a:pPr algn="just">
              <a:buFont typeface="Wingdings" pitchFamily="2" charset="2"/>
              <a:buChar char="v"/>
            </a:pPr>
            <a:r>
              <a:rPr lang="fr-FR" sz="2000" b="1" dirty="0" smtClean="0">
                <a:solidFill>
                  <a:schemeClr val="accent4">
                    <a:lumMod val="10000"/>
                  </a:schemeClr>
                </a:solidFill>
              </a:rPr>
              <a:t> DEFINITION OF STRATEGIC MANAGEMENT;</a:t>
            </a:r>
          </a:p>
          <a:p>
            <a:pPr algn="just">
              <a:buFont typeface="Wingdings" pitchFamily="2" charset="2"/>
              <a:buChar char="v"/>
            </a:pPr>
            <a:r>
              <a:rPr lang="fr-FR" sz="2000" b="1" dirty="0">
                <a:solidFill>
                  <a:schemeClr val="tx1"/>
                </a:solidFill>
              </a:rPr>
              <a:t> </a:t>
            </a:r>
            <a:r>
              <a:rPr lang="en-US" sz="2000" b="1" dirty="0" smtClean="0">
                <a:solidFill>
                  <a:schemeClr val="tx1"/>
                </a:solidFill>
              </a:rPr>
              <a:t>WHY SM IS IMPORTANT?</a:t>
            </a:r>
          </a:p>
          <a:p>
            <a:pPr algn="just">
              <a:buFont typeface="Wingdings" pitchFamily="2" charset="2"/>
              <a:buChar char="v"/>
            </a:pPr>
            <a:r>
              <a:rPr lang="en-US" sz="2000" b="1" dirty="0">
                <a:solidFill>
                  <a:schemeClr val="tx1"/>
                </a:solidFill>
              </a:rPr>
              <a:t> </a:t>
            </a:r>
            <a:r>
              <a:rPr lang="en-US" sz="2000" b="1" dirty="0" smtClean="0">
                <a:solidFill>
                  <a:schemeClr val="tx1"/>
                </a:solidFill>
              </a:rPr>
              <a:t>STAGES OF STRATEGIC MANAGEMENT</a:t>
            </a:r>
          </a:p>
          <a:p>
            <a:pPr algn="just">
              <a:buFont typeface="Wingdings" pitchFamily="2" charset="2"/>
              <a:buChar char="v"/>
            </a:pPr>
            <a:r>
              <a:rPr lang="en-US" sz="2000" b="1" dirty="0" smtClean="0">
                <a:solidFill>
                  <a:schemeClr val="tx1"/>
                </a:solidFill>
              </a:rPr>
              <a:t>TYPES OF STRATEGIC </a:t>
            </a:r>
            <a:r>
              <a:rPr lang="en-US" sz="2000" b="1" dirty="0" err="1" smtClean="0">
                <a:solidFill>
                  <a:schemeClr val="tx1"/>
                </a:solidFill>
              </a:rPr>
              <a:t>MANAGEMENT</a:t>
            </a:r>
            <a:r>
              <a:rPr lang="en-US" sz="2000" b="1" dirty="0" err="1" smtClean="0"/>
              <a:t>and</a:t>
            </a:r>
            <a:r>
              <a:rPr lang="en-US" sz="2000" b="1" dirty="0" smtClean="0"/>
              <a:t> </a:t>
            </a:r>
            <a:r>
              <a:rPr lang="en-US" sz="2000" b="1" dirty="0"/>
              <a:t>functions</a:t>
            </a:r>
            <a:endParaRPr lang="fr-FR" sz="2000" b="1" dirty="0"/>
          </a:p>
          <a:p>
            <a:pPr algn="just">
              <a:buFont typeface="Wingdings" pitchFamily="2" charset="2"/>
              <a:buChar char="v"/>
            </a:pPr>
            <a:endParaRPr lang="fr-FR" sz="2000" b="1" dirty="0" smtClean="0">
              <a:solidFill>
                <a:schemeClr val="accent4">
                  <a:lumMod val="10000"/>
                </a:schemeClr>
              </a:solidFill>
            </a:endParaRPr>
          </a:p>
          <a:p>
            <a:pPr algn="just">
              <a:buFont typeface="Wingdings" pitchFamily="2" charset="2"/>
              <a:buChar char="v"/>
            </a:pPr>
            <a:endParaRPr lang="fr-FR" sz="2000" b="1" dirty="0" smtClean="0">
              <a:solidFill>
                <a:schemeClr val="accent4">
                  <a:lumMod val="10000"/>
                </a:schemeClr>
              </a:solidFill>
            </a:endParaRPr>
          </a:p>
          <a:p>
            <a:pPr algn="just">
              <a:buFont typeface="Wingdings" pitchFamily="2" charset="2"/>
              <a:buChar char="v"/>
            </a:pPr>
            <a:endParaRPr lang="fr-FR" sz="2400" dirty="0" smtClean="0">
              <a:solidFill>
                <a:schemeClr val="accent4">
                  <a:lumMod val="10000"/>
                </a:schemeClr>
              </a:solidFill>
            </a:endParaRPr>
          </a:p>
          <a:p>
            <a:pPr algn="just"/>
            <a:r>
              <a:rPr lang="fr-FR" sz="2400" dirty="0" smtClean="0">
                <a:solidFill>
                  <a:schemeClr val="accent4">
                    <a:lumMod val="10000"/>
                  </a:schemeClr>
                </a:solidFill>
              </a:rPr>
              <a:t> </a:t>
            </a:r>
          </a:p>
          <a:p>
            <a:pPr algn="ctr">
              <a:buFontTx/>
              <a:buChar char="-"/>
            </a:pPr>
            <a:endParaRPr lang="fr-FR" sz="2400" dirty="0">
              <a:solidFill>
                <a:schemeClr val="accent4">
                  <a:lumMod val="10000"/>
                </a:schemeClr>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1711154" y="0"/>
            <a:ext cx="5929354" cy="911164"/>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err="1" smtClean="0">
                <a:solidFill>
                  <a:schemeClr val="accent4">
                    <a:lumMod val="10000"/>
                  </a:schemeClr>
                </a:solidFill>
              </a:rPr>
              <a:t>Definition</a:t>
            </a:r>
            <a:r>
              <a:rPr lang="fr-FR" sz="2800" b="1" dirty="0" smtClean="0">
                <a:solidFill>
                  <a:schemeClr val="accent4">
                    <a:lumMod val="10000"/>
                  </a:schemeClr>
                </a:solidFill>
              </a:rPr>
              <a:t> </a:t>
            </a:r>
            <a:endParaRPr lang="fr-FR" sz="2800" b="1" dirty="0">
              <a:solidFill>
                <a:schemeClr val="accent4">
                  <a:lumMod val="10000"/>
                </a:schemeClr>
              </a:solidFill>
            </a:endParaRPr>
          </a:p>
        </p:txBody>
      </p:sp>
      <p:sp>
        <p:nvSpPr>
          <p:cNvPr id="14" name="Arrondir un rectangle avec un coin diagonal 13"/>
          <p:cNvSpPr/>
          <p:nvPr/>
        </p:nvSpPr>
        <p:spPr>
          <a:xfrm>
            <a:off x="372444" y="4009903"/>
            <a:ext cx="8215370" cy="266429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Strategic management is the ongoing </a:t>
            </a:r>
            <a:r>
              <a:rPr lang="en-US" sz="2400" u="sng" dirty="0">
                <a:solidFill>
                  <a:schemeClr val="tx1"/>
                </a:solidFill>
                <a:hlinkClick r:id="rId3"/>
              </a:rPr>
              <a:t>planning, monitoring, analysis and assessment</a:t>
            </a:r>
            <a:r>
              <a:rPr lang="en-US" sz="2400" dirty="0">
                <a:solidFill>
                  <a:schemeClr val="tx1"/>
                </a:solidFill>
              </a:rPr>
              <a:t> of the resources and processes an organization should have in place to meet its goals and objectives. Because business environments are dynamic, an organization must constantly assess its strategies to stay competitive and meet its long-term objectives</a:t>
            </a:r>
            <a:endParaRPr lang="ar-DZ" sz="2400" b="1" dirty="0" smtClean="0">
              <a:solidFill>
                <a:schemeClr val="tx1"/>
              </a:solidFill>
            </a:endParaRPr>
          </a:p>
        </p:txBody>
      </p:sp>
      <p:sp>
        <p:nvSpPr>
          <p:cNvPr id="6" name="Arrondir un rectangle avec un coin diagonal 5"/>
          <p:cNvSpPr/>
          <p:nvPr/>
        </p:nvSpPr>
        <p:spPr>
          <a:xfrm>
            <a:off x="473490" y="1179278"/>
            <a:ext cx="8215370" cy="266429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smtClean="0">
                <a:solidFill>
                  <a:schemeClr val="tx1"/>
                </a:solidFill>
              </a:rPr>
              <a:t>	</a:t>
            </a:r>
            <a:r>
              <a:rPr lang="en-US" sz="2400" b="1" dirty="0">
                <a:solidFill>
                  <a:schemeClr val="tx1"/>
                </a:solidFill>
              </a:rPr>
              <a:t>"</a:t>
            </a:r>
            <a:r>
              <a:rPr lang="en-US" sz="2400" b="1" i="1" dirty="0">
                <a:solidFill>
                  <a:schemeClr val="tx1"/>
                </a:solidFill>
              </a:rPr>
              <a:t>Strategy is the determination of the basic long-term goals of an enterprise, and the adoption of courses of action and the allocation of resources necessary for carrying out these goals</a:t>
            </a:r>
            <a:endParaRPr lang="ar-DZ" sz="2400" b="1" dirty="0" smtClean="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4" name="Nuage 3"/>
          <p:cNvSpPr/>
          <p:nvPr/>
        </p:nvSpPr>
        <p:spPr>
          <a:xfrm>
            <a:off x="1643042" y="634165"/>
            <a:ext cx="5929354" cy="911164"/>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err="1" smtClean="0">
                <a:solidFill>
                  <a:schemeClr val="accent4">
                    <a:lumMod val="10000"/>
                  </a:schemeClr>
                </a:solidFill>
              </a:rPr>
              <a:t>Definition</a:t>
            </a:r>
            <a:r>
              <a:rPr lang="fr-FR" sz="2800" b="1" dirty="0" smtClean="0">
                <a:solidFill>
                  <a:schemeClr val="accent4">
                    <a:lumMod val="10000"/>
                  </a:schemeClr>
                </a:solidFill>
              </a:rPr>
              <a:t> </a:t>
            </a:r>
            <a:endParaRPr lang="fr-FR" sz="2800" b="1" dirty="0">
              <a:solidFill>
                <a:schemeClr val="accent4">
                  <a:lumMod val="10000"/>
                </a:schemeClr>
              </a:solidFill>
            </a:endParaRPr>
          </a:p>
        </p:txBody>
      </p:sp>
      <p:sp>
        <p:nvSpPr>
          <p:cNvPr id="14" name="Arrondir un rectangle avec un coin diagonal 13"/>
          <p:cNvSpPr/>
          <p:nvPr/>
        </p:nvSpPr>
        <p:spPr>
          <a:xfrm>
            <a:off x="500034" y="2132856"/>
            <a:ext cx="8215370" cy="345638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Strategic management involves developing and implementing plans to help an organization achieve its goals and objectives. This process can include formulating strategy, planning organizational structure and resource allocation, leading change initiatives, and controlling processes and resources. </a:t>
            </a:r>
            <a:endParaRPr lang="ar-DZ" sz="2400" b="1" dirty="0" smtClean="0">
              <a:solidFill>
                <a:schemeClr val="tx1"/>
              </a:solidFill>
            </a:endParaRPr>
          </a:p>
        </p:txBody>
      </p:sp>
    </p:spTree>
    <p:extLst>
      <p:ext uri="{BB962C8B-B14F-4D97-AF65-F5344CB8AC3E}">
        <p14:creationId xmlns:p14="http://schemas.microsoft.com/office/powerpoint/2010/main" val="2784456276"/>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4" name="Nuage 3"/>
          <p:cNvSpPr/>
          <p:nvPr/>
        </p:nvSpPr>
        <p:spPr>
          <a:xfrm>
            <a:off x="1643042" y="634165"/>
            <a:ext cx="5929354" cy="911164"/>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err="1" smtClean="0">
                <a:solidFill>
                  <a:schemeClr val="accent4">
                    <a:lumMod val="10000"/>
                  </a:schemeClr>
                </a:solidFill>
              </a:rPr>
              <a:t>Definition</a:t>
            </a:r>
            <a:r>
              <a:rPr lang="fr-FR" sz="2800" b="1" dirty="0" smtClean="0">
                <a:solidFill>
                  <a:schemeClr val="accent4">
                    <a:lumMod val="10000"/>
                  </a:schemeClr>
                </a:solidFill>
              </a:rPr>
              <a:t> </a:t>
            </a:r>
            <a:endParaRPr lang="fr-FR" sz="2800" b="1" dirty="0">
              <a:solidFill>
                <a:schemeClr val="accent4">
                  <a:lumMod val="10000"/>
                </a:schemeClr>
              </a:solidFill>
            </a:endParaRPr>
          </a:p>
        </p:txBody>
      </p:sp>
      <p:sp>
        <p:nvSpPr>
          <p:cNvPr id="14" name="Arrondir un rectangle avec un coin diagonal 13"/>
          <p:cNvSpPr/>
          <p:nvPr/>
        </p:nvSpPr>
        <p:spPr>
          <a:xfrm>
            <a:off x="500034" y="2132856"/>
            <a:ext cx="8215370" cy="345638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hlinkClick r:id="rId3" tooltip="Michael Porter"/>
              </a:rPr>
              <a:t>Michael Porter</a:t>
            </a:r>
            <a:r>
              <a:rPr lang="en-US" sz="2400" dirty="0">
                <a:solidFill>
                  <a:schemeClr val="tx1"/>
                </a:solidFill>
              </a:rPr>
              <a:t> defined strategy in 1980 as the "...broad formula for how a business is going to compete, what its goals should be, and what policies will be needed to carry out those goals" and the "...combination of the </a:t>
            </a:r>
            <a:r>
              <a:rPr lang="en-US" sz="2400" i="1" dirty="0">
                <a:solidFill>
                  <a:schemeClr val="tx1"/>
                </a:solidFill>
              </a:rPr>
              <a:t>ends</a:t>
            </a:r>
            <a:r>
              <a:rPr lang="en-US" sz="2400" dirty="0">
                <a:solidFill>
                  <a:schemeClr val="tx1"/>
                </a:solidFill>
              </a:rPr>
              <a:t> (goals) for which the firm is striving and the </a:t>
            </a:r>
            <a:r>
              <a:rPr lang="en-US" sz="2400" i="1" dirty="0">
                <a:solidFill>
                  <a:schemeClr val="tx1"/>
                </a:solidFill>
              </a:rPr>
              <a:t>means</a:t>
            </a:r>
            <a:r>
              <a:rPr lang="en-US" sz="2400" dirty="0">
                <a:solidFill>
                  <a:schemeClr val="tx1"/>
                </a:solidFill>
              </a:rPr>
              <a:t> (policies) by which it is seeking to get there." He continued that: "The essence of formulating competitive strategy is relating a company to its environment</a:t>
            </a:r>
            <a:endParaRPr lang="ar-DZ" sz="2400" b="1" dirty="0" smtClean="0">
              <a:solidFill>
                <a:schemeClr val="tx1"/>
              </a:solidFill>
            </a:endParaRPr>
          </a:p>
        </p:txBody>
      </p:sp>
      <p:sp>
        <p:nvSpPr>
          <p:cNvPr id="2" name="AutoShape 2" descr="What Is Strategic Manage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1919601717"/>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4" name="Nuage 3"/>
          <p:cNvSpPr/>
          <p:nvPr/>
        </p:nvSpPr>
        <p:spPr>
          <a:xfrm>
            <a:off x="1643042" y="634165"/>
            <a:ext cx="5929354" cy="911164"/>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err="1" smtClean="0">
                <a:solidFill>
                  <a:schemeClr val="accent4">
                    <a:lumMod val="10000"/>
                  </a:schemeClr>
                </a:solidFill>
              </a:rPr>
              <a:t>Definition</a:t>
            </a:r>
            <a:r>
              <a:rPr lang="fr-FR" sz="2800" b="1" dirty="0" smtClean="0">
                <a:solidFill>
                  <a:schemeClr val="accent4">
                    <a:lumMod val="10000"/>
                  </a:schemeClr>
                </a:solidFill>
              </a:rPr>
              <a:t> </a:t>
            </a:r>
            <a:endParaRPr lang="fr-FR" sz="2800" b="1" dirty="0">
              <a:solidFill>
                <a:schemeClr val="accent4">
                  <a:lumMod val="10000"/>
                </a:schemeClr>
              </a:solidFill>
            </a:endParaRPr>
          </a:p>
        </p:txBody>
      </p:sp>
      <p:sp>
        <p:nvSpPr>
          <p:cNvPr id="2" name="AutoShape 2" descr="What Is Strategic Manage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3" name="AutoShape 2" descr="What Is Strategic Managemen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975" y="1844825"/>
            <a:ext cx="8656513"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3434279"/>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10" name="Ruban vers le bas 9"/>
          <p:cNvSpPr/>
          <p:nvPr/>
        </p:nvSpPr>
        <p:spPr>
          <a:xfrm>
            <a:off x="0" y="239481"/>
            <a:ext cx="8861676" cy="671683"/>
          </a:xfrm>
          <a:prstGeom prst="ribbon">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accent4">
                    <a:lumMod val="10000"/>
                  </a:schemeClr>
                </a:solidFill>
              </a:rPr>
              <a:t>It </a:t>
            </a:r>
            <a:r>
              <a:rPr lang="fr-FR" sz="2400" b="1" dirty="0" err="1" smtClean="0">
                <a:solidFill>
                  <a:schemeClr val="accent4">
                    <a:lumMod val="10000"/>
                  </a:schemeClr>
                </a:solidFill>
              </a:rPr>
              <a:t>involves</a:t>
            </a:r>
            <a:r>
              <a:rPr lang="fr-FR" sz="2400" b="1" dirty="0" smtClean="0">
                <a:solidFill>
                  <a:schemeClr val="accent4">
                    <a:lumMod val="10000"/>
                  </a:schemeClr>
                </a:solidFill>
              </a:rPr>
              <a:t>: </a:t>
            </a:r>
            <a:endParaRPr lang="fr-FR" sz="2400" dirty="0"/>
          </a:p>
        </p:txBody>
      </p:sp>
      <p:sp>
        <p:nvSpPr>
          <p:cNvPr id="2" name="Rectangle à coins arrondis 1"/>
          <p:cNvSpPr/>
          <p:nvPr/>
        </p:nvSpPr>
        <p:spPr>
          <a:xfrm>
            <a:off x="320202" y="1556792"/>
            <a:ext cx="8538148" cy="2304256"/>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Strategic management involves developing and implementing plans to help an organization achieve its goals and objectives. This process can include formulating strategy, planning organizational structure and resource allocation, leading change initiatives, and controlling processes and resources</a:t>
            </a:r>
            <a:endParaRPr lang="fr-FR" sz="2000" dirty="0">
              <a:solidFill>
                <a:schemeClr val="tx1"/>
              </a:solidFill>
            </a:endParaRPr>
          </a:p>
        </p:txBody>
      </p:sp>
      <p:sp>
        <p:nvSpPr>
          <p:cNvPr id="8" name="Rectangle à coins arrondis 7"/>
          <p:cNvSpPr/>
          <p:nvPr/>
        </p:nvSpPr>
        <p:spPr>
          <a:xfrm>
            <a:off x="323528" y="4520706"/>
            <a:ext cx="8538148" cy="2089697"/>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fr-FR" sz="2000" b="1" dirty="0" smtClean="0">
              <a:solidFill>
                <a:schemeClr val="tx1"/>
              </a:solidFill>
            </a:endParaRPr>
          </a:p>
          <a:p>
            <a:pPr algn="just"/>
            <a:r>
              <a:rPr lang="en-US" sz="2000" dirty="0">
                <a:solidFill>
                  <a:schemeClr val="tx1"/>
                </a:solidFill>
              </a:rPr>
              <a:t>Strategic planning involves identifying business challenges, choosing the best strategy, monitoring progress, and then making adjustments to the executed strategy to improve performance. Tools like SWOT (strengths, weaknesses, opportunities, and threats) analysis are used to assess where opportunities and threats lie between the organization, its competition, and the overall market.</a:t>
            </a:r>
            <a:endParaRPr lang="fr-FR" sz="2000" dirty="0">
              <a:solidFill>
                <a:schemeClr val="tx1"/>
              </a:solidFill>
            </a:endParaRPr>
          </a:p>
        </p:txBody>
      </p:sp>
      <p:sp>
        <p:nvSpPr>
          <p:cNvPr id="3" name="Rectangle à coins arrondis 2"/>
          <p:cNvSpPr/>
          <p:nvPr/>
        </p:nvSpPr>
        <p:spPr>
          <a:xfrm>
            <a:off x="323528" y="911164"/>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1</a:t>
            </a:r>
            <a:endParaRPr lang="fr-FR" dirty="0"/>
          </a:p>
        </p:txBody>
      </p:sp>
      <p:sp>
        <p:nvSpPr>
          <p:cNvPr id="11" name="Rectangle à coins arrondis 10"/>
          <p:cNvSpPr/>
          <p:nvPr/>
        </p:nvSpPr>
        <p:spPr>
          <a:xfrm>
            <a:off x="323528" y="3847766"/>
            <a:ext cx="720080" cy="6456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a:t>
            </a:r>
          </a:p>
        </p:txBody>
      </p:sp>
    </p:spTree>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2" name="Rectangle à coins arrondis 1"/>
          <p:cNvSpPr/>
          <p:nvPr/>
        </p:nvSpPr>
        <p:spPr>
          <a:xfrm>
            <a:off x="642910" y="2132856"/>
            <a:ext cx="7601498" cy="4536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t>The strategic management process helps an organization's leadership plan for its future goals. Setting a roadmap and actionable plan ensures that employees and leaders know where they're going and how to get there in the most efficient, cost-effective manner. It is a work in progress, so strategic plans should continuously be evaluated and adjusted as the market outlook changes.</a:t>
            </a:r>
            <a:endParaRPr lang="fr-FR" sz="2400" dirty="0">
              <a:solidFill>
                <a:schemeClr val="bg1"/>
              </a:solidFill>
            </a:endParaRPr>
          </a:p>
        </p:txBody>
      </p:sp>
      <p:sp>
        <p:nvSpPr>
          <p:cNvPr id="3" name="Rectangle 2"/>
          <p:cNvSpPr/>
          <p:nvPr/>
        </p:nvSpPr>
        <p:spPr>
          <a:xfrm>
            <a:off x="467544" y="188640"/>
            <a:ext cx="7776864" cy="1728192"/>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Why SM is important</a:t>
            </a:r>
            <a:endParaRPr lang="fr-FR" sz="2400" dirty="0">
              <a:solidFill>
                <a:schemeClr val="tx1"/>
              </a:solidFill>
            </a:endParaRPr>
          </a:p>
        </p:txBody>
      </p:sp>
    </p:spTree>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9392</TotalTime>
  <Words>1503</Words>
  <Application>Microsoft Office PowerPoint</Application>
  <PresentationFormat>Affichage à l'écran (4:3)</PresentationFormat>
  <Paragraphs>145</Paragraphs>
  <Slides>19</Slides>
  <Notes>18</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1219</cp:revision>
  <dcterms:created xsi:type="dcterms:W3CDTF">2008-12-20T18:29:40Z</dcterms:created>
  <dcterms:modified xsi:type="dcterms:W3CDTF">2024-10-05T10:15:50Z</dcterms:modified>
</cp:coreProperties>
</file>