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Lst>
  <p:notesMasterIdLst>
    <p:notesMasterId r:id="rId13"/>
  </p:notesMasterIdLst>
  <p:sldIdLst>
    <p:sldId id="256" r:id="rId2"/>
    <p:sldId id="258" r:id="rId3"/>
    <p:sldId id="333" r:id="rId4"/>
    <p:sldId id="302" r:id="rId5"/>
    <p:sldId id="303" r:id="rId6"/>
    <p:sldId id="304" r:id="rId7"/>
    <p:sldId id="305" r:id="rId8"/>
    <p:sldId id="306" r:id="rId9"/>
    <p:sldId id="307" r:id="rId10"/>
    <p:sldId id="308" r:id="rId11"/>
    <p:sldId id="309" r:id="rId12"/>
  </p:sldIdLst>
  <p:sldSz cx="9144000" cy="5143500" type="screen16x9"/>
  <p:notesSz cx="6858000" cy="9144000"/>
  <p:embeddedFontLst>
    <p:embeddedFont>
      <p:font typeface="Open Sans" charset="0"/>
      <p:regular r:id="rId14"/>
    </p:embeddedFont>
    <p:embeddedFont>
      <p:font typeface="Albert Sans" charset="0"/>
      <p:regular r:id="rId15"/>
      <p:bold r:id="rId16"/>
      <p:italic r:id="rId17"/>
      <p:boldItalic r:id="rId18"/>
    </p:embeddedFont>
    <p:embeddedFont>
      <p:font typeface="Andalus" pitchFamily="18" charset="-78"/>
      <p:regular r:id="rId19"/>
    </p:embeddedFont>
    <p:embeddedFont>
      <p:font typeface="Urbanist" charset="0"/>
      <p:regular r:id="rId20"/>
      <p:bold r:id="rId21"/>
      <p:italic r:id="rId22"/>
      <p:boldItalic r:id="rId23"/>
    </p:embeddedFont>
    <p:embeddedFont>
      <p:font typeface="Simplified Arabic" pitchFamily="18" charset="-78"/>
      <p:regular r:id="rId24"/>
      <p:bold r:id="rId25"/>
    </p:embeddedFont>
    <p:embeddedFont>
      <p:font typeface="Raleway"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997ADE8-BFB3-4F6C-9867-16FF7F8259F7}">
  <a:tblStyle styleId="{7997ADE8-BFB3-4F6C-9867-16FF7F8259F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576" autoAdjust="0"/>
  </p:normalViewPr>
  <p:slideViewPr>
    <p:cSldViewPr>
      <p:cViewPr>
        <p:scale>
          <a:sx n="80" d="100"/>
          <a:sy n="80" d="100"/>
        </p:scale>
        <p:origin x="-2514" y="-13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font" Target="fonts/font1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font" Target="fonts/font15.fntdata"/><Relationship Id="rId10" Type="http://schemas.openxmlformats.org/officeDocument/2006/relationships/slide" Target="slides/slide9.xml"/><Relationship Id="rId19" Type="http://schemas.openxmlformats.org/officeDocument/2006/relationships/font" Target="fonts/font6.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font" Target="fonts/font14.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2337646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e821fc43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e821fc43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02225" y="799925"/>
            <a:ext cx="4941900" cy="2503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8500"/>
              <a:buNone/>
              <a:defRPr sz="5200"/>
            </a:lvl1pPr>
            <a:lvl2pPr lvl="1" algn="ctr" rtl="0">
              <a:spcBef>
                <a:spcPts val="0"/>
              </a:spcBef>
              <a:spcAft>
                <a:spcPts val="0"/>
              </a:spcAft>
              <a:buSzPts val="8500"/>
              <a:buNone/>
              <a:defRPr sz="8500"/>
            </a:lvl2pPr>
            <a:lvl3pPr lvl="2" algn="ctr" rtl="0">
              <a:spcBef>
                <a:spcPts val="0"/>
              </a:spcBef>
              <a:spcAft>
                <a:spcPts val="0"/>
              </a:spcAft>
              <a:buSzPts val="8500"/>
              <a:buNone/>
              <a:defRPr sz="8500"/>
            </a:lvl3pPr>
            <a:lvl4pPr lvl="3" algn="ctr" rtl="0">
              <a:spcBef>
                <a:spcPts val="0"/>
              </a:spcBef>
              <a:spcAft>
                <a:spcPts val="0"/>
              </a:spcAft>
              <a:buSzPts val="8500"/>
              <a:buNone/>
              <a:defRPr sz="8500"/>
            </a:lvl4pPr>
            <a:lvl5pPr lvl="4" algn="ctr" rtl="0">
              <a:spcBef>
                <a:spcPts val="0"/>
              </a:spcBef>
              <a:spcAft>
                <a:spcPts val="0"/>
              </a:spcAft>
              <a:buSzPts val="8500"/>
              <a:buNone/>
              <a:defRPr sz="8500"/>
            </a:lvl5pPr>
            <a:lvl6pPr lvl="5" algn="ctr" rtl="0">
              <a:spcBef>
                <a:spcPts val="0"/>
              </a:spcBef>
              <a:spcAft>
                <a:spcPts val="0"/>
              </a:spcAft>
              <a:buSzPts val="8500"/>
              <a:buNone/>
              <a:defRPr sz="8500"/>
            </a:lvl6pPr>
            <a:lvl7pPr lvl="6" algn="ctr" rtl="0">
              <a:spcBef>
                <a:spcPts val="0"/>
              </a:spcBef>
              <a:spcAft>
                <a:spcPts val="0"/>
              </a:spcAft>
              <a:buSzPts val="8500"/>
              <a:buNone/>
              <a:defRPr sz="8500"/>
            </a:lvl7pPr>
            <a:lvl8pPr lvl="7" algn="ctr" rtl="0">
              <a:spcBef>
                <a:spcPts val="0"/>
              </a:spcBef>
              <a:spcAft>
                <a:spcPts val="0"/>
              </a:spcAft>
              <a:buSzPts val="8500"/>
              <a:buNone/>
              <a:defRPr sz="8500"/>
            </a:lvl8pPr>
            <a:lvl9pPr lvl="8" algn="ctr" rtl="0">
              <a:spcBef>
                <a:spcPts val="0"/>
              </a:spcBef>
              <a:spcAft>
                <a:spcPts val="0"/>
              </a:spcAft>
              <a:buSzPts val="8500"/>
              <a:buNone/>
              <a:defRPr sz="8500"/>
            </a:lvl9pPr>
          </a:lstStyle>
          <a:p>
            <a:endParaRPr/>
          </a:p>
        </p:txBody>
      </p:sp>
      <p:sp>
        <p:nvSpPr>
          <p:cNvPr id="10" name="Google Shape;10;p2"/>
          <p:cNvSpPr txBox="1">
            <a:spLocks noGrp="1"/>
          </p:cNvSpPr>
          <p:nvPr>
            <p:ph type="subTitle" idx="1"/>
          </p:nvPr>
        </p:nvSpPr>
        <p:spPr>
          <a:xfrm>
            <a:off x="800100" y="3632050"/>
            <a:ext cx="5234100" cy="395400"/>
          </a:xfrm>
          <a:prstGeom prst="rect">
            <a:avLst/>
          </a:prstGeom>
          <a:solidFill>
            <a:schemeClr val="dk2"/>
          </a:solidFill>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600">
                <a:solidFill>
                  <a:schemeClr val="lt1"/>
                </a:solidFill>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1" name="Google Shape;11;p2"/>
          <p:cNvSpPr>
            <a:spLocks noGrp="1"/>
          </p:cNvSpPr>
          <p:nvPr>
            <p:ph type="pic" idx="2"/>
          </p:nvPr>
        </p:nvSpPr>
        <p:spPr>
          <a:xfrm>
            <a:off x="5607650" y="0"/>
            <a:ext cx="3536400" cy="5143500"/>
          </a:xfrm>
          <a:prstGeom prst="rect">
            <a:avLst/>
          </a:prstGeom>
          <a:noFill/>
          <a:ln>
            <a:noFill/>
          </a:ln>
        </p:spPr>
      </p:sp>
      <p:sp>
        <p:nvSpPr>
          <p:cNvPr id="12" name="Google Shape;12;p2"/>
          <p:cNvSpPr/>
          <p:nvPr/>
        </p:nvSpPr>
        <p:spPr>
          <a:xfrm>
            <a:off x="122700"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720000" y="1203200"/>
            <a:ext cx="7704000" cy="4038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5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21" name="Google Shape;21;p4"/>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3"/>
        <p:cNvGrpSpPr/>
        <p:nvPr/>
      </p:nvGrpSpPr>
      <p:grpSpPr>
        <a:xfrm>
          <a:off x="0" y="0"/>
          <a:ext cx="0" cy="0"/>
          <a:chOff x="0" y="0"/>
          <a:chExt cx="0" cy="0"/>
        </a:xfrm>
      </p:grpSpPr>
      <p:sp>
        <p:nvSpPr>
          <p:cNvPr id="44" name="Google Shape;44;p9"/>
          <p:cNvSpPr txBox="1">
            <a:spLocks noGrp="1"/>
          </p:cNvSpPr>
          <p:nvPr>
            <p:ph type="body" idx="1"/>
          </p:nvPr>
        </p:nvSpPr>
        <p:spPr>
          <a:xfrm>
            <a:off x="720000" y="1570575"/>
            <a:ext cx="4047000" cy="2186100"/>
          </a:xfrm>
          <a:prstGeom prst="rect">
            <a:avLst/>
          </a:prstGeom>
        </p:spPr>
        <p:txBody>
          <a:bodyPr spcFirstLastPara="1" wrap="square" lIns="91425" tIns="91425" rIns="91425" bIns="91425" anchor="t" anchorCtr="0">
            <a:noAutofit/>
          </a:bodyPr>
          <a:lstStyle>
            <a:lvl1pPr marL="457200" lvl="0" indent="-279400">
              <a:spcBef>
                <a:spcPts val="0"/>
              </a:spcBef>
              <a:spcAft>
                <a:spcPts val="0"/>
              </a:spcAft>
              <a:buClr>
                <a:srgbClr val="999999"/>
              </a:buClr>
              <a:buSzPts val="800"/>
              <a:buFont typeface="Open Sans"/>
              <a:buChar char="-"/>
              <a:defRPr/>
            </a:lvl1pPr>
            <a:lvl2pPr marL="914400" lvl="1" indent="-279400">
              <a:spcBef>
                <a:spcPts val="0"/>
              </a:spcBef>
              <a:spcAft>
                <a:spcPts val="0"/>
              </a:spcAft>
              <a:buClr>
                <a:srgbClr val="999999"/>
              </a:buClr>
              <a:buSzPts val="800"/>
              <a:buFont typeface="Open Sans"/>
              <a:buChar char="○"/>
              <a:defRPr/>
            </a:lvl2pPr>
            <a:lvl3pPr marL="1371600" lvl="2" indent="-279400">
              <a:spcBef>
                <a:spcPts val="0"/>
              </a:spcBef>
              <a:spcAft>
                <a:spcPts val="0"/>
              </a:spcAft>
              <a:buClr>
                <a:srgbClr val="999999"/>
              </a:buClr>
              <a:buSzPts val="800"/>
              <a:buFont typeface="Open Sans"/>
              <a:buChar char="■"/>
              <a:defRPr/>
            </a:lvl3pPr>
            <a:lvl4pPr marL="1828800" lvl="3" indent="-279400">
              <a:spcBef>
                <a:spcPts val="0"/>
              </a:spcBef>
              <a:spcAft>
                <a:spcPts val="0"/>
              </a:spcAft>
              <a:buClr>
                <a:srgbClr val="999999"/>
              </a:buClr>
              <a:buSzPts val="800"/>
              <a:buFont typeface="Open Sans"/>
              <a:buChar char="●"/>
              <a:defRPr/>
            </a:lvl4pPr>
            <a:lvl5pPr marL="2286000" lvl="4" indent="-304800">
              <a:spcBef>
                <a:spcPts val="0"/>
              </a:spcBef>
              <a:spcAft>
                <a:spcPts val="0"/>
              </a:spcAft>
              <a:buClr>
                <a:srgbClr val="999999"/>
              </a:buClr>
              <a:buSzPts val="1200"/>
              <a:buFont typeface="Open Sans"/>
              <a:buChar char="○"/>
              <a:defRPr/>
            </a:lvl5pPr>
            <a:lvl6pPr marL="2743200" lvl="5" indent="-304800">
              <a:spcBef>
                <a:spcPts val="0"/>
              </a:spcBef>
              <a:spcAft>
                <a:spcPts val="0"/>
              </a:spcAft>
              <a:buClr>
                <a:srgbClr val="999999"/>
              </a:buClr>
              <a:buSzPts val="1200"/>
              <a:buFont typeface="Open Sans"/>
              <a:buChar char="■"/>
              <a:defRPr/>
            </a:lvl6pPr>
            <a:lvl7pPr marL="3200400" lvl="6" indent="-273050">
              <a:spcBef>
                <a:spcPts val="0"/>
              </a:spcBef>
              <a:spcAft>
                <a:spcPts val="0"/>
              </a:spcAft>
              <a:buClr>
                <a:srgbClr val="999999"/>
              </a:buClr>
              <a:buSzPts val="700"/>
              <a:buFont typeface="Open Sans"/>
              <a:buChar char="●"/>
              <a:defRPr/>
            </a:lvl7pPr>
            <a:lvl8pPr marL="3657600" lvl="7" indent="-273050">
              <a:spcBef>
                <a:spcPts val="0"/>
              </a:spcBef>
              <a:spcAft>
                <a:spcPts val="0"/>
              </a:spcAft>
              <a:buClr>
                <a:srgbClr val="999999"/>
              </a:buClr>
              <a:buSzPts val="700"/>
              <a:buFont typeface="Open Sans"/>
              <a:buChar char="○"/>
              <a:defRPr/>
            </a:lvl8pPr>
            <a:lvl9pPr marL="4114800" lvl="8" indent="-266700">
              <a:spcBef>
                <a:spcPts val="0"/>
              </a:spcBef>
              <a:spcAft>
                <a:spcPts val="0"/>
              </a:spcAft>
              <a:buClr>
                <a:srgbClr val="999999"/>
              </a:buClr>
              <a:buSzPts val="600"/>
              <a:buFont typeface="Open Sans"/>
              <a:buChar char="■"/>
              <a:defRPr/>
            </a:lvl9pPr>
          </a:lstStyle>
          <a:p>
            <a:endParaRPr/>
          </a:p>
        </p:txBody>
      </p:sp>
      <p:sp>
        <p:nvSpPr>
          <p:cNvPr id="45" name="Google Shape;45;p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6" name="Google Shape;46;p9"/>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10"/>
          <p:cNvSpPr>
            <a:spLocks noGrp="1"/>
          </p:cNvSpPr>
          <p:nvPr>
            <p:ph type="pic" idx="2"/>
          </p:nvPr>
        </p:nvSpPr>
        <p:spPr>
          <a:xfrm>
            <a:off x="0" y="0"/>
            <a:ext cx="9144000" cy="5143500"/>
          </a:xfrm>
          <a:prstGeom prst="rect">
            <a:avLst/>
          </a:prstGeom>
          <a:noFill/>
          <a:ln>
            <a:noFill/>
          </a:ln>
        </p:spPr>
      </p:sp>
      <p:sp>
        <p:nvSpPr>
          <p:cNvPr id="49" name="Google Shape;49;p10"/>
          <p:cNvSpPr txBox="1">
            <a:spLocks noGrp="1"/>
          </p:cNvSpPr>
          <p:nvPr>
            <p:ph type="body" idx="1"/>
          </p:nvPr>
        </p:nvSpPr>
        <p:spPr>
          <a:xfrm>
            <a:off x="720000" y="2269200"/>
            <a:ext cx="7704000" cy="605100"/>
          </a:xfrm>
          <a:prstGeom prst="rect">
            <a:avLst/>
          </a:prstGeom>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1200"/>
              <a:buFont typeface="Raleway"/>
              <a:buNone/>
              <a:defRPr sz="4000" b="1">
                <a:solidFill>
                  <a:schemeClr val="dk1"/>
                </a:solidFill>
                <a:latin typeface="Raleway"/>
                <a:ea typeface="Raleway"/>
                <a:cs typeface="Raleway"/>
                <a:sym typeface="Raleway"/>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720000" y="445025"/>
            <a:ext cx="7700700" cy="5727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7" name="Google Shape;57;p13"/>
          <p:cNvSpPr txBox="1">
            <a:spLocks noGrp="1"/>
          </p:cNvSpPr>
          <p:nvPr>
            <p:ph type="title" idx="2"/>
          </p:nvPr>
        </p:nvSpPr>
        <p:spPr>
          <a:xfrm>
            <a:off x="1976992"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8" name="Google Shape;58;p13"/>
          <p:cNvSpPr txBox="1">
            <a:spLocks noGrp="1"/>
          </p:cNvSpPr>
          <p:nvPr>
            <p:ph type="title" idx="3"/>
          </p:nvPr>
        </p:nvSpPr>
        <p:spPr>
          <a:xfrm>
            <a:off x="5720717"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9" name="Google Shape;59;p13"/>
          <p:cNvSpPr txBox="1">
            <a:spLocks noGrp="1"/>
          </p:cNvSpPr>
          <p:nvPr>
            <p:ph type="subTitle" idx="1"/>
          </p:nvPr>
        </p:nvSpPr>
        <p:spPr>
          <a:xfrm>
            <a:off x="1976994"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0" name="Google Shape;60;p13"/>
          <p:cNvSpPr txBox="1">
            <a:spLocks noGrp="1"/>
          </p:cNvSpPr>
          <p:nvPr>
            <p:ph type="subTitle" idx="4"/>
          </p:nvPr>
        </p:nvSpPr>
        <p:spPr>
          <a:xfrm>
            <a:off x="5720719"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1" name="Google Shape;61;p13"/>
          <p:cNvSpPr txBox="1">
            <a:spLocks noGrp="1"/>
          </p:cNvSpPr>
          <p:nvPr>
            <p:ph type="title" idx="5"/>
          </p:nvPr>
        </p:nvSpPr>
        <p:spPr>
          <a:xfrm>
            <a:off x="1976992"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2" name="Google Shape;62;p13"/>
          <p:cNvSpPr txBox="1">
            <a:spLocks noGrp="1"/>
          </p:cNvSpPr>
          <p:nvPr>
            <p:ph type="title" idx="6"/>
          </p:nvPr>
        </p:nvSpPr>
        <p:spPr>
          <a:xfrm>
            <a:off x="5720717"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3" name="Google Shape;63;p13"/>
          <p:cNvSpPr txBox="1">
            <a:spLocks noGrp="1"/>
          </p:cNvSpPr>
          <p:nvPr>
            <p:ph type="subTitle" idx="7"/>
          </p:nvPr>
        </p:nvSpPr>
        <p:spPr>
          <a:xfrm>
            <a:off x="1977021"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4" name="Google Shape;64;p13"/>
          <p:cNvSpPr txBox="1">
            <a:spLocks noGrp="1"/>
          </p:cNvSpPr>
          <p:nvPr>
            <p:ph type="subTitle" idx="8"/>
          </p:nvPr>
        </p:nvSpPr>
        <p:spPr>
          <a:xfrm>
            <a:off x="5720723"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5" name="Google Shape;65;p13"/>
          <p:cNvSpPr txBox="1">
            <a:spLocks noGrp="1"/>
          </p:cNvSpPr>
          <p:nvPr>
            <p:ph type="title" idx="9" hasCustomPrompt="1"/>
          </p:nvPr>
        </p:nvSpPr>
        <p:spPr>
          <a:xfrm>
            <a:off x="100917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6" name="Google Shape;66;p13"/>
          <p:cNvSpPr txBox="1">
            <a:spLocks noGrp="1"/>
          </p:cNvSpPr>
          <p:nvPr>
            <p:ph type="title" idx="13" hasCustomPrompt="1"/>
          </p:nvPr>
        </p:nvSpPr>
        <p:spPr>
          <a:xfrm>
            <a:off x="100917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7" name="Google Shape;67;p13"/>
          <p:cNvSpPr txBox="1">
            <a:spLocks noGrp="1"/>
          </p:cNvSpPr>
          <p:nvPr>
            <p:ph type="title" idx="14" hasCustomPrompt="1"/>
          </p:nvPr>
        </p:nvSpPr>
        <p:spPr>
          <a:xfrm>
            <a:off x="475302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8" name="Google Shape;68;p13"/>
          <p:cNvSpPr txBox="1">
            <a:spLocks noGrp="1"/>
          </p:cNvSpPr>
          <p:nvPr>
            <p:ph type="title" idx="15" hasCustomPrompt="1"/>
          </p:nvPr>
        </p:nvSpPr>
        <p:spPr>
          <a:xfrm>
            <a:off x="475302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9" name="Google Shape;69;p13"/>
          <p:cNvSpPr/>
          <p:nvPr/>
        </p:nvSpPr>
        <p:spPr>
          <a:xfrm>
            <a:off x="8920875"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131"/>
        <p:cNvGrpSpPr/>
        <p:nvPr/>
      </p:nvGrpSpPr>
      <p:grpSpPr>
        <a:xfrm>
          <a:off x="0" y="0"/>
          <a:ext cx="0" cy="0"/>
          <a:chOff x="0" y="0"/>
          <a:chExt cx="0" cy="0"/>
        </a:xfrm>
      </p:grpSpPr>
      <p:sp>
        <p:nvSpPr>
          <p:cNvPr id="132" name="Google Shape;132;p21"/>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3450" y="445025"/>
            <a:ext cx="76971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000"/>
              <a:buFont typeface="Urbanist"/>
              <a:buNone/>
              <a:defRPr sz="3000" b="1">
                <a:solidFill>
                  <a:schemeClr val="dk1"/>
                </a:solidFill>
                <a:latin typeface="Urbanist"/>
                <a:ea typeface="Urbanist"/>
                <a:cs typeface="Urbanist"/>
                <a:sym typeface="Urbanist"/>
              </a:defRPr>
            </a:lvl1pPr>
            <a:lvl2pPr lvl="1">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2pPr>
            <a:lvl3pPr lvl="2">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3pPr>
            <a:lvl4pPr lvl="3">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4pPr>
            <a:lvl5pPr lvl="4">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5pPr>
            <a:lvl6pPr lvl="5">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6pPr>
            <a:lvl7pPr lvl="6">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7pPr>
            <a:lvl8pPr lvl="7">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8pPr>
            <a:lvl9pPr lvl="8">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723450" y="1152475"/>
            <a:ext cx="81090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1pPr>
            <a:lvl2pPr marL="914400" lvl="1"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2pPr>
            <a:lvl3pPr marL="1371600" lvl="2"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3pPr>
            <a:lvl4pPr marL="1828800" lvl="3"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4pPr>
            <a:lvl5pPr marL="2286000" lvl="4"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5pPr>
            <a:lvl6pPr marL="2743200" lvl="5"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6pPr>
            <a:lvl7pPr marL="3200400" lvl="6"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7pPr>
            <a:lvl8pPr marL="3657600" lvl="7"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8pPr>
            <a:lvl9pPr marL="4114800" lvl="8"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6" r:id="rId4"/>
    <p:sldLayoutId id="2147483659" r:id="rId5"/>
    <p:sldLayoutId id="2147483667"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1638"/>
        </a:solidFill>
        <a:effectLst/>
      </p:bgPr>
    </p:bg>
    <p:spTree>
      <p:nvGrpSpPr>
        <p:cNvPr id="1" name="Shape 144"/>
        <p:cNvGrpSpPr/>
        <p:nvPr/>
      </p:nvGrpSpPr>
      <p:grpSpPr>
        <a:xfrm>
          <a:off x="0" y="0"/>
          <a:ext cx="0" cy="0"/>
          <a:chOff x="0" y="0"/>
          <a:chExt cx="0" cy="0"/>
        </a:xfrm>
      </p:grpSpPr>
      <p:sp>
        <p:nvSpPr>
          <p:cNvPr id="146" name="Google Shape;146;p26"/>
          <p:cNvSpPr txBox="1">
            <a:spLocks noGrp="1"/>
          </p:cNvSpPr>
          <p:nvPr>
            <p:ph type="ctrTitle"/>
          </p:nvPr>
        </p:nvSpPr>
        <p:spPr>
          <a:xfrm>
            <a:off x="323528" y="132526"/>
            <a:ext cx="4941900" cy="1863160"/>
          </a:xfrm>
          <a:prstGeom prst="rect">
            <a:avLst/>
          </a:prstGeom>
        </p:spPr>
        <p:txBody>
          <a:bodyPr spcFirstLastPara="1" wrap="square" lIns="91425" tIns="91425" rIns="91425" bIns="91425" anchor="ctr" anchorCtr="0">
            <a:noAutofit/>
          </a:bodyPr>
          <a:lstStyle/>
          <a:p>
            <a:pPr lvl="0" algn="ctr" rtl="1" fontAlgn="base">
              <a:spcBef>
                <a:spcPct val="0"/>
              </a:spcBef>
              <a:spcAft>
                <a:spcPts val="1000"/>
              </a:spcAft>
            </a:pPr>
            <a:r>
              <a:rPr lang="ar-DZ" sz="1400" u="sng" dirty="0">
                <a:solidFill>
                  <a:schemeClr val="tx2"/>
                </a:solidFill>
                <a:latin typeface="Andalus" pitchFamily="18" charset="-78"/>
                <a:ea typeface="Arial" pitchFamily="34" charset="0"/>
                <a:cs typeface="Simplified Arabic" pitchFamily="2" charset="-78"/>
              </a:rPr>
              <a:t>جامعة محمد خيضر بسكرة </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كلية العلوم الاقتصادية وعلوم التسيير</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قسم العلوم التجارية</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
            </a:r>
            <a:br>
              <a:rPr lang="ar-DZ" sz="1400" u="sng"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السنة الثانية ماستر: </a:t>
            </a:r>
            <a:r>
              <a:rPr lang="ar-DZ" sz="1400" dirty="0" err="1">
                <a:solidFill>
                  <a:schemeClr val="tx2"/>
                </a:solidFill>
                <a:latin typeface="Andalus" pitchFamily="18" charset="-78"/>
                <a:ea typeface="Arial" pitchFamily="34" charset="0"/>
                <a:cs typeface="Simplified Arabic" pitchFamily="2" charset="-78"/>
              </a:rPr>
              <a:t>اللوجيستيك</a:t>
            </a:r>
            <a:r>
              <a:rPr lang="ar-DZ" sz="1400" dirty="0">
                <a:solidFill>
                  <a:schemeClr val="tx2"/>
                </a:solidFill>
                <a:latin typeface="Andalus" pitchFamily="18" charset="-78"/>
                <a:ea typeface="Arial" pitchFamily="34" charset="0"/>
                <a:cs typeface="Simplified Arabic" pitchFamily="2" charset="-78"/>
              </a:rPr>
              <a:t> وادارة سلسلة الامداد  </a:t>
            </a:r>
            <a:br>
              <a:rPr lang="ar-DZ" sz="1400"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       مقياس سلاسل الامداد الخضراء </a:t>
            </a:r>
            <a:r>
              <a:rPr lang="ar-DZ" sz="1400" dirty="0" err="1">
                <a:solidFill>
                  <a:schemeClr val="tx2"/>
                </a:solidFill>
                <a:latin typeface="Andalus" pitchFamily="18" charset="-78"/>
                <a:ea typeface="Arial" pitchFamily="34" charset="0"/>
                <a:cs typeface="Simplified Arabic" pitchFamily="2" charset="-78"/>
              </a:rPr>
              <a:t>ىالتنافسية</a:t>
            </a:r>
            <a:endParaRPr lang="ar-SA" sz="1400" dirty="0">
              <a:solidFill>
                <a:schemeClr val="tx2"/>
              </a:solidFill>
              <a:latin typeface="Andalus" pitchFamily="18" charset="-78"/>
              <a:ea typeface="Arial" pitchFamily="34" charset="0"/>
              <a:cs typeface="Simplified Arabic" pitchFamily="2" charset="-78"/>
            </a:endParaRPr>
          </a:p>
        </p:txBody>
      </p:sp>
      <p:sp>
        <p:nvSpPr>
          <p:cNvPr id="147" name="Google Shape;147;p26"/>
          <p:cNvSpPr txBox="1">
            <a:spLocks noGrp="1"/>
          </p:cNvSpPr>
          <p:nvPr>
            <p:ph type="subTitle" idx="1"/>
          </p:nvPr>
        </p:nvSpPr>
        <p:spPr>
          <a:xfrm>
            <a:off x="0" y="3431628"/>
            <a:ext cx="5508104" cy="1512168"/>
          </a:xfrm>
          <a:prstGeom prst="rect">
            <a:avLst/>
          </a:prstGeom>
        </p:spPr>
        <p:txBody>
          <a:bodyPr spcFirstLastPara="1" wrap="square" lIns="91425" tIns="91425" rIns="91425" bIns="91425" anchor="ctr" anchorCtr="0">
            <a:noAutofit/>
          </a:bodyPr>
          <a:lstStyle/>
          <a:p>
            <a:pPr marL="0" lvl="0" indent="0" algn="r" rtl="1">
              <a:spcBef>
                <a:spcPts val="0"/>
              </a:spcBef>
              <a:spcAft>
                <a:spcPts val="0"/>
              </a:spcAft>
              <a:buNone/>
            </a:pPr>
            <a:endParaRPr lang="ar-DZ" b="1" dirty="0" smtClean="0"/>
          </a:p>
          <a:p>
            <a:pPr marL="0" lvl="0" indent="0" algn="just" rtl="1" fontAlgn="base">
              <a:spcBef>
                <a:spcPts val="1800"/>
              </a:spcBef>
              <a:spcAft>
                <a:spcPts val="1000"/>
              </a:spcAft>
              <a:buClrTx/>
              <a:buSzTx/>
            </a:pPr>
            <a:r>
              <a:rPr lang="ar-SA" b="1" u="sng" dirty="0">
                <a:solidFill>
                  <a:srgbClr val="080808"/>
                </a:solidFill>
                <a:latin typeface="Andalus" pitchFamily="18" charset="-78"/>
                <a:ea typeface="Arial" pitchFamily="34" charset="0"/>
                <a:cs typeface="Simplified Arabic" pitchFamily="2" charset="-78"/>
              </a:rPr>
              <a:t>إعداد </a:t>
            </a:r>
            <a:r>
              <a:rPr lang="ar-SA" b="1" dirty="0" smtClean="0">
                <a:solidFill>
                  <a:srgbClr val="080808"/>
                </a:solidFill>
                <a:latin typeface="Andalus" pitchFamily="18" charset="-78"/>
                <a:ea typeface="Arial" pitchFamily="34" charset="0"/>
                <a:cs typeface="Simplified Arabic" pitchFamily="2" charset="-78"/>
              </a:rPr>
              <a:t>:</a:t>
            </a:r>
            <a:r>
              <a:rPr lang="ar-DZ" b="1" dirty="0" smtClean="0">
                <a:solidFill>
                  <a:srgbClr val="080808"/>
                </a:solidFill>
                <a:latin typeface="Andalus" pitchFamily="18" charset="-78"/>
                <a:ea typeface="Arial" pitchFamily="34" charset="0"/>
                <a:cs typeface="Simplified Arabic" pitchFamily="2" charset="-78"/>
              </a:rPr>
              <a:t> </a:t>
            </a:r>
            <a:r>
              <a:rPr lang="ar-DZ" sz="1800" b="1" dirty="0" smtClean="0">
                <a:solidFill>
                  <a:srgbClr val="080808"/>
                </a:solidFill>
                <a:latin typeface="Andalus" pitchFamily="18" charset="-78"/>
                <a:ea typeface="Arial" pitchFamily="34" charset="0"/>
                <a:cs typeface="Simplified Arabic" pitchFamily="2" charset="-78"/>
                <a:sym typeface="Wingdings" pitchFamily="2" charset="2"/>
              </a:rPr>
              <a:t>د</a:t>
            </a:r>
            <a:r>
              <a:rPr lang="ar-DZ" sz="1800" b="1" dirty="0">
                <a:solidFill>
                  <a:srgbClr val="080808"/>
                </a:solidFill>
                <a:latin typeface="Andalus" pitchFamily="18" charset="-78"/>
                <a:ea typeface="Arial" pitchFamily="34" charset="0"/>
                <a:cs typeface="Simplified Arabic" pitchFamily="2" charset="-78"/>
                <a:sym typeface="Wingdings" pitchFamily="2" charset="2"/>
              </a:rPr>
              <a:t>/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السنة الجامعية: 2025/2024</a:t>
            </a:r>
            <a:endParaRPr lang="ar-DZ" b="1" dirty="0">
              <a:solidFill>
                <a:srgbClr val="080808"/>
              </a:solidFill>
              <a:latin typeface="Andalus" pitchFamily="18" charset="-78"/>
              <a:ea typeface="Arial" pitchFamily="34" charset="0"/>
              <a:cs typeface="Simplified Arabic" pitchFamily="2" charset="-78"/>
              <a:sym typeface="Wingdings" pitchFamily="2" charset="2"/>
            </a:endParaRPr>
          </a:p>
        </p:txBody>
      </p:sp>
      <p:grpSp>
        <p:nvGrpSpPr>
          <p:cNvPr id="148" name="Google Shape;148;p26"/>
          <p:cNvGrpSpPr/>
          <p:nvPr/>
        </p:nvGrpSpPr>
        <p:grpSpPr>
          <a:xfrm>
            <a:off x="5076056" y="132526"/>
            <a:ext cx="1308300" cy="718963"/>
            <a:chOff x="5189575" y="335200"/>
            <a:chExt cx="1308300" cy="718963"/>
          </a:xfrm>
        </p:grpSpPr>
        <p:sp>
          <p:nvSpPr>
            <p:cNvPr id="149" name="Google Shape;149;p26"/>
            <p:cNvSpPr/>
            <p:nvPr/>
          </p:nvSpPr>
          <p:spPr>
            <a:xfrm>
              <a:off x="5189575" y="619163"/>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0" name="Google Shape;150;p26"/>
            <p:cNvSpPr/>
            <p:nvPr/>
          </p:nvSpPr>
          <p:spPr>
            <a:xfrm>
              <a:off x="5189575" y="524509"/>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1" name="Google Shape;151;p26"/>
            <p:cNvSpPr/>
            <p:nvPr/>
          </p:nvSpPr>
          <p:spPr>
            <a:xfrm>
              <a:off x="5189575" y="429854"/>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2" name="Google Shape;152;p26"/>
            <p:cNvSpPr/>
            <p:nvPr/>
          </p:nvSpPr>
          <p:spPr>
            <a:xfrm>
              <a:off x="5189575" y="335200"/>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grpSp>
        <p:nvGrpSpPr>
          <p:cNvPr id="153" name="Google Shape;153;p26"/>
          <p:cNvGrpSpPr/>
          <p:nvPr/>
        </p:nvGrpSpPr>
        <p:grpSpPr>
          <a:xfrm>
            <a:off x="341474" y="4948014"/>
            <a:ext cx="695145" cy="157997"/>
            <a:chOff x="5911175" y="650875"/>
            <a:chExt cx="506850" cy="115200"/>
          </a:xfrm>
        </p:grpSpPr>
        <p:sp>
          <p:nvSpPr>
            <p:cNvPr id="154" name="Google Shape;154;p26"/>
            <p:cNvSpPr/>
            <p:nvPr/>
          </p:nvSpPr>
          <p:spPr>
            <a:xfrm>
              <a:off x="591117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5" name="Google Shape;155;p26"/>
            <p:cNvSpPr/>
            <p:nvPr/>
          </p:nvSpPr>
          <p:spPr>
            <a:xfrm>
              <a:off x="6107000" y="650875"/>
              <a:ext cx="115200" cy="115200"/>
            </a:xfrm>
            <a:prstGeom prst="ellipse">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6" name="Google Shape;156;p26"/>
            <p:cNvSpPr/>
            <p:nvPr/>
          </p:nvSpPr>
          <p:spPr>
            <a:xfrm>
              <a:off x="630282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2" name="AutoShape 2" descr="‫طريقة النقل إدارة النقل والإمداد اللوجستية واللوجستية, متنوعة, نقل البضائع  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0" name="Picture 6" descr="مستودع النقل والإمداد صناعة البضائع ، مستودع, متفرقات, زاوية, خدمة png"/>
          <p:cNvPicPr>
            <a:picLocks noGrp="1" noChangeAspect="1" noChangeArrowheads="1"/>
          </p:cNvPicPr>
          <p:nvPr>
            <p:ph type="pic" idx="2"/>
          </p:nvPr>
        </p:nvPicPr>
        <p:blipFill>
          <a:blip r:embed="rId3">
            <a:extLst>
              <a:ext uri="{28A0092B-C50C-407E-A947-70E740481C1C}">
                <a14:useLocalDpi xmlns:a14="http://schemas.microsoft.com/office/drawing/2010/main" val="0"/>
              </a:ext>
            </a:extLst>
          </a:blip>
          <a:srcRect l="25334" r="25334"/>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18" name="Rectangle à coins arrondis 17"/>
          <p:cNvSpPr/>
          <p:nvPr/>
        </p:nvSpPr>
        <p:spPr>
          <a:xfrm>
            <a:off x="460375" y="2283718"/>
            <a:ext cx="5191745" cy="100811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rtl="1"/>
            <a:r>
              <a:rPr lang="ar-DZ" sz="4000" dirty="0" smtClean="0">
                <a:ln>
                  <a:solidFill>
                    <a:srgbClr val="080808"/>
                  </a:solidFill>
                </a:ln>
                <a:solidFill>
                  <a:srgbClr val="080808"/>
                </a:solidFill>
                <a:cs typeface="Simplified Arabic" pitchFamily="2" charset="-78"/>
              </a:rPr>
              <a:t>المحاضرة </a:t>
            </a:r>
            <a:r>
              <a:rPr lang="ar-DZ" sz="4000" dirty="0" smtClean="0">
                <a:ln>
                  <a:solidFill>
                    <a:srgbClr val="080808"/>
                  </a:solidFill>
                </a:ln>
                <a:solidFill>
                  <a:srgbClr val="080808"/>
                </a:solidFill>
                <a:cs typeface="Simplified Arabic" pitchFamily="2" charset="-78"/>
              </a:rPr>
              <a:t>الرابعة </a:t>
            </a:r>
            <a:r>
              <a:rPr lang="ar-DZ" sz="4000" dirty="0" smtClean="0">
                <a:ln>
                  <a:solidFill>
                    <a:srgbClr val="080808"/>
                  </a:solidFill>
                </a:ln>
                <a:solidFill>
                  <a:srgbClr val="080808"/>
                </a:solidFill>
                <a:cs typeface="Simplified Arabic" pitchFamily="2" charset="-78"/>
              </a:rPr>
              <a:t>: </a:t>
            </a:r>
            <a:r>
              <a:rPr lang="ar-DZ" sz="4000" dirty="0" smtClean="0">
                <a:ln>
                  <a:solidFill>
                    <a:srgbClr val="080808"/>
                  </a:solidFill>
                </a:ln>
                <a:solidFill>
                  <a:srgbClr val="080808"/>
                </a:solidFill>
                <a:cs typeface="Simplified Arabic" pitchFamily="2" charset="-78"/>
              </a:rPr>
              <a:t>ممارسات سلاسل </a:t>
            </a:r>
            <a:r>
              <a:rPr lang="ar-DZ" sz="4000" dirty="0" smtClean="0">
                <a:ln>
                  <a:solidFill>
                    <a:srgbClr val="080808"/>
                  </a:solidFill>
                </a:ln>
                <a:solidFill>
                  <a:srgbClr val="080808"/>
                </a:solidFill>
                <a:cs typeface="Simplified Arabic" pitchFamily="2" charset="-78"/>
              </a:rPr>
              <a:t>الامداد </a:t>
            </a:r>
            <a:r>
              <a:rPr lang="ar-DZ" sz="4000" dirty="0" smtClean="0">
                <a:ln>
                  <a:solidFill>
                    <a:srgbClr val="080808"/>
                  </a:solidFill>
                </a:ln>
                <a:solidFill>
                  <a:srgbClr val="080808"/>
                </a:solidFill>
                <a:cs typeface="Simplified Arabic" pitchFamily="2" charset="-78"/>
              </a:rPr>
              <a:t>الخضراء (2)</a:t>
            </a:r>
            <a:endParaRPr lang="fr-FR" sz="3600" dirty="0">
              <a:ln>
                <a:solidFill>
                  <a:srgbClr val="080808"/>
                </a:solidFill>
              </a:ln>
              <a:solidFill>
                <a:srgbClr val="080808"/>
              </a:solidFill>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483518"/>
            <a:ext cx="8784976" cy="4462760"/>
          </a:xfrm>
          <a:prstGeom prst="rect">
            <a:avLst/>
          </a:prstGeom>
          <a:solidFill>
            <a:schemeClr val="bg2"/>
          </a:solidFill>
        </p:spPr>
        <p:txBody>
          <a:bodyPr wrap="square" rtlCol="1">
            <a:spAutoFit/>
          </a:bodyPr>
          <a:lstStyle/>
          <a:p>
            <a:pPr algn="r" rtl="1"/>
            <a:r>
              <a:rPr lang="ar-SA" sz="2800" b="1" dirty="0" smtClean="0"/>
              <a:t>ثالثا </a:t>
            </a:r>
            <a:r>
              <a:rPr lang="ar-SA" sz="2800" b="1" dirty="0"/>
              <a:t>: التخزين الأخضر</a:t>
            </a:r>
            <a:endParaRPr lang="fr-FR" sz="2800" dirty="0"/>
          </a:p>
          <a:p>
            <a:pPr algn="r" rtl="1"/>
            <a:r>
              <a:rPr lang="ar-SA" sz="2200" dirty="0"/>
              <a:t>يعرف التخزين الأخضر، بأنه عملية دمج التفكير البيئي داخل أنشطة التخزين بما يحقق الحفاظ على المخزون من التلف والفقد، وترتيب المخزن بما يسهل الوصول إلى المخزون بدون حدوث إصابات عمل، مع أهمية استخدام أدوات مناولة ذات تأثير أقل على البيئة، وتحقيق الاستفادة المثلى من الإنتاج المعيب عن طريق إعادة الاستخدام أو إعادة التصنيع أو إعادة التجميع، مع ضرورة بيع المخزون الراكد والخردة والمعدات غير المستخدمة.</a:t>
            </a:r>
            <a:endParaRPr lang="fr-FR" sz="2200" dirty="0"/>
          </a:p>
          <a:p>
            <a:pPr algn="r" rtl="1"/>
            <a:r>
              <a:rPr lang="ar-SA" sz="2200" dirty="0"/>
              <a:t>ويعرف التخزين الأخضر بأنه جميع الأنشطة التخزينية التي تقلل من الآثار السلبية على البيئة المحيطة، وذلك من خلال  استخدام أقل لمصادر الطاقة وحُسن استخدام المواد الأولية والمنتجات التامة الصنع أثناء إزالتها والتخلص منه</a:t>
            </a:r>
            <a:r>
              <a:rPr lang="ar-DZ" sz="2200" dirty="0"/>
              <a:t>ا، </a:t>
            </a:r>
            <a:r>
              <a:rPr lang="ar-SA" sz="2200" dirty="0"/>
              <a:t>فضلاً على ضرورة مراعاة جميع القواعد الأساسية أثناء عملية التخزين من حيث الترميز وتوفير المعدات والتسهيلات العلمية لصرف المواد المخزنة بحسب أولويات دخولها إلى المخازن منعًا للتلف، وكذلك تهيئة الظروف الملائمة للحفاظ على المواد من التلف والكسر أو التقليل من إصابات العاملين داخل المخازن .</a:t>
            </a:r>
            <a:endParaRPr lang="fr-FR" sz="2200" dirty="0"/>
          </a:p>
          <a:p>
            <a:pPr rtl="1"/>
            <a:r>
              <a:rPr lang="fr-FR" dirty="0"/>
              <a:t> </a:t>
            </a:r>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5101"/>
            <a:ext cx="8784976" cy="5047536"/>
          </a:xfrm>
          <a:prstGeom prst="rect">
            <a:avLst/>
          </a:prstGeom>
          <a:solidFill>
            <a:schemeClr val="bg2"/>
          </a:solidFill>
        </p:spPr>
        <p:txBody>
          <a:bodyPr wrap="square" rtlCol="1">
            <a:spAutoFit/>
          </a:bodyPr>
          <a:lstStyle/>
          <a:p>
            <a:pPr algn="r" rtl="1"/>
            <a:r>
              <a:rPr lang="ar-SA" sz="2200" b="1" dirty="0"/>
              <a:t>كما </a:t>
            </a:r>
            <a:r>
              <a:rPr lang="ar-SA" sz="2200" dirty="0"/>
              <a:t>يشير إلى إمكانية تخفيض حجم التلوث المترتب على عملية التخزين عن طريق جملة من العوامل يمكن إيجازها بالآتي</a:t>
            </a:r>
            <a:r>
              <a:rPr lang="fr-FR" sz="2200" dirty="0"/>
              <a:t>: </a:t>
            </a:r>
          </a:p>
          <a:p>
            <a:pPr marL="342900" lvl="0" indent="-342900" algn="r" rtl="1">
              <a:buFont typeface="Wingdings" pitchFamily="2" charset="2"/>
              <a:buChar char="q"/>
            </a:pPr>
            <a:r>
              <a:rPr lang="ar-SA" sz="2200" dirty="0"/>
              <a:t>استعمال الحاويات القابلة للاستعمال مرة ثانية، أي بعبارة أخرى امتلاك القدرة على استخدام الحاويات أكثر من مرة واحدة،</a:t>
            </a:r>
            <a:endParaRPr lang="fr-FR" sz="2200" dirty="0"/>
          </a:p>
          <a:p>
            <a:pPr marL="342900" lvl="0" indent="-342900" algn="r" rtl="1">
              <a:buFont typeface="Wingdings" pitchFamily="2" charset="2"/>
              <a:buChar char="q"/>
            </a:pPr>
            <a:r>
              <a:rPr lang="ar-SA" sz="2200" dirty="0"/>
              <a:t>استخدام أسلوب تعزيز الطلب أو كما يطلق عليه استخدام أسلوب مستويات التخزين الصفرية، وذلك لتخفيض حجم المواد الأولية والمنتجات التامة الصنع المتوافرة في المخازن وعلى وجه الخصوص الغذائية والسمية منها</a:t>
            </a:r>
            <a:r>
              <a:rPr lang="fr-FR" sz="2200" dirty="0"/>
              <a:t>.</a:t>
            </a:r>
          </a:p>
          <a:p>
            <a:pPr marL="342900" lvl="0" indent="-342900" algn="r" rtl="1">
              <a:buFont typeface="Wingdings" pitchFamily="2" charset="2"/>
              <a:buChar char="q"/>
            </a:pPr>
            <a:r>
              <a:rPr lang="ar-SA" sz="2200" dirty="0"/>
              <a:t>استخدام مواد تعبئة، وتغليف قابلة لإعادة التدوير، ويقصد بهذا العامل مرحلة التغليف الثالثة، والتي تقتصر على عمليات التغليف داخل المخازن، وأثناء عمليات النقل</a:t>
            </a:r>
            <a:r>
              <a:rPr lang="fr-FR" sz="2200" dirty="0"/>
              <a:t>.</a:t>
            </a:r>
          </a:p>
          <a:p>
            <a:pPr marL="342900" lvl="0" indent="-342900" algn="r" rtl="1">
              <a:buFont typeface="Wingdings" pitchFamily="2" charset="2"/>
              <a:buChar char="q"/>
            </a:pPr>
            <a:r>
              <a:rPr lang="ar-SA" sz="2200" dirty="0"/>
              <a:t>اختيار مواقع محاور التوزيع بأسلوب مناسب أي ينبغي أن تكون جميع المخازن، والمواد والمنتجات التي يتم تخزينها قريبة من منافذ التحميل والاستخدام</a:t>
            </a:r>
            <a:r>
              <a:rPr lang="fr-FR" sz="2200" dirty="0"/>
              <a:t>.</a:t>
            </a:r>
          </a:p>
          <a:p>
            <a:pPr marL="342900" lvl="0" indent="-342900" algn="r" rtl="1">
              <a:buFont typeface="Wingdings" pitchFamily="2" charset="2"/>
              <a:buChar char="q"/>
            </a:pPr>
            <a:r>
              <a:rPr lang="ar-SA" sz="2200" dirty="0"/>
              <a:t>تخفيض حجم الطاقة المستخدمة في المخازن، وعمليات التخزين على السواء، وذلك من خلال العمل بشكل جدي على تنمية واستخدام مصادر الطاقة البديلة كالطاقة الشمسية، والهيدروجينية، وطاقة الرياح في عمليات توليد الطاقة الكهربائية.</a:t>
            </a:r>
            <a:endParaRPr lang="fr-FR" sz="2200" dirty="0"/>
          </a:p>
          <a:p>
            <a:pPr rtl="1"/>
            <a:r>
              <a:rPr lang="fr-FR" b="1" dirty="0"/>
              <a:t> </a:t>
            </a:r>
            <a:endParaRPr lang="fr-FR" dirty="0"/>
          </a:p>
        </p:txBody>
      </p:sp>
    </p:spTree>
    <p:extLst>
      <p:ext uri="{BB962C8B-B14F-4D97-AF65-F5344CB8AC3E}">
        <p14:creationId xmlns:p14="http://schemas.microsoft.com/office/powerpoint/2010/main" val="4213082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395536" y="0"/>
            <a:ext cx="7700700" cy="572700"/>
          </a:xfrm>
          <a:prstGeom prst="rect">
            <a:avLst/>
          </a:prstGeom>
        </p:spPr>
        <p:txBody>
          <a:bodyPr spcFirstLastPara="1" wrap="square" lIns="91425" tIns="91425" rIns="91425" bIns="91425" anchor="t" anchorCtr="0">
            <a:noAutofit/>
          </a:bodyPr>
          <a:lstStyle/>
          <a:p>
            <a:r>
              <a:rPr lang="ar-DZ" dirty="0"/>
              <a:t>أولا:  </a:t>
            </a:r>
            <a:r>
              <a:rPr lang="ar-SA" dirty="0"/>
              <a:t>البحث والتطوير الأخضر</a:t>
            </a:r>
            <a:r>
              <a:rPr lang="fr-FR" dirty="0"/>
              <a:t>: </a:t>
            </a:r>
            <a:br>
              <a:rPr lang="fr-FR" dirty="0"/>
            </a:br>
            <a:endParaRPr dirty="0">
              <a:solidFill>
                <a:schemeClr val="tx2"/>
              </a:solidFill>
            </a:endParaRPr>
          </a:p>
        </p:txBody>
      </p:sp>
      <p:sp>
        <p:nvSpPr>
          <p:cNvPr id="15" name="ZoneTexte 14"/>
          <p:cNvSpPr txBox="1"/>
          <p:nvPr/>
        </p:nvSpPr>
        <p:spPr>
          <a:xfrm>
            <a:off x="251520" y="915566"/>
            <a:ext cx="8280920" cy="3785652"/>
          </a:xfrm>
          <a:prstGeom prst="rect">
            <a:avLst/>
          </a:prstGeom>
          <a:solidFill>
            <a:schemeClr val="bg2"/>
          </a:solidFill>
        </p:spPr>
        <p:txBody>
          <a:bodyPr wrap="square" rtlCol="1">
            <a:spAutoFit/>
          </a:bodyPr>
          <a:lstStyle/>
          <a:p>
            <a:pPr lvl="0" algn="r" rtl="1"/>
            <a:r>
              <a:rPr lang="ar-DZ" sz="2400" dirty="0" smtClean="0"/>
              <a:t>يه</a:t>
            </a:r>
            <a:r>
              <a:rPr lang="ar-SA" sz="2400" dirty="0" smtClean="0"/>
              <a:t>دف </a:t>
            </a:r>
            <a:r>
              <a:rPr lang="ar-SA" sz="2400" dirty="0"/>
              <a:t>نشاط البحث والتطوير الأخضر الى ابتكار منتجات خضراء وايضاً يهدف بالبحث عن تقنيات خضراء تساعد في تقليل انبعاثات المعامل، والتي يمكن تعريفها بأنها التقنيات التي تسعى لتطوير المنتجات والمعدات والانشطة الإدارية للحفاظ على الموارد الطبيعية وتخفيض التأثيرات السلبية على البيئة وتسمى أحياناً بالتقنيات التنظيمية أو تكنولوجيا البيئة.</a:t>
            </a:r>
            <a:endParaRPr lang="fr-FR" sz="2400" dirty="0"/>
          </a:p>
          <a:p>
            <a:pPr algn="r" rtl="1"/>
            <a:r>
              <a:rPr lang="ar-SA" sz="2400" dirty="0"/>
              <a:t>ويعرف البحث والتطوير الأخضر مجموعه من الاختيارات والأسس اللازمة لمساعدة المهندسين في تصميم منتجات وتقنيات خضراء ، ويعتبر البحث والتطوير من الخطوات الرئيسة التي تشجع الاقتصاد بالانتقال الى اقتصاد منخفض الكربون والاستهلاك الأمثل للموارد اي الانتقال الى اقتصاد أخضر.</a:t>
            </a:r>
            <a:endParaRPr lang="fr-FR" sz="2400" dirty="0"/>
          </a:p>
          <a:p>
            <a:pPr algn="r" rtl="1"/>
            <a:r>
              <a:rPr lang="fr-FR" sz="2400" b="1" dirty="0"/>
              <a:t>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395536" y="0"/>
            <a:ext cx="7700700" cy="572700"/>
          </a:xfrm>
          <a:prstGeom prst="rect">
            <a:avLst/>
          </a:prstGeom>
        </p:spPr>
        <p:txBody>
          <a:bodyPr spcFirstLastPara="1" wrap="square" lIns="91425" tIns="91425" rIns="91425" bIns="91425" anchor="t" anchorCtr="0">
            <a:noAutofit/>
          </a:bodyPr>
          <a:lstStyle/>
          <a:p>
            <a:pPr rtl="1"/>
            <a:r>
              <a:rPr lang="ar-SA" dirty="0"/>
              <a:t>ثانيا: التصميم الأخضر:</a:t>
            </a:r>
            <a:endParaRPr lang="fr-FR" dirty="0"/>
          </a:p>
        </p:txBody>
      </p:sp>
      <p:sp>
        <p:nvSpPr>
          <p:cNvPr id="15" name="ZoneTexte 14"/>
          <p:cNvSpPr txBox="1"/>
          <p:nvPr/>
        </p:nvSpPr>
        <p:spPr>
          <a:xfrm>
            <a:off x="251520" y="915566"/>
            <a:ext cx="8280920" cy="4154984"/>
          </a:xfrm>
          <a:prstGeom prst="rect">
            <a:avLst/>
          </a:prstGeom>
          <a:solidFill>
            <a:schemeClr val="bg2"/>
          </a:solidFill>
        </p:spPr>
        <p:txBody>
          <a:bodyPr wrap="square" rtlCol="1">
            <a:spAutoFit/>
          </a:bodyPr>
          <a:lstStyle/>
          <a:p>
            <a:pPr algn="r" rtl="1"/>
            <a:r>
              <a:rPr lang="ar-SA" sz="2400" dirty="0"/>
              <a:t>يعتبر التصميم الأخضر أحد الأنشطة الأساسية لسلسلة القيمة الخضراء وهوه يبحث عن تقليل الأثر البيئي للمنتج خلال دوره حياته وان التفكير بالاتجاه الأخضر في التصميم يمكنه ان يميز الصورة البيئة للمنتوج والمنظمة والهدف من التصميم الأخضر هو توفير او تطوير المنتجات الحالية بطريقه آمنه وصديقه للبيئة. </a:t>
            </a:r>
            <a:endParaRPr lang="fr-FR" sz="2400" dirty="0"/>
          </a:p>
          <a:p>
            <a:pPr algn="r" rtl="1"/>
            <a:r>
              <a:rPr lang="ar-SA" sz="2400" dirty="0"/>
              <a:t>يطلق عليه أيضا التصميم الصديق للبيئة أو التصميم من أجل البيئة أو التصميم السليم البيئي أو التصميم المستدام أو التصميم البيئي تحتم منظمات الأعمال اليوم بالتطورات البيئية والاجتماعية الجديدة، فالمشاكل البيئية مثل تغير المناخ، تدمر طبقة الأوزون، استنزاف الموارد التحمض، ... إلخ. كل هذه المشاكل تستدعي تغييرا في أساليب الإنتاج، وتقليل استخدام الطاقة والمواد والتعديلات في المنتجات النهائية. فالفكرة الأساسية للتصميم البيئي هي تصميم منتجات خضراء لا تحدث أي ضرر في البيئة في مختلف مراحل دورة حياتها</a:t>
            </a:r>
            <a:r>
              <a:rPr lang="ar-SA" sz="2400" dirty="0" smtClean="0"/>
              <a:t>.</a:t>
            </a:r>
            <a:endParaRPr lang="fr-FR" sz="4000" dirty="0"/>
          </a:p>
        </p:txBody>
      </p:sp>
    </p:spTree>
    <p:extLst>
      <p:ext uri="{BB962C8B-B14F-4D97-AF65-F5344CB8AC3E}">
        <p14:creationId xmlns:p14="http://schemas.microsoft.com/office/powerpoint/2010/main" val="199291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79512" y="0"/>
            <a:ext cx="8712968" cy="4001095"/>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wrap="square" rtlCol="1">
            <a:spAutoFit/>
          </a:bodyPr>
          <a:lstStyle/>
          <a:p>
            <a:pPr lvl="0" rtl="1"/>
            <a:endParaRPr lang="fr-FR" dirty="0"/>
          </a:p>
          <a:p>
            <a:pPr algn="r" rtl="1"/>
            <a:r>
              <a:rPr lang="ar-DZ" sz="2400" b="1" dirty="0" smtClean="0">
                <a:solidFill>
                  <a:schemeClr val="bg1"/>
                </a:solidFill>
              </a:rPr>
              <a:t>1- تعريف التصميم الاخضر:</a:t>
            </a:r>
          </a:p>
          <a:p>
            <a:pPr algn="r" rtl="1"/>
            <a:r>
              <a:rPr lang="ar-SA" sz="2400" dirty="0" smtClean="0">
                <a:solidFill>
                  <a:schemeClr val="bg1"/>
                </a:solidFill>
              </a:rPr>
              <a:t>هو </a:t>
            </a:r>
            <a:r>
              <a:rPr lang="ar-SA" sz="2400" dirty="0">
                <a:solidFill>
                  <a:schemeClr val="bg1"/>
                </a:solidFill>
              </a:rPr>
              <a:t>منظومة متكاملة تهدف بالدرجة الأولى للمحافظة على البيئة والعمل على تخفيض الآثار البيئية للمنتج طوال دورة حياته من خلال استخدام مواد غير ضارة بالبيئة.</a:t>
            </a:r>
            <a:endParaRPr lang="fr-FR" sz="2400" dirty="0">
              <a:solidFill>
                <a:schemeClr val="bg1"/>
              </a:solidFill>
            </a:endParaRPr>
          </a:p>
          <a:p>
            <a:pPr algn="r" rtl="1"/>
            <a:r>
              <a:rPr lang="ar-DZ" sz="2400" dirty="0">
                <a:solidFill>
                  <a:schemeClr val="bg1"/>
                </a:solidFill>
              </a:rPr>
              <a:t>	</a:t>
            </a:r>
            <a:r>
              <a:rPr lang="ar-SA" sz="2400" dirty="0" smtClean="0">
                <a:solidFill>
                  <a:schemeClr val="bg1"/>
                </a:solidFill>
              </a:rPr>
              <a:t>يقصد </a:t>
            </a:r>
            <a:r>
              <a:rPr lang="ar-SA" sz="2400" dirty="0">
                <a:solidFill>
                  <a:schemeClr val="bg1"/>
                </a:solidFill>
              </a:rPr>
              <a:t>بنشاط التصميم الأخضر: " المنهج الذي يبحث في تقليص الأثر البيئي للمنتج خلال كامل حياته من خلال عملية التصميم والتفكير بالاخضرار عند التصميم وهذا يمكنه أن يصنع فارق كبير في الصورة البيئية للمنتج والمنظمة فهو يتعلق بتصميم السلعة أو الخدمة والتي تشجع الوعي البيئي"، يتطلب التصميم البيئي من الشركات المصنعة تصميم منتجات تقلل استهلاك المواد والطاقة إلى الحد الأدنى وتسهل إعادة استخدام وإعادة تدوير واستعادة المواد والأجزاء المكونة والتي تتجنب أو تقلل من استخدام المنتجات الخطرة في عملية التصنيع</a:t>
            </a:r>
            <a:r>
              <a:rPr lang="fr-FR" sz="2400" dirty="0">
                <a:solidFill>
                  <a:schemeClr val="bg1"/>
                </a:solidFill>
              </a:rPr>
              <a:t>. </a:t>
            </a:r>
          </a:p>
        </p:txBody>
      </p:sp>
    </p:spTree>
    <p:extLst>
      <p:ext uri="{BB962C8B-B14F-4D97-AF65-F5344CB8AC3E}">
        <p14:creationId xmlns:p14="http://schemas.microsoft.com/office/powerpoint/2010/main" val="3579900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974" y="915566"/>
            <a:ext cx="8352928" cy="2308324"/>
          </a:xfrm>
          <a:prstGeom prst="rect">
            <a:avLst/>
          </a:prstGeom>
          <a:solidFill>
            <a:schemeClr val="bg2"/>
          </a:solidFill>
        </p:spPr>
        <p:txBody>
          <a:bodyPr wrap="square" rtlCol="1">
            <a:spAutoFit/>
          </a:bodyPr>
          <a:lstStyle/>
          <a:p>
            <a:pPr algn="r" rtl="1"/>
            <a:r>
              <a:rPr lang="ar-DZ" sz="2400" b="1" dirty="0" smtClean="0"/>
              <a:t>2- نشاطات التصميم الاخضر:</a:t>
            </a:r>
          </a:p>
          <a:p>
            <a:pPr algn="r" rtl="1"/>
            <a:r>
              <a:rPr lang="ar-SA" sz="2400" dirty="0" smtClean="0"/>
              <a:t>تشمل </a:t>
            </a:r>
            <a:r>
              <a:rPr lang="ar-SA" sz="2400" dirty="0"/>
              <a:t>ممارسات التصميم البيئي الأنشطة التالية:</a:t>
            </a:r>
            <a:endParaRPr lang="fr-FR" sz="2400" dirty="0"/>
          </a:p>
          <a:p>
            <a:pPr algn="r" rtl="1"/>
            <a:r>
              <a:rPr lang="ar-SA" sz="2400" dirty="0"/>
              <a:t>-التصميم لإعادة </a:t>
            </a:r>
            <a:r>
              <a:rPr lang="ar-SA" sz="2400" dirty="0" smtClean="0"/>
              <a:t>الاستخدام.</a:t>
            </a:r>
            <a:endParaRPr lang="fr-FR" sz="2400" dirty="0"/>
          </a:p>
          <a:p>
            <a:pPr algn="r" rtl="1"/>
            <a:r>
              <a:rPr lang="ar-SA" sz="2400" dirty="0"/>
              <a:t>-التصميم لإعادة </a:t>
            </a:r>
            <a:r>
              <a:rPr lang="ar-SA" sz="2400" dirty="0" smtClean="0"/>
              <a:t>التدوير.</a:t>
            </a:r>
            <a:endParaRPr lang="fr-FR" sz="2400" dirty="0"/>
          </a:p>
          <a:p>
            <a:pPr algn="r" rtl="1"/>
            <a:r>
              <a:rPr lang="ar-SA" sz="2400" dirty="0"/>
              <a:t>-التصميم لإعادة </a:t>
            </a:r>
            <a:r>
              <a:rPr lang="ar-SA" sz="2400" dirty="0" smtClean="0"/>
              <a:t>التصنيع</a:t>
            </a:r>
            <a:r>
              <a:rPr lang="ar-DZ" sz="2400" dirty="0" smtClean="0"/>
              <a:t>.</a:t>
            </a:r>
            <a:endParaRPr lang="fr-FR" sz="2400" dirty="0"/>
          </a:p>
          <a:p>
            <a:pPr algn="r" rtl="1"/>
            <a:r>
              <a:rPr lang="ar-SA" sz="2400" dirty="0"/>
              <a:t>-التصميم لكفاءة الموارد</a:t>
            </a:r>
            <a:r>
              <a:rPr lang="ar-SA" sz="2400" dirty="0" smtClean="0"/>
              <a:t>:.</a:t>
            </a:r>
            <a:endParaRPr lang="fr-FR" sz="2400" dirty="0"/>
          </a:p>
        </p:txBody>
      </p:sp>
    </p:spTree>
    <p:extLst>
      <p:ext uri="{BB962C8B-B14F-4D97-AF65-F5344CB8AC3E}">
        <p14:creationId xmlns:p14="http://schemas.microsoft.com/office/powerpoint/2010/main" val="1956408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83518"/>
            <a:ext cx="8208912" cy="4708981"/>
          </a:xfrm>
          <a:prstGeom prst="rect">
            <a:avLst/>
          </a:prstGeom>
          <a:solidFill>
            <a:schemeClr val="bg2"/>
          </a:solidFill>
        </p:spPr>
        <p:txBody>
          <a:bodyPr wrap="square" rtlCol="1">
            <a:spAutoFit/>
          </a:bodyPr>
          <a:lstStyle/>
          <a:p>
            <a:pPr algn="r" rtl="1"/>
            <a:r>
              <a:rPr lang="ar-SA" sz="2000" dirty="0"/>
              <a:t>يجب أن تمتلك المنظمات الإمكانات الواضحة لتصبح صديقة للبيئة من خلال إعادة تصنيع المنتج وذلك</a:t>
            </a:r>
            <a:endParaRPr lang="fr-FR" sz="2000" dirty="0"/>
          </a:p>
          <a:p>
            <a:pPr algn="r" rtl="1"/>
            <a:r>
              <a:rPr lang="ar-SA" sz="2000" dirty="0"/>
              <a:t>بتقنية تصميمه قابلا لإعادة الاستخدام، ونشاط التصميم الأخضر يشمل مظاهر وجوانب عديدة فهو:</a:t>
            </a:r>
            <a:endParaRPr lang="fr-FR" sz="2000" dirty="0"/>
          </a:p>
          <a:p>
            <a:pPr marL="342900" indent="-342900" algn="r" rtl="1">
              <a:buFont typeface="Courier New" pitchFamily="49" charset="0"/>
              <a:buChar char="o"/>
            </a:pPr>
            <a:r>
              <a:rPr lang="ar-SA" sz="2000" dirty="0"/>
              <a:t> </a:t>
            </a:r>
            <a:r>
              <a:rPr lang="ar-SA" sz="2000" dirty="0" smtClean="0"/>
              <a:t>بداية </a:t>
            </a:r>
            <a:r>
              <a:rPr lang="ar-SA" sz="2000" dirty="0"/>
              <a:t>يهتم بتصميم المنتج بطريقة تقلص استهلاك الموارد والطاقة وأيضا تصميم المنتج بقابلية إعادة الاستخدام، إعادة التدوير، الاسترداد للموارد والأجزاء والمكونات،</a:t>
            </a:r>
            <a:endParaRPr lang="fr-FR" sz="2000" dirty="0"/>
          </a:p>
          <a:p>
            <a:pPr marL="342900" lvl="0" indent="-342900" algn="r" rtl="1">
              <a:buFont typeface="Courier New" pitchFamily="49" charset="0"/>
              <a:buChar char="o"/>
            </a:pPr>
            <a:r>
              <a:rPr lang="fr-FR" sz="2000" dirty="0"/>
              <a:t> </a:t>
            </a:r>
            <a:r>
              <a:rPr lang="ar-SA" sz="2000" dirty="0"/>
              <a:t>وكذلك تصميم المنتوج بخاصية تقليص استخدام او تجنب استخدام المواد السامة الداخلة في المنتوج او العملية المصنعة له</a:t>
            </a:r>
            <a:r>
              <a:rPr lang="fr-FR" sz="2000" dirty="0"/>
              <a:t> . </a:t>
            </a:r>
            <a:r>
              <a:rPr lang="ar-SA" sz="2000" dirty="0"/>
              <a:t>و يمكن ان نضيف الى هذه المظاهر ما يلي:</a:t>
            </a:r>
            <a:endParaRPr lang="fr-FR" sz="2000" dirty="0"/>
          </a:p>
          <a:p>
            <a:pPr marL="342900" lvl="0" indent="-342900" algn="r" rtl="1">
              <a:buFont typeface="Courier New" pitchFamily="49" charset="0"/>
              <a:buChar char="o"/>
            </a:pPr>
            <a:r>
              <a:rPr lang="ar-SA" sz="2000" dirty="0"/>
              <a:t>تصميم المنتوج ليدعم اللوائح البيئية .</a:t>
            </a:r>
            <a:endParaRPr lang="fr-FR" sz="2000" dirty="0"/>
          </a:p>
          <a:p>
            <a:pPr marL="342900" lvl="0" indent="-342900" algn="r" rtl="1">
              <a:buFont typeface="Courier New" pitchFamily="49" charset="0"/>
              <a:buChar char="o"/>
            </a:pPr>
            <a:r>
              <a:rPr lang="ar-SA" sz="2000" dirty="0"/>
              <a:t>تصميم المنتوج ذي الوزن والسعة الأقل من اجل ان نخفض الوقت المستغرق، مساحة تخزين أقل، والطاقة المبذولة في عمليات النقل اقل ما يمكن</a:t>
            </a:r>
            <a:r>
              <a:rPr lang="fr-FR" sz="2000" dirty="0"/>
              <a:t> . </a:t>
            </a:r>
          </a:p>
          <a:p>
            <a:pPr marL="342900" lvl="0" indent="-342900" algn="r" rtl="1">
              <a:buFont typeface="Courier New" pitchFamily="49" charset="0"/>
              <a:buChar char="o"/>
            </a:pPr>
            <a:r>
              <a:rPr lang="ar-SA" sz="2000" dirty="0"/>
              <a:t>تصميم المنتوج بطريقة تسهل استخدامه من قبل المستخدمين بأكفأ طريقة بحيث توفر الطاقة</a:t>
            </a:r>
            <a:r>
              <a:rPr lang="fr-FR" sz="2000" dirty="0"/>
              <a:t>.</a:t>
            </a:r>
          </a:p>
          <a:p>
            <a:pPr marL="342900" lvl="0" indent="-342900" algn="r" rtl="1">
              <a:buFont typeface="Courier New" pitchFamily="49" charset="0"/>
              <a:buChar char="o"/>
            </a:pPr>
            <a:r>
              <a:rPr lang="ar-SA" sz="2000" dirty="0"/>
              <a:t>التصميم لقابلية استخدام الاجزاء وبخاصية الاستخدام الموزع للمنتوج والتصليح الاسهل وزيادة الكفاءة</a:t>
            </a:r>
            <a:r>
              <a:rPr lang="fr-FR" sz="2000" dirty="0"/>
              <a:t> . </a:t>
            </a:r>
          </a:p>
          <a:p>
            <a:pPr marL="342900" lvl="0" indent="-342900" algn="r" rtl="1">
              <a:buFont typeface="Courier New" pitchFamily="49" charset="0"/>
              <a:buChar char="o"/>
            </a:pPr>
            <a:r>
              <a:rPr lang="ar-SA" sz="2000" dirty="0"/>
              <a:t>جعل جداول الصيانة وقدرتها مؤكدة للمنتوج بحيث لا يترك ليتدهور مما يسبب انبعاثات الغازات الضارة</a:t>
            </a:r>
            <a:endParaRPr lang="fr-FR" sz="2000" dirty="0"/>
          </a:p>
        </p:txBody>
      </p:sp>
    </p:spTree>
    <p:extLst>
      <p:ext uri="{BB962C8B-B14F-4D97-AF65-F5344CB8AC3E}">
        <p14:creationId xmlns:p14="http://schemas.microsoft.com/office/powerpoint/2010/main" val="186870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95536" y="123478"/>
            <a:ext cx="8352928" cy="5170646"/>
          </a:xfrm>
          <a:prstGeom prst="rect">
            <a:avLst/>
          </a:prstGeom>
          <a:solidFill>
            <a:schemeClr val="bg2"/>
          </a:solidFill>
        </p:spPr>
        <p:txBody>
          <a:bodyPr wrap="square" rtlCol="1">
            <a:spAutoFit/>
          </a:bodyPr>
          <a:lstStyle/>
          <a:p>
            <a:pPr algn="r" rtl="1"/>
            <a:r>
              <a:rPr lang="ar-SA" sz="2200" b="1" dirty="0"/>
              <a:t>- مبادئ التصميم الاخضر:</a:t>
            </a:r>
            <a:endParaRPr lang="fr-FR" sz="2200" dirty="0"/>
          </a:p>
          <a:p>
            <a:pPr algn="r" rtl="1"/>
            <a:r>
              <a:rPr lang="ar-SA" sz="2200" dirty="0"/>
              <a:t>هناك مبادئ عديدة لممارسات التصميم الأخضر أهمها  </a:t>
            </a:r>
            <a:r>
              <a:rPr lang="fr-FR" sz="2200" dirty="0"/>
              <a:t>:</a:t>
            </a:r>
          </a:p>
          <a:p>
            <a:pPr marL="285750" lvl="0" indent="-285750" algn="r" rtl="1">
              <a:buFont typeface="Arial" pitchFamily="34" charset="0"/>
              <a:buChar char="•"/>
            </a:pPr>
            <a:r>
              <a:rPr lang="ar-SA" sz="2200" dirty="0"/>
              <a:t>المنتجات يجب أن تصمم لتقليل النفايات</a:t>
            </a:r>
            <a:r>
              <a:rPr lang="fr-FR" sz="2200" dirty="0"/>
              <a:t>. </a:t>
            </a:r>
          </a:p>
          <a:p>
            <a:pPr marL="285750" lvl="0" indent="-285750" algn="r" rtl="1">
              <a:buFont typeface="Arial" pitchFamily="34" charset="0"/>
              <a:buChar char="•"/>
            </a:pPr>
            <a:r>
              <a:rPr lang="ar-SA" sz="2200" dirty="0"/>
              <a:t>الموارد المستعملة يجب أن تكون من الموارد المتوفرة الأقل سمية</a:t>
            </a:r>
            <a:r>
              <a:rPr lang="fr-FR" sz="2200" dirty="0"/>
              <a:t>. </a:t>
            </a:r>
            <a:r>
              <a:rPr lang="ar-SA" sz="2200" dirty="0"/>
              <a:t>الانتاج والتصنيع يجب أن يحصلوا على أغلب مواردهم من الموارد المعادة التي يعاد استخدامها عوضا عن الموارد الاولية الجديدة</a:t>
            </a:r>
            <a:r>
              <a:rPr lang="fr-FR" sz="2200" dirty="0"/>
              <a:t>. </a:t>
            </a:r>
            <a:r>
              <a:rPr lang="ar-SA" sz="2200" dirty="0"/>
              <a:t>أي أن الصناعة يجب ان تشجع صناعة اعادة تدوير الموارد قيد الاستخدام</a:t>
            </a:r>
            <a:r>
              <a:rPr lang="fr-FR" sz="2200" dirty="0"/>
              <a:t> . </a:t>
            </a:r>
          </a:p>
          <a:p>
            <a:pPr marL="285750" lvl="0" indent="-285750" algn="r" rtl="1">
              <a:buFont typeface="Arial" pitchFamily="34" charset="0"/>
              <a:buChar char="•"/>
            </a:pPr>
            <a:r>
              <a:rPr lang="ar-SA" sz="2200" dirty="0"/>
              <a:t>يجب استخدام الحد الأدنى من الطاقة والموارد في كل العمليات</a:t>
            </a:r>
            <a:r>
              <a:rPr lang="fr-FR" sz="2200" dirty="0"/>
              <a:t>.</a:t>
            </a:r>
          </a:p>
          <a:p>
            <a:pPr marL="285750" lvl="0" indent="-285750" algn="r" rtl="1">
              <a:buFont typeface="Arial" pitchFamily="34" charset="0"/>
              <a:buChar char="•"/>
            </a:pPr>
            <a:r>
              <a:rPr lang="ar-SA" sz="2200" dirty="0"/>
              <a:t>تقليل التعبئة والتغليف وتعظيم اعادة التدوير واعادة الاستخدام</a:t>
            </a:r>
            <a:r>
              <a:rPr lang="fr-FR" sz="2200" dirty="0"/>
              <a:t> . </a:t>
            </a:r>
          </a:p>
          <a:p>
            <a:pPr marL="285750" lvl="0" indent="-285750" algn="r" rtl="1">
              <a:buFont typeface="Arial" pitchFamily="34" charset="0"/>
              <a:buChar char="•"/>
            </a:pPr>
            <a:r>
              <a:rPr lang="ar-SA" sz="2200" dirty="0"/>
              <a:t>يتم تصميم المنتوج لكي يكون سهل التكييف مع الابداعات المادية المتوفرة</a:t>
            </a:r>
            <a:r>
              <a:rPr lang="fr-FR" sz="2200" dirty="0"/>
              <a:t>.</a:t>
            </a:r>
          </a:p>
          <a:p>
            <a:pPr marL="285750" lvl="0" indent="-285750" algn="r" rtl="1">
              <a:buFont typeface="Arial" pitchFamily="34" charset="0"/>
              <a:buChar char="•"/>
            </a:pPr>
            <a:r>
              <a:rPr lang="ar-SA" sz="2200" dirty="0"/>
              <a:t>كل منتوج يتم تصميمه حتى يمكن اما اعادة استخدامه أو أن يتم تكوين منتوج جديد منه أو من مكوناته</a:t>
            </a:r>
            <a:r>
              <a:rPr lang="fr-FR" sz="2200" dirty="0"/>
              <a:t> . </a:t>
            </a:r>
          </a:p>
          <a:p>
            <a:pPr marL="285750" lvl="0" indent="-285750" algn="r" rtl="1">
              <a:buFont typeface="Arial" pitchFamily="34" charset="0"/>
              <a:buChar char="•"/>
            </a:pPr>
            <a:r>
              <a:rPr lang="fr-FR" sz="2200" dirty="0"/>
              <a:t>.</a:t>
            </a:r>
            <a:r>
              <a:rPr lang="ar-SA" sz="2200" dirty="0"/>
              <a:t>كل الأعمال يجب أن تصمم لتحسين البيئة والحفاظ على التنوع البيولوجي ولتخفيض أي اثار سلبية على الموارد الطبيعية</a:t>
            </a:r>
            <a:r>
              <a:rPr lang="fr-FR" sz="2200" dirty="0"/>
              <a:t> .</a:t>
            </a:r>
          </a:p>
          <a:p>
            <a:pPr marL="285750" lvl="0" indent="-285750" algn="r" rtl="1">
              <a:buFont typeface="Arial" pitchFamily="34" charset="0"/>
              <a:buChar char="•"/>
            </a:pPr>
            <a:r>
              <a:rPr lang="ar-SA" sz="2200" dirty="0"/>
              <a:t>كل جزء من الطاقة في الصناعة يجب أن يقدم تحويلا  ماديا.</a:t>
            </a:r>
            <a:endParaRPr lang="fr-FR" sz="2200" dirty="0"/>
          </a:p>
        </p:txBody>
      </p:sp>
    </p:spTree>
    <p:extLst>
      <p:ext uri="{BB962C8B-B14F-4D97-AF65-F5344CB8AC3E}">
        <p14:creationId xmlns:p14="http://schemas.microsoft.com/office/powerpoint/2010/main" val="348503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83518"/>
            <a:ext cx="8640960" cy="3924151"/>
          </a:xfrm>
          <a:prstGeom prst="rect">
            <a:avLst/>
          </a:prstGeom>
          <a:solidFill>
            <a:schemeClr val="bg2"/>
          </a:solidFill>
        </p:spPr>
        <p:txBody>
          <a:bodyPr wrap="square" rtlCol="1">
            <a:spAutoFit/>
          </a:bodyPr>
          <a:lstStyle/>
          <a:p>
            <a:pPr algn="r" rtl="1"/>
            <a:r>
              <a:rPr lang="ar-DZ" sz="2400" b="1" dirty="0" smtClean="0"/>
              <a:t>4- أهمية التصميم الاخضر</a:t>
            </a:r>
          </a:p>
          <a:p>
            <a:pPr algn="r" rtl="1"/>
            <a:r>
              <a:rPr lang="ar-SA" sz="2000" dirty="0" smtClean="0"/>
              <a:t>بصدد </a:t>
            </a:r>
            <a:r>
              <a:rPr lang="ar-SA" sz="2000" dirty="0"/>
              <a:t>اهمية نشاط التصميم الاخضر</a:t>
            </a:r>
            <a:r>
              <a:rPr lang="fr-FR" sz="2000" dirty="0"/>
              <a:t> ) </a:t>
            </a:r>
            <a:r>
              <a:rPr lang="ar-SA" sz="2000" dirty="0"/>
              <a:t>البيئي</a:t>
            </a:r>
            <a:r>
              <a:rPr lang="fr-FR" sz="2000" dirty="0"/>
              <a:t> ( </a:t>
            </a:r>
            <a:r>
              <a:rPr lang="ar-SA" sz="2000" dirty="0"/>
              <a:t>فإن  إدارة سلاسل التوريد الخضراء تنطوي على فهم متطلبات الزبون وهو امر حيوي للقيمة المضافة في سلسلة التوريد والعمل مع الزبائن لتكوين منتوج وتعبئته، والتي تكون اقل تأثير على البيئة والذي يعرف باسم التصميم البيئي يكون ميزة مزدوجة </a:t>
            </a:r>
            <a:r>
              <a:rPr lang="fr-FR" sz="2000" dirty="0"/>
              <a:t> )</a:t>
            </a:r>
            <a:r>
              <a:rPr lang="ar-SA" sz="2000" dirty="0"/>
              <a:t>تقليص النفقات المادية وارتفاع رضا الزبائن</a:t>
            </a:r>
            <a:r>
              <a:rPr lang="fr-FR" sz="2000" dirty="0"/>
              <a:t>(</a:t>
            </a:r>
            <a:r>
              <a:rPr lang="ar-SA" sz="2000" dirty="0"/>
              <a:t>، ومن خلال التصميم الاخضر الذي هو احد الاعتبارات الرئيسة في إدارة سلاسل التوريد الخضراء فان ما يقارب</a:t>
            </a:r>
            <a:r>
              <a:rPr lang="fr-FR" sz="2000" dirty="0"/>
              <a:t> 80 </a:t>
            </a:r>
            <a:r>
              <a:rPr lang="ar-SA" sz="2000" dirty="0"/>
              <a:t>٪ من تكلفة عمر المنتوج يتم ضمانها وتحديدها خلال مرحلة التصميم.</a:t>
            </a:r>
            <a:endParaRPr lang="fr-FR" sz="2000" dirty="0"/>
          </a:p>
          <a:p>
            <a:pPr algn="r" rtl="1"/>
            <a:r>
              <a:rPr lang="ar-SA" sz="2000" dirty="0"/>
              <a:t> فقد ادركت المنظمات ان تصميم المنتوج مع الاخذ بالاعتبار دورة حياته يمكن ان يؤدي الى وفورات في الكلف طول فترة حياة المنتوج من خلال مواد اقل،  نفايات اقل ورسوم تخلص اقل، ورسوم اعادة تدوير اقل ، وتصميم المنتوج يتم انشائه داخل فرق متعددة الوظائف منظميه وبالتعاون الداخلي للمنظمة مع الاعضاء في سلسلة التوريد .</a:t>
            </a:r>
            <a:endParaRPr lang="fr-FR" sz="2000" dirty="0"/>
          </a:p>
          <a:p>
            <a:pPr algn="r" rtl="1">
              <a:lnSpc>
                <a:spcPct val="150000"/>
              </a:lnSpc>
            </a:pPr>
            <a:endParaRPr lang="ar-DZ" dirty="0">
              <a:cs typeface="+mj-cs"/>
            </a:endParaRPr>
          </a:p>
        </p:txBody>
      </p:sp>
    </p:spTree>
    <p:extLst>
      <p:ext uri="{BB962C8B-B14F-4D97-AF65-F5344CB8AC3E}">
        <p14:creationId xmlns:p14="http://schemas.microsoft.com/office/powerpoint/2010/main" val="1398950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79512" y="176287"/>
            <a:ext cx="8928992" cy="4493538"/>
          </a:xfrm>
          <a:prstGeom prst="rect">
            <a:avLst/>
          </a:prstGeom>
          <a:solidFill>
            <a:schemeClr val="bg2"/>
          </a:solidFill>
        </p:spPr>
        <p:txBody>
          <a:bodyPr wrap="square" rtlCol="1">
            <a:spAutoFit/>
          </a:bodyPr>
          <a:lstStyle/>
          <a:p>
            <a:pPr algn="r" rtl="1"/>
            <a:r>
              <a:rPr lang="ar-SA" sz="2200" b="1" dirty="0"/>
              <a:t>مؤشرات قياس نشاط التصميم الاخضر:</a:t>
            </a:r>
            <a:endParaRPr lang="fr-FR" sz="2200" dirty="0"/>
          </a:p>
          <a:p>
            <a:pPr algn="r" rtl="1"/>
            <a:r>
              <a:rPr lang="ar-SA" sz="2200" dirty="0"/>
              <a:t>وفيما يتعلق بمؤشرات قياس نشاط التصميم الاخضر توجد مجموعة من المؤشرات لقياسها وهي:</a:t>
            </a:r>
            <a:endParaRPr lang="fr-FR" sz="2200" dirty="0"/>
          </a:p>
          <a:p>
            <a:pPr marL="342900" lvl="0" indent="-342900" algn="r" rtl="1">
              <a:buFont typeface="Arial" pitchFamily="34" charset="0"/>
              <a:buChar char="•"/>
            </a:pPr>
            <a:r>
              <a:rPr lang="ar-SA" sz="2200" dirty="0"/>
              <a:t>تصميم المنتجات للاستهلاك الأمثل للموارد</a:t>
            </a:r>
            <a:r>
              <a:rPr lang="fr-FR" sz="2200" dirty="0"/>
              <a:t> / </a:t>
            </a:r>
            <a:r>
              <a:rPr lang="ar-SA" sz="2200" dirty="0"/>
              <a:t>الطاقة</a:t>
            </a:r>
            <a:r>
              <a:rPr lang="fr-FR" sz="2200" dirty="0"/>
              <a:t> .</a:t>
            </a:r>
          </a:p>
          <a:p>
            <a:pPr marL="342900" lvl="0" indent="-342900" algn="r" rtl="1">
              <a:buFont typeface="Arial" pitchFamily="34" charset="0"/>
              <a:buChar char="•"/>
            </a:pPr>
            <a:r>
              <a:rPr lang="ar-SA" sz="2200" dirty="0"/>
              <a:t>تصميم المنتجات لإعادة الاستخدام</a:t>
            </a:r>
            <a:r>
              <a:rPr lang="fr-FR" sz="2200" dirty="0"/>
              <a:t> / </a:t>
            </a:r>
            <a:r>
              <a:rPr lang="ar-SA" sz="2200" dirty="0"/>
              <a:t>اعادة التدوير، استرداد الموارد ومكونات الاجزاء</a:t>
            </a:r>
            <a:endParaRPr lang="fr-FR" sz="2200" dirty="0"/>
          </a:p>
          <a:p>
            <a:pPr marL="342900" lvl="0" indent="-342900" algn="r" rtl="1">
              <a:buFont typeface="Arial" pitchFamily="34" charset="0"/>
              <a:buChar char="•"/>
            </a:pPr>
            <a:r>
              <a:rPr lang="ar-SA" sz="2200" dirty="0"/>
              <a:t>تصميم المنتجات مع الاعتبار تجنب او التقليل من استخدام الموارد الخطرة</a:t>
            </a:r>
            <a:r>
              <a:rPr lang="fr-FR" sz="2200" dirty="0"/>
              <a:t>.</a:t>
            </a:r>
          </a:p>
          <a:p>
            <a:pPr marL="342900" lvl="0" indent="-342900" algn="r" rtl="1">
              <a:buFont typeface="Arial" pitchFamily="34" charset="0"/>
              <a:buChar char="•"/>
            </a:pPr>
            <a:r>
              <a:rPr lang="ar-SA" sz="2200" dirty="0"/>
              <a:t>تصميم المنتجات للحد من النفايات والتكاليف</a:t>
            </a:r>
            <a:endParaRPr lang="fr-FR" sz="2200" dirty="0"/>
          </a:p>
          <a:p>
            <a:pPr marL="342900" lvl="0" indent="-342900" algn="r" rtl="1">
              <a:buFont typeface="Arial" pitchFamily="34" charset="0"/>
              <a:buChar char="•"/>
            </a:pPr>
            <a:r>
              <a:rPr lang="ar-SA" sz="2200" dirty="0"/>
              <a:t>تصميم المنتجات التي تلبي معايير السلامة وتطوير الانظمة البيئية</a:t>
            </a:r>
            <a:r>
              <a:rPr lang="fr-FR" sz="2200" dirty="0"/>
              <a:t>.</a:t>
            </a:r>
          </a:p>
          <a:p>
            <a:pPr marL="342900" lvl="0" indent="-342900" algn="r" rtl="1">
              <a:buFont typeface="Arial" pitchFamily="34" charset="0"/>
              <a:buChar char="•"/>
            </a:pPr>
            <a:r>
              <a:rPr lang="ar-SA" sz="2200" dirty="0"/>
              <a:t>التعاون والتشاور مع الزبائن في تطوير التصميم الايكولوجي</a:t>
            </a:r>
            <a:r>
              <a:rPr lang="fr-FR" sz="2200" dirty="0"/>
              <a:t>.</a:t>
            </a:r>
          </a:p>
          <a:p>
            <a:pPr marL="342900" lvl="0" indent="-342900" algn="r" rtl="1">
              <a:buFont typeface="Arial" pitchFamily="34" charset="0"/>
              <a:buChar char="•"/>
            </a:pPr>
            <a:r>
              <a:rPr lang="ar-SA" sz="2200" dirty="0"/>
              <a:t>تصميم المنتجات وتطويرها بطريقة تسهل التفكيك واعادة التصنيع</a:t>
            </a:r>
            <a:r>
              <a:rPr lang="fr-FR" sz="2200" dirty="0"/>
              <a:t> . 8 </a:t>
            </a:r>
          </a:p>
          <a:p>
            <a:pPr marL="342900" lvl="0" indent="-342900" algn="r" rtl="1">
              <a:buFont typeface="Arial" pitchFamily="34" charset="0"/>
              <a:buChar char="•"/>
            </a:pPr>
            <a:r>
              <a:rPr lang="fr-FR" sz="2200" dirty="0"/>
              <a:t>. </a:t>
            </a:r>
            <a:r>
              <a:rPr lang="ar-SA" sz="2200" dirty="0"/>
              <a:t>تطبيق تحليل وهندسة القيمة عند تصميم المنتجات</a:t>
            </a:r>
            <a:r>
              <a:rPr lang="fr-FR" sz="2200" dirty="0"/>
              <a:t>.</a:t>
            </a:r>
          </a:p>
          <a:p>
            <a:pPr marL="342900" lvl="0" indent="-342900" algn="r" rtl="1">
              <a:buFont typeface="Arial" pitchFamily="34" charset="0"/>
              <a:buChar char="•"/>
            </a:pPr>
            <a:r>
              <a:rPr lang="ar-SA" sz="2200" dirty="0"/>
              <a:t>تقييم متانة المنتوج</a:t>
            </a:r>
            <a:r>
              <a:rPr lang="fr-FR" sz="2200" dirty="0"/>
              <a:t> .</a:t>
            </a:r>
          </a:p>
          <a:p>
            <a:pPr marL="342900" lvl="0" indent="-342900" algn="r" rtl="1">
              <a:buFont typeface="Arial" pitchFamily="34" charset="0"/>
              <a:buChar char="•"/>
            </a:pPr>
            <a:r>
              <a:rPr lang="ar-SA" sz="2200" dirty="0"/>
              <a:t>التصميم مع الاخذ بالاعتبار امكانية القضاء على العمليات الثانوية</a:t>
            </a:r>
            <a:r>
              <a:rPr lang="fr-FR" sz="2200" dirty="0"/>
              <a:t> )</a:t>
            </a:r>
            <a:r>
              <a:rPr lang="ar-SA" sz="2200" dirty="0"/>
              <a:t>التلميع</a:t>
            </a:r>
            <a:r>
              <a:rPr lang="fr-FR" sz="2200" dirty="0"/>
              <a:t> / </a:t>
            </a:r>
            <a:r>
              <a:rPr lang="ar-SA" sz="2200" dirty="0"/>
              <a:t>الرسم وما الى ذلك</a:t>
            </a:r>
            <a:r>
              <a:rPr lang="fr-FR" sz="2200" dirty="0"/>
              <a:t>( . </a:t>
            </a:r>
          </a:p>
        </p:txBody>
      </p:sp>
    </p:spTree>
    <p:extLst>
      <p:ext uri="{BB962C8B-B14F-4D97-AF65-F5344CB8AC3E}">
        <p14:creationId xmlns:p14="http://schemas.microsoft.com/office/powerpoint/2010/main" val="1481875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ract Management Consulting by slidesgo">
  <a:themeElements>
    <a:clrScheme name="Simple Light">
      <a:dk1>
        <a:srgbClr val="FFFFFF"/>
      </a:dk1>
      <a:lt1>
        <a:srgbClr val="181638"/>
      </a:lt1>
      <a:dk2>
        <a:srgbClr val="E7CDC2"/>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4222</TotalTime>
  <Words>1082</Words>
  <Application>Microsoft Office PowerPoint</Application>
  <PresentationFormat>Affichage à l'écran (16:9)</PresentationFormat>
  <Paragraphs>67</Paragraphs>
  <Slides>11</Slides>
  <Notes>3</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11</vt:i4>
      </vt:variant>
    </vt:vector>
  </HeadingPairs>
  <TitlesOfParts>
    <vt:vector size="23" baseType="lpstr">
      <vt:lpstr>Arial</vt:lpstr>
      <vt:lpstr>Open Sans</vt:lpstr>
      <vt:lpstr>Albert Sans</vt:lpstr>
      <vt:lpstr>Courier New</vt:lpstr>
      <vt:lpstr>Andalus</vt:lpstr>
      <vt:lpstr>Roboto Condensed Light</vt:lpstr>
      <vt:lpstr>Urbanist</vt:lpstr>
      <vt:lpstr>Simplified Arabic</vt:lpstr>
      <vt:lpstr>Wingdings</vt:lpstr>
      <vt:lpstr>Times New Roman</vt:lpstr>
      <vt:lpstr>Raleway</vt:lpstr>
      <vt:lpstr>Contract Management Consulting by slidesgo</vt:lpstr>
      <vt:lpstr>جامعة محمد خيضر بسكرة  كلية العلوم الاقتصادية وعلوم التسيير قسم العلوم التجارية  السنة الثانية ماستر: اللوجيستيك وادارة سلسلة الامداد          مقياس سلاسل الامداد الخضراء ىالتنافسية</vt:lpstr>
      <vt:lpstr>أولا:  البحث والتطوير الأخضر:  </vt:lpstr>
      <vt:lpstr>ثانيا: التصميم الأخضر:</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التصريح الجمركي المفصل و إجراءات الجمركة.</dc:title>
  <dc:creator>A_Ouassaf</dc:creator>
  <cp:lastModifiedBy>HP</cp:lastModifiedBy>
  <cp:revision>49</cp:revision>
  <dcterms:modified xsi:type="dcterms:W3CDTF">2024-11-05T11:36:51Z</dcterms:modified>
</cp:coreProperties>
</file>