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88" r:id="rId4"/>
    <p:sldId id="258" r:id="rId5"/>
    <p:sldId id="259" r:id="rId6"/>
    <p:sldId id="260" r:id="rId7"/>
    <p:sldId id="261" r:id="rId8"/>
    <p:sldId id="262" r:id="rId9"/>
    <p:sldId id="284" r:id="rId10"/>
    <p:sldId id="263" r:id="rId11"/>
    <p:sldId id="264" r:id="rId12"/>
    <p:sldId id="265" r:id="rId13"/>
    <p:sldId id="266" r:id="rId14"/>
    <p:sldId id="267" r:id="rId15"/>
    <p:sldId id="268" r:id="rId16"/>
    <p:sldId id="269" r:id="rId17"/>
    <p:sldId id="270" r:id="rId18"/>
    <p:sldId id="271" r:id="rId19"/>
    <p:sldId id="272" r:id="rId20"/>
    <p:sldId id="273" r:id="rId21"/>
    <p:sldId id="285" r:id="rId22"/>
    <p:sldId id="286" r:id="rId23"/>
    <p:sldId id="287" r:id="rId24"/>
    <p:sldId id="274" r:id="rId25"/>
    <p:sldId id="275" r:id="rId26"/>
    <p:sldId id="276" r:id="rId27"/>
    <p:sldId id="277" r:id="rId28"/>
    <p:sldId id="289" r:id="rId29"/>
    <p:sldId id="290" r:id="rId30"/>
    <p:sldId id="291" r:id="rId31"/>
    <p:sldId id="278" r:id="rId32"/>
    <p:sldId id="279" r:id="rId33"/>
    <p:sldId id="280" r:id="rId34"/>
    <p:sldId id="281" r:id="rId35"/>
    <p:sldId id="282" r:id="rId36"/>
    <p:sldId id="283" r:id="rId37"/>
  </p:sldIdLst>
  <p:sldSz cx="18288000" cy="10287000"/>
  <p:notesSz cx="6858000" cy="9144000"/>
  <p:embeddedFontLst>
    <p:embeddedFont>
      <p:font typeface="Calibri" pitchFamily="34" charset="0"/>
      <p:regular r:id="rId39"/>
      <p:bold r:id="rId40"/>
      <p:italic r:id="rId41"/>
      <p:boldItalic r:id="rId42"/>
    </p:embeddedFont>
    <p:embeddedFont>
      <p:font typeface="Simplified Arabic" pitchFamily="18" charset="-78"/>
      <p:regular r:id="rId43"/>
      <p:bold r:id="rId44"/>
    </p:embeddedFont>
    <p:embeddedFont>
      <p:font typeface="Arial Unicode MS" pitchFamily="34" charset="-128"/>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CER" initials="A" lastIdx="3" clrIdx="0">
    <p:extLst>
      <p:ext uri="{19B8F6BF-5375-455C-9EA6-DF929625EA0E}">
        <p15:presenceInfo xmlns:p15="http://schemas.microsoft.com/office/powerpoint/2012/main" xmlns="" userId="AC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autoAdjust="0"/>
    <p:restoredTop sz="44987" autoAdjust="0"/>
  </p:normalViewPr>
  <p:slideViewPr>
    <p:cSldViewPr>
      <p:cViewPr>
        <p:scale>
          <a:sx n="54" d="100"/>
          <a:sy n="54" d="100"/>
        </p:scale>
        <p:origin x="-276" y="-1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8B99D-5FCE-452B-AB4C-933B175DD92F}" type="datetimeFigureOut">
              <a:rPr lang="fr-FR" smtClean="0"/>
              <a:pPr/>
              <a:t>03/11/2024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69DE6-5918-42DE-A2B3-B029C3DF11B9}" type="slidenum">
              <a:rPr lang="fr-FR" smtClean="0"/>
              <a:pPr/>
              <a:t>‹N°›</a:t>
            </a:fld>
            <a:endParaRPr lang="fr-FR"/>
          </a:p>
        </p:txBody>
      </p:sp>
    </p:spTree>
    <p:extLst>
      <p:ext uri="{BB962C8B-B14F-4D97-AF65-F5344CB8AC3E}">
        <p14:creationId xmlns="" xmlns:p14="http://schemas.microsoft.com/office/powerpoint/2010/main" val="21983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rtl="1">
              <a:lnSpc>
                <a:spcPct val="107000"/>
              </a:lnSpc>
              <a:spcAft>
                <a:spcPts val="800"/>
              </a:spcAft>
            </a:pPr>
            <a:r>
              <a:rPr lang="ar-DZ" sz="1050" b="1" kern="100" dirty="0">
                <a:effectLst/>
                <a:latin typeface="Calibri" panose="020F0502020204030204" pitchFamily="34" charset="0"/>
                <a:ea typeface="Calibri" panose="020F0502020204030204" pitchFamily="34" charset="0"/>
                <a:cs typeface="Arial" panose="020B0604020202020204" pitchFamily="34" charset="0"/>
              </a:rPr>
              <a:t>تعريف النقل الجوي :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يتمثل النقل الجوي في إتمام نقل البضائع  والأفراد عبر الجو باستخدام الطائرات بين دول العالم المختلفة، ويعتبر النقل الجوي أحد المجالات الرئيسة للنقل الدولي، ورغم حداثته النسبية، إلا أنه استمد أهمية خاصة ، نظرا لما يتمتع به من كفاءة ومرونة وسرعة، مما يجعله يناسب نقل نوعيات معينة من البضائع ، مثل البضائع سريعة التلف، خفيفة الوزن، وعالية القيمة,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5</a:t>
            </a:fld>
            <a:endParaRPr lang="fr-FR"/>
          </a:p>
        </p:txBody>
      </p:sp>
    </p:spTree>
    <p:extLst>
      <p:ext uri="{BB962C8B-B14F-4D97-AF65-F5344CB8AC3E}">
        <p14:creationId xmlns="" xmlns:p14="http://schemas.microsoft.com/office/powerpoint/2010/main" val="56505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r" rtl="1"/>
            <a:r>
              <a:rPr lang="ar-SA" sz="1200" b="1" dirty="0">
                <a:ln>
                  <a:noFill/>
                </a:ln>
                <a:solidFill>
                  <a:srgbClr val="000000"/>
                </a:solidFill>
                <a:effectLst/>
                <a:latin typeface="Helvetica Neue"/>
                <a:ea typeface="Arial Unicode MS"/>
                <a:cs typeface="Arial Unicode MS"/>
              </a:rPr>
              <a:t>طائرات نقل الركاب </a:t>
            </a:r>
            <a:r>
              <a:rPr lang="fr-FR" sz="1200" b="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البضائع </a:t>
            </a:r>
            <a:r>
              <a:rPr lang="fr-FR" sz="1200" b="1" dirty="0">
                <a:ln>
                  <a:noFill/>
                </a:ln>
                <a:solidFill>
                  <a:srgbClr val="000000"/>
                </a:solidFill>
                <a:effectLst/>
                <a:latin typeface="Helvetica Neue"/>
                <a:ea typeface="Arial Unicode MS"/>
                <a:cs typeface="Arial Unicode MS"/>
              </a:rPr>
              <a:t>(Combi Aircraft)</a:t>
            </a:r>
            <a:r>
              <a:rPr lang="ar-SA" sz="1200" b="1" dirty="0">
                <a:ln>
                  <a:noFill/>
                </a:ln>
                <a:solidFill>
                  <a:srgbClr val="000000"/>
                </a:solidFill>
                <a:effectLst/>
                <a:latin typeface="Helvetica Neue"/>
                <a:ea typeface="Arial Unicode MS"/>
                <a:cs typeface="Arial Unicode MS"/>
              </a:rPr>
              <a:t> : </a:t>
            </a:r>
            <a:endParaRPr lang="fr-FR" sz="1050" b="1" dirty="0">
              <a:ln>
                <a:noFill/>
              </a:ln>
              <a:solidFill>
                <a:srgbClr val="000000"/>
              </a:solidFill>
              <a:effectLst/>
              <a:latin typeface="Helvetica Neue"/>
              <a:ea typeface="Arial Unicode MS"/>
              <a:cs typeface="Arial Unicode MS"/>
            </a:endParaRPr>
          </a:p>
          <a:p>
            <a:pPr algn="r" rtl="1"/>
            <a:r>
              <a:rPr lang="ar-SA" sz="1200" dirty="0">
                <a:ln>
                  <a:noFill/>
                </a:ln>
                <a:solidFill>
                  <a:srgbClr val="000000"/>
                </a:solidFill>
                <a:effectLst/>
                <a:latin typeface="Helvetica Neue"/>
                <a:ea typeface="Arial Unicode MS"/>
                <a:cs typeface="Arial Unicode MS"/>
              </a:rPr>
              <a:t>وهى طائرات تعدها بعض شركات الطيران لنقل الركاب والبضائع معا بحيث تقلل المساحة المخصصة لنقل الركاب وإتاحة الفرصة لنقل البضائع على أرضية الطائرات بالإضافة للمساحات المتاحة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باطن هذه الطائرات ، وقد ساعد هذا التعديل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التصميم </a:t>
            </a:r>
            <a:r>
              <a:rPr lang="ar-SA" sz="1200" dirty="0" err="1">
                <a:ln>
                  <a:noFill/>
                </a:ln>
                <a:solidFill>
                  <a:srgbClr val="000000"/>
                </a:solidFill>
                <a:effectLst/>
                <a:latin typeface="Helvetica Neue"/>
                <a:ea typeface="Arial Unicode MS"/>
                <a:cs typeface="Arial Unicode MS"/>
              </a:rPr>
              <a:t>الداخلى</a:t>
            </a:r>
            <a:r>
              <a:rPr lang="ar-SA" sz="1200" dirty="0">
                <a:ln>
                  <a:noFill/>
                </a:ln>
                <a:solidFill>
                  <a:srgbClr val="000000"/>
                </a:solidFill>
                <a:effectLst/>
                <a:latin typeface="Helvetica Neue"/>
                <a:ea typeface="Arial Unicode MS"/>
                <a:cs typeface="Arial Unicode MS"/>
              </a:rPr>
              <a:t> للطائرات على زيادة إمكانيتها لنقل المزيد من كميات البضائع ولكنها ما تزال تقصر عن الوفاء باحتياجات الشاحنين لنقل كميات ضخمة كبيرة من البضائع</a:t>
            </a:r>
            <a:endParaRPr lang="fr-FR" sz="1050" dirty="0">
              <a:ln>
                <a:noFill/>
              </a:ln>
              <a:solidFill>
                <a:srgbClr val="000000"/>
              </a:solidFill>
              <a:effectLst/>
              <a:latin typeface="Helvetica Neue"/>
              <a:ea typeface="Arial Unicode MS"/>
              <a:cs typeface="Arial Unicode MS"/>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16</a:t>
            </a:fld>
            <a:endParaRPr lang="fr-FR"/>
          </a:p>
        </p:txBody>
      </p:sp>
    </p:spTree>
    <p:extLst>
      <p:ext uri="{BB962C8B-B14F-4D97-AF65-F5344CB8AC3E}">
        <p14:creationId xmlns="" xmlns:p14="http://schemas.microsoft.com/office/powerpoint/2010/main" val="1931832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r" rtl="1"/>
            <a:r>
              <a:rPr lang="ar-SA" sz="1200" b="1" dirty="0">
                <a:ln>
                  <a:noFill/>
                </a:ln>
                <a:solidFill>
                  <a:srgbClr val="000000"/>
                </a:solidFill>
                <a:effectLst/>
                <a:latin typeface="Helvetica Neue"/>
                <a:ea typeface="Arial Unicode MS"/>
                <a:cs typeface="Arial Unicode MS"/>
              </a:rPr>
              <a:t>طائرات نقل البضائع البحتة </a:t>
            </a:r>
            <a:r>
              <a:rPr lang="it-IT" sz="1200" b="1" dirty="0">
                <a:ln>
                  <a:noFill/>
                </a:ln>
                <a:solidFill>
                  <a:srgbClr val="000000"/>
                </a:solidFill>
                <a:effectLst/>
                <a:latin typeface="Helvetica Neue"/>
                <a:ea typeface="Arial Unicode MS"/>
                <a:cs typeface="Arial Unicode MS"/>
              </a:rPr>
              <a:t>(All Cargo Aircraft)</a:t>
            </a:r>
            <a:r>
              <a:rPr lang="ar-SA" sz="1200" b="1" dirty="0">
                <a:ln>
                  <a:noFill/>
                </a:ln>
                <a:solidFill>
                  <a:srgbClr val="000000"/>
                </a:solidFill>
                <a:effectLst/>
                <a:latin typeface="Helvetica Neue"/>
                <a:ea typeface="Arial Unicode MS"/>
                <a:cs typeface="Arial Unicode MS"/>
              </a:rPr>
              <a:t> :</a:t>
            </a:r>
            <a:endParaRPr lang="fr-FR" sz="1050" b="1" dirty="0">
              <a:ln>
                <a:noFill/>
              </a:ln>
              <a:solidFill>
                <a:srgbClr val="000000"/>
              </a:solidFill>
              <a:effectLst/>
              <a:latin typeface="Helvetica Neue"/>
              <a:ea typeface="Arial Unicode MS"/>
              <a:cs typeface="Arial Unicode MS"/>
            </a:endParaRPr>
          </a:p>
          <a:p>
            <a:pPr algn="r" rtl="1"/>
            <a:r>
              <a:rPr lang="ar-SA" sz="1200" dirty="0">
                <a:ln>
                  <a:noFill/>
                </a:ln>
                <a:solidFill>
                  <a:srgbClr val="000000"/>
                </a:solidFill>
                <a:effectLst/>
                <a:latin typeface="Helvetica Neue"/>
                <a:ea typeface="Arial Unicode MS"/>
                <a:cs typeface="Arial Unicode MS"/>
              </a:rPr>
              <a:t>وهى طائرات يتم تخصيصها كلية لنقل البضائع فقط عليها وهذه الطائرات يتم توفيرها إما بتحويل بعض أنواع طائرات الركاب لنقل البضائع إذا كان تصميمها يسمح بذلك أو يتم إنتاجها أصلا لنقل البضائع إذا كان تصميمها يسمح بذلك أو يتم إنتاجها أصلا لنقل البضائع وقد تحسنت إمكانيات هذه الطائرات بعد إنتاج الجيل الحديث من الطائرات العريضة الجسم النفاثة مثل البوينج</a:t>
            </a:r>
            <a:r>
              <a:rPr lang="fr-FR" sz="1200" dirty="0">
                <a:ln>
                  <a:noFill/>
                </a:ln>
                <a:solidFill>
                  <a:srgbClr val="000000"/>
                </a:solidFill>
                <a:effectLst/>
                <a:latin typeface="Helvetica Neue"/>
                <a:ea typeface="Arial Unicode MS"/>
                <a:cs typeface="Arial Unicode MS"/>
              </a:rPr>
              <a:t>  </a:t>
            </a:r>
            <a:r>
              <a:rPr lang="ar-SA" sz="1200" dirty="0">
                <a:ln>
                  <a:noFill/>
                </a:ln>
                <a:solidFill>
                  <a:srgbClr val="000000"/>
                </a:solidFill>
                <a:effectLst/>
                <a:latin typeface="Helvetica Neue"/>
                <a:ea typeface="Arial Unicode MS"/>
                <a:cs typeface="Arial Unicode MS"/>
              </a:rPr>
              <a:t>747 ، 757 ، </a:t>
            </a:r>
            <a:r>
              <a:rPr lang="fr-FR" sz="1200" dirty="0">
                <a:ln>
                  <a:noFill/>
                </a:ln>
                <a:solidFill>
                  <a:srgbClr val="000000"/>
                </a:solidFill>
                <a:effectLst/>
                <a:latin typeface="Helvetica Neue"/>
                <a:ea typeface="Arial Unicode MS"/>
                <a:cs typeface="Arial Unicode MS"/>
              </a:rPr>
              <a:t>767 </a:t>
            </a:r>
            <a:r>
              <a:rPr lang="ar-SA" sz="1200" dirty="0" err="1">
                <a:ln>
                  <a:noFill/>
                </a:ln>
                <a:solidFill>
                  <a:srgbClr val="000000"/>
                </a:solidFill>
                <a:effectLst/>
                <a:latin typeface="Helvetica Neue"/>
                <a:ea typeface="Arial Unicode MS"/>
                <a:cs typeface="Arial Unicode MS"/>
              </a:rPr>
              <a:t>والأيرباص</a:t>
            </a:r>
            <a:r>
              <a:rPr lang="ar-SA" sz="1200" dirty="0">
                <a:ln>
                  <a:noFill/>
                </a:ln>
                <a:solidFill>
                  <a:srgbClr val="000000"/>
                </a:solidFill>
                <a:effectLst/>
                <a:latin typeface="Helvetica Neue"/>
                <a:ea typeface="Arial Unicode MS"/>
                <a:cs typeface="Arial Unicode MS"/>
              </a:rPr>
              <a:t> 300 ، </a:t>
            </a:r>
            <a:r>
              <a:rPr lang="fr-FR" sz="1200" dirty="0">
                <a:ln>
                  <a:noFill/>
                </a:ln>
                <a:solidFill>
                  <a:srgbClr val="000000"/>
                </a:solidFill>
                <a:effectLst/>
                <a:latin typeface="Helvetica Neue"/>
                <a:ea typeface="Arial Unicode MS"/>
                <a:cs typeface="Arial Unicode MS"/>
              </a:rPr>
              <a:t>320 </a:t>
            </a:r>
            <a:r>
              <a:rPr lang="ar-SA" sz="1200" dirty="0">
                <a:ln>
                  <a:noFill/>
                </a:ln>
                <a:solidFill>
                  <a:srgbClr val="000000"/>
                </a:solidFill>
                <a:effectLst/>
                <a:latin typeface="Helvetica Neue"/>
                <a:ea typeface="Arial Unicode MS"/>
                <a:cs typeface="Arial Unicode MS"/>
              </a:rPr>
              <a:t>، </a:t>
            </a:r>
            <a:r>
              <a:rPr lang="ru-RU" sz="1200" dirty="0">
                <a:ln>
                  <a:noFill/>
                </a:ln>
                <a:solidFill>
                  <a:srgbClr val="000000"/>
                </a:solidFill>
                <a:effectLst/>
                <a:latin typeface="Helvetica Neue"/>
                <a:ea typeface="Arial Unicode MS"/>
                <a:cs typeface="Arial Unicode MS"/>
              </a:rPr>
              <a:t>340</a:t>
            </a:r>
            <a:endParaRPr lang="fr-FR" sz="1050" dirty="0">
              <a:ln>
                <a:noFill/>
              </a:ln>
              <a:solidFill>
                <a:srgbClr val="000000"/>
              </a:solidFill>
              <a:effectLst/>
              <a:latin typeface="Helvetica Neue"/>
              <a:ea typeface="Arial Unicode MS"/>
              <a:cs typeface="Arial Unicode MS"/>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17</a:t>
            </a:fld>
            <a:endParaRPr lang="fr-FR"/>
          </a:p>
        </p:txBody>
      </p:sp>
    </p:spTree>
    <p:extLst>
      <p:ext uri="{BB962C8B-B14F-4D97-AF65-F5344CB8AC3E}">
        <p14:creationId xmlns="" xmlns:p14="http://schemas.microsoft.com/office/powerpoint/2010/main" val="406879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r" rtl="1"/>
            <a:r>
              <a:rPr lang="ar-SA" sz="1200" b="1" dirty="0">
                <a:ln>
                  <a:noFill/>
                </a:ln>
                <a:solidFill>
                  <a:srgbClr val="000000"/>
                </a:solidFill>
                <a:effectLst/>
                <a:latin typeface="Helvetica Neue"/>
                <a:ea typeface="Arial Unicode MS"/>
                <a:cs typeface="Arial Unicode MS"/>
              </a:rPr>
              <a:t>بالنسبة</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لسرعة</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الطائرات</a:t>
            </a:r>
            <a:r>
              <a:rPr lang="ar-SA" sz="1200" b="1" i="1" dirty="0">
                <a:ln>
                  <a:noFill/>
                </a:ln>
                <a:solidFill>
                  <a:srgbClr val="000000"/>
                </a:solidFill>
                <a:effectLst/>
                <a:latin typeface="Helvetica Neue"/>
                <a:ea typeface="Arial Unicode MS"/>
                <a:cs typeface="Arial Unicode MS"/>
              </a:rPr>
              <a:t> : </a:t>
            </a:r>
            <a:endParaRPr lang="fr-FR" sz="1050" b="1" dirty="0">
              <a:ln>
                <a:noFill/>
              </a:ln>
              <a:solidFill>
                <a:srgbClr val="000000"/>
              </a:solidFill>
              <a:effectLst/>
              <a:latin typeface="Helvetica Neue"/>
              <a:ea typeface="Arial Unicode MS"/>
              <a:cs typeface="Arial Unicode MS"/>
            </a:endParaRPr>
          </a:p>
          <a:p>
            <a:pPr algn="r" rtl="1"/>
            <a:r>
              <a:rPr lang="ar-SA" sz="1200" dirty="0">
                <a:ln>
                  <a:noFill/>
                </a:ln>
                <a:solidFill>
                  <a:srgbClr val="000000"/>
                </a:solidFill>
                <a:effectLst/>
                <a:latin typeface="Helvetica Neue"/>
                <a:ea typeface="Arial Unicode MS"/>
                <a:cs typeface="Arial Unicode MS"/>
              </a:rPr>
              <a:t>فقد زادت سرعة الطائرات من </a:t>
            </a:r>
            <a:r>
              <a:rPr lang="fr-FR" sz="1200" dirty="0">
                <a:ln>
                  <a:noFill/>
                </a:ln>
                <a:solidFill>
                  <a:srgbClr val="000000"/>
                </a:solidFill>
                <a:effectLst/>
                <a:latin typeface="Helvetica Neue"/>
                <a:ea typeface="Arial Unicode MS"/>
                <a:cs typeface="Arial Unicode MS"/>
              </a:rPr>
              <a:t>282 </a:t>
            </a:r>
            <a:r>
              <a:rPr lang="ar-SA" sz="1200" dirty="0">
                <a:ln>
                  <a:noFill/>
                </a:ln>
                <a:solidFill>
                  <a:srgbClr val="000000"/>
                </a:solidFill>
                <a:effectLst/>
                <a:latin typeface="Helvetica Neue"/>
                <a:ea typeface="Arial Unicode MS"/>
                <a:cs typeface="Arial Unicode MS"/>
              </a:rPr>
              <a:t>كيلو متر</a:t>
            </a:r>
            <a:r>
              <a:rPr lang="fr-FR" sz="1200" dirty="0">
                <a:ln>
                  <a:noFill/>
                </a:ln>
                <a:solidFill>
                  <a:srgbClr val="000000"/>
                </a:solidFill>
                <a:effectLst/>
                <a:latin typeface="Helvetica Neue"/>
                <a:ea typeface="Arial Unicode MS"/>
                <a:cs typeface="Arial Unicode MS"/>
              </a:rPr>
              <a:t>/</a:t>
            </a:r>
            <a:r>
              <a:rPr lang="ar-SA" sz="1200" dirty="0">
                <a:ln>
                  <a:noFill/>
                </a:ln>
                <a:solidFill>
                  <a:srgbClr val="000000"/>
                </a:solidFill>
                <a:effectLst/>
                <a:latin typeface="Helvetica Neue"/>
                <a:ea typeface="Arial Unicode MS"/>
                <a:cs typeface="Arial Unicode MS"/>
              </a:rPr>
              <a:t>ساعة عام </a:t>
            </a:r>
            <a:r>
              <a:rPr lang="fr-FR" sz="1200" dirty="0">
                <a:ln>
                  <a:noFill/>
                </a:ln>
                <a:solidFill>
                  <a:srgbClr val="000000"/>
                </a:solidFill>
                <a:effectLst/>
                <a:latin typeface="Helvetica Neue"/>
                <a:ea typeface="Arial Unicode MS"/>
                <a:cs typeface="Arial Unicode MS"/>
              </a:rPr>
              <a:t>1936 </a:t>
            </a:r>
            <a:r>
              <a:rPr lang="ar-SA" sz="1200" dirty="0">
                <a:ln>
                  <a:noFill/>
                </a:ln>
                <a:solidFill>
                  <a:srgbClr val="000000"/>
                </a:solidFill>
                <a:effectLst/>
                <a:latin typeface="Helvetica Neue"/>
                <a:ea typeface="Arial Unicode MS"/>
                <a:cs typeface="Arial Unicode MS"/>
              </a:rPr>
              <a:t>بالنسبة للطائرات </a:t>
            </a:r>
            <a:r>
              <a:rPr lang="ar-SA" sz="1200" dirty="0" err="1">
                <a:ln>
                  <a:noFill/>
                </a:ln>
                <a:solidFill>
                  <a:srgbClr val="000000"/>
                </a:solidFill>
                <a:effectLst/>
                <a:latin typeface="Helvetica Neue"/>
                <a:ea typeface="Arial Unicode MS"/>
                <a:cs typeface="Arial Unicode MS"/>
              </a:rPr>
              <a:t>المكبسية</a:t>
            </a:r>
            <a:r>
              <a:rPr lang="ar-SA" sz="1200" dirty="0">
                <a:ln>
                  <a:noFill/>
                </a:ln>
                <a:solidFill>
                  <a:srgbClr val="000000"/>
                </a:solidFill>
                <a:effectLst/>
                <a:latin typeface="Helvetica Neue"/>
                <a:ea typeface="Arial Unicode MS"/>
                <a:cs typeface="Arial Unicode MS"/>
              </a:rPr>
              <a:t> المروحية إلى 571 كيلو متر</a:t>
            </a:r>
            <a:r>
              <a:rPr lang="fr-FR" sz="1200" dirty="0">
                <a:ln>
                  <a:noFill/>
                </a:ln>
                <a:solidFill>
                  <a:srgbClr val="000000"/>
                </a:solidFill>
                <a:effectLst/>
                <a:latin typeface="Helvetica Neue"/>
                <a:ea typeface="Arial Unicode MS"/>
                <a:cs typeface="Arial Unicode MS"/>
              </a:rPr>
              <a:t>/</a:t>
            </a:r>
            <a:r>
              <a:rPr lang="ar-SA" sz="1200" dirty="0">
                <a:ln>
                  <a:noFill/>
                </a:ln>
                <a:solidFill>
                  <a:srgbClr val="000000"/>
                </a:solidFill>
                <a:effectLst/>
                <a:latin typeface="Helvetica Neue"/>
                <a:ea typeface="Arial Unicode MS"/>
                <a:cs typeface="Arial Unicode MS"/>
              </a:rPr>
              <a:t>ساعة بالنسبة للطائرات </a:t>
            </a:r>
            <a:r>
              <a:rPr lang="ar-SA" sz="1200" dirty="0" err="1">
                <a:ln>
                  <a:noFill/>
                </a:ln>
                <a:solidFill>
                  <a:srgbClr val="000000"/>
                </a:solidFill>
                <a:effectLst/>
                <a:latin typeface="Helvetica Neue"/>
                <a:ea typeface="Arial Unicode MS"/>
                <a:cs typeface="Arial Unicode MS"/>
              </a:rPr>
              <a:t>التوربينية</a:t>
            </a:r>
            <a:r>
              <a:rPr lang="ar-SA" sz="1200" dirty="0">
                <a:ln>
                  <a:noFill/>
                </a:ln>
                <a:solidFill>
                  <a:srgbClr val="000000"/>
                </a:solidFill>
                <a:effectLst/>
                <a:latin typeface="Helvetica Neue"/>
                <a:ea typeface="Arial Unicode MS"/>
                <a:cs typeface="Arial Unicode MS"/>
              </a:rPr>
              <a:t> المروحية عام </a:t>
            </a:r>
            <a:r>
              <a:rPr lang="fr-FR" sz="1200" dirty="0">
                <a:ln>
                  <a:noFill/>
                </a:ln>
                <a:solidFill>
                  <a:srgbClr val="000000"/>
                </a:solidFill>
                <a:effectLst/>
                <a:latin typeface="Helvetica Neue"/>
                <a:ea typeface="Arial Unicode MS"/>
                <a:cs typeface="Arial Unicode MS"/>
              </a:rPr>
              <a:t>1956 </a:t>
            </a:r>
            <a:r>
              <a:rPr lang="ar-SA" sz="1200" dirty="0">
                <a:ln>
                  <a:noFill/>
                </a:ln>
                <a:solidFill>
                  <a:srgbClr val="000000"/>
                </a:solidFill>
                <a:effectLst/>
                <a:latin typeface="Helvetica Neue"/>
                <a:ea typeface="Arial Unicode MS"/>
                <a:cs typeface="Arial Unicode MS"/>
              </a:rPr>
              <a:t>وإلى </a:t>
            </a:r>
            <a:r>
              <a:rPr lang="fr-FR" sz="1200" dirty="0">
                <a:ln>
                  <a:noFill/>
                </a:ln>
                <a:solidFill>
                  <a:srgbClr val="000000"/>
                </a:solidFill>
                <a:effectLst/>
                <a:latin typeface="Helvetica Neue"/>
                <a:ea typeface="Arial Unicode MS"/>
                <a:cs typeface="Arial Unicode MS"/>
              </a:rPr>
              <a:t>948 </a:t>
            </a:r>
            <a:r>
              <a:rPr lang="ar-SA" sz="1200" dirty="0">
                <a:ln>
                  <a:noFill/>
                </a:ln>
                <a:solidFill>
                  <a:srgbClr val="000000"/>
                </a:solidFill>
                <a:effectLst/>
                <a:latin typeface="Helvetica Neue"/>
                <a:ea typeface="Arial Unicode MS"/>
                <a:cs typeface="Arial Unicode MS"/>
              </a:rPr>
              <a:t>كيلو متر</a:t>
            </a:r>
            <a:r>
              <a:rPr lang="fr-FR" sz="1200" dirty="0">
                <a:ln>
                  <a:noFill/>
                </a:ln>
                <a:solidFill>
                  <a:srgbClr val="000000"/>
                </a:solidFill>
                <a:effectLst/>
                <a:latin typeface="Helvetica Neue"/>
                <a:ea typeface="Arial Unicode MS"/>
                <a:cs typeface="Arial Unicode MS"/>
              </a:rPr>
              <a:t>/</a:t>
            </a:r>
            <a:r>
              <a:rPr lang="ar-SA" sz="1200" dirty="0">
                <a:ln>
                  <a:noFill/>
                </a:ln>
                <a:solidFill>
                  <a:srgbClr val="000000"/>
                </a:solidFill>
                <a:effectLst/>
                <a:latin typeface="Helvetica Neue"/>
                <a:ea typeface="Arial Unicode MS"/>
                <a:cs typeface="Arial Unicode MS"/>
              </a:rPr>
              <a:t>ساعة بالنسبة للطائرات النفاثة عام 1988 ، وقد</a:t>
            </a:r>
            <a:r>
              <a:rPr lang="fr-FR" sz="1200" dirty="0">
                <a:ln>
                  <a:noFill/>
                </a:ln>
                <a:solidFill>
                  <a:srgbClr val="000000"/>
                </a:solidFill>
                <a:effectLst/>
                <a:latin typeface="Helvetica Neue"/>
                <a:ea typeface="Arial Unicode MS"/>
                <a:cs typeface="Arial Unicode MS"/>
              </a:rPr>
              <a:t>  </a:t>
            </a:r>
            <a:r>
              <a:rPr lang="ar-SA" sz="1200" dirty="0">
                <a:ln>
                  <a:noFill/>
                </a:ln>
                <a:solidFill>
                  <a:srgbClr val="000000"/>
                </a:solidFill>
                <a:effectLst/>
                <a:latin typeface="Helvetica Neue"/>
                <a:ea typeface="Arial Unicode MS"/>
                <a:cs typeface="Arial Unicode MS"/>
              </a:rPr>
              <a:t>أدى تزايد سرعة الطائرات المستخدمة إلى زيادة إنتاجية هذه الطائرات بتشغيلها مزيد من الرحلات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عمليات النقل </a:t>
            </a:r>
            <a:r>
              <a:rPr lang="ar-SA" sz="1200" dirty="0" err="1">
                <a:ln>
                  <a:noFill/>
                </a:ln>
                <a:solidFill>
                  <a:srgbClr val="000000"/>
                </a:solidFill>
                <a:effectLst/>
                <a:latin typeface="Helvetica Neue"/>
                <a:ea typeface="Arial Unicode MS"/>
                <a:cs typeface="Arial Unicode MS"/>
              </a:rPr>
              <a:t>الجوى</a:t>
            </a:r>
            <a:r>
              <a:rPr lang="ar-SA" sz="1200" dirty="0">
                <a:ln>
                  <a:noFill/>
                </a:ln>
                <a:solidFill>
                  <a:srgbClr val="000000"/>
                </a:solidFill>
                <a:effectLst/>
                <a:latin typeface="Helvetica Neue"/>
                <a:ea typeface="Arial Unicode MS"/>
                <a:cs typeface="Arial Unicode MS"/>
              </a:rPr>
              <a:t> للبضائع إلى جهات مختلفة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العالم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زمن</a:t>
            </a:r>
            <a:r>
              <a:rPr lang="fr-FR" sz="1200" dirty="0">
                <a:ln>
                  <a:noFill/>
                </a:ln>
                <a:solidFill>
                  <a:srgbClr val="000000"/>
                </a:solidFill>
                <a:effectLst/>
                <a:latin typeface="Helvetica Neue"/>
                <a:ea typeface="Arial Unicode MS"/>
                <a:cs typeface="Arial Unicode MS"/>
              </a:rPr>
              <a:t>  </a:t>
            </a:r>
            <a:r>
              <a:rPr lang="ar-SA" sz="1200" dirty="0">
                <a:ln>
                  <a:noFill/>
                </a:ln>
                <a:solidFill>
                  <a:srgbClr val="000000"/>
                </a:solidFill>
                <a:effectLst/>
                <a:latin typeface="Helvetica Neue"/>
                <a:ea typeface="Arial Unicode MS"/>
                <a:cs typeface="Arial Unicode MS"/>
              </a:rPr>
              <a:t>قصير لتسليمها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الوقت المحدد إلى المرسل إليه. </a:t>
            </a:r>
            <a:endParaRPr lang="fr-FR" sz="1050" dirty="0">
              <a:ln>
                <a:noFill/>
              </a:ln>
              <a:solidFill>
                <a:srgbClr val="000000"/>
              </a:solidFill>
              <a:effectLst/>
              <a:latin typeface="Helvetica Neue"/>
              <a:ea typeface="Arial Unicode MS"/>
              <a:cs typeface="Arial Unicode MS"/>
            </a:endParaRPr>
          </a:p>
          <a:p>
            <a:pPr algn="r" rtl="1"/>
            <a:r>
              <a:rPr lang="ar-SA" sz="1200" b="1" dirty="0">
                <a:ln>
                  <a:noFill/>
                </a:ln>
                <a:solidFill>
                  <a:srgbClr val="000000"/>
                </a:solidFill>
                <a:effectLst/>
                <a:latin typeface="Helvetica Neue"/>
                <a:ea typeface="Arial Unicode MS"/>
                <a:cs typeface="Arial Unicode MS"/>
              </a:rPr>
              <a:t>بالنسبة</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لحمولة</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الطائرات</a:t>
            </a:r>
            <a:r>
              <a:rPr lang="ar-SA" sz="1200" b="1" i="1" dirty="0">
                <a:ln>
                  <a:noFill/>
                </a:ln>
                <a:solidFill>
                  <a:srgbClr val="000000"/>
                </a:solidFill>
                <a:effectLst/>
                <a:latin typeface="Helvetica Neue"/>
                <a:ea typeface="Arial Unicode MS"/>
                <a:cs typeface="Arial Unicode MS"/>
              </a:rPr>
              <a:t> : </a:t>
            </a:r>
            <a:endParaRPr lang="fr-FR" sz="1050" b="1" dirty="0">
              <a:ln>
                <a:noFill/>
              </a:ln>
              <a:solidFill>
                <a:srgbClr val="000000"/>
              </a:solidFill>
              <a:effectLst/>
              <a:latin typeface="Helvetica Neue"/>
              <a:ea typeface="Arial Unicode MS"/>
              <a:cs typeface="Arial Unicode MS"/>
            </a:endParaRPr>
          </a:p>
          <a:p>
            <a:pPr algn="r" rtl="1"/>
            <a:r>
              <a:rPr lang="ar-SA" sz="1200" dirty="0">
                <a:ln>
                  <a:noFill/>
                </a:ln>
                <a:solidFill>
                  <a:srgbClr val="000000"/>
                </a:solidFill>
                <a:effectLst/>
                <a:latin typeface="Helvetica Neue"/>
                <a:ea typeface="Arial Unicode MS"/>
                <a:cs typeface="Arial Unicode MS"/>
              </a:rPr>
              <a:t>تضاعفت الحمولة </a:t>
            </a:r>
            <a:r>
              <a:rPr lang="ar-SA" sz="1200" dirty="0" err="1">
                <a:ln>
                  <a:noFill/>
                </a:ln>
                <a:solidFill>
                  <a:srgbClr val="000000"/>
                </a:solidFill>
                <a:effectLst/>
                <a:latin typeface="Helvetica Neue"/>
                <a:ea typeface="Arial Unicode MS"/>
                <a:cs typeface="Arial Unicode MS"/>
              </a:rPr>
              <a:t>التى</a:t>
            </a:r>
            <a:r>
              <a:rPr lang="ar-SA" sz="1200" dirty="0">
                <a:ln>
                  <a:noFill/>
                </a:ln>
                <a:solidFill>
                  <a:srgbClr val="000000"/>
                </a:solidFill>
                <a:effectLst/>
                <a:latin typeface="Helvetica Neue"/>
                <a:ea typeface="Arial Unicode MS"/>
                <a:cs typeface="Arial Unicode MS"/>
              </a:rPr>
              <a:t> يمكن للطائرات نقلها من البضائع أكثر من ثلاثة أضعاف ، فبعد</a:t>
            </a:r>
            <a:r>
              <a:rPr lang="fr-FR" sz="1200" dirty="0">
                <a:ln>
                  <a:noFill/>
                </a:ln>
                <a:solidFill>
                  <a:srgbClr val="000000"/>
                </a:solidFill>
                <a:effectLst/>
                <a:latin typeface="Helvetica Neue"/>
                <a:ea typeface="Arial Unicode MS"/>
                <a:cs typeface="Arial Unicode MS"/>
              </a:rPr>
              <a:t>  </a:t>
            </a:r>
            <a:r>
              <a:rPr lang="ar-SA" sz="1200" dirty="0">
                <a:ln>
                  <a:noFill/>
                </a:ln>
                <a:solidFill>
                  <a:srgbClr val="000000"/>
                </a:solidFill>
                <a:effectLst/>
                <a:latin typeface="Helvetica Neue"/>
                <a:ea typeface="Arial Unicode MS"/>
                <a:cs typeface="Arial Unicode MS"/>
              </a:rPr>
              <a:t>أن كانت الطائرات </a:t>
            </a:r>
            <a:r>
              <a:rPr lang="ar-SA" sz="1200" dirty="0" err="1">
                <a:ln>
                  <a:noFill/>
                </a:ln>
                <a:solidFill>
                  <a:srgbClr val="000000"/>
                </a:solidFill>
                <a:effectLst/>
                <a:latin typeface="Helvetica Neue"/>
                <a:ea typeface="Arial Unicode MS"/>
                <a:cs typeface="Arial Unicode MS"/>
              </a:rPr>
              <a:t>المكبسية</a:t>
            </a:r>
            <a:r>
              <a:rPr lang="ar-SA" sz="1200" dirty="0">
                <a:ln>
                  <a:noFill/>
                </a:ln>
                <a:solidFill>
                  <a:srgbClr val="000000"/>
                </a:solidFill>
                <a:effectLst/>
                <a:latin typeface="Helvetica Neue"/>
                <a:ea typeface="Arial Unicode MS"/>
                <a:cs typeface="Arial Unicode MS"/>
              </a:rPr>
              <a:t> المروحية تنقل عام </a:t>
            </a:r>
            <a:r>
              <a:rPr lang="fr-FR" sz="1200" dirty="0">
                <a:ln>
                  <a:noFill/>
                </a:ln>
                <a:solidFill>
                  <a:srgbClr val="000000"/>
                </a:solidFill>
                <a:effectLst/>
                <a:latin typeface="Helvetica Neue"/>
                <a:ea typeface="Arial Unicode MS"/>
                <a:cs typeface="Arial Unicode MS"/>
              </a:rPr>
              <a:t>1936 </a:t>
            </a:r>
            <a:r>
              <a:rPr lang="ar-SA" sz="1200" dirty="0">
                <a:ln>
                  <a:noFill/>
                </a:ln>
                <a:solidFill>
                  <a:srgbClr val="000000"/>
                </a:solidFill>
                <a:effectLst/>
                <a:latin typeface="Helvetica Neue"/>
                <a:ea typeface="Arial Unicode MS"/>
                <a:cs typeface="Arial Unicode MS"/>
              </a:rPr>
              <a:t>حوالى 2.7 – </a:t>
            </a:r>
            <a:r>
              <a:rPr lang="fr-FR" sz="1200" dirty="0">
                <a:ln>
                  <a:noFill/>
                </a:ln>
                <a:solidFill>
                  <a:srgbClr val="000000"/>
                </a:solidFill>
                <a:effectLst/>
                <a:latin typeface="Helvetica Neue"/>
                <a:ea typeface="Arial Unicode MS"/>
                <a:cs typeface="Arial Unicode MS"/>
              </a:rPr>
              <a:t>11  </a:t>
            </a:r>
            <a:r>
              <a:rPr lang="ar-SA" sz="1200" dirty="0">
                <a:ln>
                  <a:noFill/>
                </a:ln>
                <a:solidFill>
                  <a:srgbClr val="000000"/>
                </a:solidFill>
                <a:effectLst/>
                <a:latin typeface="Helvetica Neue"/>
                <a:ea typeface="Arial Unicode MS"/>
                <a:cs typeface="Arial Unicode MS"/>
              </a:rPr>
              <a:t>طن أصبحت تنقل الطائرات </a:t>
            </a:r>
            <a:r>
              <a:rPr lang="ar-SA" sz="1200" dirty="0" err="1">
                <a:ln>
                  <a:noFill/>
                </a:ln>
                <a:solidFill>
                  <a:srgbClr val="000000"/>
                </a:solidFill>
                <a:effectLst/>
                <a:latin typeface="Helvetica Neue"/>
                <a:ea typeface="Arial Unicode MS"/>
                <a:cs typeface="Arial Unicode MS"/>
              </a:rPr>
              <a:t>التوربينية</a:t>
            </a:r>
            <a:r>
              <a:rPr lang="ar-SA" sz="1200" dirty="0">
                <a:ln>
                  <a:noFill/>
                </a:ln>
                <a:solidFill>
                  <a:srgbClr val="000000"/>
                </a:solidFill>
                <a:effectLst/>
                <a:latin typeface="Helvetica Neue"/>
                <a:ea typeface="Arial Unicode MS"/>
                <a:cs typeface="Arial Unicode MS"/>
              </a:rPr>
              <a:t> المروحية 5.9 – 15.6 طن عام </a:t>
            </a:r>
            <a:r>
              <a:rPr lang="fr-FR" sz="1200" dirty="0">
                <a:ln>
                  <a:noFill/>
                </a:ln>
                <a:solidFill>
                  <a:srgbClr val="000000"/>
                </a:solidFill>
                <a:effectLst/>
                <a:latin typeface="Helvetica Neue"/>
                <a:ea typeface="Arial Unicode MS"/>
                <a:cs typeface="Arial Unicode MS"/>
              </a:rPr>
              <a:t>1953 </a:t>
            </a:r>
            <a:r>
              <a:rPr lang="ar-SA" sz="1200" dirty="0">
                <a:ln>
                  <a:noFill/>
                </a:ln>
                <a:solidFill>
                  <a:srgbClr val="000000"/>
                </a:solidFill>
                <a:effectLst/>
                <a:latin typeface="Helvetica Neue"/>
                <a:ea typeface="Arial Unicode MS"/>
                <a:cs typeface="Arial Unicode MS"/>
              </a:rPr>
              <a:t>، ثم أصبحت الطائرات النفاثة العريضة الجسم ذات حمولة تصل إلى </a:t>
            </a:r>
            <a:r>
              <a:rPr lang="fr-FR" sz="1200" dirty="0">
                <a:ln>
                  <a:noFill/>
                </a:ln>
                <a:solidFill>
                  <a:srgbClr val="000000"/>
                </a:solidFill>
                <a:effectLst/>
                <a:latin typeface="Helvetica Neue"/>
                <a:ea typeface="Arial Unicode MS"/>
                <a:cs typeface="Arial Unicode MS"/>
              </a:rPr>
              <a:t>49.5 </a:t>
            </a:r>
            <a:r>
              <a:rPr lang="ar-SA" sz="1200" dirty="0">
                <a:ln>
                  <a:noFill/>
                </a:ln>
                <a:solidFill>
                  <a:srgbClr val="000000"/>
                </a:solidFill>
                <a:effectLst/>
                <a:latin typeface="Helvetica Neue"/>
                <a:ea typeface="Arial Unicode MS"/>
                <a:cs typeface="Arial Unicode MS"/>
              </a:rPr>
              <a:t>طن منذ عام 1969 وقد أدت زيادة الحمولة </a:t>
            </a:r>
            <a:r>
              <a:rPr lang="ar-SA" sz="1200" dirty="0" err="1">
                <a:ln>
                  <a:noFill/>
                </a:ln>
                <a:solidFill>
                  <a:srgbClr val="000000"/>
                </a:solidFill>
                <a:effectLst/>
                <a:latin typeface="Helvetica Neue"/>
                <a:ea typeface="Arial Unicode MS"/>
                <a:cs typeface="Arial Unicode MS"/>
              </a:rPr>
              <a:t>التى</a:t>
            </a:r>
            <a:r>
              <a:rPr lang="ar-SA" sz="1200" dirty="0">
                <a:ln>
                  <a:noFill/>
                </a:ln>
                <a:solidFill>
                  <a:srgbClr val="000000"/>
                </a:solidFill>
                <a:effectLst/>
                <a:latin typeface="Helvetica Neue"/>
                <a:ea typeface="Arial Unicode MS"/>
                <a:cs typeface="Arial Unicode MS"/>
              </a:rPr>
              <a:t> يمكن أن تنقلها الطائرة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الرحلة الواحدة إلى إتاحة الفرصة للناقلين والشاحنين لنقل إرساليات كبيرة من البضائع إلى المكان المقصود.</a:t>
            </a:r>
            <a:r>
              <a:rPr lang="ar-SA" sz="1200" b="1" i="1" dirty="0">
                <a:ln>
                  <a:noFill/>
                </a:ln>
                <a:solidFill>
                  <a:srgbClr val="000000"/>
                </a:solidFill>
                <a:effectLst/>
                <a:latin typeface="Helvetica Neue"/>
                <a:ea typeface="Arial Unicode MS"/>
                <a:cs typeface="Arial Unicode MS"/>
              </a:rPr>
              <a:t> </a:t>
            </a:r>
            <a:endParaRPr lang="fr-FR" sz="1050" dirty="0">
              <a:ln>
                <a:noFill/>
              </a:ln>
              <a:solidFill>
                <a:srgbClr val="000000"/>
              </a:solidFill>
              <a:effectLst/>
              <a:latin typeface="Helvetica Neue"/>
              <a:ea typeface="Arial Unicode MS"/>
              <a:cs typeface="Arial Unicode MS"/>
            </a:endParaRPr>
          </a:p>
          <a:p>
            <a:pPr algn="r" rtl="1"/>
            <a:r>
              <a:rPr lang="ar-SA" sz="1200" b="1" dirty="0">
                <a:ln>
                  <a:noFill/>
                </a:ln>
                <a:solidFill>
                  <a:srgbClr val="000000"/>
                </a:solidFill>
                <a:effectLst/>
                <a:latin typeface="Helvetica Neue"/>
                <a:ea typeface="Arial Unicode MS"/>
                <a:cs typeface="Arial Unicode MS"/>
              </a:rPr>
              <a:t>بالنسبة</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لمدى</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طيران</a:t>
            </a:r>
            <a:r>
              <a:rPr lang="ar-SA" sz="1200" b="1" i="1" dirty="0">
                <a:ln>
                  <a:noFill/>
                </a:ln>
                <a:solidFill>
                  <a:srgbClr val="000000"/>
                </a:solidFill>
                <a:effectLst/>
                <a:latin typeface="Helvetica Neue"/>
                <a:ea typeface="Arial Unicode MS"/>
                <a:cs typeface="Arial Unicode MS"/>
              </a:rPr>
              <a:t> </a:t>
            </a:r>
            <a:r>
              <a:rPr lang="ar-SA" sz="1200" b="1" dirty="0">
                <a:ln>
                  <a:noFill/>
                </a:ln>
                <a:solidFill>
                  <a:srgbClr val="000000"/>
                </a:solidFill>
                <a:effectLst/>
                <a:latin typeface="Helvetica Neue"/>
                <a:ea typeface="Arial Unicode MS"/>
                <a:cs typeface="Arial Unicode MS"/>
              </a:rPr>
              <a:t>الطائرات</a:t>
            </a:r>
            <a:r>
              <a:rPr lang="ar-SA" sz="1200" b="1" i="1" dirty="0">
                <a:ln>
                  <a:noFill/>
                </a:ln>
                <a:solidFill>
                  <a:srgbClr val="000000"/>
                </a:solidFill>
                <a:effectLst/>
                <a:latin typeface="Helvetica Neue"/>
                <a:ea typeface="Arial Unicode MS"/>
                <a:cs typeface="Arial Unicode MS"/>
              </a:rPr>
              <a:t> : </a:t>
            </a:r>
            <a:endParaRPr lang="fr-FR" sz="1050" b="1" dirty="0">
              <a:ln>
                <a:noFill/>
              </a:ln>
              <a:solidFill>
                <a:srgbClr val="000000"/>
              </a:solidFill>
              <a:effectLst/>
              <a:latin typeface="Helvetica Neue"/>
              <a:ea typeface="Arial Unicode MS"/>
              <a:cs typeface="Arial Unicode MS"/>
            </a:endParaRPr>
          </a:p>
          <a:p>
            <a:pPr algn="r" rtl="1"/>
            <a:r>
              <a:rPr lang="ar-SA" sz="1200" dirty="0">
                <a:ln>
                  <a:noFill/>
                </a:ln>
                <a:solidFill>
                  <a:srgbClr val="000000"/>
                </a:solidFill>
                <a:effectLst/>
                <a:latin typeface="Helvetica Neue"/>
                <a:ea typeface="Arial Unicode MS"/>
                <a:cs typeface="Arial Unicode MS"/>
              </a:rPr>
              <a:t>لقد ازداد هذا المدى بزيادة سرعة الطائرات وتحسن إمكانياتها التكنولوجية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الطيران وقد تطور مدى الطائرات من قصير المدى إلى متوسط المدى إلى بعيدة المدى حيث تطير بين القارات وعبرها. ومن المعروف أنه كلما زاد مدى الطيران كلما أصبحت الطائرات أكثر فائدة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النقل </a:t>
            </a:r>
            <a:r>
              <a:rPr lang="ar-SA" sz="1200" dirty="0" err="1">
                <a:ln>
                  <a:noFill/>
                </a:ln>
                <a:solidFill>
                  <a:srgbClr val="000000"/>
                </a:solidFill>
                <a:effectLst/>
                <a:latin typeface="Helvetica Neue"/>
                <a:ea typeface="Arial Unicode MS"/>
                <a:cs typeface="Arial Unicode MS"/>
              </a:rPr>
              <a:t>الجوى</a:t>
            </a:r>
            <a:r>
              <a:rPr lang="ar-SA" sz="1200" dirty="0">
                <a:ln>
                  <a:noFill/>
                </a:ln>
                <a:solidFill>
                  <a:srgbClr val="000000"/>
                </a:solidFill>
                <a:effectLst/>
                <a:latin typeface="Helvetica Neue"/>
                <a:ea typeface="Arial Unicode MS"/>
                <a:cs typeface="Arial Unicode MS"/>
              </a:rPr>
              <a:t> للبضائع حيث يمكنها الوصول إلى مناطق لم تكن لتصل إليها مباشرة من قبل مما يحقق وفرا كبيرا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الوقت والنفقات.</a:t>
            </a:r>
            <a:endParaRPr lang="ar-DZ" sz="1200" dirty="0">
              <a:ln>
                <a:noFill/>
              </a:ln>
              <a:solidFill>
                <a:srgbClr val="000000"/>
              </a:solidFill>
              <a:effectLst/>
              <a:latin typeface="Helvetica Neue"/>
              <a:ea typeface="Arial Unicode MS"/>
              <a:cs typeface="Arial Unicode MS"/>
            </a:endParaRPr>
          </a:p>
          <a:p>
            <a:pPr algn="r" rtl="1"/>
            <a:endParaRPr lang="ar-DZ" sz="1200" dirty="0">
              <a:ln>
                <a:noFill/>
              </a:ln>
              <a:solidFill>
                <a:srgbClr val="000000"/>
              </a:solidFill>
              <a:effectLst/>
              <a:latin typeface="Helvetica Neue"/>
              <a:ea typeface="Arial Unicode MS"/>
              <a:cs typeface="Arial Unicode MS"/>
            </a:endParaRPr>
          </a:p>
          <a:p>
            <a:pPr algn="r" rtl="1"/>
            <a:r>
              <a:rPr lang="ar-SA" sz="1050" b="1" i="0" dirty="0">
                <a:ln>
                  <a:noFill/>
                </a:ln>
                <a:solidFill>
                  <a:srgbClr val="000000"/>
                </a:solidFill>
                <a:effectLst/>
                <a:latin typeface="Helvetica Neue"/>
                <a:ea typeface="Arial Unicode MS"/>
                <a:cs typeface="Arial Unicode MS"/>
              </a:rPr>
              <a:t>المواصفات</a:t>
            </a:r>
            <a:r>
              <a:rPr lang="ar-SA" sz="1050" b="1" i="1" dirty="0">
                <a:ln>
                  <a:noFill/>
                </a:ln>
                <a:solidFill>
                  <a:srgbClr val="000000"/>
                </a:solidFill>
                <a:effectLst/>
                <a:latin typeface="Helvetica Neue"/>
                <a:ea typeface="Arial Unicode MS"/>
                <a:cs typeface="Arial Unicode MS"/>
              </a:rPr>
              <a:t> </a:t>
            </a:r>
            <a:r>
              <a:rPr lang="ar-SA" sz="1050" b="1" i="0" dirty="0">
                <a:ln>
                  <a:noFill/>
                </a:ln>
                <a:solidFill>
                  <a:srgbClr val="000000"/>
                </a:solidFill>
                <a:effectLst/>
                <a:latin typeface="Helvetica Neue"/>
                <a:ea typeface="Arial Unicode MS"/>
                <a:cs typeface="Arial Unicode MS"/>
              </a:rPr>
              <a:t>الواجبة</a:t>
            </a:r>
            <a:r>
              <a:rPr lang="ar-SA" sz="1050" b="1" i="1" dirty="0">
                <a:ln>
                  <a:noFill/>
                </a:ln>
                <a:solidFill>
                  <a:srgbClr val="000000"/>
                </a:solidFill>
                <a:effectLst/>
                <a:latin typeface="Helvetica Neue"/>
                <a:ea typeface="Arial Unicode MS"/>
                <a:cs typeface="Arial Unicode MS"/>
              </a:rPr>
              <a:t> </a:t>
            </a:r>
            <a:r>
              <a:rPr lang="ar-SA" sz="1050" b="1" i="0" dirty="0" err="1">
                <a:ln>
                  <a:noFill/>
                </a:ln>
                <a:solidFill>
                  <a:srgbClr val="000000"/>
                </a:solidFill>
                <a:effectLst/>
                <a:latin typeface="Helvetica Neue"/>
                <a:ea typeface="Arial Unicode MS"/>
                <a:cs typeface="Arial Unicode MS"/>
              </a:rPr>
              <a:t>فى</a:t>
            </a:r>
            <a:r>
              <a:rPr lang="ar-SA" sz="1050" b="1" i="1" dirty="0">
                <a:ln>
                  <a:noFill/>
                </a:ln>
                <a:solidFill>
                  <a:srgbClr val="000000"/>
                </a:solidFill>
                <a:effectLst/>
                <a:latin typeface="Helvetica Neue"/>
                <a:ea typeface="Arial Unicode MS"/>
                <a:cs typeface="Arial Unicode MS"/>
              </a:rPr>
              <a:t> </a:t>
            </a:r>
            <a:r>
              <a:rPr lang="ar-SA" sz="1050" b="1" i="0" dirty="0">
                <a:ln>
                  <a:noFill/>
                </a:ln>
                <a:solidFill>
                  <a:srgbClr val="000000"/>
                </a:solidFill>
                <a:effectLst/>
                <a:latin typeface="Helvetica Neue"/>
                <a:ea typeface="Arial Unicode MS"/>
                <a:cs typeface="Arial Unicode MS"/>
              </a:rPr>
              <a:t>طائرات</a:t>
            </a:r>
            <a:r>
              <a:rPr lang="ar-SA" sz="1050" b="1" i="1" dirty="0">
                <a:ln>
                  <a:noFill/>
                </a:ln>
                <a:solidFill>
                  <a:srgbClr val="000000"/>
                </a:solidFill>
                <a:effectLst/>
                <a:latin typeface="Helvetica Neue"/>
                <a:ea typeface="Arial Unicode MS"/>
                <a:cs typeface="Arial Unicode MS"/>
              </a:rPr>
              <a:t> </a:t>
            </a:r>
            <a:r>
              <a:rPr lang="ar-SA" sz="1050" b="1" i="0" dirty="0">
                <a:ln>
                  <a:noFill/>
                </a:ln>
                <a:solidFill>
                  <a:srgbClr val="000000"/>
                </a:solidFill>
                <a:effectLst/>
                <a:latin typeface="Helvetica Neue"/>
                <a:ea typeface="Arial Unicode MS"/>
                <a:cs typeface="Arial Unicode MS"/>
              </a:rPr>
              <a:t>نقل</a:t>
            </a:r>
            <a:r>
              <a:rPr lang="ar-SA" sz="1050" b="1" i="1" dirty="0">
                <a:ln>
                  <a:noFill/>
                </a:ln>
                <a:solidFill>
                  <a:srgbClr val="000000"/>
                </a:solidFill>
                <a:effectLst/>
                <a:latin typeface="Helvetica Neue"/>
                <a:ea typeface="Arial Unicode MS"/>
                <a:cs typeface="Arial Unicode MS"/>
              </a:rPr>
              <a:t> </a:t>
            </a:r>
            <a:r>
              <a:rPr lang="ar-SA" sz="1050" b="1" i="0" dirty="0">
                <a:ln>
                  <a:noFill/>
                </a:ln>
                <a:solidFill>
                  <a:srgbClr val="000000"/>
                </a:solidFill>
                <a:effectLst/>
                <a:latin typeface="Helvetica Neue"/>
                <a:ea typeface="Arial Unicode MS"/>
                <a:cs typeface="Arial Unicode MS"/>
              </a:rPr>
              <a:t>البضائع</a:t>
            </a:r>
            <a:r>
              <a:rPr lang="ar-SA" sz="1050" b="1" i="1" dirty="0">
                <a:ln>
                  <a:noFill/>
                </a:ln>
                <a:solidFill>
                  <a:srgbClr val="000000"/>
                </a:solidFill>
                <a:effectLst/>
                <a:latin typeface="Helvetica Neue"/>
                <a:ea typeface="Arial Unicode MS"/>
                <a:cs typeface="Arial Unicode MS"/>
              </a:rPr>
              <a:t> : </a:t>
            </a:r>
            <a:r>
              <a:rPr lang="ar-SA" sz="1050" b="0" i="0" dirty="0">
                <a:ln>
                  <a:noFill/>
                </a:ln>
                <a:solidFill>
                  <a:srgbClr val="000000"/>
                </a:solidFill>
                <a:effectLst/>
                <a:latin typeface="Helvetica Neue"/>
                <a:ea typeface="Arial Unicode MS"/>
                <a:cs typeface="Arial Unicode MS"/>
              </a:rPr>
              <a:t>يجب أن تتوافر صفات معينة </a:t>
            </a:r>
            <a:r>
              <a:rPr lang="ar-SA" sz="1050" b="0" i="0" dirty="0" err="1">
                <a:ln>
                  <a:noFill/>
                </a:ln>
                <a:solidFill>
                  <a:srgbClr val="000000"/>
                </a:solidFill>
                <a:effectLst/>
                <a:latin typeface="Helvetica Neue"/>
                <a:ea typeface="Arial Unicode MS"/>
                <a:cs typeface="Arial Unicode MS"/>
              </a:rPr>
              <a:t>فى</a:t>
            </a:r>
            <a:r>
              <a:rPr lang="ar-SA" sz="1050" b="0" i="0" dirty="0">
                <a:ln>
                  <a:noFill/>
                </a:ln>
                <a:solidFill>
                  <a:srgbClr val="000000"/>
                </a:solidFill>
                <a:effectLst/>
                <a:latin typeface="Helvetica Neue"/>
                <a:ea typeface="Arial Unicode MS"/>
                <a:cs typeface="Arial Unicode MS"/>
              </a:rPr>
              <a:t> الطائرات المخصصة لنقل البضائع وهذه الصفات </a:t>
            </a:r>
            <a:r>
              <a:rPr lang="ar-SA" sz="1050" b="0" i="0" dirty="0" err="1">
                <a:ln>
                  <a:noFill/>
                </a:ln>
                <a:solidFill>
                  <a:srgbClr val="000000"/>
                </a:solidFill>
                <a:effectLst/>
                <a:latin typeface="Helvetica Neue"/>
                <a:ea typeface="Arial Unicode MS"/>
                <a:cs typeface="Arial Unicode MS"/>
              </a:rPr>
              <a:t>هى</a:t>
            </a:r>
            <a:r>
              <a:rPr lang="ar-SA" sz="1050" b="0" i="0" dirty="0">
                <a:ln>
                  <a:noFill/>
                </a:ln>
                <a:solidFill>
                  <a:srgbClr val="000000"/>
                </a:solidFill>
                <a:effectLst/>
                <a:latin typeface="Helvetica Neue"/>
                <a:ea typeface="Arial Unicode MS"/>
                <a:cs typeface="Arial Unicode MS"/>
              </a:rPr>
              <a:t> :</a:t>
            </a:r>
            <a:r>
              <a:rPr lang="ar-SA" sz="1050" b="1" i="1" dirty="0">
                <a:ln>
                  <a:noFill/>
                </a:ln>
                <a:solidFill>
                  <a:srgbClr val="000000"/>
                </a:solidFill>
                <a:effectLst/>
                <a:latin typeface="Helvetica Neue"/>
                <a:ea typeface="Arial Unicode MS"/>
                <a:cs typeface="Arial Unicode MS"/>
              </a:rPr>
              <a:t> </a:t>
            </a:r>
            <a:endParaRPr lang="fr-FR" sz="1050" b="1" i="1" dirty="0">
              <a:ln>
                <a:noFill/>
              </a:ln>
              <a:solidFill>
                <a:srgbClr val="000000"/>
              </a:solidFill>
              <a:effectLst/>
              <a:latin typeface="Helvetica Neue"/>
              <a:ea typeface="Arial Unicode MS"/>
              <a:cs typeface="Arial Unicode MS"/>
            </a:endParaRPr>
          </a:p>
          <a:p>
            <a:pPr marL="342900" lvl="0" indent="-342900" algn="r" rtl="1" fontAlgn="base">
              <a:buFont typeface="Arial" panose="020B0604020202020204" pitchFamily="34" charset="0"/>
              <a:buChar char="•"/>
            </a:pPr>
            <a:r>
              <a:rPr lang="ar-SA" sz="1050" b="1" i="0" u="none" strike="noStrike" kern="0" spc="0" dirty="0">
                <a:ln>
                  <a:noFill/>
                </a:ln>
                <a:solidFill>
                  <a:srgbClr val="000000"/>
                </a:solidFill>
                <a:effectLst/>
                <a:latin typeface="Helvetica Neue"/>
                <a:ea typeface="Arial Unicode MS"/>
                <a:cs typeface="Arial Unicode MS"/>
              </a:rPr>
              <a:t>ان تكون الطائرة مجهزة بجهاز </a:t>
            </a:r>
            <a:r>
              <a:rPr lang="ar-SA" sz="1050" b="1" i="0" u="none" strike="noStrike" kern="0" spc="0" dirty="0" err="1">
                <a:ln>
                  <a:noFill/>
                </a:ln>
                <a:solidFill>
                  <a:srgbClr val="000000"/>
                </a:solidFill>
                <a:effectLst/>
                <a:latin typeface="Helvetica Neue"/>
                <a:ea typeface="Arial Unicode MS"/>
                <a:cs typeface="Arial Unicode MS"/>
              </a:rPr>
              <a:t>ميكانيكى</a:t>
            </a:r>
            <a:r>
              <a:rPr lang="ar-SA" sz="1050" b="1" i="0" u="none" strike="noStrike" kern="0" spc="0" dirty="0">
                <a:ln>
                  <a:noFill/>
                </a:ln>
                <a:solidFill>
                  <a:srgbClr val="000000"/>
                </a:solidFill>
                <a:effectLst/>
                <a:latin typeface="Helvetica Neue"/>
                <a:ea typeface="Arial Unicode MS"/>
                <a:cs typeface="Arial Unicode MS"/>
              </a:rPr>
              <a:t> </a:t>
            </a:r>
            <a:r>
              <a:rPr lang="ar-SA" sz="1050" b="0" i="0" u="none" strike="noStrike" kern="0" spc="0" dirty="0">
                <a:ln>
                  <a:noFill/>
                </a:ln>
                <a:solidFill>
                  <a:srgbClr val="000000"/>
                </a:solidFill>
                <a:effectLst/>
                <a:latin typeface="Helvetica Neue"/>
                <a:ea typeface="Arial Unicode MS"/>
                <a:cs typeface="Arial Unicode MS"/>
              </a:rPr>
              <a:t>لتسهيل عمليات رفع وإنزال وتحريك البضائع إلى ومن وداخل الطائرة . </a:t>
            </a:r>
            <a:endParaRPr lang="fr-FR" sz="1050" b="1" i="1" u="none" strike="noStrike" kern="0" spc="0" dirty="0">
              <a:ln>
                <a:noFill/>
              </a:ln>
              <a:solidFill>
                <a:srgbClr val="000000"/>
              </a:solidFill>
              <a:effectLst/>
              <a:latin typeface="Helvetica Neue"/>
              <a:ea typeface="Arial Unicode MS"/>
              <a:cs typeface="Arial Unicode MS"/>
            </a:endParaRPr>
          </a:p>
          <a:p>
            <a:pPr marL="342900" lvl="0" indent="-342900" algn="r" rtl="1" fontAlgn="base">
              <a:buFont typeface="Arial" panose="020B0604020202020204" pitchFamily="34" charset="0"/>
              <a:buChar char="•"/>
            </a:pPr>
            <a:r>
              <a:rPr lang="ar-SA" sz="1050" b="1" i="0" u="none" strike="noStrike" kern="0" spc="0" dirty="0">
                <a:ln>
                  <a:noFill/>
                </a:ln>
                <a:solidFill>
                  <a:srgbClr val="000000"/>
                </a:solidFill>
                <a:effectLst/>
                <a:latin typeface="Helvetica Neue"/>
                <a:ea typeface="Arial Unicode MS"/>
                <a:cs typeface="Arial Unicode MS"/>
              </a:rPr>
              <a:t>أن تكون أرضية الطائرة مزودة بشرائط بكر </a:t>
            </a:r>
            <a:r>
              <a:rPr lang="ar-SA" sz="1050" b="1" i="0" u="none" strike="noStrike" kern="0" spc="0" dirty="0" err="1">
                <a:ln>
                  <a:noFill/>
                </a:ln>
                <a:solidFill>
                  <a:srgbClr val="000000"/>
                </a:solidFill>
                <a:effectLst/>
                <a:latin typeface="Helvetica Neue"/>
                <a:ea typeface="Arial Unicode MS"/>
                <a:cs typeface="Arial Unicode MS"/>
              </a:rPr>
              <a:t>إسطوانية</a:t>
            </a:r>
            <a:r>
              <a:rPr lang="ar-SA" sz="1050" b="1" i="0" u="none" strike="noStrike" kern="0" spc="0" dirty="0">
                <a:ln>
                  <a:noFill/>
                </a:ln>
                <a:solidFill>
                  <a:srgbClr val="000000"/>
                </a:solidFill>
                <a:effectLst/>
                <a:latin typeface="Helvetica Neue"/>
                <a:ea typeface="Arial Unicode MS"/>
                <a:cs typeface="Arial Unicode MS"/>
              </a:rPr>
              <a:t> حرة الحركة </a:t>
            </a:r>
            <a:r>
              <a:rPr lang="ar-SA" sz="1050" b="0" i="0" u="none" strike="noStrike" kern="0" spc="0" dirty="0">
                <a:ln>
                  <a:noFill/>
                </a:ln>
                <a:solidFill>
                  <a:srgbClr val="000000"/>
                </a:solidFill>
                <a:effectLst/>
                <a:latin typeface="Helvetica Neue"/>
                <a:ea typeface="Arial Unicode MS"/>
                <a:cs typeface="Arial Unicode MS"/>
              </a:rPr>
              <a:t>لتسهيل تحريك البضائع داخل الطائرة </a:t>
            </a:r>
            <a:r>
              <a:rPr lang="ar-SA" sz="1050" b="0" i="0" u="none" strike="noStrike" kern="0" spc="0" dirty="0" err="1">
                <a:ln>
                  <a:noFill/>
                </a:ln>
                <a:solidFill>
                  <a:srgbClr val="000000"/>
                </a:solidFill>
                <a:effectLst/>
                <a:latin typeface="Helvetica Neue"/>
                <a:ea typeface="Arial Unicode MS"/>
                <a:cs typeface="Arial Unicode MS"/>
              </a:rPr>
              <a:t>وليتثبيتها</a:t>
            </a:r>
            <a:r>
              <a:rPr lang="ar-SA" sz="1050" b="0" i="0" u="none" strike="noStrike" kern="0" spc="0" dirty="0">
                <a:ln>
                  <a:noFill/>
                </a:ln>
                <a:solidFill>
                  <a:srgbClr val="000000"/>
                </a:solidFill>
                <a:effectLst/>
                <a:latin typeface="Helvetica Neue"/>
                <a:ea typeface="Arial Unicode MS"/>
                <a:cs typeface="Arial Unicode MS"/>
              </a:rPr>
              <a:t> بسهولة و بأقل جهد ممكن. </a:t>
            </a:r>
            <a:endParaRPr lang="fr-FR" sz="1050" b="1" i="1" u="none" strike="noStrike" kern="0" spc="0" dirty="0">
              <a:ln>
                <a:noFill/>
              </a:ln>
              <a:solidFill>
                <a:srgbClr val="000000"/>
              </a:solidFill>
              <a:effectLst/>
              <a:latin typeface="Helvetica Neue"/>
              <a:ea typeface="Arial Unicode MS"/>
              <a:cs typeface="Arial Unicode MS"/>
            </a:endParaRPr>
          </a:p>
          <a:p>
            <a:pPr marL="342900" lvl="0" indent="-342900" algn="r" rtl="1" fontAlgn="base">
              <a:buFont typeface="Arial" panose="020B0604020202020204" pitchFamily="34" charset="0"/>
              <a:buChar char="•"/>
            </a:pPr>
            <a:r>
              <a:rPr lang="ar-SA" sz="1050" b="1" i="0" u="none" strike="noStrike" kern="0" spc="0" dirty="0">
                <a:ln>
                  <a:noFill/>
                </a:ln>
                <a:solidFill>
                  <a:srgbClr val="000000"/>
                </a:solidFill>
                <a:effectLst/>
                <a:latin typeface="Helvetica Neue"/>
                <a:ea typeface="Arial Unicode MS"/>
                <a:cs typeface="Arial Unicode MS"/>
              </a:rPr>
              <a:t>أن تكون للطائرة أبواب شحن ملائمة للمواصفات القياسية </a:t>
            </a:r>
            <a:r>
              <a:rPr lang="ar-SA" sz="1050" b="0" i="0" u="none" strike="noStrike" kern="0" spc="0" dirty="0">
                <a:ln>
                  <a:noFill/>
                </a:ln>
                <a:solidFill>
                  <a:srgbClr val="000000"/>
                </a:solidFill>
                <a:effectLst/>
                <a:latin typeface="Helvetica Neue"/>
                <a:ea typeface="Arial Unicode MS"/>
                <a:cs typeface="Arial Unicode MS"/>
              </a:rPr>
              <a:t>لإبعاد وأحجام طرود البضائع وأوعية وبالات شحنها.</a:t>
            </a:r>
            <a:endParaRPr lang="fr-FR" sz="1050" b="1" i="1" u="none" strike="noStrike" kern="0" spc="0" dirty="0">
              <a:ln>
                <a:noFill/>
              </a:ln>
              <a:solidFill>
                <a:srgbClr val="000000"/>
              </a:solidFill>
              <a:effectLst/>
              <a:latin typeface="Helvetica Neue"/>
              <a:ea typeface="Arial Unicode MS"/>
              <a:cs typeface="Arial Unicode MS"/>
            </a:endParaRPr>
          </a:p>
          <a:p>
            <a:pPr marL="342900" lvl="0" indent="-342900" algn="r" rtl="1" fontAlgn="base">
              <a:buFont typeface="Arial" panose="020B0604020202020204" pitchFamily="34" charset="0"/>
              <a:buChar char="•"/>
            </a:pPr>
            <a:r>
              <a:rPr lang="ar-SA" sz="1050" b="0" i="0" u="none" strike="noStrike" kern="0" spc="0" dirty="0">
                <a:ln>
                  <a:noFill/>
                </a:ln>
                <a:solidFill>
                  <a:srgbClr val="000000"/>
                </a:solidFill>
                <a:effectLst/>
                <a:latin typeface="Helvetica Neue"/>
                <a:ea typeface="Arial Unicode MS"/>
                <a:cs typeface="Arial Unicode MS"/>
              </a:rPr>
              <a:t>يفضل بعض الخبراء </a:t>
            </a:r>
            <a:r>
              <a:rPr lang="ar-SA" sz="1050" b="1" i="0" u="none" strike="noStrike" kern="0" spc="0" dirty="0">
                <a:ln>
                  <a:noFill/>
                </a:ln>
                <a:solidFill>
                  <a:srgbClr val="000000"/>
                </a:solidFill>
                <a:effectLst/>
                <a:latin typeface="Helvetica Neue"/>
                <a:ea typeface="Arial Unicode MS"/>
                <a:cs typeface="Arial Unicode MS"/>
              </a:rPr>
              <a:t>أن تكون أبواب الشحن </a:t>
            </a:r>
            <a:r>
              <a:rPr lang="ar-SA" sz="1050" b="1" i="0" u="none" strike="noStrike" kern="0" spc="0" dirty="0" err="1">
                <a:ln>
                  <a:noFill/>
                </a:ln>
                <a:solidFill>
                  <a:srgbClr val="000000"/>
                </a:solidFill>
                <a:effectLst/>
                <a:latin typeface="Helvetica Neue"/>
                <a:ea typeface="Arial Unicode MS"/>
                <a:cs typeface="Arial Unicode MS"/>
              </a:rPr>
              <a:t>فى</a:t>
            </a:r>
            <a:r>
              <a:rPr lang="ar-SA" sz="1050" b="1" i="0" u="none" strike="noStrike" kern="0" spc="0" dirty="0">
                <a:ln>
                  <a:noFill/>
                </a:ln>
                <a:solidFill>
                  <a:srgbClr val="000000"/>
                </a:solidFill>
                <a:effectLst/>
                <a:latin typeface="Helvetica Neue"/>
                <a:ea typeface="Arial Unicode MS"/>
                <a:cs typeface="Arial Unicode MS"/>
              </a:rPr>
              <a:t> إحدى </a:t>
            </a:r>
            <a:r>
              <a:rPr lang="ar-SA" sz="1050" b="1" i="0" u="none" strike="noStrike" kern="0" spc="0" dirty="0" err="1">
                <a:ln>
                  <a:noFill/>
                </a:ln>
                <a:solidFill>
                  <a:srgbClr val="000000"/>
                </a:solidFill>
                <a:effectLst/>
                <a:latin typeface="Helvetica Neue"/>
                <a:ea typeface="Arial Unicode MS"/>
                <a:cs typeface="Arial Unicode MS"/>
              </a:rPr>
              <a:t>نهايتى</a:t>
            </a:r>
            <a:r>
              <a:rPr lang="ar-SA" sz="1050" b="1" i="0" u="none" strike="noStrike" kern="0" spc="0" dirty="0">
                <a:ln>
                  <a:noFill/>
                </a:ln>
                <a:solidFill>
                  <a:srgbClr val="000000"/>
                </a:solidFill>
                <a:effectLst/>
                <a:latin typeface="Helvetica Neue"/>
                <a:ea typeface="Arial Unicode MS"/>
                <a:cs typeface="Arial Unicode MS"/>
              </a:rPr>
              <a:t> جسم الطائرة </a:t>
            </a:r>
            <a:r>
              <a:rPr lang="ar-SA" sz="1050" b="0" i="0" u="none" strike="noStrike" kern="0" spc="0" dirty="0">
                <a:ln>
                  <a:noFill/>
                </a:ln>
                <a:solidFill>
                  <a:srgbClr val="000000"/>
                </a:solidFill>
                <a:effectLst/>
                <a:latin typeface="Helvetica Neue"/>
                <a:ea typeface="Arial Unicode MS"/>
                <a:cs typeface="Arial Unicode MS"/>
              </a:rPr>
              <a:t>لتسهيل عمليات الشحن </a:t>
            </a:r>
            <a:r>
              <a:rPr lang="ar-SA" sz="1050" b="0" i="0" u="none" strike="noStrike" kern="0" spc="0" dirty="0" err="1">
                <a:ln>
                  <a:noFill/>
                </a:ln>
                <a:solidFill>
                  <a:srgbClr val="000000"/>
                </a:solidFill>
                <a:effectLst/>
                <a:latin typeface="Helvetica Neue"/>
                <a:ea typeface="Arial Unicode MS"/>
                <a:cs typeface="Arial Unicode MS"/>
              </a:rPr>
              <a:t>الطولى</a:t>
            </a:r>
            <a:r>
              <a:rPr lang="ar-SA" sz="1050" b="0" i="0" u="none" strike="noStrike" kern="0" spc="0" dirty="0">
                <a:ln>
                  <a:noFill/>
                </a:ln>
                <a:solidFill>
                  <a:srgbClr val="000000"/>
                </a:solidFill>
                <a:effectLst/>
                <a:latin typeface="Helvetica Neue"/>
                <a:ea typeface="Arial Unicode MS"/>
                <a:cs typeface="Arial Unicode MS"/>
              </a:rPr>
              <a:t> المباشر إلى داخل الطائرة . </a:t>
            </a:r>
            <a:endParaRPr lang="fr-FR" sz="1050" b="1" i="1" u="none" strike="noStrike" kern="0" spc="0" dirty="0">
              <a:ln>
                <a:noFill/>
              </a:ln>
              <a:solidFill>
                <a:srgbClr val="000000"/>
              </a:solidFill>
              <a:effectLst/>
              <a:latin typeface="Helvetica Neue"/>
              <a:ea typeface="Arial Unicode MS"/>
              <a:cs typeface="Arial Unicode MS"/>
            </a:endParaRPr>
          </a:p>
          <a:p>
            <a:pPr marL="342900" lvl="0" indent="-342900" algn="r" rtl="1" fontAlgn="base">
              <a:buFont typeface="Arial" panose="020B0604020202020204" pitchFamily="34" charset="0"/>
              <a:buChar char="•"/>
            </a:pPr>
            <a:r>
              <a:rPr lang="ar-SA" sz="1050" b="1" i="0" u="none" strike="noStrike" kern="0" spc="0" dirty="0">
                <a:ln>
                  <a:noFill/>
                </a:ln>
                <a:solidFill>
                  <a:srgbClr val="000000"/>
                </a:solidFill>
                <a:effectLst/>
                <a:latin typeface="Helvetica Neue"/>
                <a:ea typeface="Arial Unicode MS"/>
                <a:cs typeface="Arial Unicode MS"/>
              </a:rPr>
              <a:t>أن تكون أرضية الطائرة عند مستوى ارتفاع أرضية آلة الشحن الأرضية </a:t>
            </a:r>
            <a:r>
              <a:rPr lang="fr-FR" sz="1050" b="0" i="0" u="none" strike="noStrike" kern="0" spc="0" dirty="0">
                <a:ln>
                  <a:noFill/>
                </a:ln>
                <a:solidFill>
                  <a:srgbClr val="000000"/>
                </a:solidFill>
                <a:effectLst/>
                <a:latin typeface="Helvetica Neue"/>
                <a:ea typeface="Arial Unicode MS"/>
                <a:cs typeface="Arial Unicode MS"/>
              </a:rPr>
              <a:t>(</a:t>
            </a:r>
            <a:r>
              <a:rPr lang="ar-SA" sz="1050" b="0" i="0" u="none" strike="noStrike" kern="0" spc="0" dirty="0">
                <a:ln>
                  <a:noFill/>
                </a:ln>
                <a:solidFill>
                  <a:srgbClr val="000000"/>
                </a:solidFill>
                <a:effectLst/>
                <a:latin typeface="Helvetica Neue"/>
                <a:ea typeface="Arial Unicode MS"/>
                <a:cs typeface="Arial Unicode MS"/>
              </a:rPr>
              <a:t>حوالى 4 أقدام فوق الأرض</a:t>
            </a:r>
            <a:r>
              <a:rPr lang="fr-FR" sz="1050" b="0" i="0" u="none" strike="noStrike" kern="0" spc="0" dirty="0">
                <a:ln>
                  <a:noFill/>
                </a:ln>
                <a:solidFill>
                  <a:srgbClr val="000000"/>
                </a:solidFill>
                <a:effectLst/>
                <a:latin typeface="Helvetica Neue"/>
                <a:ea typeface="Arial Unicode MS"/>
                <a:cs typeface="Arial Unicode MS"/>
              </a:rPr>
              <a:t>) </a:t>
            </a:r>
            <a:r>
              <a:rPr lang="ar-SA" sz="1050" b="0" i="0" u="none" strike="noStrike" kern="0" spc="0" dirty="0">
                <a:ln>
                  <a:noFill/>
                </a:ln>
                <a:solidFill>
                  <a:srgbClr val="000000"/>
                </a:solidFill>
                <a:effectLst/>
                <a:latin typeface="Helvetica Neue"/>
                <a:ea typeface="Arial Unicode MS"/>
                <a:cs typeface="Arial Unicode MS"/>
              </a:rPr>
              <a:t>لإتمام عمليات الشحن المباشر من هذه</a:t>
            </a:r>
            <a:r>
              <a:rPr lang="fr-FR" sz="1050" b="0" i="0" u="none" strike="noStrike" kern="0" spc="0" dirty="0">
                <a:ln>
                  <a:noFill/>
                </a:ln>
                <a:solidFill>
                  <a:srgbClr val="000000"/>
                </a:solidFill>
                <a:effectLst/>
                <a:latin typeface="Helvetica Neue"/>
                <a:ea typeface="Arial Unicode MS"/>
                <a:cs typeface="Arial Unicode MS"/>
              </a:rPr>
              <a:t>  </a:t>
            </a:r>
            <a:r>
              <a:rPr lang="ar-SA" sz="1050" b="0" i="0" u="none" strike="noStrike" kern="0" spc="0" dirty="0">
                <a:ln>
                  <a:noFill/>
                </a:ln>
                <a:solidFill>
                  <a:srgbClr val="000000"/>
                </a:solidFill>
                <a:effectLst/>
                <a:latin typeface="Helvetica Neue"/>
                <a:ea typeface="Arial Unicode MS"/>
                <a:cs typeface="Arial Unicode MS"/>
              </a:rPr>
              <a:t>الآلة مما يوفر مرحلة من عمليات الشحن ، وهذا يتطلب أن تكون أجنحة الطائرة مرتفعة فإذا توافرت هذه المواصفات </a:t>
            </a:r>
            <a:r>
              <a:rPr lang="ar-SA" sz="1050" b="0" i="0" u="none" strike="noStrike" kern="0" spc="0" dirty="0" err="1">
                <a:ln>
                  <a:noFill/>
                </a:ln>
                <a:solidFill>
                  <a:srgbClr val="000000"/>
                </a:solidFill>
                <a:effectLst/>
                <a:latin typeface="Helvetica Neue"/>
                <a:ea typeface="Arial Unicode MS"/>
                <a:cs typeface="Arial Unicode MS"/>
              </a:rPr>
              <a:t>فى</a:t>
            </a:r>
            <a:r>
              <a:rPr lang="ar-SA" sz="1050" b="0" i="0" u="none" strike="noStrike" kern="0" spc="0" dirty="0">
                <a:ln>
                  <a:noFill/>
                </a:ln>
                <a:solidFill>
                  <a:srgbClr val="000000"/>
                </a:solidFill>
                <a:effectLst/>
                <a:latin typeface="Helvetica Neue"/>
                <a:ea typeface="Arial Unicode MS"/>
                <a:cs typeface="Arial Unicode MS"/>
              </a:rPr>
              <a:t> الطائرة المراد استخدامها لنقل البضائع فإن ذلك يؤدى إلى توفير وقت الشحن والتفريغ كما يساعد على سرعة تنظيم تشغيل الرحلات الجوية وتحسين استغلال الطائرات وتخفيض تكاليف تشغيلها. </a:t>
            </a:r>
            <a:endParaRPr lang="fr-FR" sz="1050" b="1" i="1" u="none" strike="noStrike" kern="0" spc="0" dirty="0">
              <a:ln>
                <a:noFill/>
              </a:ln>
              <a:solidFill>
                <a:srgbClr val="000000"/>
              </a:solidFill>
              <a:effectLst/>
              <a:latin typeface="Helvetica Neue"/>
              <a:ea typeface="Arial Unicode MS"/>
              <a:cs typeface="Arial Unicode MS"/>
            </a:endParaRPr>
          </a:p>
          <a:p>
            <a:pPr algn="r" rtl="1"/>
            <a:endParaRPr lang="fr-FR" sz="1050" dirty="0">
              <a:ln>
                <a:noFill/>
              </a:ln>
              <a:solidFill>
                <a:srgbClr val="000000"/>
              </a:solidFill>
              <a:effectLst/>
              <a:latin typeface="Helvetica Neue"/>
              <a:ea typeface="Arial Unicode MS"/>
              <a:cs typeface="Arial Unicode MS"/>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24</a:t>
            </a:fld>
            <a:endParaRPr lang="fr-FR"/>
          </a:p>
        </p:txBody>
      </p:sp>
    </p:spTree>
    <p:extLst>
      <p:ext uri="{BB962C8B-B14F-4D97-AF65-F5344CB8AC3E}">
        <p14:creationId xmlns="" xmlns:p14="http://schemas.microsoft.com/office/powerpoint/2010/main" val="343217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76250" indent="-247650" algn="r" rtl="1">
              <a:tabLst>
                <a:tab pos="476250" algn="l"/>
                <a:tab pos="449580" algn="l"/>
              </a:tabLst>
            </a:pPr>
            <a:r>
              <a:rPr lang="ar-EG" sz="1200" b="1" u="none" strike="noStrike" dirty="0">
                <a:effectLst/>
                <a:latin typeface="Times New Roman" panose="02020603050405020304" pitchFamily="18" charset="0"/>
                <a:ea typeface="Times New Roman" panose="02020603050405020304" pitchFamily="18" charset="0"/>
                <a:cs typeface="Simplified Arabic" panose="02020603050405020304" pitchFamily="18" charset="-78"/>
              </a:rPr>
              <a:t>تحديد البضائع الممكن نقلها بالطائرات </a:t>
            </a:r>
            <a:r>
              <a:rPr lang="ar-DZ" sz="1400" b="1" u="sng" strike="noStrike" dirty="0">
                <a:effectLst/>
                <a:latin typeface="Times New Roman" panose="02020603050405020304" pitchFamily="18" charset="0"/>
                <a:ea typeface="Times New Roman" panose="02020603050405020304" pitchFamily="18" charset="0"/>
                <a:cs typeface="Simplified Arabic" panose="02020603050405020304" pitchFamily="18" charset="-78"/>
              </a:rPr>
              <a:t>: </a:t>
            </a:r>
            <a:r>
              <a:rPr lang="ar-EG" sz="1200" dirty="0">
                <a:effectLst/>
                <a:latin typeface="Times New Roman" panose="02020603050405020304" pitchFamily="18" charset="0"/>
                <a:ea typeface="Times New Roman" panose="02020603050405020304" pitchFamily="18" charset="0"/>
                <a:cs typeface="Simplified Arabic" panose="02020603050405020304" pitchFamily="18" charset="-78"/>
              </a:rPr>
              <a:t>تفرض طبيعة عمليات النقل الجوي قيودا اقتصادية على نوعيات البضائع التي يمكن نقلها بالطائرات ولهذا فإن البضائع والسلع الممكن نقلها بالطائرات يمكن حصرها في التال</a:t>
            </a:r>
            <a:r>
              <a:rPr lang="ar-DZ" sz="1200" dirty="0">
                <a:effectLst/>
                <a:latin typeface="Times New Roman" panose="02020603050405020304" pitchFamily="18" charset="0"/>
                <a:ea typeface="Times New Roman" panose="02020603050405020304" pitchFamily="18" charset="0"/>
                <a:cs typeface="Simplified Arabic" panose="02020603050405020304" pitchFamily="18" charset="-78"/>
              </a:rPr>
              <a:t>ي</a:t>
            </a:r>
            <a:r>
              <a:rPr lang="ar-EG" sz="1200" dirty="0">
                <a:effectLst/>
                <a:latin typeface="Times New Roman" panose="02020603050405020304" pitchFamily="18" charset="0"/>
                <a:ea typeface="Times New Roman" panose="02020603050405020304" pitchFamily="18" charset="0"/>
                <a:cs typeface="Simplified Arabic" panose="02020603050405020304" pitchFamily="18" charset="-78"/>
              </a:rPr>
              <a:t>: </a:t>
            </a:r>
            <a:endParaRPr lang="ar-DZ" sz="1200" dirty="0">
              <a:effectLst/>
              <a:latin typeface="Times New Roman" panose="02020603050405020304" pitchFamily="18" charset="0"/>
              <a:ea typeface="Times New Roman" panose="02020603050405020304" pitchFamily="18" charset="0"/>
              <a:cs typeface="Simplified Arabic" panose="02020603050405020304" pitchFamily="18" charset="-78"/>
            </a:endParaRPr>
          </a:p>
          <a:p>
            <a:pPr marL="476250" indent="-247650" algn="r" rtl="1">
              <a:tabLst>
                <a:tab pos="476250" algn="l"/>
                <a:tab pos="449580" algn="l"/>
              </a:tabLst>
            </a:pPr>
            <a:endParaRPr lang="fr-FR" sz="1400" dirty="0">
              <a:effectLst/>
              <a:latin typeface="Times New Roman" panose="02020603050405020304" pitchFamily="18" charset="0"/>
              <a:ea typeface="Times New Roman" panose="02020603050405020304" pitchFamily="18" charset="0"/>
            </a:endParaRPr>
          </a:p>
          <a:p>
            <a:pPr marL="342900" lvl="0" indent="-342900" algn="r" rtl="1">
              <a:buFont typeface="+mj-lt"/>
              <a:buAutoNum type="arabicPeriod"/>
              <a:tabLst>
                <a:tab pos="485775" algn="l"/>
              </a:tabLst>
            </a:pPr>
            <a:r>
              <a:rPr lang="ar-EG" sz="1200" dirty="0">
                <a:effectLst/>
                <a:latin typeface="Times New Roman" panose="02020603050405020304" pitchFamily="18" charset="0"/>
                <a:ea typeface="Times New Roman" panose="02020603050405020304" pitchFamily="18" charset="0"/>
                <a:cs typeface="Simplified Arabic" panose="02020603050405020304" pitchFamily="18" charset="-78"/>
              </a:rPr>
              <a:t>مواد مطلوبة بصفة عاجلة ومنها قطع غيار الطائرات والسيارات والسفن والأجهزة والمعدات الصناعية والإلكترونية والأدوية ومواد وأجهزة الإسعاف والإغاثة والمستندات الطبية والقانونية والمالية والأفلام ومستلزمات تشغيل أجهزة الكمبيوتر. </a:t>
            </a:r>
            <a:endParaRPr lang="fr-FR" sz="1400" dirty="0">
              <a:effectLst/>
              <a:latin typeface="Times New Roman" panose="02020603050405020304" pitchFamily="18" charset="0"/>
              <a:ea typeface="Times New Roman" panose="02020603050405020304" pitchFamily="18" charset="0"/>
            </a:endParaRPr>
          </a:p>
          <a:p>
            <a:pPr marL="342900" lvl="0" indent="-342900" algn="r" rtl="1">
              <a:buFont typeface="+mj-lt"/>
              <a:buAutoNum type="arabicPeriod"/>
              <a:tabLst>
                <a:tab pos="485775" algn="l"/>
              </a:tabLst>
            </a:pPr>
            <a:r>
              <a:rPr lang="ar-EG" sz="1200" dirty="0">
                <a:effectLst/>
                <a:latin typeface="Times New Roman" panose="02020603050405020304" pitchFamily="18" charset="0"/>
                <a:ea typeface="Times New Roman" panose="02020603050405020304" pitchFamily="18" charset="0"/>
                <a:cs typeface="Simplified Arabic" panose="02020603050405020304" pitchFamily="18" charset="-78"/>
              </a:rPr>
              <a:t>أصناف تتدهور قيمتها بمرور الوقت أثناء نقلها أو تتعرض للهلاك والتلف مثل الفواكه والخضروات والزهور والأسماك الطازجة والحيوانات الحية والمواد الوقتية مثل الصحف والنشرات الدورية والمجلات العلمية والفنية. </a:t>
            </a:r>
            <a:endParaRPr lang="fr-FR" sz="1400" dirty="0">
              <a:effectLst/>
              <a:latin typeface="Times New Roman" panose="02020603050405020304" pitchFamily="18" charset="0"/>
              <a:ea typeface="Times New Roman" panose="02020603050405020304" pitchFamily="18" charset="0"/>
            </a:endParaRPr>
          </a:p>
          <a:p>
            <a:pPr marL="342900" lvl="0" indent="-342900" algn="r" rtl="1">
              <a:buFont typeface="+mj-lt"/>
              <a:buAutoNum type="arabicPeriod"/>
              <a:tabLst>
                <a:tab pos="485775" algn="l"/>
              </a:tabLst>
            </a:pPr>
            <a:r>
              <a:rPr lang="ar-EG" sz="1200" dirty="0">
                <a:effectLst/>
                <a:latin typeface="Times New Roman" panose="02020603050405020304" pitchFamily="18" charset="0"/>
                <a:ea typeface="Times New Roman" panose="02020603050405020304" pitchFamily="18" charset="0"/>
                <a:cs typeface="Simplified Arabic" panose="02020603050405020304" pitchFamily="18" charset="-78"/>
              </a:rPr>
              <a:t>المواد ذات القيمة العالية مثل أعمال الفنون اليدوية، المجوهرات، الساعات، الأجهزة والمعدات الكهربائية والإلكترونية والمواد نصف المصنعة لتجميعها في المراكز الصناعية. </a:t>
            </a:r>
            <a:endParaRPr lang="fr-FR" sz="1400" dirty="0">
              <a:effectLst/>
              <a:latin typeface="Times New Roman" panose="02020603050405020304" pitchFamily="18" charset="0"/>
              <a:ea typeface="Times New Roman" panose="02020603050405020304" pitchFamily="18" charset="0"/>
            </a:endParaRPr>
          </a:p>
          <a:p>
            <a:pPr marL="342900" lvl="0" indent="-342900" algn="r" rtl="1">
              <a:buFont typeface="+mj-lt"/>
              <a:buAutoNum type="arabicPeriod"/>
              <a:tabLst>
                <a:tab pos="485775" algn="l"/>
              </a:tabLst>
            </a:pPr>
            <a:r>
              <a:rPr lang="ar-EG" sz="1200" dirty="0">
                <a:effectLst/>
                <a:latin typeface="Times New Roman" panose="02020603050405020304" pitchFamily="18" charset="0"/>
                <a:ea typeface="Times New Roman" panose="02020603050405020304" pitchFamily="18" charset="0"/>
                <a:cs typeface="Simplified Arabic" panose="02020603050405020304" pitchFamily="18" charset="-78"/>
              </a:rPr>
              <a:t>الأشياء التي يجب نقلها مع أو عقب سفر الركاب بالجو مباشرة والتي لا يمكن حملها لكبرها أو ثقلها مثل الحقائب والأمتعة الزائدة والسيارات وعينات الأعمال الإنتاجية</a:t>
            </a:r>
            <a:endParaRPr lang="fr-FR" sz="1400" dirty="0">
              <a:effectLst/>
              <a:latin typeface="Times New Roman" panose="02020603050405020304" pitchFamily="18" charset="0"/>
              <a:ea typeface="Times New Roman" panose="02020603050405020304" pitchFamily="18"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25</a:t>
            </a:fld>
            <a:endParaRPr lang="fr-FR"/>
          </a:p>
        </p:txBody>
      </p:sp>
    </p:spTree>
    <p:extLst>
      <p:ext uri="{BB962C8B-B14F-4D97-AF65-F5344CB8AC3E}">
        <p14:creationId xmlns="" xmlns:p14="http://schemas.microsoft.com/office/powerpoint/2010/main" val="191853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0325" indent="240665" algn="just" rtl="1">
              <a:lnSpc>
                <a:spcPct val="115000"/>
              </a:lnSpc>
              <a:spcAft>
                <a:spcPts val="1000"/>
              </a:spcAft>
            </a:pPr>
            <a:r>
              <a:rPr lang="ar-SA" sz="1200" b="1" dirty="0">
                <a:effectLst/>
                <a:latin typeface="Calibri" panose="020F0502020204030204" pitchFamily="34" charset="0"/>
                <a:ea typeface="Times New Roman" panose="02020603050405020304" pitchFamily="18" charset="0"/>
                <a:cs typeface="Simplified Arabic" panose="02020603050405020304" pitchFamily="18" charset="-78"/>
              </a:rPr>
              <a:t>مبادئ الاتفاقية</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تقوم مسؤولية الناقل الجوي على أساس الخطأ المفترض أي أن الاتفاقية قد أخذت بالنظرة الانجلوسكسونية التي تعتبر التزام الناقل مجرد التزام ببذل عناية لا بتحقيق نتيجة، وقد راعت بذلك مصالح المتعاملين مع الناقل الجوي، حيث عمدت إلى عدم إلزام المسافر أو الشاحن بإقامة الدليل على خطأ </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وقد أجازت الاتفاقية للناقل أو تابعيه إذا أرادوا أن يتخلصوا من المسؤولية أن يثبتوا أن الضرر الذي لحق المسافر أو البضاعة إنما يعود لسبب أجنبي لا دخل لإرادتهما به، وأنهم اتخذوا كل الاحتياطات الضرورية لتجنب وقوع الضرر أو أن يثبتوا أن الضرر يعود بسبب المضرور، وهذا المبدأ مقرر لمصلحة الناقلين الجويين</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a:t>
            </a:r>
            <a:r>
              <a:rPr lang="fr-FR" sz="1200" dirty="0">
                <a:effectLst/>
                <a:latin typeface="Simplified Arabic" panose="02020603050405020304" pitchFamily="18" charset="-78"/>
                <a:ea typeface="Times New Roman" panose="02020603050405020304" pitchFamily="18" charset="0"/>
                <a:cs typeface="Arial" panose="020B0604020202020204" pitchFamily="34" charset="0"/>
              </a:rPr>
              <a:t> </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مراعاة لمصلحة الناقلين خففت الاتفاقية من حدة قرينة الخطأ عن طريق تحديدها  للتعويض الذي يلتزم به الناقل في مواجهة كل راكب و ذلك بمبلغ معين .</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algn="r">
              <a:lnSpc>
                <a:spcPct val="115000"/>
              </a:lnSpc>
              <a:spcAft>
                <a:spcPts val="1000"/>
              </a:spcAft>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وحتى لا يتمكن الناقل من التهرب من المسؤولية عن الإعفاء منها أو تحديدها أبطلت الاتفاقية بطلانا مطلقا الشروط التي تهدف إلى إعفاء الناقل من المسؤولية وتلك التي ترمي إلى وضع حد للتعويض أقل من الحد الذي قررته الاتفاقية</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27</a:t>
            </a:fld>
            <a:endParaRPr lang="fr-FR"/>
          </a:p>
        </p:txBody>
      </p:sp>
    </p:spTree>
    <p:extLst>
      <p:ext uri="{BB962C8B-B14F-4D97-AF65-F5344CB8AC3E}">
        <p14:creationId xmlns="" xmlns:p14="http://schemas.microsoft.com/office/powerpoint/2010/main" val="82417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0325" indent="240665" algn="r" rtl="1">
              <a:lnSpc>
                <a:spcPct val="115000"/>
              </a:lnSpc>
              <a:spcAft>
                <a:spcPts val="1000"/>
              </a:spcAft>
            </a:pPr>
            <a:r>
              <a:rPr lang="ar-DZ" sz="1200" b="1" dirty="0">
                <a:effectLst/>
                <a:latin typeface="Calibri" panose="020F0502020204030204" pitchFamily="34" charset="0"/>
                <a:ea typeface="Times New Roman" panose="02020603050405020304" pitchFamily="18" charset="0"/>
                <a:cs typeface="Simplified Arabic" panose="02020603050405020304" pitchFamily="18" charset="-78"/>
              </a:rPr>
              <a:t>وثيقة الشحن الجوي</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وثيقة الشحن الجوي تعد مستند قانوني يصدر عن شركة النقل أو الوكيل، وتقدم كل التفاصيل في وثيقة الشحن اللازمة للبضائع التي يتم شحنها، وتشمل الوثيقة على معلومات الشحنة المفصلة لكل محتويات</a:t>
            </a:r>
            <a:r>
              <a:rPr lang="ar-DZ" sz="1050" dirty="0">
                <a:effectLst/>
                <a:latin typeface="Calibri" panose="020F0502020204030204" pitchFamily="34" charset="0"/>
                <a:ea typeface="Times New Roman" panose="02020603050405020304" pitchFamily="18" charset="0"/>
                <a:cs typeface="Arial" panose="020B0604020202020204" pitchFamily="34" charset="0"/>
              </a:rPr>
              <a:t>  </a:t>
            </a: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الشحنة، والتي تتضمن المُرسِل والمُرسل إليه علاوةً على الشروط والأحكام وغيره.</a:t>
            </a:r>
          </a:p>
          <a:p>
            <a:pPr algn="r" rtl="1">
              <a:lnSpc>
                <a:spcPct val="115000"/>
              </a:lnSpc>
              <a:spcAft>
                <a:spcPts val="1000"/>
              </a:spcAft>
            </a:pPr>
            <a:r>
              <a:rPr lang="ar-DZ" sz="1050" dirty="0">
                <a:effectLst/>
                <a:latin typeface="Calibri" panose="020F0502020204030204" pitchFamily="34" charset="0"/>
                <a:ea typeface="Times New Roman" panose="02020603050405020304" pitchFamily="18" charset="0"/>
                <a:cs typeface="Arial" panose="020B0604020202020204" pitchFamily="34" charset="0"/>
              </a:rPr>
              <a:t> </a:t>
            </a: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الجدير بالذكر أن الوثيقة منسقة من قبل نموذج قياسي يتم توزيعه بواسطة اتحاد النقل الجوي الدولي، ويمكن تسميتها أيضًا باسم بوليصة الشحن الجوي </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AWB</a:t>
            </a: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60325" indent="240665" algn="r" rtl="1">
              <a:lnSpc>
                <a:spcPct val="115000"/>
              </a:lnSpc>
              <a:spcAft>
                <a:spcPts val="1000"/>
              </a:spcAft>
            </a:pP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بجانب هذا فيجب معرفة أن وثيقة الشحن الجوي من أهم الوثائق التي يتم إصدارها عن شركات النقل، وتكون إما بصورة مباشرة أو من خلال الوكيل المعتمد، ومن الوارد أن يتم اعتبار الوثيقة بمثابة إيصال للمرسل إليه أو من يقوم بعملية الشحن.</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60325" indent="240665" algn="r" rtl="1">
              <a:lnSpc>
                <a:spcPct val="115000"/>
              </a:lnSpc>
              <a:spcAft>
                <a:spcPts val="1000"/>
              </a:spcAft>
            </a:pP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يمكن الإشارة إلى الوثيقة باسم إشعار الشحن أو إشعار الإرسال، وهي وثيقة لا تقبل التفاوض ويتم استخدامها وكأنها دليل على عقد النقل من مطار إلى آخر، ويوجد 3 أطراف تشترك في بوليصة الشحن الجوي وهم شركة الطيران، المرسل والمستلم.</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r>
              <a:rPr lang="ar-DZ" sz="1200" dirty="0">
                <a:effectLst/>
                <a:latin typeface="Calibri" panose="020F0502020204030204" pitchFamily="34" charset="0"/>
                <a:ea typeface="Times New Roman" panose="02020603050405020304" pitchFamily="18" charset="0"/>
                <a:cs typeface="Simplified Arabic" panose="02020603050405020304" pitchFamily="18" charset="-78"/>
              </a:rPr>
              <a:t>من الضروري أن يتم تدوين كافة المعلومات في وثيقة الشحن القبل شحنها، حيث تصبح عقدًا واجب النفاذ فهي موثقة قانونيًا بين الأطراف، لذا من الضروري أن يتم ملء تفاصيل البوليصة بوضوح ودقة</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31</a:t>
            </a:fld>
            <a:endParaRPr lang="fr-FR"/>
          </a:p>
        </p:txBody>
      </p:sp>
    </p:spTree>
    <p:extLst>
      <p:ext uri="{BB962C8B-B14F-4D97-AF65-F5344CB8AC3E}">
        <p14:creationId xmlns="" xmlns:p14="http://schemas.microsoft.com/office/powerpoint/2010/main" val="892800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9705" algn="just" rtl="1">
              <a:lnSpc>
                <a:spcPct val="115000"/>
              </a:lnSpc>
              <a:spcAft>
                <a:spcPts val="1000"/>
              </a:spcAft>
            </a:pPr>
            <a:r>
              <a:rPr lang="ar-SA" sz="1200" b="1" dirty="0">
                <a:effectLst/>
                <a:latin typeface="Calibri" panose="020F0502020204030204" pitchFamily="34" charset="0"/>
                <a:ea typeface="Times New Roman" panose="02020603050405020304" pitchFamily="18" charset="0"/>
                <a:cs typeface="Simplified Arabic" panose="02020603050405020304" pitchFamily="18" charset="-78"/>
              </a:rPr>
              <a:t>أولا: الالتزامات في عقد نقل الأشخاص</a:t>
            </a:r>
            <a:r>
              <a:rPr lang="fr-FR" sz="1200" b="1" dirty="0">
                <a:effectLst/>
                <a:latin typeface="Calibri" panose="020F0502020204030204" pitchFamily="34" charset="0"/>
                <a:ea typeface="Times New Roman" panose="02020603050405020304" pitchFamily="18" charset="0"/>
                <a:cs typeface="Simplified Arabic" panose="02020603050405020304" pitchFamily="18" charset="-78"/>
              </a:rPr>
              <a:t>:</a:t>
            </a:r>
            <a:r>
              <a:rPr lang="ar-DZ" sz="1050" b="1" dirty="0">
                <a:effectLst/>
                <a:latin typeface="Calibri" panose="020F0502020204030204" pitchFamily="34" charset="0"/>
                <a:ea typeface="Times New Roman" panose="02020603050405020304" pitchFamily="18" charset="0"/>
                <a:cs typeface="Arial" panose="020B0604020202020204" pitchFamily="34" charset="0"/>
              </a:rPr>
              <a:t> </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هناك عدد من الالتزامات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والتدابیر</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الضروریة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والكافیة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لإعفاء الناقل الجوي من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المسؤولیة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ومنها</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a:t>
            </a:r>
            <a:r>
              <a:rPr lang="fr-FR" sz="1200" dirty="0">
                <a:effectLst/>
                <a:latin typeface="Simplified Arabic" panose="02020603050405020304" pitchFamily="18" charset="-78"/>
                <a:ea typeface="Times New Roman" panose="02020603050405020304" pitchFamily="18" charset="0"/>
                <a:cs typeface="Arial" panose="020B0604020202020204" pitchFamily="34" charset="0"/>
              </a:rPr>
              <a:t> </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إقامة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الدلیل</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على إعداد وتجهيز الناقل لطائرة صالحة للملاحة طبقا للشروط الفنية، فضلا عن خضوعها للفحص الدوري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والصیانة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المستمرة، من خلال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تقدیم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شهادة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قابلیة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الطائرة للملاحة، وكذا شهادات الفحص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والصیانة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الدوریة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لها.</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إثبات الكفاءة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العالیة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لطاقم الطائرة، من خلال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تقدیم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الرخص والشهادات التي تثبت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صلاحیتهم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لقیادة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الطائرة، وخضوعهم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للتدریبات</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الكافیة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للقیادة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فضلا عن إثبات  عدم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تجاوز</a:t>
            </a:r>
            <a:r>
              <a:rPr lang="ar-SA" sz="1200" dirty="0" err="1">
                <a:effectLst/>
                <a:latin typeface="Calibri" panose="020F0502020204030204" pitchFamily="34" charset="0"/>
                <a:ea typeface="Times New Roman" panose="02020603050405020304" pitchFamily="18" charset="0"/>
                <a:cs typeface="Arial" panose="020B0604020202020204" pitchFamily="34" charset="0"/>
              </a:rPr>
              <a:t>ھ</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الحد الأقصى لساعات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الطیران</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المرخص بها،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تفادیا</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للتعب والإرهاق.</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إقامة الناقل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الدلیل</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على إتباع تابعه كافة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تعلیمات</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الملاحة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الجویة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المتعلقة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بالطیران</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على غرار قواعد الصعود في الجو والهبوط وإتباع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مستویات</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التحلیق</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فضلا عن إعداده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التنظیمات</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المتعلقة باستخدام المطارات والممرات والطرق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الجویة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وتجهيزه للطائرة بالوسائل اللازمة لسلامة الرحلة.</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من جهة أخرى أوجبت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اتفاقیة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وارسو على الناقل الجوي للأشخاص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تنظیم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وثیقتین</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a:t>
            </a:r>
            <a:r>
              <a:rPr lang="ar-SA" sz="1200" dirty="0" err="1">
                <a:effectLst/>
                <a:latin typeface="Calibri" panose="020F0502020204030204" pitchFamily="34" charset="0"/>
                <a:ea typeface="Times New Roman" panose="02020603050405020304" pitchFamily="18" charset="0"/>
                <a:cs typeface="Arial" panose="020B0604020202020204" pitchFamily="34" charset="0"/>
              </a:rPr>
              <a:t>ھ</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ما</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(تذكرة السفر، وبطاقة الأمتعة)، كما حددت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البیانات</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الإلزامية التي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یجب</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أن تشتمل عليها </a:t>
            </a:r>
            <a:r>
              <a:rPr lang="ar-SA" sz="1200" dirty="0">
                <a:effectLst/>
                <a:latin typeface="Calibri" panose="020F0502020204030204" pitchFamily="34" charset="0"/>
                <a:ea typeface="Times New Roman" panose="02020603050405020304" pitchFamily="18" charset="0"/>
                <a:cs typeface="Arial" panose="020B0604020202020204" pitchFamily="34" charset="0"/>
              </a:rPr>
              <a:t>هذه </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الوثائق وجزاء مخالفتها.</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على الناقل أن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یسلم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الراكب بطاقة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تعریف</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عن كل قطعة من الأمتعة المسجلة .</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یعطي</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الراكب إشعارا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كتابیا</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یفید</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بأنه في الحالات التي تنطبق عليها هذه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الاتفاقیة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فإنها تحكم وقد تحد من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مسؤولیة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الناقلین</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عن الوفاة أو الإصابة، وعن تلف الأمتعة أو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ضیاعها</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أو ظهور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عیوب</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فيها، وعن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التأخیر</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 </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إن عدم الالتزام بأحكام الفقرات السابقة لا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یؤثر</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على وجود أو على صحة عقد النقل، الذي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یظل</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مع ذلك خاضعا لقواعد هذه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الاتفاقیة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بما فيها القواعد المتعلقة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بتحدید</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المسؤولیة</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a:t>
            </a:r>
            <a:endParaRPr lang="ar-DZ" sz="1200" dirty="0">
              <a:effectLst/>
              <a:latin typeface="Calibri" panose="020F0502020204030204" pitchFamily="34" charset="0"/>
              <a:ea typeface="Times New Roman" panose="02020603050405020304" pitchFamily="18" charset="0"/>
              <a:cs typeface="Simplified Arabic" panose="02020603050405020304" pitchFamily="18" charset="-78"/>
            </a:endParaRPr>
          </a:p>
          <a:p>
            <a:pPr marL="0" lvl="0" indent="0" algn="just" rtl="1">
              <a:lnSpc>
                <a:spcPct val="115000"/>
              </a:lnSpc>
              <a:spcAft>
                <a:spcPts val="1000"/>
              </a:spcAft>
              <a:buFont typeface="Wingdings" panose="05000000000000000000" pitchFamily="2" charset="2"/>
              <a:buNone/>
            </a:pP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1000"/>
              </a:spcAft>
              <a:buFont typeface="+mj-lt"/>
              <a:buAutoNum type="arabicPeriod" startAt="2"/>
            </a:pPr>
            <a:r>
              <a:rPr lang="ar-SA" sz="1200" b="1" dirty="0">
                <a:effectLst/>
                <a:latin typeface="Calibri" panose="020F0502020204030204" pitchFamily="34" charset="0"/>
                <a:ea typeface="Times New Roman" panose="02020603050405020304" pitchFamily="18" charset="0"/>
                <a:cs typeface="Simplified Arabic" panose="02020603050405020304" pitchFamily="18" charset="-78"/>
              </a:rPr>
              <a:t>ثانيا: الالتزامات في عقد نقل البضائع</a:t>
            </a:r>
            <a:r>
              <a:rPr lang="fr-FR" sz="1200" b="1" dirty="0">
                <a:effectLst/>
                <a:latin typeface="Calibri" panose="020F0502020204030204" pitchFamily="34" charset="0"/>
                <a:ea typeface="Times New Roman" panose="02020603050405020304" pitchFamily="18" charset="0"/>
                <a:cs typeface="Simplified Arabic" panose="02020603050405020304" pitchFamily="18" charset="-78"/>
              </a:rPr>
              <a:t>:</a:t>
            </a:r>
            <a:r>
              <a:rPr lang="ar-DZ" sz="1050" b="1" dirty="0">
                <a:effectLst/>
                <a:latin typeface="Calibri" panose="020F0502020204030204" pitchFamily="34" charset="0"/>
                <a:ea typeface="Times New Roman" panose="02020603050405020304" pitchFamily="18" charset="0"/>
                <a:cs typeface="Arial" panose="020B0604020202020204" pitchFamily="34" charset="0"/>
              </a:rPr>
              <a:t> </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مع الانتهاء من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توقیع</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العقد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بین</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الناقل ومرسل البضاعة على النقل، فإن على الناقل أن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یباشر</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تنفیذ</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err="1">
                <a:effectLst/>
                <a:latin typeface="Calibri" panose="020F0502020204030204" pitchFamily="34" charset="0"/>
                <a:ea typeface="Times New Roman" panose="02020603050405020304" pitchFamily="18" charset="0"/>
                <a:cs typeface="Arial" panose="020B0604020202020204" pitchFamily="34" charset="0"/>
              </a:rPr>
              <a:t>ھ</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ذا</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التعاقد، فكما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یجب</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على مرسل البضاعة أن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یمكن</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الناقل من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تنفیذ</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التزامه فبالمقابل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یجب</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على الناقل أن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یستلم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a:effectLst/>
                <a:latin typeface="Calibri" panose="020F0502020204030204" pitchFamily="34" charset="0"/>
                <a:ea typeface="Times New Roman" panose="02020603050405020304" pitchFamily="18" charset="0"/>
                <a:cs typeface="Arial" panose="020B0604020202020204" pitchFamily="34" charset="0"/>
              </a:rPr>
              <a:t>هذه</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البضاعة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ویقبلها</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إذا قدمت من قبل المرسل، كما أن الناقل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یلتزم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بعدة نقاط ومنها</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الالتزام بتسلم البضاعة وشحنها.</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الالتزام بنقل البضاعة جوا</a:t>
            </a:r>
            <a:r>
              <a:rPr lang="ar-SA" sz="1050" dirty="0">
                <a:effectLst/>
                <a:latin typeface="Calibri" panose="020F0502020204030204" pitchFamily="34" charset="0"/>
                <a:ea typeface="Times New Roman" panose="02020603050405020304" pitchFamily="18" charset="0"/>
                <a:cs typeface="Arial" panose="020B0604020202020204" pitchFamily="34" charset="0"/>
              </a:rPr>
              <a:t>.</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 </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الالتزام بالمحافظة على البضاعة</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الالتزام بالخضوع لحق المرسل في توجيه البضاعة</a:t>
            </a:r>
            <a:r>
              <a:rPr lang="fr-FR" sz="1200" dirty="0">
                <a:effectLst/>
                <a:latin typeface="Calibri" panose="020F0502020204030204" pitchFamily="34" charset="0"/>
                <a:ea typeface="Times New Roman" panose="02020603050405020304" pitchFamily="18" charset="0"/>
                <a:cs typeface="Simplified Arabic" panose="02020603050405020304" pitchFamily="18" charset="-78"/>
              </a:rPr>
              <a:t>.</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15000"/>
              </a:lnSpc>
              <a:spcAft>
                <a:spcPts val="1000"/>
              </a:spcAft>
              <a:buFont typeface="Wingdings" panose="05000000000000000000" pitchFamily="2" charset="2"/>
              <a:buChar char=""/>
            </a:pP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الالتزام </a:t>
            </a:r>
            <a:r>
              <a:rPr lang="ar-SA" sz="1200" dirty="0" err="1">
                <a:effectLst/>
                <a:latin typeface="Calibri" panose="020F0502020204030204" pitchFamily="34" charset="0"/>
                <a:ea typeface="Times New Roman" panose="02020603050405020304" pitchFamily="18" charset="0"/>
                <a:cs typeface="Simplified Arabic" panose="02020603050405020304" pitchFamily="18" charset="-78"/>
              </a:rPr>
              <a:t>بتسلیم</a:t>
            </a:r>
            <a:r>
              <a:rPr lang="ar-SA" sz="1200" dirty="0">
                <a:effectLst/>
                <a:latin typeface="Calibri" panose="020F0502020204030204" pitchFamily="34" charset="0"/>
                <a:ea typeface="Times New Roman" panose="02020603050405020304" pitchFamily="18" charset="0"/>
                <a:cs typeface="Simplified Arabic" panose="02020603050405020304" pitchFamily="18" charset="-78"/>
              </a:rPr>
              <a:t> البضاعة.</a:t>
            </a:r>
            <a:endParaRPr lang="fr-FR" sz="1050" dirty="0">
              <a:effectLst/>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35</a:t>
            </a:fld>
            <a:endParaRPr lang="fr-FR"/>
          </a:p>
        </p:txBody>
      </p:sp>
    </p:spTree>
    <p:extLst>
      <p:ext uri="{BB962C8B-B14F-4D97-AF65-F5344CB8AC3E}">
        <p14:creationId xmlns="" xmlns:p14="http://schemas.microsoft.com/office/powerpoint/2010/main" val="333684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rtl="1">
              <a:lnSpc>
                <a:spcPct val="107000"/>
              </a:lnSpc>
              <a:spcAft>
                <a:spcPts val="800"/>
              </a:spcAft>
              <a:buSzPts val="1100"/>
              <a:buFont typeface="Wingdings" panose="05000000000000000000" pitchFamily="2" charset="2"/>
              <a:buChar char=""/>
              <a:tabLst>
                <a:tab pos="245110" algn="r"/>
              </a:tabLst>
            </a:pPr>
            <a:r>
              <a:rPr lang="ar-DZ" sz="1200" b="1" kern="100" dirty="0">
                <a:effectLst/>
                <a:latin typeface="Calibri" panose="020F0502020204030204" pitchFamily="34" charset="0"/>
                <a:ea typeface="Calibri" panose="020F0502020204030204" pitchFamily="34" charset="0"/>
                <a:cs typeface="Simplified Arabic" panose="02020603050405020304" pitchFamily="18" charset="-78"/>
              </a:rPr>
              <a:t>النمو السريع للتجارة الدولية،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حيث تضاعف حجمها عدة مرات، مما يتطلب التقدم في وسائل النقل الدولي ومنها النقل الجوي.</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SzPts val="1100"/>
              <a:buFont typeface="Wingdings" panose="05000000000000000000" pitchFamily="2" charset="2"/>
              <a:buChar char=""/>
              <a:tabLst>
                <a:tab pos="245110" algn="r"/>
              </a:tabLst>
            </a:pPr>
            <a:r>
              <a:rPr lang="ar-DZ" sz="1200" b="1" kern="100" dirty="0">
                <a:effectLst/>
                <a:latin typeface="Calibri" panose="020F0502020204030204" pitchFamily="34" charset="0"/>
                <a:ea typeface="Calibri" panose="020F0502020204030204" pitchFamily="34" charset="0"/>
                <a:cs typeface="Simplified Arabic" panose="02020603050405020304" pitchFamily="18" charset="-78"/>
              </a:rPr>
              <a:t>زيادة الأنشطة الخدمية عبر العالم،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ومن أهمها السياحة والسفر داخل الدولة الواحدة أو بين الدول، التي تعتمد بصفة أساسية على النقل الجوي المحلي والدولي.</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SzPts val="1100"/>
              <a:buFont typeface="Wingdings" panose="05000000000000000000" pitchFamily="2" charset="2"/>
              <a:buChar char=""/>
              <a:tabLst>
                <a:tab pos="245110" algn="r"/>
              </a:tabLst>
            </a:pPr>
            <a:r>
              <a:rPr lang="ar-DZ" sz="1200" b="1" kern="100" dirty="0">
                <a:effectLst/>
                <a:latin typeface="Calibri" panose="020F0502020204030204" pitchFamily="34" charset="0"/>
                <a:ea typeface="Calibri" panose="020F0502020204030204" pitchFamily="34" charset="0"/>
                <a:cs typeface="Simplified Arabic" panose="02020603050405020304" pitchFamily="18" charset="-78"/>
              </a:rPr>
              <a:t>دخول مزيد من السلع حقل التجارة الدولية،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منها ما يتطلب معاملة خاصة مثل الزهور، بعض أنواع الفواكه، التحف والمجوهرات...إلخ، وهنا يكون النقل الجوي هو المناسب لهذه النوعية من السلع.</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SzPts val="1100"/>
              <a:buFont typeface="Wingdings" panose="05000000000000000000" pitchFamily="2" charset="2"/>
              <a:buChar char=""/>
              <a:tabLst>
                <a:tab pos="245110" algn="r"/>
              </a:tabLst>
            </a:pPr>
            <a:r>
              <a:rPr lang="ar-DZ" sz="1200" b="1" kern="100" dirty="0">
                <a:effectLst/>
                <a:latin typeface="Calibri" panose="020F0502020204030204" pitchFamily="34" charset="0"/>
                <a:ea typeface="Calibri" panose="020F0502020204030204" pitchFamily="34" charset="0"/>
                <a:cs typeface="Simplified Arabic" panose="02020603050405020304" pitchFamily="18" charset="-78"/>
              </a:rPr>
              <a:t>تزايد الاستثمار على المستوى الدولي،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وزيادة أنشطة الشركات متعددة الجنسيات عبر العالم، مما يتطلب الربط بين الشركات الأم وفروعها، وهنا يكون النقل الجوي دوره البارز في دعم الأنشطة الاقتصادية والمالية العالمية.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رغم أن النقل الجوي الدولي يساهم في نقل أقل من 0.5% من حجم التجارة </a:t>
            </a:r>
            <a:r>
              <a:rPr lang="ar-DZ" sz="1200" kern="100" dirty="0" err="1">
                <a:effectLst/>
                <a:latin typeface="Calibri" panose="020F0502020204030204" pitchFamily="34" charset="0"/>
                <a:ea typeface="Calibri" panose="020F0502020204030204" pitchFamily="34" charset="0"/>
                <a:cs typeface="Simplified Arabic" panose="02020603050405020304" pitchFamily="18" charset="-78"/>
              </a:rPr>
              <a:t>العالمية،الا</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 أنه قيمة هذه الكمية تصل إلى 10% من قيمة التجارة العالمية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6</a:t>
            </a:fld>
            <a:endParaRPr lang="fr-FR"/>
          </a:p>
        </p:txBody>
      </p:sp>
    </p:spTree>
    <p:extLst>
      <p:ext uri="{BB962C8B-B14F-4D97-AF65-F5344CB8AC3E}">
        <p14:creationId xmlns="" xmlns:p14="http://schemas.microsoft.com/office/powerpoint/2010/main" val="292149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algn="r" rtl="1">
              <a:lnSpc>
                <a:spcPct val="107000"/>
              </a:lnSpc>
              <a:spcAft>
                <a:spcPts val="800"/>
              </a:spcAft>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هي صناعة خدمية:</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لا تختلف صناعة النقل الجوي في خصائصها عن الخدمات الأخرى، وهو ما يجعلها غير قابلة للتخزين عند تراجع الطلب، حيث أنها تستهلك بمجرد إنتاجها، سوء وجد الطلب أم لا، كما أنها غير قابلة للتجزئة مما يجعل إنتاجها غير قابل للتقليص، حتي يتم تكييف عرض الخدمات النقل الجوي مع الطلب في السوق، وهذا كله يطرح مشكلة المنتج الأماكن الشاغرة في الطائرة ورحلة العودة.</a:t>
            </a:r>
            <a:endParaRPr lang="ar-DZ"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050" b="1" kern="100" dirty="0">
                <a:effectLst/>
                <a:latin typeface="Calibri" panose="020F0502020204030204" pitchFamily="34" charset="0"/>
                <a:ea typeface="Calibri" panose="020F0502020204030204" pitchFamily="34" charset="0"/>
                <a:cs typeface="Arial" panose="020B0604020202020204" pitchFamily="34" charset="0"/>
              </a:rPr>
              <a:t>صناعة كثيفة رأس المال : </a:t>
            </a: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تحتاج صناعة النقل الجوي والأنشطة الفرعية المرتبطة بها إلى بناء مطار وما يشمله من مرافق: مدرجات، مبنى المطار، برج المراقبة، حضائر الطائرات، أنظمة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الإتصالات</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كما تتطلب كثير من التجهيزات ، وكل العناصر السابقة مرتفعة الثمن، مما يبين أن صناعة الطيران تحتاج لراس مال كبير، أي أنها صناعة كثيفة رأس المالة.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تتطلب تدفق نقدي عالي: </a:t>
            </a: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إن إنشاء شركة للنقل الجوي يتطلب توفير عدة طائرات وملحقاتها ومتطلباتها المختلفة، وبما أن هذه العناصر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باهضة</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القيمة، كما أن عملية الإحلال السريعة التي تتطلبها الخدمة، مما يتوجب شراء المزيد من الوحدات الإضافية منها باستمرار حتى يمكن المحافظة على جودة الخدمات، كفاءة أسطول النقل الجوي، وتجنب المخاطر والكوارث، وهذا كله يستوجب إيرادات نقدية كبيرة باستمرار، حتى يمكن تغطية التكاليف المرتفعة من جهة، وشراء طائرات جديدة أو لسداد ديونها</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صناعة كثيفة راس المال البشري :</a:t>
            </a: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إضافة لكون أنشطة الملاحة الجوية كثيفة رأس المال، فهي كثيفة العمل، حيث تتطلب أعداد كبيرة من الفنيين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والميكانكيين</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المهرة و المهندسين في مجال أنشطة الملاحة الجوية المختلفة، الطيارين والمضيفات على الطائرات، ناقلي البضائع من وإلى الطائرات، وكالات خدمات الشحن والتخليص الجمركي، الخدمات الأمنية من فحص وتفتيش ومراقبة داخل المطار...إلخ، ويؤكد حاجة النقل الجوي و حاجة صناعة النقل الجوي للعمالة الكثيرة المتخصصة و أن ثلث إيرادات شركات الملاحة الجوية تخصص للأجور والمرتبات.</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200" b="1" kern="100" dirty="0" err="1">
                <a:effectLst/>
                <a:latin typeface="Calibri" panose="020F0502020204030204" pitchFamily="34" charset="0"/>
                <a:ea typeface="Calibri" panose="020F0502020204030204" pitchFamily="34" charset="0"/>
                <a:cs typeface="Times New Roman" panose="02020603050405020304" pitchFamily="18" charset="0"/>
              </a:rPr>
              <a:t>إنخفاض</a:t>
            </a: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 هامش الربح : </a:t>
            </a: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تعتبر الملاحة الجوية من الأنشطة ذات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الهومش</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الربحية المتدنية بفعل ارتفاع التكاليف، حيث لا يتجاوز هامش الربح 2%، مقارنة بـ 5% في باقي الصناعات في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و.م</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أ.</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خدمة تتسم بالموسمية : </a:t>
            </a: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يتميز الطلب على خدمات النقل الجوي بالتقلب خلال السنة، حيث يرتفع في الصيف لسفر الأفراد لقضاء الإجازات مثلا، بينما يكون الطلب ضعيفا في الشتاء باستثناء العطل الأسبوعية أو الأعياد والمناسبات، وهو ما يطرح مشكلة حجم الأسطول الجوي المناسب، ومن الحلول لهذه المشكلة هو استخدام طائرات مزدوجة لنقل الأفراد والبضائع معا.</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07000"/>
              </a:lnSpc>
              <a:spcAft>
                <a:spcPts val="800"/>
              </a:spcAft>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التحيز لنقل الأشخاص على حساب نقل البضائع : </a:t>
            </a:r>
          </a:p>
          <a:p>
            <a:pPr marL="228600"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إن عوائد شركات النقل الجوي يأتي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معضمها</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من نقل الأفراد وليس البضائع، فمثلا نجد في الولايات المتحدة أن 75% من عائدات شركات النقل الجوي مصدرها نقل الأفراد، ولا تشكل عوائد نقل البضائع  إلا 15%، والنسبة المتبقية 10% تأتي من تقديم خدمات أخرى مرتبطة بالنقل الجوي.</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7</a:t>
            </a:fld>
            <a:endParaRPr lang="fr-FR"/>
          </a:p>
        </p:txBody>
      </p:sp>
    </p:spTree>
    <p:extLst>
      <p:ext uri="{BB962C8B-B14F-4D97-AF65-F5344CB8AC3E}">
        <p14:creationId xmlns="" xmlns:p14="http://schemas.microsoft.com/office/powerpoint/2010/main" val="232201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just" rtl="1">
              <a:lnSpc>
                <a:spcPct val="107000"/>
              </a:lnSpc>
              <a:spcAft>
                <a:spcPts val="800"/>
              </a:spcAft>
              <a:buFont typeface="Symbol" panose="05050102010706020507" pitchFamily="18" charset="2"/>
              <a:buNone/>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تحرير النقل الجوي الدولي :</a:t>
            </a:r>
          </a:p>
          <a:p>
            <a:pPr marL="0" lvl="0" indent="0" algn="just" rtl="1">
              <a:lnSpc>
                <a:spcPct val="107000"/>
              </a:lnSpc>
              <a:spcAft>
                <a:spcPts val="800"/>
              </a:spcAft>
              <a:buFont typeface="Symbol" panose="05050102010706020507" pitchFamily="18" charset="2"/>
              <a:buNone/>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بعد أن تميز النقل الجوي الدولي في الفترة(1944-1979) بضرورة تدخل الدولة في التقديم المنافع العامة ومنها النقل الجوي، واخضاعه للتنظيم في كل جوانبه </a:t>
            </a:r>
            <a:r>
              <a:rPr lang="fr-FR" sz="1200" kern="100" dirty="0">
                <a:effectLst/>
                <a:latin typeface="Times New Roman" panose="02020603050405020304" pitchFamily="18" charset="0"/>
                <a:ea typeface="Calibri" panose="020F0502020204030204" pitchFamily="34" charset="0"/>
                <a:cs typeface="Arial" panose="020B0604020202020204" pitchFamily="34" charset="0"/>
              </a:rPr>
              <a:t>Règlementation</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قامت الولايات المتحدة بتحرير النقل الجوي في عهد جيمي كارتر في 1978، فيما يعرف بسياسة إلغاء القيود والتشريعات </a:t>
            </a:r>
            <a:r>
              <a:rPr lang="fr-FR" sz="1200" kern="100" dirty="0">
                <a:effectLst/>
                <a:latin typeface="Times New Roman" panose="02020603050405020304" pitchFamily="18" charset="0"/>
                <a:ea typeface="Calibri" panose="020F0502020204030204" pitchFamily="34" charset="0"/>
                <a:cs typeface="Arial" panose="020B0604020202020204" pitchFamily="34" charset="0"/>
              </a:rPr>
              <a:t>Dérèglementation</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ثم قامت بإبرام اتفاقيات ثنائية مع بعض الدول الأوروبية منفردة، حيث تسمح لكل منهم بقدر من الحرية في ممارسة النقل الجوي داخل الولايات المتحدة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الامركية</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وتحصل الولايات المتحدة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الامركية</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بالمقابل على جزء من السوق الأوروبي، كما قامت بريطانيا بفتح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الأجوء</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وتحرير الأسعار مع بقية الدول الأوروبية بداية من1984، وهو أدى لظهور شركات نقل جديدة وتحسين الخدمات وتخفيض الأسعار في مجال النقل الجوي</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gn="r" rtl="1">
              <a:lnSpc>
                <a:spcPct val="107000"/>
              </a:lnSpc>
              <a:spcAft>
                <a:spcPts val="800"/>
              </a:spcAft>
              <a:buFont typeface="Symbol" panose="05050102010706020507" pitchFamily="18" charset="2"/>
              <a:buNone/>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تطور عمليات النقل الجوي للركاب للبضائع :</a:t>
            </a:r>
          </a:p>
          <a:p>
            <a:pPr marL="0" lvl="0" indent="0" algn="r" rtl="1">
              <a:lnSpc>
                <a:spcPct val="107000"/>
              </a:lnSpc>
              <a:spcAft>
                <a:spcPts val="800"/>
              </a:spcAft>
              <a:buFont typeface="Symbol" panose="05050102010706020507" pitchFamily="18" charset="2"/>
              <a:buNone/>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أثناء الحرب العالمية الثانية تم نقل كميات كبيرة من المعدات والأسلحة والذخيرة الحربية من الولايات المتحدة الأمريكية إلى دول أوروبا عبر شمال الأطلنطي، وإلى دول شرق آسيا عبر المحيط الهادي، وقد استخدمت في عمليات النقل المذكورة جميع أنواع الطائرات التي كانت متوافرة في ذلك الوقت، وكانت أساسا طائرات حربية. وبعد انتهاء الحرب العالمية تم استخدام أعداد كبيرة من طائرات النقل العسكرية </a:t>
            </a:r>
            <a:r>
              <a:rPr lang="ar-DZ" sz="1200" kern="100" dirty="0" err="1">
                <a:effectLst/>
                <a:latin typeface="Calibri" panose="020F0502020204030204" pitchFamily="34" charset="0"/>
                <a:ea typeface="Calibri" panose="020F0502020204030204" pitchFamily="34" charset="0"/>
                <a:cs typeface="Times New Roman" panose="02020603050405020304" pitchFamily="18" charset="0"/>
              </a:rPr>
              <a:t>فى</a:t>
            </a: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 عمليات نقل البضائع والسلع المدنية بين الدول المختلفة.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DZ" sz="1200" kern="100" dirty="0">
                <a:effectLst/>
                <a:latin typeface="Calibri" panose="020F0502020204030204" pitchFamily="34" charset="0"/>
                <a:ea typeface="Calibri" panose="020F0502020204030204" pitchFamily="34" charset="0"/>
                <a:cs typeface="Times New Roman" panose="02020603050405020304" pitchFamily="18" charset="0"/>
              </a:rPr>
              <a:t>تعتبر حركة النقل الجوي انعكاسًا للنشاط الاقتصادي وللأهمية السياسية للدولة، وللتفاعل بين البيئات الجغرافية المختلفة وعند تزايد الطلب على عمليات النقل الجوي المدني للسلع والبضائع والمعدات بين الدول، لجأت شركات الطيران إلى تحويل بعض طائرات الركاب لنقل البضائع، ثم قامت شركات صناعة الطائرات بتصميم وإنتاج العديد من الطائرات الجديدة المخصصة لنقل البضائع فقط، مع تطوير طائرات الركاب وجعلها قابلة للتحويل، إما كليًا أو جزئيًا لنقل البضائع ، وقد تم تطوير وتحسين إمكانيات هذه الطائرات بعد ذلك.</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8</a:t>
            </a:fld>
            <a:endParaRPr lang="fr-FR"/>
          </a:p>
        </p:txBody>
      </p:sp>
    </p:spTree>
    <p:extLst>
      <p:ext uri="{BB962C8B-B14F-4D97-AF65-F5344CB8AC3E}">
        <p14:creationId xmlns="" xmlns:p14="http://schemas.microsoft.com/office/powerpoint/2010/main" val="310362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just" rtl="1">
              <a:lnSpc>
                <a:spcPct val="107000"/>
              </a:lnSpc>
              <a:spcAft>
                <a:spcPts val="800"/>
              </a:spcAft>
              <a:buFont typeface="Symbol" panose="05050102010706020507" pitchFamily="18" charset="2"/>
              <a:buNone/>
            </a:pPr>
            <a:r>
              <a:rPr lang="ar-SA" sz="1600" b="1" kern="100" dirty="0">
                <a:effectLst/>
                <a:latin typeface="Calibri" panose="020F0502020204030204" pitchFamily="34" charset="0"/>
                <a:ea typeface="Calibri" panose="020F0502020204030204" pitchFamily="34" charset="0"/>
                <a:cs typeface="Arial" panose="020B0604020202020204" pitchFamily="34" charset="0"/>
              </a:rPr>
              <a:t>التمييز بين عمليات النقل </a:t>
            </a:r>
            <a:r>
              <a:rPr lang="ar-SA" sz="1600" b="1" kern="100" dirty="0" err="1">
                <a:effectLst/>
                <a:latin typeface="Calibri" panose="020F0502020204030204" pitchFamily="34" charset="0"/>
                <a:ea typeface="Calibri" panose="020F0502020204030204" pitchFamily="34" charset="0"/>
                <a:cs typeface="Arial" panose="020B0604020202020204" pitchFamily="34" charset="0"/>
              </a:rPr>
              <a:t>الجوى</a:t>
            </a:r>
            <a:r>
              <a:rPr lang="ar-SA" sz="1600" b="1" kern="100" dirty="0">
                <a:effectLst/>
                <a:latin typeface="Calibri" panose="020F0502020204030204" pitchFamily="34" charset="0"/>
                <a:ea typeface="Calibri" panose="020F0502020204030204" pitchFamily="34" charset="0"/>
                <a:cs typeface="Arial" panose="020B0604020202020204" pitchFamily="34" charset="0"/>
              </a:rPr>
              <a:t> للبضائع وعمليات نقلها بوسائل النقل الأخرى:</a:t>
            </a:r>
            <a:endParaRPr lang="fr-FR" sz="1050" b="1" kern="100" dirty="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07000"/>
              </a:lnSpc>
              <a:spcAft>
                <a:spcPts val="800"/>
              </a:spcAft>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أ  - تتميز عمليات نقل البضائع بالطائرات بأنها تتم بسرعة فائقة مما يؤدى إلى توفير الوقت ، وقد ترتب على ذلك أن الطائرات يمكنها القيام بهذه العمليات بصورة منتظمة خلال ساعات الليل والنهار ولمسافات طويلة وبين وعبر القارات المختلفة دون مشاكل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07000"/>
              </a:lnSpc>
              <a:spcAft>
                <a:spcPts val="800"/>
              </a:spcAft>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ب – أن النقل بالطائرات بسرعة عالية يتم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فى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فترات قصيرة مما يوفر عامل الحماية للبضائع ضد الأضرار والسرقات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التى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تحدث أثناء نقلها بوسائل النقل الأخرى المائية والبرية.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07000"/>
              </a:lnSpc>
              <a:spcAft>
                <a:spcPts val="800"/>
              </a:spcAft>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ج – أن النقل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الجوى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للبضائع يمكن أن يتم إلى الجهة المرسلة إليها مباشرة دون حاجة لمتطلبات كثيرة سوى تسهيلات أرضية أقل تكلفة من تلك التسهيلات المطلوبة لوسائل النقل الأخرى البرية  والمائية.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07000"/>
              </a:lnSpc>
              <a:spcAft>
                <a:spcPts val="800"/>
              </a:spcAft>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د – أن عمليات النقل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الجوى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للبضائع قد تساعد على فتح أسواق تجارية جديدة لم يتم فيها بعد إنتاج هذه البضائع مثل تصدير أنواع من المحاصيل الزراعية والفواكه من دولة تنضج فيها مبكرا إلى دولة لم تزرعها أو تنضج فيها بعد ، نتيجة لاختلاف الظروف الجوية والمواسم الزراعية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gn="r" rtl="1">
              <a:lnSpc>
                <a:spcPct val="107000"/>
              </a:lnSpc>
              <a:spcAft>
                <a:spcPts val="800"/>
              </a:spcAft>
              <a:buFont typeface="Symbol" panose="05050102010706020507" pitchFamily="18" charset="2"/>
              <a:buNone/>
            </a:pPr>
            <a:r>
              <a:rPr lang="ar-DZ" sz="1200" b="1" kern="100" dirty="0">
                <a:effectLst/>
                <a:latin typeface="Calibri" panose="020F0502020204030204" pitchFamily="34" charset="0"/>
                <a:ea typeface="Calibri" panose="020F0502020204030204" pitchFamily="34" charset="0"/>
                <a:cs typeface="Times New Roman" panose="02020603050405020304" pitchFamily="18" charset="0"/>
              </a:rPr>
              <a:t>التمييز بين نقل البضائع ونقل الركاب بطائرات:</a:t>
            </a:r>
          </a:p>
          <a:p>
            <a:pPr marL="342900" lvl="0" indent="-342900" algn="just" rtl="1">
              <a:lnSpc>
                <a:spcPct val="107000"/>
              </a:lnSpc>
              <a:buFont typeface="+mj-lt"/>
              <a:buAutoNum type="alphaUcPeriod"/>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تتميز حركة نقل البضائع عن الركاب بالطائرات بأنها تتحرك وتنقل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فى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اتجاه واحد فقط </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(One </a:t>
            </a:r>
            <a:r>
              <a:rPr lang="fr-FR" sz="1200" kern="100" dirty="0" err="1">
                <a:effectLst/>
                <a:latin typeface="Calibri" panose="020F0502020204030204" pitchFamily="34" charset="0"/>
                <a:ea typeface="Calibri" panose="020F0502020204030204" pitchFamily="34" charset="0"/>
                <a:cs typeface="Simplified Arabic" panose="02020603050405020304" pitchFamily="18" charset="-78"/>
              </a:rPr>
              <a:t>Way</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Direction)</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وهو غالبا من مراكز الإنتاج والتجميع إلى أسواق الدول المختلفة مما يؤدى إلى رجوع الطائرات فارغة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فى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رحلات العودة ويجعل نسبة امتلاء هذه الطائرات والاستفادة منها منخفضا . أما بالنسبة للركاب فإنه يمكن نقلهم بالطائرات سواء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فى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اتجاه واحد أو ذهاب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و</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عودة لأن الراكب يعود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جميع الأحوال إلى مكان موطنه أو إقامته الدائمة وهذا يساعد شركات الطيران على رفع نسبة امتلاء وتشغيل طائراتها لأقصى قدر ممكن.</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mj-lt"/>
              <a:buAutoNum type="alphaUcPeriod"/>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لا يمكن تطبيق نظام التوقف المؤقت </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((Stop Over)</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الاختيار</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للركاب على نقل البضائع نظرا لأن الراكب عندما يتوقف مؤقتا أثناء رحلته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مطار متوسط فإنه يتحرك بمفرده لقضاء طلباته ثم يستكمل الرحلة بعد ذلك إلى مقصده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النهائ</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 أما البضائع فإنها حين تتوقف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أحد المطارات المتوسطة لتحويلها إلى أخرى فإنها تحتاج إلى تفريغها ونقلها وتخزينها لحين إعادة شحنها مما يستلزم توفير المخازن الملائمة المأمونة لحفظ البضائع من التلف والسرقة وأن تكون هذه المخازن سهل الوصول إليها وملائمة لجميع أنواع البضائع.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mj-lt"/>
              <a:buAutoNum type="alphaUcPeriod"/>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أن الركاب وان كانوا كثير العدد ويحتاجون لخدمات أثناء الرحلات الجوية إلا أن صلتهم بشركات الطيران تنتهى فور انتهاء رحلاتهم بينما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عمليات نقل البضائع تهتم شركات الطيران بشخصية شاحن البضائع لكى تجعله عميل دائم ينقل بضائعه على رحلاتها الجوية. ولهذا تبذل شركات الطيران جهودها لتحسين خدماتها للاحتفاظ بهؤلاء العملاء ومثال ذلك توفير خدمة نقل البضائع من الباب للباب وعرض أسعار متعددة  لنقل البضائع المختلفة بالطائرات .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mj-lt"/>
              <a:buAutoNum type="alphaUcPeriod"/>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يحتاج نقل البضائع بالطائرات إلى عمليات أخرى لنقلها من وإلى المطارات وشحنها وتفريغها من الطائرات وتخزينها لحين تسليمها ، مما يستوجب تنظيم الإجراءات اللازمة للخدمات الأرضية وإنشاء مكاتب للشحن والتخليص وتسهيلات للتعبئة والتجميع والتخزين للبضائع .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mj-lt"/>
              <a:buAutoNum type="alphaUcPeriod"/>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يختلف توقيت نقل البضائع عن نقل الركاب فالشاحنون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والراسلون</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والناقلون يفضلون عادة استخدام الرحلات الليلية لنقل البضائع بالطائرات تطبيقا للمبدأ التجار</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القائل أن الشحن يجب أن يتم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فى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الساعات المتأخرة من الليل ليمكن تسليم البضائع للمرسل إليه مبكرا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الصباح ليستطيع عرضها </a:t>
            </a:r>
            <a:r>
              <a:rPr lang="ar-EG" sz="1200" kern="100" dirty="0" err="1">
                <a:effectLst/>
                <a:latin typeface="Calibri" panose="020F0502020204030204" pitchFamily="34" charset="0"/>
                <a:ea typeface="Calibri" panose="020F0502020204030204" pitchFamily="34" charset="0"/>
                <a:cs typeface="Simplified Arabic" panose="02020603050405020304" pitchFamily="18" charset="-78"/>
              </a:rPr>
              <a:t>فى</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الأسواق مبكرا ، أما الركاب فإنهم يفضلون السفر نهارا لإنجاز أعمالهم ولمشاهدة المعالم الطبيعية والاستمتاع بجمالها . ولهذا فإن مجال كلا النوعين من النقل لا يتعارض ومن المفيد لصالح شركات الطيران تنظيم حركتها الجوية باستخدام طائراتها لنقل البضائع والبريد وجزء من الركاب ليلا بأسعار مخفضة واستخدام الطائرات لنقل الركاب ومعهم جزء من  البريد والبضائع العاجلة نهارا وبالأسعار العادية.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lt"/>
              <a:buAutoNum type="alphaUcPeriod"/>
            </a:pP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لا تحتاج البضائع بصفة عامة أثناء نقلها لأية خدمات أو عناية خاصة ولا تتأثر نسبيا باختلاف درجة الحرارة والرطوبة والضغط الجو</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إلا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حالات خاصة كما إنها ليست حساسية عالية بالنسبة للتأخير والتحويل أو زيادة مدة الرحلة وإن كان يجب ملاحظة أن عدم وصول بضائع معينة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ميعادها قد يكون ذو تأثير اقتصاد</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أو صحى خطير أكبر من عدم وصول أحد الركاب ف</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a:t>
            </a:r>
            <a:r>
              <a:rPr lang="ar-EG" sz="1200" kern="100" dirty="0">
                <a:effectLst/>
                <a:latin typeface="Calibri" panose="020F0502020204030204" pitchFamily="34" charset="0"/>
                <a:ea typeface="Calibri" panose="020F0502020204030204" pitchFamily="34" charset="0"/>
                <a:cs typeface="Simplified Arabic" panose="02020603050405020304" pitchFamily="18" charset="-78"/>
              </a:rPr>
              <a:t> ميعاده مثل عدم وصول شحنة مبيدات حشرية أو أدوية أو مواد إغاثة مطلوبة على وجه السرعة لمكافحة انتشار بعض الحشرات أو الآفات أو أحد الأمراض السريعة الانتشار أو لمعالجة آثار كارثة طبيعية أو صناعية.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9</a:t>
            </a:fld>
            <a:endParaRPr lang="fr-FR"/>
          </a:p>
        </p:txBody>
      </p:sp>
    </p:spTree>
    <p:extLst>
      <p:ext uri="{BB962C8B-B14F-4D97-AF65-F5344CB8AC3E}">
        <p14:creationId xmlns="" xmlns:p14="http://schemas.microsoft.com/office/powerpoint/2010/main" val="284298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r" rtl="1">
              <a:lnSpc>
                <a:spcPct val="107000"/>
              </a:lnSpc>
              <a:spcAft>
                <a:spcPts val="800"/>
              </a:spcAft>
              <a:buFont typeface="+mj-lt"/>
              <a:buNone/>
            </a:pPr>
            <a:r>
              <a:rPr lang="ar-EG" sz="1400" b="1" kern="100" dirty="0">
                <a:effectLst/>
                <a:latin typeface="Calibri" panose="020F0502020204030204" pitchFamily="34" charset="0"/>
                <a:ea typeface="Calibri" panose="020F0502020204030204" pitchFamily="34" charset="0"/>
                <a:cs typeface="Simplified Arabic" panose="02020603050405020304" pitchFamily="18" charset="-78"/>
              </a:rPr>
              <a:t>الاتحاد الدولي للنقل الجوي(</a:t>
            </a:r>
            <a:r>
              <a:rPr lang="fr-FR" sz="1400" b="1" kern="100" dirty="0">
                <a:effectLst/>
                <a:latin typeface="Calibri" panose="020F0502020204030204" pitchFamily="34" charset="0"/>
                <a:ea typeface="Calibri" panose="020F0502020204030204" pitchFamily="34" charset="0"/>
                <a:cs typeface="Simplified Arabic" panose="02020603050405020304" pitchFamily="18" charset="-78"/>
              </a:rPr>
              <a:t>IATA</a:t>
            </a:r>
            <a:r>
              <a:rPr lang="ar-DZ" sz="1400" b="1" kern="100" dirty="0">
                <a:effectLst/>
                <a:latin typeface="Calibri" panose="020F0502020204030204" pitchFamily="34" charset="0"/>
                <a:ea typeface="Calibri" panose="020F0502020204030204" pitchFamily="34" charset="0"/>
                <a:cs typeface="Simplified Arabic" panose="02020603050405020304" pitchFamily="18" charset="-78"/>
              </a:rPr>
              <a:t>):</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نتيجة لاجتماع شركات طيران من أنحاء العالم سنة 1945 بهافانا، تم تأسيس المنضمة العالمية للنقل الجوي كتنظيم غير حكومي للعناية بمصالح شركات النقل الجوي الأعضاء بالدرجة الأولى، وهي تشكل قوة مضادة لسلطة منظمة الطيران المدني الدولي</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OACI </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حيث هذه الأخيرة ترعى مصالح الدول في ميدان النقل الجوي، يبلغ عدد الشركات الأعضاء 265 شركة.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indent="240665" algn="just" rtl="1">
              <a:lnSpc>
                <a:spcPct val="107000"/>
              </a:lnSpc>
              <a:spcAft>
                <a:spcPts val="800"/>
              </a:spcAft>
            </a:pP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ال</a:t>
            </a:r>
            <a:r>
              <a:rPr lang="ar-SA" sz="1200" kern="100" dirty="0" err="1">
                <a:effectLst/>
                <a:latin typeface="Calibri" panose="020F0502020204030204" pitchFamily="34" charset="0"/>
                <a:ea typeface="Calibri" panose="020F0502020204030204" pitchFamily="34" charset="0"/>
                <a:cs typeface="Simplified Arabic" panose="02020603050405020304" pitchFamily="18" charset="-78"/>
              </a:rPr>
              <a:t>ظيفة</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 </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ال</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ي ت</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قوم بها</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IATA </a:t>
            </a:r>
            <a:r>
              <a:rPr lang="fr-FR" sz="1200" kern="100" dirty="0">
                <a:effectLst/>
                <a:latin typeface="Simplified Arabic" panose="02020603050405020304" pitchFamily="18" charset="-78"/>
                <a:ea typeface="Calibri" panose="020F0502020204030204" pitchFamily="34" charset="0"/>
                <a:cs typeface="Arial" panose="020B0604020202020204" pitchFamily="34" charset="0"/>
              </a:rPr>
              <a:t> </a:t>
            </a:r>
            <a:r>
              <a:rPr lang="ar-SA" sz="1200" kern="100" dirty="0">
                <a:effectLst/>
                <a:latin typeface="Simplified Arabic" panose="02020603050405020304" pitchFamily="18" charset="-78"/>
                <a:ea typeface="Calibri" panose="020F0502020204030204" pitchFamily="34" charset="0"/>
                <a:cs typeface="Arial" panose="020B0604020202020204" pitchFamily="34" charset="0"/>
              </a:rPr>
              <a:t>هي تقرير أسعار نقل المسافرين والبضائع من خلال ثلاث مؤتمرات أساسية:</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 مؤتمر يضم شركات أمريكا الشمالية والجنوبية، مؤتمر يضم شركات من أوروبا والشرق الأوس</a:t>
            </a:r>
            <a:r>
              <a:rPr lang="ar-DZ" sz="1200" kern="100" dirty="0">
                <a:effectLst/>
                <a:latin typeface="Calibri" panose="020F0502020204030204" pitchFamily="34" charset="0"/>
                <a:ea typeface="Calibri" panose="020F0502020204030204" pitchFamily="34" charset="0"/>
                <a:cs typeface="Simplified Arabic" panose="02020603050405020304" pitchFamily="18" charset="-78"/>
              </a:rPr>
              <a:t>ط و </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إفريقيا، ومؤتمر يضم شركات من أستراليا ومنطقة المحيط الهادي، ويجب أن تكون كل شركة ممثلة في المنطقة التي تمارس فيها نشاطها.</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indent="240665" algn="just" rtl="1">
              <a:lnSpc>
                <a:spcPct val="107000"/>
              </a:lnSpc>
              <a:spcAft>
                <a:spcPts val="800"/>
              </a:spcAft>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سنة 1978 وافقت الشركات الأعضاء في</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IATA </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تحت ضغط الولايات المتحدة على إدخال تعديلات فيما يخص شروط العضوية في المنظمة ونظام تحديد الأسعار الذي أستبدل بمفهوم تنسيق الأسعار وأهم ما نتج عن التعديلات التي دخلت حيز التنفيذ خلل سنة 1979 هي:</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SzPts val="1400"/>
              <a:buFont typeface="+mj-cs"/>
              <a:buAutoNum type="arabic2Minus"/>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أصبح بإمكان أي شركة طيران الانضمام إلى</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IATA </a:t>
            </a:r>
            <a:r>
              <a:rPr lang="fr-FR" sz="1200" kern="100" dirty="0">
                <a:effectLst/>
                <a:latin typeface="Simplified Arabic" panose="02020603050405020304" pitchFamily="18" charset="-78"/>
                <a:ea typeface="Calibri" panose="020F0502020204030204" pitchFamily="34" charset="0"/>
                <a:cs typeface="Arial" panose="020B0604020202020204" pitchFamily="34" charset="0"/>
              </a:rPr>
              <a:t> </a:t>
            </a:r>
            <a:r>
              <a:rPr lang="ar-SA" sz="1200" kern="100" dirty="0">
                <a:effectLst/>
                <a:latin typeface="Simplified Arabic" panose="02020603050405020304" pitchFamily="18" charset="-78"/>
                <a:ea typeface="Calibri" panose="020F0502020204030204" pitchFamily="34" charset="0"/>
                <a:cs typeface="Arial" panose="020B0604020202020204" pitchFamily="34" charset="0"/>
              </a:rPr>
              <a:t>بصفتها الجديدة كمنظمة تجارية دون المشاركة في ندوات تنسيق تعريفات نقل المسافرين والبضائع</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SzPts val="1400"/>
              <a:buFont typeface="+mj-cs"/>
              <a:buAutoNum type="arabic2Minus"/>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إلغاء مبدأ المصادقة بالإجماع على تطبيق الأسعار.</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SzPts val="1400"/>
              <a:buFont typeface="+mj-cs"/>
              <a:buAutoNum type="arabic2Minus"/>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إمكانية إدخال تعديلات ملائمة على الأسعار بين بلدين دون اللجوء إلى</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IATA </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والاكتفاء بمصادقة البلدين</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زوال الطابع السري الذي كان يميز أعمال المؤتمرات السابقة، حيث أصبح بمقدور من يعنيه الأمر من ممثلي حكومات ومنظمات دولية حضور اجتماعات المنظمة كملاحظين</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gn="r" rtl="1">
              <a:lnSpc>
                <a:spcPct val="107000"/>
              </a:lnSpc>
              <a:spcAft>
                <a:spcPts val="800"/>
              </a:spcAft>
              <a:buFont typeface="+mj-lt"/>
              <a:buNone/>
            </a:pPr>
            <a:r>
              <a:rPr lang="ar-EG" sz="1400" b="1" kern="100" dirty="0">
                <a:effectLst/>
                <a:latin typeface="Calibri" panose="020F0502020204030204" pitchFamily="34" charset="0"/>
                <a:ea typeface="Calibri" panose="020F0502020204030204" pitchFamily="34" charset="0"/>
                <a:cs typeface="Simplified Arabic" panose="02020603050405020304" pitchFamily="18" charset="-78"/>
              </a:rPr>
              <a:t>منظمة الطيران المدني الدولي (</a:t>
            </a:r>
            <a:r>
              <a:rPr lang="fr-FR" sz="1400" b="1" kern="100" dirty="0">
                <a:effectLst/>
                <a:latin typeface="Calibri" panose="020F0502020204030204" pitchFamily="34" charset="0"/>
                <a:ea typeface="Calibri" panose="020F0502020204030204" pitchFamily="34" charset="0"/>
                <a:cs typeface="Simplified Arabic" panose="02020603050405020304" pitchFamily="18" charset="-78"/>
              </a:rPr>
              <a:t>OACI</a:t>
            </a:r>
            <a:r>
              <a:rPr lang="ar-DZ" sz="1400" b="1" kern="100" dirty="0">
                <a:effectLst/>
                <a:latin typeface="Calibri" panose="020F0502020204030204" pitchFamily="34" charset="0"/>
                <a:ea typeface="Calibri" panose="020F0502020204030204" pitchFamily="34" charset="0"/>
                <a:cs typeface="Simplified Arabic" panose="02020603050405020304" pitchFamily="18" charset="-78"/>
              </a:rPr>
              <a:t>) :</a:t>
            </a:r>
            <a:endParaRPr lang="fr-FR" sz="1050" b="1" kern="100" dirty="0">
              <a:effectLst/>
              <a:latin typeface="Calibri" panose="020F0502020204030204" pitchFamily="34" charset="0"/>
              <a:ea typeface="Calibri" panose="020F0502020204030204" pitchFamily="34" charset="0"/>
              <a:cs typeface="Arial" panose="020B0604020202020204" pitchFamily="34" charset="0"/>
            </a:endParaRPr>
          </a:p>
          <a:p>
            <a:pPr marL="60325" indent="270510" algn="just" rtl="1">
              <a:lnSpc>
                <a:spcPct val="107000"/>
              </a:lnSpc>
              <a:spcAft>
                <a:spcPts val="800"/>
              </a:spcAft>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تم إنشاء المنظمة بمدينة شيكاغو سنة 1944 نتيجة الاجتماع 159 دولة بغرض التباحث حول وضعية النقل الجوي التجاري العالمي، وتحديد امتيازات استغلال الإقليم الجوي الدولي والإقليم الجوي الخاص بكل دولة، حيث تمت المصادقة على المقترحات المتعلقة بإنشاء المنظمة من طرف 97 دولة حضرت الاجتماع وبلغ عدد الدول الأعضاء في المنظمة 185 عضوا أي معظم دول العالم تقريبا، وحسب القانون الأساسي المصادق عليه تعتبر قرارات المنظمة ملزمة لجميع الأعضاء بدون استثناء.</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60325" indent="270510" algn="just" rtl="1">
              <a:lnSpc>
                <a:spcPct val="107000"/>
              </a:lnSpc>
              <a:spcAft>
                <a:spcPts val="800"/>
              </a:spcAft>
            </a:pP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كما أسندت للمنظمة مهام فنية، كوضع ضوابط ونظم السالمة للمالحة الجوية، منح شهادة صلاحية الطائرات، تحديد شروط تكوين ربابين الطائرة.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240665" algn="just" rtl="1">
              <a:lnSpc>
                <a:spcPct val="107000"/>
              </a:lnSpc>
              <a:spcAft>
                <a:spcPts val="800"/>
              </a:spcAft>
            </a:pPr>
            <a:r>
              <a:rPr lang="ar-SA" sz="1200" b="1" kern="100" dirty="0">
                <a:effectLst/>
                <a:latin typeface="Calibri" panose="020F0502020204030204" pitchFamily="34" charset="0"/>
                <a:ea typeface="Calibri" panose="020F0502020204030204" pitchFamily="34" charset="0"/>
                <a:cs typeface="Simplified Arabic" panose="02020603050405020304" pitchFamily="18" charset="-78"/>
              </a:rPr>
              <a:t>من أهدافها: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تأمين التطور الأكيد والمنظم للطيران المدني الدولي، في العالم بأكمله</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تشجيع فن تصميم الطائرات واستغلالها، لأغراض سلمية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منع الخسائر الاقتصادية التي تترتب على المنافسة غير المعقولة</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r-FR" sz="1200" kern="100" dirty="0">
                <a:effectLst/>
                <a:latin typeface="Simplified Arabic" panose="02020603050405020304" pitchFamily="18" charset="-78"/>
                <a:ea typeface="Calibri" panose="020F0502020204030204" pitchFamily="34" charset="0"/>
                <a:cs typeface="Arial" panose="020B0604020202020204" pitchFamily="34" charset="0"/>
              </a:rPr>
              <a:t> </a:t>
            </a:r>
            <a:r>
              <a:rPr lang="ar-SA" sz="1200" kern="100" dirty="0">
                <a:effectLst/>
                <a:latin typeface="Simplified Arabic" panose="02020603050405020304" pitchFamily="18" charset="-78"/>
                <a:ea typeface="Calibri" panose="020F0502020204030204" pitchFamily="34" charset="0"/>
                <a:cs typeface="Arial" panose="020B0604020202020204" pitchFamily="34" charset="0"/>
              </a:rPr>
              <a:t>تجنب كل تمييز بين الدول المتعاقدة</a:t>
            </a: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fr-FR" sz="1200" kern="100" dirty="0">
                <a:effectLst/>
                <a:latin typeface="Calibri" panose="020F0502020204030204" pitchFamily="34" charset="0"/>
                <a:ea typeface="Calibri" panose="020F0502020204030204" pitchFamily="34" charset="0"/>
                <a:cs typeface="Simplified Arabic" panose="02020603050405020304" pitchFamily="18" charset="-78"/>
              </a:rPr>
              <a:t> </a:t>
            </a: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تحسين سالمة الطيران في المالحة الجوية الدولية</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1000"/>
              </a:spcAft>
              <a:buFont typeface="Symbol" panose="05050102010706020507" pitchFamily="18" charset="2"/>
              <a:buChar char=""/>
            </a:pPr>
            <a:r>
              <a:rPr lang="ar-SA" sz="1200" kern="100" dirty="0">
                <a:effectLst/>
                <a:latin typeface="Calibri" panose="020F0502020204030204" pitchFamily="34" charset="0"/>
                <a:ea typeface="Calibri" panose="020F0502020204030204" pitchFamily="34" charset="0"/>
                <a:cs typeface="Simplified Arabic" panose="02020603050405020304" pitchFamily="18" charset="-78"/>
              </a:rPr>
              <a:t>تشجيع تطور الطيران المدني الدولي بوجه عام من جميع نواحيه</a:t>
            </a:r>
            <a:endParaRPr lang="fr-FR" sz="105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10</a:t>
            </a:fld>
            <a:endParaRPr lang="fr-FR"/>
          </a:p>
        </p:txBody>
      </p:sp>
    </p:spTree>
    <p:extLst>
      <p:ext uri="{BB962C8B-B14F-4D97-AF65-F5344CB8AC3E}">
        <p14:creationId xmlns="" xmlns:p14="http://schemas.microsoft.com/office/powerpoint/2010/main" val="2666097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r" rtl="1"/>
            <a:r>
              <a:rPr lang="ar-SA" sz="1400" b="1" dirty="0">
                <a:ln>
                  <a:noFill/>
                </a:ln>
                <a:solidFill>
                  <a:srgbClr val="000000"/>
                </a:solidFill>
                <a:effectLst/>
                <a:latin typeface="Arial Unicode MS"/>
                <a:ea typeface="Arial Unicode MS"/>
                <a:cs typeface="Times New Roman" panose="02020603050405020304" pitchFamily="18" charset="0"/>
              </a:rPr>
              <a:t>تعريف المطار:</a:t>
            </a:r>
            <a:endParaRPr lang="fr-FR" sz="1050" dirty="0">
              <a:ln>
                <a:noFill/>
              </a:ln>
              <a:solidFill>
                <a:srgbClr val="000000"/>
              </a:solidFill>
              <a:effectLst/>
              <a:latin typeface="Arial Unicode MS"/>
              <a:ea typeface="Arial Unicode MS"/>
              <a:cs typeface="Arial Unicode MS"/>
            </a:endParaRPr>
          </a:p>
          <a:p>
            <a:pPr algn="r" rtl="1"/>
            <a:r>
              <a:rPr lang="ar-SA" sz="1200" dirty="0">
                <a:ln>
                  <a:noFill/>
                </a:ln>
                <a:solidFill>
                  <a:srgbClr val="000000"/>
                </a:solidFill>
                <a:effectLst/>
                <a:latin typeface="Arial Unicode MS"/>
                <a:ea typeface="Arial Unicode MS"/>
                <a:cs typeface="Times New Roman" panose="02020603050405020304" pitchFamily="18" charset="0"/>
              </a:rPr>
              <a:t> يمثل المطار مساحة محددة من سطح الأرض أو الماء، ويتضمن مباني ومدارج للهبوط والإقلاع، ومعدات مخصصة لسهيل حركة الطائرات عند الهبوط الإقلاع وتحركها فيه، ويمثل بوابة </a:t>
            </a:r>
            <a:r>
              <a:rPr lang="ar-SA" sz="1200" dirty="0" err="1">
                <a:ln>
                  <a:noFill/>
                </a:ln>
                <a:solidFill>
                  <a:srgbClr val="000000"/>
                </a:solidFill>
                <a:effectLst/>
                <a:latin typeface="Arial Unicode MS"/>
                <a:ea typeface="Arial Unicode MS"/>
                <a:cs typeface="Times New Roman" panose="02020603050405020304" pitchFamily="18" charset="0"/>
              </a:rPr>
              <a:t>الإتصال</a:t>
            </a:r>
            <a:r>
              <a:rPr lang="ar-SA" sz="1200" dirty="0">
                <a:ln>
                  <a:noFill/>
                </a:ln>
                <a:solidFill>
                  <a:srgbClr val="000000"/>
                </a:solidFill>
                <a:effectLst/>
                <a:latin typeface="Arial Unicode MS"/>
                <a:ea typeface="Arial Unicode MS"/>
                <a:cs typeface="Times New Roman" panose="02020603050405020304" pitchFamily="18" charset="0"/>
              </a:rPr>
              <a:t> بالعالم الخارجي، وتختلف المطارات من حيث المساحة وعدد المسافرين وعدد مكاتب شركات الطيران التي تعمل بهذا المطار، وعدد المدارج وطولها، فهناك مطارات صغيرة طول المدرج لا يتجاور 3300 م، وهناك مطارات كبيرة تستقبل الطائرات من مختلف دول العالم المتباعدة، ويصل طور المدرج فيها إلى أكثر من 16600 م،</a:t>
            </a:r>
            <a:endParaRPr lang="fr-FR" sz="1050" dirty="0">
              <a:ln>
                <a:noFill/>
              </a:ln>
              <a:solidFill>
                <a:srgbClr val="000000"/>
              </a:solidFill>
              <a:effectLst/>
              <a:latin typeface="Arial Unicode MS"/>
              <a:ea typeface="Arial Unicode MS"/>
              <a:cs typeface="Arial Unicode MS"/>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12</a:t>
            </a:fld>
            <a:endParaRPr lang="fr-FR"/>
          </a:p>
        </p:txBody>
      </p:sp>
    </p:spTree>
    <p:extLst>
      <p:ext uri="{BB962C8B-B14F-4D97-AF65-F5344CB8AC3E}">
        <p14:creationId xmlns="" xmlns:p14="http://schemas.microsoft.com/office/powerpoint/2010/main" val="170595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r" rtl="1"/>
            <a:r>
              <a:rPr lang="ar-SA" sz="1200" b="1" dirty="0">
                <a:ln>
                  <a:noFill/>
                </a:ln>
                <a:solidFill>
                  <a:srgbClr val="000000"/>
                </a:solidFill>
                <a:effectLst/>
                <a:latin typeface="Arial Unicode MS"/>
                <a:ea typeface="Arial Unicode MS"/>
                <a:cs typeface="Times New Roman" panose="02020603050405020304" pitchFamily="18" charset="0"/>
              </a:rPr>
              <a:t>مطارات دولية من الصنف الأول:</a:t>
            </a:r>
            <a:r>
              <a:rPr lang="ar-SA" sz="1200" dirty="0">
                <a:ln>
                  <a:noFill/>
                </a:ln>
                <a:solidFill>
                  <a:srgbClr val="000000"/>
                </a:solidFill>
                <a:effectLst/>
                <a:latin typeface="Arial Unicode MS"/>
                <a:ea typeface="Arial Unicode MS"/>
                <a:cs typeface="Times New Roman" panose="02020603050405020304" pitchFamily="18" charset="0"/>
              </a:rPr>
              <a:t> تكون في إقليم الدولة لاستقبال وخروج حركة الطائرات الدولية ذات السعة الكبيرة ولمسافات بعيدة ومتوسطة، وتحوي هذه المطارات بنى فوقية وتجهيزات لازمة للأمن والاستغلال التقني والتجاري.</a:t>
            </a:r>
            <a:endParaRPr lang="fr-FR" sz="1050" dirty="0">
              <a:ln>
                <a:noFill/>
              </a:ln>
              <a:solidFill>
                <a:srgbClr val="000000"/>
              </a:solidFill>
              <a:effectLst/>
              <a:latin typeface="Arial Unicode MS"/>
              <a:ea typeface="Arial Unicode MS"/>
              <a:cs typeface="Arial Unicode MS"/>
            </a:endParaRPr>
          </a:p>
          <a:p>
            <a:pPr algn="r" rtl="1"/>
            <a:r>
              <a:rPr lang="ar-SA" sz="1200" b="1" dirty="0">
                <a:ln>
                  <a:noFill/>
                </a:ln>
                <a:solidFill>
                  <a:srgbClr val="000000"/>
                </a:solidFill>
                <a:effectLst/>
                <a:latin typeface="Arial Unicode MS"/>
                <a:ea typeface="Arial Unicode MS"/>
                <a:cs typeface="Times New Roman" panose="02020603050405020304" pitchFamily="18" charset="0"/>
              </a:rPr>
              <a:t>مطارات دولية من الصنف الثاني:</a:t>
            </a:r>
            <a:r>
              <a:rPr lang="ar-SA" sz="1200" dirty="0">
                <a:ln>
                  <a:noFill/>
                </a:ln>
                <a:solidFill>
                  <a:srgbClr val="000000"/>
                </a:solidFill>
                <a:effectLst/>
                <a:latin typeface="Arial Unicode MS"/>
                <a:ea typeface="Arial Unicode MS"/>
                <a:cs typeface="Times New Roman" panose="02020603050405020304" pitchFamily="18" charset="0"/>
              </a:rPr>
              <a:t> تستغل من طرف طائرات ذات سعة متوسطة ولمسافات متوسطة، وهي مخصصة للخدمات الجوية المنتظمة الدولية والوطنية.</a:t>
            </a:r>
            <a:endParaRPr lang="fr-FR" sz="1050" dirty="0">
              <a:ln>
                <a:noFill/>
              </a:ln>
              <a:solidFill>
                <a:srgbClr val="000000"/>
              </a:solidFill>
              <a:effectLst/>
              <a:latin typeface="Arial Unicode MS"/>
              <a:ea typeface="Arial Unicode MS"/>
              <a:cs typeface="Arial Unicode MS"/>
            </a:endParaRPr>
          </a:p>
          <a:p>
            <a:pPr algn="r" rtl="1"/>
            <a:r>
              <a:rPr lang="ar-SA" sz="1200" b="1" dirty="0">
                <a:ln>
                  <a:noFill/>
                </a:ln>
                <a:solidFill>
                  <a:srgbClr val="000000"/>
                </a:solidFill>
                <a:effectLst/>
                <a:latin typeface="Arial Unicode MS"/>
                <a:ea typeface="Arial Unicode MS"/>
                <a:cs typeface="Times New Roman" panose="02020603050405020304" pitchFamily="18" charset="0"/>
              </a:rPr>
              <a:t>مطارات محلية:</a:t>
            </a:r>
            <a:r>
              <a:rPr lang="ar-SA" sz="1200" dirty="0">
                <a:ln>
                  <a:noFill/>
                </a:ln>
                <a:solidFill>
                  <a:srgbClr val="000000"/>
                </a:solidFill>
                <a:effectLst/>
                <a:latin typeface="Arial Unicode MS"/>
                <a:ea typeface="Arial Unicode MS"/>
                <a:cs typeface="Times New Roman" panose="02020603050405020304" pitchFamily="18" charset="0"/>
              </a:rPr>
              <a:t> وهي من المطارات ذات السعة المتوسطة، مخصصة للخدمات الجوية المنتظمة داخل الوطن.</a:t>
            </a:r>
            <a:endParaRPr lang="fr-FR" sz="1050" dirty="0">
              <a:ln>
                <a:noFill/>
              </a:ln>
              <a:solidFill>
                <a:srgbClr val="000000"/>
              </a:solidFill>
              <a:effectLst/>
              <a:latin typeface="Arial Unicode MS"/>
              <a:ea typeface="Arial Unicode MS"/>
              <a:cs typeface="Arial Unicode MS"/>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13</a:t>
            </a:fld>
            <a:endParaRPr lang="fr-FR"/>
          </a:p>
        </p:txBody>
      </p:sp>
    </p:spTree>
    <p:extLst>
      <p:ext uri="{BB962C8B-B14F-4D97-AF65-F5344CB8AC3E}">
        <p14:creationId xmlns="" xmlns:p14="http://schemas.microsoft.com/office/powerpoint/2010/main" val="115602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r" rtl="1"/>
            <a:r>
              <a:rPr lang="ar-SA" sz="1200" b="1" dirty="0">
                <a:ln>
                  <a:noFill/>
                </a:ln>
                <a:solidFill>
                  <a:srgbClr val="000000"/>
                </a:solidFill>
                <a:effectLst/>
                <a:latin typeface="Helvetica Neue"/>
                <a:ea typeface="Arial Unicode MS"/>
                <a:cs typeface="Arial Unicode MS"/>
              </a:rPr>
              <a:t>طائرات نقل الركاب : </a:t>
            </a:r>
            <a:endParaRPr lang="fr-FR" sz="1050" b="1" dirty="0">
              <a:ln>
                <a:noFill/>
              </a:ln>
              <a:solidFill>
                <a:srgbClr val="000000"/>
              </a:solidFill>
              <a:effectLst/>
              <a:latin typeface="Helvetica Neue"/>
              <a:ea typeface="Arial Unicode MS"/>
              <a:cs typeface="Arial Unicode MS"/>
            </a:endParaRPr>
          </a:p>
          <a:p>
            <a:pPr algn="r" rtl="1"/>
            <a:r>
              <a:rPr lang="ar-SA" sz="1200" dirty="0">
                <a:ln>
                  <a:noFill/>
                </a:ln>
                <a:solidFill>
                  <a:srgbClr val="000000"/>
                </a:solidFill>
                <a:effectLst/>
                <a:latin typeface="Helvetica Neue"/>
                <a:ea typeface="Arial Unicode MS"/>
                <a:cs typeface="Arial Unicode MS"/>
              </a:rPr>
              <a:t>يمكن نقل البضائع مع أمتعة الركاب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المساحات المخصصة لذلك </a:t>
            </a:r>
            <a:r>
              <a:rPr lang="ar-SA" sz="1200" dirty="0" err="1">
                <a:ln>
                  <a:noFill/>
                </a:ln>
                <a:solidFill>
                  <a:srgbClr val="000000"/>
                </a:solidFill>
                <a:effectLst/>
                <a:latin typeface="Helvetica Neue"/>
                <a:ea typeface="Arial Unicode MS"/>
                <a:cs typeface="Arial Unicode MS"/>
              </a:rPr>
              <a:t>فى</a:t>
            </a:r>
            <a:r>
              <a:rPr lang="ar-SA" sz="1200" dirty="0">
                <a:ln>
                  <a:noFill/>
                </a:ln>
                <a:solidFill>
                  <a:srgbClr val="000000"/>
                </a:solidFill>
                <a:effectLst/>
                <a:latin typeface="Helvetica Neue"/>
                <a:ea typeface="Arial Unicode MS"/>
                <a:cs typeface="Arial Unicode MS"/>
              </a:rPr>
              <a:t> باطن الطائرات المخصصة لنقل الركاب ويتميز شحن البضائع على هذه الطائرات بأنه يوفر الوقت والاتصالات إلى جميع مطارات العالم لوجود شبكة ضخمة من رحلات الركاب لهذه المطارات مما يشبع حاجة الشاحنين للنقل </a:t>
            </a:r>
            <a:r>
              <a:rPr lang="ar-SA" sz="1200" dirty="0" err="1">
                <a:ln>
                  <a:noFill/>
                </a:ln>
                <a:solidFill>
                  <a:srgbClr val="000000"/>
                </a:solidFill>
                <a:effectLst/>
                <a:latin typeface="Helvetica Neue"/>
                <a:ea typeface="Arial Unicode MS"/>
                <a:cs typeface="Arial Unicode MS"/>
              </a:rPr>
              <a:t>الجوى</a:t>
            </a:r>
            <a:r>
              <a:rPr lang="ar-SA" sz="1200" dirty="0">
                <a:ln>
                  <a:noFill/>
                </a:ln>
                <a:solidFill>
                  <a:srgbClr val="000000"/>
                </a:solidFill>
                <a:effectLst/>
                <a:latin typeface="Helvetica Neue"/>
                <a:ea typeface="Arial Unicode MS"/>
                <a:cs typeface="Arial Unicode MS"/>
              </a:rPr>
              <a:t> . ولكن يعيب اللجوء إلى استخدام هذه الطائرات أن المساحات المتاحة لنقل البضائع عليها صغيرة مما يجعلها تعجز عن الوفاء باحتياجات الشاحنين لنقل إرساليات كبيرة من البضائع المراد شحنها. </a:t>
            </a:r>
            <a:endParaRPr lang="fr-FR" sz="1050" dirty="0">
              <a:ln>
                <a:noFill/>
              </a:ln>
              <a:solidFill>
                <a:srgbClr val="000000"/>
              </a:solidFill>
              <a:effectLst/>
              <a:latin typeface="Helvetica Neue"/>
              <a:ea typeface="Arial Unicode MS"/>
              <a:cs typeface="Arial Unicode MS"/>
            </a:endParaRPr>
          </a:p>
          <a:p>
            <a:pPr algn="r" rtl="1"/>
            <a:endParaRPr lang="fr-FR" dirty="0"/>
          </a:p>
        </p:txBody>
      </p:sp>
      <p:sp>
        <p:nvSpPr>
          <p:cNvPr id="4" name="Espace réservé du numéro de diapositive 3"/>
          <p:cNvSpPr>
            <a:spLocks noGrp="1"/>
          </p:cNvSpPr>
          <p:nvPr>
            <p:ph type="sldNum" sz="quarter" idx="5"/>
          </p:nvPr>
        </p:nvSpPr>
        <p:spPr/>
        <p:txBody>
          <a:bodyPr/>
          <a:lstStyle/>
          <a:p>
            <a:fld id="{19669DE6-5918-42DE-A2B3-B029C3DF11B9}" type="slidenum">
              <a:rPr lang="fr-FR" smtClean="0"/>
              <a:pPr/>
              <a:t>15</a:t>
            </a:fld>
            <a:endParaRPr lang="fr-FR"/>
          </a:p>
        </p:txBody>
      </p:sp>
    </p:spTree>
    <p:extLst>
      <p:ext uri="{BB962C8B-B14F-4D97-AF65-F5344CB8AC3E}">
        <p14:creationId xmlns="" xmlns:p14="http://schemas.microsoft.com/office/powerpoint/2010/main" val="8426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5.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8.sv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6.png"/><Relationship Id="rId18" Type="http://schemas.openxmlformats.org/officeDocument/2006/relationships/image" Target="../media/image29.svg"/><Relationship Id="rId3" Type="http://schemas.openxmlformats.org/officeDocument/2006/relationships/image" Target="../media/image11.jpe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23.sv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21.sv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 Id="rId14" Type="http://schemas.openxmlformats.org/officeDocument/2006/relationships/image" Target="../media/image25.svg"/><Relationship Id="rId22" Type="http://schemas.openxmlformats.org/officeDocument/2006/relationships/image" Target="../media/image3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37050" y="3439135"/>
            <a:ext cx="12813899" cy="3563350"/>
            <a:chOff x="0" y="217594"/>
            <a:chExt cx="17085199" cy="4751134"/>
          </a:xfrm>
        </p:grpSpPr>
        <p:sp>
          <p:nvSpPr>
            <p:cNvPr id="4" name="TextBox 4"/>
            <p:cNvSpPr txBox="1"/>
            <p:nvPr/>
          </p:nvSpPr>
          <p:spPr>
            <a:xfrm>
              <a:off x="0" y="1656611"/>
              <a:ext cx="17085199" cy="2051844"/>
            </a:xfrm>
            <a:prstGeom prst="rect">
              <a:avLst/>
            </a:prstGeom>
          </p:spPr>
          <p:txBody>
            <a:bodyPr lIns="0" tIns="0" rIns="0" bIns="0" rtlCol="0" anchor="t">
              <a:spAutoFit/>
            </a:bodyPr>
            <a:lstStyle/>
            <a:p>
              <a:pPr algn="ctr">
                <a:lnSpc>
                  <a:spcPts val="12000"/>
                </a:lnSpc>
              </a:pPr>
              <a:r>
                <a:rPr lang="en-US" sz="12000" b="1" dirty="0" err="1">
                  <a:solidFill>
                    <a:srgbClr val="F4EAD2"/>
                  </a:solidFill>
                  <a:latin typeface="Times New Roman" panose="02020603050405020304" pitchFamily="18" charset="0"/>
                  <a:cs typeface="Times New Roman" panose="02020603050405020304" pitchFamily="18" charset="0"/>
                </a:rPr>
                <a:t>النقل</a:t>
              </a:r>
              <a:r>
                <a:rPr lang="en-US" sz="12000" b="1" dirty="0">
                  <a:solidFill>
                    <a:srgbClr val="F4EAD2"/>
                  </a:solidFill>
                  <a:latin typeface="Times New Roman" panose="02020603050405020304" pitchFamily="18" charset="0"/>
                  <a:cs typeface="Times New Roman" panose="02020603050405020304" pitchFamily="18" charset="0"/>
                </a:rPr>
                <a:t> </a:t>
              </a:r>
              <a:r>
                <a:rPr lang="en-US" sz="12000" b="1" dirty="0" err="1">
                  <a:solidFill>
                    <a:srgbClr val="F4EAD2"/>
                  </a:solidFill>
                  <a:latin typeface="Times New Roman" panose="02020603050405020304" pitchFamily="18" charset="0"/>
                  <a:cs typeface="Times New Roman" panose="02020603050405020304" pitchFamily="18" charset="0"/>
                </a:rPr>
                <a:t>الجوي</a:t>
              </a:r>
              <a:endParaRPr lang="en-US" sz="12000" b="1" dirty="0">
                <a:solidFill>
                  <a:srgbClr val="F4EAD2"/>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3961738" y="4330765"/>
              <a:ext cx="9161722" cy="637963"/>
            </a:xfrm>
            <a:prstGeom prst="rect">
              <a:avLst/>
            </a:prstGeom>
          </p:spPr>
          <p:txBody>
            <a:bodyPr lIns="0" tIns="0" rIns="0" bIns="0" rtlCol="0" anchor="t">
              <a:spAutoFit/>
            </a:bodyPr>
            <a:lstStyle/>
            <a:p>
              <a:pPr algn="ctr">
                <a:lnSpc>
                  <a:spcPts val="3814"/>
                </a:lnSpc>
              </a:pPr>
              <a:endParaRPr/>
            </a:p>
          </p:txBody>
        </p:sp>
        <p:sp>
          <p:nvSpPr>
            <p:cNvPr id="7" name="TextBox 7"/>
            <p:cNvSpPr txBox="1"/>
            <p:nvPr/>
          </p:nvSpPr>
          <p:spPr>
            <a:xfrm>
              <a:off x="3961737" y="217594"/>
              <a:ext cx="9161722" cy="649751"/>
            </a:xfrm>
            <a:prstGeom prst="rect">
              <a:avLst/>
            </a:prstGeom>
          </p:spPr>
          <p:txBody>
            <a:bodyPr lIns="0" tIns="0" rIns="0" bIns="0" rtlCol="0" anchor="t">
              <a:spAutoFit/>
            </a:bodyPr>
            <a:lstStyle/>
            <a:p>
              <a:pPr algn="ctr">
                <a:lnSpc>
                  <a:spcPts val="3814"/>
                </a:lnSpc>
              </a:pPr>
              <a:endParaRPr lang="en-US" sz="4000" b="1" dirty="0">
                <a:solidFill>
                  <a:srgbClr val="F4EAD2"/>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fr-FR" dirty="0"/>
          </a:p>
        </p:txBody>
      </p:sp>
      <p:sp>
        <p:nvSpPr>
          <p:cNvPr id="3" name="Freeform 3"/>
          <p:cNvSpPr/>
          <p:nvPr/>
        </p:nvSpPr>
        <p:spPr>
          <a:xfrm flipH="1">
            <a:off x="25021" y="40587"/>
            <a:ext cx="2167243" cy="3409774"/>
          </a:xfrm>
          <a:custGeom>
            <a:avLst/>
            <a:gdLst/>
            <a:ahLst/>
            <a:cxnLst/>
            <a:rect l="l" t="t" r="r" b="b"/>
            <a:pathLst>
              <a:path w="2167243" h="3409774">
                <a:moveTo>
                  <a:pt x="2167244" y="0"/>
                </a:moveTo>
                <a:lnTo>
                  <a:pt x="0" y="0"/>
                </a:lnTo>
                <a:lnTo>
                  <a:pt x="0" y="3409774"/>
                </a:lnTo>
                <a:lnTo>
                  <a:pt x="2167244" y="3409774"/>
                </a:lnTo>
                <a:lnTo>
                  <a:pt x="21672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0" y="1342706"/>
            <a:ext cx="6099527" cy="3430984"/>
          </a:xfrm>
          <a:custGeom>
            <a:avLst/>
            <a:gdLst/>
            <a:ahLst/>
            <a:cxnLst/>
            <a:rect l="l" t="t" r="r" b="b"/>
            <a:pathLst>
              <a:path w="6099527" h="3430984">
                <a:moveTo>
                  <a:pt x="0" y="0"/>
                </a:moveTo>
                <a:lnTo>
                  <a:pt x="6099527" y="0"/>
                </a:lnTo>
                <a:lnTo>
                  <a:pt x="6099527" y="3430984"/>
                </a:lnTo>
                <a:lnTo>
                  <a:pt x="0" y="3430984"/>
                </a:lnTo>
                <a:lnTo>
                  <a:pt x="0" y="0"/>
                </a:lnTo>
                <a:close/>
              </a:path>
            </a:pathLst>
          </a:custGeom>
          <a:blipFill>
            <a:blip r:embed="rId6"/>
            <a:stretch>
              <a:fillRect l="-3298" r="-3298"/>
            </a:stretch>
          </a:blipFill>
        </p:spPr>
      </p:sp>
      <p:sp>
        <p:nvSpPr>
          <p:cNvPr id="5" name="Freeform 5"/>
          <p:cNvSpPr/>
          <p:nvPr/>
        </p:nvSpPr>
        <p:spPr>
          <a:xfrm flipH="1">
            <a:off x="6835558" y="2289175"/>
            <a:ext cx="809843" cy="1274144"/>
          </a:xfrm>
          <a:custGeom>
            <a:avLst/>
            <a:gdLst/>
            <a:ahLst/>
            <a:cxnLst/>
            <a:rect l="l" t="t" r="r" b="b"/>
            <a:pathLst>
              <a:path w="809843" h="1274144">
                <a:moveTo>
                  <a:pt x="809842" y="0"/>
                </a:moveTo>
                <a:lnTo>
                  <a:pt x="0" y="0"/>
                </a:lnTo>
                <a:lnTo>
                  <a:pt x="0" y="1274144"/>
                </a:lnTo>
                <a:lnTo>
                  <a:pt x="809842" y="1274144"/>
                </a:lnTo>
                <a:lnTo>
                  <a:pt x="809842" y="0"/>
                </a:lnTo>
                <a:close/>
              </a:path>
            </a:pathLst>
          </a:custGeom>
          <a:blipFill>
            <a:blip r:embed="rId7" cstate="print">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15606407" y="6681374"/>
            <a:ext cx="2167243" cy="3409774"/>
          </a:xfrm>
          <a:custGeom>
            <a:avLst/>
            <a:gdLst/>
            <a:ahLst/>
            <a:cxnLst/>
            <a:rect l="l" t="t" r="r" b="b"/>
            <a:pathLst>
              <a:path w="2167243" h="3409774">
                <a:moveTo>
                  <a:pt x="2167243" y="0"/>
                </a:moveTo>
                <a:lnTo>
                  <a:pt x="0" y="0"/>
                </a:lnTo>
                <a:lnTo>
                  <a:pt x="0" y="3409774"/>
                </a:lnTo>
                <a:lnTo>
                  <a:pt x="2167243" y="3409774"/>
                </a:lnTo>
                <a:lnTo>
                  <a:pt x="216724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a:off x="11159773" y="5199304"/>
            <a:ext cx="6099527" cy="4058996"/>
          </a:xfrm>
          <a:custGeom>
            <a:avLst/>
            <a:gdLst/>
            <a:ahLst/>
            <a:cxnLst/>
            <a:rect l="l" t="t" r="r" b="b"/>
            <a:pathLst>
              <a:path w="6099527" h="4058996">
                <a:moveTo>
                  <a:pt x="6099527" y="0"/>
                </a:moveTo>
                <a:lnTo>
                  <a:pt x="0" y="0"/>
                </a:lnTo>
                <a:lnTo>
                  <a:pt x="0" y="4058996"/>
                </a:lnTo>
                <a:lnTo>
                  <a:pt x="6099527" y="4058996"/>
                </a:lnTo>
                <a:lnTo>
                  <a:pt x="6099527" y="0"/>
                </a:lnTo>
                <a:close/>
              </a:path>
            </a:pathLst>
          </a:custGeom>
          <a:blipFill>
            <a:blip r:embed="rId8" cstate="print"/>
            <a:stretch>
              <a:fillRect l="-1" r="-1"/>
            </a:stretch>
          </a:blipFill>
        </p:spPr>
      </p:sp>
      <p:sp>
        <p:nvSpPr>
          <p:cNvPr id="8" name="Freeform 8"/>
          <p:cNvSpPr/>
          <p:nvPr/>
        </p:nvSpPr>
        <p:spPr>
          <a:xfrm>
            <a:off x="11159773" y="5199304"/>
            <a:ext cx="6099527" cy="4050467"/>
          </a:xfrm>
          <a:custGeom>
            <a:avLst/>
            <a:gdLst/>
            <a:ahLst/>
            <a:cxnLst/>
            <a:rect l="l" t="t" r="r" b="b"/>
            <a:pathLst>
              <a:path w="6099527" h="4050467">
                <a:moveTo>
                  <a:pt x="0" y="0"/>
                </a:moveTo>
                <a:lnTo>
                  <a:pt x="6099527" y="0"/>
                </a:lnTo>
                <a:lnTo>
                  <a:pt x="6099527" y="4050467"/>
                </a:lnTo>
                <a:lnTo>
                  <a:pt x="0" y="4050467"/>
                </a:lnTo>
                <a:lnTo>
                  <a:pt x="0" y="0"/>
                </a:lnTo>
                <a:close/>
              </a:path>
            </a:pathLst>
          </a:custGeom>
          <a:blipFill>
            <a:blip r:embed="rId9"/>
            <a:stretch>
              <a:fillRect/>
            </a:stretch>
          </a:blipFill>
        </p:spPr>
      </p:sp>
      <p:sp>
        <p:nvSpPr>
          <p:cNvPr id="9" name="Freeform 9"/>
          <p:cNvSpPr/>
          <p:nvPr/>
        </p:nvSpPr>
        <p:spPr>
          <a:xfrm flipH="1">
            <a:off x="10629331" y="5582996"/>
            <a:ext cx="809843" cy="1274144"/>
          </a:xfrm>
          <a:custGeom>
            <a:avLst/>
            <a:gdLst/>
            <a:ahLst/>
            <a:cxnLst/>
            <a:rect l="l" t="t" r="r" b="b"/>
            <a:pathLst>
              <a:path w="809843" h="1274144">
                <a:moveTo>
                  <a:pt x="809842" y="0"/>
                </a:moveTo>
                <a:lnTo>
                  <a:pt x="0" y="0"/>
                </a:lnTo>
                <a:lnTo>
                  <a:pt x="0" y="1274144"/>
                </a:lnTo>
                <a:lnTo>
                  <a:pt x="809842" y="1274144"/>
                </a:lnTo>
                <a:lnTo>
                  <a:pt x="809842" y="0"/>
                </a:lnTo>
                <a:close/>
              </a:path>
            </a:pathLst>
          </a:custGeom>
          <a:blipFill>
            <a:blip r:embed="rId7" cstate="print">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1028700" y="6411398"/>
            <a:ext cx="8813834" cy="1571942"/>
            <a:chOff x="0" y="-83820"/>
            <a:chExt cx="11751779" cy="2095923"/>
          </a:xfrm>
        </p:grpSpPr>
        <p:sp>
          <p:nvSpPr>
            <p:cNvPr id="11" name="TextBox 11"/>
            <p:cNvSpPr txBox="1"/>
            <p:nvPr/>
          </p:nvSpPr>
          <p:spPr>
            <a:xfrm>
              <a:off x="0" y="-83820"/>
              <a:ext cx="11751779" cy="649751"/>
            </a:xfrm>
            <a:prstGeom prst="rect">
              <a:avLst/>
            </a:prstGeom>
          </p:spPr>
          <p:txBody>
            <a:bodyPr lIns="0" tIns="0" rIns="0" bIns="0" rtlCol="0" anchor="t">
              <a:spAutoFit/>
            </a:bodyPr>
            <a:lstStyle/>
            <a:p>
              <a:pPr algn="r" rtl="1">
                <a:lnSpc>
                  <a:spcPts val="3814"/>
                </a:lnSpc>
              </a:pPr>
              <a:r>
                <a:rPr lang="en-US" sz="4000" b="1" dirty="0" err="1">
                  <a:solidFill>
                    <a:srgbClr val="F4EAD2"/>
                  </a:solidFill>
                  <a:latin typeface="Times New Roman" panose="02020603050405020304" pitchFamily="18" charset="0"/>
                  <a:cs typeface="Times New Roman" panose="02020603050405020304" pitchFamily="18" charset="0"/>
                </a:rPr>
                <a:t>منظمة</a:t>
              </a:r>
              <a:r>
                <a:rPr lang="en-US" sz="4000" b="1" dirty="0">
                  <a:solidFill>
                    <a:srgbClr val="F4EAD2"/>
                  </a:solidFill>
                  <a:latin typeface="Times New Roman" panose="02020603050405020304" pitchFamily="18" charset="0"/>
                  <a:cs typeface="Times New Roman" panose="02020603050405020304" pitchFamily="18" charset="0"/>
                </a:rPr>
                <a:t> </a:t>
              </a:r>
              <a:r>
                <a:rPr lang="en-US" sz="4000" b="1" dirty="0" err="1">
                  <a:solidFill>
                    <a:srgbClr val="F4EAD2"/>
                  </a:solidFill>
                  <a:latin typeface="Times New Roman" panose="02020603050405020304" pitchFamily="18" charset="0"/>
                  <a:cs typeface="Times New Roman" panose="02020603050405020304" pitchFamily="18" charset="0"/>
                </a:rPr>
                <a:t>الطيران</a:t>
              </a:r>
              <a:r>
                <a:rPr lang="en-US" sz="4000" b="1" dirty="0">
                  <a:solidFill>
                    <a:srgbClr val="F4EAD2"/>
                  </a:solidFill>
                  <a:latin typeface="Times New Roman" panose="02020603050405020304" pitchFamily="18" charset="0"/>
                  <a:cs typeface="Times New Roman" panose="02020603050405020304" pitchFamily="18" charset="0"/>
                </a:rPr>
                <a:t> </a:t>
              </a:r>
              <a:r>
                <a:rPr lang="en-US" sz="4000" b="1" dirty="0" err="1">
                  <a:solidFill>
                    <a:srgbClr val="F4EAD2"/>
                  </a:solidFill>
                  <a:latin typeface="Times New Roman" panose="02020603050405020304" pitchFamily="18" charset="0"/>
                  <a:cs typeface="Times New Roman" panose="02020603050405020304" pitchFamily="18" charset="0"/>
                </a:rPr>
                <a:t>المدني</a:t>
              </a:r>
              <a:r>
                <a:rPr lang="en-US" sz="4000" b="1" dirty="0">
                  <a:solidFill>
                    <a:srgbClr val="F4EAD2"/>
                  </a:solidFill>
                  <a:latin typeface="Times New Roman" panose="02020603050405020304" pitchFamily="18" charset="0"/>
                  <a:cs typeface="Times New Roman" panose="02020603050405020304" pitchFamily="18" charset="0"/>
                </a:rPr>
                <a:t> </a:t>
              </a:r>
              <a:r>
                <a:rPr lang="en-US" sz="4000" b="1" dirty="0" err="1">
                  <a:solidFill>
                    <a:srgbClr val="F4EAD2"/>
                  </a:solidFill>
                  <a:latin typeface="Times New Roman" panose="02020603050405020304" pitchFamily="18" charset="0"/>
                  <a:cs typeface="Times New Roman" panose="02020603050405020304" pitchFamily="18" charset="0"/>
                </a:rPr>
                <a:t>الدولي</a:t>
              </a:r>
              <a:endParaRPr lang="en-US" sz="4000" b="1" dirty="0">
                <a:solidFill>
                  <a:srgbClr val="F4EAD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0" y="755438"/>
              <a:ext cx="11748293" cy="1256665"/>
            </a:xfrm>
            <a:prstGeom prst="rect">
              <a:avLst/>
            </a:prstGeom>
          </p:spPr>
          <p:txBody>
            <a:bodyPr lIns="0" tIns="0" rIns="0" bIns="0" rtlCol="0" anchor="t">
              <a:spAutoFit/>
            </a:bodyPr>
            <a:lstStyle/>
            <a:p>
              <a:pPr algn="r" rtl="1">
                <a:lnSpc>
                  <a:spcPts val="3840"/>
                </a:lnSpc>
              </a:pPr>
              <a:r>
                <a:rPr lang="en-US" sz="2400" b="1" dirty="0" err="1">
                  <a:solidFill>
                    <a:srgbClr val="F4EAD2"/>
                  </a:solidFill>
                  <a:latin typeface="Times New Roman" panose="02020603050405020304" pitchFamily="18" charset="0"/>
                  <a:cs typeface="Times New Roman" panose="02020603050405020304" pitchFamily="18" charset="0"/>
                </a:rPr>
                <a:t>تم</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إنشاء</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المنظمة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بمدينة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شيكاغو</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سنة</a:t>
              </a:r>
              <a:r>
                <a:rPr lang="en-US" sz="2400" b="1" dirty="0">
                  <a:solidFill>
                    <a:srgbClr val="F4EAD2"/>
                  </a:solidFill>
                  <a:latin typeface="Times New Roman" panose="02020603050405020304" pitchFamily="18" charset="0"/>
                  <a:cs typeface="Times New Roman" panose="02020603050405020304" pitchFamily="18" charset="0"/>
                </a:rPr>
                <a:t> 1944 </a:t>
              </a:r>
              <a:r>
                <a:rPr lang="en-US" sz="2400" b="1" dirty="0" err="1">
                  <a:solidFill>
                    <a:srgbClr val="F4EAD2"/>
                  </a:solidFill>
                  <a:latin typeface="Times New Roman" panose="02020603050405020304" pitchFamily="18" charset="0"/>
                  <a:cs typeface="Times New Roman" panose="02020603050405020304" pitchFamily="18" charset="0"/>
                </a:rPr>
                <a:t>نتيجة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الاجتماع</a:t>
              </a:r>
              <a:r>
                <a:rPr lang="en-US" sz="2400" b="1" dirty="0">
                  <a:solidFill>
                    <a:srgbClr val="F4EAD2"/>
                  </a:solidFill>
                  <a:latin typeface="Times New Roman" panose="02020603050405020304" pitchFamily="18" charset="0"/>
                  <a:cs typeface="Times New Roman" panose="02020603050405020304" pitchFamily="18" charset="0"/>
                </a:rPr>
                <a:t> 159 </a:t>
              </a:r>
              <a:r>
                <a:rPr lang="en-US" sz="2400" b="1" dirty="0" err="1">
                  <a:solidFill>
                    <a:srgbClr val="F4EAD2"/>
                  </a:solidFill>
                  <a:latin typeface="Times New Roman" panose="02020603050405020304" pitchFamily="18" charset="0"/>
                  <a:cs typeface="Times New Roman" panose="02020603050405020304" pitchFamily="18" charset="0"/>
                </a:rPr>
                <a:t>دولة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بغرض</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التباحث</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حول</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وضعية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النقل</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الجوي</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التجاري</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العالمي</a:t>
              </a:r>
              <a:endParaRPr lang="en-US" sz="2400" b="1" dirty="0">
                <a:solidFill>
                  <a:srgbClr val="F4EAD2"/>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8445466" y="2108843"/>
            <a:ext cx="8813834" cy="1571942"/>
            <a:chOff x="0" y="-83820"/>
            <a:chExt cx="11751779" cy="2095923"/>
          </a:xfrm>
        </p:grpSpPr>
        <p:sp>
          <p:nvSpPr>
            <p:cNvPr id="14" name="TextBox 14"/>
            <p:cNvSpPr txBox="1"/>
            <p:nvPr/>
          </p:nvSpPr>
          <p:spPr>
            <a:xfrm>
              <a:off x="0" y="-83820"/>
              <a:ext cx="11751779" cy="649751"/>
            </a:xfrm>
            <a:prstGeom prst="rect">
              <a:avLst/>
            </a:prstGeom>
          </p:spPr>
          <p:txBody>
            <a:bodyPr lIns="0" tIns="0" rIns="0" bIns="0" rtlCol="0" anchor="t">
              <a:spAutoFit/>
            </a:bodyPr>
            <a:lstStyle/>
            <a:p>
              <a:pPr algn="r" rtl="1">
                <a:lnSpc>
                  <a:spcPts val="3814"/>
                </a:lnSpc>
              </a:pPr>
              <a:r>
                <a:rPr lang="en-US" sz="4000" b="1" dirty="0" err="1">
                  <a:solidFill>
                    <a:srgbClr val="F4EAD2"/>
                  </a:solidFill>
                  <a:latin typeface="Times New Roman" panose="02020603050405020304" pitchFamily="18" charset="0"/>
                  <a:cs typeface="Times New Roman" panose="02020603050405020304" pitchFamily="18" charset="0"/>
                </a:rPr>
                <a:t>الإتحاد</a:t>
              </a:r>
              <a:r>
                <a:rPr lang="en-US" sz="4000" b="1" dirty="0">
                  <a:solidFill>
                    <a:srgbClr val="F4EAD2"/>
                  </a:solidFill>
                  <a:latin typeface="Times New Roman" panose="02020603050405020304" pitchFamily="18" charset="0"/>
                  <a:cs typeface="Times New Roman" panose="02020603050405020304" pitchFamily="18" charset="0"/>
                </a:rPr>
                <a:t> </a:t>
              </a:r>
              <a:r>
                <a:rPr lang="en-US" sz="4000" b="1" dirty="0" err="1">
                  <a:solidFill>
                    <a:srgbClr val="F4EAD2"/>
                  </a:solidFill>
                  <a:latin typeface="Times New Roman" panose="02020603050405020304" pitchFamily="18" charset="0"/>
                  <a:cs typeface="Times New Roman" panose="02020603050405020304" pitchFamily="18" charset="0"/>
                </a:rPr>
                <a:t>الدولي</a:t>
              </a:r>
              <a:r>
                <a:rPr lang="en-US" sz="4000" b="1" dirty="0">
                  <a:solidFill>
                    <a:srgbClr val="F4EAD2"/>
                  </a:solidFill>
                  <a:latin typeface="Times New Roman" panose="02020603050405020304" pitchFamily="18" charset="0"/>
                  <a:cs typeface="Times New Roman" panose="02020603050405020304" pitchFamily="18" charset="0"/>
                </a:rPr>
                <a:t> </a:t>
              </a:r>
              <a:r>
                <a:rPr lang="en-US" sz="4000" b="1" dirty="0" err="1">
                  <a:solidFill>
                    <a:srgbClr val="F4EAD2"/>
                  </a:solidFill>
                  <a:latin typeface="Times New Roman" panose="02020603050405020304" pitchFamily="18" charset="0"/>
                  <a:cs typeface="Times New Roman" panose="02020603050405020304" pitchFamily="18" charset="0"/>
                </a:rPr>
                <a:t>للنقل</a:t>
              </a:r>
              <a:r>
                <a:rPr lang="en-US" sz="4000" b="1" dirty="0">
                  <a:solidFill>
                    <a:srgbClr val="F4EAD2"/>
                  </a:solidFill>
                  <a:latin typeface="Times New Roman" panose="02020603050405020304" pitchFamily="18" charset="0"/>
                  <a:cs typeface="Times New Roman" panose="02020603050405020304" pitchFamily="18" charset="0"/>
                </a:rPr>
                <a:t> </a:t>
              </a:r>
              <a:r>
                <a:rPr lang="en-US" sz="4000" b="1" dirty="0" err="1">
                  <a:solidFill>
                    <a:srgbClr val="F4EAD2"/>
                  </a:solidFill>
                  <a:latin typeface="Times New Roman" panose="02020603050405020304" pitchFamily="18" charset="0"/>
                  <a:cs typeface="Times New Roman" panose="02020603050405020304" pitchFamily="18" charset="0"/>
                </a:rPr>
                <a:t>الجوي</a:t>
              </a:r>
              <a:endParaRPr lang="en-US" sz="4000" b="1" dirty="0">
                <a:solidFill>
                  <a:srgbClr val="F4EAD2"/>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0" y="755438"/>
              <a:ext cx="11748293" cy="1256665"/>
            </a:xfrm>
            <a:prstGeom prst="rect">
              <a:avLst/>
            </a:prstGeom>
          </p:spPr>
          <p:txBody>
            <a:bodyPr lIns="0" tIns="0" rIns="0" bIns="0" rtlCol="0" anchor="t">
              <a:spAutoFit/>
            </a:bodyPr>
            <a:lstStyle/>
            <a:p>
              <a:pPr algn="r" rtl="1">
                <a:lnSpc>
                  <a:spcPts val="3840"/>
                </a:lnSpc>
              </a:pPr>
              <a:r>
                <a:rPr lang="en-US" sz="2400" b="1" dirty="0" err="1">
                  <a:solidFill>
                    <a:srgbClr val="F4EAD2"/>
                  </a:solidFill>
                  <a:latin typeface="Times New Roman" panose="02020603050405020304" pitchFamily="18" charset="0"/>
                  <a:cs typeface="Times New Roman" panose="02020603050405020304" pitchFamily="18" charset="0"/>
                </a:rPr>
                <a:t>تم</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تأسيس</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المنضمة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العالمية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للنقل</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الجوي</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كتنظيم</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غير</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حكومي</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للعناية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بمصالح</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شركات</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النقل</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الجوي</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الأعضاء</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بالدرجة</a:t>
              </a:r>
              <a:r>
                <a:rPr lang="en-US" sz="2400" b="1" dirty="0">
                  <a:solidFill>
                    <a:srgbClr val="F4EAD2"/>
                  </a:solidFill>
                  <a:latin typeface="Times New Roman" panose="02020603050405020304" pitchFamily="18" charset="0"/>
                  <a:cs typeface="Times New Roman" panose="02020603050405020304" pitchFamily="18" charset="0"/>
                </a:rPr>
                <a:t> </a:t>
              </a:r>
              <a:r>
                <a:rPr lang="en-US" sz="2400" b="1" dirty="0" err="1">
                  <a:solidFill>
                    <a:srgbClr val="F4EAD2"/>
                  </a:solidFill>
                  <a:latin typeface="Times New Roman" panose="02020603050405020304" pitchFamily="18" charset="0"/>
                  <a:cs typeface="Times New Roman" panose="02020603050405020304" pitchFamily="18" charset="0"/>
                </a:rPr>
                <a:t>الأولى</a:t>
              </a:r>
              <a:endParaRPr lang="en-US" sz="2400" b="1" dirty="0">
                <a:solidFill>
                  <a:srgbClr val="F4EAD2"/>
                </a:solidFill>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7509616" y="1019175"/>
            <a:ext cx="9749684" cy="846386"/>
          </a:xfrm>
          <a:prstGeom prst="rect">
            <a:avLst/>
          </a:prstGeom>
        </p:spPr>
        <p:txBody>
          <a:bodyPr lIns="0" tIns="0" rIns="0" bIns="0" rtlCol="0" anchor="t">
            <a:spAutoFit/>
          </a:bodyPr>
          <a:lstStyle/>
          <a:p>
            <a:pPr algn="r" rtl="1">
              <a:lnSpc>
                <a:spcPts val="6600"/>
              </a:lnSpc>
            </a:pPr>
            <a:r>
              <a:rPr lang="en-US" sz="6000" b="1" dirty="0" err="1">
                <a:solidFill>
                  <a:srgbClr val="F4EAD2"/>
                </a:solidFill>
                <a:latin typeface="Times New Roman" panose="02020603050405020304" pitchFamily="18" charset="0"/>
                <a:cs typeface="Times New Roman" panose="02020603050405020304" pitchFamily="18" charset="0"/>
              </a:rPr>
              <a:t>المنظمات</a:t>
            </a:r>
            <a:r>
              <a:rPr lang="en-US" sz="6000" b="1" dirty="0">
                <a:solidFill>
                  <a:srgbClr val="F4EAD2"/>
                </a:solidFill>
                <a:latin typeface="Times New Roman" panose="02020603050405020304" pitchFamily="18" charset="0"/>
                <a:cs typeface="Times New Roman" panose="02020603050405020304" pitchFamily="18" charset="0"/>
              </a:rPr>
              <a:t> </a:t>
            </a:r>
            <a:r>
              <a:rPr lang="en-US" sz="6000" b="1" dirty="0" err="1">
                <a:solidFill>
                  <a:srgbClr val="F4EAD2"/>
                </a:solidFill>
                <a:latin typeface="Times New Roman" panose="02020603050405020304" pitchFamily="18" charset="0"/>
                <a:cs typeface="Times New Roman" panose="02020603050405020304" pitchFamily="18" charset="0"/>
              </a:rPr>
              <a:t>الدولية</a:t>
            </a:r>
            <a:r>
              <a:rPr lang="en-US" sz="6000" b="1" dirty="0">
                <a:solidFill>
                  <a:srgbClr val="F4EAD2"/>
                </a:solidFill>
                <a:latin typeface="Times New Roman" panose="02020603050405020304" pitchFamily="18" charset="0"/>
                <a:cs typeface="Times New Roman" panose="02020603050405020304" pitchFamily="18" charset="0"/>
              </a:rPr>
              <a:t> </a:t>
            </a:r>
            <a:r>
              <a:rPr lang="en-US" sz="6000" b="1" dirty="0" err="1">
                <a:solidFill>
                  <a:srgbClr val="F4EAD2"/>
                </a:solidFill>
                <a:latin typeface="Times New Roman" panose="02020603050405020304" pitchFamily="18" charset="0"/>
                <a:cs typeface="Times New Roman" panose="02020603050405020304" pitchFamily="18" charset="0"/>
              </a:rPr>
              <a:t>للنقل</a:t>
            </a:r>
            <a:r>
              <a:rPr lang="en-US" sz="6000" b="1" dirty="0">
                <a:solidFill>
                  <a:srgbClr val="F4EAD2"/>
                </a:solidFill>
                <a:latin typeface="Times New Roman" panose="02020603050405020304" pitchFamily="18" charset="0"/>
                <a:cs typeface="Times New Roman" panose="02020603050405020304" pitchFamily="18" charset="0"/>
              </a:rPr>
              <a:t> </a:t>
            </a:r>
            <a:r>
              <a:rPr lang="en-US" sz="6000" b="1" dirty="0" err="1">
                <a:solidFill>
                  <a:srgbClr val="F4EAD2"/>
                </a:solidFill>
                <a:latin typeface="Times New Roman" panose="02020603050405020304" pitchFamily="18" charset="0"/>
                <a:cs typeface="Times New Roman" panose="02020603050405020304" pitchFamily="18" charset="0"/>
              </a:rPr>
              <a:t>الجوي</a:t>
            </a:r>
            <a:endParaRPr lang="en-US" sz="6000" b="1" dirty="0">
              <a:solidFill>
                <a:srgbClr val="F4EAD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grpSp>
        <p:nvGrpSpPr>
          <p:cNvPr id="2" name="Group 2"/>
          <p:cNvGrpSpPr/>
          <p:nvPr/>
        </p:nvGrpSpPr>
        <p:grpSpPr>
          <a:xfrm>
            <a:off x="14693874" y="5064861"/>
            <a:ext cx="3594126" cy="5223845"/>
            <a:chOff x="0" y="0"/>
            <a:chExt cx="4792168" cy="6965126"/>
          </a:xfrm>
        </p:grpSpPr>
        <p:sp>
          <p:nvSpPr>
            <p:cNvPr id="3" name="Freeform 3"/>
            <p:cNvSpPr/>
            <p:nvPr/>
          </p:nvSpPr>
          <p:spPr>
            <a:xfrm flipH="1">
              <a:off x="1079790" y="1124356"/>
              <a:ext cx="3712378" cy="5840770"/>
            </a:xfrm>
            <a:custGeom>
              <a:avLst/>
              <a:gdLst/>
              <a:ahLst/>
              <a:cxnLst/>
              <a:rect l="l" t="t" r="r" b="b"/>
              <a:pathLst>
                <a:path w="3712378" h="5840770">
                  <a:moveTo>
                    <a:pt x="3712378" y="0"/>
                  </a:moveTo>
                  <a:lnTo>
                    <a:pt x="0" y="0"/>
                  </a:lnTo>
                  <a:lnTo>
                    <a:pt x="0" y="5840770"/>
                  </a:lnTo>
                  <a:lnTo>
                    <a:pt x="3712378" y="5840770"/>
                  </a:lnTo>
                  <a:lnTo>
                    <a:pt x="371237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26158" y="0"/>
            <a:ext cx="2167243" cy="5974075"/>
            <a:chOff x="0" y="0"/>
            <a:chExt cx="2889658" cy="7965433"/>
          </a:xfrm>
        </p:grpSpPr>
        <p:sp>
          <p:nvSpPr>
            <p:cNvPr id="6" name="Freeform 6"/>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sp>
        <p:nvSpPr>
          <p:cNvPr id="8" name="TextBox 8"/>
          <p:cNvSpPr txBox="1"/>
          <p:nvPr/>
        </p:nvSpPr>
        <p:spPr>
          <a:xfrm>
            <a:off x="4529152" y="3926839"/>
            <a:ext cx="9229696" cy="2269852"/>
          </a:xfrm>
          <a:prstGeom prst="rect">
            <a:avLst/>
          </a:prstGeom>
        </p:spPr>
        <p:txBody>
          <a:bodyPr wrap="square" lIns="0" tIns="0" rIns="0" bIns="0" rtlCol="0" anchor="t">
            <a:spAutoFit/>
          </a:bodyPr>
          <a:lstStyle/>
          <a:p>
            <a:pPr algn="ctr" rtl="1">
              <a:lnSpc>
                <a:spcPts val="17710"/>
              </a:lnSpc>
            </a:pPr>
            <a:r>
              <a:rPr lang="en-US" sz="16100" b="1" dirty="0" err="1" smtClean="0">
                <a:solidFill>
                  <a:srgbClr val="B24A3B"/>
                </a:solidFill>
                <a:latin typeface="Times New Roman" panose="02020603050405020304" pitchFamily="18" charset="0"/>
                <a:cs typeface="Times New Roman" panose="02020603050405020304" pitchFamily="18" charset="0"/>
              </a:rPr>
              <a:t>ثاني</a:t>
            </a:r>
            <a:r>
              <a:rPr lang="ar-DZ" sz="16100" b="1" dirty="0" smtClean="0">
                <a:solidFill>
                  <a:srgbClr val="B24A3B"/>
                </a:solidFill>
                <a:latin typeface="Times New Roman" panose="02020603050405020304" pitchFamily="18" charset="0"/>
                <a:cs typeface="Times New Roman" panose="02020603050405020304" pitchFamily="18" charset="0"/>
              </a:rPr>
              <a:t>ا</a:t>
            </a:r>
            <a:endParaRPr lang="en-US" sz="16100" b="1" dirty="0">
              <a:solidFill>
                <a:srgbClr val="B24A3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6464261" y="6335227"/>
            <a:ext cx="5359478" cy="923330"/>
          </a:xfrm>
          <a:prstGeom prst="rect">
            <a:avLst/>
          </a:prstGeom>
        </p:spPr>
        <p:txBody>
          <a:bodyPr wrap="square" lIns="0" tIns="0" rIns="0" bIns="0" rtlCol="0" anchor="t">
            <a:spAutoFit/>
          </a:bodyPr>
          <a:lstStyle/>
          <a:p>
            <a:pPr algn="r" rtl="1">
              <a:lnSpc>
                <a:spcPts val="7150"/>
              </a:lnSpc>
            </a:pPr>
            <a:r>
              <a:rPr lang="en-US" sz="6500" b="1" dirty="0" err="1">
                <a:solidFill>
                  <a:srgbClr val="222222"/>
                </a:solidFill>
                <a:latin typeface="Times New Roman" panose="02020603050405020304" pitchFamily="18" charset="0"/>
                <a:cs typeface="Times New Roman" panose="02020603050405020304" pitchFamily="18" charset="0"/>
              </a:rPr>
              <a:t>عناصر</a:t>
            </a:r>
            <a:r>
              <a:rPr lang="en-US" sz="6500" b="1" dirty="0">
                <a:solidFill>
                  <a:srgbClr val="222222"/>
                </a:solidFill>
                <a:latin typeface="Times New Roman" panose="02020603050405020304" pitchFamily="18" charset="0"/>
                <a:cs typeface="Times New Roman" panose="02020603050405020304" pitchFamily="18" charset="0"/>
              </a:rPr>
              <a:t> </a:t>
            </a:r>
            <a:r>
              <a:rPr lang="en-US" sz="6500" b="1" dirty="0" err="1">
                <a:solidFill>
                  <a:srgbClr val="222222"/>
                </a:solidFill>
                <a:latin typeface="Times New Roman" panose="02020603050405020304" pitchFamily="18" charset="0"/>
                <a:cs typeface="Times New Roman" panose="02020603050405020304" pitchFamily="18" charset="0"/>
              </a:rPr>
              <a:t>النقل</a:t>
            </a:r>
            <a:r>
              <a:rPr lang="en-US" sz="6500" b="1" dirty="0">
                <a:solidFill>
                  <a:srgbClr val="222222"/>
                </a:solidFill>
                <a:latin typeface="Times New Roman" panose="02020603050405020304" pitchFamily="18" charset="0"/>
                <a:cs typeface="Times New Roman" panose="02020603050405020304" pitchFamily="18" charset="0"/>
              </a:rPr>
              <a:t> </a:t>
            </a:r>
            <a:r>
              <a:rPr lang="en-US" sz="6500" b="1" dirty="0" err="1">
                <a:solidFill>
                  <a:srgbClr val="222222"/>
                </a:solidFill>
                <a:latin typeface="Times New Roman" panose="02020603050405020304" pitchFamily="18" charset="0"/>
                <a:cs typeface="Times New Roman" panose="02020603050405020304" pitchFamily="18" charset="0"/>
              </a:rPr>
              <a:t>الجوي</a:t>
            </a:r>
            <a:endParaRPr lang="en-US" sz="6500" b="1" dirty="0">
              <a:solidFill>
                <a:srgbClr val="22222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alphaModFix amt="50000"/>
            </a:blip>
            <a:srcRect l="42972" r="42972"/>
            <a:stretch>
              <a:fillRect/>
            </a:stretch>
          </p:blipFill>
          <p:spPr>
            <a:xfrm>
              <a:off x="0" y="0"/>
              <a:ext cx="6096000" cy="13716000"/>
            </a:xfrm>
            <a:prstGeom prst="rect">
              <a:avLst/>
            </a:prstGeom>
          </p:spPr>
        </p:pic>
        <p:pic>
          <p:nvPicPr>
            <p:cNvPr id="4" name="Picture 4"/>
            <p:cNvPicPr>
              <a:picLocks noChangeAspect="1"/>
            </p:cNvPicPr>
            <p:nvPr/>
          </p:nvPicPr>
          <p:blipFill>
            <a:blip r:embed="rId4">
              <a:alphaModFix amt="50000"/>
            </a:blip>
            <a:srcRect l="24197" r="24197"/>
            <a:stretch>
              <a:fillRect/>
            </a:stretch>
          </p:blipFill>
          <p:spPr>
            <a:xfrm>
              <a:off x="6096000" y="0"/>
              <a:ext cx="6096000" cy="13716000"/>
            </a:xfrm>
            <a:prstGeom prst="rect">
              <a:avLst/>
            </a:prstGeom>
          </p:spPr>
        </p:pic>
        <p:pic>
          <p:nvPicPr>
            <p:cNvPr id="5" name="Picture 5"/>
            <p:cNvPicPr>
              <a:picLocks noChangeAspect="1"/>
            </p:cNvPicPr>
            <p:nvPr/>
          </p:nvPicPr>
          <p:blipFill>
            <a:blip r:embed="rId5">
              <a:alphaModFix amt="50000"/>
            </a:blip>
            <a:srcRect l="35166" r="35166"/>
            <a:stretch>
              <a:fillRect/>
            </a:stretch>
          </p:blipFill>
          <p:spPr>
            <a:xfrm>
              <a:off x="12192000" y="0"/>
              <a:ext cx="6096000" cy="13716000"/>
            </a:xfrm>
            <a:prstGeom prst="rect">
              <a:avLst/>
            </a:prstGeom>
          </p:spPr>
        </p:pic>
        <p:pic>
          <p:nvPicPr>
            <p:cNvPr id="6" name="Picture 6"/>
            <p:cNvPicPr>
              <a:picLocks noChangeAspect="1"/>
            </p:cNvPicPr>
            <p:nvPr/>
          </p:nvPicPr>
          <p:blipFill>
            <a:blip r:embed="rId6">
              <a:alphaModFix amt="50000"/>
            </a:blip>
            <a:srcRect l="37500" r="37500"/>
            <a:stretch>
              <a:fillRect/>
            </a:stretch>
          </p:blipFill>
          <p:spPr>
            <a:xfrm>
              <a:off x="18288000" y="0"/>
              <a:ext cx="6096000" cy="13716000"/>
            </a:xfrm>
            <a:prstGeom prst="rect">
              <a:avLst/>
            </a:prstGeom>
          </p:spPr>
        </p:pic>
      </p:grpSp>
      <p:grpSp>
        <p:nvGrpSpPr>
          <p:cNvPr id="7" name="Group 7"/>
          <p:cNvGrpSpPr/>
          <p:nvPr/>
        </p:nvGrpSpPr>
        <p:grpSpPr>
          <a:xfrm>
            <a:off x="15499546" y="4681165"/>
            <a:ext cx="2784283" cy="5654721"/>
            <a:chOff x="0" y="0"/>
            <a:chExt cx="3712378" cy="7539628"/>
          </a:xfrm>
        </p:grpSpPr>
        <p:sp>
          <p:nvSpPr>
            <p:cNvPr id="8" name="Freeform 8"/>
            <p:cNvSpPr/>
            <p:nvPr/>
          </p:nvSpPr>
          <p:spPr>
            <a:xfrm flipH="1">
              <a:off x="0" y="1698859"/>
              <a:ext cx="3712378" cy="5840770"/>
            </a:xfrm>
            <a:custGeom>
              <a:avLst/>
              <a:gdLst/>
              <a:ahLst/>
              <a:cxnLst/>
              <a:rect l="l" t="t" r="r" b="b"/>
              <a:pathLst>
                <a:path w="3712378" h="5840770">
                  <a:moveTo>
                    <a:pt x="3712378" y="0"/>
                  </a:moveTo>
                  <a:lnTo>
                    <a:pt x="0" y="0"/>
                  </a:lnTo>
                  <a:lnTo>
                    <a:pt x="0" y="5840769"/>
                  </a:lnTo>
                  <a:lnTo>
                    <a:pt x="3712378" y="5840769"/>
                  </a:lnTo>
                  <a:lnTo>
                    <a:pt x="371237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flipH="1">
              <a:off x="19021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9" cstate="print">
                <a:extLst>
                  <a:ext uri="{96DAC541-7B7A-43D3-8B79-37D633B846F1}">
                    <asvg:svgBlip xmlns:asvg="http://schemas.microsoft.com/office/drawing/2016/SVG/main" xmlns="" r:embed="rId8"/>
                  </a:ext>
                </a:extLst>
              </a:blip>
              <a:stretch>
                <a:fillRect/>
              </a:stretch>
            </a:blipFill>
          </p:spPr>
        </p:sp>
      </p:grpSp>
      <p:grpSp>
        <p:nvGrpSpPr>
          <p:cNvPr id="10" name="Group 10"/>
          <p:cNvGrpSpPr/>
          <p:nvPr/>
        </p:nvGrpSpPr>
        <p:grpSpPr>
          <a:xfrm>
            <a:off x="4549" y="0"/>
            <a:ext cx="2167243" cy="5974075"/>
            <a:chOff x="0" y="0"/>
            <a:chExt cx="2889658" cy="7965433"/>
          </a:xfrm>
        </p:grpSpPr>
        <p:sp>
          <p:nvSpPr>
            <p:cNvPr id="11" name="Freeform 11"/>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9" cstate="print">
                <a:extLst>
                  <a:ext uri="{96DAC541-7B7A-43D3-8B79-37D633B846F1}">
                    <asvg:svgBlip xmlns:asvg="http://schemas.microsoft.com/office/drawing/2016/SVG/main" xmlns="" r:embed="rId8"/>
                  </a:ext>
                </a:extLst>
              </a:blip>
              <a:stretch>
                <a:fillRect/>
              </a:stretch>
            </a:blipFill>
          </p:spPr>
        </p:sp>
      </p:grpSp>
      <p:sp>
        <p:nvSpPr>
          <p:cNvPr id="13" name="TextBox 13"/>
          <p:cNvSpPr txBox="1"/>
          <p:nvPr/>
        </p:nvSpPr>
        <p:spPr>
          <a:xfrm>
            <a:off x="3892931" y="3947328"/>
            <a:ext cx="10502138" cy="1871025"/>
          </a:xfrm>
          <a:prstGeom prst="rect">
            <a:avLst/>
          </a:prstGeom>
        </p:spPr>
        <p:txBody>
          <a:bodyPr lIns="0" tIns="0" rIns="0" bIns="0" rtlCol="0" anchor="t">
            <a:spAutoFit/>
          </a:bodyPr>
          <a:lstStyle/>
          <a:p>
            <a:pPr algn="ctr" rtl="1">
              <a:lnSpc>
                <a:spcPts val="15918"/>
              </a:lnSpc>
            </a:pPr>
            <a:r>
              <a:rPr lang="en-US" sz="11370" b="1" dirty="0" err="1">
                <a:solidFill>
                  <a:srgbClr val="F4EAD2"/>
                </a:solidFill>
                <a:latin typeface="Times New Roman" panose="02020603050405020304" pitchFamily="18" charset="0"/>
                <a:cs typeface="Times New Roman" panose="02020603050405020304" pitchFamily="18" charset="0"/>
              </a:rPr>
              <a:t>المطارات</a:t>
            </a:r>
            <a:r>
              <a:rPr lang="en-US" sz="11370" b="1" dirty="0">
                <a:solidFill>
                  <a:srgbClr val="F4EAD2"/>
                </a:solidFill>
                <a:latin typeface="Times New Roman" panose="02020603050405020304" pitchFamily="18" charset="0"/>
                <a:cs typeface="Times New Roman" panose="02020603050405020304" pitchFamily="18" charset="0"/>
              </a:rPr>
              <a:t> </a:t>
            </a:r>
            <a:r>
              <a:rPr lang="en-US" sz="11370" b="1" dirty="0" err="1">
                <a:solidFill>
                  <a:srgbClr val="F4EAD2"/>
                </a:solidFill>
                <a:latin typeface="Times New Roman" panose="02020603050405020304" pitchFamily="18" charset="0"/>
                <a:cs typeface="Times New Roman" panose="02020603050405020304" pitchFamily="18" charset="0"/>
              </a:rPr>
              <a:t>وأنواعها</a:t>
            </a:r>
            <a:endParaRPr lang="en-US" sz="11370" b="1" dirty="0">
              <a:solidFill>
                <a:srgbClr val="F4EAD2"/>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7089577" y="6733139"/>
            <a:ext cx="4108847" cy="1011046"/>
          </a:xfrm>
          <a:prstGeom prst="rect">
            <a:avLst/>
          </a:prstGeom>
        </p:spPr>
        <p:txBody>
          <a:bodyPr lIns="0" tIns="0" rIns="0" bIns="0" rtlCol="0" anchor="t">
            <a:spAutoFit/>
          </a:bodyPr>
          <a:lstStyle/>
          <a:p>
            <a:pPr algn="ctr" rtl="1">
              <a:lnSpc>
                <a:spcPts val="8400"/>
              </a:lnSpc>
            </a:pPr>
            <a:r>
              <a:rPr lang="en-US" sz="6000" b="1" dirty="0" err="1">
                <a:solidFill>
                  <a:srgbClr val="F4EAD2"/>
                </a:solidFill>
                <a:latin typeface="Times New Roman" panose="02020603050405020304" pitchFamily="18" charset="0"/>
                <a:cs typeface="Times New Roman" panose="02020603050405020304" pitchFamily="18" charset="0"/>
              </a:rPr>
              <a:t>تعريف</a:t>
            </a:r>
            <a:r>
              <a:rPr lang="en-US" sz="6000" b="1" dirty="0">
                <a:solidFill>
                  <a:srgbClr val="F4EAD2"/>
                </a:solidFill>
                <a:latin typeface="Times New Roman" panose="02020603050405020304" pitchFamily="18" charset="0"/>
                <a:cs typeface="Times New Roman" panose="02020603050405020304" pitchFamily="18" charset="0"/>
              </a:rPr>
              <a:t> </a:t>
            </a:r>
            <a:r>
              <a:rPr lang="en-US" sz="6000" b="1" dirty="0" err="1">
                <a:solidFill>
                  <a:srgbClr val="F4EAD2"/>
                </a:solidFill>
                <a:latin typeface="Times New Roman" panose="02020603050405020304" pitchFamily="18" charset="0"/>
                <a:cs typeface="Times New Roman" panose="02020603050405020304" pitchFamily="18" charset="0"/>
              </a:rPr>
              <a:t>المطار</a:t>
            </a:r>
            <a:endParaRPr lang="en-US" sz="6000" b="1" dirty="0">
              <a:solidFill>
                <a:srgbClr val="F4EAD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6" name="TextBox 6"/>
          <p:cNvSpPr txBox="1"/>
          <p:nvPr/>
        </p:nvSpPr>
        <p:spPr>
          <a:xfrm>
            <a:off x="12972289" y="1300474"/>
            <a:ext cx="4287011" cy="1132105"/>
          </a:xfrm>
          <a:prstGeom prst="rect">
            <a:avLst/>
          </a:prstGeom>
        </p:spPr>
        <p:txBody>
          <a:bodyPr lIns="0" tIns="0" rIns="0" bIns="0" rtlCol="0" anchor="t">
            <a:spAutoFit/>
          </a:bodyPr>
          <a:lstStyle/>
          <a:p>
            <a:pPr algn="ctr" rtl="1">
              <a:lnSpc>
                <a:spcPts val="6195"/>
              </a:lnSpc>
            </a:pPr>
            <a:r>
              <a:rPr lang="en-US" sz="4425" b="1" dirty="0" err="1">
                <a:solidFill>
                  <a:srgbClr val="F4EAD2"/>
                </a:solidFill>
                <a:latin typeface="Times New Roman" panose="02020603050405020304" pitchFamily="18" charset="0"/>
                <a:cs typeface="Times New Roman" panose="02020603050405020304" pitchFamily="18" charset="0"/>
              </a:rPr>
              <a:t>مطار</a:t>
            </a:r>
            <a:r>
              <a:rPr lang="en-US" sz="4425" b="1" dirty="0">
                <a:solidFill>
                  <a:srgbClr val="F4EAD2"/>
                </a:solidFill>
                <a:latin typeface="Times New Roman" panose="02020603050405020304" pitchFamily="18" charset="0"/>
                <a:cs typeface="Times New Roman" panose="02020603050405020304" pitchFamily="18" charset="0"/>
              </a:rPr>
              <a:t> </a:t>
            </a:r>
            <a:r>
              <a:rPr lang="en-US" sz="4425" b="1" dirty="0" err="1">
                <a:solidFill>
                  <a:srgbClr val="F4EAD2"/>
                </a:solidFill>
                <a:latin typeface="Times New Roman" panose="02020603050405020304" pitchFamily="18" charset="0"/>
                <a:cs typeface="Times New Roman" panose="02020603050405020304" pitchFamily="18" charset="0"/>
              </a:rPr>
              <a:t>دولي</a:t>
            </a:r>
            <a:r>
              <a:rPr lang="en-US" sz="4425" b="1" dirty="0">
                <a:solidFill>
                  <a:srgbClr val="F4EAD2"/>
                </a:solidFill>
                <a:latin typeface="Times New Roman" panose="02020603050405020304" pitchFamily="18" charset="0"/>
                <a:cs typeface="Times New Roman" panose="02020603050405020304" pitchFamily="18" charset="0"/>
              </a:rPr>
              <a:t> </a:t>
            </a:r>
          </a:p>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صنف</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أول</a:t>
            </a:r>
            <a:endParaRPr lang="en-US" sz="2000" b="1" dirty="0">
              <a:solidFill>
                <a:srgbClr val="F4EAD2"/>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1028700" y="1300474"/>
            <a:ext cx="4287011" cy="746166"/>
          </a:xfrm>
          <a:prstGeom prst="rect">
            <a:avLst/>
          </a:prstGeom>
        </p:spPr>
        <p:txBody>
          <a:bodyPr lIns="0" tIns="0" rIns="0" bIns="0" rtlCol="0" anchor="t">
            <a:spAutoFit/>
          </a:bodyPr>
          <a:lstStyle/>
          <a:p>
            <a:pPr algn="ctr" rtl="1">
              <a:lnSpc>
                <a:spcPts val="6195"/>
              </a:lnSpc>
            </a:pPr>
            <a:r>
              <a:rPr lang="en-US" sz="4425" b="1" dirty="0" err="1">
                <a:solidFill>
                  <a:srgbClr val="F4EAD2"/>
                </a:solidFill>
                <a:latin typeface="Times New Roman" panose="02020603050405020304" pitchFamily="18" charset="0"/>
                <a:cs typeface="Times New Roman" panose="02020603050405020304" pitchFamily="18" charset="0"/>
              </a:rPr>
              <a:t>مطار</a:t>
            </a:r>
            <a:r>
              <a:rPr lang="en-US" sz="4425" b="1" dirty="0">
                <a:solidFill>
                  <a:srgbClr val="F4EAD2"/>
                </a:solidFill>
                <a:latin typeface="Times New Roman" panose="02020603050405020304" pitchFamily="18" charset="0"/>
                <a:cs typeface="Times New Roman" panose="02020603050405020304" pitchFamily="18" charset="0"/>
              </a:rPr>
              <a:t> </a:t>
            </a:r>
            <a:r>
              <a:rPr lang="en-US" sz="4425" b="1" dirty="0" err="1">
                <a:solidFill>
                  <a:srgbClr val="F4EAD2"/>
                </a:solidFill>
                <a:latin typeface="Times New Roman" panose="02020603050405020304" pitchFamily="18" charset="0"/>
                <a:cs typeface="Times New Roman" panose="02020603050405020304" pitchFamily="18" charset="0"/>
              </a:rPr>
              <a:t>محلي</a:t>
            </a:r>
            <a:endParaRPr lang="en-US" sz="4425" b="1" dirty="0">
              <a:solidFill>
                <a:srgbClr val="F4EAD2"/>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7000495" y="1300474"/>
            <a:ext cx="4287011" cy="1132105"/>
          </a:xfrm>
          <a:prstGeom prst="rect">
            <a:avLst/>
          </a:prstGeom>
        </p:spPr>
        <p:txBody>
          <a:bodyPr lIns="0" tIns="0" rIns="0" bIns="0" rtlCol="0" anchor="t">
            <a:spAutoFit/>
          </a:bodyPr>
          <a:lstStyle/>
          <a:p>
            <a:pPr algn="ctr" rtl="1">
              <a:lnSpc>
                <a:spcPts val="6195"/>
              </a:lnSpc>
            </a:pPr>
            <a:r>
              <a:rPr lang="en-US" sz="4425" b="1" dirty="0" err="1">
                <a:solidFill>
                  <a:srgbClr val="F4EAD2"/>
                </a:solidFill>
                <a:latin typeface="Times New Roman" panose="02020603050405020304" pitchFamily="18" charset="0"/>
                <a:cs typeface="Times New Roman" panose="02020603050405020304" pitchFamily="18" charset="0"/>
              </a:rPr>
              <a:t>مطار</a:t>
            </a:r>
            <a:r>
              <a:rPr lang="en-US" sz="4425" b="1" dirty="0">
                <a:solidFill>
                  <a:srgbClr val="F4EAD2"/>
                </a:solidFill>
                <a:latin typeface="Times New Roman" panose="02020603050405020304" pitchFamily="18" charset="0"/>
                <a:cs typeface="Times New Roman" panose="02020603050405020304" pitchFamily="18" charset="0"/>
              </a:rPr>
              <a:t> </a:t>
            </a:r>
            <a:r>
              <a:rPr lang="en-US" sz="4425" b="1" dirty="0" err="1">
                <a:solidFill>
                  <a:srgbClr val="F4EAD2"/>
                </a:solidFill>
                <a:latin typeface="Times New Roman" panose="02020603050405020304" pitchFamily="18" charset="0"/>
                <a:cs typeface="Times New Roman" panose="02020603050405020304" pitchFamily="18" charset="0"/>
              </a:rPr>
              <a:t>دولي</a:t>
            </a:r>
            <a:r>
              <a:rPr lang="en-US" sz="4425" b="1" dirty="0">
                <a:solidFill>
                  <a:srgbClr val="F4EAD2"/>
                </a:solidFill>
                <a:latin typeface="Times New Roman" panose="02020603050405020304" pitchFamily="18" charset="0"/>
                <a:cs typeface="Times New Roman" panose="02020603050405020304" pitchFamily="18" charset="0"/>
              </a:rPr>
              <a:t> </a:t>
            </a:r>
          </a:p>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صنف</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ثاني</a:t>
            </a:r>
            <a:endParaRPr lang="en-US" sz="2000" b="1" dirty="0">
              <a:solidFill>
                <a:srgbClr val="F4EAD2"/>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14214566" y="2535622"/>
            <a:ext cx="1802457" cy="337015"/>
          </a:xfrm>
          <a:prstGeom prst="rect">
            <a:avLst/>
          </a:prstGeom>
        </p:spPr>
        <p:txBody>
          <a:bodyPr lIns="0" tIns="0" rIns="0" bIns="0" rtlCol="0" anchor="t">
            <a:spAutoFit/>
          </a:bodyPr>
          <a:lstStyle/>
          <a:p>
            <a:pPr algn="ctr" rtl="1">
              <a:lnSpc>
                <a:spcPts val="2800"/>
              </a:lnSpc>
            </a:pPr>
            <a:r>
              <a:rPr lang="en-US" sz="2000" b="1" dirty="0" err="1">
                <a:solidFill>
                  <a:schemeClr val="bg1"/>
                </a:solidFill>
                <a:latin typeface="Times New Roman" panose="02020603050405020304" pitchFamily="18" charset="0"/>
                <a:cs typeface="Times New Roman" panose="02020603050405020304" pitchFamily="18" charset="0"/>
              </a:rPr>
              <a:t>مطار</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دبي</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الدولي</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1692407" y="2117402"/>
            <a:ext cx="2959596" cy="337015"/>
          </a:xfrm>
          <a:prstGeom prst="rect">
            <a:avLst/>
          </a:prstGeom>
        </p:spPr>
        <p:txBody>
          <a:bodyPr lIns="0" tIns="0" rIns="0" bIns="0" rtlCol="0" anchor="t">
            <a:spAutoFit/>
          </a:bodyPr>
          <a:lstStyle/>
          <a:p>
            <a:pPr algn="ctr" rtl="1">
              <a:lnSpc>
                <a:spcPts val="2800"/>
              </a:lnSpc>
            </a:pPr>
            <a:r>
              <a:rPr lang="en-US" sz="2000" b="1" dirty="0" err="1">
                <a:solidFill>
                  <a:schemeClr val="bg1"/>
                </a:solidFill>
                <a:latin typeface="Times New Roman" panose="02020603050405020304" pitchFamily="18" charset="0"/>
                <a:cs typeface="Times New Roman" panose="02020603050405020304" pitchFamily="18" charset="0"/>
              </a:rPr>
              <a:t>مطار</a:t>
            </a:r>
            <a:r>
              <a:rPr lang="en-US" sz="2000" b="1" dirty="0">
                <a:solidFill>
                  <a:schemeClr val="bg1"/>
                </a:solidFill>
                <a:latin typeface="Times New Roman" panose="02020603050405020304" pitchFamily="18" charset="0"/>
                <a:cs typeface="Times New Roman" panose="02020603050405020304" pitchFamily="18" charset="0"/>
              </a:rPr>
              <a:t> KLIA 2 </a:t>
            </a:r>
            <a:r>
              <a:rPr lang="en-US" sz="2000" b="1" dirty="0" err="1">
                <a:solidFill>
                  <a:schemeClr val="bg1"/>
                </a:solidFill>
                <a:latin typeface="Times New Roman" panose="02020603050405020304" pitchFamily="18" charset="0"/>
                <a:cs typeface="Times New Roman" panose="02020603050405020304" pitchFamily="18" charset="0"/>
              </a:rPr>
              <a:t>محلي</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ماليزيا</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7689652" y="2686434"/>
            <a:ext cx="2908697" cy="337015"/>
          </a:xfrm>
          <a:prstGeom prst="rect">
            <a:avLst/>
          </a:prstGeom>
        </p:spPr>
        <p:txBody>
          <a:bodyPr lIns="0" tIns="0" rIns="0" bIns="0" rtlCol="0" anchor="t">
            <a:spAutoFit/>
          </a:bodyPr>
          <a:lstStyle/>
          <a:p>
            <a:pPr algn="ctr" rtl="1">
              <a:lnSpc>
                <a:spcPts val="2800"/>
              </a:lnSpc>
            </a:pPr>
            <a:r>
              <a:rPr lang="en-US" sz="2000" b="1" dirty="0" err="1">
                <a:solidFill>
                  <a:schemeClr val="bg1"/>
                </a:solidFill>
                <a:latin typeface="Times New Roman" panose="02020603050405020304" pitchFamily="18" charset="0"/>
                <a:cs typeface="Times New Roman" panose="02020603050405020304" pitchFamily="18" charset="0"/>
              </a:rPr>
              <a:t>مطار</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هواري</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بومدين</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الدولي</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14" name="Image 13">
            <a:extLst>
              <a:ext uri="{FF2B5EF4-FFF2-40B4-BE49-F238E27FC236}">
                <a16:creationId xmlns:a16="http://schemas.microsoft.com/office/drawing/2014/main" xmlns="" id="{751A7C59-44D9-983B-23BC-2B7A9AEEEF8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16250" r="15750"/>
          <a:stretch/>
        </p:blipFill>
        <p:spPr>
          <a:xfrm>
            <a:off x="12640928" y="4078003"/>
            <a:ext cx="4949731" cy="4094447"/>
          </a:xfrm>
          <a:prstGeom prst="rect">
            <a:avLst/>
          </a:prstGeom>
        </p:spPr>
      </p:pic>
      <p:pic>
        <p:nvPicPr>
          <p:cNvPr id="20" name="Image 19">
            <a:extLst>
              <a:ext uri="{FF2B5EF4-FFF2-40B4-BE49-F238E27FC236}">
                <a16:creationId xmlns:a16="http://schemas.microsoft.com/office/drawing/2014/main" xmlns="" id="{A1E45DC3-7716-6019-4594-B7C189F781A2}"/>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286500" y="4838700"/>
            <a:ext cx="5715000" cy="3333750"/>
          </a:xfrm>
          <a:prstGeom prst="rect">
            <a:avLst/>
          </a:prstGeom>
        </p:spPr>
      </p:pic>
      <p:pic>
        <p:nvPicPr>
          <p:cNvPr id="22" name="Image 21">
            <a:extLst>
              <a:ext uri="{FF2B5EF4-FFF2-40B4-BE49-F238E27FC236}">
                <a16:creationId xmlns:a16="http://schemas.microsoft.com/office/drawing/2014/main" xmlns="" id="{84F8DC76-A9CA-2CCF-99CB-6C55F9F6D671}"/>
              </a:ext>
            </a:extLst>
          </p:cNvPr>
          <p:cNvPicPr>
            <a:picLocks noChangeAspect="1"/>
          </p:cNvPicPr>
          <p:nvPr/>
        </p:nvPicPr>
        <p:blipFill rotWithShape="1">
          <a:blip r:embed="rId5">
            <a:extLst>
              <a:ext uri="{28A0092B-C50C-407E-A947-70E740481C1C}">
                <a14:useLocalDpi xmlns="" xmlns:a14="http://schemas.microsoft.com/office/drawing/2010/main" val="0"/>
              </a:ext>
            </a:extLst>
          </a:blip>
          <a:srcRect l="17368" r="5568"/>
          <a:stretch/>
        </p:blipFill>
        <p:spPr>
          <a:xfrm>
            <a:off x="467105" y="4259444"/>
            <a:ext cx="5410200" cy="39489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1000"/>
                                        <p:tgtEl>
                                          <p:spTgt spid="8">
                                            <p:txEl>
                                              <p:pRg st="0" end="0"/>
                                            </p:txEl>
                                          </p:spTgt>
                                        </p:tgtEl>
                                      </p:cBhvr>
                                    </p:animEffect>
                                    <p:anim calcmode="lin" valueType="num">
                                      <p:cBhvr>
                                        <p:cTn id="3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1000"/>
                                        <p:tgtEl>
                                          <p:spTgt spid="8">
                                            <p:txEl>
                                              <p:pRg st="1" end="1"/>
                                            </p:txEl>
                                          </p:spTgt>
                                        </p:tgtEl>
                                      </p:cBhvr>
                                    </p:animEffect>
                                    <p:anim calcmode="lin" valueType="num">
                                      <p:cBhvr>
                                        <p:cTn id="3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1000"/>
                                        <p:tgtEl>
                                          <p:spTgt spid="11">
                                            <p:txEl>
                                              <p:pRg st="0" end="0"/>
                                            </p:txEl>
                                          </p:spTgt>
                                        </p:tgtEl>
                                      </p:cBhvr>
                                    </p:animEffect>
                                    <p:anim calcmode="lin" valueType="num">
                                      <p:cBhvr>
                                        <p:cTn id="4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Effect transition="in" filter="fade">
                                      <p:cBhvr>
                                        <p:cTn id="59" dur="1000"/>
                                        <p:tgtEl>
                                          <p:spTgt spid="7">
                                            <p:txEl>
                                              <p:pRg st="0" end="0"/>
                                            </p:txEl>
                                          </p:spTgt>
                                        </p:tgtEl>
                                      </p:cBhvr>
                                    </p:animEffect>
                                    <p:anim calcmode="lin" valueType="num">
                                      <p:cBhvr>
                                        <p:cTn id="6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5503717" y="4632279"/>
            <a:ext cx="2784283" cy="5654721"/>
            <a:chOff x="0" y="0"/>
            <a:chExt cx="3712378" cy="7539628"/>
          </a:xfrm>
        </p:grpSpPr>
        <p:sp>
          <p:nvSpPr>
            <p:cNvPr id="4" name="Freeform 4"/>
            <p:cNvSpPr/>
            <p:nvPr/>
          </p:nvSpPr>
          <p:spPr>
            <a:xfrm flipH="1">
              <a:off x="0" y="1698859"/>
              <a:ext cx="3712378" cy="5840770"/>
            </a:xfrm>
            <a:custGeom>
              <a:avLst/>
              <a:gdLst/>
              <a:ahLst/>
              <a:cxnLst/>
              <a:rect l="l" t="t" r="r" b="b"/>
              <a:pathLst>
                <a:path w="3712378" h="5840770">
                  <a:moveTo>
                    <a:pt x="3712378" y="0"/>
                  </a:moveTo>
                  <a:lnTo>
                    <a:pt x="0" y="0"/>
                  </a:lnTo>
                  <a:lnTo>
                    <a:pt x="0" y="5840769"/>
                  </a:lnTo>
                  <a:lnTo>
                    <a:pt x="3712378" y="5840769"/>
                  </a:lnTo>
                  <a:lnTo>
                    <a:pt x="371237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9021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a:off x="-5687" y="0"/>
            <a:ext cx="2167243" cy="5974075"/>
            <a:chOff x="0" y="0"/>
            <a:chExt cx="2889658" cy="7965433"/>
          </a:xfrm>
        </p:grpSpPr>
        <p:sp>
          <p:nvSpPr>
            <p:cNvPr id="7" name="Freeform 7"/>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sp>
        <p:nvSpPr>
          <p:cNvPr id="9" name="TextBox 9"/>
          <p:cNvSpPr txBox="1"/>
          <p:nvPr/>
        </p:nvSpPr>
        <p:spPr>
          <a:xfrm>
            <a:off x="4403150" y="3605714"/>
            <a:ext cx="9481700" cy="3066047"/>
          </a:xfrm>
          <a:prstGeom prst="rect">
            <a:avLst/>
          </a:prstGeom>
        </p:spPr>
        <p:txBody>
          <a:bodyPr lIns="0" tIns="0" rIns="0" bIns="0" rtlCol="0" anchor="t">
            <a:spAutoFit/>
          </a:bodyPr>
          <a:lstStyle/>
          <a:p>
            <a:pPr algn="ctr" rtl="1">
              <a:lnSpc>
                <a:spcPts val="11612"/>
              </a:lnSpc>
            </a:pPr>
            <a:r>
              <a:rPr lang="en-US" sz="10557" b="1" dirty="0" err="1">
                <a:solidFill>
                  <a:srgbClr val="F4EAD2"/>
                </a:solidFill>
                <a:latin typeface="Times New Roman" panose="02020603050405020304" pitchFamily="18" charset="0"/>
                <a:cs typeface="Times New Roman" panose="02020603050405020304" pitchFamily="18" charset="0"/>
              </a:rPr>
              <a:t>الطائرات</a:t>
            </a:r>
            <a:r>
              <a:rPr lang="en-US" sz="10557" b="1" dirty="0">
                <a:solidFill>
                  <a:srgbClr val="F4EAD2"/>
                </a:solidFill>
                <a:latin typeface="Times New Roman" panose="02020603050405020304" pitchFamily="18" charset="0"/>
                <a:cs typeface="Times New Roman" panose="02020603050405020304" pitchFamily="18" charset="0"/>
              </a:rPr>
              <a:t> </a:t>
            </a:r>
            <a:r>
              <a:rPr lang="en-US" sz="10557" b="1" dirty="0" err="1">
                <a:solidFill>
                  <a:srgbClr val="F4EAD2"/>
                </a:solidFill>
                <a:latin typeface="Times New Roman" panose="02020603050405020304" pitchFamily="18" charset="0"/>
                <a:cs typeface="Times New Roman" panose="02020603050405020304" pitchFamily="18" charset="0"/>
              </a:rPr>
              <a:t>وأنواعها</a:t>
            </a:r>
            <a:r>
              <a:rPr lang="en-US" sz="10557" b="1" dirty="0">
                <a:solidFill>
                  <a:srgbClr val="F4EAD2"/>
                </a:solidFill>
                <a:latin typeface="Times New Roman" panose="02020603050405020304" pitchFamily="18" charset="0"/>
                <a:cs typeface="Times New Roman" panose="02020603050405020304" pitchFamily="18" charset="0"/>
              </a:rPr>
              <a:t> </a:t>
            </a:r>
          </a:p>
          <a:p>
            <a:pPr algn="ctr" rtl="1">
              <a:lnSpc>
                <a:spcPts val="11612"/>
              </a:lnSpc>
            </a:pPr>
            <a:r>
              <a:rPr lang="en-US" sz="10557" b="1" dirty="0" err="1">
                <a:solidFill>
                  <a:srgbClr val="F4EAD2"/>
                </a:solidFill>
                <a:latin typeface="Times New Roman" panose="02020603050405020304" pitchFamily="18" charset="0"/>
                <a:cs typeface="Times New Roman" panose="02020603050405020304" pitchFamily="18" charset="0"/>
              </a:rPr>
              <a:t>وخصائصها</a:t>
            </a:r>
            <a:r>
              <a:rPr lang="en-US" sz="10557" b="1" dirty="0">
                <a:solidFill>
                  <a:srgbClr val="222222"/>
                </a:solidFill>
                <a:latin typeface="Times New Roman" panose="02020603050405020304" pitchFamily="18" charset="0"/>
                <a:cs typeface="Times New Roman" panose="02020603050405020304" pitchFamily="18" charset="0"/>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1916575" y="866775"/>
            <a:ext cx="5342725" cy="881908"/>
          </a:xfrm>
          <a:prstGeom prst="rect">
            <a:avLst/>
          </a:prstGeom>
        </p:spPr>
        <p:txBody>
          <a:bodyPr lIns="0" tIns="0" rIns="0" bIns="0" rtlCol="0" anchor="t">
            <a:spAutoFit/>
          </a:bodyPr>
          <a:lstStyle/>
          <a:p>
            <a:pPr algn="ctr" rtl="1">
              <a:lnSpc>
                <a:spcPts val="7481"/>
              </a:lnSpc>
            </a:pPr>
            <a:r>
              <a:rPr lang="en-US" sz="5343" b="1" dirty="0" err="1">
                <a:solidFill>
                  <a:srgbClr val="F4EAD2"/>
                </a:solidFill>
                <a:latin typeface="Times New Roman" panose="02020603050405020304" pitchFamily="18" charset="0"/>
                <a:cs typeface="Times New Roman" panose="02020603050405020304" pitchFamily="18" charset="0"/>
              </a:rPr>
              <a:t>طائرات</a:t>
            </a:r>
            <a:r>
              <a:rPr lang="en-US" sz="5343" b="1" dirty="0">
                <a:solidFill>
                  <a:srgbClr val="F4EAD2"/>
                </a:solidFill>
                <a:latin typeface="Times New Roman" panose="02020603050405020304" pitchFamily="18" charset="0"/>
                <a:cs typeface="Times New Roman" panose="02020603050405020304" pitchFamily="18" charset="0"/>
              </a:rPr>
              <a:t> </a:t>
            </a:r>
            <a:r>
              <a:rPr lang="en-US" sz="5343" b="1" dirty="0" err="1">
                <a:solidFill>
                  <a:srgbClr val="F4EAD2"/>
                </a:solidFill>
                <a:latin typeface="Times New Roman" panose="02020603050405020304" pitchFamily="18" charset="0"/>
                <a:cs typeface="Times New Roman" panose="02020603050405020304" pitchFamily="18" charset="0"/>
              </a:rPr>
              <a:t>نقل</a:t>
            </a:r>
            <a:r>
              <a:rPr lang="en-US" sz="5343" b="1" dirty="0">
                <a:solidFill>
                  <a:srgbClr val="F4EAD2"/>
                </a:solidFill>
                <a:latin typeface="Times New Roman" panose="02020603050405020304" pitchFamily="18" charset="0"/>
                <a:cs typeface="Times New Roman" panose="02020603050405020304" pitchFamily="18" charset="0"/>
              </a:rPr>
              <a:t> </a:t>
            </a:r>
            <a:r>
              <a:rPr lang="en-US" sz="5343" b="1" dirty="0" err="1">
                <a:solidFill>
                  <a:srgbClr val="F4EAD2"/>
                </a:solidFill>
                <a:latin typeface="Times New Roman" panose="02020603050405020304" pitchFamily="18" charset="0"/>
                <a:cs typeface="Times New Roman" panose="02020603050405020304" pitchFamily="18" charset="0"/>
              </a:rPr>
              <a:t>الركاب</a:t>
            </a:r>
            <a:endParaRPr lang="en-US" sz="5343" b="1" dirty="0">
              <a:solidFill>
                <a:srgbClr val="F4EAD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1584" b="-24210"/>
            </a:stretch>
          </a:blipFill>
        </p:spPr>
      </p:sp>
      <p:sp>
        <p:nvSpPr>
          <p:cNvPr id="3" name="TextBox 3"/>
          <p:cNvSpPr txBox="1"/>
          <p:nvPr/>
        </p:nvSpPr>
        <p:spPr>
          <a:xfrm>
            <a:off x="5353881" y="895350"/>
            <a:ext cx="7580238" cy="1402050"/>
          </a:xfrm>
          <a:prstGeom prst="rect">
            <a:avLst/>
          </a:prstGeom>
        </p:spPr>
        <p:txBody>
          <a:bodyPr lIns="0" tIns="0" rIns="0" bIns="0" rtlCol="0" anchor="t">
            <a:spAutoFit/>
          </a:bodyPr>
          <a:lstStyle/>
          <a:p>
            <a:pPr algn="ctr" rtl="1">
              <a:lnSpc>
                <a:spcPts val="5721"/>
              </a:lnSpc>
            </a:pPr>
            <a:r>
              <a:rPr lang="en-US" sz="4086" b="1" dirty="0" err="1">
                <a:solidFill>
                  <a:srgbClr val="222222"/>
                </a:solidFill>
                <a:latin typeface="Times New Roman" panose="02020603050405020304" pitchFamily="18" charset="0"/>
                <a:cs typeface="Times New Roman" panose="02020603050405020304" pitchFamily="18" charset="0"/>
              </a:rPr>
              <a:t>طائرات</a:t>
            </a:r>
            <a:r>
              <a:rPr lang="en-US" sz="4086" b="1" dirty="0">
                <a:solidFill>
                  <a:srgbClr val="222222"/>
                </a:solidFill>
                <a:latin typeface="Times New Roman" panose="02020603050405020304" pitchFamily="18" charset="0"/>
                <a:cs typeface="Times New Roman" panose="02020603050405020304" pitchFamily="18" charset="0"/>
              </a:rPr>
              <a:t> </a:t>
            </a:r>
            <a:r>
              <a:rPr lang="en-US" sz="4086" b="1" dirty="0" err="1">
                <a:solidFill>
                  <a:srgbClr val="222222"/>
                </a:solidFill>
                <a:latin typeface="Times New Roman" panose="02020603050405020304" pitchFamily="18" charset="0"/>
                <a:cs typeface="Times New Roman" panose="02020603050405020304" pitchFamily="18" charset="0"/>
              </a:rPr>
              <a:t>نقل</a:t>
            </a:r>
            <a:r>
              <a:rPr lang="en-US" sz="4086" b="1" dirty="0">
                <a:solidFill>
                  <a:srgbClr val="222222"/>
                </a:solidFill>
                <a:latin typeface="Times New Roman" panose="02020603050405020304" pitchFamily="18" charset="0"/>
                <a:cs typeface="Times New Roman" panose="02020603050405020304" pitchFamily="18" charset="0"/>
              </a:rPr>
              <a:t> </a:t>
            </a:r>
            <a:r>
              <a:rPr lang="en-US" sz="4086" b="1" dirty="0" err="1">
                <a:solidFill>
                  <a:srgbClr val="222222"/>
                </a:solidFill>
                <a:latin typeface="Times New Roman" panose="02020603050405020304" pitchFamily="18" charset="0"/>
                <a:cs typeface="Times New Roman" panose="02020603050405020304" pitchFamily="18" charset="0"/>
              </a:rPr>
              <a:t>الركاب</a:t>
            </a:r>
            <a:r>
              <a:rPr lang="en-US" sz="4086" b="1" dirty="0">
                <a:solidFill>
                  <a:srgbClr val="222222"/>
                </a:solidFill>
                <a:latin typeface="Times New Roman" panose="02020603050405020304" pitchFamily="18" charset="0"/>
                <a:cs typeface="Times New Roman" panose="02020603050405020304" pitchFamily="18" charset="0"/>
              </a:rPr>
              <a:t> / </a:t>
            </a:r>
            <a:r>
              <a:rPr lang="en-US" sz="4086" b="1" dirty="0" err="1">
                <a:solidFill>
                  <a:srgbClr val="222222"/>
                </a:solidFill>
                <a:latin typeface="Times New Roman" panose="02020603050405020304" pitchFamily="18" charset="0"/>
                <a:cs typeface="Times New Roman" panose="02020603050405020304" pitchFamily="18" charset="0"/>
              </a:rPr>
              <a:t>البضائع</a:t>
            </a:r>
            <a:r>
              <a:rPr lang="en-US" sz="4086" b="1" dirty="0">
                <a:solidFill>
                  <a:srgbClr val="222222"/>
                </a:solidFill>
                <a:latin typeface="Times New Roman" panose="02020603050405020304" pitchFamily="18" charset="0"/>
                <a:cs typeface="Times New Roman" panose="02020603050405020304" pitchFamily="18" charset="0"/>
              </a:rPr>
              <a:t> </a:t>
            </a:r>
          </a:p>
          <a:p>
            <a:pPr algn="ctr" rtl="1">
              <a:lnSpc>
                <a:spcPts val="5721"/>
              </a:lnSpc>
            </a:pPr>
            <a:r>
              <a:rPr lang="en-US" sz="4086" b="1" dirty="0">
                <a:solidFill>
                  <a:srgbClr val="222222"/>
                </a:solidFill>
                <a:latin typeface="Times New Roman" panose="02020603050405020304" pitchFamily="18" charset="0"/>
                <a:cs typeface="Times New Roman" panose="02020603050405020304" pitchFamily="18" charset="0"/>
              </a:rPr>
              <a:t>COMBI AIRCRAFT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0500"/>
            <a:ext cx="18288000" cy="10477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60" b="-9160"/>
            </a:stretch>
          </a:blipFill>
        </p:spPr>
      </p:sp>
      <p:sp>
        <p:nvSpPr>
          <p:cNvPr id="3" name="TextBox 3"/>
          <p:cNvSpPr txBox="1"/>
          <p:nvPr/>
        </p:nvSpPr>
        <p:spPr>
          <a:xfrm>
            <a:off x="9559497" y="895350"/>
            <a:ext cx="7580238" cy="1402050"/>
          </a:xfrm>
          <a:prstGeom prst="rect">
            <a:avLst/>
          </a:prstGeom>
        </p:spPr>
        <p:txBody>
          <a:bodyPr lIns="0" tIns="0" rIns="0" bIns="0" rtlCol="0" anchor="t">
            <a:spAutoFit/>
          </a:bodyPr>
          <a:lstStyle/>
          <a:p>
            <a:pPr algn="ctr" rtl="1">
              <a:lnSpc>
                <a:spcPts val="5721"/>
              </a:lnSpc>
            </a:pPr>
            <a:r>
              <a:rPr lang="en-US" sz="4086" b="1" dirty="0" err="1">
                <a:solidFill>
                  <a:srgbClr val="F4EAD2"/>
                </a:solidFill>
                <a:latin typeface="Times New Roman" panose="02020603050405020304" pitchFamily="18" charset="0"/>
                <a:cs typeface="Times New Roman" panose="02020603050405020304" pitchFamily="18" charset="0"/>
              </a:rPr>
              <a:t>طائرات</a:t>
            </a:r>
            <a:r>
              <a:rPr lang="en-US" sz="4086" b="1" dirty="0">
                <a:solidFill>
                  <a:srgbClr val="F4EAD2"/>
                </a:solidFill>
                <a:latin typeface="Times New Roman" panose="02020603050405020304" pitchFamily="18" charset="0"/>
                <a:cs typeface="Times New Roman" panose="02020603050405020304" pitchFamily="18" charset="0"/>
              </a:rPr>
              <a:t> </a:t>
            </a:r>
            <a:r>
              <a:rPr lang="en-US" sz="4086" b="1" dirty="0" err="1">
                <a:solidFill>
                  <a:srgbClr val="F4EAD2"/>
                </a:solidFill>
                <a:latin typeface="Times New Roman" panose="02020603050405020304" pitchFamily="18" charset="0"/>
                <a:cs typeface="Times New Roman" panose="02020603050405020304" pitchFamily="18" charset="0"/>
              </a:rPr>
              <a:t>نقل</a:t>
            </a:r>
            <a:r>
              <a:rPr lang="en-US" sz="4086" b="1" dirty="0">
                <a:solidFill>
                  <a:srgbClr val="F4EAD2"/>
                </a:solidFill>
                <a:latin typeface="Times New Roman" panose="02020603050405020304" pitchFamily="18" charset="0"/>
                <a:cs typeface="Times New Roman" panose="02020603050405020304" pitchFamily="18" charset="0"/>
              </a:rPr>
              <a:t> </a:t>
            </a:r>
            <a:r>
              <a:rPr lang="en-US" sz="4086" b="1" dirty="0" err="1">
                <a:solidFill>
                  <a:srgbClr val="F4EAD2"/>
                </a:solidFill>
                <a:latin typeface="Times New Roman" panose="02020603050405020304" pitchFamily="18" charset="0"/>
                <a:cs typeface="Times New Roman" panose="02020603050405020304" pitchFamily="18" charset="0"/>
              </a:rPr>
              <a:t>البضائع</a:t>
            </a:r>
            <a:r>
              <a:rPr lang="en-US" sz="4086" b="1" dirty="0">
                <a:solidFill>
                  <a:srgbClr val="F4EAD2"/>
                </a:solidFill>
                <a:latin typeface="Times New Roman" panose="02020603050405020304" pitchFamily="18" charset="0"/>
                <a:cs typeface="Times New Roman" panose="02020603050405020304" pitchFamily="18" charset="0"/>
              </a:rPr>
              <a:t>  </a:t>
            </a:r>
            <a:r>
              <a:rPr lang="en-US" sz="4086" b="1" dirty="0" err="1">
                <a:solidFill>
                  <a:srgbClr val="F4EAD2"/>
                </a:solidFill>
                <a:latin typeface="Times New Roman" panose="02020603050405020304" pitchFamily="18" charset="0"/>
                <a:cs typeface="Times New Roman" panose="02020603050405020304" pitchFamily="18" charset="0"/>
              </a:rPr>
              <a:t>البحتة</a:t>
            </a:r>
            <a:endParaRPr lang="en-US" sz="4086" b="1" dirty="0">
              <a:solidFill>
                <a:srgbClr val="F4EAD2"/>
              </a:solidFill>
              <a:latin typeface="Times New Roman" panose="02020603050405020304" pitchFamily="18" charset="0"/>
              <a:cs typeface="Times New Roman" panose="02020603050405020304" pitchFamily="18" charset="0"/>
            </a:endParaRPr>
          </a:p>
          <a:p>
            <a:pPr algn="ctr" rtl="1">
              <a:lnSpc>
                <a:spcPts val="5721"/>
              </a:lnSpc>
            </a:pPr>
            <a:r>
              <a:rPr lang="en-US" sz="4086" b="1" dirty="0">
                <a:solidFill>
                  <a:srgbClr val="F4EAD2"/>
                </a:solidFill>
                <a:latin typeface="Times New Roman" panose="02020603050405020304" pitchFamily="18" charset="0"/>
                <a:cs typeface="Times New Roman" panose="02020603050405020304" pitchFamily="18" charset="0"/>
              </a:rPr>
              <a:t>ALL-CARGO AIRCRAFT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85" b="-16685"/>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3" name="TextBox 3"/>
          <p:cNvSpPr txBox="1"/>
          <p:nvPr/>
        </p:nvSpPr>
        <p:spPr>
          <a:xfrm>
            <a:off x="6358202" y="838200"/>
            <a:ext cx="5571596" cy="10597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t">
            <a:spAutoFit/>
          </a:bodyPr>
          <a:lstStyle/>
          <a:p>
            <a:pPr algn="ctr" rtl="1">
              <a:lnSpc>
                <a:spcPts val="9041"/>
              </a:lnSpc>
            </a:pPr>
            <a:r>
              <a:rPr lang="en-US" sz="6458" b="1" dirty="0">
                <a:solidFill>
                  <a:srgbClr val="F4EAD2"/>
                </a:solidFill>
                <a:latin typeface="Times New Roman" panose="02020603050405020304" pitchFamily="18" charset="0"/>
                <a:cs typeface="Times New Roman" panose="02020603050405020304" pitchFamily="18" charset="0"/>
              </a:rPr>
              <a:t>BOEING 747</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358202" y="838200"/>
            <a:ext cx="5571596" cy="10597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t">
            <a:spAutoFit/>
          </a:bodyPr>
          <a:lstStyle/>
          <a:p>
            <a:pPr algn="ctr" rtl="1">
              <a:lnSpc>
                <a:spcPts val="9041"/>
              </a:lnSpc>
            </a:pPr>
            <a:r>
              <a:rPr lang="en-US" sz="6458" b="1" dirty="0">
                <a:solidFill>
                  <a:srgbClr val="F4EAD2"/>
                </a:solidFill>
                <a:latin typeface="Times New Roman" panose="02020603050405020304" pitchFamily="18" charset="0"/>
                <a:cs typeface="Times New Roman" panose="02020603050405020304" pitchFamily="18" charset="0"/>
              </a:rPr>
              <a:t>BOEING 757</a:t>
            </a:r>
          </a:p>
        </p:txBody>
      </p:sp>
    </p:spTree>
  </p:cSld>
  <p:clrMapOvr>
    <a:masterClrMapping/>
  </p:clrMapOvr>
  <mc:AlternateContent xmlns:mc="http://schemas.openxmlformats.org/markup-compatibility/2006">
    <mc:Choice xmlns="" xmlns:p14="http://schemas.microsoft.com/office/powerpoint/2010/main" Requires="p14">
      <p:transition spd="slow" p14:dur="2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grpSp>
        <p:nvGrpSpPr>
          <p:cNvPr id="2" name="Group 2"/>
          <p:cNvGrpSpPr/>
          <p:nvPr/>
        </p:nvGrpSpPr>
        <p:grpSpPr>
          <a:xfrm>
            <a:off x="14693873" y="4899993"/>
            <a:ext cx="3594126" cy="5223845"/>
            <a:chOff x="0" y="0"/>
            <a:chExt cx="4792168" cy="6965126"/>
          </a:xfrm>
        </p:grpSpPr>
        <p:sp>
          <p:nvSpPr>
            <p:cNvPr id="3" name="Freeform 3"/>
            <p:cNvSpPr/>
            <p:nvPr/>
          </p:nvSpPr>
          <p:spPr>
            <a:xfrm flipH="1">
              <a:off x="1079790" y="1124356"/>
              <a:ext cx="3712378" cy="5840770"/>
            </a:xfrm>
            <a:custGeom>
              <a:avLst/>
              <a:gdLst/>
              <a:ahLst/>
              <a:cxnLst/>
              <a:rect l="l" t="t" r="r" b="b"/>
              <a:pathLst>
                <a:path w="3712378" h="5840770">
                  <a:moveTo>
                    <a:pt x="3712378" y="0"/>
                  </a:moveTo>
                  <a:lnTo>
                    <a:pt x="0" y="0"/>
                  </a:lnTo>
                  <a:lnTo>
                    <a:pt x="0" y="5840770"/>
                  </a:lnTo>
                  <a:lnTo>
                    <a:pt x="3712378" y="5840770"/>
                  </a:lnTo>
                  <a:lnTo>
                    <a:pt x="371237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sp>
        <p:nvSpPr>
          <p:cNvPr id="5" name="TextBox 5"/>
          <p:cNvSpPr txBox="1"/>
          <p:nvPr/>
        </p:nvSpPr>
        <p:spPr>
          <a:xfrm>
            <a:off x="889521" y="1021556"/>
            <a:ext cx="9477982" cy="6932603"/>
          </a:xfrm>
          <a:prstGeom prst="rect">
            <a:avLst/>
          </a:prstGeom>
        </p:spPr>
        <p:txBody>
          <a:bodyPr lIns="0" tIns="0" rIns="0" bIns="0" rtlCol="0" anchor="t">
            <a:spAutoFit/>
          </a:bodyPr>
          <a:lstStyle/>
          <a:p>
            <a:pPr algn="r" rtl="1">
              <a:lnSpc>
                <a:spcPts val="4800"/>
              </a:lnSpc>
            </a:pPr>
            <a:r>
              <a:rPr lang="en-US" sz="3000" dirty="0">
                <a:solidFill>
                  <a:srgbClr val="B24A3B"/>
                </a:solidFill>
                <a:latin typeface="Madani Arabic"/>
                <a:cs typeface="Madani Arabic"/>
              </a:rPr>
              <a:t>• </a:t>
            </a:r>
            <a:r>
              <a:rPr lang="ar-DZ" sz="3000" b="1" dirty="0" err="1" smtClean="0">
                <a:solidFill>
                  <a:srgbClr val="B24A3B"/>
                </a:solidFill>
                <a:latin typeface="Times New Roman" panose="02020603050405020304" pitchFamily="18" charset="0"/>
                <a:cs typeface="Times New Roman" panose="02020603050405020304" pitchFamily="18" charset="0"/>
              </a:rPr>
              <a:t>اولا</a:t>
            </a:r>
            <a:r>
              <a:rPr lang="en-US" sz="3000" b="1" dirty="0" smtClean="0">
                <a:solidFill>
                  <a:srgbClr val="B24A3B"/>
                </a:solidFill>
                <a:latin typeface="Times New Roman" panose="02020603050405020304" pitchFamily="18" charset="0"/>
                <a:cs typeface="Times New Roman" panose="02020603050405020304" pitchFamily="18" charset="0"/>
              </a:rPr>
              <a:t>: </a:t>
            </a:r>
            <a:r>
              <a:rPr lang="ar-DZ" sz="3000" b="1" dirty="0" smtClean="0">
                <a:solidFill>
                  <a:srgbClr val="B24A3B"/>
                </a:solidFill>
                <a:latin typeface="Times New Roman" panose="02020603050405020304" pitchFamily="18" charset="0"/>
                <a:cs typeface="Times New Roman" panose="02020603050405020304" pitchFamily="18" charset="0"/>
              </a:rPr>
              <a:t> </a:t>
            </a:r>
            <a:r>
              <a:rPr lang="en-US" sz="3000" b="1" dirty="0" err="1" smtClean="0">
                <a:solidFill>
                  <a:srgbClr val="B24A3B"/>
                </a:solidFill>
                <a:latin typeface="Times New Roman" panose="02020603050405020304" pitchFamily="18" charset="0"/>
                <a:cs typeface="Times New Roman" panose="02020603050405020304" pitchFamily="18" charset="0"/>
              </a:rPr>
              <a:t>ماهية</a:t>
            </a:r>
            <a:r>
              <a:rPr lang="en-US" sz="3000" b="1" dirty="0" smtClean="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النقل</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الجوي</a:t>
            </a:r>
            <a:endParaRPr lang="en-US" sz="3000" b="1" dirty="0">
              <a:solidFill>
                <a:srgbClr val="B24A3B"/>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1- </a:t>
            </a:r>
            <a:r>
              <a:rPr lang="en-US" sz="2499" dirty="0" err="1" smtClean="0">
                <a:solidFill>
                  <a:srgbClr val="222222"/>
                </a:solidFill>
                <a:latin typeface="Times New Roman" panose="02020603050405020304" pitchFamily="18" charset="0"/>
                <a:cs typeface="Times New Roman" panose="02020603050405020304" pitchFamily="18" charset="0"/>
              </a:rPr>
              <a:t>تعريف</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النقل</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الجوي</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2- </a:t>
            </a:r>
            <a:r>
              <a:rPr lang="en-US" sz="2499" dirty="0" err="1" smtClean="0">
                <a:solidFill>
                  <a:srgbClr val="222222"/>
                </a:solidFill>
                <a:latin typeface="Times New Roman" panose="02020603050405020304" pitchFamily="18" charset="0"/>
                <a:cs typeface="Times New Roman" panose="02020603050405020304" pitchFamily="18" charset="0"/>
              </a:rPr>
              <a:t>خصائص</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النقل</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الجوي</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3- </a:t>
            </a:r>
            <a:r>
              <a:rPr lang="en-US" sz="2499" dirty="0" err="1" smtClean="0">
                <a:solidFill>
                  <a:srgbClr val="222222"/>
                </a:solidFill>
                <a:latin typeface="Times New Roman" panose="02020603050405020304" pitchFamily="18" charset="0"/>
                <a:cs typeface="Times New Roman" panose="02020603050405020304" pitchFamily="18" charset="0"/>
              </a:rPr>
              <a:t>نبذة</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تاريخية</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عن</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النقل</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الجوي</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4- </a:t>
            </a:r>
            <a:r>
              <a:rPr lang="en-US" sz="2499" dirty="0" err="1" smtClean="0">
                <a:solidFill>
                  <a:srgbClr val="222222"/>
                </a:solidFill>
                <a:latin typeface="Times New Roman" panose="02020603050405020304" pitchFamily="18" charset="0"/>
                <a:cs typeface="Times New Roman" panose="02020603050405020304" pitchFamily="18" charset="0"/>
              </a:rPr>
              <a:t>المنظمات</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الدولية</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للنقل</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الجوي</a:t>
            </a:r>
            <a:endParaRPr lang="en-US" sz="2499" dirty="0">
              <a:solidFill>
                <a:srgbClr val="222222"/>
              </a:solidFill>
              <a:latin typeface="Times New Roman" panose="02020603050405020304" pitchFamily="18" charset="0"/>
              <a:cs typeface="Times New Roman" panose="02020603050405020304" pitchFamily="18" charset="0"/>
            </a:endParaRPr>
          </a:p>
          <a:p>
            <a:pPr algn="r" rtl="1">
              <a:lnSpc>
                <a:spcPts val="4800"/>
              </a:lnSpc>
            </a:pPr>
            <a:r>
              <a:rPr lang="en-US" sz="3000" dirty="0">
                <a:solidFill>
                  <a:srgbClr val="B24A3B"/>
                </a:solidFill>
                <a:latin typeface="Times New Roman" panose="02020603050405020304" pitchFamily="18" charset="0"/>
                <a:cs typeface="Times New Roman" panose="02020603050405020304" pitchFamily="18" charset="0"/>
              </a:rPr>
              <a:t>• </a:t>
            </a:r>
            <a:r>
              <a:rPr lang="ar-DZ" sz="3000" b="1" dirty="0" smtClean="0">
                <a:solidFill>
                  <a:srgbClr val="B24A3B"/>
                </a:solidFill>
                <a:latin typeface="Times New Roman" panose="02020603050405020304" pitchFamily="18" charset="0"/>
                <a:cs typeface="Times New Roman" panose="02020603050405020304" pitchFamily="18" charset="0"/>
              </a:rPr>
              <a:t>ثانيا :</a:t>
            </a:r>
            <a:r>
              <a:rPr lang="en-US" sz="3000" b="1" dirty="0" err="1" smtClean="0">
                <a:solidFill>
                  <a:srgbClr val="B24A3B"/>
                </a:solidFill>
                <a:latin typeface="Times New Roman" panose="02020603050405020304" pitchFamily="18" charset="0"/>
                <a:cs typeface="Times New Roman" panose="02020603050405020304" pitchFamily="18" charset="0"/>
              </a:rPr>
              <a:t>عناصر</a:t>
            </a:r>
            <a:r>
              <a:rPr lang="en-US" sz="3000" b="1" dirty="0" smtClean="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النقل</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الجوي</a:t>
            </a:r>
            <a:endParaRPr lang="en-US" sz="3000" b="1" dirty="0">
              <a:solidFill>
                <a:srgbClr val="B24A3B"/>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1- </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المطارات</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وأنواعها</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2-</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الطائرات</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وأنواعها</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وخصائصها</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3- </a:t>
            </a:r>
            <a:r>
              <a:rPr lang="en-US" sz="2499" dirty="0" err="1" smtClean="0">
                <a:solidFill>
                  <a:srgbClr val="222222"/>
                </a:solidFill>
                <a:latin typeface="Times New Roman" panose="02020603050405020304" pitchFamily="18" charset="0"/>
                <a:cs typeface="Times New Roman" panose="02020603050405020304" pitchFamily="18" charset="0"/>
              </a:rPr>
              <a:t>البضائع</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المنقولة</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جوا</a:t>
            </a:r>
            <a:endParaRPr lang="en-US" sz="2499" dirty="0">
              <a:solidFill>
                <a:srgbClr val="222222"/>
              </a:solidFill>
              <a:latin typeface="Times New Roman" panose="02020603050405020304" pitchFamily="18" charset="0"/>
              <a:cs typeface="Times New Roman" panose="02020603050405020304" pitchFamily="18" charset="0"/>
            </a:endParaRPr>
          </a:p>
          <a:p>
            <a:pPr algn="r" rtl="1">
              <a:lnSpc>
                <a:spcPts val="4800"/>
              </a:lnSpc>
            </a:pPr>
            <a:r>
              <a:rPr lang="en-US" sz="3000" dirty="0">
                <a:solidFill>
                  <a:srgbClr val="B24A3B"/>
                </a:solidFill>
                <a:latin typeface="Times New Roman" panose="02020603050405020304" pitchFamily="18" charset="0"/>
                <a:cs typeface="Times New Roman" panose="02020603050405020304" pitchFamily="18" charset="0"/>
              </a:rPr>
              <a:t>• </a:t>
            </a:r>
            <a:r>
              <a:rPr lang="ar-DZ" sz="3000" b="1" dirty="0" smtClean="0">
                <a:solidFill>
                  <a:srgbClr val="B24A3B"/>
                </a:solidFill>
                <a:latin typeface="Times New Roman" panose="02020603050405020304" pitchFamily="18" charset="0"/>
                <a:cs typeface="Times New Roman" panose="02020603050405020304" pitchFamily="18" charset="0"/>
              </a:rPr>
              <a:t>ثالثا</a:t>
            </a:r>
            <a:r>
              <a:rPr lang="en-US" sz="3000" b="1" dirty="0" smtClean="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إتفاقية</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وارسو</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لتوحيد</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قواعد</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النقل</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الجوي</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الدولي</a:t>
            </a:r>
            <a:r>
              <a:rPr lang="en-US" sz="3000" b="1" dirty="0">
                <a:solidFill>
                  <a:srgbClr val="B24A3B"/>
                </a:solidFill>
                <a:latin typeface="Times New Roman" panose="02020603050405020304" pitchFamily="18" charset="0"/>
                <a:cs typeface="Times New Roman" panose="02020603050405020304" pitchFamily="18" charset="0"/>
              </a:rPr>
              <a:t> 1929</a:t>
            </a: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1- </a:t>
            </a:r>
            <a:r>
              <a:rPr lang="en-US" sz="2499" dirty="0" err="1" smtClean="0">
                <a:solidFill>
                  <a:srgbClr val="222222"/>
                </a:solidFill>
                <a:latin typeface="Times New Roman" panose="02020603050405020304" pitchFamily="18" charset="0"/>
                <a:cs typeface="Times New Roman" panose="02020603050405020304" pitchFamily="18" charset="0"/>
              </a:rPr>
              <a:t>مبادئ</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الإتفاقية</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2- </a:t>
            </a:r>
            <a:r>
              <a:rPr lang="en-US" sz="2499" dirty="0" err="1" smtClean="0">
                <a:solidFill>
                  <a:srgbClr val="222222"/>
                </a:solidFill>
                <a:latin typeface="Times New Roman" panose="02020603050405020304" pitchFamily="18" charset="0"/>
                <a:cs typeface="Times New Roman" panose="02020603050405020304" pitchFamily="18" charset="0"/>
              </a:rPr>
              <a:t>وثيقة</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الشحن</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الجوي</a:t>
            </a:r>
            <a:endParaRPr lang="en-US" sz="2499" dirty="0">
              <a:solidFill>
                <a:srgbClr val="222222"/>
              </a:solidFill>
              <a:latin typeface="Times New Roman" panose="02020603050405020304" pitchFamily="18" charset="0"/>
              <a:cs typeface="Times New Roman" panose="02020603050405020304" pitchFamily="18" charset="0"/>
            </a:endParaRPr>
          </a:p>
          <a:p>
            <a:pPr marL="539749" lvl="1" indent="-269875" algn="r" rtl="1">
              <a:lnSpc>
                <a:spcPts val="3999"/>
              </a:lnSpc>
              <a:buFont typeface="Arial"/>
              <a:buChar char="•"/>
            </a:pPr>
            <a:r>
              <a:rPr lang="ar-DZ" sz="2499" dirty="0" smtClean="0">
                <a:solidFill>
                  <a:srgbClr val="222222"/>
                </a:solidFill>
                <a:latin typeface="Times New Roman" panose="02020603050405020304" pitchFamily="18" charset="0"/>
                <a:cs typeface="Times New Roman" panose="02020603050405020304" pitchFamily="18" charset="0"/>
              </a:rPr>
              <a:t>3- </a:t>
            </a:r>
            <a:r>
              <a:rPr lang="en-US" sz="2499" dirty="0" err="1" smtClean="0">
                <a:solidFill>
                  <a:srgbClr val="222222"/>
                </a:solidFill>
                <a:latin typeface="Times New Roman" panose="02020603050405020304" pitchFamily="18" charset="0"/>
                <a:cs typeface="Times New Roman" panose="02020603050405020304" pitchFamily="18" charset="0"/>
              </a:rPr>
              <a:t>إلتزامات</a:t>
            </a:r>
            <a:r>
              <a:rPr lang="en-US" sz="2499" dirty="0" smtClean="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النقل</a:t>
            </a:r>
            <a:r>
              <a:rPr lang="en-US" sz="2499" dirty="0">
                <a:solidFill>
                  <a:srgbClr val="222222"/>
                </a:solidFill>
                <a:latin typeface="Times New Roman" panose="02020603050405020304" pitchFamily="18" charset="0"/>
                <a:cs typeface="Times New Roman" panose="02020603050405020304" pitchFamily="18" charset="0"/>
              </a:rPr>
              <a:t> </a:t>
            </a:r>
            <a:r>
              <a:rPr lang="en-US" sz="2499" dirty="0" err="1">
                <a:solidFill>
                  <a:srgbClr val="222222"/>
                </a:solidFill>
                <a:latin typeface="Times New Roman" panose="02020603050405020304" pitchFamily="18" charset="0"/>
                <a:cs typeface="Times New Roman" panose="02020603050405020304" pitchFamily="18" charset="0"/>
              </a:rPr>
              <a:t>الجوي</a:t>
            </a:r>
            <a:endParaRPr lang="en-US" sz="2499" dirty="0">
              <a:solidFill>
                <a:srgbClr val="222222"/>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1" y="9187502"/>
            <a:ext cx="18288000" cy="1099498"/>
            <a:chOff x="0" y="0"/>
            <a:chExt cx="25577800" cy="1676400"/>
          </a:xfrm>
        </p:grpSpPr>
        <p:sp>
          <p:nvSpPr>
            <p:cNvPr id="7" name="AutoShape 7"/>
            <p:cNvSpPr/>
            <p:nvPr/>
          </p:nvSpPr>
          <p:spPr>
            <a:xfrm>
              <a:off x="0" y="0"/>
              <a:ext cx="25577800" cy="1676400"/>
            </a:xfrm>
            <a:prstGeom prst="rect">
              <a:avLst/>
            </a:prstGeom>
            <a:solidFill>
              <a:srgbClr val="B24A3B"/>
            </a:solidFill>
          </p:spPr>
        </p:sp>
        <p:sp>
          <p:nvSpPr>
            <p:cNvPr id="8" name="TextBox 8"/>
            <p:cNvSpPr txBox="1"/>
            <p:nvPr/>
          </p:nvSpPr>
          <p:spPr>
            <a:xfrm>
              <a:off x="1358900" y="318981"/>
              <a:ext cx="6529665" cy="388832"/>
            </a:xfrm>
            <a:prstGeom prst="rect">
              <a:avLst/>
            </a:prstGeom>
          </p:spPr>
          <p:txBody>
            <a:bodyPr lIns="0" tIns="0" rIns="0" bIns="0" rtlCol="0" anchor="t">
              <a:spAutoFit/>
            </a:bodyPr>
            <a:lstStyle/>
            <a:p>
              <a:pPr algn="r">
                <a:lnSpc>
                  <a:spcPts val="2439"/>
                </a:lnSpc>
              </a:pPr>
              <a:endParaRPr/>
            </a:p>
          </p:txBody>
        </p:sp>
      </p:grpSp>
      <p:sp>
        <p:nvSpPr>
          <p:cNvPr id="9" name="Freeform 9"/>
          <p:cNvSpPr/>
          <p:nvPr/>
        </p:nvSpPr>
        <p:spPr>
          <a:xfrm rot="566557">
            <a:off x="11578336" y="5157839"/>
            <a:ext cx="3273379" cy="3462006"/>
          </a:xfrm>
          <a:custGeom>
            <a:avLst/>
            <a:gdLst/>
            <a:ahLst/>
            <a:cxnLst/>
            <a:rect l="l" t="t" r="r" b="b"/>
            <a:pathLst>
              <a:path w="2908410" h="2908410">
                <a:moveTo>
                  <a:pt x="0" y="0"/>
                </a:moveTo>
                <a:lnTo>
                  <a:pt x="2908410" y="0"/>
                </a:lnTo>
                <a:lnTo>
                  <a:pt x="2908410" y="2908410"/>
                </a:lnTo>
                <a:lnTo>
                  <a:pt x="0" y="29084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0" name="Group 10"/>
          <p:cNvGrpSpPr/>
          <p:nvPr/>
        </p:nvGrpSpPr>
        <p:grpSpPr>
          <a:xfrm>
            <a:off x="10121866" y="1021556"/>
            <a:ext cx="7276613" cy="2764131"/>
            <a:chOff x="13619" y="-9525"/>
            <a:chExt cx="9702151" cy="3685508"/>
          </a:xfrm>
        </p:grpSpPr>
        <p:sp>
          <p:nvSpPr>
            <p:cNvPr id="11" name="TextBox 11"/>
            <p:cNvSpPr txBox="1"/>
            <p:nvPr/>
          </p:nvSpPr>
          <p:spPr>
            <a:xfrm>
              <a:off x="185572" y="-9525"/>
              <a:ext cx="9530198" cy="1350797"/>
            </a:xfrm>
            <a:prstGeom prst="rect">
              <a:avLst/>
            </a:prstGeom>
          </p:spPr>
          <p:txBody>
            <a:bodyPr lIns="0" tIns="0" rIns="0" bIns="0" rtlCol="0" anchor="t">
              <a:spAutoFit/>
            </a:bodyPr>
            <a:lstStyle/>
            <a:p>
              <a:pPr algn="r" rtl="1">
                <a:lnSpc>
                  <a:spcPts val="7920"/>
                </a:lnSpc>
              </a:pPr>
              <a:r>
                <a:rPr lang="en-US" sz="7200" b="1" dirty="0" err="1">
                  <a:solidFill>
                    <a:srgbClr val="222222"/>
                  </a:solidFill>
                  <a:latin typeface="Times New Roman" panose="02020603050405020304" pitchFamily="18" charset="0"/>
                  <a:cs typeface="Times New Roman" panose="02020603050405020304" pitchFamily="18" charset="0"/>
                </a:rPr>
                <a:t>محتوى</a:t>
              </a:r>
              <a:r>
                <a:rPr lang="en-US" sz="7200" b="1" dirty="0">
                  <a:solidFill>
                    <a:srgbClr val="222222"/>
                  </a:solidFill>
                  <a:latin typeface="Times New Roman" panose="02020603050405020304" pitchFamily="18" charset="0"/>
                  <a:cs typeface="Times New Roman" panose="02020603050405020304" pitchFamily="18" charset="0"/>
                </a:rPr>
                <a:t> </a:t>
              </a:r>
              <a:r>
                <a:rPr lang="en-US" sz="7200" b="1" dirty="0" err="1" smtClean="0">
                  <a:solidFill>
                    <a:srgbClr val="222222"/>
                  </a:solidFill>
                  <a:latin typeface="Times New Roman" panose="02020603050405020304" pitchFamily="18" charset="0"/>
                  <a:cs typeface="Times New Roman" panose="02020603050405020304" pitchFamily="18" charset="0"/>
                </a:rPr>
                <a:t>العرض</a:t>
              </a:r>
              <a:r>
                <a:rPr lang="en-US" sz="7200" b="1" dirty="0" smtClean="0">
                  <a:solidFill>
                    <a:srgbClr val="222222"/>
                  </a:solidFill>
                  <a:latin typeface="Times New Roman" panose="02020603050405020304" pitchFamily="18" charset="0"/>
                  <a:cs typeface="Times New Roman" panose="02020603050405020304" pitchFamily="18" charset="0"/>
                </a:rPr>
                <a:t> </a:t>
              </a:r>
              <a:endParaRPr lang="en-US" sz="7200" b="1" dirty="0">
                <a:solidFill>
                  <a:srgbClr val="22222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3619" y="3065731"/>
              <a:ext cx="9516579" cy="610252"/>
            </a:xfrm>
            <a:prstGeom prst="rect">
              <a:avLst/>
            </a:prstGeom>
          </p:spPr>
          <p:txBody>
            <a:bodyPr lIns="0" tIns="0" rIns="0" bIns="0" rtlCol="0" anchor="t">
              <a:spAutoFit/>
            </a:bodyPr>
            <a:lstStyle/>
            <a:p>
              <a:pPr algn="ctr" rtl="1">
                <a:lnSpc>
                  <a:spcPts val="3814"/>
                </a:lnSpc>
              </a:pPr>
              <a:r>
                <a:rPr lang="en-US" sz="3000" b="1" dirty="0" err="1">
                  <a:solidFill>
                    <a:srgbClr val="B24A3B"/>
                  </a:solidFill>
                  <a:latin typeface="Times New Roman" panose="02020603050405020304" pitchFamily="18" charset="0"/>
                  <a:cs typeface="Times New Roman" panose="02020603050405020304" pitchFamily="18" charset="0"/>
                </a:rPr>
                <a:t>أقسام</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smtClean="0">
                  <a:solidFill>
                    <a:srgbClr val="B24A3B"/>
                  </a:solidFill>
                  <a:latin typeface="Times New Roman" panose="02020603050405020304" pitchFamily="18" charset="0"/>
                  <a:cs typeface="Times New Roman" panose="02020603050405020304" pitchFamily="18" charset="0"/>
                </a:rPr>
                <a:t>ا</a:t>
              </a:r>
              <a:r>
                <a:rPr lang="ar-DZ" sz="3000" b="1" dirty="0" smtClean="0">
                  <a:solidFill>
                    <a:srgbClr val="B24A3B"/>
                  </a:solidFill>
                  <a:latin typeface="Times New Roman" panose="02020603050405020304" pitchFamily="18" charset="0"/>
                  <a:cs typeface="Times New Roman" panose="02020603050405020304" pitchFamily="18" charset="0"/>
                </a:rPr>
                <a:t>لمحاضرة</a:t>
              </a:r>
              <a:endParaRPr lang="en-US" sz="3000" b="1" dirty="0">
                <a:solidFill>
                  <a:srgbClr val="B24A3B"/>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1000"/>
                                        <p:tgtEl>
                                          <p:spTgt spid="5">
                                            <p:txEl>
                                              <p:pRg st="3" end="3"/>
                                            </p:txEl>
                                          </p:spTgt>
                                        </p:tgtEl>
                                      </p:cBhvr>
                                    </p:animEffect>
                                    <p:anim calcmode="lin" valueType="num">
                                      <p:cBhvr>
                                        <p:cTn id="3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
                                            <p:txEl>
                                              <p:pRg st="7" end="7"/>
                                            </p:txEl>
                                          </p:spTgt>
                                        </p:tgtEl>
                                        <p:attrNameLst>
                                          <p:attrName>style.visibility</p:attrName>
                                        </p:attrNameLst>
                                      </p:cBhvr>
                                      <p:to>
                                        <p:strVal val="visible"/>
                                      </p:to>
                                    </p:set>
                                    <p:animEffect transition="in" filter="fade">
                                      <p:cBhvr>
                                        <p:cTn id="62" dur="1000"/>
                                        <p:tgtEl>
                                          <p:spTgt spid="5">
                                            <p:txEl>
                                              <p:pRg st="7" end="7"/>
                                            </p:txEl>
                                          </p:spTgt>
                                        </p:tgtEl>
                                      </p:cBhvr>
                                    </p:animEffect>
                                    <p:anim calcmode="lin" valueType="num">
                                      <p:cBhvr>
                                        <p:cTn id="6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1000"/>
                                        <p:tgtEl>
                                          <p:spTgt spid="5">
                                            <p:txEl>
                                              <p:pRg st="8" end="8"/>
                                            </p:txEl>
                                          </p:spTgt>
                                        </p:tgtEl>
                                      </p:cBhvr>
                                    </p:animEffect>
                                    <p:anim calcmode="lin" valueType="num">
                                      <p:cBhvr>
                                        <p:cTn id="6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5">
                                            <p:txEl>
                                              <p:pRg st="9" end="9"/>
                                            </p:txEl>
                                          </p:spTgt>
                                        </p:tgtEl>
                                        <p:attrNameLst>
                                          <p:attrName>style.visibility</p:attrName>
                                        </p:attrNameLst>
                                      </p:cBhvr>
                                      <p:to>
                                        <p:strVal val="visible"/>
                                      </p:to>
                                    </p:set>
                                    <p:animEffect transition="in" filter="fade">
                                      <p:cBhvr>
                                        <p:cTn id="74" dur="1000"/>
                                        <p:tgtEl>
                                          <p:spTgt spid="5">
                                            <p:txEl>
                                              <p:pRg st="9" end="9"/>
                                            </p:txEl>
                                          </p:spTgt>
                                        </p:tgtEl>
                                      </p:cBhvr>
                                    </p:animEffect>
                                    <p:anim calcmode="lin" valueType="num">
                                      <p:cBhvr>
                                        <p:cTn id="7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5">
                                            <p:txEl>
                                              <p:pRg st="10" end="10"/>
                                            </p:txEl>
                                          </p:spTgt>
                                        </p:tgtEl>
                                        <p:attrNameLst>
                                          <p:attrName>style.visibility</p:attrName>
                                        </p:attrNameLst>
                                      </p:cBhvr>
                                      <p:to>
                                        <p:strVal val="visible"/>
                                      </p:to>
                                    </p:set>
                                    <p:animEffect transition="in" filter="fade">
                                      <p:cBhvr>
                                        <p:cTn id="81" dur="1000"/>
                                        <p:tgtEl>
                                          <p:spTgt spid="5">
                                            <p:txEl>
                                              <p:pRg st="10" end="10"/>
                                            </p:txEl>
                                          </p:spTgt>
                                        </p:tgtEl>
                                      </p:cBhvr>
                                    </p:animEffect>
                                    <p:anim calcmode="lin" valueType="num">
                                      <p:cBhvr>
                                        <p:cTn id="8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83"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5">
                                            <p:txEl>
                                              <p:pRg st="11" end="11"/>
                                            </p:txEl>
                                          </p:spTgt>
                                        </p:tgtEl>
                                        <p:attrNameLst>
                                          <p:attrName>style.visibility</p:attrName>
                                        </p:attrNameLst>
                                      </p:cBhvr>
                                      <p:to>
                                        <p:strVal val="visible"/>
                                      </p:to>
                                    </p:set>
                                    <p:animEffect transition="in" filter="fade">
                                      <p:cBhvr>
                                        <p:cTn id="86" dur="1000"/>
                                        <p:tgtEl>
                                          <p:spTgt spid="5">
                                            <p:txEl>
                                              <p:pRg st="11" end="11"/>
                                            </p:txEl>
                                          </p:spTgt>
                                        </p:tgtEl>
                                      </p:cBhvr>
                                    </p:animEffect>
                                    <p:anim calcmode="lin" valueType="num">
                                      <p:cBhvr>
                                        <p:cTn id="8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88"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
                                            <p:txEl>
                                              <p:pRg st="12" end="12"/>
                                            </p:txEl>
                                          </p:spTgt>
                                        </p:tgtEl>
                                        <p:attrNameLst>
                                          <p:attrName>style.visibility</p:attrName>
                                        </p:attrNameLst>
                                      </p:cBhvr>
                                      <p:to>
                                        <p:strVal val="visible"/>
                                      </p:to>
                                    </p:set>
                                    <p:animEffect transition="in" filter="fade">
                                      <p:cBhvr>
                                        <p:cTn id="91" dur="1000"/>
                                        <p:tgtEl>
                                          <p:spTgt spid="5">
                                            <p:txEl>
                                              <p:pRg st="12" end="12"/>
                                            </p:txEl>
                                          </p:spTgt>
                                        </p:tgtEl>
                                      </p:cBhvr>
                                    </p:animEffect>
                                    <p:anim calcmode="lin" valueType="num">
                                      <p:cBhvr>
                                        <p:cTn id="9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18" b="-5518"/>
            </a:stretch>
          </a:blipFill>
        </p:spPr>
      </p:sp>
      <p:sp>
        <p:nvSpPr>
          <p:cNvPr id="3" name="TextBox 3"/>
          <p:cNvSpPr txBox="1"/>
          <p:nvPr/>
        </p:nvSpPr>
        <p:spPr>
          <a:xfrm>
            <a:off x="6358202" y="838200"/>
            <a:ext cx="5571596" cy="10597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t">
            <a:spAutoFit/>
          </a:bodyPr>
          <a:lstStyle/>
          <a:p>
            <a:pPr algn="ctr" rtl="1">
              <a:lnSpc>
                <a:spcPts val="9041"/>
              </a:lnSpc>
            </a:pPr>
            <a:r>
              <a:rPr lang="en-US" sz="6458" b="1" dirty="0">
                <a:solidFill>
                  <a:srgbClr val="F4EAD2"/>
                </a:solidFill>
                <a:latin typeface="Times New Roman" panose="02020603050405020304" pitchFamily="18" charset="0"/>
                <a:cs typeface="Times New Roman" panose="02020603050405020304" pitchFamily="18" charset="0"/>
              </a:rPr>
              <a:t>BOEING 767</a:t>
            </a:r>
          </a:p>
        </p:txBody>
      </p:sp>
    </p:spTree>
  </p:cSld>
  <p:clrMapOvr>
    <a:masterClrMapping/>
  </p:clrMapOvr>
  <mc:AlternateContent xmlns:mc="http://schemas.openxmlformats.org/markup-compatibility/2006">
    <mc:Choice xmlns="" xmlns:p14="http://schemas.microsoft.com/office/powerpoint/2010/main" Requires="p14">
      <p:transition spd="slow" p14:dur="2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C5BD93B7-A22D-CF0D-5552-952C0073FA1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021" y="0"/>
            <a:ext cx="18288000" cy="10477500"/>
          </a:xfrm>
          <a:prstGeom prst="rect">
            <a:avLst/>
          </a:prstGeom>
        </p:spPr>
      </p:pic>
      <p:sp>
        <p:nvSpPr>
          <p:cNvPr id="4" name="ZoneTexte 3">
            <a:extLst>
              <a:ext uri="{FF2B5EF4-FFF2-40B4-BE49-F238E27FC236}">
                <a16:creationId xmlns:a16="http://schemas.microsoft.com/office/drawing/2014/main" xmlns="" id="{6761FE2C-F5A2-42D7-5D17-A97E41E9ACF4}"/>
              </a:ext>
            </a:extLst>
          </p:cNvPr>
          <p:cNvSpPr txBox="1"/>
          <p:nvPr/>
        </p:nvSpPr>
        <p:spPr>
          <a:xfrm>
            <a:off x="6294521" y="647700"/>
            <a:ext cx="571500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FR" sz="6460" b="1" dirty="0">
                <a:solidFill>
                  <a:schemeClr val="bg2"/>
                </a:solidFill>
                <a:latin typeface="Times New Roman" panose="02020603050405020304" pitchFamily="18" charset="0"/>
                <a:cs typeface="Times New Roman" panose="02020603050405020304" pitchFamily="18" charset="0"/>
              </a:rPr>
              <a:t>AIRBUS A330</a:t>
            </a:r>
            <a:r>
              <a:rPr lang="fr-FR" sz="64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993684053"/>
      </p:ext>
    </p:extLst>
  </p:cSld>
  <p:clrMapOvr>
    <a:masterClrMapping/>
  </p:clrMapOvr>
  <mc:AlternateContent xmlns:mc="http://schemas.openxmlformats.org/markup-compatibility/2006">
    <mc:Choice xmlns="" xmlns:p14="http://schemas.microsoft.com/office/powerpoint/2010/main" Requires="p14">
      <p:transition spd="slow" p14:dur="2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09360099-0A00-3B46-72FB-49D89B50444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287000"/>
          </a:xfrm>
          <a:prstGeom prst="rect">
            <a:avLst/>
          </a:prstGeom>
        </p:spPr>
      </p:pic>
      <p:sp>
        <p:nvSpPr>
          <p:cNvPr id="4" name="ZoneTexte 3">
            <a:extLst>
              <a:ext uri="{FF2B5EF4-FFF2-40B4-BE49-F238E27FC236}">
                <a16:creationId xmlns:a16="http://schemas.microsoft.com/office/drawing/2014/main" xmlns="" id="{7BDBEBAA-EE19-2789-A5D4-588376A4786C}"/>
              </a:ext>
            </a:extLst>
          </p:cNvPr>
          <p:cNvSpPr txBox="1"/>
          <p:nvPr/>
        </p:nvSpPr>
        <p:spPr>
          <a:xfrm>
            <a:off x="5943600" y="647700"/>
            <a:ext cx="6781800" cy="1086451"/>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FR" sz="6460" b="1" dirty="0">
                <a:solidFill>
                  <a:schemeClr val="bg2"/>
                </a:solidFill>
                <a:latin typeface="Times New Roman" panose="02020603050405020304" pitchFamily="18" charset="0"/>
                <a:cs typeface="Times New Roman" panose="02020603050405020304" pitchFamily="18" charset="0"/>
              </a:rPr>
              <a:t>ANTONOV 225</a:t>
            </a:r>
          </a:p>
        </p:txBody>
      </p:sp>
    </p:spTree>
    <p:extLst>
      <p:ext uri="{BB962C8B-B14F-4D97-AF65-F5344CB8AC3E}">
        <p14:creationId xmlns="" xmlns:p14="http://schemas.microsoft.com/office/powerpoint/2010/main" val="3150418150"/>
      </p:ext>
    </p:extLst>
  </p:cSld>
  <p:clrMapOvr>
    <a:masterClrMapping/>
  </p:clrMapOvr>
  <mc:AlternateContent xmlns:mc="http://schemas.openxmlformats.org/markup-compatibility/2006">
    <mc:Choice xmlns="" xmlns:p14="http://schemas.microsoft.com/office/powerpoint/2010/main" Requires="p14">
      <p:transition spd="slow" p14:dur="2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1F85218-CAC8-41A2-8D14-566D924997B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477500"/>
          </a:xfrm>
          <a:prstGeom prst="rect">
            <a:avLst/>
          </a:prstGeom>
        </p:spPr>
      </p:pic>
    </p:spTree>
    <p:extLst>
      <p:ext uri="{BB962C8B-B14F-4D97-AF65-F5344CB8AC3E}">
        <p14:creationId xmlns="" xmlns:p14="http://schemas.microsoft.com/office/powerpoint/2010/main" val="1942417785"/>
      </p:ext>
    </p:extLst>
  </p:cSld>
  <p:clrMapOvr>
    <a:masterClrMapping/>
  </p:clrMapOvr>
  <mc:AlternateContent xmlns:mc="http://schemas.openxmlformats.org/markup-compatibility/2006">
    <mc:Choice xmlns="" xmlns:p14="http://schemas.microsoft.com/office/powerpoint/2010/main" Requires="p14">
      <p:transition spd="slow" p14:dur="2250">
        <p:wipe/>
      </p:transition>
    </mc:Choice>
    <mc:Fallback>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grpSp>
        <p:nvGrpSpPr>
          <p:cNvPr id="2" name="Group 2"/>
          <p:cNvGrpSpPr/>
          <p:nvPr/>
        </p:nvGrpSpPr>
        <p:grpSpPr>
          <a:xfrm>
            <a:off x="15852937" y="5529173"/>
            <a:ext cx="2435063" cy="4757828"/>
            <a:chOff x="0" y="670574"/>
            <a:chExt cx="3712378" cy="6869055"/>
          </a:xfrm>
        </p:grpSpPr>
        <p:sp>
          <p:nvSpPr>
            <p:cNvPr id="3" name="Freeform 3"/>
            <p:cNvSpPr/>
            <p:nvPr/>
          </p:nvSpPr>
          <p:spPr>
            <a:xfrm flipH="1">
              <a:off x="0" y="1698859"/>
              <a:ext cx="3712378" cy="5840770"/>
            </a:xfrm>
            <a:custGeom>
              <a:avLst/>
              <a:gdLst/>
              <a:ahLst/>
              <a:cxnLst/>
              <a:rect l="l" t="t" r="r" b="b"/>
              <a:pathLst>
                <a:path w="3712378" h="5840770">
                  <a:moveTo>
                    <a:pt x="3712378" y="0"/>
                  </a:moveTo>
                  <a:lnTo>
                    <a:pt x="0" y="0"/>
                  </a:lnTo>
                  <a:lnTo>
                    <a:pt x="0" y="5840769"/>
                  </a:lnTo>
                  <a:lnTo>
                    <a:pt x="3712378" y="5840769"/>
                  </a:lnTo>
                  <a:lnTo>
                    <a:pt x="371237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20145" y="670574"/>
              <a:ext cx="1079789"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sp>
        <p:nvSpPr>
          <p:cNvPr id="5" name="Freeform 5"/>
          <p:cNvSpPr/>
          <p:nvPr/>
        </p:nvSpPr>
        <p:spPr>
          <a:xfrm>
            <a:off x="14699754" y="3719945"/>
            <a:ext cx="1905000" cy="1188027"/>
          </a:xfrm>
          <a:custGeom>
            <a:avLst/>
            <a:gdLst/>
            <a:ahLst/>
            <a:cxnLst/>
            <a:rect l="l" t="t" r="r" b="b"/>
            <a:pathLst>
              <a:path w="1905000" h="1188027">
                <a:moveTo>
                  <a:pt x="0" y="0"/>
                </a:moveTo>
                <a:lnTo>
                  <a:pt x="1905000" y="0"/>
                </a:lnTo>
                <a:lnTo>
                  <a:pt x="1905000" y="1188028"/>
                </a:lnTo>
                <a:lnTo>
                  <a:pt x="0" y="1188028"/>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8399107" y="3418186"/>
            <a:ext cx="1489786" cy="1489786"/>
          </a:xfrm>
          <a:custGeom>
            <a:avLst/>
            <a:gdLst/>
            <a:ahLst/>
            <a:cxnLst/>
            <a:rect l="l" t="t" r="r" b="b"/>
            <a:pathLst>
              <a:path w="1489786" h="1489786">
                <a:moveTo>
                  <a:pt x="0" y="0"/>
                </a:moveTo>
                <a:lnTo>
                  <a:pt x="1489786" y="0"/>
                </a:lnTo>
                <a:lnTo>
                  <a:pt x="1489786" y="1489787"/>
                </a:lnTo>
                <a:lnTo>
                  <a:pt x="0" y="1489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810162" y="3464450"/>
            <a:ext cx="2858462" cy="1443523"/>
          </a:xfrm>
          <a:custGeom>
            <a:avLst/>
            <a:gdLst/>
            <a:ahLst/>
            <a:cxnLst/>
            <a:rect l="l" t="t" r="r" b="b"/>
            <a:pathLst>
              <a:path w="2858462" h="1443523">
                <a:moveTo>
                  <a:pt x="0" y="0"/>
                </a:moveTo>
                <a:lnTo>
                  <a:pt x="2858462" y="0"/>
                </a:lnTo>
                <a:lnTo>
                  <a:pt x="2858462" y="1443523"/>
                </a:lnTo>
                <a:lnTo>
                  <a:pt x="0" y="1443523"/>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6862167" y="762000"/>
            <a:ext cx="4563666" cy="1517275"/>
          </a:xfrm>
          <a:prstGeom prst="rect">
            <a:avLst/>
          </a:prstGeom>
        </p:spPr>
        <p:txBody>
          <a:bodyPr lIns="0" tIns="0" rIns="0" bIns="0" rtlCol="0" anchor="t">
            <a:spAutoFit/>
          </a:bodyPr>
          <a:lstStyle/>
          <a:p>
            <a:pPr algn="ctr" rtl="1">
              <a:lnSpc>
                <a:spcPts val="12880"/>
              </a:lnSpc>
            </a:pPr>
            <a:r>
              <a:rPr lang="en-US" sz="9200" b="1" dirty="0" err="1">
                <a:solidFill>
                  <a:srgbClr val="B24A3B"/>
                </a:solidFill>
                <a:latin typeface="Times New Roman" panose="02020603050405020304" pitchFamily="18" charset="0"/>
                <a:cs typeface="Times New Roman" panose="02020603050405020304" pitchFamily="18" charset="0"/>
              </a:rPr>
              <a:t>خصائصها</a:t>
            </a:r>
            <a:r>
              <a:rPr lang="en-US" sz="9200" b="1" dirty="0">
                <a:solidFill>
                  <a:srgbClr val="B24A3B"/>
                </a:solidFill>
                <a:latin typeface="Times New Roman" panose="02020603050405020304" pitchFamily="18" charset="0"/>
                <a:cs typeface="Times New Roman" panose="02020603050405020304" pitchFamily="18" charset="0"/>
              </a:rPr>
              <a:t> </a:t>
            </a:r>
          </a:p>
        </p:txBody>
      </p:sp>
      <p:sp>
        <p:nvSpPr>
          <p:cNvPr id="9" name="TextBox 9"/>
          <p:cNvSpPr txBox="1"/>
          <p:nvPr/>
        </p:nvSpPr>
        <p:spPr>
          <a:xfrm>
            <a:off x="14045208" y="2700636"/>
            <a:ext cx="3214092" cy="658835"/>
          </a:xfrm>
          <a:prstGeom prst="rect">
            <a:avLst/>
          </a:prstGeom>
        </p:spPr>
        <p:txBody>
          <a:bodyPr lIns="0" tIns="0" rIns="0" bIns="0" rtlCol="0" anchor="t">
            <a:spAutoFit/>
          </a:bodyPr>
          <a:lstStyle/>
          <a:p>
            <a:pPr algn="ctr" rtl="1">
              <a:lnSpc>
                <a:spcPts val="5599"/>
              </a:lnSpc>
            </a:pPr>
            <a:r>
              <a:rPr lang="en-US" sz="3999" b="1" dirty="0" err="1">
                <a:solidFill>
                  <a:srgbClr val="000000"/>
                </a:solidFill>
                <a:latin typeface="Times New Roman" panose="02020603050405020304" pitchFamily="18" charset="0"/>
                <a:cs typeface="Times New Roman" panose="02020603050405020304" pitchFamily="18" charset="0"/>
              </a:rPr>
              <a:t>بالنسبة</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للسرعة</a:t>
            </a:r>
            <a:r>
              <a:rPr lang="en-US" sz="3999" b="1" dirty="0">
                <a:solidFill>
                  <a:srgbClr val="000000"/>
                </a:solidFill>
                <a:latin typeface="Times New Roman" panose="02020603050405020304" pitchFamily="18" charset="0"/>
                <a:cs typeface="Times New Roman" panose="02020603050405020304" pitchFamily="18" charset="0"/>
              </a:rPr>
              <a:t> </a:t>
            </a:r>
          </a:p>
        </p:txBody>
      </p:sp>
      <p:sp>
        <p:nvSpPr>
          <p:cNvPr id="10" name="TextBox 10"/>
          <p:cNvSpPr txBox="1"/>
          <p:nvPr/>
        </p:nvSpPr>
        <p:spPr>
          <a:xfrm>
            <a:off x="7473776" y="2700636"/>
            <a:ext cx="3340447" cy="658835"/>
          </a:xfrm>
          <a:prstGeom prst="rect">
            <a:avLst/>
          </a:prstGeom>
        </p:spPr>
        <p:txBody>
          <a:bodyPr lIns="0" tIns="0" rIns="0" bIns="0" rtlCol="0" anchor="t">
            <a:spAutoFit/>
          </a:bodyPr>
          <a:lstStyle/>
          <a:p>
            <a:pPr algn="ctr" rtl="1">
              <a:lnSpc>
                <a:spcPts val="5599"/>
              </a:lnSpc>
            </a:pPr>
            <a:r>
              <a:rPr lang="en-US" sz="3999" b="1" dirty="0" err="1">
                <a:solidFill>
                  <a:srgbClr val="000000"/>
                </a:solidFill>
                <a:latin typeface="Times New Roman" panose="02020603050405020304" pitchFamily="18" charset="0"/>
                <a:cs typeface="Times New Roman" panose="02020603050405020304" pitchFamily="18" charset="0"/>
              </a:rPr>
              <a:t>بالنسبة</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للحمولة</a:t>
            </a:r>
            <a:endParaRPr lang="en-US" sz="3999"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028700" y="2700636"/>
            <a:ext cx="4421386" cy="658835"/>
          </a:xfrm>
          <a:prstGeom prst="rect">
            <a:avLst/>
          </a:prstGeom>
        </p:spPr>
        <p:txBody>
          <a:bodyPr lIns="0" tIns="0" rIns="0" bIns="0" rtlCol="0" anchor="t">
            <a:spAutoFit/>
          </a:bodyPr>
          <a:lstStyle/>
          <a:p>
            <a:pPr algn="ctr" rtl="1">
              <a:lnSpc>
                <a:spcPts val="5599"/>
              </a:lnSpc>
            </a:pPr>
            <a:r>
              <a:rPr lang="en-US" sz="3999" b="1" dirty="0" err="1">
                <a:solidFill>
                  <a:srgbClr val="000000"/>
                </a:solidFill>
                <a:latin typeface="Times New Roman" panose="02020603050405020304" pitchFamily="18" charset="0"/>
                <a:cs typeface="Times New Roman" panose="02020603050405020304" pitchFamily="18" charset="0"/>
              </a:rPr>
              <a:t>بالنسبة</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لمدى</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الطيران</a:t>
            </a:r>
            <a:endParaRPr lang="en-US" sz="3999" b="1"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2513409" y="5717598"/>
            <a:ext cx="13261181" cy="988284"/>
          </a:xfrm>
          <a:prstGeom prst="rect">
            <a:avLst/>
          </a:prstGeom>
        </p:spPr>
        <p:txBody>
          <a:bodyPr lIns="0" tIns="0" rIns="0" bIns="0" rtlCol="0" anchor="t">
            <a:spAutoFit/>
          </a:bodyPr>
          <a:lstStyle/>
          <a:p>
            <a:pPr algn="ctr" rtl="1">
              <a:lnSpc>
                <a:spcPts val="8400"/>
              </a:lnSpc>
            </a:pPr>
            <a:r>
              <a:rPr lang="en-US" sz="6000" b="1" dirty="0" err="1">
                <a:solidFill>
                  <a:srgbClr val="B24A3B"/>
                </a:solidFill>
                <a:latin typeface="Times New Roman" panose="02020603050405020304" pitchFamily="18" charset="0"/>
                <a:cs typeface="Times New Roman" panose="02020603050405020304" pitchFamily="18" charset="0"/>
              </a:rPr>
              <a:t>المواصفات</a:t>
            </a:r>
            <a:r>
              <a:rPr lang="en-US" sz="6000" b="1" dirty="0">
                <a:solidFill>
                  <a:srgbClr val="B24A3B"/>
                </a:solidFill>
                <a:latin typeface="Times New Roman" panose="02020603050405020304" pitchFamily="18" charset="0"/>
                <a:cs typeface="Times New Roman" panose="02020603050405020304" pitchFamily="18" charset="0"/>
              </a:rPr>
              <a:t> </a:t>
            </a:r>
            <a:r>
              <a:rPr lang="en-US" sz="6000" b="1" dirty="0" err="1">
                <a:solidFill>
                  <a:srgbClr val="B24A3B"/>
                </a:solidFill>
                <a:latin typeface="Times New Roman" panose="02020603050405020304" pitchFamily="18" charset="0"/>
                <a:cs typeface="Times New Roman" panose="02020603050405020304" pitchFamily="18" charset="0"/>
              </a:rPr>
              <a:t>الواجبة</a:t>
            </a:r>
            <a:r>
              <a:rPr lang="en-US" sz="6000" b="1" dirty="0">
                <a:solidFill>
                  <a:srgbClr val="B24A3B"/>
                </a:solidFill>
                <a:latin typeface="Times New Roman" panose="02020603050405020304" pitchFamily="18" charset="0"/>
                <a:cs typeface="Times New Roman" panose="02020603050405020304" pitchFamily="18" charset="0"/>
              </a:rPr>
              <a:t> </a:t>
            </a:r>
            <a:r>
              <a:rPr lang="en-US" sz="6000" b="1" dirty="0" err="1">
                <a:solidFill>
                  <a:srgbClr val="B24A3B"/>
                </a:solidFill>
                <a:latin typeface="Times New Roman" panose="02020603050405020304" pitchFamily="18" charset="0"/>
                <a:cs typeface="Times New Roman" panose="02020603050405020304" pitchFamily="18" charset="0"/>
              </a:rPr>
              <a:t>في</a:t>
            </a:r>
            <a:r>
              <a:rPr lang="en-US" sz="6000" b="1" dirty="0">
                <a:solidFill>
                  <a:srgbClr val="B24A3B"/>
                </a:solidFill>
                <a:latin typeface="Times New Roman" panose="02020603050405020304" pitchFamily="18" charset="0"/>
                <a:cs typeface="Times New Roman" panose="02020603050405020304" pitchFamily="18" charset="0"/>
              </a:rPr>
              <a:t> </a:t>
            </a:r>
            <a:r>
              <a:rPr lang="en-US" sz="6000" b="1" dirty="0" err="1">
                <a:solidFill>
                  <a:srgbClr val="B24A3B"/>
                </a:solidFill>
                <a:latin typeface="Times New Roman" panose="02020603050405020304" pitchFamily="18" charset="0"/>
                <a:cs typeface="Times New Roman" panose="02020603050405020304" pitchFamily="18" charset="0"/>
              </a:rPr>
              <a:t>طائرات</a:t>
            </a:r>
            <a:r>
              <a:rPr lang="en-US" sz="6000" b="1" dirty="0">
                <a:solidFill>
                  <a:srgbClr val="B24A3B"/>
                </a:solidFill>
                <a:latin typeface="Times New Roman" panose="02020603050405020304" pitchFamily="18" charset="0"/>
                <a:cs typeface="Times New Roman" panose="02020603050405020304" pitchFamily="18" charset="0"/>
              </a:rPr>
              <a:t> </a:t>
            </a:r>
            <a:r>
              <a:rPr lang="en-US" sz="6000" b="1" dirty="0" err="1">
                <a:solidFill>
                  <a:srgbClr val="B24A3B"/>
                </a:solidFill>
                <a:latin typeface="Times New Roman" panose="02020603050405020304" pitchFamily="18" charset="0"/>
                <a:cs typeface="Times New Roman" panose="02020603050405020304" pitchFamily="18" charset="0"/>
              </a:rPr>
              <a:t>نقل</a:t>
            </a:r>
            <a:r>
              <a:rPr lang="en-US" sz="6000" b="1" dirty="0">
                <a:solidFill>
                  <a:srgbClr val="B24A3B"/>
                </a:solidFill>
                <a:latin typeface="Times New Roman" panose="02020603050405020304" pitchFamily="18" charset="0"/>
                <a:cs typeface="Times New Roman" panose="02020603050405020304" pitchFamily="18" charset="0"/>
              </a:rPr>
              <a:t> </a:t>
            </a:r>
            <a:r>
              <a:rPr lang="en-US" sz="6000" b="1" dirty="0" err="1">
                <a:solidFill>
                  <a:srgbClr val="B24A3B"/>
                </a:solidFill>
                <a:latin typeface="Times New Roman" panose="02020603050405020304" pitchFamily="18" charset="0"/>
                <a:cs typeface="Times New Roman" panose="02020603050405020304" pitchFamily="18" charset="0"/>
              </a:rPr>
              <a:t>البضائع</a:t>
            </a:r>
            <a:endParaRPr lang="en-US" sz="6000" b="1" dirty="0">
              <a:solidFill>
                <a:srgbClr val="B24A3B"/>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810000" y="6765347"/>
            <a:ext cx="9851901" cy="2648546"/>
          </a:xfrm>
          <a:prstGeom prst="rect">
            <a:avLst/>
          </a:prstGeom>
        </p:spPr>
        <p:txBody>
          <a:bodyPr wrap="square" lIns="0" tIns="0" rIns="0" bIns="0" rtlCol="0" anchor="t">
            <a:spAutoFit/>
          </a:bodyPr>
          <a:lstStyle/>
          <a:p>
            <a:pPr marL="647700" lvl="1" indent="-323850" algn="r" rtl="1">
              <a:lnSpc>
                <a:spcPts val="4200"/>
              </a:lnSpc>
              <a:buFont typeface="Arial"/>
              <a:buChar char="•"/>
            </a:pPr>
            <a:r>
              <a:rPr lang="en-US" sz="3000" b="1" dirty="0" err="1">
                <a:solidFill>
                  <a:srgbClr val="000000"/>
                </a:solidFill>
                <a:latin typeface="Times New Roman" panose="02020603050405020304" pitchFamily="18" charset="0"/>
                <a:cs typeface="Times New Roman" panose="02020603050405020304" pitchFamily="18" charset="0"/>
              </a:rPr>
              <a:t>ان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تكون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مجهزة</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بجهاز</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ميكانيكى</a:t>
            </a:r>
            <a:endParaRPr lang="en-US" sz="3000" b="1" dirty="0">
              <a:solidFill>
                <a:srgbClr val="000000"/>
              </a:solidFill>
              <a:latin typeface="Times New Roman" panose="02020603050405020304" pitchFamily="18" charset="0"/>
              <a:cs typeface="Times New Roman" panose="02020603050405020304" pitchFamily="18" charset="0"/>
            </a:endParaRPr>
          </a:p>
          <a:p>
            <a:pPr marL="647700" lvl="1" indent="-323850" algn="r" rtl="1">
              <a:lnSpc>
                <a:spcPts val="4200"/>
              </a:lnSpc>
              <a:buFont typeface="Arial"/>
              <a:buChar char="•"/>
            </a:pPr>
            <a:r>
              <a:rPr lang="en-US" sz="3000" b="1" dirty="0" err="1">
                <a:solidFill>
                  <a:srgbClr val="000000"/>
                </a:solidFill>
                <a:latin typeface="Times New Roman" panose="02020603050405020304" pitchFamily="18" charset="0"/>
                <a:cs typeface="Times New Roman" panose="02020603050405020304" pitchFamily="18" charset="0"/>
              </a:rPr>
              <a:t>أن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تكون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الأرضية</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مزودة</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بشرائط</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بكر</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إسطوانية</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حرة</a:t>
            </a:r>
            <a:endParaRPr lang="en-US" sz="3000" b="1" dirty="0">
              <a:solidFill>
                <a:srgbClr val="000000"/>
              </a:solidFill>
              <a:latin typeface="Times New Roman" panose="02020603050405020304" pitchFamily="18" charset="0"/>
              <a:cs typeface="Times New Roman" panose="02020603050405020304" pitchFamily="18" charset="0"/>
            </a:endParaRPr>
          </a:p>
          <a:p>
            <a:pPr marL="647700" lvl="1" indent="-323850" algn="r" rtl="1">
              <a:lnSpc>
                <a:spcPts val="4200"/>
              </a:lnSpc>
              <a:buFont typeface="Arial"/>
              <a:buChar char="•"/>
            </a:pPr>
            <a:r>
              <a:rPr lang="en-US" sz="3000" b="1" dirty="0" err="1">
                <a:solidFill>
                  <a:srgbClr val="000000"/>
                </a:solidFill>
                <a:latin typeface="Times New Roman" panose="02020603050405020304" pitchFamily="18" charset="0"/>
                <a:cs typeface="Times New Roman" panose="02020603050405020304" pitchFamily="18" charset="0"/>
              </a:rPr>
              <a:t>أن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تكون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أبواب</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شحن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ملائمة</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للمواصفات</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القياسية</a:t>
            </a:r>
            <a:endParaRPr lang="en-US" sz="3000" b="1" dirty="0">
              <a:solidFill>
                <a:srgbClr val="000000"/>
              </a:solidFill>
              <a:latin typeface="Times New Roman" panose="02020603050405020304" pitchFamily="18" charset="0"/>
              <a:cs typeface="Times New Roman" panose="02020603050405020304" pitchFamily="18" charset="0"/>
            </a:endParaRPr>
          </a:p>
          <a:p>
            <a:pPr marL="647700" lvl="1" indent="-323850" algn="r" rtl="1">
              <a:lnSpc>
                <a:spcPts val="4200"/>
              </a:lnSpc>
              <a:buFont typeface="Arial"/>
              <a:buChar char="•"/>
            </a:pPr>
            <a:r>
              <a:rPr lang="en-US" sz="3000" b="1" dirty="0" err="1">
                <a:solidFill>
                  <a:srgbClr val="000000"/>
                </a:solidFill>
                <a:latin typeface="Times New Roman" panose="02020603050405020304" pitchFamily="18" charset="0"/>
                <a:cs typeface="Times New Roman" panose="02020603050405020304" pitchFamily="18" charset="0"/>
              </a:rPr>
              <a:t>أن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تكون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أبواب</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الشحن</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فى</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إحدى</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نهايتى</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جسم</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الطائرة</a:t>
            </a:r>
            <a:endParaRPr lang="ar-DZ" sz="3000" b="1" dirty="0">
              <a:solidFill>
                <a:srgbClr val="000000"/>
              </a:solidFill>
              <a:latin typeface="Times New Roman" panose="02020603050405020304" pitchFamily="18" charset="0"/>
              <a:cs typeface="Times New Roman" panose="02020603050405020304" pitchFamily="18" charset="0"/>
            </a:endParaRPr>
          </a:p>
          <a:p>
            <a:pPr marL="647700" lvl="1" indent="-323850" algn="r" rtl="1">
              <a:lnSpc>
                <a:spcPts val="4200"/>
              </a:lnSpc>
              <a:buFont typeface="Arial"/>
              <a:buChar char="•"/>
            </a:pPr>
            <a:r>
              <a:rPr lang="ar-DZ" sz="3000" b="1" dirty="0">
                <a:solidFill>
                  <a:srgbClr val="000000"/>
                </a:solidFill>
                <a:latin typeface="Times New Roman" panose="02020603050405020304" pitchFamily="18" charset="0"/>
                <a:cs typeface="Times New Roman" panose="02020603050405020304" pitchFamily="18" charset="0"/>
              </a:rPr>
              <a:t>أن تكون أرضية الطائرة عند مستوى ارتفاع أرضية آلة الشحن الأرضية </a:t>
            </a:r>
            <a:endParaRPr 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anim calcmode="lin" valueType="num">
                                      <p:cBhvr>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1000"/>
                                        <p:tgtEl>
                                          <p:spTgt spid="12">
                                            <p:txEl>
                                              <p:pRg st="0" end="0"/>
                                            </p:txEl>
                                          </p:spTgt>
                                        </p:tgtEl>
                                      </p:cBhvr>
                                    </p:animEffect>
                                    <p:anim calcmode="lin" valueType="num">
                                      <p:cBhvr>
                                        <p:cTn id="5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fade">
                                      <p:cBhvr>
                                        <p:cTn id="63" dur="1000"/>
                                        <p:tgtEl>
                                          <p:spTgt spid="13">
                                            <p:txEl>
                                              <p:pRg st="0" end="0"/>
                                            </p:txEl>
                                          </p:spTgt>
                                        </p:tgtEl>
                                      </p:cBhvr>
                                    </p:animEffect>
                                    <p:anim calcmode="lin" valueType="num">
                                      <p:cBhvr>
                                        <p:cTn id="6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3">
                                            <p:txEl>
                                              <p:pRg st="1" end="1"/>
                                            </p:txEl>
                                          </p:spTgt>
                                        </p:tgtEl>
                                        <p:attrNameLst>
                                          <p:attrName>style.visibility</p:attrName>
                                        </p:attrNameLst>
                                      </p:cBhvr>
                                      <p:to>
                                        <p:strVal val="visible"/>
                                      </p:to>
                                    </p:set>
                                    <p:animEffect transition="in" filter="fade">
                                      <p:cBhvr>
                                        <p:cTn id="70" dur="1000"/>
                                        <p:tgtEl>
                                          <p:spTgt spid="13">
                                            <p:txEl>
                                              <p:pRg st="1" end="1"/>
                                            </p:txEl>
                                          </p:spTgt>
                                        </p:tgtEl>
                                      </p:cBhvr>
                                    </p:animEffect>
                                    <p:anim calcmode="lin" valueType="num">
                                      <p:cBhvr>
                                        <p:cTn id="7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xEl>
                                              <p:pRg st="2" end="2"/>
                                            </p:txEl>
                                          </p:spTgt>
                                        </p:tgtEl>
                                        <p:attrNameLst>
                                          <p:attrName>style.visibility</p:attrName>
                                        </p:attrNameLst>
                                      </p:cBhvr>
                                      <p:to>
                                        <p:strVal val="visible"/>
                                      </p:to>
                                    </p:set>
                                    <p:animEffect transition="in" filter="fade">
                                      <p:cBhvr>
                                        <p:cTn id="77" dur="1000"/>
                                        <p:tgtEl>
                                          <p:spTgt spid="13">
                                            <p:txEl>
                                              <p:pRg st="2" end="2"/>
                                            </p:txEl>
                                          </p:spTgt>
                                        </p:tgtEl>
                                      </p:cBhvr>
                                    </p:animEffect>
                                    <p:anim calcmode="lin" valueType="num">
                                      <p:cBhvr>
                                        <p:cTn id="7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3">
                                            <p:txEl>
                                              <p:pRg st="3" end="3"/>
                                            </p:txEl>
                                          </p:spTgt>
                                        </p:tgtEl>
                                        <p:attrNameLst>
                                          <p:attrName>style.visibility</p:attrName>
                                        </p:attrNameLst>
                                      </p:cBhvr>
                                      <p:to>
                                        <p:strVal val="visible"/>
                                      </p:to>
                                    </p:set>
                                    <p:animEffect transition="in" filter="fade">
                                      <p:cBhvr>
                                        <p:cTn id="84" dur="1000"/>
                                        <p:tgtEl>
                                          <p:spTgt spid="13">
                                            <p:txEl>
                                              <p:pRg st="3" end="3"/>
                                            </p:txEl>
                                          </p:spTgt>
                                        </p:tgtEl>
                                      </p:cBhvr>
                                    </p:animEffect>
                                    <p:anim calcmode="lin" valueType="num">
                                      <p:cBhvr>
                                        <p:cTn id="8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3">
                                            <p:txEl>
                                              <p:pRg st="4" end="4"/>
                                            </p:txEl>
                                          </p:spTgt>
                                        </p:tgtEl>
                                        <p:attrNameLst>
                                          <p:attrName>style.visibility</p:attrName>
                                        </p:attrNameLst>
                                      </p:cBhvr>
                                      <p:to>
                                        <p:strVal val="visible"/>
                                      </p:to>
                                    </p:set>
                                    <p:animEffect transition="in" filter="fade">
                                      <p:cBhvr>
                                        <p:cTn id="91" dur="1000"/>
                                        <p:tgtEl>
                                          <p:spTgt spid="13">
                                            <p:txEl>
                                              <p:pRg st="4" end="4"/>
                                            </p:txEl>
                                          </p:spTgt>
                                        </p:tgtEl>
                                      </p:cBhvr>
                                    </p:animEffect>
                                    <p:anim calcmode="lin" valueType="num">
                                      <p:cBhvr>
                                        <p:cTn id="9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9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sp>
        <p:nvSpPr>
          <p:cNvPr id="2" name="Freeform 2"/>
          <p:cNvSpPr/>
          <p:nvPr/>
        </p:nvSpPr>
        <p:spPr>
          <a:xfrm>
            <a:off x="7135255" y="6167294"/>
            <a:ext cx="4017491" cy="3681026"/>
          </a:xfrm>
          <a:custGeom>
            <a:avLst/>
            <a:gdLst/>
            <a:ahLst/>
            <a:cxnLst/>
            <a:rect l="l" t="t" r="r" b="b"/>
            <a:pathLst>
              <a:path w="4017491" h="3681026">
                <a:moveTo>
                  <a:pt x="0" y="0"/>
                </a:moveTo>
                <a:lnTo>
                  <a:pt x="4017490" y="0"/>
                </a:lnTo>
                <a:lnTo>
                  <a:pt x="4017490" y="3681026"/>
                </a:lnTo>
                <a:lnTo>
                  <a:pt x="0" y="36810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4125441" y="2713524"/>
            <a:ext cx="10037118" cy="974626"/>
          </a:xfrm>
          <a:prstGeom prst="rect">
            <a:avLst/>
          </a:prstGeom>
        </p:spPr>
        <p:txBody>
          <a:bodyPr lIns="0" tIns="0" rIns="0" bIns="0" rtlCol="0" anchor="t">
            <a:spAutoFit/>
          </a:bodyPr>
          <a:lstStyle/>
          <a:p>
            <a:pPr algn="r" rtl="1">
              <a:lnSpc>
                <a:spcPts val="7590"/>
              </a:lnSpc>
            </a:pPr>
            <a:r>
              <a:rPr lang="en-US" sz="6900" b="1" dirty="0" err="1">
                <a:solidFill>
                  <a:srgbClr val="B24A3B"/>
                </a:solidFill>
                <a:latin typeface="Times New Roman" panose="02020603050405020304" pitchFamily="18" charset="0"/>
                <a:cs typeface="Times New Roman" panose="02020603050405020304" pitchFamily="18" charset="0"/>
              </a:rPr>
              <a:t>تحديد</a:t>
            </a:r>
            <a:r>
              <a:rPr lang="en-US" sz="6900" b="1" dirty="0">
                <a:solidFill>
                  <a:srgbClr val="B24A3B"/>
                </a:solidFill>
                <a:latin typeface="Times New Roman" panose="02020603050405020304" pitchFamily="18" charset="0"/>
                <a:cs typeface="Times New Roman" panose="02020603050405020304" pitchFamily="18" charset="0"/>
              </a:rPr>
              <a:t> </a:t>
            </a:r>
            <a:r>
              <a:rPr lang="en-US" sz="6900" b="1" dirty="0" err="1">
                <a:solidFill>
                  <a:srgbClr val="B24A3B"/>
                </a:solidFill>
                <a:latin typeface="Times New Roman" panose="02020603050405020304" pitchFamily="18" charset="0"/>
                <a:cs typeface="Times New Roman" panose="02020603050405020304" pitchFamily="18" charset="0"/>
              </a:rPr>
              <a:t>البضائع</a:t>
            </a:r>
            <a:r>
              <a:rPr lang="en-US" sz="6900" b="1" dirty="0">
                <a:solidFill>
                  <a:srgbClr val="B24A3B"/>
                </a:solidFill>
                <a:latin typeface="Times New Roman" panose="02020603050405020304" pitchFamily="18" charset="0"/>
                <a:cs typeface="Times New Roman" panose="02020603050405020304" pitchFamily="18" charset="0"/>
              </a:rPr>
              <a:t> </a:t>
            </a:r>
            <a:r>
              <a:rPr lang="en-US" sz="6900" b="1" dirty="0" err="1">
                <a:solidFill>
                  <a:srgbClr val="B24A3B"/>
                </a:solidFill>
                <a:latin typeface="Times New Roman" panose="02020603050405020304" pitchFamily="18" charset="0"/>
                <a:cs typeface="Times New Roman" panose="02020603050405020304" pitchFamily="18" charset="0"/>
              </a:rPr>
              <a:t>الممكن</a:t>
            </a:r>
            <a:r>
              <a:rPr lang="en-US" sz="6900" b="1" dirty="0">
                <a:solidFill>
                  <a:srgbClr val="B24A3B"/>
                </a:solidFill>
                <a:latin typeface="Times New Roman" panose="02020603050405020304" pitchFamily="18" charset="0"/>
                <a:cs typeface="Times New Roman" panose="02020603050405020304" pitchFamily="18" charset="0"/>
              </a:rPr>
              <a:t> </a:t>
            </a:r>
            <a:r>
              <a:rPr lang="en-US" sz="6900" b="1" dirty="0" err="1">
                <a:solidFill>
                  <a:srgbClr val="B24A3B"/>
                </a:solidFill>
                <a:latin typeface="Times New Roman" panose="02020603050405020304" pitchFamily="18" charset="0"/>
                <a:cs typeface="Times New Roman" panose="02020603050405020304" pitchFamily="18" charset="0"/>
              </a:rPr>
              <a:t>نقلها</a:t>
            </a:r>
            <a:r>
              <a:rPr lang="en-US" sz="6900" b="1" dirty="0">
                <a:solidFill>
                  <a:srgbClr val="B24A3B"/>
                </a:solidFill>
                <a:latin typeface="Times New Roman" panose="02020603050405020304" pitchFamily="18" charset="0"/>
                <a:cs typeface="Times New Roman" panose="02020603050405020304" pitchFamily="18" charset="0"/>
              </a:rPr>
              <a:t> </a:t>
            </a:r>
          </a:p>
        </p:txBody>
      </p:sp>
      <p:sp>
        <p:nvSpPr>
          <p:cNvPr id="4" name="TextBox 4"/>
          <p:cNvSpPr txBox="1"/>
          <p:nvPr/>
        </p:nvSpPr>
        <p:spPr>
          <a:xfrm>
            <a:off x="1425072" y="3911252"/>
            <a:ext cx="15437855" cy="2257028"/>
          </a:xfrm>
          <a:prstGeom prst="rect">
            <a:avLst/>
          </a:prstGeom>
        </p:spPr>
        <p:txBody>
          <a:bodyPr lIns="0" tIns="0" rIns="0" bIns="0" rtlCol="0" anchor="t">
            <a:spAutoFit/>
          </a:bodyPr>
          <a:lstStyle/>
          <a:p>
            <a:pPr marL="863599" lvl="1" indent="-431800" algn="r" rtl="1">
              <a:lnSpc>
                <a:spcPts val="4399"/>
              </a:lnSpc>
              <a:buFont typeface="Arial"/>
              <a:buChar char="•"/>
            </a:pPr>
            <a:r>
              <a:rPr lang="en-US" sz="3999" b="1" dirty="0" err="1">
                <a:solidFill>
                  <a:srgbClr val="222222"/>
                </a:solidFill>
                <a:latin typeface="Times New Roman" panose="02020603050405020304" pitchFamily="18" charset="0"/>
                <a:cs typeface="Times New Roman" panose="02020603050405020304" pitchFamily="18" charset="0"/>
              </a:rPr>
              <a:t>مواد</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مطلوبة</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بصفة</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عاجلة</a:t>
            </a:r>
            <a:r>
              <a:rPr lang="en-US" sz="3999" b="1" dirty="0">
                <a:solidFill>
                  <a:srgbClr val="222222"/>
                </a:solidFill>
                <a:latin typeface="Times New Roman" panose="02020603050405020304" pitchFamily="18" charset="0"/>
                <a:cs typeface="Times New Roman" panose="02020603050405020304" pitchFamily="18" charset="0"/>
              </a:rPr>
              <a:t> </a:t>
            </a:r>
          </a:p>
          <a:p>
            <a:pPr marL="863599" lvl="1" indent="-431800" algn="r" rtl="1">
              <a:lnSpc>
                <a:spcPts val="4399"/>
              </a:lnSpc>
              <a:buFont typeface="Arial"/>
              <a:buChar char="•"/>
            </a:pPr>
            <a:r>
              <a:rPr lang="en-US" sz="3999" b="1" dirty="0" err="1">
                <a:solidFill>
                  <a:srgbClr val="222222"/>
                </a:solidFill>
                <a:latin typeface="Times New Roman" panose="02020603050405020304" pitchFamily="18" charset="0"/>
                <a:cs typeface="Times New Roman" panose="02020603050405020304" pitchFamily="18" charset="0"/>
              </a:rPr>
              <a:t>أصناف</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تتدهور</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قيمتها</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بمرور</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الوقت</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أثناء</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نقلها</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أو</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تتعرض</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للهلاك</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والتلف</a:t>
            </a:r>
            <a:endParaRPr lang="en-US" sz="3999" b="1" dirty="0">
              <a:solidFill>
                <a:srgbClr val="222222"/>
              </a:solidFill>
              <a:latin typeface="Times New Roman" panose="02020603050405020304" pitchFamily="18" charset="0"/>
              <a:cs typeface="Times New Roman" panose="02020603050405020304" pitchFamily="18" charset="0"/>
            </a:endParaRPr>
          </a:p>
          <a:p>
            <a:pPr marL="863599" lvl="1" indent="-431800" algn="r" rtl="1">
              <a:lnSpc>
                <a:spcPts val="4399"/>
              </a:lnSpc>
              <a:buFont typeface="Arial"/>
              <a:buChar char="•"/>
            </a:pP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المواد</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ذات</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القيمة</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العالية</a:t>
            </a:r>
            <a:endParaRPr lang="ar-DZ" sz="3999" b="1" dirty="0">
              <a:solidFill>
                <a:srgbClr val="222222"/>
              </a:solidFill>
              <a:latin typeface="Times New Roman" panose="02020603050405020304" pitchFamily="18" charset="0"/>
              <a:cs typeface="Times New Roman" panose="02020603050405020304" pitchFamily="18" charset="0"/>
            </a:endParaRPr>
          </a:p>
          <a:p>
            <a:pPr marL="863599" lvl="1" indent="-431800" algn="r" rtl="1">
              <a:lnSpc>
                <a:spcPts val="4399"/>
              </a:lnSpc>
              <a:buFont typeface="Arial"/>
              <a:buChar char="•"/>
            </a:pPr>
            <a:r>
              <a:rPr lang="ar-DZ" sz="3999" b="1" dirty="0">
                <a:solidFill>
                  <a:srgbClr val="222222"/>
                </a:solidFill>
                <a:latin typeface="Times New Roman" panose="02020603050405020304" pitchFamily="18" charset="0"/>
                <a:cs typeface="Times New Roman" panose="02020603050405020304" pitchFamily="18" charset="0"/>
              </a:rPr>
              <a:t>الأشياء التي يجب نقلها مع أو عقب سفر الركاب بالجو مباشرة </a:t>
            </a:r>
            <a:endParaRPr lang="en-US" sz="3999" b="1" dirty="0">
              <a:solidFill>
                <a:srgbClr val="222222"/>
              </a:solidFill>
              <a:latin typeface="Times New Roman" panose="02020603050405020304" pitchFamily="18" charset="0"/>
              <a:cs typeface="Times New Roman" panose="02020603050405020304" pitchFamily="18" charset="0"/>
            </a:endParaRPr>
          </a:p>
        </p:txBody>
      </p:sp>
      <p:grpSp>
        <p:nvGrpSpPr>
          <p:cNvPr id="5" name="Group 5"/>
          <p:cNvGrpSpPr/>
          <p:nvPr/>
        </p:nvGrpSpPr>
        <p:grpSpPr>
          <a:xfrm>
            <a:off x="0" y="0"/>
            <a:ext cx="2393098" cy="4860246"/>
            <a:chOff x="0" y="0"/>
            <a:chExt cx="3190797" cy="6480328"/>
          </a:xfrm>
        </p:grpSpPr>
        <p:sp>
          <p:nvSpPr>
            <p:cNvPr id="6" name="Freeform 6"/>
            <p:cNvSpPr/>
            <p:nvPr/>
          </p:nvSpPr>
          <p:spPr>
            <a:xfrm flipH="1">
              <a:off x="0" y="1460173"/>
              <a:ext cx="3190797" cy="5020155"/>
            </a:xfrm>
            <a:custGeom>
              <a:avLst/>
              <a:gdLst/>
              <a:ahLst/>
              <a:cxnLst/>
              <a:rect l="l" t="t" r="r" b="b"/>
              <a:pathLst>
                <a:path w="3190797" h="5020155">
                  <a:moveTo>
                    <a:pt x="3190797" y="0"/>
                  </a:moveTo>
                  <a:lnTo>
                    <a:pt x="0" y="0"/>
                  </a:lnTo>
                  <a:lnTo>
                    <a:pt x="0" y="5020155"/>
                  </a:lnTo>
                  <a:lnTo>
                    <a:pt x="3190797" y="5020155"/>
                  </a:lnTo>
                  <a:lnTo>
                    <a:pt x="3190797"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163486" y="0"/>
              <a:ext cx="928082" cy="1460173"/>
            </a:xfrm>
            <a:custGeom>
              <a:avLst/>
              <a:gdLst/>
              <a:ahLst/>
              <a:cxnLst/>
              <a:rect l="l" t="t" r="r" b="b"/>
              <a:pathLst>
                <a:path w="928082" h="1460173">
                  <a:moveTo>
                    <a:pt x="928082" y="0"/>
                  </a:moveTo>
                  <a:lnTo>
                    <a:pt x="0" y="0"/>
                  </a:lnTo>
                  <a:lnTo>
                    <a:pt x="0" y="1460173"/>
                  </a:lnTo>
                  <a:lnTo>
                    <a:pt x="928082" y="1460173"/>
                  </a:lnTo>
                  <a:lnTo>
                    <a:pt x="928082" y="0"/>
                  </a:lnTo>
                  <a:close/>
                </a:path>
              </a:pathLst>
            </a:custGeom>
            <a:blipFill>
              <a:blip r:embed="rId7" cstate="print">
                <a:extLst>
                  <a:ext uri="{96DAC541-7B7A-43D3-8B79-37D633B846F1}">
                    <asvg:svgBlip xmlns:asvg="http://schemas.microsoft.com/office/drawing/2016/SVG/main" xmlns="" r:embed="rId6"/>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1000"/>
                                        <p:tgtEl>
                                          <p:spTgt spid="4">
                                            <p:txEl>
                                              <p:pRg st="3" end="3"/>
                                            </p:txEl>
                                          </p:spTgt>
                                        </p:tgtEl>
                                      </p:cBhvr>
                                    </p:animEffect>
                                    <p:anim calcmode="lin" valueType="num">
                                      <p:cBhvr>
                                        <p:cTn id="4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grpSp>
        <p:nvGrpSpPr>
          <p:cNvPr id="2" name="Group 2"/>
          <p:cNvGrpSpPr/>
          <p:nvPr/>
        </p:nvGrpSpPr>
        <p:grpSpPr>
          <a:xfrm>
            <a:off x="14693874" y="5063155"/>
            <a:ext cx="3594126" cy="5223845"/>
            <a:chOff x="0" y="0"/>
            <a:chExt cx="4792168" cy="6965126"/>
          </a:xfrm>
        </p:grpSpPr>
        <p:sp>
          <p:nvSpPr>
            <p:cNvPr id="3" name="Freeform 3"/>
            <p:cNvSpPr/>
            <p:nvPr/>
          </p:nvSpPr>
          <p:spPr>
            <a:xfrm flipH="1">
              <a:off x="1079790" y="1124356"/>
              <a:ext cx="3712378" cy="5840770"/>
            </a:xfrm>
            <a:custGeom>
              <a:avLst/>
              <a:gdLst/>
              <a:ahLst/>
              <a:cxnLst/>
              <a:rect l="l" t="t" r="r" b="b"/>
              <a:pathLst>
                <a:path w="3712378" h="5840770">
                  <a:moveTo>
                    <a:pt x="3712378" y="0"/>
                  </a:moveTo>
                  <a:lnTo>
                    <a:pt x="0" y="0"/>
                  </a:lnTo>
                  <a:lnTo>
                    <a:pt x="0" y="5840770"/>
                  </a:lnTo>
                  <a:lnTo>
                    <a:pt x="3712378" y="5840770"/>
                  </a:lnTo>
                  <a:lnTo>
                    <a:pt x="371237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0" y="0"/>
            <a:ext cx="2167243" cy="5974075"/>
            <a:chOff x="0" y="0"/>
            <a:chExt cx="2889658" cy="7965433"/>
          </a:xfrm>
        </p:grpSpPr>
        <p:sp>
          <p:nvSpPr>
            <p:cNvPr id="6" name="Freeform 6"/>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sp>
        <p:nvSpPr>
          <p:cNvPr id="8" name="TextBox 8"/>
          <p:cNvSpPr txBox="1"/>
          <p:nvPr/>
        </p:nvSpPr>
        <p:spPr>
          <a:xfrm>
            <a:off x="3419504" y="4062177"/>
            <a:ext cx="11448992" cy="2269852"/>
          </a:xfrm>
          <a:prstGeom prst="rect">
            <a:avLst/>
          </a:prstGeom>
        </p:spPr>
        <p:txBody>
          <a:bodyPr lIns="0" tIns="0" rIns="0" bIns="0" rtlCol="0" anchor="t">
            <a:spAutoFit/>
          </a:bodyPr>
          <a:lstStyle/>
          <a:p>
            <a:pPr algn="ctr" rtl="1">
              <a:lnSpc>
                <a:spcPts val="17710"/>
              </a:lnSpc>
            </a:pPr>
            <a:r>
              <a:rPr lang="en-US" sz="16100" b="1" dirty="0" err="1" smtClean="0">
                <a:solidFill>
                  <a:srgbClr val="B24A3B"/>
                </a:solidFill>
                <a:latin typeface="Times New Roman" panose="02020603050405020304" pitchFamily="18" charset="0"/>
                <a:cs typeface="Times New Roman" panose="02020603050405020304" pitchFamily="18" charset="0"/>
              </a:rPr>
              <a:t>ثالث</a:t>
            </a:r>
            <a:r>
              <a:rPr lang="ar-DZ" sz="16100" b="1" dirty="0" smtClean="0">
                <a:solidFill>
                  <a:srgbClr val="B24A3B"/>
                </a:solidFill>
                <a:latin typeface="Times New Roman" panose="02020603050405020304" pitchFamily="18" charset="0"/>
                <a:cs typeface="Times New Roman" panose="02020603050405020304" pitchFamily="18" charset="0"/>
              </a:rPr>
              <a:t>ا</a:t>
            </a:r>
            <a:endParaRPr lang="en-US" sz="16100" b="1" dirty="0">
              <a:solidFill>
                <a:srgbClr val="B24A3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4679569" y="6667500"/>
            <a:ext cx="8928861" cy="564257"/>
          </a:xfrm>
          <a:prstGeom prst="rect">
            <a:avLst/>
          </a:prstGeom>
        </p:spPr>
        <p:txBody>
          <a:bodyPr wrap="square" lIns="0" tIns="0" rIns="0" bIns="0" rtlCol="0" anchor="t">
            <a:spAutoFit/>
          </a:bodyPr>
          <a:lstStyle/>
          <a:p>
            <a:pPr algn="r" rtl="1">
              <a:lnSpc>
                <a:spcPts val="4399"/>
              </a:lnSpc>
            </a:pPr>
            <a:r>
              <a:rPr lang="en-US" sz="3999" b="1" dirty="0" err="1">
                <a:solidFill>
                  <a:srgbClr val="222222"/>
                </a:solidFill>
                <a:latin typeface="Times New Roman" panose="02020603050405020304" pitchFamily="18" charset="0"/>
                <a:cs typeface="Times New Roman" panose="02020603050405020304" pitchFamily="18" charset="0"/>
              </a:rPr>
              <a:t>إتفاقية</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وارسو</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لتوحيد</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قواعد</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النقل</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الجوي</a:t>
            </a:r>
            <a:r>
              <a:rPr lang="en-US" sz="3999" b="1" dirty="0">
                <a:solidFill>
                  <a:srgbClr val="222222"/>
                </a:solidFill>
                <a:latin typeface="Times New Roman" panose="02020603050405020304" pitchFamily="18" charset="0"/>
                <a:cs typeface="Times New Roman" panose="02020603050405020304" pitchFamily="18" charset="0"/>
              </a:rPr>
              <a:t> </a:t>
            </a:r>
            <a:r>
              <a:rPr lang="en-US" sz="3999" b="1" dirty="0" err="1">
                <a:solidFill>
                  <a:srgbClr val="222222"/>
                </a:solidFill>
                <a:latin typeface="Times New Roman" panose="02020603050405020304" pitchFamily="18" charset="0"/>
                <a:cs typeface="Times New Roman" panose="02020603050405020304" pitchFamily="18" charset="0"/>
              </a:rPr>
              <a:t>الدولي</a:t>
            </a:r>
            <a:r>
              <a:rPr lang="en-US" sz="3999" b="1" dirty="0">
                <a:solidFill>
                  <a:srgbClr val="222222"/>
                </a:solidFill>
                <a:latin typeface="Times New Roman" panose="02020603050405020304" pitchFamily="18" charset="0"/>
                <a:cs typeface="Times New Roman" panose="02020603050405020304" pitchFamily="18" charset="0"/>
              </a:rPr>
              <a:t> 1929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TextBox 3"/>
          <p:cNvSpPr txBox="1"/>
          <p:nvPr/>
        </p:nvSpPr>
        <p:spPr>
          <a:xfrm>
            <a:off x="2125522" y="2015400"/>
            <a:ext cx="14036957" cy="2200313"/>
          </a:xfrm>
          <a:prstGeom prst="rect">
            <a:avLst/>
          </a:prstGeom>
        </p:spPr>
        <p:txBody>
          <a:bodyPr lIns="0" tIns="0" rIns="0" bIns="0" rtlCol="0" anchor="t">
            <a:spAutoFit/>
          </a:bodyPr>
          <a:lstStyle/>
          <a:p>
            <a:pPr algn="ctr" rtl="1">
              <a:lnSpc>
                <a:spcPts val="8253"/>
              </a:lnSpc>
            </a:pPr>
            <a:r>
              <a:rPr lang="en-US" sz="7503" b="1" dirty="0" err="1">
                <a:solidFill>
                  <a:srgbClr val="F4EAD2"/>
                </a:solidFill>
                <a:latin typeface="Times New Roman" panose="02020603050405020304" pitchFamily="18" charset="0"/>
                <a:cs typeface="Times New Roman" panose="02020603050405020304" pitchFamily="18" charset="0"/>
              </a:rPr>
              <a:t>إتفاقية</a:t>
            </a:r>
            <a:r>
              <a:rPr lang="en-US" sz="7503" b="1" dirty="0">
                <a:solidFill>
                  <a:srgbClr val="F4EAD2"/>
                </a:solidFill>
                <a:latin typeface="Times New Roman" panose="02020603050405020304" pitchFamily="18" charset="0"/>
                <a:cs typeface="Times New Roman" panose="02020603050405020304" pitchFamily="18" charset="0"/>
              </a:rPr>
              <a:t> </a:t>
            </a:r>
            <a:r>
              <a:rPr lang="en-US" sz="7503" b="1" dirty="0" err="1">
                <a:solidFill>
                  <a:srgbClr val="F4EAD2"/>
                </a:solidFill>
                <a:latin typeface="Times New Roman" panose="02020603050405020304" pitchFamily="18" charset="0"/>
                <a:cs typeface="Times New Roman" panose="02020603050405020304" pitchFamily="18" charset="0"/>
              </a:rPr>
              <a:t>وارسو</a:t>
            </a:r>
            <a:r>
              <a:rPr lang="en-US" sz="7503" b="1" dirty="0">
                <a:solidFill>
                  <a:srgbClr val="F4EAD2"/>
                </a:solidFill>
                <a:latin typeface="Times New Roman" panose="02020603050405020304" pitchFamily="18" charset="0"/>
                <a:cs typeface="Times New Roman" panose="02020603050405020304" pitchFamily="18" charset="0"/>
              </a:rPr>
              <a:t> </a:t>
            </a:r>
            <a:r>
              <a:rPr lang="en-US" sz="7503" b="1" dirty="0" err="1">
                <a:solidFill>
                  <a:srgbClr val="F4EAD2"/>
                </a:solidFill>
                <a:latin typeface="Times New Roman" panose="02020603050405020304" pitchFamily="18" charset="0"/>
                <a:cs typeface="Times New Roman" panose="02020603050405020304" pitchFamily="18" charset="0"/>
              </a:rPr>
              <a:t>لتوحيد</a:t>
            </a:r>
            <a:r>
              <a:rPr lang="en-US" sz="7503" b="1" dirty="0">
                <a:solidFill>
                  <a:srgbClr val="F4EAD2"/>
                </a:solidFill>
                <a:latin typeface="Times New Roman" panose="02020603050405020304" pitchFamily="18" charset="0"/>
                <a:cs typeface="Times New Roman" panose="02020603050405020304" pitchFamily="18" charset="0"/>
              </a:rPr>
              <a:t> </a:t>
            </a:r>
            <a:r>
              <a:rPr lang="en-US" sz="7503" b="1" dirty="0" err="1">
                <a:solidFill>
                  <a:srgbClr val="F4EAD2"/>
                </a:solidFill>
                <a:latin typeface="Times New Roman" panose="02020603050405020304" pitchFamily="18" charset="0"/>
                <a:cs typeface="Times New Roman" panose="02020603050405020304" pitchFamily="18" charset="0"/>
              </a:rPr>
              <a:t>قواعد</a:t>
            </a:r>
            <a:r>
              <a:rPr lang="en-US" sz="7503" b="1" dirty="0">
                <a:solidFill>
                  <a:srgbClr val="F4EAD2"/>
                </a:solidFill>
                <a:latin typeface="Times New Roman" panose="02020603050405020304" pitchFamily="18" charset="0"/>
                <a:cs typeface="Times New Roman" panose="02020603050405020304" pitchFamily="18" charset="0"/>
              </a:rPr>
              <a:t> </a:t>
            </a:r>
            <a:r>
              <a:rPr lang="en-US" sz="7503" b="1" dirty="0" err="1">
                <a:solidFill>
                  <a:srgbClr val="F4EAD2"/>
                </a:solidFill>
                <a:latin typeface="Times New Roman" panose="02020603050405020304" pitchFamily="18" charset="0"/>
                <a:cs typeface="Times New Roman" panose="02020603050405020304" pitchFamily="18" charset="0"/>
              </a:rPr>
              <a:t>النقل</a:t>
            </a:r>
            <a:r>
              <a:rPr lang="en-US" sz="7503" b="1" dirty="0">
                <a:solidFill>
                  <a:srgbClr val="F4EAD2"/>
                </a:solidFill>
                <a:latin typeface="Times New Roman" panose="02020603050405020304" pitchFamily="18" charset="0"/>
                <a:cs typeface="Times New Roman" panose="02020603050405020304" pitchFamily="18" charset="0"/>
              </a:rPr>
              <a:t> </a:t>
            </a:r>
            <a:r>
              <a:rPr lang="en-US" sz="7503" b="1" dirty="0" err="1">
                <a:solidFill>
                  <a:srgbClr val="F4EAD2"/>
                </a:solidFill>
                <a:latin typeface="Times New Roman" panose="02020603050405020304" pitchFamily="18" charset="0"/>
                <a:cs typeface="Times New Roman" panose="02020603050405020304" pitchFamily="18" charset="0"/>
              </a:rPr>
              <a:t>الجوي</a:t>
            </a:r>
            <a:r>
              <a:rPr lang="en-US" sz="7503" b="1" dirty="0">
                <a:solidFill>
                  <a:srgbClr val="F4EAD2"/>
                </a:solidFill>
                <a:latin typeface="Times New Roman" panose="02020603050405020304" pitchFamily="18" charset="0"/>
                <a:cs typeface="Times New Roman" panose="02020603050405020304" pitchFamily="18" charset="0"/>
              </a:rPr>
              <a:t> </a:t>
            </a:r>
            <a:r>
              <a:rPr lang="en-US" sz="7503" b="1" dirty="0" err="1">
                <a:solidFill>
                  <a:srgbClr val="F4EAD2"/>
                </a:solidFill>
                <a:latin typeface="Times New Roman" panose="02020603050405020304" pitchFamily="18" charset="0"/>
                <a:cs typeface="Times New Roman" panose="02020603050405020304" pitchFamily="18" charset="0"/>
              </a:rPr>
              <a:t>الدولي</a:t>
            </a:r>
            <a:r>
              <a:rPr lang="en-US" sz="7503" b="1" dirty="0">
                <a:solidFill>
                  <a:srgbClr val="F4EAD2"/>
                </a:solidFill>
                <a:latin typeface="Times New Roman" panose="02020603050405020304" pitchFamily="18" charset="0"/>
                <a:cs typeface="Times New Roman" panose="02020603050405020304" pitchFamily="18" charset="0"/>
              </a:rPr>
              <a:t> 1929</a:t>
            </a:r>
          </a:p>
        </p:txBody>
      </p:sp>
      <p:sp>
        <p:nvSpPr>
          <p:cNvPr id="4" name="TextBox 4"/>
          <p:cNvSpPr txBox="1"/>
          <p:nvPr/>
        </p:nvSpPr>
        <p:spPr>
          <a:xfrm>
            <a:off x="3827796" y="5744452"/>
            <a:ext cx="10632409" cy="1705595"/>
          </a:xfrm>
          <a:prstGeom prst="rect">
            <a:avLst/>
          </a:prstGeom>
        </p:spPr>
        <p:txBody>
          <a:bodyPr lIns="0" tIns="0" rIns="0" bIns="0" rtlCol="0" anchor="t">
            <a:spAutoFit/>
          </a:bodyPr>
          <a:lstStyle/>
          <a:p>
            <a:pPr algn="ctr" rtl="1">
              <a:lnSpc>
                <a:spcPts val="13308"/>
              </a:lnSpc>
            </a:pPr>
            <a:r>
              <a:rPr lang="en-US" sz="12098" b="1" dirty="0" err="1">
                <a:solidFill>
                  <a:srgbClr val="F4EAD2"/>
                </a:solidFill>
                <a:latin typeface="Times New Roman" panose="02020603050405020304" pitchFamily="18" charset="0"/>
                <a:cs typeface="Times New Roman" panose="02020603050405020304" pitchFamily="18" charset="0"/>
              </a:rPr>
              <a:t>مبادئ</a:t>
            </a:r>
            <a:r>
              <a:rPr lang="en-US" sz="12098" b="1" dirty="0">
                <a:solidFill>
                  <a:srgbClr val="F4EAD2"/>
                </a:solidFill>
                <a:latin typeface="Times New Roman" panose="02020603050405020304" pitchFamily="18" charset="0"/>
                <a:cs typeface="Times New Roman" panose="02020603050405020304" pitchFamily="18" charset="0"/>
              </a:rPr>
              <a:t> </a:t>
            </a:r>
            <a:r>
              <a:rPr lang="en-US" sz="12098" b="1" dirty="0" err="1">
                <a:solidFill>
                  <a:srgbClr val="F4EAD2"/>
                </a:solidFill>
                <a:latin typeface="Times New Roman" panose="02020603050405020304" pitchFamily="18" charset="0"/>
                <a:cs typeface="Times New Roman" panose="02020603050405020304" pitchFamily="18" charset="0"/>
              </a:rPr>
              <a:t>الإتفاقية</a:t>
            </a:r>
            <a:endParaRPr lang="en-US" sz="12098" b="1" dirty="0">
              <a:solidFill>
                <a:srgbClr val="F4EAD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0" y="0"/>
            <a:ext cx="1807375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تهدف لتوحيد بعض قواعد النقل الجوي الدولي، ومن بينها تنظيم وتحديد مسئولية الناقل الجوي عن الأضرار التي قد تقع عن نقل الركاب والبضائع والأمتعة في حالات محددة، وقد تم تعديل هذه الاتفاقية وفق بروتوكول لاهاي سنة</a:t>
            </a: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1955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ثم بروتوكول مونتريال لسنة</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1975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وقد أطلق على مجموعة قواعد الاتفاقية وتعديلاتها</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نظام وارسو لتحديد مسؤولية الناقل الجوي</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وهذا النظام قد تضمن تنظيم النواحي الآتية</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DZ"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fr-FR" sz="3600" b="0" i="0" u="none" strike="noStrike" cap="none" normalizeH="0" baseline="0" dirty="0" smtClean="0">
                <a:ln>
                  <a:noFill/>
                </a:ln>
                <a:solidFill>
                  <a:schemeClr val="tx1"/>
                </a:solidFill>
                <a:effectLst/>
                <a:latin typeface="Calibri" pitchFamily="34" charset="0"/>
                <a:ea typeface="Times New Roman" pitchFamily="18" charset="0"/>
                <a:cs typeface="Wingdings" pitchFamily="2" charset="2"/>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تحديد المقصود بالنقل الجوي الدولي، وهو النقل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الذى</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يتم بالطائرات بين نقطتين تقعان في إقليمي دولتين طرفين في النظام، أو بين نقطتين تقعا في إقليم دولة واحدة عضو في النظام، مع هبوط متفق عليه خارج هذا الإقليم</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DZ"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fr-FR" sz="3600" b="0" i="0" u="none" strike="noStrike" cap="none" normalizeH="0" baseline="0" dirty="0" smtClean="0">
                <a:ln>
                  <a:noFill/>
                </a:ln>
                <a:solidFill>
                  <a:schemeClr val="tx1"/>
                </a:solidFill>
                <a:effectLst/>
                <a:latin typeface="Calibri" pitchFamily="34" charset="0"/>
                <a:ea typeface="Times New Roman" pitchFamily="18" charset="0"/>
                <a:cs typeface="Wingdings" pitchFamily="2" charset="2"/>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تحديد مستندات النقل الجوي وبياناتها عند نقل الركاب والأمتعة والبضائع، تسمى مستندات نقل البضائع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فى</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المعاهدة باسم (خطاب النقل الجوي</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تم تعديل الاسم فيما بعد، ليكون</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بوليصة الشحن الجوي</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Air </a:t>
            </a:r>
            <a:r>
              <a:rPr kumimoji="0" lang="fr-FR"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Way</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Bill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ثم سمح للناقل الجوي بالاستعاضة عن هذا المستند، بإيصال استلام البضائع، إذا استخدم أجهزة إلكترونية</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الكمبيوتر</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لحفظ البيانات الواردة في المستند</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DZ"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fr-FR" sz="3600" b="0" i="0" u="none" strike="noStrike" cap="none" normalizeH="0" baseline="0" dirty="0" smtClean="0">
                <a:ln>
                  <a:noFill/>
                </a:ln>
                <a:solidFill>
                  <a:schemeClr val="tx1"/>
                </a:solidFill>
                <a:effectLst/>
                <a:latin typeface="Calibri" pitchFamily="34" charset="0"/>
                <a:ea typeface="Times New Roman" pitchFamily="18" charset="0"/>
                <a:cs typeface="Wingdings" pitchFamily="2" charset="2"/>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تنظيم حقوق والتزامات كل من المرسل والناقل الجوي والمرسل إليه</a:t>
            </a:r>
            <a:endPar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Wingdings" pitchFamily="2" charset="2"/>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تحديد</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حالات</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مسؤولية</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الناقل</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الجوي</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ودفوعه</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عن</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الأضرار</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الناجمة</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عن</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تلف</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أو</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فقد</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أو</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تأخير</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نقل</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ar-SA"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البضائع</a:t>
            </a:r>
            <a:r>
              <a:rPr kumimoji="0" lang="fr-FR"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14250" y="0"/>
            <a:ext cx="17645186"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ب</a:t>
            </a:r>
            <a:r>
              <a:rPr kumimoji="0" lang="fr-FR"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اتفاقية شيكاغو المتعلقة بسيادة الدولة على مجالها الجوي (1944) : </a:t>
            </a:r>
            <a:endParaRPr kumimoji="0" lang="ar-DZ"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DZ"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بدأت فيها أولى محاولات تدويل النقل الجوي، وتزعمت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وم</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أ هذا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الإتجاه</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حيث طالبت بفتح أسواق النقل الجوي المدني وتحريرها لكافة دول العالم</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مبدأ السماوات المفتوحة</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لكن بريطانيا عارضت ذلك، وطالبت بترك تنظيم النقل الجوي لإرادة الدول بالأسلوب الذي تتفق عليه</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مبدأ المعاملة بالمثل</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من خلال اتفاقيات ثنائية أو متعددة الأطراف، وفي الأخير تم ترجيح الموقف البريطاني، باعتبار أن النقل الجوي يدخل ضمن سيادة الدول على مجالها الجوي، والتالي من حقها تنظيمه بما يحمي شركاتها الوطنية من المنافسة الأجنبية غير المتكافئة، ومع ذلك فقد بادرت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وم</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أ إلى تحرير مجال النقل الجوي، وإلغاء كل الضوابط الحكومية منذ عام</a:t>
            </a:r>
            <a:r>
              <a:rPr lang="ar-DZ" sz="3600" dirty="0" smtClean="0">
                <a:latin typeface="Arial" pitchFamily="34" charset="0"/>
                <a:ea typeface="Times New Roman" pitchFamily="18" charset="0"/>
                <a:cs typeface="Arial" pitchFamily="34" charset="0"/>
              </a:rPr>
              <a:t> </a:t>
            </a:r>
            <a:r>
              <a:rPr lang="ar-DZ" sz="3600" dirty="0" smtClean="0">
                <a:latin typeface="Arial" pitchFamily="34" charset="0"/>
                <a:ea typeface="Times New Roman" pitchFamily="18" charset="0"/>
                <a:cs typeface="Arial" pitchFamily="34" charset="0"/>
              </a:rPr>
              <a:t>1978</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ثم تبعتها بعض دول أوربا الغربية واليابان في أوائل الثمانينات، لتتبعها دول أخرى بعد ذلك</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857220"/>
            <a:ext cx="18002311"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lgn="r" rtl="1" fontAlgn="base">
              <a:lnSpc>
                <a:spcPct val="150000"/>
              </a:lnSpc>
              <a:spcBef>
                <a:spcPct val="0"/>
              </a:spcBef>
              <a:spcAft>
                <a:spcPct val="0"/>
              </a:spcAft>
            </a:pPr>
            <a:r>
              <a:rPr lang="ar-DZ" sz="4000" dirty="0" smtClean="0">
                <a:latin typeface="Times New Roman" pitchFamily="18" charset="0"/>
                <a:ea typeface="Times New Roman" pitchFamily="18" charset="0"/>
                <a:cs typeface="Times New Roman" pitchFamily="18" charset="0"/>
              </a:rPr>
              <a:t>مقدمة </a:t>
            </a:r>
          </a:p>
          <a:p>
            <a:pPr lvl="0" algn="r" rtl="1" fontAlgn="base">
              <a:lnSpc>
                <a:spcPct val="150000"/>
              </a:lnSpc>
              <a:spcBef>
                <a:spcPct val="0"/>
              </a:spcBef>
              <a:spcAft>
                <a:spcPct val="0"/>
              </a:spcAft>
            </a:pPr>
            <a:r>
              <a:rPr kumimoji="0" lang="ar-SA"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يعتبر النقل الجوي من أهم وسائل</a:t>
            </a:r>
            <a:r>
              <a:rPr kumimoji="0" lang="ar-DZ"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النقل </a:t>
            </a:r>
            <a:r>
              <a:rPr kumimoji="0" lang="ar-SA"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و عاملا مهما للاقتصاد العالمي، حيث يتم نقل سلع بقيمة أكثر من خمسة آلاف مليار دولار سنويا، وهو ما يمثل أكثر من ثلث التجارة العالمية من حيث القيمة، ولكن</a:t>
            </a:r>
            <a:r>
              <a:rPr kumimoji="0" lang="fr-FR"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0.5 </a:t>
            </a:r>
            <a:r>
              <a:rPr kumimoji="0" lang="ar-SA"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فقط من حيث الوزن</a:t>
            </a:r>
            <a:r>
              <a:rPr kumimoji="0" lang="fr-FR"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ويمثل شحن البضائع نحو</a:t>
            </a:r>
            <a:r>
              <a:rPr kumimoji="0" lang="fr-FR"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12 </a:t>
            </a:r>
            <a:r>
              <a:rPr kumimoji="0" lang="ar-SA"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من عائدات </a:t>
            </a:r>
            <a:r>
              <a:rPr lang="ar-SA" sz="2800" dirty="0" smtClean="0">
                <a:latin typeface="Times New Roman" pitchFamily="18" charset="0"/>
                <a:ea typeface="Times New Roman" pitchFamily="18" charset="0"/>
                <a:cs typeface="Times New Roman" pitchFamily="18" charset="0"/>
              </a:rPr>
              <a:t>صناعة </a:t>
            </a:r>
            <a:r>
              <a:rPr lang="ar-SA" sz="2800" dirty="0" smtClean="0">
                <a:latin typeface="Times New Roman" pitchFamily="18" charset="0"/>
                <a:ea typeface="Times New Roman" pitchFamily="18" charset="0"/>
                <a:cs typeface="Times New Roman" pitchFamily="18" charset="0"/>
              </a:rPr>
              <a:t>الطيران، والباقي</a:t>
            </a:r>
            <a:r>
              <a:rPr lang="fr-FR" sz="2800" dirty="0" smtClean="0">
                <a:latin typeface="Times New Roman" pitchFamily="18" charset="0"/>
                <a:ea typeface="Times New Roman" pitchFamily="18" charset="0"/>
                <a:cs typeface="Times New Roman" pitchFamily="18" charset="0"/>
              </a:rPr>
              <a:t> 88 % </a:t>
            </a:r>
            <a:r>
              <a:rPr lang="ar-SA" sz="2800" dirty="0" smtClean="0">
                <a:latin typeface="Times New Roman" pitchFamily="18" charset="0"/>
                <a:ea typeface="Times New Roman" pitchFamily="18" charset="0"/>
                <a:cs typeface="Times New Roman" pitchFamily="18" charset="0"/>
              </a:rPr>
              <a:t>من نقل الركاب، ومع ذلك فإن مساهمة إيرادات البضائع في </a:t>
            </a:r>
            <a:r>
              <a:rPr lang="ar-SA" sz="2800" dirty="0" smtClean="0">
                <a:latin typeface="Times New Roman" pitchFamily="18" charset="0"/>
                <a:ea typeface="Times New Roman" pitchFamily="18" charset="0"/>
                <a:cs typeface="Times New Roman" pitchFamily="18" charset="0"/>
              </a:rPr>
              <a:t>الأرباح</a:t>
            </a:r>
            <a:r>
              <a:rPr lang="fr-FR" sz="2800" dirty="0" smtClean="0">
                <a:latin typeface="Times New Roman" pitchFamily="18" charset="0"/>
                <a:ea typeface="Times New Roman" pitchFamily="18" charset="0"/>
                <a:cs typeface="Times New Roman" pitchFamily="18" charset="0"/>
              </a:rPr>
              <a:t> </a:t>
            </a:r>
            <a:r>
              <a:rPr lang="ar-SA" sz="2800" dirty="0" smtClean="0"/>
              <a:t>الإجمالية </a:t>
            </a:r>
            <a:r>
              <a:rPr lang="ar-SA" sz="2800" dirty="0" smtClean="0"/>
              <a:t>للشركات تصل إلى</a:t>
            </a:r>
            <a:r>
              <a:rPr lang="fr-FR" sz="2800" dirty="0" smtClean="0"/>
              <a:t> 25 %</a:t>
            </a:r>
            <a:r>
              <a:rPr lang="ar-SA" sz="2800" dirty="0" smtClean="0"/>
              <a:t>، مما </a:t>
            </a:r>
            <a:r>
              <a:rPr lang="ar-SA" sz="2800" dirty="0" err="1" smtClean="0"/>
              <a:t>ادى</a:t>
            </a:r>
            <a:r>
              <a:rPr lang="ar-SA" sz="2800" dirty="0" smtClean="0"/>
              <a:t> بشركات الطيران إلى الاهتمام بعمليات الشحن الجوي كمصدر من مصادر تحقيق الأرباح، ومن دون الحاجة إلى خدمات صعبة مثل التي يحتاجها الركاب، وقد أصبح الشحن الجوي حاليا كوسيلة للنقل حائزا على مصداقية عالية وثقة كبيرة من الشاحنين، كما أنه شهد تطورا كبيرا في أنظمته الإلكترونية وإمكانية تتبع الشحنة ومعرفة مكانها وموعد وصولها، كما أن النقل الجوي صار أكثر أمانا </a:t>
            </a:r>
            <a:r>
              <a:rPr lang="ar-DZ" sz="2800" dirty="0" smtClean="0"/>
              <a:t>.</a:t>
            </a:r>
            <a:endParaRPr lang="ar-SA" sz="2800" dirty="0" smtClean="0">
              <a:latin typeface="Times New Roman" pitchFamily="18" charset="0"/>
              <a:ea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714316" y="0"/>
            <a:ext cx="17287996"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DZ"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ج</a:t>
            </a:r>
            <a:r>
              <a:rPr kumimoji="0" lang="fr-FR"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مؤتمر بمونتريال كندا</a:t>
            </a:r>
            <a:r>
              <a:rPr kumimoji="0" lang="fr-FR"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1994 </a:t>
            </a: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لتحرير النقل الجوي</a:t>
            </a:r>
            <a:r>
              <a:rPr kumimoji="0" lang="fr-FR"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ar-DZ"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دعت منظمة الطيران المدني الدولي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إيكاو</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(ICAO) International Civil aviation Organisation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لعقد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المؤتمرالدولي</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الرابع للنقل الجوي في</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1994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بمونتريال</a:t>
            </a:r>
            <a:r>
              <a:rPr kumimoji="0" lang="ar-SA"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لإعادة النظر في تنظيم الطيران المدني الدولي، في ظل الاتجاه نحو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الخوصصة</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في العالم، حضرته وفود</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194 </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دولة منظمة </a:t>
            </a:r>
            <a:r>
              <a:rPr kumimoji="0" lang="ar-SA" sz="3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للإيكاو</a:t>
            </a:r>
            <a:r>
              <a:rPr kumimoji="0" lang="ar-SA"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وتم الاتفاق على تحرير أسواق النقل الجوي من القيود، سواء عند نقاط بداية تشغيل الخطوط أو نهايتها أو النقاط المتوسطة، أو فيما وراء إقليم الدول المتعاقدة، وأن يمارس على الخطوط، كافة حقوق النقل الجوي، بما فيها الحرية الخامسة والسادسة</a:t>
            </a:r>
            <a:r>
              <a:rPr kumimoji="0" lang="fr-FR"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55" b="-9555"/>
            </a:stretch>
          </a:blipFill>
        </p:spPr>
      </p:sp>
      <p:sp>
        <p:nvSpPr>
          <p:cNvPr id="3" name="Freeform 3"/>
          <p:cNvSpPr/>
          <p:nvPr/>
        </p:nvSpPr>
        <p:spPr>
          <a:xfrm>
            <a:off x="5500527" y="1560066"/>
            <a:ext cx="6461018" cy="8460234"/>
          </a:xfrm>
          <a:custGeom>
            <a:avLst/>
            <a:gdLst/>
            <a:ahLst/>
            <a:cxnLst/>
            <a:rect l="l" t="t" r="r" b="b"/>
            <a:pathLst>
              <a:path w="4058051" h="5779325">
                <a:moveTo>
                  <a:pt x="0" y="0"/>
                </a:moveTo>
                <a:lnTo>
                  <a:pt x="4058051" y="0"/>
                </a:lnTo>
                <a:lnTo>
                  <a:pt x="4058051" y="5779325"/>
                </a:lnTo>
                <a:lnTo>
                  <a:pt x="0" y="5779325"/>
                </a:lnTo>
                <a:lnTo>
                  <a:pt x="0" y="0"/>
                </a:lnTo>
                <a:close/>
              </a:path>
            </a:pathLst>
          </a:custGeom>
          <a:blipFill>
            <a:blip r:embed="rId4"/>
            <a:stretch>
              <a:fillRect l="-6146" r="-3632"/>
            </a:stretch>
          </a:blipFill>
        </p:spPr>
      </p:sp>
      <p:sp>
        <p:nvSpPr>
          <p:cNvPr id="4" name="TextBox 4"/>
          <p:cNvSpPr txBox="1"/>
          <p:nvPr/>
        </p:nvSpPr>
        <p:spPr>
          <a:xfrm>
            <a:off x="3048000" y="266700"/>
            <a:ext cx="11366072" cy="1102866"/>
          </a:xfrm>
          <a:prstGeom prst="rect">
            <a:avLst/>
          </a:prstGeom>
        </p:spPr>
        <p:txBody>
          <a:bodyPr lIns="0" tIns="0" rIns="0" bIns="0" rtlCol="0" anchor="t">
            <a:spAutoFit/>
          </a:bodyPr>
          <a:lstStyle/>
          <a:p>
            <a:pPr algn="ctr" rtl="1">
              <a:lnSpc>
                <a:spcPts val="8570"/>
              </a:lnSpc>
            </a:pPr>
            <a:r>
              <a:rPr lang="en-US" sz="7791" b="1" dirty="0" err="1">
                <a:solidFill>
                  <a:srgbClr val="F4EAD2"/>
                </a:solidFill>
                <a:latin typeface="Times New Roman" panose="02020603050405020304" pitchFamily="18" charset="0"/>
                <a:cs typeface="Times New Roman" panose="02020603050405020304" pitchFamily="18" charset="0"/>
              </a:rPr>
              <a:t>وثيقة</a:t>
            </a:r>
            <a:r>
              <a:rPr lang="en-US" sz="7791" b="1" dirty="0">
                <a:solidFill>
                  <a:srgbClr val="F4EAD2"/>
                </a:solidFill>
                <a:latin typeface="Times New Roman" panose="02020603050405020304" pitchFamily="18" charset="0"/>
                <a:cs typeface="Times New Roman" panose="02020603050405020304" pitchFamily="18" charset="0"/>
              </a:rPr>
              <a:t> </a:t>
            </a:r>
            <a:r>
              <a:rPr lang="en-US" sz="7791" b="1" dirty="0" err="1">
                <a:solidFill>
                  <a:srgbClr val="F4EAD2"/>
                </a:solidFill>
                <a:latin typeface="Times New Roman" panose="02020603050405020304" pitchFamily="18" charset="0"/>
                <a:cs typeface="Times New Roman" panose="02020603050405020304" pitchFamily="18" charset="0"/>
              </a:rPr>
              <a:t>الشحن</a:t>
            </a:r>
            <a:r>
              <a:rPr lang="en-US" sz="7791" b="1" dirty="0">
                <a:solidFill>
                  <a:srgbClr val="F4EAD2"/>
                </a:solidFill>
                <a:latin typeface="Times New Roman" panose="02020603050405020304" pitchFamily="18" charset="0"/>
                <a:cs typeface="Times New Roman" panose="02020603050405020304" pitchFamily="18" charset="0"/>
              </a:rPr>
              <a:t> </a:t>
            </a:r>
            <a:r>
              <a:rPr lang="en-US" sz="7791" b="1" dirty="0" err="1">
                <a:solidFill>
                  <a:srgbClr val="F4EAD2"/>
                </a:solidFill>
                <a:latin typeface="Times New Roman" panose="02020603050405020304" pitchFamily="18" charset="0"/>
                <a:cs typeface="Times New Roman" panose="02020603050405020304" pitchFamily="18" charset="0"/>
              </a:rPr>
              <a:t>الجوي</a:t>
            </a:r>
            <a:r>
              <a:rPr lang="en-US" sz="7791" b="1" dirty="0">
                <a:solidFill>
                  <a:srgbClr val="F4EAD2"/>
                </a:solidFill>
                <a:latin typeface="Times New Roman" panose="02020603050405020304" pitchFamily="18" charset="0"/>
                <a:cs typeface="Times New Roman" panose="02020603050405020304" pitchFamily="18" charset="0"/>
              </a:rPr>
              <a:t> AWB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1447801" y="266700"/>
            <a:ext cx="8305800" cy="9829800"/>
          </a:xfrm>
          <a:custGeom>
            <a:avLst/>
            <a:gdLst/>
            <a:ahLst/>
            <a:cxnLst/>
            <a:rect l="l" t="t" r="r" b="b"/>
            <a:pathLst>
              <a:path w="6873733" h="7570452">
                <a:moveTo>
                  <a:pt x="0" y="0"/>
                </a:moveTo>
                <a:lnTo>
                  <a:pt x="6873733" y="0"/>
                </a:lnTo>
                <a:lnTo>
                  <a:pt x="6873733" y="7570452"/>
                </a:lnTo>
                <a:lnTo>
                  <a:pt x="0" y="7570452"/>
                </a:lnTo>
                <a:lnTo>
                  <a:pt x="0" y="0"/>
                </a:lnTo>
                <a:close/>
              </a:path>
            </a:pathLst>
          </a:custGeom>
          <a:blipFill>
            <a:blip r:embed="rId3"/>
            <a:stretch>
              <a:fillRect/>
            </a:stretch>
          </a:blipFill>
        </p:spPr>
      </p:sp>
      <p:sp>
        <p:nvSpPr>
          <p:cNvPr id="4" name="TextBox 4"/>
          <p:cNvSpPr txBox="1"/>
          <p:nvPr/>
        </p:nvSpPr>
        <p:spPr>
          <a:xfrm>
            <a:off x="11457187" y="2349557"/>
            <a:ext cx="5802113" cy="4125168"/>
          </a:xfrm>
          <a:prstGeom prst="rect">
            <a:avLst/>
          </a:prstGeom>
        </p:spPr>
        <p:txBody>
          <a:bodyPr lIns="0" tIns="0" rIns="0" bIns="0" rtlCol="0" anchor="t">
            <a:spAutoFit/>
          </a:bodyPr>
          <a:lstStyle/>
          <a:p>
            <a:pPr algn="r" rtl="1">
              <a:lnSpc>
                <a:spcPts val="3629"/>
              </a:lnSpc>
              <a:spcBef>
                <a:spcPct val="0"/>
              </a:spcBef>
            </a:pPr>
            <a:r>
              <a:rPr lang="en-US" sz="2592" b="1" dirty="0" err="1">
                <a:solidFill>
                  <a:srgbClr val="F4EAD2"/>
                </a:solidFill>
                <a:latin typeface="Times New Roman" panose="02020603050405020304" pitchFamily="18" charset="0"/>
                <a:cs typeface="Times New Roman" panose="02020603050405020304" pitchFamily="18" charset="0"/>
              </a:rPr>
              <a:t>القسم</a:t>
            </a:r>
            <a:r>
              <a:rPr lang="en-US" sz="2592" b="1" dirty="0">
                <a:solidFill>
                  <a:srgbClr val="F4EAD2"/>
                </a:solidFill>
                <a:latin typeface="Times New Roman" panose="02020603050405020304" pitchFamily="18" charset="0"/>
                <a:cs typeface="Times New Roman" panose="02020603050405020304" pitchFamily="18" charset="0"/>
              </a:rPr>
              <a:t> 1 </a:t>
            </a:r>
            <a:r>
              <a:rPr lang="ar-DZ" sz="2592" b="1" dirty="0">
                <a:solidFill>
                  <a:srgbClr val="F4EAD2"/>
                </a:solidFill>
                <a:latin typeface="Times New Roman" panose="02020603050405020304" pitchFamily="18" charset="0"/>
                <a:cs typeface="Times New Roman" panose="02020603050405020304" pitchFamily="18" charset="0"/>
              </a:rPr>
              <a:t> إ</a:t>
            </a:r>
            <a:r>
              <a:rPr lang="en-US" sz="2592" b="1" dirty="0" err="1">
                <a:solidFill>
                  <a:srgbClr val="F4EAD2"/>
                </a:solidFill>
                <a:latin typeface="Times New Roman" panose="02020603050405020304" pitchFamily="18" charset="0"/>
                <a:cs typeface="Times New Roman" panose="02020603050405020304" pitchFamily="18" charset="0"/>
              </a:rPr>
              <a:t>سم</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الشاحن</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وعنوانه</a:t>
            </a:r>
            <a:r>
              <a:rPr lang="en-US" sz="2592" b="1" dirty="0">
                <a:solidFill>
                  <a:srgbClr val="F4EAD2"/>
                </a:solidFill>
                <a:latin typeface="Times New Roman" panose="02020603050405020304" pitchFamily="18" charset="0"/>
                <a:cs typeface="Times New Roman" panose="02020603050405020304" pitchFamily="18" charset="0"/>
              </a:rPr>
              <a:t>.</a:t>
            </a:r>
          </a:p>
          <a:p>
            <a:pPr algn="r" rtl="1">
              <a:lnSpc>
                <a:spcPts val="3629"/>
              </a:lnSpc>
              <a:spcBef>
                <a:spcPct val="0"/>
              </a:spcBef>
            </a:pPr>
            <a:endParaRPr lang="en-US" sz="2592" b="1" dirty="0">
              <a:solidFill>
                <a:srgbClr val="F4EAD2"/>
              </a:solidFill>
              <a:latin typeface="Times New Roman" panose="02020603050405020304" pitchFamily="18" charset="0"/>
              <a:cs typeface="Times New Roman" panose="02020603050405020304" pitchFamily="18" charset="0"/>
            </a:endParaRPr>
          </a:p>
          <a:p>
            <a:pPr algn="r" rtl="1">
              <a:lnSpc>
                <a:spcPts val="3629"/>
              </a:lnSpc>
              <a:spcBef>
                <a:spcPct val="0"/>
              </a:spcBef>
            </a:pPr>
            <a:r>
              <a:rPr lang="en-US" sz="2592" b="1" dirty="0" err="1">
                <a:solidFill>
                  <a:srgbClr val="F4EAD2"/>
                </a:solidFill>
                <a:latin typeface="Times New Roman" panose="02020603050405020304" pitchFamily="18" charset="0"/>
                <a:cs typeface="Times New Roman" panose="02020603050405020304" pitchFamily="18" charset="0"/>
              </a:rPr>
              <a:t>القسم</a:t>
            </a:r>
            <a:r>
              <a:rPr lang="en-US" sz="2592" b="1" dirty="0">
                <a:solidFill>
                  <a:srgbClr val="F4EAD2"/>
                </a:solidFill>
                <a:latin typeface="Times New Roman" panose="02020603050405020304" pitchFamily="18" charset="0"/>
                <a:cs typeface="Times New Roman" panose="02020603050405020304" pitchFamily="18" charset="0"/>
              </a:rPr>
              <a:t> 2:</a:t>
            </a:r>
            <a:r>
              <a:rPr lang="ar-DZ" sz="2592" b="1" dirty="0">
                <a:solidFill>
                  <a:srgbClr val="F4EAD2"/>
                </a:solidFill>
                <a:latin typeface="Times New Roman" panose="02020603050405020304" pitchFamily="18" charset="0"/>
                <a:cs typeface="Times New Roman" panose="02020603050405020304" pitchFamily="18" charset="0"/>
              </a:rPr>
              <a:t> </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الاسم</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والعنوان</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ورقم</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هاتف</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الشخص</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أو</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الشركة</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التي</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ستستلم</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هذه</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الشحنة</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من</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الوجهة</a:t>
            </a:r>
            <a:r>
              <a:rPr lang="en-US" sz="2592" b="1" dirty="0">
                <a:solidFill>
                  <a:srgbClr val="F4EAD2"/>
                </a:solidFill>
                <a:latin typeface="Times New Roman" panose="02020603050405020304" pitchFamily="18" charset="0"/>
                <a:cs typeface="Times New Roman" panose="02020603050405020304" pitchFamily="18" charset="0"/>
              </a:rPr>
              <a:t>.</a:t>
            </a:r>
          </a:p>
          <a:p>
            <a:pPr algn="r" rtl="1">
              <a:lnSpc>
                <a:spcPts val="3629"/>
              </a:lnSpc>
              <a:spcBef>
                <a:spcPct val="0"/>
              </a:spcBef>
            </a:pPr>
            <a:endParaRPr lang="en-US" sz="2592" b="1" dirty="0">
              <a:solidFill>
                <a:srgbClr val="F4EAD2"/>
              </a:solidFill>
              <a:latin typeface="Times New Roman" panose="02020603050405020304" pitchFamily="18" charset="0"/>
              <a:cs typeface="Times New Roman" panose="02020603050405020304" pitchFamily="18" charset="0"/>
            </a:endParaRPr>
          </a:p>
          <a:p>
            <a:pPr algn="r" rtl="1">
              <a:lnSpc>
                <a:spcPts val="3629"/>
              </a:lnSpc>
              <a:spcBef>
                <a:spcPct val="0"/>
              </a:spcBef>
            </a:pPr>
            <a:r>
              <a:rPr lang="en-US" sz="2592" b="1" dirty="0" err="1">
                <a:solidFill>
                  <a:srgbClr val="F4EAD2"/>
                </a:solidFill>
                <a:latin typeface="Times New Roman" panose="02020603050405020304" pitchFamily="18" charset="0"/>
                <a:cs typeface="Times New Roman" panose="02020603050405020304" pitchFamily="18" charset="0"/>
              </a:rPr>
              <a:t>القسم</a:t>
            </a:r>
            <a:r>
              <a:rPr lang="en-US" sz="2592" b="1" dirty="0">
                <a:solidFill>
                  <a:srgbClr val="F4EAD2"/>
                </a:solidFill>
                <a:latin typeface="Times New Roman" panose="02020603050405020304" pitchFamily="18" charset="0"/>
                <a:cs typeface="Times New Roman" panose="02020603050405020304" pitchFamily="18" charset="0"/>
              </a:rPr>
              <a:t> 3 </a:t>
            </a:r>
            <a:r>
              <a:rPr lang="ar-DZ"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الناقل</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ومدينة</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المغادرة</a:t>
            </a:r>
            <a:r>
              <a:rPr lang="en-US" sz="2592" b="1" dirty="0">
                <a:solidFill>
                  <a:srgbClr val="F4EAD2"/>
                </a:solidFill>
                <a:latin typeface="Times New Roman" panose="02020603050405020304" pitchFamily="18" charset="0"/>
                <a:cs typeface="Times New Roman" panose="02020603050405020304" pitchFamily="18" charset="0"/>
              </a:rPr>
              <a:t>.</a:t>
            </a:r>
          </a:p>
          <a:p>
            <a:pPr algn="r" rtl="1">
              <a:lnSpc>
                <a:spcPts val="3629"/>
              </a:lnSpc>
              <a:spcBef>
                <a:spcPct val="0"/>
              </a:spcBef>
            </a:pPr>
            <a:endParaRPr lang="en-US" sz="2592" b="1" dirty="0">
              <a:solidFill>
                <a:srgbClr val="F4EAD2"/>
              </a:solidFill>
              <a:latin typeface="Times New Roman" panose="02020603050405020304" pitchFamily="18" charset="0"/>
              <a:cs typeface="Times New Roman" panose="02020603050405020304" pitchFamily="18" charset="0"/>
            </a:endParaRPr>
          </a:p>
          <a:p>
            <a:pPr algn="r" rtl="1">
              <a:lnSpc>
                <a:spcPts val="3629"/>
              </a:lnSpc>
              <a:spcBef>
                <a:spcPct val="0"/>
              </a:spcBef>
            </a:pPr>
            <a:r>
              <a:rPr lang="en-US" sz="2592" b="1" dirty="0" err="1">
                <a:solidFill>
                  <a:srgbClr val="F4EAD2"/>
                </a:solidFill>
                <a:latin typeface="Times New Roman" panose="02020603050405020304" pitchFamily="18" charset="0"/>
                <a:cs typeface="Times New Roman" panose="02020603050405020304" pitchFamily="18" charset="0"/>
              </a:rPr>
              <a:t>القسم</a:t>
            </a:r>
            <a:r>
              <a:rPr lang="en-US" sz="2592" b="1" dirty="0">
                <a:solidFill>
                  <a:srgbClr val="F4EAD2"/>
                </a:solidFill>
                <a:latin typeface="Times New Roman" panose="02020603050405020304" pitchFamily="18" charset="0"/>
                <a:cs typeface="Times New Roman" panose="02020603050405020304" pitchFamily="18" charset="0"/>
              </a:rPr>
              <a:t> 4: </a:t>
            </a:r>
            <a:r>
              <a:rPr lang="ar-DZ" sz="2592" b="1" dirty="0">
                <a:solidFill>
                  <a:srgbClr val="F4EAD2"/>
                </a:solidFill>
                <a:latin typeface="Times New Roman" panose="02020603050405020304" pitchFamily="18" charset="0"/>
                <a:cs typeface="Times New Roman" panose="02020603050405020304" pitchFamily="18" charset="0"/>
              </a:rPr>
              <a:t> ال</a:t>
            </a:r>
            <a:r>
              <a:rPr lang="en-US" sz="2592" b="1" dirty="0" err="1">
                <a:solidFill>
                  <a:srgbClr val="F4EAD2"/>
                </a:solidFill>
                <a:latin typeface="Times New Roman" panose="02020603050405020304" pitchFamily="18" charset="0"/>
                <a:cs typeface="Times New Roman" panose="02020603050405020304" pitchFamily="18" charset="0"/>
              </a:rPr>
              <a:t>مدينة</a:t>
            </a:r>
            <a:r>
              <a:rPr lang="en-US" sz="2592" b="1" dirty="0">
                <a:solidFill>
                  <a:srgbClr val="F4EAD2"/>
                </a:solidFill>
                <a:latin typeface="Times New Roman" panose="02020603050405020304" pitchFamily="18" charset="0"/>
                <a:cs typeface="Times New Roman" panose="02020603050405020304" pitchFamily="18" charset="0"/>
              </a:rPr>
              <a:t> </a:t>
            </a:r>
            <a:r>
              <a:rPr lang="ar-DZ" sz="2592" b="1" dirty="0">
                <a:solidFill>
                  <a:srgbClr val="F4EAD2"/>
                </a:solidFill>
                <a:latin typeface="Times New Roman" panose="02020603050405020304" pitchFamily="18" charset="0"/>
                <a:cs typeface="Times New Roman" panose="02020603050405020304" pitchFamily="18" charset="0"/>
              </a:rPr>
              <a:t>أو</a:t>
            </a:r>
            <a:r>
              <a:rPr lang="en-US" sz="2592" b="1" dirty="0" err="1">
                <a:solidFill>
                  <a:srgbClr val="F4EAD2"/>
                </a:solidFill>
                <a:latin typeface="Times New Roman" panose="02020603050405020304" pitchFamily="18" charset="0"/>
                <a:cs typeface="Times New Roman" panose="02020603050405020304" pitchFamily="18" charset="0"/>
              </a:rPr>
              <a:t>المطار</a:t>
            </a:r>
            <a:r>
              <a:rPr lang="ar-DZ" sz="2592" b="1" dirty="0">
                <a:solidFill>
                  <a:srgbClr val="F4EAD2"/>
                </a:solidFill>
                <a:latin typeface="Times New Roman" panose="02020603050405020304" pitchFamily="18" charset="0"/>
                <a:cs typeface="Times New Roman" panose="02020603050405020304" pitchFamily="18" charset="0"/>
              </a:rPr>
              <a:t>أو</a:t>
            </a:r>
            <a:r>
              <a:rPr lang="en-US" sz="2592" b="1" dirty="0" err="1">
                <a:solidFill>
                  <a:srgbClr val="F4EAD2"/>
                </a:solidFill>
                <a:latin typeface="Times New Roman" panose="02020603050405020304" pitchFamily="18" charset="0"/>
                <a:cs typeface="Times New Roman" panose="02020603050405020304" pitchFamily="18" charset="0"/>
              </a:rPr>
              <a:t>الوجهة</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التي</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سيتم</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الشحن</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إليها</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من</a:t>
            </a:r>
            <a:r>
              <a:rPr lang="en-US" sz="2592" b="1" dirty="0">
                <a:solidFill>
                  <a:srgbClr val="F4EAD2"/>
                </a:solidFill>
                <a:latin typeface="Times New Roman" panose="02020603050405020304" pitchFamily="18" charset="0"/>
                <a:cs typeface="Times New Roman" panose="02020603050405020304" pitchFamily="18" charset="0"/>
              </a:rPr>
              <a:t> </a:t>
            </a:r>
            <a:r>
              <a:rPr lang="en-US" sz="2592" b="1" dirty="0" err="1">
                <a:solidFill>
                  <a:srgbClr val="F4EAD2"/>
                </a:solidFill>
                <a:latin typeface="Times New Roman" panose="02020603050405020304" pitchFamily="18" charset="0"/>
                <a:cs typeface="Times New Roman" panose="02020603050405020304" pitchFamily="18" charset="0"/>
              </a:rPr>
              <a:t>شركة</a:t>
            </a:r>
            <a:r>
              <a:rPr lang="en-US" sz="2592" b="1" dirty="0">
                <a:solidFill>
                  <a:srgbClr val="F4EAD2"/>
                </a:solidFill>
                <a:latin typeface="Times New Roman" panose="02020603050405020304" pitchFamily="18" charset="0"/>
                <a:cs typeface="Times New Roman" panose="02020603050405020304" pitchFamily="18" charset="0"/>
              </a:rPr>
              <a:t> Lynden Air Cargo.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838200" y="518668"/>
            <a:ext cx="8534399" cy="9425432"/>
          </a:xfrm>
          <a:custGeom>
            <a:avLst/>
            <a:gdLst/>
            <a:ahLst/>
            <a:cxnLst/>
            <a:rect l="l" t="t" r="r" b="b"/>
            <a:pathLst>
              <a:path w="7143265" h="7240673">
                <a:moveTo>
                  <a:pt x="0" y="0"/>
                </a:moveTo>
                <a:lnTo>
                  <a:pt x="7143265" y="0"/>
                </a:lnTo>
                <a:lnTo>
                  <a:pt x="7143265" y="7240674"/>
                </a:lnTo>
                <a:lnTo>
                  <a:pt x="0" y="7240674"/>
                </a:lnTo>
                <a:lnTo>
                  <a:pt x="0" y="0"/>
                </a:lnTo>
                <a:close/>
              </a:path>
            </a:pathLst>
          </a:custGeom>
          <a:blipFill>
            <a:blip r:embed="rId3"/>
            <a:stretch>
              <a:fillRect/>
            </a:stretch>
          </a:blipFill>
        </p:spPr>
      </p:sp>
      <p:sp>
        <p:nvSpPr>
          <p:cNvPr id="4" name="TextBox 4"/>
          <p:cNvSpPr txBox="1"/>
          <p:nvPr/>
        </p:nvSpPr>
        <p:spPr>
          <a:xfrm>
            <a:off x="9853055" y="1562100"/>
            <a:ext cx="7577695" cy="6887398"/>
          </a:xfrm>
          <a:prstGeom prst="rect">
            <a:avLst/>
          </a:prstGeom>
        </p:spPr>
        <p:txBody>
          <a:bodyPr wrap="square" lIns="0" tIns="0" rIns="0" bIns="0" rtlCol="0" anchor="t">
            <a:spAutoFit/>
          </a:bodyPr>
          <a:lstStyle/>
          <a:p>
            <a:pPr algn="r" rtl="1">
              <a:lnSpc>
                <a:spcPts val="3626"/>
              </a:lnSpc>
              <a:spcBef>
                <a:spcPct val="0"/>
              </a:spcBef>
            </a:pPr>
            <a:r>
              <a:rPr lang="en-US" sz="2590" b="1" dirty="0" err="1">
                <a:solidFill>
                  <a:srgbClr val="F4EAD2"/>
                </a:solidFill>
                <a:latin typeface="Times New Roman" panose="02020603050405020304" pitchFamily="18" charset="0"/>
                <a:cs typeface="Times New Roman" panose="02020603050405020304" pitchFamily="18" charset="0"/>
              </a:rPr>
              <a:t>القسم</a:t>
            </a:r>
            <a:r>
              <a:rPr lang="en-US" sz="2590" b="1" dirty="0">
                <a:solidFill>
                  <a:srgbClr val="F4EAD2"/>
                </a:solidFill>
                <a:latin typeface="Times New Roman" panose="02020603050405020304" pitchFamily="18" charset="0"/>
                <a:cs typeface="Times New Roman" panose="02020603050405020304" pitchFamily="18" charset="0"/>
              </a:rPr>
              <a:t> 5 </a:t>
            </a:r>
            <a:r>
              <a:rPr lang="ar-DZ" sz="2590" b="1" dirty="0">
                <a:solidFill>
                  <a:srgbClr val="F4EAD2"/>
                </a:solidFill>
                <a:latin typeface="Times New Roman" panose="02020603050405020304" pitchFamily="18" charset="0"/>
                <a:cs typeface="Times New Roman" panose="02020603050405020304" pitchFamily="18" charset="0"/>
              </a:rPr>
              <a:t> يتم ت</a:t>
            </a:r>
            <a:r>
              <a:rPr lang="en-US" sz="2590" b="1" dirty="0" err="1">
                <a:solidFill>
                  <a:srgbClr val="F4EAD2"/>
                </a:solidFill>
                <a:latin typeface="Times New Roman" panose="02020603050405020304" pitchFamily="18" charset="0"/>
                <a:cs typeface="Times New Roman" panose="02020603050405020304" pitchFamily="18" charset="0"/>
              </a:rPr>
              <a:t>حدد</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نوع</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الجوية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التي</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ترغب</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في</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استخدامها</a:t>
            </a:r>
            <a:r>
              <a:rPr lang="en-US" sz="2590" b="1" dirty="0">
                <a:solidFill>
                  <a:srgbClr val="F4EAD2"/>
                </a:solidFill>
                <a:latin typeface="Times New Roman" panose="02020603050405020304" pitchFamily="18" charset="0"/>
                <a:cs typeface="Times New Roman" panose="02020603050405020304" pitchFamily="18" charset="0"/>
              </a:rPr>
              <a:t>:</a:t>
            </a:r>
          </a:p>
          <a:p>
            <a:pPr algn="r" rtl="1">
              <a:lnSpc>
                <a:spcPts val="3626"/>
              </a:lnSpc>
              <a:spcBef>
                <a:spcPct val="0"/>
              </a:spcBef>
            </a:pPr>
            <a:endParaRPr lang="en-US" sz="2590" b="1" dirty="0">
              <a:solidFill>
                <a:srgbClr val="F4EAD2"/>
              </a:solidFill>
              <a:latin typeface="Times New Roman" panose="02020603050405020304" pitchFamily="18" charset="0"/>
              <a:cs typeface="Times New Roman" panose="02020603050405020304" pitchFamily="18" charset="0"/>
            </a:endParaRPr>
          </a:p>
          <a:p>
            <a:pPr marL="559182" lvl="1" indent="-279591" algn="r" rtl="1">
              <a:lnSpc>
                <a:spcPts val="3626"/>
              </a:lnSpc>
              <a:buFont typeface="Arial"/>
              <a:buChar char="•"/>
            </a:pPr>
            <a:r>
              <a:rPr lang="en-US" sz="2590" b="1" dirty="0" err="1">
                <a:solidFill>
                  <a:srgbClr val="F4EAD2"/>
                </a:solidFill>
                <a:latin typeface="Times New Roman" panose="02020603050405020304" pitchFamily="18" charset="0"/>
                <a:cs typeface="Times New Roman" panose="02020603050405020304" pitchFamily="18" charset="0"/>
              </a:rPr>
              <a:t>تقوم</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العامة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بنقل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البضائع</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خلال</a:t>
            </a:r>
            <a:r>
              <a:rPr lang="en-US" sz="2590" b="1" dirty="0">
                <a:solidFill>
                  <a:srgbClr val="F4EAD2"/>
                </a:solidFill>
                <a:latin typeface="Times New Roman" panose="02020603050405020304" pitchFamily="18" charset="0"/>
                <a:cs typeface="Times New Roman" panose="02020603050405020304" pitchFamily="18" charset="0"/>
              </a:rPr>
              <a:t> 3-5 </a:t>
            </a:r>
            <a:r>
              <a:rPr lang="en-US" sz="2590" b="1" dirty="0" err="1">
                <a:solidFill>
                  <a:srgbClr val="F4EAD2"/>
                </a:solidFill>
                <a:latin typeface="Times New Roman" panose="02020603050405020304" pitchFamily="18" charset="0"/>
                <a:cs typeface="Times New Roman" panose="02020603050405020304" pitchFamily="18" charset="0"/>
              </a:rPr>
              <a:t>رحلات</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مجدولة</a:t>
            </a:r>
            <a:r>
              <a:rPr lang="en-US" sz="2590" b="1" dirty="0">
                <a:solidFill>
                  <a:srgbClr val="F4EAD2"/>
                </a:solidFill>
                <a:latin typeface="Times New Roman" panose="02020603050405020304" pitchFamily="18" charset="0"/>
                <a:cs typeface="Times New Roman" panose="02020603050405020304" pitchFamily="18" charset="0"/>
              </a:rPr>
              <a:t>.</a:t>
            </a:r>
          </a:p>
          <a:p>
            <a:pPr marL="559182" lvl="1" indent="-279591" algn="r" rtl="1">
              <a:lnSpc>
                <a:spcPts val="3626"/>
              </a:lnSpc>
              <a:buFont typeface="Arial"/>
              <a:buChar char="•"/>
            </a:pPr>
            <a:r>
              <a:rPr lang="en-US" sz="2590" b="1" dirty="0" err="1">
                <a:solidFill>
                  <a:srgbClr val="F4EAD2"/>
                </a:solidFill>
                <a:latin typeface="Times New Roman" panose="02020603050405020304" pitchFamily="18" charset="0"/>
                <a:cs typeface="Times New Roman" panose="02020603050405020304" pitchFamily="18" charset="0"/>
              </a:rPr>
              <a:t>تقوم</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السريعة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بنقل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البضائع</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خلال</a:t>
            </a:r>
            <a:r>
              <a:rPr lang="en-US" sz="2590" b="1" dirty="0">
                <a:solidFill>
                  <a:srgbClr val="F4EAD2"/>
                </a:solidFill>
                <a:latin typeface="Times New Roman" panose="02020603050405020304" pitchFamily="18" charset="0"/>
                <a:cs typeface="Times New Roman" panose="02020603050405020304" pitchFamily="18" charset="0"/>
              </a:rPr>
              <a:t> 2-3 </a:t>
            </a:r>
            <a:r>
              <a:rPr lang="en-US" sz="2590" b="1" dirty="0" err="1">
                <a:solidFill>
                  <a:srgbClr val="F4EAD2"/>
                </a:solidFill>
                <a:latin typeface="Times New Roman" panose="02020603050405020304" pitchFamily="18" charset="0"/>
                <a:cs typeface="Times New Roman" panose="02020603050405020304" pitchFamily="18" charset="0"/>
              </a:rPr>
              <a:t>رحلات</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مجدولة</a:t>
            </a:r>
            <a:r>
              <a:rPr lang="en-US" sz="2590" b="1" dirty="0">
                <a:solidFill>
                  <a:srgbClr val="F4EAD2"/>
                </a:solidFill>
                <a:latin typeface="Times New Roman" panose="02020603050405020304" pitchFamily="18" charset="0"/>
                <a:cs typeface="Times New Roman" panose="02020603050405020304" pitchFamily="18" charset="0"/>
              </a:rPr>
              <a:t>.</a:t>
            </a:r>
          </a:p>
          <a:p>
            <a:pPr marL="559182" lvl="1" indent="-279591" algn="r" rtl="1">
              <a:lnSpc>
                <a:spcPts val="3626"/>
              </a:lnSpc>
              <a:buFont typeface="Arial"/>
              <a:buChar char="•"/>
            </a:pPr>
            <a:r>
              <a:rPr lang="en-US" sz="2590" b="1" dirty="0" err="1">
                <a:solidFill>
                  <a:srgbClr val="F4EAD2"/>
                </a:solidFill>
                <a:latin typeface="Times New Roman" panose="02020603050405020304" pitchFamily="18" charset="0"/>
                <a:cs typeface="Times New Roman" panose="02020603050405020304" pitchFamily="18" charset="0"/>
              </a:rPr>
              <a:t>تقوم</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الأولوية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بنقل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البضائع</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على</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رحلة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الخدمة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المجدولة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التالية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المتوفرة</a:t>
            </a:r>
            <a:r>
              <a:rPr lang="en-US" sz="2590" b="1" dirty="0">
                <a:solidFill>
                  <a:srgbClr val="F4EAD2"/>
                </a:solidFill>
                <a:latin typeface="Times New Roman" panose="02020603050405020304" pitchFamily="18" charset="0"/>
                <a:cs typeface="Times New Roman" panose="02020603050405020304" pitchFamily="18" charset="0"/>
              </a:rPr>
              <a:t>.</a:t>
            </a:r>
            <a:endParaRPr lang="ar-DZ" sz="2590" b="1" dirty="0">
              <a:solidFill>
                <a:srgbClr val="F4EAD2"/>
              </a:solidFill>
              <a:latin typeface="Times New Roman" panose="02020603050405020304" pitchFamily="18" charset="0"/>
              <a:cs typeface="Times New Roman" panose="02020603050405020304" pitchFamily="18" charset="0"/>
            </a:endParaRPr>
          </a:p>
          <a:p>
            <a:pPr marL="559182" lvl="1" indent="-279591" algn="r" rtl="1">
              <a:lnSpc>
                <a:spcPts val="3626"/>
              </a:lnSpc>
              <a:buFont typeface="Arial"/>
              <a:buChar char="•"/>
            </a:pPr>
            <a:endParaRPr lang="ar-DZ" sz="2590" b="1" dirty="0">
              <a:solidFill>
                <a:srgbClr val="F4EAD2"/>
              </a:solidFill>
              <a:latin typeface="Times New Roman" panose="02020603050405020304" pitchFamily="18" charset="0"/>
              <a:cs typeface="Times New Roman" panose="02020603050405020304" pitchFamily="18" charset="0"/>
            </a:endParaRPr>
          </a:p>
          <a:p>
            <a:pPr marL="279591" lvl="1" algn="r" rtl="1">
              <a:lnSpc>
                <a:spcPts val="3626"/>
              </a:lnSpc>
            </a:pPr>
            <a:r>
              <a:rPr lang="en-US" sz="2590" b="1" dirty="0" err="1">
                <a:solidFill>
                  <a:srgbClr val="F4EAD2"/>
                </a:solidFill>
                <a:latin typeface="Times New Roman" panose="02020603050405020304" pitchFamily="18" charset="0"/>
                <a:cs typeface="Times New Roman" panose="02020603050405020304" pitchFamily="18" charset="0"/>
              </a:rPr>
              <a:t>القسم</a:t>
            </a:r>
            <a:r>
              <a:rPr lang="en-US" sz="2590" b="1" dirty="0">
                <a:solidFill>
                  <a:srgbClr val="F4EAD2"/>
                </a:solidFill>
                <a:latin typeface="Times New Roman" panose="02020603050405020304" pitchFamily="18" charset="0"/>
                <a:cs typeface="Times New Roman" panose="02020603050405020304" pitchFamily="18" charset="0"/>
              </a:rPr>
              <a:t> </a:t>
            </a:r>
            <a:r>
              <a:rPr lang="ar-DZ" sz="2590" b="1" dirty="0">
                <a:solidFill>
                  <a:srgbClr val="F4EAD2"/>
                </a:solidFill>
                <a:latin typeface="Times New Roman" panose="02020603050405020304" pitchFamily="18" charset="0"/>
                <a:cs typeface="Times New Roman" panose="02020603050405020304" pitchFamily="18" charset="0"/>
              </a:rPr>
              <a:t>6 </a:t>
            </a:r>
            <a:r>
              <a:rPr lang="en-US" sz="2590" b="1" dirty="0" err="1">
                <a:solidFill>
                  <a:srgbClr val="F4EAD2"/>
                </a:solidFill>
                <a:latin typeface="Times New Roman" panose="02020603050405020304" pitchFamily="18" charset="0"/>
                <a:cs typeface="Times New Roman" panose="02020603050405020304" pitchFamily="18" charset="0"/>
              </a:rPr>
              <a:t>معلومات</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جهة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إرسال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الفواتير</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والحساب</a:t>
            </a:r>
            <a:r>
              <a:rPr lang="en-US" sz="2590" b="1" dirty="0">
                <a:solidFill>
                  <a:srgbClr val="F4EAD2"/>
                </a:solidFill>
                <a:latin typeface="Times New Roman" panose="02020603050405020304" pitchFamily="18" charset="0"/>
                <a:cs typeface="Times New Roman" panose="02020603050405020304" pitchFamily="18" charset="0"/>
              </a:rPr>
              <a:t>.</a:t>
            </a:r>
          </a:p>
          <a:p>
            <a:pPr algn="r" rtl="1">
              <a:lnSpc>
                <a:spcPts val="3626"/>
              </a:lnSpc>
              <a:spcBef>
                <a:spcPct val="0"/>
              </a:spcBef>
            </a:pPr>
            <a:endParaRPr lang="en-US" sz="2590" b="1" dirty="0">
              <a:solidFill>
                <a:srgbClr val="F4EAD2"/>
              </a:solidFill>
              <a:latin typeface="Times New Roman" panose="02020603050405020304" pitchFamily="18" charset="0"/>
              <a:cs typeface="Times New Roman" panose="02020603050405020304" pitchFamily="18" charset="0"/>
            </a:endParaRPr>
          </a:p>
          <a:p>
            <a:pPr algn="r" rtl="1">
              <a:lnSpc>
                <a:spcPts val="3626"/>
              </a:lnSpc>
              <a:spcBef>
                <a:spcPct val="0"/>
              </a:spcBef>
            </a:pPr>
            <a:r>
              <a:rPr lang="en-US" sz="2590" b="1" dirty="0" err="1">
                <a:solidFill>
                  <a:srgbClr val="F4EAD2"/>
                </a:solidFill>
                <a:latin typeface="Times New Roman" panose="02020603050405020304" pitchFamily="18" charset="0"/>
                <a:cs typeface="Times New Roman" panose="02020603050405020304" pitchFamily="18" charset="0"/>
              </a:rPr>
              <a:t>القسم</a:t>
            </a:r>
            <a:r>
              <a:rPr lang="en-US" sz="2590" b="1" dirty="0">
                <a:solidFill>
                  <a:srgbClr val="F4EAD2"/>
                </a:solidFill>
                <a:latin typeface="Times New Roman" panose="02020603050405020304" pitchFamily="18" charset="0"/>
                <a:cs typeface="Times New Roman" panose="02020603050405020304" pitchFamily="18" charset="0"/>
              </a:rPr>
              <a:t> </a:t>
            </a:r>
            <a:r>
              <a:rPr lang="ar-DZ" sz="2590" b="1" dirty="0">
                <a:solidFill>
                  <a:srgbClr val="F4EAD2"/>
                </a:solidFill>
                <a:latin typeface="Times New Roman" panose="02020603050405020304" pitchFamily="18" charset="0"/>
                <a:cs typeface="Times New Roman" panose="02020603050405020304" pitchFamily="18" charset="0"/>
              </a:rPr>
              <a:t>7 يتم تحديد </a:t>
            </a:r>
            <a:r>
              <a:rPr lang="en-US" sz="2590" b="1" dirty="0" err="1">
                <a:solidFill>
                  <a:srgbClr val="F4EAD2"/>
                </a:solidFill>
                <a:latin typeface="Times New Roman" panose="02020603050405020304" pitchFamily="18" charset="0"/>
                <a:cs typeface="Times New Roman" panose="02020603050405020304" pitchFamily="18" charset="0"/>
              </a:rPr>
              <a:t>ما</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إذا</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كان</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سيتم</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دفع</a:t>
            </a:r>
            <a:r>
              <a:rPr lang="ar-DZ" sz="2590" b="1" dirty="0">
                <a:solidFill>
                  <a:srgbClr val="F4EAD2"/>
                </a:solidFill>
                <a:latin typeface="Times New Roman" panose="02020603050405020304" pitchFamily="18" charset="0"/>
                <a:cs typeface="Times New Roman" panose="02020603050405020304" pitchFamily="18" charset="0"/>
              </a:rPr>
              <a:t> قيمة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الشحن</a:t>
            </a:r>
            <a:r>
              <a:rPr lang="en-US" sz="2590" b="1" dirty="0">
                <a:solidFill>
                  <a:srgbClr val="F4EAD2"/>
                </a:solidFill>
                <a:latin typeface="Times New Roman" panose="02020603050405020304" pitchFamily="18" charset="0"/>
                <a:cs typeface="Times New Roman" panose="02020603050405020304" pitchFamily="18" charset="0"/>
              </a:rPr>
              <a:t> و</a:t>
            </a:r>
            <a:r>
              <a:rPr lang="ar-DZ"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الرسوم</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الإضافية</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مسبقًا</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من</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قبل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الشاحن</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أو</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سيتم</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تحصيلها</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من</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قبل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المرسل</a:t>
            </a:r>
            <a:r>
              <a:rPr lang="en-US" sz="2590" b="1" dirty="0">
                <a:solidFill>
                  <a:srgbClr val="F4EAD2"/>
                </a:solidFill>
                <a:latin typeface="Times New Roman" panose="02020603050405020304" pitchFamily="18" charset="0"/>
                <a:cs typeface="Times New Roman" panose="02020603050405020304" pitchFamily="18" charset="0"/>
              </a:rPr>
              <a:t> </a:t>
            </a:r>
            <a:r>
              <a:rPr lang="en-US" sz="2590" b="1" dirty="0" err="1">
                <a:solidFill>
                  <a:srgbClr val="F4EAD2"/>
                </a:solidFill>
                <a:latin typeface="Times New Roman" panose="02020603050405020304" pitchFamily="18" charset="0"/>
                <a:cs typeface="Times New Roman" panose="02020603050405020304" pitchFamily="18" charset="0"/>
              </a:rPr>
              <a:t>إليه</a:t>
            </a:r>
            <a:r>
              <a:rPr lang="ar-DZ" sz="2590" b="1" dirty="0">
                <a:solidFill>
                  <a:srgbClr val="F4EAD2"/>
                </a:solidFill>
                <a:latin typeface="Times New Roman" panose="02020603050405020304" pitchFamily="18" charset="0"/>
                <a:cs typeface="Times New Roman" panose="02020603050405020304" pitchFamily="18" charset="0"/>
              </a:rPr>
              <a:t> مع كتابة القيمة</a:t>
            </a:r>
            <a:endParaRPr lang="en-US" sz="2590" b="1" dirty="0">
              <a:solidFill>
                <a:srgbClr val="F4EAD2"/>
              </a:solidFill>
              <a:latin typeface="Times New Roman" panose="02020603050405020304" pitchFamily="18" charset="0"/>
              <a:cs typeface="Times New Roman" panose="02020603050405020304" pitchFamily="18" charset="0"/>
            </a:endParaRPr>
          </a:p>
          <a:p>
            <a:pPr algn="r" rtl="1">
              <a:lnSpc>
                <a:spcPts val="3626"/>
              </a:lnSpc>
              <a:spcBef>
                <a:spcPct val="0"/>
              </a:spcBef>
            </a:pPr>
            <a:endParaRPr lang="en-US" sz="2590" b="1" dirty="0">
              <a:solidFill>
                <a:srgbClr val="F4EAD2"/>
              </a:solidFill>
              <a:latin typeface="Times New Roman" panose="02020603050405020304" pitchFamily="18" charset="0"/>
              <a:cs typeface="Times New Roman" panose="02020603050405020304" pitchFamily="18" charset="0"/>
            </a:endParaRPr>
          </a:p>
          <a:p>
            <a:pPr algn="r" rtl="1">
              <a:lnSpc>
                <a:spcPts val="3626"/>
              </a:lnSpc>
              <a:spcBef>
                <a:spcPct val="0"/>
              </a:spcBef>
            </a:pPr>
            <a:r>
              <a:rPr lang="en-US" sz="2590" b="1" dirty="0" err="1">
                <a:solidFill>
                  <a:srgbClr val="F4EAD2"/>
                </a:solidFill>
                <a:latin typeface="Times New Roman" panose="02020603050405020304" pitchFamily="18" charset="0"/>
                <a:cs typeface="Times New Roman" panose="02020603050405020304" pitchFamily="18" charset="0"/>
              </a:rPr>
              <a:t>القسم</a:t>
            </a:r>
            <a:r>
              <a:rPr lang="ar-DZ" sz="2590" b="1" dirty="0">
                <a:solidFill>
                  <a:srgbClr val="F4EAD2"/>
                </a:solidFill>
                <a:latin typeface="Times New Roman" panose="02020603050405020304" pitchFamily="18" charset="0"/>
                <a:cs typeface="Times New Roman" panose="02020603050405020304" pitchFamily="18" charset="0"/>
              </a:rPr>
              <a:t> 8 تدرج قيمة </a:t>
            </a:r>
            <a:r>
              <a:rPr lang="ar-DZ" sz="2590" b="1" dirty="0" err="1">
                <a:solidFill>
                  <a:srgbClr val="F4EAD2"/>
                </a:solidFill>
                <a:latin typeface="Times New Roman" panose="02020603050405020304" pitchFamily="18" charset="0"/>
                <a:cs typeface="Times New Roman" panose="02020603050405020304" pitchFamily="18" charset="0"/>
              </a:rPr>
              <a:t>التئمين</a:t>
            </a:r>
            <a:r>
              <a:rPr lang="ar-DZ" sz="2590" b="1" dirty="0">
                <a:solidFill>
                  <a:srgbClr val="F4EAD2"/>
                </a:solidFill>
                <a:latin typeface="Times New Roman" panose="02020603050405020304" pitchFamily="18" charset="0"/>
                <a:cs typeface="Times New Roman" panose="02020603050405020304" pitchFamily="18" charset="0"/>
              </a:rPr>
              <a:t> في </a:t>
            </a:r>
            <a:r>
              <a:rPr lang="ar-DZ" sz="2590" b="1" dirty="0" err="1">
                <a:solidFill>
                  <a:srgbClr val="F4EAD2"/>
                </a:solidFill>
                <a:latin typeface="Times New Roman" panose="02020603050405020304" pitchFamily="18" charset="0"/>
                <a:cs typeface="Times New Roman" panose="02020603050405020304" pitchFamily="18" charset="0"/>
              </a:rPr>
              <a:t>هته</a:t>
            </a:r>
            <a:r>
              <a:rPr lang="ar-DZ" sz="2590" b="1" dirty="0">
                <a:solidFill>
                  <a:srgbClr val="F4EAD2"/>
                </a:solidFill>
                <a:latin typeface="Times New Roman" panose="02020603050405020304" pitchFamily="18" charset="0"/>
                <a:cs typeface="Times New Roman" panose="02020603050405020304" pitchFamily="18" charset="0"/>
              </a:rPr>
              <a:t> الخانة </a:t>
            </a:r>
            <a:endParaRPr lang="en-US" sz="2590" b="1" dirty="0">
              <a:solidFill>
                <a:srgbClr val="F4EAD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0"/>
                                        <p:tgtEl>
                                          <p:spTgt spid="4">
                                            <p:txEl>
                                              <p:pRg st="10" end="10"/>
                                            </p:txEl>
                                          </p:spTgt>
                                        </p:tgtEl>
                                      </p:cBhvr>
                                    </p:animEffect>
                                    <p:anim calcmode="lin" valueType="num">
                                      <p:cBhvr>
                                        <p:cTn id="5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762000" y="419100"/>
            <a:ext cx="8763000" cy="9677400"/>
          </a:xfrm>
          <a:custGeom>
            <a:avLst/>
            <a:gdLst/>
            <a:ahLst/>
            <a:cxnLst/>
            <a:rect l="l" t="t" r="r" b="b"/>
            <a:pathLst>
              <a:path w="7388062" h="6103562">
                <a:moveTo>
                  <a:pt x="0" y="0"/>
                </a:moveTo>
                <a:lnTo>
                  <a:pt x="7388062" y="0"/>
                </a:lnTo>
                <a:lnTo>
                  <a:pt x="7388062" y="6103562"/>
                </a:lnTo>
                <a:lnTo>
                  <a:pt x="0" y="6103562"/>
                </a:lnTo>
                <a:lnTo>
                  <a:pt x="0" y="0"/>
                </a:lnTo>
                <a:close/>
              </a:path>
            </a:pathLst>
          </a:custGeom>
          <a:blipFill>
            <a:blip r:embed="rId3"/>
            <a:stretch>
              <a:fillRect/>
            </a:stretch>
          </a:blipFill>
        </p:spPr>
      </p:sp>
      <p:sp>
        <p:nvSpPr>
          <p:cNvPr id="4" name="TextBox 4"/>
          <p:cNvSpPr txBox="1"/>
          <p:nvPr/>
        </p:nvSpPr>
        <p:spPr>
          <a:xfrm>
            <a:off x="9865572" y="3033268"/>
            <a:ext cx="7393728" cy="5040739"/>
          </a:xfrm>
          <a:prstGeom prst="rect">
            <a:avLst/>
          </a:prstGeom>
        </p:spPr>
        <p:txBody>
          <a:bodyPr lIns="0" tIns="0" rIns="0" bIns="0" rtlCol="0" anchor="t">
            <a:spAutoFit/>
          </a:bodyPr>
          <a:lstStyle/>
          <a:p>
            <a:pPr algn="r" rtl="1">
              <a:lnSpc>
                <a:spcPts val="3625"/>
              </a:lnSpc>
              <a:spcBef>
                <a:spcPct val="0"/>
              </a:spcBef>
            </a:pPr>
            <a:r>
              <a:rPr lang="en-US" sz="2589" b="1" dirty="0" err="1">
                <a:solidFill>
                  <a:srgbClr val="F4EAD2"/>
                </a:solidFill>
                <a:latin typeface="Times New Roman" panose="02020603050405020304" pitchFamily="18" charset="0"/>
                <a:cs typeface="Times New Roman" panose="02020603050405020304" pitchFamily="18" charset="0"/>
              </a:rPr>
              <a:t>القسم</a:t>
            </a:r>
            <a:r>
              <a:rPr lang="ar-DZ" sz="2589" b="1" dirty="0">
                <a:solidFill>
                  <a:srgbClr val="F4EAD2"/>
                </a:solidFill>
                <a:latin typeface="Times New Roman" panose="02020603050405020304" pitchFamily="18" charset="0"/>
                <a:cs typeface="Times New Roman" panose="02020603050405020304" pitchFamily="18" charset="0"/>
              </a:rPr>
              <a:t> 9 </a:t>
            </a:r>
            <a:r>
              <a:rPr lang="en-US" sz="2589" b="1" dirty="0" err="1">
                <a:solidFill>
                  <a:srgbClr val="F4EAD2"/>
                </a:solidFill>
                <a:latin typeface="Times New Roman" panose="02020603050405020304" pitchFamily="18" charset="0"/>
                <a:cs typeface="Times New Roman" panose="02020603050405020304" pitchFamily="18" charset="0"/>
              </a:rPr>
              <a:t>المتطلبات</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الخاصة</a:t>
            </a:r>
            <a:r>
              <a:rPr lang="ar-DZ"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إن</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وجدت</a:t>
            </a:r>
            <a:r>
              <a:rPr lang="ar-DZ" sz="2589" b="1" dirty="0">
                <a:solidFill>
                  <a:srgbClr val="F4EAD2"/>
                </a:solidFill>
                <a:latin typeface="Times New Roman" panose="02020603050405020304" pitchFamily="18" charset="0"/>
                <a:cs typeface="Times New Roman" panose="02020603050405020304" pitchFamily="18" charset="0"/>
              </a:rPr>
              <a:t> مثل معاملات خاصة لبضاعة خطيرة أو سريعة التلاف </a:t>
            </a:r>
            <a:endParaRPr lang="en-US" sz="2589" dirty="0">
              <a:solidFill>
                <a:srgbClr val="F4EAD2"/>
              </a:solidFill>
              <a:latin typeface="Madani Arabic"/>
              <a:cs typeface="Madani Arabic"/>
            </a:endParaRPr>
          </a:p>
          <a:p>
            <a:pPr algn="r" rtl="1">
              <a:lnSpc>
                <a:spcPts val="3625"/>
              </a:lnSpc>
              <a:spcBef>
                <a:spcPct val="0"/>
              </a:spcBef>
            </a:pPr>
            <a:endParaRPr lang="ar-DZ" sz="2589" b="1" dirty="0">
              <a:solidFill>
                <a:srgbClr val="F4EAD2"/>
              </a:solidFill>
              <a:latin typeface="Times New Roman" panose="02020603050405020304" pitchFamily="18" charset="0"/>
              <a:cs typeface="Times New Roman" panose="02020603050405020304" pitchFamily="18" charset="0"/>
            </a:endParaRPr>
          </a:p>
          <a:p>
            <a:pPr algn="r" rtl="1">
              <a:lnSpc>
                <a:spcPts val="3625"/>
              </a:lnSpc>
              <a:spcBef>
                <a:spcPct val="0"/>
              </a:spcBef>
            </a:pPr>
            <a:r>
              <a:rPr lang="en-US" sz="2589" b="1" dirty="0" err="1">
                <a:solidFill>
                  <a:srgbClr val="F4EAD2"/>
                </a:solidFill>
                <a:latin typeface="Times New Roman" panose="02020603050405020304" pitchFamily="18" charset="0"/>
                <a:cs typeface="Times New Roman" panose="02020603050405020304" pitchFamily="18" charset="0"/>
              </a:rPr>
              <a:t>القسم</a:t>
            </a:r>
            <a:r>
              <a:rPr lang="ar-DZ" sz="2589" b="1" dirty="0">
                <a:solidFill>
                  <a:srgbClr val="F4EAD2"/>
                </a:solidFill>
                <a:latin typeface="Times New Roman" panose="02020603050405020304" pitchFamily="18" charset="0"/>
                <a:cs typeface="Times New Roman" panose="02020603050405020304" pitchFamily="18" charset="0"/>
              </a:rPr>
              <a:t> 10 </a:t>
            </a:r>
            <a:r>
              <a:rPr lang="en-US" sz="2589" b="1" dirty="0" err="1">
                <a:solidFill>
                  <a:srgbClr val="F4EAD2"/>
                </a:solidFill>
                <a:latin typeface="Times New Roman" panose="02020603050405020304" pitchFamily="18" charset="0"/>
                <a:cs typeface="Times New Roman" panose="02020603050405020304" pitchFamily="18" charset="0"/>
              </a:rPr>
              <a:t>عدد</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القطع</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والوزن</a:t>
            </a:r>
            <a:r>
              <a:rPr lang="en-US" sz="2589" b="1" dirty="0">
                <a:solidFill>
                  <a:srgbClr val="F4EAD2"/>
                </a:solidFill>
                <a:latin typeface="Times New Roman" panose="02020603050405020304" pitchFamily="18" charset="0"/>
                <a:cs typeface="Times New Roman" panose="02020603050405020304" pitchFamily="18" charset="0"/>
              </a:rPr>
              <a:t> </a:t>
            </a:r>
            <a:r>
              <a:rPr lang="ar-DZ" sz="2589" b="1" dirty="0">
                <a:solidFill>
                  <a:srgbClr val="F4EAD2"/>
                </a:solidFill>
                <a:latin typeface="Times New Roman" panose="02020603050405020304" pitchFamily="18" charset="0"/>
                <a:cs typeface="Times New Roman" panose="02020603050405020304" pitchFamily="18" charset="0"/>
              </a:rPr>
              <a:t>(رطل) للبضاعة المراد شحنوها</a:t>
            </a:r>
          </a:p>
          <a:p>
            <a:pPr algn="r" rtl="1">
              <a:lnSpc>
                <a:spcPts val="3625"/>
              </a:lnSpc>
              <a:spcBef>
                <a:spcPct val="0"/>
              </a:spcBef>
            </a:pPr>
            <a:endParaRPr lang="en-US" sz="2589" dirty="0">
              <a:solidFill>
                <a:srgbClr val="F4EAD2"/>
              </a:solidFill>
              <a:latin typeface="Madani Arabic"/>
              <a:cs typeface="Madani Arabic"/>
            </a:endParaRPr>
          </a:p>
          <a:p>
            <a:pPr algn="r" rtl="1">
              <a:lnSpc>
                <a:spcPts val="3625"/>
              </a:lnSpc>
              <a:spcBef>
                <a:spcPct val="0"/>
              </a:spcBef>
            </a:pPr>
            <a:r>
              <a:rPr lang="en-US" sz="2589" b="1" dirty="0" err="1">
                <a:solidFill>
                  <a:srgbClr val="F4EAD2"/>
                </a:solidFill>
                <a:latin typeface="Times New Roman" panose="02020603050405020304" pitchFamily="18" charset="0"/>
                <a:cs typeface="Times New Roman" panose="02020603050405020304" pitchFamily="18" charset="0"/>
              </a:rPr>
              <a:t>القسم</a:t>
            </a:r>
            <a:r>
              <a:rPr lang="en-US" sz="2589" b="1" dirty="0">
                <a:solidFill>
                  <a:srgbClr val="F4EAD2"/>
                </a:solidFill>
                <a:latin typeface="Times New Roman" panose="02020603050405020304" pitchFamily="18" charset="0"/>
                <a:cs typeface="Times New Roman" panose="02020603050405020304" pitchFamily="18" charset="0"/>
              </a:rPr>
              <a:t> </a:t>
            </a:r>
            <a:r>
              <a:rPr lang="ar-DZ" sz="2589" b="1" dirty="0">
                <a:solidFill>
                  <a:srgbClr val="F4EAD2"/>
                </a:solidFill>
                <a:latin typeface="Times New Roman" panose="02020603050405020304" pitchFamily="18" charset="0"/>
                <a:cs typeface="Times New Roman" panose="02020603050405020304" pitchFamily="18" charset="0"/>
              </a:rPr>
              <a:t>11 يتم فيه </a:t>
            </a:r>
            <a:r>
              <a:rPr lang="en-US" sz="2589" b="1" dirty="0" err="1">
                <a:solidFill>
                  <a:srgbClr val="F4EAD2"/>
                </a:solidFill>
                <a:latin typeface="Times New Roman" panose="02020603050405020304" pitchFamily="18" charset="0"/>
                <a:cs typeface="Times New Roman" panose="02020603050405020304" pitchFamily="18" charset="0"/>
              </a:rPr>
              <a:t>وصف</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المواد</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المراد</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شحنها</a:t>
            </a:r>
            <a:r>
              <a:rPr lang="en-US" sz="2589" b="1" dirty="0">
                <a:solidFill>
                  <a:srgbClr val="F4EAD2"/>
                </a:solidFill>
                <a:latin typeface="Times New Roman" panose="02020603050405020304" pitchFamily="18" charset="0"/>
                <a:cs typeface="Times New Roman" panose="02020603050405020304" pitchFamily="18" charset="0"/>
              </a:rPr>
              <a:t>.</a:t>
            </a:r>
          </a:p>
          <a:p>
            <a:pPr>
              <a:lnSpc>
                <a:spcPts val="3625"/>
              </a:lnSpc>
              <a:spcBef>
                <a:spcPct val="0"/>
              </a:spcBef>
            </a:pPr>
            <a:endParaRPr lang="en-US" sz="2589" dirty="0">
              <a:solidFill>
                <a:srgbClr val="F4EAD2"/>
              </a:solidFill>
              <a:latin typeface="Madani Arabic"/>
              <a:cs typeface="Madani Arabic"/>
            </a:endParaRPr>
          </a:p>
          <a:p>
            <a:pPr algn="r" rtl="1">
              <a:lnSpc>
                <a:spcPts val="3625"/>
              </a:lnSpc>
              <a:spcBef>
                <a:spcPct val="0"/>
              </a:spcBef>
            </a:pPr>
            <a:r>
              <a:rPr lang="en-US" sz="2589" b="1" dirty="0" err="1">
                <a:solidFill>
                  <a:srgbClr val="F4EAD2"/>
                </a:solidFill>
                <a:latin typeface="Times New Roman" panose="02020603050405020304" pitchFamily="18" charset="0"/>
                <a:cs typeface="Times New Roman" panose="02020603050405020304" pitchFamily="18" charset="0"/>
              </a:rPr>
              <a:t>القسم</a:t>
            </a:r>
            <a:r>
              <a:rPr lang="en-US" sz="2589" b="1" dirty="0">
                <a:solidFill>
                  <a:srgbClr val="F4EAD2"/>
                </a:solidFill>
                <a:latin typeface="Times New Roman" panose="02020603050405020304" pitchFamily="18" charset="0"/>
                <a:cs typeface="Times New Roman" panose="02020603050405020304" pitchFamily="18" charset="0"/>
              </a:rPr>
              <a:t> </a:t>
            </a:r>
            <a:r>
              <a:rPr lang="ar-DZ" sz="2589" b="1" dirty="0">
                <a:solidFill>
                  <a:srgbClr val="F4EAD2"/>
                </a:solidFill>
                <a:latin typeface="Times New Roman" panose="02020603050405020304" pitchFamily="18" charset="0"/>
                <a:cs typeface="Times New Roman" panose="02020603050405020304" pitchFamily="18" charset="0"/>
              </a:rPr>
              <a:t>12 </a:t>
            </a:r>
            <a:r>
              <a:rPr lang="en-US" sz="2589" b="1" dirty="0" err="1">
                <a:solidFill>
                  <a:srgbClr val="F4EAD2"/>
                </a:solidFill>
                <a:latin typeface="Times New Roman" panose="02020603050405020304" pitchFamily="18" charset="0"/>
                <a:cs typeface="Times New Roman" panose="02020603050405020304" pitchFamily="18" charset="0"/>
              </a:rPr>
              <a:t>توقيع</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الشاحن</a:t>
            </a:r>
            <a:r>
              <a:rPr lang="en-US" sz="2589" b="1" dirty="0">
                <a:solidFill>
                  <a:srgbClr val="F4EAD2"/>
                </a:solidFill>
                <a:latin typeface="Times New Roman" panose="02020603050405020304" pitchFamily="18" charset="0"/>
                <a:cs typeface="Times New Roman" panose="02020603050405020304" pitchFamily="18" charset="0"/>
              </a:rPr>
              <a:t>.</a:t>
            </a:r>
          </a:p>
          <a:p>
            <a:pPr>
              <a:lnSpc>
                <a:spcPts val="3625"/>
              </a:lnSpc>
              <a:spcBef>
                <a:spcPct val="0"/>
              </a:spcBef>
            </a:pPr>
            <a:endParaRPr lang="en-US" sz="2589" dirty="0">
              <a:solidFill>
                <a:srgbClr val="F4EAD2"/>
              </a:solidFill>
              <a:latin typeface="Madani Arabic"/>
              <a:cs typeface="Madani Arabic"/>
            </a:endParaRPr>
          </a:p>
          <a:p>
            <a:pPr algn="r" rtl="1">
              <a:lnSpc>
                <a:spcPts val="3625"/>
              </a:lnSpc>
              <a:spcBef>
                <a:spcPct val="0"/>
              </a:spcBef>
            </a:pPr>
            <a:r>
              <a:rPr lang="en-US" sz="2589" b="1" dirty="0" err="1">
                <a:solidFill>
                  <a:srgbClr val="F4EAD2"/>
                </a:solidFill>
                <a:latin typeface="Times New Roman" panose="02020603050405020304" pitchFamily="18" charset="0"/>
                <a:cs typeface="Times New Roman" panose="02020603050405020304" pitchFamily="18" charset="0"/>
              </a:rPr>
              <a:t>القسم</a:t>
            </a:r>
            <a:r>
              <a:rPr lang="en-US" sz="2589" b="1" dirty="0">
                <a:solidFill>
                  <a:srgbClr val="F4EAD2"/>
                </a:solidFill>
                <a:latin typeface="Times New Roman" panose="02020603050405020304" pitchFamily="18" charset="0"/>
                <a:cs typeface="Times New Roman" panose="02020603050405020304" pitchFamily="18" charset="0"/>
              </a:rPr>
              <a:t> </a:t>
            </a:r>
            <a:r>
              <a:rPr lang="ar-DZ" sz="2589" b="1" dirty="0">
                <a:solidFill>
                  <a:srgbClr val="F4EAD2"/>
                </a:solidFill>
                <a:latin typeface="Times New Roman" panose="02020603050405020304" pitchFamily="18" charset="0"/>
                <a:cs typeface="Times New Roman" panose="02020603050405020304" pitchFamily="18" charset="0"/>
              </a:rPr>
              <a:t>13 يتم تو</a:t>
            </a:r>
            <a:r>
              <a:rPr lang="en-US" sz="2589" b="1" dirty="0">
                <a:solidFill>
                  <a:srgbClr val="F4EAD2"/>
                </a:solidFill>
                <a:latin typeface="Times New Roman" panose="02020603050405020304" pitchFamily="18" charset="0"/>
                <a:cs typeface="Times New Roman" panose="02020603050405020304" pitchFamily="18" charset="0"/>
              </a:rPr>
              <a:t>ض</a:t>
            </a:r>
            <a:r>
              <a:rPr lang="ar-DZ" sz="2589" b="1" dirty="0">
                <a:solidFill>
                  <a:srgbClr val="F4EAD2"/>
                </a:solidFill>
                <a:latin typeface="Times New Roman" panose="02020603050405020304" pitchFamily="18" charset="0"/>
                <a:cs typeface="Times New Roman" panose="02020603050405020304" pitchFamily="18" charset="0"/>
              </a:rPr>
              <a:t>ي</a:t>
            </a:r>
            <a:r>
              <a:rPr lang="en-US" sz="2589" b="1" dirty="0">
                <a:solidFill>
                  <a:srgbClr val="F4EAD2"/>
                </a:solidFill>
                <a:latin typeface="Times New Roman" panose="02020603050405020304" pitchFamily="18" charset="0"/>
                <a:cs typeface="Times New Roman" panose="02020603050405020304" pitchFamily="18" charset="0"/>
              </a:rPr>
              <a:t>ح </a:t>
            </a:r>
            <a:r>
              <a:rPr lang="en-US" sz="2589" b="1" dirty="0" err="1">
                <a:solidFill>
                  <a:srgbClr val="F4EAD2"/>
                </a:solidFill>
                <a:latin typeface="Times New Roman" panose="02020603050405020304" pitchFamily="18" charset="0"/>
                <a:cs typeface="Times New Roman" panose="02020603050405020304" pitchFamily="18" charset="0"/>
              </a:rPr>
              <a:t>ما</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إذا</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كانت</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السلعة</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المراد</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شحنها</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تعتبر</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بضائع</a:t>
            </a:r>
            <a:r>
              <a:rPr lang="en-US" sz="2589" b="1" dirty="0">
                <a:solidFill>
                  <a:srgbClr val="F4EAD2"/>
                </a:solidFill>
                <a:latin typeface="Times New Roman" panose="02020603050405020304" pitchFamily="18" charset="0"/>
                <a:cs typeface="Times New Roman" panose="02020603050405020304" pitchFamily="18" charset="0"/>
              </a:rPr>
              <a:t> </a:t>
            </a:r>
            <a:r>
              <a:rPr lang="en-US" sz="2589" b="1" dirty="0" err="1">
                <a:solidFill>
                  <a:srgbClr val="F4EAD2"/>
                </a:solidFill>
                <a:latin typeface="Times New Roman" panose="02020603050405020304" pitchFamily="18" charset="0"/>
                <a:cs typeface="Times New Roman" panose="02020603050405020304" pitchFamily="18" charset="0"/>
              </a:rPr>
              <a:t>خطرة</a:t>
            </a:r>
            <a:r>
              <a:rPr lang="en-US" sz="2589" b="1" dirty="0">
                <a:solidFill>
                  <a:srgbClr val="F4EAD2"/>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sp>
        <p:nvSpPr>
          <p:cNvPr id="2" name="Freeform 2"/>
          <p:cNvSpPr/>
          <p:nvPr/>
        </p:nvSpPr>
        <p:spPr>
          <a:xfrm>
            <a:off x="11888881" y="2727029"/>
            <a:ext cx="4551752" cy="4832942"/>
          </a:xfrm>
          <a:custGeom>
            <a:avLst/>
            <a:gdLst/>
            <a:ahLst/>
            <a:cxnLst/>
            <a:rect l="l" t="t" r="r" b="b"/>
            <a:pathLst>
              <a:path w="4551752" h="4832942">
                <a:moveTo>
                  <a:pt x="0" y="0"/>
                </a:moveTo>
                <a:lnTo>
                  <a:pt x="4551752" y="0"/>
                </a:lnTo>
                <a:lnTo>
                  <a:pt x="4551752" y="4832942"/>
                </a:lnTo>
                <a:lnTo>
                  <a:pt x="0" y="48329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3423144" y="2547115"/>
            <a:ext cx="9021214" cy="1102866"/>
          </a:xfrm>
          <a:prstGeom prst="rect">
            <a:avLst/>
          </a:prstGeom>
        </p:spPr>
        <p:txBody>
          <a:bodyPr lIns="0" tIns="0" rIns="0" bIns="0" rtlCol="0" anchor="t">
            <a:spAutoFit/>
          </a:bodyPr>
          <a:lstStyle/>
          <a:p>
            <a:pPr algn="ctr" rtl="1">
              <a:lnSpc>
                <a:spcPts val="8570"/>
              </a:lnSpc>
            </a:pPr>
            <a:r>
              <a:rPr lang="en-US" sz="7791" b="1" dirty="0" err="1">
                <a:solidFill>
                  <a:srgbClr val="B24A3B"/>
                </a:solidFill>
                <a:latin typeface="Times New Roman" panose="02020603050405020304" pitchFamily="18" charset="0"/>
                <a:cs typeface="Times New Roman" panose="02020603050405020304" pitchFamily="18" charset="0"/>
              </a:rPr>
              <a:t>إلتزامات</a:t>
            </a:r>
            <a:r>
              <a:rPr lang="en-US" sz="7791" b="1" dirty="0">
                <a:solidFill>
                  <a:srgbClr val="B24A3B"/>
                </a:solidFill>
                <a:latin typeface="Times New Roman" panose="02020603050405020304" pitchFamily="18" charset="0"/>
                <a:cs typeface="Times New Roman" panose="02020603050405020304" pitchFamily="18" charset="0"/>
              </a:rPr>
              <a:t> </a:t>
            </a:r>
            <a:r>
              <a:rPr lang="en-US" sz="7791" b="1" dirty="0" err="1">
                <a:solidFill>
                  <a:srgbClr val="B24A3B"/>
                </a:solidFill>
                <a:latin typeface="Times New Roman" panose="02020603050405020304" pitchFamily="18" charset="0"/>
                <a:cs typeface="Times New Roman" panose="02020603050405020304" pitchFamily="18" charset="0"/>
              </a:rPr>
              <a:t>النقل</a:t>
            </a:r>
            <a:r>
              <a:rPr lang="en-US" sz="7791" b="1" dirty="0">
                <a:solidFill>
                  <a:srgbClr val="B24A3B"/>
                </a:solidFill>
                <a:latin typeface="Times New Roman" panose="02020603050405020304" pitchFamily="18" charset="0"/>
                <a:cs typeface="Times New Roman" panose="02020603050405020304" pitchFamily="18" charset="0"/>
              </a:rPr>
              <a:t> </a:t>
            </a:r>
            <a:r>
              <a:rPr lang="en-US" sz="7791" b="1" dirty="0" err="1">
                <a:solidFill>
                  <a:srgbClr val="B24A3B"/>
                </a:solidFill>
                <a:latin typeface="Times New Roman" panose="02020603050405020304" pitchFamily="18" charset="0"/>
                <a:cs typeface="Times New Roman" panose="02020603050405020304" pitchFamily="18" charset="0"/>
              </a:rPr>
              <a:t>الجوي</a:t>
            </a:r>
            <a:endParaRPr lang="en-US" sz="7791" b="1" dirty="0">
              <a:solidFill>
                <a:srgbClr val="B24A3B"/>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2710188" y="4079875"/>
            <a:ext cx="10447126" cy="1965325"/>
          </a:xfrm>
          <a:prstGeom prst="rect">
            <a:avLst/>
          </a:prstGeom>
        </p:spPr>
        <p:txBody>
          <a:bodyPr lIns="0" tIns="0" rIns="0" bIns="0" rtlCol="0" anchor="t">
            <a:spAutoFit/>
          </a:bodyPr>
          <a:lstStyle/>
          <a:p>
            <a:pPr marL="1187449" lvl="1" indent="-593725" algn="r" rtl="1">
              <a:lnSpc>
                <a:spcPts val="7699"/>
              </a:lnSpc>
              <a:buFont typeface="Arial"/>
              <a:buChar char="•"/>
            </a:pPr>
            <a:r>
              <a:rPr lang="en-US" sz="5499" b="1" dirty="0" err="1">
                <a:solidFill>
                  <a:srgbClr val="222222"/>
                </a:solidFill>
                <a:latin typeface="Times New Roman" panose="02020603050405020304" pitchFamily="18" charset="0"/>
                <a:cs typeface="Times New Roman" panose="02020603050405020304" pitchFamily="18" charset="0"/>
              </a:rPr>
              <a:t>إلتزامات</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في</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عقد</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نقل</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الإشخاص</a:t>
            </a:r>
            <a:r>
              <a:rPr lang="en-US" sz="5499" b="1" dirty="0">
                <a:solidFill>
                  <a:srgbClr val="222222"/>
                </a:solidFill>
                <a:latin typeface="Times New Roman" panose="02020603050405020304" pitchFamily="18" charset="0"/>
                <a:cs typeface="Times New Roman" panose="02020603050405020304" pitchFamily="18" charset="0"/>
              </a:rPr>
              <a:t> </a:t>
            </a:r>
          </a:p>
          <a:p>
            <a:pPr marL="1187449" lvl="1" indent="-593725" algn="r" rtl="1">
              <a:lnSpc>
                <a:spcPts val="7699"/>
              </a:lnSpc>
              <a:buFont typeface="Arial"/>
              <a:buChar char="•"/>
            </a:pPr>
            <a:r>
              <a:rPr lang="en-US" sz="5499" b="1" dirty="0" err="1">
                <a:solidFill>
                  <a:srgbClr val="222222"/>
                </a:solidFill>
                <a:latin typeface="Times New Roman" panose="02020603050405020304" pitchFamily="18" charset="0"/>
                <a:cs typeface="Times New Roman" panose="02020603050405020304" pitchFamily="18" charset="0"/>
              </a:rPr>
              <a:t>إلتزامات</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في</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عقد</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نقل</a:t>
            </a:r>
            <a:r>
              <a:rPr lang="en-US" sz="5499" b="1" dirty="0">
                <a:solidFill>
                  <a:srgbClr val="222222"/>
                </a:solidFill>
                <a:latin typeface="Times New Roman" panose="02020603050405020304" pitchFamily="18" charset="0"/>
                <a:cs typeface="Times New Roman" panose="02020603050405020304" pitchFamily="18" charset="0"/>
              </a:rPr>
              <a:t> </a:t>
            </a:r>
            <a:r>
              <a:rPr lang="en-US" sz="5499" b="1" dirty="0" err="1">
                <a:solidFill>
                  <a:srgbClr val="222222"/>
                </a:solidFill>
                <a:latin typeface="Times New Roman" panose="02020603050405020304" pitchFamily="18" charset="0"/>
                <a:cs typeface="Times New Roman" panose="02020603050405020304" pitchFamily="18" charset="0"/>
              </a:rPr>
              <a:t>البضائع</a:t>
            </a:r>
            <a:r>
              <a:rPr lang="en-US" sz="5499" b="1" dirty="0">
                <a:solidFill>
                  <a:srgbClr val="222222"/>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555" b="-3555"/>
            </a:stretch>
          </a:blipFill>
        </p:spPr>
        <p:txBody>
          <a:bodyPr/>
          <a:lstStyle/>
          <a:p>
            <a:endParaRPr lang="fr-FR" dirty="0"/>
          </a:p>
        </p:txBody>
      </p:sp>
      <p:grpSp>
        <p:nvGrpSpPr>
          <p:cNvPr id="3" name="Group 3"/>
          <p:cNvGrpSpPr/>
          <p:nvPr/>
        </p:nvGrpSpPr>
        <p:grpSpPr>
          <a:xfrm>
            <a:off x="14820874" y="5698155"/>
            <a:ext cx="3594126" cy="5223845"/>
            <a:chOff x="0" y="0"/>
            <a:chExt cx="4792168" cy="6965126"/>
          </a:xfrm>
        </p:grpSpPr>
        <p:sp>
          <p:nvSpPr>
            <p:cNvPr id="4" name="Freeform 4"/>
            <p:cNvSpPr/>
            <p:nvPr/>
          </p:nvSpPr>
          <p:spPr>
            <a:xfrm flipH="1">
              <a:off x="1079790" y="1124356"/>
              <a:ext cx="3712378" cy="5840770"/>
            </a:xfrm>
            <a:custGeom>
              <a:avLst/>
              <a:gdLst/>
              <a:ahLst/>
              <a:cxnLst/>
              <a:rect l="l" t="t" r="r" b="b"/>
              <a:pathLst>
                <a:path w="3712378" h="5840770">
                  <a:moveTo>
                    <a:pt x="3712378" y="0"/>
                  </a:moveTo>
                  <a:lnTo>
                    <a:pt x="0" y="0"/>
                  </a:lnTo>
                  <a:lnTo>
                    <a:pt x="0" y="5840770"/>
                  </a:lnTo>
                  <a:lnTo>
                    <a:pt x="3712378" y="5840770"/>
                  </a:lnTo>
                  <a:lnTo>
                    <a:pt x="371237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a:off x="-279286" y="-676187"/>
            <a:ext cx="2167243" cy="5974075"/>
            <a:chOff x="0" y="0"/>
            <a:chExt cx="2889658" cy="7965433"/>
          </a:xfrm>
        </p:grpSpPr>
        <p:sp>
          <p:nvSpPr>
            <p:cNvPr id="7" name="Freeform 7"/>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grpSp>
        <p:nvGrpSpPr>
          <p:cNvPr id="9" name="Group 9"/>
          <p:cNvGrpSpPr/>
          <p:nvPr/>
        </p:nvGrpSpPr>
        <p:grpSpPr>
          <a:xfrm>
            <a:off x="3042481" y="4049268"/>
            <a:ext cx="12203038" cy="2160354"/>
            <a:chOff x="0" y="-9525"/>
            <a:chExt cx="16270717" cy="2880472"/>
          </a:xfrm>
        </p:grpSpPr>
        <p:sp>
          <p:nvSpPr>
            <p:cNvPr id="10" name="TextBox 10"/>
            <p:cNvSpPr txBox="1"/>
            <p:nvPr/>
          </p:nvSpPr>
          <p:spPr>
            <a:xfrm>
              <a:off x="155460" y="-9525"/>
              <a:ext cx="15959797" cy="1778264"/>
            </a:xfrm>
            <a:prstGeom prst="rect">
              <a:avLst/>
            </a:prstGeom>
          </p:spPr>
          <p:txBody>
            <a:bodyPr lIns="0" tIns="0" rIns="0" bIns="0" rtlCol="0" anchor="t">
              <a:spAutoFit/>
            </a:bodyPr>
            <a:lstStyle/>
            <a:p>
              <a:pPr algn="ctr" rtl="1">
                <a:lnSpc>
                  <a:spcPts val="10388"/>
                </a:lnSpc>
              </a:pPr>
              <a:r>
                <a:rPr lang="en-US" sz="9443" b="1" dirty="0" err="1">
                  <a:solidFill>
                    <a:srgbClr val="F4EAD2"/>
                  </a:solidFill>
                  <a:latin typeface="Times New Roman" panose="02020603050405020304" pitchFamily="18" charset="0"/>
                  <a:cs typeface="Times New Roman" panose="02020603050405020304" pitchFamily="18" charset="0"/>
                </a:rPr>
                <a:t>إنتهى</a:t>
              </a:r>
              <a:r>
                <a:rPr lang="en-US" sz="9443" b="1" dirty="0">
                  <a:solidFill>
                    <a:srgbClr val="F4EAD2"/>
                  </a:solidFill>
                  <a:latin typeface="Times New Roman" panose="02020603050405020304" pitchFamily="18" charset="0"/>
                  <a:cs typeface="Times New Roman" panose="02020603050405020304" pitchFamily="18" charset="0"/>
                </a:rPr>
                <a:t> العرض التقديمي</a:t>
              </a:r>
            </a:p>
          </p:txBody>
        </p:sp>
        <p:sp>
          <p:nvSpPr>
            <p:cNvPr id="11" name="TextBox 11"/>
            <p:cNvSpPr txBox="1"/>
            <p:nvPr/>
          </p:nvSpPr>
          <p:spPr>
            <a:xfrm>
              <a:off x="0" y="1747563"/>
              <a:ext cx="16270717" cy="1123384"/>
            </a:xfrm>
            <a:prstGeom prst="rect">
              <a:avLst/>
            </a:prstGeom>
          </p:spPr>
          <p:txBody>
            <a:bodyPr lIns="0" tIns="0" rIns="0" bIns="0" rtlCol="0" anchor="t">
              <a:spAutoFit/>
            </a:bodyPr>
            <a:lstStyle/>
            <a:p>
              <a:pPr algn="ctr" rtl="1">
                <a:lnSpc>
                  <a:spcPts val="7000"/>
                </a:lnSpc>
              </a:pPr>
              <a:r>
                <a:rPr lang="en-US" sz="5000" b="1" dirty="0" err="1">
                  <a:solidFill>
                    <a:srgbClr val="F4EAD2"/>
                  </a:solidFill>
                  <a:latin typeface="Times New Roman" panose="02020603050405020304" pitchFamily="18" charset="0"/>
                  <a:cs typeface="Times New Roman" panose="02020603050405020304" pitchFamily="18" charset="0"/>
                </a:rPr>
                <a:t>شكرا</a:t>
              </a:r>
              <a:r>
                <a:rPr lang="en-US" sz="5000" b="1" dirty="0">
                  <a:solidFill>
                    <a:srgbClr val="F4EAD2"/>
                  </a:solidFill>
                  <a:latin typeface="Times New Roman" panose="02020603050405020304" pitchFamily="18" charset="0"/>
                  <a:cs typeface="Times New Roman" panose="02020603050405020304" pitchFamily="18" charset="0"/>
                </a:rPr>
                <a:t> </a:t>
              </a:r>
              <a:r>
                <a:rPr lang="en-US" sz="5000" b="1" dirty="0" err="1">
                  <a:solidFill>
                    <a:srgbClr val="F4EAD2"/>
                  </a:solidFill>
                  <a:latin typeface="Times New Roman" panose="02020603050405020304" pitchFamily="18" charset="0"/>
                  <a:cs typeface="Times New Roman" panose="02020603050405020304" pitchFamily="18" charset="0"/>
                </a:rPr>
                <a:t>لكم</a:t>
              </a:r>
              <a:r>
                <a:rPr lang="en-US" sz="5000" b="1" dirty="0">
                  <a:solidFill>
                    <a:srgbClr val="F4EAD2"/>
                  </a:solidFill>
                  <a:latin typeface="Times New Roman" panose="02020603050405020304" pitchFamily="18" charset="0"/>
                  <a:cs typeface="Times New Roman" panose="02020603050405020304" pitchFamily="18" charset="0"/>
                </a:rPr>
                <a:t> </a:t>
              </a:r>
              <a:r>
                <a:rPr lang="en-US" sz="5000" b="1" dirty="0" err="1">
                  <a:solidFill>
                    <a:srgbClr val="F4EAD2"/>
                  </a:solidFill>
                  <a:latin typeface="Times New Roman" panose="02020603050405020304" pitchFamily="18" charset="0"/>
                  <a:cs typeface="Times New Roman" panose="02020603050405020304" pitchFamily="18" charset="0"/>
                </a:rPr>
                <a:t>على</a:t>
              </a:r>
              <a:r>
                <a:rPr lang="en-US" sz="5000" b="1" dirty="0">
                  <a:solidFill>
                    <a:srgbClr val="F4EAD2"/>
                  </a:solidFill>
                  <a:latin typeface="Times New Roman" panose="02020603050405020304" pitchFamily="18" charset="0"/>
                  <a:cs typeface="Times New Roman" panose="02020603050405020304" pitchFamily="18" charset="0"/>
                </a:rPr>
                <a:t> </a:t>
              </a:r>
              <a:r>
                <a:rPr lang="en-US" sz="5000" b="1" dirty="0" err="1">
                  <a:solidFill>
                    <a:srgbClr val="F4EAD2"/>
                  </a:solidFill>
                  <a:latin typeface="Times New Roman" panose="02020603050405020304" pitchFamily="18" charset="0"/>
                  <a:cs typeface="Times New Roman" panose="02020603050405020304" pitchFamily="18" charset="0"/>
                </a:rPr>
                <a:t>حسن</a:t>
              </a:r>
              <a:r>
                <a:rPr lang="en-US" sz="5000" b="1" dirty="0">
                  <a:solidFill>
                    <a:srgbClr val="F4EAD2"/>
                  </a:solidFill>
                  <a:latin typeface="Times New Roman" panose="02020603050405020304" pitchFamily="18" charset="0"/>
                  <a:cs typeface="Times New Roman" panose="02020603050405020304" pitchFamily="18" charset="0"/>
                </a:rPr>
                <a:t> </a:t>
              </a:r>
              <a:r>
                <a:rPr lang="en-US" sz="5000" b="1" dirty="0" err="1">
                  <a:solidFill>
                    <a:srgbClr val="F4EAD2"/>
                  </a:solidFill>
                  <a:latin typeface="Times New Roman" panose="02020603050405020304" pitchFamily="18" charset="0"/>
                  <a:cs typeface="Times New Roman" panose="02020603050405020304" pitchFamily="18" charset="0"/>
                </a:rPr>
                <a:t>الإصغاء</a:t>
              </a:r>
              <a:r>
                <a:rPr lang="en-US" sz="5000" b="1" dirty="0">
                  <a:solidFill>
                    <a:srgbClr val="F4EAD2"/>
                  </a:solidFill>
                  <a:latin typeface="Times New Roman" panose="02020603050405020304" pitchFamily="18" charset="0"/>
                  <a:cs typeface="Times New Roman" panose="02020603050405020304" pitchFamily="18" charset="0"/>
                </a:rPr>
                <a:t> </a:t>
              </a:r>
              <a:r>
                <a:rPr lang="en-US" sz="5000" b="1" dirty="0" err="1">
                  <a:solidFill>
                    <a:srgbClr val="F4EAD2"/>
                  </a:solidFill>
                  <a:latin typeface="Times New Roman" panose="02020603050405020304" pitchFamily="18" charset="0"/>
                  <a:cs typeface="Times New Roman" panose="02020603050405020304" pitchFamily="18" charset="0"/>
                </a:rPr>
                <a:t>والمتابعة</a:t>
              </a:r>
              <a:endParaRPr lang="en-US" sz="5000" b="1" dirty="0">
                <a:solidFill>
                  <a:srgbClr val="F4EAD2"/>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grpSp>
        <p:nvGrpSpPr>
          <p:cNvPr id="2" name="Group 2"/>
          <p:cNvGrpSpPr/>
          <p:nvPr/>
        </p:nvGrpSpPr>
        <p:grpSpPr>
          <a:xfrm>
            <a:off x="14678634" y="5055535"/>
            <a:ext cx="3594126" cy="5223845"/>
            <a:chOff x="0" y="0"/>
            <a:chExt cx="4792168" cy="6965126"/>
          </a:xfrm>
        </p:grpSpPr>
        <p:sp>
          <p:nvSpPr>
            <p:cNvPr id="3" name="Freeform 3"/>
            <p:cNvSpPr/>
            <p:nvPr/>
          </p:nvSpPr>
          <p:spPr>
            <a:xfrm flipH="1">
              <a:off x="1079790" y="1124356"/>
              <a:ext cx="3712378" cy="5840770"/>
            </a:xfrm>
            <a:custGeom>
              <a:avLst/>
              <a:gdLst/>
              <a:ahLst/>
              <a:cxnLst/>
              <a:rect l="l" t="t" r="r" b="b"/>
              <a:pathLst>
                <a:path w="3712378" h="5840770">
                  <a:moveTo>
                    <a:pt x="3712378" y="0"/>
                  </a:moveTo>
                  <a:lnTo>
                    <a:pt x="0" y="0"/>
                  </a:lnTo>
                  <a:lnTo>
                    <a:pt x="0" y="5840770"/>
                  </a:lnTo>
                  <a:lnTo>
                    <a:pt x="3712378" y="5840770"/>
                  </a:lnTo>
                  <a:lnTo>
                    <a:pt x="371237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5239" y="0"/>
            <a:ext cx="2167243" cy="5974075"/>
            <a:chOff x="0" y="0"/>
            <a:chExt cx="2889658" cy="7965433"/>
          </a:xfrm>
        </p:grpSpPr>
        <p:sp>
          <p:nvSpPr>
            <p:cNvPr id="6" name="Freeform 6"/>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4" cstate="print">
                <a:extLst>
                  <a:ext uri="{96DAC541-7B7A-43D3-8B79-37D633B846F1}">
                    <asvg:svgBlip xmlns:asvg="http://schemas.microsoft.com/office/drawing/2016/SVG/main" xmlns="" r:embed="rId3"/>
                  </a:ext>
                </a:extLst>
              </a:blip>
              <a:stretch>
                <a:fillRect/>
              </a:stretch>
            </a:blipFill>
          </p:spPr>
        </p:sp>
      </p:grpSp>
      <p:sp>
        <p:nvSpPr>
          <p:cNvPr id="8" name="TextBox 8"/>
          <p:cNvSpPr txBox="1"/>
          <p:nvPr/>
        </p:nvSpPr>
        <p:spPr>
          <a:xfrm>
            <a:off x="3419504" y="3850321"/>
            <a:ext cx="11448992" cy="2385268"/>
          </a:xfrm>
          <a:prstGeom prst="rect">
            <a:avLst/>
          </a:prstGeom>
        </p:spPr>
        <p:txBody>
          <a:bodyPr lIns="0" tIns="0" rIns="0" bIns="0" rtlCol="0" anchor="t">
            <a:spAutoFit/>
          </a:bodyPr>
          <a:lstStyle/>
          <a:p>
            <a:pPr algn="ctr">
              <a:lnSpc>
                <a:spcPts val="18590"/>
              </a:lnSpc>
            </a:pPr>
            <a:r>
              <a:rPr lang="ar-DZ" sz="16900" b="1" dirty="0" err="1" smtClean="0">
                <a:solidFill>
                  <a:srgbClr val="B24A3B"/>
                </a:solidFill>
                <a:latin typeface="Times New Roman" panose="02020603050405020304" pitchFamily="18" charset="0"/>
                <a:cs typeface="Times New Roman" panose="02020603050405020304" pitchFamily="18" charset="0"/>
              </a:rPr>
              <a:t>اولا</a:t>
            </a:r>
            <a:endParaRPr lang="en-US" sz="16900" b="1" dirty="0">
              <a:solidFill>
                <a:srgbClr val="B24A3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5819790" y="6737602"/>
            <a:ext cx="6648420" cy="923330"/>
          </a:xfrm>
          <a:prstGeom prst="rect">
            <a:avLst/>
          </a:prstGeom>
        </p:spPr>
        <p:txBody>
          <a:bodyPr lIns="0" tIns="0" rIns="0" bIns="0" rtlCol="0" anchor="t">
            <a:spAutoFit/>
          </a:bodyPr>
          <a:lstStyle/>
          <a:p>
            <a:pPr algn="ctr">
              <a:lnSpc>
                <a:spcPts val="7150"/>
              </a:lnSpc>
            </a:pPr>
            <a:r>
              <a:rPr lang="en-US" sz="6500" b="1" dirty="0" err="1">
                <a:solidFill>
                  <a:srgbClr val="222222"/>
                </a:solidFill>
                <a:latin typeface="Times New Roman" panose="02020603050405020304" pitchFamily="18" charset="0"/>
                <a:cs typeface="Times New Roman" panose="02020603050405020304" pitchFamily="18" charset="0"/>
              </a:rPr>
              <a:t>ماهية</a:t>
            </a:r>
            <a:r>
              <a:rPr lang="en-US" sz="6500" b="1" dirty="0">
                <a:solidFill>
                  <a:srgbClr val="222222"/>
                </a:solidFill>
                <a:latin typeface="Times New Roman" panose="02020603050405020304" pitchFamily="18" charset="0"/>
                <a:cs typeface="Times New Roman" panose="02020603050405020304" pitchFamily="18" charset="0"/>
              </a:rPr>
              <a:t> </a:t>
            </a:r>
            <a:r>
              <a:rPr lang="en-US" sz="6500" b="1" dirty="0" err="1">
                <a:solidFill>
                  <a:srgbClr val="222222"/>
                </a:solidFill>
                <a:latin typeface="Times New Roman" panose="02020603050405020304" pitchFamily="18" charset="0"/>
                <a:cs typeface="Times New Roman" panose="02020603050405020304" pitchFamily="18" charset="0"/>
              </a:rPr>
              <a:t>النقل</a:t>
            </a:r>
            <a:r>
              <a:rPr lang="en-US" sz="6500" b="1" dirty="0">
                <a:solidFill>
                  <a:srgbClr val="222222"/>
                </a:solidFill>
                <a:latin typeface="Times New Roman" panose="02020603050405020304" pitchFamily="18" charset="0"/>
                <a:cs typeface="Times New Roman" panose="02020603050405020304" pitchFamily="18" charset="0"/>
              </a:rPr>
              <a:t> </a:t>
            </a:r>
            <a:r>
              <a:rPr lang="en-US" sz="6500" b="1" dirty="0" err="1">
                <a:solidFill>
                  <a:srgbClr val="222222"/>
                </a:solidFill>
                <a:latin typeface="Times New Roman" panose="02020603050405020304" pitchFamily="18" charset="0"/>
                <a:cs typeface="Times New Roman" panose="02020603050405020304" pitchFamily="18" charset="0"/>
              </a:rPr>
              <a:t>الجوي</a:t>
            </a:r>
            <a:endParaRPr lang="en-US" sz="6500" b="1" dirty="0">
              <a:solidFill>
                <a:srgbClr val="22222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89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999" b="-3000"/>
            </a:stretch>
          </a:blipFill>
        </p:spPr>
      </p:sp>
      <p:grpSp>
        <p:nvGrpSpPr>
          <p:cNvPr id="3" name="Group 3"/>
          <p:cNvGrpSpPr/>
          <p:nvPr/>
        </p:nvGrpSpPr>
        <p:grpSpPr>
          <a:xfrm>
            <a:off x="14693874" y="1379269"/>
            <a:ext cx="3594126" cy="8937625"/>
            <a:chOff x="0" y="0"/>
            <a:chExt cx="4792168" cy="11916833"/>
          </a:xfrm>
        </p:grpSpPr>
        <p:sp>
          <p:nvSpPr>
            <p:cNvPr id="4" name="Freeform 4"/>
            <p:cNvSpPr/>
            <p:nvPr/>
          </p:nvSpPr>
          <p:spPr>
            <a:xfrm flipH="1">
              <a:off x="1079790" y="6076064"/>
              <a:ext cx="3712378" cy="5840770"/>
            </a:xfrm>
            <a:custGeom>
              <a:avLst/>
              <a:gdLst/>
              <a:ahLst/>
              <a:cxnLst/>
              <a:rect l="l" t="t" r="r" b="b"/>
              <a:pathLst>
                <a:path w="3712378" h="5840770">
                  <a:moveTo>
                    <a:pt x="3712378" y="0"/>
                  </a:moveTo>
                  <a:lnTo>
                    <a:pt x="0" y="0"/>
                  </a:lnTo>
                  <a:lnTo>
                    <a:pt x="0" y="5840769"/>
                  </a:lnTo>
                  <a:lnTo>
                    <a:pt x="3712378" y="5840769"/>
                  </a:lnTo>
                  <a:lnTo>
                    <a:pt x="371237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4951707"/>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6" cstate="print">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2171445"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6" cstate="print">
                <a:extLst>
                  <a:ext uri="{96DAC541-7B7A-43D3-8B79-37D633B846F1}">
                    <asvg:svgBlip xmlns:asvg="http://schemas.microsoft.com/office/drawing/2016/SVG/main" xmlns="" r:embed="rId5"/>
                  </a:ext>
                </a:extLst>
              </a:blip>
              <a:stretch>
                <a:fillRect/>
              </a:stretch>
            </a:blipFill>
          </p:spPr>
        </p:sp>
      </p:grpSp>
      <p:grpSp>
        <p:nvGrpSpPr>
          <p:cNvPr id="7" name="Group 7"/>
          <p:cNvGrpSpPr/>
          <p:nvPr/>
        </p:nvGrpSpPr>
        <p:grpSpPr>
          <a:xfrm>
            <a:off x="2087668" y="3025310"/>
            <a:ext cx="11064265" cy="4143440"/>
            <a:chOff x="0" y="-114300"/>
            <a:chExt cx="14752354" cy="5524587"/>
          </a:xfrm>
        </p:grpSpPr>
        <p:sp>
          <p:nvSpPr>
            <p:cNvPr id="8" name="TextBox 8"/>
            <p:cNvSpPr txBox="1"/>
            <p:nvPr/>
          </p:nvSpPr>
          <p:spPr>
            <a:xfrm>
              <a:off x="4587251" y="-114300"/>
              <a:ext cx="5577852" cy="878447"/>
            </a:xfrm>
            <a:prstGeom prst="rect">
              <a:avLst/>
            </a:prstGeom>
          </p:spPr>
          <p:txBody>
            <a:bodyPr lIns="0" tIns="0" rIns="0" bIns="0" rtlCol="0" anchor="t">
              <a:spAutoFit/>
            </a:bodyPr>
            <a:lstStyle/>
            <a:p>
              <a:pPr algn="r">
                <a:lnSpc>
                  <a:spcPts val="5599"/>
                </a:lnSpc>
              </a:pPr>
              <a:r>
                <a:rPr lang="en-US" sz="3999" b="1" dirty="0" err="1">
                  <a:solidFill>
                    <a:srgbClr val="F4EAD2"/>
                  </a:solidFill>
                  <a:latin typeface="Times New Roman" panose="02020603050405020304" pitchFamily="18" charset="0"/>
                  <a:cs typeface="Times New Roman" panose="02020603050405020304" pitchFamily="18" charset="0"/>
                </a:rPr>
                <a:t>تعريف</a:t>
              </a:r>
              <a:r>
                <a:rPr lang="en-US" sz="3999" b="1" dirty="0">
                  <a:solidFill>
                    <a:srgbClr val="F4EAD2"/>
                  </a:solidFill>
                  <a:latin typeface="Times New Roman" panose="02020603050405020304" pitchFamily="18" charset="0"/>
                  <a:cs typeface="Times New Roman" panose="02020603050405020304" pitchFamily="18" charset="0"/>
                </a:rPr>
                <a:t> </a:t>
              </a:r>
              <a:r>
                <a:rPr lang="en-US" sz="3999" b="1" dirty="0" err="1">
                  <a:solidFill>
                    <a:srgbClr val="F4EAD2"/>
                  </a:solidFill>
                  <a:latin typeface="Times New Roman" panose="02020603050405020304" pitchFamily="18" charset="0"/>
                  <a:cs typeface="Times New Roman" panose="02020603050405020304" pitchFamily="18" charset="0"/>
                </a:rPr>
                <a:t>النقل</a:t>
              </a:r>
              <a:r>
                <a:rPr lang="en-US" sz="3999" b="1" dirty="0">
                  <a:solidFill>
                    <a:srgbClr val="F4EAD2"/>
                  </a:solidFill>
                  <a:latin typeface="Times New Roman" panose="02020603050405020304" pitchFamily="18" charset="0"/>
                  <a:cs typeface="Times New Roman" panose="02020603050405020304" pitchFamily="18" charset="0"/>
                </a:rPr>
                <a:t> </a:t>
              </a:r>
              <a:r>
                <a:rPr lang="en-US" sz="3999" b="1" dirty="0" err="1">
                  <a:solidFill>
                    <a:srgbClr val="F4EAD2"/>
                  </a:solidFill>
                  <a:latin typeface="Times New Roman" panose="02020603050405020304" pitchFamily="18" charset="0"/>
                  <a:cs typeface="Times New Roman" panose="02020603050405020304" pitchFamily="18" charset="0"/>
                </a:rPr>
                <a:t>الجوي</a:t>
              </a:r>
              <a:endParaRPr lang="en-US" sz="3999" b="1" dirty="0">
                <a:solidFill>
                  <a:srgbClr val="F4EAD2"/>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0" y="1160939"/>
              <a:ext cx="14752354" cy="4249348"/>
            </a:xfrm>
            <a:prstGeom prst="rect">
              <a:avLst/>
            </a:prstGeom>
          </p:spPr>
          <p:txBody>
            <a:bodyPr lIns="0" tIns="0" rIns="0" bIns="0" rtlCol="0" anchor="t">
              <a:spAutoFit/>
            </a:bodyPr>
            <a:lstStyle/>
            <a:p>
              <a:pPr algn="ctr">
                <a:lnSpc>
                  <a:spcPts val="8121"/>
                </a:lnSpc>
              </a:pPr>
              <a:r>
                <a:rPr lang="en-US" sz="7383" b="1" dirty="0" err="1">
                  <a:solidFill>
                    <a:srgbClr val="F4EAD2"/>
                  </a:solidFill>
                  <a:latin typeface="Times New Roman" panose="02020603050405020304" pitchFamily="18" charset="0"/>
                  <a:cs typeface="Times New Roman" panose="02020603050405020304" pitchFamily="18" charset="0"/>
                </a:rPr>
                <a:t>نقل</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البضائع</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والأفراد</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عبر</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الجو</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باستخدام</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الطائرات</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بين</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دول</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العالم</a:t>
              </a:r>
              <a:r>
                <a:rPr lang="en-US" sz="7383" b="1" dirty="0">
                  <a:solidFill>
                    <a:srgbClr val="F4EAD2"/>
                  </a:solidFill>
                  <a:latin typeface="Times New Roman" panose="02020603050405020304" pitchFamily="18" charset="0"/>
                  <a:cs typeface="Times New Roman" panose="02020603050405020304" pitchFamily="18" charset="0"/>
                </a:rPr>
                <a:t> </a:t>
              </a:r>
              <a:r>
                <a:rPr lang="en-US" sz="7383" b="1" dirty="0" err="1">
                  <a:solidFill>
                    <a:srgbClr val="F4EAD2"/>
                  </a:solidFill>
                  <a:latin typeface="Times New Roman" panose="02020603050405020304" pitchFamily="18" charset="0"/>
                  <a:cs typeface="Times New Roman" panose="02020603050405020304" pitchFamily="18" charset="0"/>
                </a:rPr>
                <a:t>المختلفة</a:t>
              </a:r>
              <a:endParaRPr lang="en-US" sz="7383" b="1" dirty="0">
                <a:solidFill>
                  <a:srgbClr val="F4EAD2"/>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sp>
        <p:nvSpPr>
          <p:cNvPr id="2" name="Freeform 2"/>
          <p:cNvSpPr/>
          <p:nvPr/>
        </p:nvSpPr>
        <p:spPr>
          <a:xfrm flipH="1">
            <a:off x="15527601" y="5905854"/>
            <a:ext cx="2784283" cy="4380577"/>
          </a:xfrm>
          <a:custGeom>
            <a:avLst/>
            <a:gdLst/>
            <a:ahLst/>
            <a:cxnLst/>
            <a:rect l="l" t="t" r="r" b="b"/>
            <a:pathLst>
              <a:path w="2784283" h="4380577">
                <a:moveTo>
                  <a:pt x="2784284" y="0"/>
                </a:moveTo>
                <a:lnTo>
                  <a:pt x="0" y="0"/>
                </a:lnTo>
                <a:lnTo>
                  <a:pt x="0" y="4380578"/>
                </a:lnTo>
                <a:lnTo>
                  <a:pt x="2784284" y="4380578"/>
                </a:lnTo>
                <a:lnTo>
                  <a:pt x="2784284"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0" y="0"/>
            <a:ext cx="2167243" cy="6332853"/>
            <a:chOff x="0" y="0"/>
            <a:chExt cx="2889658" cy="8443804"/>
          </a:xfrm>
        </p:grpSpPr>
        <p:sp>
          <p:nvSpPr>
            <p:cNvPr id="4" name="Freeform 4"/>
            <p:cNvSpPr/>
            <p:nvPr/>
          </p:nvSpPr>
          <p:spPr>
            <a:xfrm flipH="1">
              <a:off x="0" y="0"/>
              <a:ext cx="2889658" cy="4546366"/>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fr-FR" dirty="0"/>
            </a:p>
          </p:txBody>
        </p:sp>
        <p:sp>
          <p:nvSpPr>
            <p:cNvPr id="5" name="Freeform 5"/>
            <p:cNvSpPr/>
            <p:nvPr/>
          </p:nvSpPr>
          <p:spPr>
            <a:xfrm flipH="1">
              <a:off x="54591" y="6744945"/>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grpSp>
        <p:nvGrpSpPr>
          <p:cNvPr id="6" name="Group 6"/>
          <p:cNvGrpSpPr/>
          <p:nvPr/>
        </p:nvGrpSpPr>
        <p:grpSpPr>
          <a:xfrm>
            <a:off x="10434605" y="3271446"/>
            <a:ext cx="6191522" cy="2431770"/>
            <a:chOff x="0" y="-95249"/>
            <a:chExt cx="8255363" cy="3242361"/>
          </a:xfrm>
        </p:grpSpPr>
        <p:sp>
          <p:nvSpPr>
            <p:cNvPr id="7" name="TextBox 7"/>
            <p:cNvSpPr txBox="1"/>
            <p:nvPr/>
          </p:nvSpPr>
          <p:spPr>
            <a:xfrm>
              <a:off x="0" y="-95249"/>
              <a:ext cx="8255363" cy="610252"/>
            </a:xfrm>
            <a:prstGeom prst="rect">
              <a:avLst/>
            </a:prstGeom>
          </p:spPr>
          <p:txBody>
            <a:bodyPr lIns="0" tIns="0" rIns="0" bIns="0" rtlCol="0" anchor="t">
              <a:spAutoFit/>
            </a:bodyPr>
            <a:lstStyle/>
            <a:p>
              <a:pPr algn="ctr" rtl="1">
                <a:lnSpc>
                  <a:spcPts val="3814"/>
                </a:lnSpc>
              </a:pPr>
              <a:r>
                <a:rPr lang="en-US" sz="3000" b="1" dirty="0" err="1">
                  <a:solidFill>
                    <a:srgbClr val="B24A3B"/>
                  </a:solidFill>
                  <a:latin typeface="Times New Roman" panose="02020603050405020304" pitchFamily="18" charset="0"/>
                  <a:cs typeface="Times New Roman" panose="02020603050405020304" pitchFamily="18" charset="0"/>
                </a:rPr>
                <a:t>النمو</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السريع</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للتجارة</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الدولية</a:t>
              </a:r>
              <a:endParaRPr lang="en-US" sz="3000" b="1" dirty="0">
                <a:solidFill>
                  <a:srgbClr val="B24A3B"/>
                </a:solidFill>
                <a:latin typeface="Times New Roman" panose="02020603050405020304" pitchFamily="18" charset="0"/>
                <a:cs typeface="Times New Roman" panose="02020603050405020304" pitchFamily="18" charset="0"/>
              </a:endParaRPr>
            </a:p>
          </p:txBody>
        </p:sp>
        <p:sp>
          <p:nvSpPr>
            <p:cNvPr id="8" name="Freeform 8"/>
            <p:cNvSpPr/>
            <p:nvPr/>
          </p:nvSpPr>
          <p:spPr>
            <a:xfrm>
              <a:off x="3027538" y="762128"/>
              <a:ext cx="2500638" cy="2384984"/>
            </a:xfrm>
            <a:custGeom>
              <a:avLst/>
              <a:gdLst/>
              <a:ahLst/>
              <a:cxnLst/>
              <a:rect l="l" t="t" r="r" b="b"/>
              <a:pathLst>
                <a:path w="2500638" h="2384984">
                  <a:moveTo>
                    <a:pt x="0" y="0"/>
                  </a:moveTo>
                  <a:lnTo>
                    <a:pt x="2500638" y="0"/>
                  </a:lnTo>
                  <a:lnTo>
                    <a:pt x="2500638" y="2384983"/>
                  </a:lnTo>
                  <a:lnTo>
                    <a:pt x="0" y="2384983"/>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646239" y="3267874"/>
            <a:ext cx="6191522" cy="2435342"/>
            <a:chOff x="0" y="-95249"/>
            <a:chExt cx="8255363" cy="3247123"/>
          </a:xfrm>
        </p:grpSpPr>
        <p:sp>
          <p:nvSpPr>
            <p:cNvPr id="10" name="TextBox 10"/>
            <p:cNvSpPr txBox="1"/>
            <p:nvPr/>
          </p:nvSpPr>
          <p:spPr>
            <a:xfrm>
              <a:off x="0" y="-95249"/>
              <a:ext cx="8255363" cy="610252"/>
            </a:xfrm>
            <a:prstGeom prst="rect">
              <a:avLst/>
            </a:prstGeom>
          </p:spPr>
          <p:txBody>
            <a:bodyPr lIns="0" tIns="0" rIns="0" bIns="0" rtlCol="0" anchor="t">
              <a:spAutoFit/>
            </a:bodyPr>
            <a:lstStyle/>
            <a:p>
              <a:pPr algn="ctr" rtl="1">
                <a:lnSpc>
                  <a:spcPts val="3814"/>
                </a:lnSpc>
              </a:pPr>
              <a:r>
                <a:rPr lang="en-US" sz="3000" b="1" dirty="0" err="1">
                  <a:solidFill>
                    <a:srgbClr val="B24A3B"/>
                  </a:solidFill>
                  <a:latin typeface="Times New Roman" panose="02020603050405020304" pitchFamily="18" charset="0"/>
                  <a:cs typeface="Times New Roman" panose="02020603050405020304" pitchFamily="18" charset="0"/>
                </a:rPr>
                <a:t>زيادة</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الأنشطة</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الخدمية</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عبر</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العالم</a:t>
              </a:r>
              <a:endParaRPr lang="en-US" sz="3000" b="1" dirty="0">
                <a:solidFill>
                  <a:srgbClr val="B24A3B"/>
                </a:solidFill>
                <a:latin typeface="Times New Roman" panose="02020603050405020304" pitchFamily="18" charset="0"/>
                <a:cs typeface="Times New Roman" panose="02020603050405020304" pitchFamily="18" charset="0"/>
              </a:endParaRPr>
            </a:p>
          </p:txBody>
        </p:sp>
        <p:sp>
          <p:nvSpPr>
            <p:cNvPr id="11" name="Freeform 11"/>
            <p:cNvSpPr/>
            <p:nvPr/>
          </p:nvSpPr>
          <p:spPr>
            <a:xfrm>
              <a:off x="2781712" y="766890"/>
              <a:ext cx="2727112" cy="2384984"/>
            </a:xfrm>
            <a:custGeom>
              <a:avLst/>
              <a:gdLst/>
              <a:ahLst/>
              <a:cxnLst/>
              <a:rect l="l" t="t" r="r" b="b"/>
              <a:pathLst>
                <a:path w="2727112" h="2384984">
                  <a:moveTo>
                    <a:pt x="0" y="0"/>
                  </a:moveTo>
                  <a:lnTo>
                    <a:pt x="2727112" y="0"/>
                  </a:lnTo>
                  <a:lnTo>
                    <a:pt x="2727112" y="2384984"/>
                  </a:lnTo>
                  <a:lnTo>
                    <a:pt x="0" y="2384984"/>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fr-FR" dirty="0"/>
            </a:p>
          </p:txBody>
        </p:sp>
      </p:grpSp>
      <p:grpSp>
        <p:nvGrpSpPr>
          <p:cNvPr id="12" name="Group 12"/>
          <p:cNvGrpSpPr/>
          <p:nvPr/>
        </p:nvGrpSpPr>
        <p:grpSpPr>
          <a:xfrm>
            <a:off x="10434605" y="5910023"/>
            <a:ext cx="6191522" cy="2980040"/>
            <a:chOff x="0" y="-95251"/>
            <a:chExt cx="8255363" cy="3973386"/>
          </a:xfrm>
        </p:grpSpPr>
        <p:sp>
          <p:nvSpPr>
            <p:cNvPr id="13" name="TextBox 13"/>
            <p:cNvSpPr txBox="1"/>
            <p:nvPr/>
          </p:nvSpPr>
          <p:spPr>
            <a:xfrm>
              <a:off x="0" y="-95251"/>
              <a:ext cx="8255363" cy="610252"/>
            </a:xfrm>
            <a:prstGeom prst="rect">
              <a:avLst/>
            </a:prstGeom>
          </p:spPr>
          <p:txBody>
            <a:bodyPr lIns="0" tIns="0" rIns="0" bIns="0" rtlCol="0" anchor="t">
              <a:spAutoFit/>
            </a:bodyPr>
            <a:lstStyle/>
            <a:p>
              <a:pPr algn="ctr" rtl="1">
                <a:lnSpc>
                  <a:spcPts val="3814"/>
                </a:lnSpc>
              </a:pPr>
              <a:r>
                <a:rPr lang="en-US" sz="3000" b="1" dirty="0" err="1">
                  <a:solidFill>
                    <a:srgbClr val="B24A3B"/>
                  </a:solidFill>
                  <a:latin typeface="Times New Roman" panose="02020603050405020304" pitchFamily="18" charset="0"/>
                  <a:cs typeface="Times New Roman" panose="02020603050405020304" pitchFamily="18" charset="0"/>
                </a:rPr>
                <a:t>دخول</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مزيد</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من</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السلع</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حقل</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التجارة</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الدولية</a:t>
              </a:r>
              <a:endParaRPr lang="en-US" sz="3000" b="1" dirty="0">
                <a:solidFill>
                  <a:srgbClr val="B24A3B"/>
                </a:solidFill>
                <a:latin typeface="Times New Roman" panose="02020603050405020304" pitchFamily="18" charset="0"/>
                <a:cs typeface="Times New Roman" panose="02020603050405020304" pitchFamily="18" charset="0"/>
              </a:endParaRPr>
            </a:p>
          </p:txBody>
        </p:sp>
        <p:sp>
          <p:nvSpPr>
            <p:cNvPr id="14" name="Freeform 14"/>
            <p:cNvSpPr/>
            <p:nvPr/>
          </p:nvSpPr>
          <p:spPr>
            <a:xfrm>
              <a:off x="2934084" y="1190589"/>
              <a:ext cx="2687546" cy="2687546"/>
            </a:xfrm>
            <a:custGeom>
              <a:avLst/>
              <a:gdLst/>
              <a:ahLst/>
              <a:cxnLst/>
              <a:rect l="l" t="t" r="r" b="b"/>
              <a:pathLst>
                <a:path w="2687546" h="2687546">
                  <a:moveTo>
                    <a:pt x="0" y="0"/>
                  </a:moveTo>
                  <a:lnTo>
                    <a:pt x="2687546" y="0"/>
                  </a:lnTo>
                  <a:lnTo>
                    <a:pt x="2687546" y="2687545"/>
                  </a:lnTo>
                  <a:lnTo>
                    <a:pt x="0" y="26875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15" name="Group 15"/>
          <p:cNvGrpSpPr/>
          <p:nvPr/>
        </p:nvGrpSpPr>
        <p:grpSpPr>
          <a:xfrm>
            <a:off x="1646239" y="5943986"/>
            <a:ext cx="6191522" cy="2946075"/>
            <a:chOff x="0" y="-95249"/>
            <a:chExt cx="8255363" cy="3928100"/>
          </a:xfrm>
        </p:grpSpPr>
        <p:sp>
          <p:nvSpPr>
            <p:cNvPr id="16" name="TextBox 16"/>
            <p:cNvSpPr txBox="1"/>
            <p:nvPr/>
          </p:nvSpPr>
          <p:spPr>
            <a:xfrm>
              <a:off x="0" y="-95249"/>
              <a:ext cx="8255363" cy="610252"/>
            </a:xfrm>
            <a:prstGeom prst="rect">
              <a:avLst/>
            </a:prstGeom>
          </p:spPr>
          <p:txBody>
            <a:bodyPr lIns="0" tIns="0" rIns="0" bIns="0" rtlCol="0" anchor="t">
              <a:spAutoFit/>
            </a:bodyPr>
            <a:lstStyle/>
            <a:p>
              <a:pPr algn="ctr" rtl="1">
                <a:lnSpc>
                  <a:spcPts val="3814"/>
                </a:lnSpc>
              </a:pPr>
              <a:r>
                <a:rPr lang="en-US" sz="3000" b="1" dirty="0" err="1">
                  <a:solidFill>
                    <a:srgbClr val="B24A3B"/>
                  </a:solidFill>
                  <a:latin typeface="Times New Roman" panose="02020603050405020304" pitchFamily="18" charset="0"/>
                  <a:cs typeface="Times New Roman" panose="02020603050405020304" pitchFamily="18" charset="0"/>
                </a:rPr>
                <a:t>تزايد</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الاستثمار</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على</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المستوى</a:t>
              </a:r>
              <a:r>
                <a:rPr lang="en-US" sz="3000" b="1" dirty="0">
                  <a:solidFill>
                    <a:srgbClr val="B24A3B"/>
                  </a:solidFill>
                  <a:latin typeface="Times New Roman" panose="02020603050405020304" pitchFamily="18" charset="0"/>
                  <a:cs typeface="Times New Roman" panose="02020603050405020304" pitchFamily="18" charset="0"/>
                </a:rPr>
                <a:t> </a:t>
              </a:r>
              <a:r>
                <a:rPr lang="en-US" sz="3000" b="1" dirty="0" err="1">
                  <a:solidFill>
                    <a:srgbClr val="B24A3B"/>
                  </a:solidFill>
                  <a:latin typeface="Times New Roman" panose="02020603050405020304" pitchFamily="18" charset="0"/>
                  <a:cs typeface="Times New Roman" panose="02020603050405020304" pitchFamily="18" charset="0"/>
                </a:rPr>
                <a:t>الدولي</a:t>
              </a:r>
              <a:endParaRPr lang="en-US" sz="3000" b="1" dirty="0">
                <a:solidFill>
                  <a:srgbClr val="B24A3B"/>
                </a:solidFill>
                <a:latin typeface="Times New Roman" panose="02020603050405020304" pitchFamily="18" charset="0"/>
                <a:cs typeface="Times New Roman" panose="02020603050405020304" pitchFamily="18" charset="0"/>
              </a:endParaRPr>
            </a:p>
          </p:txBody>
        </p:sp>
        <p:sp>
          <p:nvSpPr>
            <p:cNvPr id="17" name="Freeform 17"/>
            <p:cNvSpPr/>
            <p:nvPr/>
          </p:nvSpPr>
          <p:spPr>
            <a:xfrm>
              <a:off x="2882501" y="1011026"/>
              <a:ext cx="2525534" cy="2821825"/>
            </a:xfrm>
            <a:custGeom>
              <a:avLst/>
              <a:gdLst/>
              <a:ahLst/>
              <a:cxnLst/>
              <a:rect l="l" t="t" r="r" b="b"/>
              <a:pathLst>
                <a:path w="2525534" h="2821825">
                  <a:moveTo>
                    <a:pt x="0" y="0"/>
                  </a:moveTo>
                  <a:lnTo>
                    <a:pt x="2525533" y="0"/>
                  </a:lnTo>
                  <a:lnTo>
                    <a:pt x="2525533" y="2821826"/>
                  </a:lnTo>
                  <a:lnTo>
                    <a:pt x="0" y="2821826"/>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sp>
      </p:grpSp>
      <p:sp>
        <p:nvSpPr>
          <p:cNvPr id="18" name="TextBox 18"/>
          <p:cNvSpPr txBox="1"/>
          <p:nvPr/>
        </p:nvSpPr>
        <p:spPr>
          <a:xfrm>
            <a:off x="2947699" y="1399948"/>
            <a:ext cx="14311601" cy="782265"/>
          </a:xfrm>
          <a:prstGeom prst="rect">
            <a:avLst/>
          </a:prstGeom>
        </p:spPr>
        <p:txBody>
          <a:bodyPr lIns="0" tIns="0" rIns="0" bIns="0" rtlCol="0" anchor="t">
            <a:spAutoFit/>
          </a:bodyPr>
          <a:lstStyle/>
          <a:p>
            <a:pPr algn="r" rtl="1">
              <a:lnSpc>
                <a:spcPts val="6077"/>
              </a:lnSpc>
            </a:pPr>
            <a:r>
              <a:rPr lang="en-US" sz="5525" b="1" dirty="0" err="1">
                <a:solidFill>
                  <a:srgbClr val="B24A3B"/>
                </a:solidFill>
                <a:latin typeface="Times New Roman" panose="02020603050405020304" pitchFamily="18" charset="0"/>
                <a:cs typeface="Times New Roman" panose="02020603050405020304" pitchFamily="18" charset="0"/>
              </a:rPr>
              <a:t>أهمية</a:t>
            </a:r>
            <a:r>
              <a:rPr lang="en-US" sz="5525" b="1" dirty="0">
                <a:solidFill>
                  <a:srgbClr val="B24A3B"/>
                </a:solidFill>
                <a:latin typeface="Times New Roman" panose="02020603050405020304" pitchFamily="18" charset="0"/>
                <a:cs typeface="Times New Roman" panose="02020603050405020304" pitchFamily="18" charset="0"/>
              </a:rPr>
              <a:t> </a:t>
            </a:r>
            <a:r>
              <a:rPr lang="en-US" sz="5525" b="1" dirty="0" err="1">
                <a:solidFill>
                  <a:srgbClr val="B24A3B"/>
                </a:solidFill>
                <a:latin typeface="Times New Roman" panose="02020603050405020304" pitchFamily="18" charset="0"/>
                <a:cs typeface="Times New Roman" panose="02020603050405020304" pitchFamily="18" charset="0"/>
              </a:rPr>
              <a:t>النقل</a:t>
            </a:r>
            <a:r>
              <a:rPr lang="en-US" sz="5525" b="1" dirty="0">
                <a:solidFill>
                  <a:srgbClr val="B24A3B"/>
                </a:solidFill>
                <a:latin typeface="Times New Roman" panose="02020603050405020304" pitchFamily="18" charset="0"/>
                <a:cs typeface="Times New Roman" panose="02020603050405020304" pitchFamily="18" charset="0"/>
              </a:rPr>
              <a:t> </a:t>
            </a:r>
            <a:r>
              <a:rPr lang="en-US" sz="5525" b="1" dirty="0" err="1">
                <a:solidFill>
                  <a:srgbClr val="B24A3B"/>
                </a:solidFill>
                <a:latin typeface="Times New Roman" panose="02020603050405020304" pitchFamily="18" charset="0"/>
                <a:cs typeface="Times New Roman" panose="02020603050405020304" pitchFamily="18" charset="0"/>
              </a:rPr>
              <a:t>الجوي</a:t>
            </a:r>
            <a:endParaRPr lang="en-US" sz="5525" b="1" dirty="0">
              <a:solidFill>
                <a:srgbClr val="B24A3B"/>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flipH="1">
            <a:off x="15503717" y="5909269"/>
            <a:ext cx="2784283" cy="4380577"/>
          </a:xfrm>
          <a:custGeom>
            <a:avLst/>
            <a:gdLst/>
            <a:ahLst/>
            <a:cxnLst/>
            <a:rect l="l" t="t" r="r" b="b"/>
            <a:pathLst>
              <a:path w="2784283" h="4380577">
                <a:moveTo>
                  <a:pt x="2784283" y="0"/>
                </a:moveTo>
                <a:lnTo>
                  <a:pt x="0" y="0"/>
                </a:lnTo>
                <a:lnTo>
                  <a:pt x="0" y="4380577"/>
                </a:lnTo>
                <a:lnTo>
                  <a:pt x="2784283" y="4380577"/>
                </a:lnTo>
                <a:lnTo>
                  <a:pt x="278428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3784031" y="8241682"/>
            <a:ext cx="1297884" cy="2041991"/>
          </a:xfrm>
          <a:custGeom>
            <a:avLst/>
            <a:gdLst/>
            <a:ahLst/>
            <a:cxnLst/>
            <a:rect l="l" t="t" r="r" b="b"/>
            <a:pathLst>
              <a:path w="1297884" h="2041991">
                <a:moveTo>
                  <a:pt x="1297884" y="0"/>
                </a:moveTo>
                <a:lnTo>
                  <a:pt x="0" y="0"/>
                </a:lnTo>
                <a:lnTo>
                  <a:pt x="0" y="2041990"/>
                </a:lnTo>
                <a:lnTo>
                  <a:pt x="1297884" y="2041990"/>
                </a:lnTo>
                <a:lnTo>
                  <a:pt x="1297884" y="0"/>
                </a:lnTo>
                <a:close/>
              </a:path>
            </a:pathLst>
          </a:custGeom>
          <a:blipFill>
            <a:blip r:embed="rId6" cstate="print">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9491399" y="1019175"/>
            <a:ext cx="7767901" cy="974626"/>
          </a:xfrm>
          <a:prstGeom prst="rect">
            <a:avLst/>
          </a:prstGeom>
        </p:spPr>
        <p:txBody>
          <a:bodyPr lIns="0" tIns="0" rIns="0" bIns="0" rtlCol="0" anchor="t">
            <a:spAutoFit/>
          </a:bodyPr>
          <a:lstStyle/>
          <a:p>
            <a:pPr algn="r" rtl="1">
              <a:lnSpc>
                <a:spcPts val="7590"/>
              </a:lnSpc>
            </a:pPr>
            <a:r>
              <a:rPr lang="en-US" sz="6900" b="1" dirty="0" err="1">
                <a:solidFill>
                  <a:srgbClr val="F4EAD2"/>
                </a:solidFill>
                <a:latin typeface="Times New Roman" panose="02020603050405020304" pitchFamily="18" charset="0"/>
                <a:cs typeface="Times New Roman" panose="02020603050405020304" pitchFamily="18" charset="0"/>
              </a:rPr>
              <a:t>خصائص</a:t>
            </a:r>
            <a:r>
              <a:rPr lang="en-US" sz="6900" b="1" dirty="0">
                <a:solidFill>
                  <a:srgbClr val="F4EAD2"/>
                </a:solidFill>
                <a:latin typeface="Times New Roman" panose="02020603050405020304" pitchFamily="18" charset="0"/>
                <a:cs typeface="Times New Roman" panose="02020603050405020304" pitchFamily="18" charset="0"/>
              </a:rPr>
              <a:t> </a:t>
            </a:r>
            <a:r>
              <a:rPr lang="en-US" sz="6900" b="1" dirty="0" err="1">
                <a:solidFill>
                  <a:srgbClr val="F4EAD2"/>
                </a:solidFill>
                <a:latin typeface="Times New Roman" panose="02020603050405020304" pitchFamily="18" charset="0"/>
                <a:cs typeface="Times New Roman" panose="02020603050405020304" pitchFamily="18" charset="0"/>
              </a:rPr>
              <a:t>النقل</a:t>
            </a:r>
            <a:r>
              <a:rPr lang="en-US" sz="6900" b="1" dirty="0">
                <a:solidFill>
                  <a:srgbClr val="F4EAD2"/>
                </a:solidFill>
                <a:latin typeface="Times New Roman" panose="02020603050405020304" pitchFamily="18" charset="0"/>
                <a:cs typeface="Times New Roman" panose="02020603050405020304" pitchFamily="18" charset="0"/>
              </a:rPr>
              <a:t> </a:t>
            </a:r>
            <a:r>
              <a:rPr lang="en-US" sz="6900" b="1" dirty="0" err="1">
                <a:solidFill>
                  <a:srgbClr val="F4EAD2"/>
                </a:solidFill>
                <a:latin typeface="Times New Roman" panose="02020603050405020304" pitchFamily="18" charset="0"/>
                <a:cs typeface="Times New Roman" panose="02020603050405020304" pitchFamily="18" charset="0"/>
              </a:rPr>
              <a:t>الجوي</a:t>
            </a:r>
            <a:endParaRPr lang="en-US" sz="6900" b="1" dirty="0">
              <a:solidFill>
                <a:srgbClr val="F4EAD2"/>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15621000" y="2442491"/>
            <a:ext cx="1638300" cy="2297437"/>
            <a:chOff x="0" y="0"/>
            <a:chExt cx="2184400" cy="3063249"/>
          </a:xfrm>
        </p:grpSpPr>
        <p:sp>
          <p:nvSpPr>
            <p:cNvPr id="7" name="Freeform 7"/>
            <p:cNvSpPr/>
            <p:nvPr/>
          </p:nvSpPr>
          <p:spPr>
            <a:xfrm>
              <a:off x="0" y="0"/>
              <a:ext cx="2184400" cy="2540000"/>
            </a:xfrm>
            <a:custGeom>
              <a:avLst/>
              <a:gdLst/>
              <a:ahLst/>
              <a:cxnLst/>
              <a:rect l="l" t="t" r="r" b="b"/>
              <a:pathLst>
                <a:path w="2184400" h="2540000">
                  <a:moveTo>
                    <a:pt x="0" y="0"/>
                  </a:moveTo>
                  <a:lnTo>
                    <a:pt x="2184400" y="0"/>
                  </a:lnTo>
                  <a:lnTo>
                    <a:pt x="2184400" y="2540000"/>
                  </a:lnTo>
                  <a:lnTo>
                    <a:pt x="0" y="25400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0" y="2613896"/>
              <a:ext cx="2184400" cy="449353"/>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صناعة</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خدمية</a:t>
              </a:r>
              <a:endParaRPr lang="en-US" sz="2000" b="1" dirty="0">
                <a:solidFill>
                  <a:srgbClr val="F4EAD2"/>
                </a:solidFill>
                <a:latin typeface="Times New Roman" panose="02020603050405020304" pitchFamily="18" charset="0"/>
                <a:cs typeface="Times New Roman" panose="02020603050405020304" pitchFamily="18" charset="0"/>
              </a:endParaRPr>
            </a:p>
          </p:txBody>
        </p:sp>
      </p:grpSp>
      <p:grpSp>
        <p:nvGrpSpPr>
          <p:cNvPr id="9" name="Group 9"/>
          <p:cNvGrpSpPr/>
          <p:nvPr/>
        </p:nvGrpSpPr>
        <p:grpSpPr>
          <a:xfrm>
            <a:off x="11906250" y="2351722"/>
            <a:ext cx="1905000" cy="2297437"/>
            <a:chOff x="0" y="0"/>
            <a:chExt cx="2540000" cy="3063249"/>
          </a:xfrm>
        </p:grpSpPr>
        <p:sp>
          <p:nvSpPr>
            <p:cNvPr id="10" name="Freeform 10"/>
            <p:cNvSpPr/>
            <p:nvPr/>
          </p:nvSpPr>
          <p:spPr>
            <a:xfrm>
              <a:off x="0" y="0"/>
              <a:ext cx="2540000" cy="2540000"/>
            </a:xfrm>
            <a:custGeom>
              <a:avLst/>
              <a:gdLst/>
              <a:ahLst/>
              <a:cxnLst/>
              <a:rect l="l" t="t" r="r" b="b"/>
              <a:pathLst>
                <a:path w="2540000" h="2540000">
                  <a:moveTo>
                    <a:pt x="0" y="0"/>
                  </a:moveTo>
                  <a:lnTo>
                    <a:pt x="2540000" y="0"/>
                  </a:lnTo>
                  <a:lnTo>
                    <a:pt x="2540000" y="2540000"/>
                  </a:lnTo>
                  <a:lnTo>
                    <a:pt x="0" y="2540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TextBox 11"/>
            <p:cNvSpPr txBox="1"/>
            <p:nvPr/>
          </p:nvSpPr>
          <p:spPr>
            <a:xfrm>
              <a:off x="0" y="2613896"/>
              <a:ext cx="2540000" cy="449353"/>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كثيفة</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راس</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المال</a:t>
              </a:r>
              <a:endParaRPr lang="en-US" sz="2000" b="1" dirty="0">
                <a:solidFill>
                  <a:srgbClr val="F4EAD2"/>
                </a:solidFill>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8191500" y="2351722"/>
            <a:ext cx="1905000" cy="2297437"/>
            <a:chOff x="0" y="0"/>
            <a:chExt cx="2540000" cy="3063249"/>
          </a:xfrm>
        </p:grpSpPr>
        <p:sp>
          <p:nvSpPr>
            <p:cNvPr id="13" name="Freeform 13"/>
            <p:cNvSpPr/>
            <p:nvPr/>
          </p:nvSpPr>
          <p:spPr>
            <a:xfrm>
              <a:off x="0" y="0"/>
              <a:ext cx="2540000" cy="2540000"/>
            </a:xfrm>
            <a:custGeom>
              <a:avLst/>
              <a:gdLst/>
              <a:ahLst/>
              <a:cxnLst/>
              <a:rect l="l" t="t" r="r" b="b"/>
              <a:pathLst>
                <a:path w="2540000" h="2540000">
                  <a:moveTo>
                    <a:pt x="0" y="0"/>
                  </a:moveTo>
                  <a:lnTo>
                    <a:pt x="2540000" y="0"/>
                  </a:lnTo>
                  <a:lnTo>
                    <a:pt x="2540000" y="2540000"/>
                  </a:lnTo>
                  <a:lnTo>
                    <a:pt x="0" y="2540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TextBox 14"/>
            <p:cNvSpPr txBox="1"/>
            <p:nvPr/>
          </p:nvSpPr>
          <p:spPr>
            <a:xfrm>
              <a:off x="0" y="2613896"/>
              <a:ext cx="2540000" cy="449353"/>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تدفق</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نقدي</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عالي</a:t>
              </a:r>
              <a:endParaRPr lang="en-US" sz="2000" b="1" dirty="0">
                <a:solidFill>
                  <a:srgbClr val="F4EAD2"/>
                </a:solidFill>
                <a:latin typeface="Times New Roman" panose="02020603050405020304" pitchFamily="18" charset="0"/>
                <a:cs typeface="Times New Roman" panose="02020603050405020304" pitchFamily="18" charset="0"/>
              </a:endParaRPr>
            </a:p>
          </p:txBody>
        </p:sp>
      </p:grpSp>
      <p:grpSp>
        <p:nvGrpSpPr>
          <p:cNvPr id="15" name="Group 15"/>
          <p:cNvGrpSpPr/>
          <p:nvPr/>
        </p:nvGrpSpPr>
        <p:grpSpPr>
          <a:xfrm>
            <a:off x="13698264" y="5336579"/>
            <a:ext cx="2767303" cy="1677303"/>
            <a:chOff x="0" y="0"/>
            <a:chExt cx="3689737" cy="2236404"/>
          </a:xfrm>
        </p:grpSpPr>
        <p:sp>
          <p:nvSpPr>
            <p:cNvPr id="16" name="Freeform 16"/>
            <p:cNvSpPr/>
            <p:nvPr/>
          </p:nvSpPr>
          <p:spPr>
            <a:xfrm>
              <a:off x="574868" y="0"/>
              <a:ext cx="2540000" cy="1527175"/>
            </a:xfrm>
            <a:custGeom>
              <a:avLst/>
              <a:gdLst/>
              <a:ahLst/>
              <a:cxnLst/>
              <a:rect l="l" t="t" r="r" b="b"/>
              <a:pathLst>
                <a:path w="2540000" h="1527175">
                  <a:moveTo>
                    <a:pt x="0" y="0"/>
                  </a:moveTo>
                  <a:lnTo>
                    <a:pt x="2540000" y="0"/>
                  </a:lnTo>
                  <a:lnTo>
                    <a:pt x="2540000" y="1527175"/>
                  </a:lnTo>
                  <a:lnTo>
                    <a:pt x="0" y="1527175"/>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sp>
        <p:sp>
          <p:nvSpPr>
            <p:cNvPr id="17" name="TextBox 17"/>
            <p:cNvSpPr txBox="1"/>
            <p:nvPr/>
          </p:nvSpPr>
          <p:spPr>
            <a:xfrm>
              <a:off x="0" y="1797223"/>
              <a:ext cx="3689737" cy="439181"/>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كثافة</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رأس</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المال</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البشري</a:t>
              </a:r>
              <a:endParaRPr lang="en-US" sz="2000" b="1" dirty="0">
                <a:solidFill>
                  <a:srgbClr val="F4EAD2"/>
                </a:solidFill>
                <a:latin typeface="Times New Roman" panose="02020603050405020304" pitchFamily="18" charset="0"/>
                <a:cs typeface="Times New Roman" panose="02020603050405020304" pitchFamily="18" charset="0"/>
              </a:endParaRPr>
            </a:p>
          </p:txBody>
        </p:sp>
      </p:grpSp>
      <p:grpSp>
        <p:nvGrpSpPr>
          <p:cNvPr id="18" name="Group 18"/>
          <p:cNvGrpSpPr/>
          <p:nvPr/>
        </p:nvGrpSpPr>
        <p:grpSpPr>
          <a:xfrm>
            <a:off x="9787288" y="5143500"/>
            <a:ext cx="2343715" cy="1878011"/>
            <a:chOff x="0" y="0"/>
            <a:chExt cx="3124954" cy="2504014"/>
          </a:xfrm>
        </p:grpSpPr>
        <p:sp>
          <p:nvSpPr>
            <p:cNvPr id="19" name="Freeform 19"/>
            <p:cNvSpPr/>
            <p:nvPr/>
          </p:nvSpPr>
          <p:spPr>
            <a:xfrm>
              <a:off x="787026" y="0"/>
              <a:ext cx="962025" cy="1905000"/>
            </a:xfrm>
            <a:custGeom>
              <a:avLst/>
              <a:gdLst/>
              <a:ahLst/>
              <a:cxnLst/>
              <a:rect l="l" t="t" r="r" b="b"/>
              <a:pathLst>
                <a:path w="962025" h="1905000">
                  <a:moveTo>
                    <a:pt x="0" y="0"/>
                  </a:moveTo>
                  <a:lnTo>
                    <a:pt x="962025" y="0"/>
                  </a:lnTo>
                  <a:lnTo>
                    <a:pt x="962025" y="1905000"/>
                  </a:lnTo>
                  <a:lnTo>
                    <a:pt x="0" y="1905000"/>
                  </a:lnTo>
                  <a:lnTo>
                    <a:pt x="0"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sp>
        <p:sp>
          <p:nvSpPr>
            <p:cNvPr id="20" name="Freeform 20"/>
            <p:cNvSpPr/>
            <p:nvPr/>
          </p:nvSpPr>
          <p:spPr>
            <a:xfrm>
              <a:off x="1672783" y="226670"/>
              <a:ext cx="665144" cy="1064231"/>
            </a:xfrm>
            <a:custGeom>
              <a:avLst/>
              <a:gdLst/>
              <a:ahLst/>
              <a:cxnLst/>
              <a:rect l="l" t="t" r="r" b="b"/>
              <a:pathLst>
                <a:path w="665144" h="1064231">
                  <a:moveTo>
                    <a:pt x="0" y="0"/>
                  </a:moveTo>
                  <a:lnTo>
                    <a:pt x="665144" y="0"/>
                  </a:lnTo>
                  <a:lnTo>
                    <a:pt x="665144" y="1064231"/>
                  </a:lnTo>
                  <a:lnTo>
                    <a:pt x="0" y="106423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1" name="TextBox 21"/>
            <p:cNvSpPr txBox="1"/>
            <p:nvPr/>
          </p:nvSpPr>
          <p:spPr>
            <a:xfrm>
              <a:off x="0" y="2054661"/>
              <a:ext cx="3124954" cy="449353"/>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إنخفاض</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هامش</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الربح</a:t>
              </a:r>
              <a:endParaRPr lang="en-US" sz="2000" b="1" dirty="0">
                <a:solidFill>
                  <a:srgbClr val="F4EAD2"/>
                </a:solidFill>
                <a:latin typeface="Times New Roman" panose="02020603050405020304" pitchFamily="18" charset="0"/>
                <a:cs typeface="Times New Roman" panose="02020603050405020304" pitchFamily="18" charset="0"/>
              </a:endParaRPr>
            </a:p>
          </p:txBody>
        </p:sp>
      </p:grpSp>
      <p:grpSp>
        <p:nvGrpSpPr>
          <p:cNvPr id="22" name="Group 22"/>
          <p:cNvGrpSpPr/>
          <p:nvPr/>
        </p:nvGrpSpPr>
        <p:grpSpPr>
          <a:xfrm>
            <a:off x="11580857" y="7548965"/>
            <a:ext cx="1894233" cy="1845532"/>
            <a:chOff x="0" y="0"/>
            <a:chExt cx="2525644" cy="2460709"/>
          </a:xfrm>
        </p:grpSpPr>
        <p:sp>
          <p:nvSpPr>
            <p:cNvPr id="23" name="Freeform 23"/>
            <p:cNvSpPr/>
            <p:nvPr/>
          </p:nvSpPr>
          <p:spPr>
            <a:xfrm>
              <a:off x="324610" y="0"/>
              <a:ext cx="1876425" cy="1905000"/>
            </a:xfrm>
            <a:custGeom>
              <a:avLst/>
              <a:gdLst/>
              <a:ahLst/>
              <a:cxnLst/>
              <a:rect l="l" t="t" r="r" b="b"/>
              <a:pathLst>
                <a:path w="1876425" h="1905000">
                  <a:moveTo>
                    <a:pt x="0" y="0"/>
                  </a:moveTo>
                  <a:lnTo>
                    <a:pt x="1876425" y="0"/>
                  </a:lnTo>
                  <a:lnTo>
                    <a:pt x="1876425" y="1905000"/>
                  </a:lnTo>
                  <a:lnTo>
                    <a:pt x="0" y="19050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4" name="TextBox 24"/>
            <p:cNvSpPr txBox="1"/>
            <p:nvPr/>
          </p:nvSpPr>
          <p:spPr>
            <a:xfrm>
              <a:off x="0" y="2011356"/>
              <a:ext cx="2525644" cy="449353"/>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خدمة</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موسمية</a:t>
              </a:r>
              <a:endParaRPr lang="en-US" sz="2000" b="1" dirty="0">
                <a:solidFill>
                  <a:srgbClr val="F4EAD2"/>
                </a:solidFill>
                <a:latin typeface="Times New Roman" panose="02020603050405020304" pitchFamily="18" charset="0"/>
                <a:cs typeface="Times New Roman" panose="02020603050405020304" pitchFamily="18" charset="0"/>
              </a:endParaRPr>
            </a:p>
          </p:txBody>
        </p:sp>
      </p:grpSp>
      <p:grpSp>
        <p:nvGrpSpPr>
          <p:cNvPr id="25" name="Group 25"/>
          <p:cNvGrpSpPr/>
          <p:nvPr/>
        </p:nvGrpSpPr>
        <p:grpSpPr>
          <a:xfrm>
            <a:off x="7085538" y="7629927"/>
            <a:ext cx="2211923" cy="1764569"/>
            <a:chOff x="0" y="0"/>
            <a:chExt cx="2949231" cy="2352759"/>
          </a:xfrm>
        </p:grpSpPr>
        <p:sp>
          <p:nvSpPr>
            <p:cNvPr id="26" name="Freeform 26"/>
            <p:cNvSpPr/>
            <p:nvPr/>
          </p:nvSpPr>
          <p:spPr>
            <a:xfrm>
              <a:off x="204616" y="0"/>
              <a:ext cx="2540000" cy="1797050"/>
            </a:xfrm>
            <a:custGeom>
              <a:avLst/>
              <a:gdLst/>
              <a:ahLst/>
              <a:cxnLst/>
              <a:rect l="l" t="t" r="r" b="b"/>
              <a:pathLst>
                <a:path w="2540000" h="1797050">
                  <a:moveTo>
                    <a:pt x="0" y="0"/>
                  </a:moveTo>
                  <a:lnTo>
                    <a:pt x="2540000" y="0"/>
                  </a:lnTo>
                  <a:lnTo>
                    <a:pt x="2540000" y="1797050"/>
                  </a:lnTo>
                  <a:lnTo>
                    <a:pt x="0" y="179705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7" name="TextBox 27"/>
            <p:cNvSpPr txBox="1"/>
            <p:nvPr/>
          </p:nvSpPr>
          <p:spPr>
            <a:xfrm>
              <a:off x="0" y="1903406"/>
              <a:ext cx="2949231" cy="449353"/>
            </a:xfrm>
            <a:prstGeom prst="rect">
              <a:avLst/>
            </a:prstGeom>
          </p:spPr>
          <p:txBody>
            <a:bodyPr lIns="0" tIns="0" rIns="0" bIns="0" rtlCol="0" anchor="t">
              <a:spAutoFit/>
            </a:bodyPr>
            <a:lstStyle/>
            <a:p>
              <a:pPr algn="ctr" rtl="1">
                <a:lnSpc>
                  <a:spcPts val="2800"/>
                </a:lnSpc>
              </a:pPr>
              <a:r>
                <a:rPr lang="en-US" sz="2000" b="1" dirty="0" err="1">
                  <a:solidFill>
                    <a:srgbClr val="F4EAD2"/>
                  </a:solidFill>
                  <a:latin typeface="Times New Roman" panose="02020603050405020304" pitchFamily="18" charset="0"/>
                  <a:cs typeface="Times New Roman" panose="02020603050405020304" pitchFamily="18" charset="0"/>
                </a:rPr>
                <a:t>التحيز</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لنقل</a:t>
              </a:r>
              <a:r>
                <a:rPr lang="en-US" sz="2000" b="1" dirty="0">
                  <a:solidFill>
                    <a:srgbClr val="F4EAD2"/>
                  </a:solidFill>
                  <a:latin typeface="Times New Roman" panose="02020603050405020304" pitchFamily="18" charset="0"/>
                  <a:cs typeface="Times New Roman" panose="02020603050405020304" pitchFamily="18" charset="0"/>
                </a:rPr>
                <a:t> </a:t>
              </a:r>
              <a:r>
                <a:rPr lang="en-US" sz="2000" b="1" dirty="0" err="1">
                  <a:solidFill>
                    <a:srgbClr val="F4EAD2"/>
                  </a:solidFill>
                  <a:latin typeface="Times New Roman" panose="02020603050405020304" pitchFamily="18" charset="0"/>
                  <a:cs typeface="Times New Roman" panose="02020603050405020304" pitchFamily="18" charset="0"/>
                </a:rPr>
                <a:t>الأشخاص</a:t>
              </a:r>
              <a:endParaRPr lang="en-US" sz="2000" b="1" dirty="0">
                <a:solidFill>
                  <a:srgbClr val="F4EAD2"/>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500002" y="0"/>
            <a:ext cx="17787998"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DZ" sz="3200" b="1" i="0" u="none" strike="noStrike" cap="none" normalizeH="0" baseline="0" dirty="0" smtClean="0">
              <a:ln>
                <a:noFill/>
              </a:ln>
              <a:solidFill>
                <a:schemeClr val="tx1"/>
              </a:solidFill>
              <a:effectLst/>
              <a:latin typeface="Times New Roman,Bold"/>
              <a:ea typeface="Times New Roman" pitchFamily="18"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DZ" sz="3200" b="1" dirty="0" smtClean="0">
              <a:latin typeface="Times New Roman,Bold"/>
              <a:ea typeface="Times New Roman" pitchFamily="18"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DZ" sz="3200" b="1" i="0" u="none" strike="noStrike" cap="none" normalizeH="0" baseline="0" dirty="0" smtClean="0">
              <a:ln>
                <a:noFill/>
              </a:ln>
              <a:solidFill>
                <a:schemeClr val="tx1"/>
              </a:solidFill>
              <a:effectLst/>
              <a:latin typeface="Times New Roman,Bold"/>
              <a:ea typeface="Times New Roman" pitchFamily="18"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ar-DZ" sz="3200" b="1" dirty="0" smtClean="0">
              <a:latin typeface="Times New Roman,Bold"/>
              <a:ea typeface="Times New Roman" pitchFamily="18"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r>
              <a:rPr kumimoji="0" lang="ar-DZ" sz="3200" b="1" i="0" u="none" strike="noStrike" cap="none" normalizeH="0" baseline="0" dirty="0" smtClean="0">
                <a:ln>
                  <a:noFill/>
                </a:ln>
                <a:solidFill>
                  <a:schemeClr val="tx1"/>
                </a:solidFill>
                <a:effectLst/>
                <a:latin typeface="Times New Roman,Bold"/>
                <a:ea typeface="Times New Roman" pitchFamily="18" charset="0"/>
                <a:cs typeface="Arial" pitchFamily="34" charset="0"/>
              </a:rPr>
              <a:t>                                </a:t>
            </a:r>
            <a:r>
              <a:rPr kumimoji="0" lang="ar-DZ" sz="5400" b="1" i="0" u="none" strike="noStrike" cap="none" normalizeH="0" baseline="0" dirty="0" smtClean="0">
                <a:ln>
                  <a:noFill/>
                </a:ln>
                <a:solidFill>
                  <a:schemeClr val="tx1"/>
                </a:solidFill>
                <a:effectLst/>
                <a:latin typeface="Times New Roman,Bold"/>
                <a:ea typeface="Times New Roman" pitchFamily="18" charset="0"/>
                <a:cs typeface="Arial" pitchFamily="34" charset="0"/>
              </a:rPr>
              <a:t>  </a:t>
            </a:r>
            <a:r>
              <a:rPr kumimoji="0" lang="ar-SA" sz="5400" b="1" i="0" u="none" strike="noStrike" cap="none" normalizeH="0" baseline="0" dirty="0" smtClean="0">
                <a:ln>
                  <a:noFill/>
                </a:ln>
                <a:solidFill>
                  <a:schemeClr val="tx1"/>
                </a:solidFill>
                <a:effectLst/>
                <a:latin typeface="Times New Roman,Bold"/>
                <a:ea typeface="Times New Roman" pitchFamily="18" charset="0"/>
                <a:cs typeface="Arial" pitchFamily="34" charset="0"/>
              </a:rPr>
              <a:t>تطور عمليات النقل الجوي للبضائع</a:t>
            </a:r>
            <a:r>
              <a:rPr kumimoji="0" lang="fr-FR" sz="5400" b="1" i="0" u="none" strike="noStrike" cap="none" normalizeH="0" baseline="0" dirty="0" smtClean="0">
                <a:ln>
                  <a:noFill/>
                </a:ln>
                <a:solidFill>
                  <a:schemeClr val="tx1"/>
                </a:solidFill>
                <a:effectLst/>
                <a:latin typeface="Times New Roman,Bold"/>
                <a:ea typeface="Times New Roman" pitchFamily="18" charset="0"/>
                <a:cs typeface="Arial" pitchFamily="34" charset="0"/>
              </a:rPr>
              <a:t>:</a:t>
            </a:r>
            <a:endParaRPr kumimoji="0" lang="fr-FR" sz="5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857324" y="3428988"/>
            <a:ext cx="15644922" cy="4524315"/>
          </a:xfrm>
          <a:prstGeom prst="rect">
            <a:avLst/>
          </a:prstGeom>
        </p:spPr>
        <p:txBody>
          <a:bodyPr wrap="square">
            <a:spAutoFit/>
          </a:bodyPr>
          <a:lstStyle/>
          <a:p>
            <a:pPr lvl="0" algn="r" rtl="1" fontAlgn="base">
              <a:spcBef>
                <a:spcPct val="0"/>
              </a:spcBef>
              <a:spcAft>
                <a:spcPct val="0"/>
              </a:spcAft>
            </a:pPr>
            <a:r>
              <a:rPr lang="ar-SA" sz="3600" dirty="0" smtClean="0">
                <a:latin typeface="Times New Roman" pitchFamily="18" charset="0"/>
                <a:ea typeface="Times New Roman" pitchFamily="18" charset="0"/>
                <a:cs typeface="Times New Roman" pitchFamily="18" charset="0"/>
              </a:rPr>
              <a:t>أثناء الحرب العالمية الثانية تم نقل كميات كبيرة من المعدات والأسلحة والذخيرة الحربية من الولايات المتحدة الأمريكية إلى دول أوروبا عبر شمال الأطلنطي وإلى دول شرق آسيا عبر المحيط الهادي، وقد استخدمت في عمليات النقل المذكورة جميع أنواع الطائرات التي كانت متوافرة في ذلك الوقت وكانت أساسا طائرات حربية</a:t>
            </a:r>
            <a:r>
              <a:rPr lang="fr-FR" sz="3600" dirty="0" smtClean="0">
                <a:latin typeface="Times New Roman" pitchFamily="18" charset="0"/>
                <a:ea typeface="Times New Roman" pitchFamily="18" charset="0"/>
                <a:cs typeface="Times New Roman" pitchFamily="18" charset="0"/>
              </a:rPr>
              <a:t>. </a:t>
            </a:r>
            <a:r>
              <a:rPr lang="ar-SA" sz="3600" dirty="0" smtClean="0">
                <a:latin typeface="Times New Roman" pitchFamily="18" charset="0"/>
                <a:ea typeface="Times New Roman" pitchFamily="18" charset="0"/>
                <a:cs typeface="Times New Roman" pitchFamily="18" charset="0"/>
              </a:rPr>
              <a:t>وبعد انتهاء الحرب العالمية تم استخدام أعداد كبيرة من طائرات النقل العسكرية في عمليات نقل البضائع والسلع المدنية بين الدول المختلفة، وعند تزايد الطلب على عمليات النقل الجوي المدني للبضائع بين الدول، لجأت شركات الطيران إلى تحويل بعض طائرات الركاب لنقل البضائع، ثم قامت شركات صناعة الطائرات بتصميم وإنتاج العديد من الطائرات الجديدة المخصصة لنقل البضائع فقط، مع تطوير طائرات الركاب وجعلها قابلة للتحويل إما كليا أو جزئيا لنقل البضائع، وقد </a:t>
            </a:r>
            <a:r>
              <a:rPr lang="ar-SA" sz="3600" dirty="0" err="1" smtClean="0">
                <a:latin typeface="Times New Roman" pitchFamily="18" charset="0"/>
                <a:ea typeface="Times New Roman" pitchFamily="18" charset="0"/>
                <a:cs typeface="Times New Roman" pitchFamily="18" charset="0"/>
              </a:rPr>
              <a:t>تمتطوير</a:t>
            </a:r>
            <a:r>
              <a:rPr lang="ar-SA" sz="3600" dirty="0" smtClean="0">
                <a:latin typeface="Times New Roman" pitchFamily="18" charset="0"/>
                <a:ea typeface="Times New Roman" pitchFamily="18" charset="0"/>
                <a:cs typeface="Times New Roman" pitchFamily="18" charset="0"/>
              </a:rPr>
              <a:t> وتحسين إمكانيات هذه الطائرات بعد ذلك</a:t>
            </a:r>
            <a:r>
              <a:rPr lang="fr-FR" sz="3600" dirty="0" smtClean="0">
                <a:latin typeface="Times New Roman" pitchFamily="18" charset="0"/>
                <a:ea typeface="Times New Roman" pitchFamily="18" charset="0"/>
                <a:cs typeface="Times New Roman" pitchFamily="18" charset="0"/>
              </a:rPr>
              <a:t>.</a:t>
            </a:r>
            <a:endParaRPr lang="fr-FR" sz="36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AD2"/>
        </a:solidFill>
        <a:effectLst/>
      </p:bgPr>
    </p:bg>
    <p:spTree>
      <p:nvGrpSpPr>
        <p:cNvPr id="1" name=""/>
        <p:cNvGrpSpPr/>
        <p:nvPr/>
      </p:nvGrpSpPr>
      <p:grpSpPr>
        <a:xfrm>
          <a:off x="0" y="0"/>
          <a:ext cx="0" cy="0"/>
          <a:chOff x="0" y="0"/>
          <a:chExt cx="0" cy="0"/>
        </a:xfrm>
      </p:grpSpPr>
      <p:grpSp>
        <p:nvGrpSpPr>
          <p:cNvPr id="2" name="Group 2"/>
          <p:cNvGrpSpPr/>
          <p:nvPr/>
        </p:nvGrpSpPr>
        <p:grpSpPr>
          <a:xfrm>
            <a:off x="14693874" y="5063155"/>
            <a:ext cx="3594126" cy="5223845"/>
            <a:chOff x="0" y="0"/>
            <a:chExt cx="4792168" cy="6965126"/>
          </a:xfrm>
        </p:grpSpPr>
        <p:sp>
          <p:nvSpPr>
            <p:cNvPr id="3" name="Freeform 3"/>
            <p:cNvSpPr/>
            <p:nvPr/>
          </p:nvSpPr>
          <p:spPr>
            <a:xfrm flipH="1">
              <a:off x="1079790" y="1124356"/>
              <a:ext cx="3712378" cy="5840770"/>
            </a:xfrm>
            <a:custGeom>
              <a:avLst/>
              <a:gdLst/>
              <a:ahLst/>
              <a:cxnLst/>
              <a:rect l="l" t="t" r="r" b="b"/>
              <a:pathLst>
                <a:path w="3712378" h="5840770">
                  <a:moveTo>
                    <a:pt x="3712378" y="0"/>
                  </a:moveTo>
                  <a:lnTo>
                    <a:pt x="0" y="0"/>
                  </a:lnTo>
                  <a:lnTo>
                    <a:pt x="0" y="5840770"/>
                  </a:lnTo>
                  <a:lnTo>
                    <a:pt x="3712378" y="5840770"/>
                  </a:lnTo>
                  <a:lnTo>
                    <a:pt x="371237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0" y="0"/>
              <a:ext cx="1079790" cy="1698859"/>
            </a:xfrm>
            <a:custGeom>
              <a:avLst/>
              <a:gdLst/>
              <a:ahLst/>
              <a:cxnLst/>
              <a:rect l="l" t="t" r="r" b="b"/>
              <a:pathLst>
                <a:path w="1079790" h="1698859">
                  <a:moveTo>
                    <a:pt x="1079790" y="0"/>
                  </a:moveTo>
                  <a:lnTo>
                    <a:pt x="0" y="0"/>
                  </a:lnTo>
                  <a:lnTo>
                    <a:pt x="0" y="1698859"/>
                  </a:lnTo>
                  <a:lnTo>
                    <a:pt x="1079790" y="1698859"/>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grpSp>
        <p:nvGrpSpPr>
          <p:cNvPr id="5" name="Group 5"/>
          <p:cNvGrpSpPr/>
          <p:nvPr/>
        </p:nvGrpSpPr>
        <p:grpSpPr>
          <a:xfrm>
            <a:off x="0" y="0"/>
            <a:ext cx="2167243" cy="5974075"/>
            <a:chOff x="0" y="0"/>
            <a:chExt cx="2889658" cy="7965433"/>
          </a:xfrm>
        </p:grpSpPr>
        <p:sp>
          <p:nvSpPr>
            <p:cNvPr id="6" name="Freeform 6"/>
            <p:cNvSpPr/>
            <p:nvPr/>
          </p:nvSpPr>
          <p:spPr>
            <a:xfrm flipH="1">
              <a:off x="0" y="0"/>
              <a:ext cx="2889658" cy="4546365"/>
            </a:xfrm>
            <a:custGeom>
              <a:avLst/>
              <a:gdLst/>
              <a:ahLst/>
              <a:cxnLst/>
              <a:rect l="l" t="t" r="r" b="b"/>
              <a:pathLst>
                <a:path w="2889658" h="4546365">
                  <a:moveTo>
                    <a:pt x="2889658" y="0"/>
                  </a:moveTo>
                  <a:lnTo>
                    <a:pt x="0" y="0"/>
                  </a:lnTo>
                  <a:lnTo>
                    <a:pt x="0" y="4546365"/>
                  </a:lnTo>
                  <a:lnTo>
                    <a:pt x="2889658" y="4546365"/>
                  </a:lnTo>
                  <a:lnTo>
                    <a:pt x="288965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flipH="1">
              <a:off x="1036725" y="6266575"/>
              <a:ext cx="1079790" cy="1698859"/>
            </a:xfrm>
            <a:custGeom>
              <a:avLst/>
              <a:gdLst/>
              <a:ahLst/>
              <a:cxnLst/>
              <a:rect l="l" t="t" r="r" b="b"/>
              <a:pathLst>
                <a:path w="1079790" h="1698859">
                  <a:moveTo>
                    <a:pt x="1079790" y="0"/>
                  </a:moveTo>
                  <a:lnTo>
                    <a:pt x="0" y="0"/>
                  </a:lnTo>
                  <a:lnTo>
                    <a:pt x="0" y="1698858"/>
                  </a:lnTo>
                  <a:lnTo>
                    <a:pt x="1079790" y="1698858"/>
                  </a:lnTo>
                  <a:lnTo>
                    <a:pt x="107979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sp>
        <p:nvSpPr>
          <p:cNvPr id="8" name="TextBox 8"/>
          <p:cNvSpPr txBox="1"/>
          <p:nvPr/>
        </p:nvSpPr>
        <p:spPr>
          <a:xfrm>
            <a:off x="1905000" y="2396415"/>
            <a:ext cx="14478000" cy="2303516"/>
          </a:xfrm>
          <a:prstGeom prst="rect">
            <a:avLst/>
          </a:prstGeom>
        </p:spPr>
        <p:txBody>
          <a:bodyPr wrap="square" lIns="0" tIns="0" rIns="0" bIns="0" rtlCol="0" anchor="t">
            <a:spAutoFit/>
          </a:bodyPr>
          <a:lstStyle/>
          <a:p>
            <a:pPr algn="ctr" rtl="1">
              <a:lnSpc>
                <a:spcPts val="20161"/>
              </a:lnSpc>
            </a:pPr>
            <a:r>
              <a:rPr lang="ar-DZ" sz="10000" b="1" dirty="0">
                <a:solidFill>
                  <a:srgbClr val="B24A3B"/>
                </a:solidFill>
                <a:latin typeface="Times New Roman" panose="02020603050405020304" pitchFamily="18" charset="0"/>
                <a:cs typeface="Times New Roman" panose="02020603050405020304" pitchFamily="18" charset="0"/>
              </a:rPr>
              <a:t>طبيعة عمليات النقل الجوي للبضائع</a:t>
            </a:r>
            <a:endParaRPr lang="en-US" sz="10000" b="1" dirty="0">
              <a:solidFill>
                <a:srgbClr val="B24A3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2220108" y="4717564"/>
            <a:ext cx="13124802" cy="2894831"/>
          </a:xfrm>
          <a:prstGeom prst="rect">
            <a:avLst/>
          </a:prstGeom>
        </p:spPr>
        <p:txBody>
          <a:bodyPr lIns="0" tIns="0" rIns="0" bIns="0" rtlCol="0" anchor="t">
            <a:spAutoFit/>
          </a:bodyPr>
          <a:lstStyle/>
          <a:p>
            <a:pPr marL="1187449" lvl="1" indent="-593725" algn="r" rtl="1">
              <a:lnSpc>
                <a:spcPts val="7699"/>
              </a:lnSpc>
              <a:buFont typeface="Arial"/>
              <a:buChar char="•"/>
            </a:pPr>
            <a:r>
              <a:rPr lang="ar-DZ" sz="5499" b="1" dirty="0">
                <a:solidFill>
                  <a:srgbClr val="222222"/>
                </a:solidFill>
                <a:latin typeface="Times New Roman" panose="02020603050405020304" pitchFamily="18" charset="0"/>
                <a:cs typeface="Times New Roman" panose="02020603050405020304" pitchFamily="18" charset="0"/>
              </a:rPr>
              <a:t>التمييز بين عمليات النقل الجوي للبضائع وعمليات نقلها بوسائل النقل الأخرى</a:t>
            </a:r>
          </a:p>
          <a:p>
            <a:pPr marL="1187449" lvl="1" indent="-593725" algn="r" rtl="1">
              <a:lnSpc>
                <a:spcPts val="7699"/>
              </a:lnSpc>
              <a:buFont typeface="Arial"/>
              <a:buChar char="•"/>
            </a:pPr>
            <a:r>
              <a:rPr lang="ar-SA" sz="6000" b="1" dirty="0">
                <a:latin typeface="Calibri" panose="020F0502020204030204" pitchFamily="34" charset="0"/>
                <a:ea typeface="Calibri" panose="020F0502020204030204" pitchFamily="34" charset="0"/>
                <a:cs typeface="+mj-cs"/>
              </a:rPr>
              <a:t>التمييز بين نقل البضائع ونقل الركاب بالطائرات</a:t>
            </a:r>
            <a:endParaRPr lang="ar-DZ" sz="5499" b="1" dirty="0">
              <a:solidFill>
                <a:srgbClr val="222222"/>
              </a:solidFill>
              <a:latin typeface="Times New Roman" panose="02020603050405020304" pitchFamily="18" charset="0"/>
              <a:cs typeface="+mj-cs"/>
            </a:endParaRPr>
          </a:p>
        </p:txBody>
      </p:sp>
    </p:spTree>
    <p:extLst>
      <p:ext uri="{BB962C8B-B14F-4D97-AF65-F5344CB8AC3E}">
        <p14:creationId xmlns="" xmlns:p14="http://schemas.microsoft.com/office/powerpoint/2010/main" val="352482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5030</Words>
  <Application>Microsoft Office PowerPoint</Application>
  <PresentationFormat>Personnalisé</PresentationFormat>
  <Paragraphs>265</Paragraphs>
  <Slides>36</Slides>
  <Notes>16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36</vt:i4>
      </vt:variant>
    </vt:vector>
  </HeadingPairs>
  <TitlesOfParts>
    <vt:vector size="47" baseType="lpstr">
      <vt:lpstr>Arial</vt:lpstr>
      <vt:lpstr>Times New Roman</vt:lpstr>
      <vt:lpstr>Calibri</vt:lpstr>
      <vt:lpstr>Madani Arabic</vt:lpstr>
      <vt:lpstr>Times New Roman,Bold</vt:lpstr>
      <vt:lpstr>Wingdings</vt:lpstr>
      <vt:lpstr>Simplified Arabic</vt:lpstr>
      <vt:lpstr>Symbol</vt:lpstr>
      <vt:lpstr>Arial Unicode MS</vt:lpstr>
      <vt:lpstr>Helvetica Neue</vt:lpstr>
      <vt:lpstr>Office Theme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النقل الجوي عرض تقديمي</dc:title>
  <dc:creator>user</dc:creator>
  <cp:lastModifiedBy>Bachir</cp:lastModifiedBy>
  <cp:revision>17</cp:revision>
  <dcterms:created xsi:type="dcterms:W3CDTF">2006-08-16T00:00:00Z</dcterms:created>
  <dcterms:modified xsi:type="dcterms:W3CDTF">2024-11-03T08:17:58Z</dcterms:modified>
  <dc:identifier>DAF0VgybIH8</dc:identifier>
</cp:coreProperties>
</file>