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4" r:id="rId6"/>
    <p:sldId id="295" r:id="rId7"/>
    <p:sldId id="296" r:id="rId8"/>
    <p:sldId id="297" r:id="rId9"/>
    <p:sldId id="299" r:id="rId10"/>
    <p:sldId id="300" r:id="rId11"/>
    <p:sldId id="301" r:id="rId12"/>
    <p:sldId id="302" r:id="rId13"/>
    <p:sldId id="303" r:id="rId14"/>
    <p:sldId id="304" r:id="rId15"/>
    <p:sldId id="30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14/03/2026</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14/03/2026</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14/03/2026</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14/03/2026</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14/03/2026</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14/03/2026</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د - أهلية الشخص المعنوي:</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1-	أهلية الوجوب للشخص المعنوي </a:t>
            </a:r>
            <a:r>
              <a:rPr lang="ar-DZ" sz="4400" b="1" dirty="0">
                <a:solidFill>
                  <a:srgbClr val="00B050"/>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أشار المشرع الجزائري في نص الفقرة الأولى من المادة 50 من القانون المدني إلى أن " </a:t>
            </a:r>
            <a:r>
              <a:rPr lang="ar-DZ" sz="4400" b="1" dirty="0">
                <a:solidFill>
                  <a:srgbClr val="0070C0"/>
                </a:solidFill>
                <a:latin typeface="Arabic Typesetting" panose="03020402040406030203" pitchFamily="66" charset="-78"/>
                <a:cs typeface="Arabic Typesetting" panose="03020402040406030203" pitchFamily="66" charset="-78"/>
              </a:rPr>
              <a:t>الشخص المعنوي يتمتع بجميع الحقوق إلا ما كان منها ملازما لصفة        الانسان و ذلك في الحدود التي يقررها القانون " .</a:t>
            </a:r>
          </a:p>
        </p:txBody>
      </p:sp>
    </p:spTree>
    <p:extLst>
      <p:ext uri="{BB962C8B-B14F-4D97-AF65-F5344CB8AC3E}">
        <p14:creationId xmlns:p14="http://schemas.microsoft.com/office/powerpoint/2010/main" val="117300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د - أهلية الشخص المعنوي:</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1-	أهلية الوجوب للشخص المعنوي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و عليه فإنه و كأصل عام يتمتع الشخص المعنوي بأهلية وجوب تمكنه من اكتساب الحقوق و التحمل بالالتزامات ، غير  أن هناك من الحقوق ما يرتبط بطبيعة الشخص الطبيعي دون الشخص المعنوي لما في تلك الحقوق من خصوصية </a:t>
            </a:r>
            <a:r>
              <a:rPr lang="en-GB" sz="4400" b="1" dirty="0">
                <a:solidFill>
                  <a:schemeClr val="tx1"/>
                </a:solidFill>
                <a:latin typeface="Arabic Typesetting" panose="03020402040406030203" pitchFamily="66" charset="-78"/>
                <a:cs typeface="Arabic Typesetting" panose="03020402040406030203" pitchFamily="66" charset="-78"/>
              </a:rPr>
              <a:t>.</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و بالتالي فأهلية الوجوب للشخص المعنوي تعد أضيق نطاقا من تلك الخاصة بالشخص الطبيعي ، و من تلك الحقوق التي لا يستطيع الشخص المعنوي </a:t>
            </a:r>
            <a:r>
              <a:rPr lang="ar-DZ" sz="4400" b="1" dirty="0">
                <a:solidFill>
                  <a:srgbClr val="0070C0"/>
                </a:solidFill>
                <a:latin typeface="Arabic Typesetting" panose="03020402040406030203" pitchFamily="66" charset="-78"/>
                <a:cs typeface="Arabic Typesetting" panose="03020402040406030203" pitchFamily="66" charset="-78"/>
              </a:rPr>
              <a:t>اكتسابها الحقوق المرتبطة بالكيان المادي و المعنوي للشخص الطبيعي </a:t>
            </a:r>
            <a:r>
              <a:rPr lang="ar-DZ" sz="4400" b="1" dirty="0">
                <a:solidFill>
                  <a:schemeClr val="tx1"/>
                </a:solidFill>
                <a:latin typeface="Arabic Typesetting" panose="03020402040406030203" pitchFamily="66" charset="-78"/>
                <a:cs typeface="Arabic Typesetting" panose="03020402040406030203" pitchFamily="66" charset="-78"/>
              </a:rPr>
              <a:t>و التي سبق الإشارة إليها في المبحث الخاص بتقسيمات الحقوق . </a:t>
            </a:r>
          </a:p>
        </p:txBody>
      </p:sp>
    </p:spTree>
    <p:extLst>
      <p:ext uri="{BB962C8B-B14F-4D97-AF65-F5344CB8AC3E}">
        <p14:creationId xmlns:p14="http://schemas.microsoft.com/office/powerpoint/2010/main" val="146389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barn(inVertical)">
                                      <p:cBhvr>
                                        <p:cTn id="3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د - أهلية الشخص المعنوي:</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2-	أهلية الأداء للشخص المعنوي  </a:t>
            </a:r>
            <a:r>
              <a:rPr lang="ar-DZ" sz="4400" b="1" dirty="0">
                <a:solidFill>
                  <a:srgbClr val="00B050"/>
                </a:solidFill>
                <a:latin typeface="Arabic Typesetting" panose="03020402040406030203" pitchFamily="66" charset="-78"/>
                <a:cs typeface="Arabic Typesetting" panose="03020402040406030203" pitchFamily="66" charset="-78"/>
              </a:rPr>
              <a:t>:</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أهلية الأداء كما سبق و أن أشرنا إليه عند الحديث عن أهلية الأداء للشخص الطبيعي تنصرف إلى القدرة على  مباشرة التصرفات القانونية ، كما أشرنا في ذلك السياق أيضا إلى أن أهلية الأداء تتباين انعداما و نقصانا و اكتمالا لدى الشخص الطبيعي بحسب المرحلة العمرية التي يوجد فيها هذا الشخص مع ما تتميز به كل مرحلة عمرية من مستوى للإدراك و الوعي  </a:t>
            </a:r>
            <a:r>
              <a:rPr lang="ar-DZ" sz="4400" b="1" dirty="0">
                <a:solidFill>
                  <a:srgbClr val="00B050"/>
                </a:solidFill>
                <a:latin typeface="Arabic Typesetting" panose="03020402040406030203" pitchFamily="66" charset="-78"/>
                <a:cs typeface="Arabic Typesetting" panose="03020402040406030203" pitchFamily="66" charset="-78"/>
              </a:rPr>
              <a:t>.</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792313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160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16000" b="1" dirty="0">
                <a:solidFill>
                  <a:srgbClr val="00B050"/>
                </a:solidFill>
                <a:latin typeface="Arabic Typesetting" panose="03020402040406030203" pitchFamily="66" charset="-78"/>
                <a:cs typeface="Arabic Typesetting" panose="03020402040406030203" pitchFamily="66" charset="-78"/>
              </a:rPr>
              <a:t>د - أهلية الشخص المعنوي:</a:t>
            </a:r>
          </a:p>
          <a:p>
            <a:pPr algn="just" rtl="1"/>
            <a:r>
              <a:rPr lang="ar-DZ" sz="16000" b="1" dirty="0">
                <a:solidFill>
                  <a:srgbClr val="FF0000"/>
                </a:solidFill>
                <a:latin typeface="Arabic Typesetting" panose="03020402040406030203" pitchFamily="66" charset="-78"/>
                <a:cs typeface="Arabic Typesetting" panose="03020402040406030203" pitchFamily="66" charset="-78"/>
              </a:rPr>
              <a:t>2-	أهلية الأداء للشخص المعنوي  </a:t>
            </a:r>
            <a:r>
              <a:rPr lang="ar-DZ" sz="16000" b="1" dirty="0">
                <a:solidFill>
                  <a:srgbClr val="00B050"/>
                </a:solidFill>
                <a:latin typeface="Arabic Typesetting" panose="03020402040406030203" pitchFamily="66" charset="-78"/>
                <a:cs typeface="Arabic Typesetting" panose="03020402040406030203" pitchFamily="66" charset="-78"/>
              </a:rPr>
              <a:t>:</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 غير أنه و بخصوص الشخص المعنوي لا يمكننا الحديث عن أهلية أدائه بذات الوصف المقرر للشخص الطبيعي، ذلك أن الشخص المعنوي لا تنطبق عليه وضعية التدرج في المراحل العمرية التي يعرفها الانسان، فإما أن يكون الشخص المعنوي موجودا بشكل قانوني و بالتالي يتمتع بأهلية أداء كاملة، أو أن يكون غير موجود  قانونا  و تنتفي عنه بالتالي أهلية الأداء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كما تجدر الإشارة إلى أن أهلية الأداء للشخص المعنوي تنحصر فقط في  النطاق الإقليمي و الموضوعي الذي أنشئ في إطاره هذا الشخص المعنوي ، و بالتالي فلا يمكن له ابرام التصرفات القانونية التي تخرج عن طبيعة نطاقه الجغرافي و  الموضوعي . </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6865194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25000" lnSpcReduction="20000"/>
          </a:bodyPr>
          <a:lstStyle/>
          <a:p>
            <a:pPr algn="just" rtl="1"/>
            <a:endParaRPr lang="ar-DZ" sz="16000" b="1" dirty="0">
              <a:solidFill>
                <a:srgbClr val="C00000"/>
              </a:solidFill>
              <a:latin typeface="Arabic Typesetting" panose="03020402040406030203" pitchFamily="66" charset="-78"/>
              <a:cs typeface="Arabic Typesetting" panose="03020402040406030203" pitchFamily="66" charset="-78"/>
            </a:endParaRPr>
          </a:p>
          <a:p>
            <a:pPr algn="just" rtl="1"/>
            <a:r>
              <a:rPr lang="ar-DZ" sz="160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160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ه - التعبير  عن إرادة  الشخص المعنوي  يكون من خلال نائب عنه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أكد المشرع الجزائري على هذه  الميزة من خلال أحكام المادة 50 من القانون المدني أيضا ، ذلك أنه  إذا كان الأصل في الشخص الطبيعي أن يعبر عن إرادته بنفسه و بالشكل الذي يراه مناسبا و يقره القانون،</a:t>
            </a:r>
            <a:endParaRPr lang="en-GB" sz="17600" b="1" dirty="0">
              <a:solidFill>
                <a:schemeClr val="tx1"/>
              </a:solidFill>
              <a:latin typeface="Arabic Typesetting" panose="03020402040406030203" pitchFamily="66" charset="-78"/>
              <a:cs typeface="Arabic Typesetting" panose="03020402040406030203" pitchFamily="66" charset="-78"/>
            </a:endParaRPr>
          </a:p>
          <a:p>
            <a:pPr algn="just" rtl="1"/>
            <a:r>
              <a:rPr lang="ar-DZ" sz="17600" b="1" dirty="0">
                <a:solidFill>
                  <a:schemeClr val="tx1"/>
                </a:solidFill>
                <a:latin typeface="Arabic Typesetting" panose="03020402040406030203" pitchFamily="66" charset="-78"/>
                <a:cs typeface="Arabic Typesetting" panose="03020402040406030203" pitchFamily="66" charset="-78"/>
              </a:rPr>
              <a:t> إلا أن الشخص المعنوي و بالنظر إلى خصوصيته  و طبيعته يتعذر عليه  التعبير عن إرادته  بشكل مباشر ، الأمر الذي يستتبع وجود شخص طبيعي يكون من الأشخاص المكونين له و المنتميين إليه يتكفل بهذه المهمة ، حيث يمثل الشخص المعنوي في التعبير  عن إرادته في شكل خارجي </a:t>
            </a:r>
            <a:r>
              <a:rPr lang="ar-DZ" sz="160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a:t>
            </a:r>
          </a:p>
        </p:txBody>
      </p:sp>
    </p:spTree>
    <p:extLst>
      <p:ext uri="{BB962C8B-B14F-4D97-AF65-F5344CB8AC3E}">
        <p14:creationId xmlns:p14="http://schemas.microsoft.com/office/powerpoint/2010/main" val="3222971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25000" lnSpcReduction="20000"/>
          </a:bodyPr>
          <a:lstStyle/>
          <a:p>
            <a:pPr algn="just" rtl="1"/>
            <a:endParaRPr lang="ar-DZ" sz="16000" b="1" dirty="0">
              <a:solidFill>
                <a:srgbClr val="C00000"/>
              </a:solidFill>
              <a:latin typeface="Arabic Typesetting" panose="03020402040406030203" pitchFamily="66" charset="-78"/>
              <a:cs typeface="Arabic Typesetting" panose="03020402040406030203" pitchFamily="66" charset="-78"/>
            </a:endParaRPr>
          </a:p>
          <a:p>
            <a:pPr algn="just" rtl="1"/>
            <a:r>
              <a:rPr lang="ar-DZ" sz="160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160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17600" b="1" dirty="0">
                <a:solidFill>
                  <a:srgbClr val="00B050"/>
                </a:solidFill>
                <a:latin typeface="Arabic Typesetting" panose="03020402040406030203" pitchFamily="66" charset="-78"/>
                <a:cs typeface="Arabic Typesetting" panose="03020402040406030203" pitchFamily="66" charset="-78"/>
              </a:rPr>
              <a:t>و - تمتع الشخص المعنوي بحق التقاضي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من النتائج المترتبة على اكتساب الشخصية القانونية للشخص المعنوي أيضا هو الحق في التقاضي أمام الجهات القضائية المختلفة ، ذلك أن الشخص المعنوي أثناء مباشرة نشاطه قد يتعرض للمساس بحقوقه، كما يمكن أن يكون هو المعتدي على حقوق و مصالح الغير ،</a:t>
            </a:r>
            <a:endParaRPr lang="en-GB" sz="17600" b="1" dirty="0">
              <a:solidFill>
                <a:schemeClr val="tx1"/>
              </a:solidFill>
              <a:latin typeface="Arabic Typesetting" panose="03020402040406030203" pitchFamily="66" charset="-78"/>
              <a:cs typeface="Arabic Typesetting" panose="03020402040406030203" pitchFamily="66" charset="-78"/>
            </a:endParaRPr>
          </a:p>
          <a:p>
            <a:pPr algn="just" rtl="1"/>
            <a:r>
              <a:rPr lang="ar-DZ" sz="17600" b="1" dirty="0">
                <a:solidFill>
                  <a:schemeClr val="tx1"/>
                </a:solidFill>
                <a:latin typeface="Arabic Typesetting" panose="03020402040406030203" pitchFamily="66" charset="-78"/>
                <a:cs typeface="Arabic Typesetting" panose="03020402040406030203" pitchFamily="66" charset="-78"/>
              </a:rPr>
              <a:t> و عليه و من أجل تكريس الحماية القانونية لمختلف حقوقه خول له المشرع الحق في  التقاضي سواء على مستوى هيئات القضاء العادي أو على مستوى هيئات القضاء الإداري .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14683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الثالث : أركان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أشخاص الحق</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موضوع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a:bodyPr>
          <a:lstStyle/>
          <a:p>
            <a:pPr algn="r" rtl="1"/>
            <a:br>
              <a:rPr lang="ar-DZ" sz="5300" b="1" dirty="0">
                <a:solidFill>
                  <a:srgbClr val="FF0000"/>
                </a:solidFill>
                <a:latin typeface="Arabic Typesetting" panose="03020402040406030203" pitchFamily="66" charset="-78"/>
                <a:cs typeface="Arabic Typesetting" panose="03020402040406030203" pitchFamily="66" charset="-78"/>
              </a:rPr>
            </a:br>
            <a:r>
              <a:rPr lang="ar-DZ" sz="5300" b="1" dirty="0">
                <a:solidFill>
                  <a:srgbClr val="FF0000"/>
                </a:solidFill>
                <a:latin typeface="Arabic Typesetting" panose="03020402040406030203" pitchFamily="66" charset="-78"/>
                <a:cs typeface="Arabic Typesetting" panose="03020402040406030203" pitchFamily="66" charset="-78"/>
              </a:rPr>
              <a:t>المطلب الأول : أشخاص الحق : </a:t>
            </a:r>
            <a:br>
              <a:rPr lang="ar-DZ" sz="5300" b="1" dirty="0">
                <a:solidFill>
                  <a:srgbClr val="FF0000"/>
                </a:solidFill>
                <a:latin typeface="Arabic Typesetting" panose="03020402040406030203" pitchFamily="66" charset="-78"/>
                <a:cs typeface="Arabic Typesetting" panose="03020402040406030203" pitchFamily="66" charset="-78"/>
              </a:rPr>
            </a:br>
            <a:r>
              <a:rPr lang="ar-DZ" sz="5300" b="1" dirty="0">
                <a:solidFill>
                  <a:srgbClr val="FF0000"/>
                </a:solidFill>
                <a:latin typeface="Arabic Typesetting" panose="03020402040406030203" pitchFamily="66" charset="-78"/>
                <a:cs typeface="Arabic Typesetting" panose="03020402040406030203" pitchFamily="66" charset="-78"/>
              </a:rPr>
              <a:t>              </a:t>
            </a:r>
            <a:r>
              <a:rPr lang="ar-DZ" sz="5300" b="1" dirty="0">
                <a:solidFill>
                  <a:srgbClr val="00B050"/>
                </a:solidFill>
                <a:latin typeface="Arabic Typesetting" panose="03020402040406030203" pitchFamily="66" charset="-78"/>
                <a:cs typeface="Arabic Typesetting" panose="03020402040406030203" pitchFamily="66" charset="-78"/>
              </a:rPr>
              <a:t>الفرع الأول:  الشخص الطبيعي </a:t>
            </a:r>
            <a:br>
              <a:rPr lang="ar-DZ" sz="5300" b="1" dirty="0">
                <a:solidFill>
                  <a:srgbClr val="00B050"/>
                </a:solidFill>
                <a:latin typeface="Arabic Typesetting" panose="03020402040406030203" pitchFamily="66" charset="-78"/>
                <a:cs typeface="Arabic Typesetting" panose="03020402040406030203" pitchFamily="66" charset="-78"/>
              </a:rPr>
            </a:br>
            <a:r>
              <a:rPr lang="ar-DZ" sz="5300" b="1" dirty="0">
                <a:solidFill>
                  <a:srgbClr val="00B050"/>
                </a:solidFill>
                <a:latin typeface="Arabic Typesetting" panose="03020402040406030203" pitchFamily="66" charset="-78"/>
                <a:cs typeface="Arabic Typesetting" panose="03020402040406030203" pitchFamily="66" charset="-78"/>
              </a:rPr>
              <a:t>                  الفرع الثاني : الشخص المعنوي </a:t>
            </a:r>
            <a:br>
              <a:rPr lang="ar-DZ" sz="4400" dirty="0">
                <a:latin typeface="Arabic Typesetting" panose="03020402040406030203" pitchFamily="66" charset="-78"/>
                <a:cs typeface="Arabic Typesetting" panose="03020402040406030203" pitchFamily="66" charset="-78"/>
              </a:rPr>
            </a:br>
            <a:r>
              <a:rPr lang="en-GB" sz="4000" b="1" dirty="0">
                <a:solidFill>
                  <a:srgbClr val="0070C0"/>
                </a:solidFill>
                <a:latin typeface="Arabic Typesetting" panose="03020402040406030203" pitchFamily="66" charset="-78"/>
                <a:cs typeface="Arabic Typesetting" panose="03020402040406030203" pitchFamily="66" charset="-78"/>
              </a:rPr>
              <a:t> </a:t>
            </a: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124239"/>
            <a:ext cx="9114181"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r>
              <a:rPr lang="ar-DZ" sz="4400" b="1" dirty="0">
                <a:solidFill>
                  <a:srgbClr val="C00000"/>
                </a:solidFill>
                <a:latin typeface="Arabic Typesetting" panose="03020402040406030203" pitchFamily="66" charset="-78"/>
                <a:cs typeface="Arabic Typesetting" panose="03020402040406030203" pitchFamily="66" charset="-78"/>
              </a:rPr>
              <a:t>أولا: الطبيعة القانونية للشخصية المعنوية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ثانيا: بداية و نهاية الشخصية  المعنوية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 خصائص الشخص المعنوي </a:t>
            </a:r>
          </a:p>
        </p:txBody>
      </p:sp>
    </p:spTree>
    <p:extLst>
      <p:ext uri="{BB962C8B-B14F-4D97-AF65-F5344CB8AC3E}">
        <p14:creationId xmlns:p14="http://schemas.microsoft.com/office/powerpoint/2010/main" val="3569938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arn(inVertical)">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barn(inVertical)">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rgbClr val="00B050"/>
                </a:solidFill>
                <a:latin typeface="Arabic Typesetting" panose="03020402040406030203" pitchFamily="66" charset="-78"/>
                <a:cs typeface="Arabic Typesetting" panose="03020402040406030203" pitchFamily="66" charset="-78"/>
              </a:rPr>
              <a:t>أ‌-	اسم الشخص المعنوي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يفرض القانون أن يتخذ الشخص المعنوي اسما معينا له يتميز به عن غيره من الأشخاص المعنوية الأخرى ، إذ يتعين أن يختار الأشخاص المؤسسون الاسم عند تأسيس هذا الشخص و ينص عليه في وثيقة التأسيس ، حيث يترتب على اغفال الاسم عدم الاعتراف بالشخصية القانونية للشخص المعنوي  </a:t>
            </a:r>
            <a:r>
              <a:rPr lang="ar-DZ" sz="4000" b="1" dirty="0">
                <a:solidFill>
                  <a:schemeClr val="tx1"/>
                </a:solidFill>
                <a:latin typeface="Arabic Typesetting" panose="03020402040406030203" pitchFamily="66" charset="-78"/>
                <a:cs typeface="Arabic Typesetting" panose="03020402040406030203" pitchFamily="66" charset="-78"/>
              </a:rPr>
              <a:t>. </a:t>
            </a:r>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6367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marL="742950" indent="-742950" algn="just" rtl="1">
              <a:buAutoNum type="arabic1Minus" startAt="2"/>
            </a:pPr>
            <a:r>
              <a:rPr lang="ar-DZ" sz="4400" b="1" dirty="0">
                <a:solidFill>
                  <a:srgbClr val="00B050"/>
                </a:solidFill>
                <a:latin typeface="Arabic Typesetting" panose="03020402040406030203" pitchFamily="66" charset="-78"/>
                <a:cs typeface="Arabic Typesetting" panose="03020402040406030203" pitchFamily="66" charset="-78"/>
              </a:rPr>
              <a:t>حالة الشخص المعنوي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يقتصر  الشخص المعنوي في الموضوع المتعلق بالحالة  كأصل عام على توفره على الحالة المدنية</a:t>
            </a:r>
            <a:r>
              <a:rPr lang="en-GB" sz="4400" b="1" dirty="0">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 و الحالة السياسية  فقط  دون الحالة العائلية و الحالة الدينية بالمقارنة بالشخص الطبيعي الذي يتميز بتوفره على الصور </a:t>
            </a:r>
            <a:r>
              <a:rPr kumimoji="0" lang="ar-DZ" sz="4400" b="1" i="0" u="none" strike="noStrike" kern="1200" cap="none" spc="0" normalizeH="0" baseline="0" noProof="0" dirty="0">
                <a:ln>
                  <a:noFill/>
                </a:ln>
                <a:solidFill>
                  <a:prstClr val="black"/>
                </a:solidFill>
                <a:effectLst/>
                <a:uLnTx/>
                <a:uFillTx/>
                <a:latin typeface="Arabic Typesetting" panose="03020402040406030203" pitchFamily="66" charset="-78"/>
                <a:ea typeface="+mn-ea"/>
                <a:cs typeface="Arabic Typesetting" panose="03020402040406030203" pitchFamily="66" charset="-78"/>
              </a:rPr>
              <a:t>الحالة العائلية و الحالة الدينية</a:t>
            </a:r>
            <a:r>
              <a:rPr lang="ar-DZ" sz="4400" b="1" dirty="0">
                <a:solidFill>
                  <a:schemeClr val="tx1"/>
                </a:solidFill>
                <a:latin typeface="Arabic Typesetting" panose="03020402040406030203" pitchFamily="66" charset="-78"/>
                <a:cs typeface="Arabic Typesetting" panose="03020402040406030203" pitchFamily="66" charset="-78"/>
              </a:rPr>
              <a:t> ، وفقا لما سبق بيانه في النقطة المتعلقة بخصائص الشخص الطبيعي  , </a:t>
            </a:r>
          </a:p>
        </p:txBody>
      </p:sp>
    </p:spTree>
    <p:extLst>
      <p:ext uri="{BB962C8B-B14F-4D97-AF65-F5344CB8AC3E}">
        <p14:creationId xmlns:p14="http://schemas.microsoft.com/office/powerpoint/2010/main" val="1547455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92500" lnSpcReduction="2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marL="742950" indent="-742950" algn="just" rtl="1">
              <a:buAutoNum type="arabic1Minus" startAt="2"/>
            </a:pPr>
            <a:r>
              <a:rPr lang="ar-DZ" sz="4400" b="1" dirty="0">
                <a:solidFill>
                  <a:srgbClr val="00B050"/>
                </a:solidFill>
                <a:latin typeface="Arabic Typesetting" panose="03020402040406030203" pitchFamily="66" charset="-78"/>
                <a:cs typeface="Arabic Typesetting" panose="03020402040406030203" pitchFamily="66" charset="-78"/>
              </a:rPr>
              <a:t>حالة الشخص المعنوي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حيث تتمثل الحالة المدنية أو السياسية للشخص المعنوي في جنسية هذا الشخص و التي تعود إلى الدولة التي يخضع فيها هذا الشخص إلى  نظامها القانوني  المتعلق  بنظام تأسيه و نشاطه و انقضائه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هذا و نشير إلى أنه و كاستثناء و خروجا عن الأصل يمكن لنوع وحيد من الأشخاص المعنوية أن يكون له حالة دينية و هي الدولة ، حيث يمكن لبعض الدول أن تختار لنفسها دينا معينا و يتم تكريسه في قانونها الأساسي ( الدستور) ، على نحو الدستور الجزائري لسنة 2020 الذي يكرس في مادته الثانية بأن الإسلام هو دين الدولة </a:t>
            </a: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98697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ج - موطن الشخص المعنوي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يتمتع الشخص المعنوي بموطن مستقل عن الأشخاص المشكلين له ، حيث يتحدد موطنه بالمكان الذي يوجد فيه مركز إدارته الرئيسي ، أي المكان الذي يباشر منه الشخص المعنوي حياته القانونية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غير أن المشرع الجزائري قد اعتبر أن موطن الشركات التجارية باعتبارها شخص معنوي ، و التي يوجد مقر إدارتها  الرئيسي في الخارج وتمارس نشاطا من أنشطتها  في الجزائر ، يعتبر مركزها في الجزائر  في نظر القانون الداخلي ، بحسب ما نصت عليه المادة 60 في الفقرة السادسة منها من القانون المدني الجزائري </a:t>
            </a:r>
            <a:r>
              <a:rPr lang="ar-DZ" sz="4400" b="1" dirty="0">
                <a:solidFill>
                  <a:srgbClr val="00B050"/>
                </a:solidFill>
                <a:latin typeface="Arabic Typesetting" panose="03020402040406030203" pitchFamily="66" charset="-78"/>
                <a:cs typeface="Arabic Typesetting" panose="03020402040406030203" pitchFamily="66" charset="-78"/>
              </a:rPr>
              <a:t>. </a:t>
            </a:r>
          </a:p>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175306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barn(inVertical)">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581321" y="675861"/>
            <a:ext cx="2464903" cy="4422914"/>
          </a:xfrm>
        </p:spPr>
        <p:txBody>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a:t>
            </a:r>
          </a:p>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54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الشخص المعنوي</a:t>
            </a:r>
            <a:endParaRPr lang="en-GB" dirty="0"/>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9114181"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 خصائص الشخص المعنوي : </a:t>
            </a:r>
            <a:r>
              <a:rPr lang="ar-DZ" sz="4400" b="1" dirty="0">
                <a:solidFill>
                  <a:schemeClr val="tx1"/>
                </a:solidFill>
                <a:latin typeface="Arabic Typesetting" panose="03020402040406030203" pitchFamily="66" charset="-78"/>
                <a:cs typeface="Arabic Typesetting" panose="03020402040406030203" pitchFamily="66" charset="-78"/>
              </a:rPr>
              <a:t>يتميز الشخص المعنوي بجملة من الخصائص ، تم النص عليها في إطار  أحكام المادة 50 من القانون المدني</a:t>
            </a:r>
          </a:p>
          <a:p>
            <a:pPr algn="just" rtl="1"/>
            <a:r>
              <a:rPr lang="ar-DZ" sz="4400" b="1" dirty="0">
                <a:solidFill>
                  <a:srgbClr val="00B050"/>
                </a:solidFill>
                <a:latin typeface="Arabic Typesetting" panose="03020402040406030203" pitchFamily="66" charset="-78"/>
                <a:cs typeface="Arabic Typesetting" panose="03020402040406030203" pitchFamily="66" charset="-78"/>
              </a:rPr>
              <a:t>د - أهلية الشخص المعنوي:</a:t>
            </a:r>
          </a:p>
          <a:p>
            <a:pPr algn="just" rtl="1"/>
            <a:r>
              <a:rPr lang="ar-DZ" sz="4400" b="1">
                <a:solidFill>
                  <a:schemeClr val="tx1"/>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بالنظر إلى خصوصية الشخصية القانونية للشخص المعنوي و تميزها عن الشخصية القانونية  الشخص الطبيعي ، فإنه يترتب على ذلك أيضا خصوصية على مستوى أهلية الشخص المعنوي تختلف عن الشخص الطبيعي .</a:t>
            </a:r>
          </a:p>
        </p:txBody>
      </p:sp>
    </p:spTree>
    <p:extLst>
      <p:ext uri="{BB962C8B-B14F-4D97-AF65-F5344CB8AC3E}">
        <p14:creationId xmlns:p14="http://schemas.microsoft.com/office/powerpoint/2010/main" val="355224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barn(inVertical)">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barn(inVertical)">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arn(inVertical)">
                                      <p:cBhvr>
                                        <p:cTn id="2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556</TotalTime>
  <Words>1300</Words>
  <Application>Microsoft Office PowerPoint</Application>
  <PresentationFormat>شاشة عريضة</PresentationFormat>
  <Paragraphs>82</Paragraphs>
  <Slides>15</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15</vt:i4>
      </vt:variant>
    </vt:vector>
  </HeadingPairs>
  <TitlesOfParts>
    <vt:vector size="20"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الثالث : أركان الحق   المطلب الأول : أشخاص الحق المطلب الثاني : موضوع الحق    </vt:lpstr>
      <vt:lpstr> المطلب الأول : أشخاص الحق :                الفرع الأول:  الشخص الطبيعي                    الفرع الثاني : الشخص المعنوي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210</cp:revision>
  <dcterms:created xsi:type="dcterms:W3CDTF">2025-09-29T18:29:53Z</dcterms:created>
  <dcterms:modified xsi:type="dcterms:W3CDTF">2026-03-14T12:28:13Z</dcterms:modified>
</cp:coreProperties>
</file>