
<file path=[Content_Types].xml><?xml version="1.0" encoding="utf-8"?>
<Types xmlns="http://schemas.openxmlformats.org/package/2006/content-types">
  <Default Extension="png" ContentType="image/png"/>
  <Default Extension="jfif" ContentType="image/jpe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8" r:id="rId4"/>
    <p:sldId id="279" r:id="rId5"/>
    <p:sldId id="292" r:id="rId6"/>
    <p:sldId id="259" r:id="rId7"/>
    <p:sldId id="280" r:id="rId8"/>
    <p:sldId id="282" r:id="rId9"/>
    <p:sldId id="281" r:id="rId10"/>
    <p:sldId id="283" r:id="rId11"/>
    <p:sldId id="291" r:id="rId12"/>
    <p:sldId id="260" r:id="rId13"/>
    <p:sldId id="261" r:id="rId14"/>
    <p:sldId id="262" r:id="rId15"/>
    <p:sldId id="265" r:id="rId16"/>
    <p:sldId id="266" r:id="rId17"/>
    <p:sldId id="267" r:id="rId18"/>
    <p:sldId id="268" r:id="rId19"/>
    <p:sldId id="269" r:id="rId20"/>
    <p:sldId id="270" r:id="rId21"/>
    <p:sldId id="271" r:id="rId22"/>
    <p:sldId id="272" r:id="rId23"/>
    <p:sldId id="273" r:id="rId24"/>
    <p:sldId id="274" r:id="rId25"/>
    <p:sldId id="275" r:id="rId26"/>
  </p:sldIdLst>
  <p:sldSz cx="18288000" cy="10287000"/>
  <p:notesSz cx="6858000" cy="9144000"/>
  <p:embeddedFontLst>
    <p:embeddedFont>
      <p:font typeface="DM Sans" panose="020B0604020202020204" charset="0"/>
      <p:regular r:id="rId27"/>
    </p:embeddedFont>
    <p:embeddedFont>
      <p:font typeface="Aldhabi" panose="01000000000000000000" pitchFamily="2" charset="-78"/>
      <p:regular r:id="rId28"/>
    </p:embeddedFont>
    <p:embeddedFont>
      <p:font typeface="Algerian" panose="04020705040A02060702" pitchFamily="82" charset="0"/>
      <p:regular r:id="rId29"/>
    </p:embeddedFont>
    <p:embeddedFont>
      <p:font typeface="DM Sans Bold" panose="020B0604020202020204" charset="0"/>
      <p:regular r:id="rId30"/>
    </p:embeddedFont>
    <p:embeddedFont>
      <p:font typeface="Calibri" panose="020F0502020204030204" pitchFamily="34" charset="0"/>
      <p:regular r:id="rId31"/>
      <p:bold r:id="rId32"/>
      <p:italic r:id="rId33"/>
      <p:boldItalic r:id="rId34"/>
    </p:embeddedFont>
    <p:embeddedFont>
      <p:font typeface="Bahnschrift" panose="020B0502040204020203" pitchFamily="34" charset="0"/>
      <p:regular r:id="rId35"/>
      <p:bold r:id="rId36"/>
    </p:embeddedFont>
    <p:embeddedFont>
      <p:font typeface="Canva Sans Bold" panose="020B0604020202020204" charset="0"/>
      <p:regular r:id="rId37"/>
    </p:embeddedFont>
    <p:embeddedFont>
      <p:font typeface="Simplified Arabic" panose="02020603050405020304" pitchFamily="18" charset="-78"/>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4095" autoAdjust="0"/>
  </p:normalViewPr>
  <p:slideViewPr>
    <p:cSldViewPr>
      <p:cViewPr varScale="1">
        <p:scale>
          <a:sx n="46" d="100"/>
          <a:sy n="46" d="100"/>
        </p:scale>
        <p:origin x="6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7.xml"/><Relationship Id="rId6" Type="http://schemas.openxmlformats.org/officeDocument/2006/relationships/image" Target="../media/image21.jfif"/><Relationship Id="rId5" Type="http://schemas.openxmlformats.org/officeDocument/2006/relationships/image" Target="../media/image20.jfif"/><Relationship Id="rId4" Type="http://schemas.openxmlformats.org/officeDocument/2006/relationships/image" Target="../media/image19.jfif"/></Relationships>
</file>

<file path=ppt/slides/_rels/slide12.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fif"/><Relationship Id="rId4" Type="http://schemas.openxmlformats.org/officeDocument/2006/relationships/image" Target="../media/image12.jfi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44908">
            <a:off x="12395032" y="1204893"/>
            <a:ext cx="7087456" cy="12470359"/>
            <a:chOff x="0" y="0"/>
            <a:chExt cx="660400" cy="1161972"/>
          </a:xfrm>
        </p:grpSpPr>
        <p:sp>
          <p:nvSpPr>
            <p:cNvPr id="3" name="Freeform 3"/>
            <p:cNvSpPr/>
            <p:nvPr/>
          </p:nvSpPr>
          <p:spPr>
            <a:xfrm>
              <a:off x="0" y="0"/>
              <a:ext cx="660400" cy="1161972"/>
            </a:xfrm>
            <a:custGeom>
              <a:avLst/>
              <a:gdLst/>
              <a:ahLst/>
              <a:cxnLst/>
              <a:rect l="l" t="t" r="r" b="b"/>
              <a:pathLst>
                <a:path w="660400" h="116197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0459CB"/>
            </a:solidFill>
          </p:spPr>
        </p:sp>
        <p:sp>
          <p:nvSpPr>
            <p:cNvPr id="4" name="TextBox 4"/>
            <p:cNvSpPr txBox="1"/>
            <p:nvPr/>
          </p:nvSpPr>
          <p:spPr>
            <a:xfrm>
              <a:off x="0" y="98425"/>
              <a:ext cx="660400" cy="1063547"/>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a:off x="366406" y="8119387"/>
            <a:ext cx="2590801" cy="21243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59CB"/>
            </a:solidFill>
            <a:ln cap="sq">
              <a:noFill/>
              <a:prstDash val="solid"/>
              <a:miter/>
            </a:ln>
          </p:spPr>
        </p:sp>
        <p:sp>
          <p:nvSpPr>
            <p:cNvPr id="10" name="TextBox 1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1" name="Group 11"/>
          <p:cNvGrpSpPr/>
          <p:nvPr/>
        </p:nvGrpSpPr>
        <p:grpSpPr>
          <a:xfrm>
            <a:off x="5181600" y="168623"/>
            <a:ext cx="1144795" cy="11447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59CB"/>
            </a:solidFill>
            <a:ln cap="sq">
              <a:noFill/>
              <a:prstDash val="solid"/>
              <a:miter/>
            </a:ln>
          </p:spPr>
        </p:sp>
        <p:sp>
          <p:nvSpPr>
            <p:cNvPr id="13" name="TextBox 13"/>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16707776" y="230133"/>
            <a:ext cx="684529" cy="68452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59CB"/>
            </a:solidFill>
            <a:ln cap="sq">
              <a:noFill/>
              <a:prstDash val="solid"/>
              <a:miter/>
            </a:ln>
          </p:spPr>
        </p:sp>
        <p:sp>
          <p:nvSpPr>
            <p:cNvPr id="16" name="TextBox 1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7" name="Freeform 17"/>
          <p:cNvSpPr/>
          <p:nvPr/>
        </p:nvSpPr>
        <p:spPr>
          <a:xfrm>
            <a:off x="380261" y="1512912"/>
            <a:ext cx="9325087" cy="5222049"/>
          </a:xfrm>
          <a:custGeom>
            <a:avLst/>
            <a:gdLst/>
            <a:ahLst/>
            <a:cxnLst/>
            <a:rect l="l" t="t" r="r" b="b"/>
            <a:pathLst>
              <a:path w="9325087" h="5222049">
                <a:moveTo>
                  <a:pt x="0" y="0"/>
                </a:moveTo>
                <a:lnTo>
                  <a:pt x="9325087" y="0"/>
                </a:lnTo>
                <a:lnTo>
                  <a:pt x="9325087" y="5222049"/>
                </a:lnTo>
                <a:lnTo>
                  <a:pt x="0" y="5222049"/>
                </a:lnTo>
                <a:lnTo>
                  <a:pt x="0" y="0"/>
                </a:lnTo>
                <a:close/>
              </a:path>
            </a:pathLst>
          </a:custGeom>
          <a:blipFill>
            <a:blip r:embed="rId2"/>
            <a:stretch>
              <a:fillRect/>
            </a:stretch>
          </a:blipFill>
        </p:spPr>
      </p:sp>
      <p:grpSp>
        <p:nvGrpSpPr>
          <p:cNvPr id="19" name="Group 5"/>
          <p:cNvGrpSpPr>
            <a:grpSpLocks noChangeAspect="1"/>
          </p:cNvGrpSpPr>
          <p:nvPr/>
        </p:nvGrpSpPr>
        <p:grpSpPr>
          <a:xfrm>
            <a:off x="11353800" y="1938934"/>
            <a:ext cx="6304927" cy="6304927"/>
            <a:chOff x="0" y="0"/>
            <a:chExt cx="6350000" cy="6350000"/>
          </a:xfrm>
        </p:grpSpPr>
        <p:sp>
          <p:nvSpPr>
            <p:cNvPr id="20"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38988" r="-38988"/>
              </a:stretch>
            </a:blipFill>
          </p:spPr>
        </p:sp>
        <p:sp>
          <p:nvSpPr>
            <p:cNvPr id="21"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sp>
        <p:nvSpPr>
          <p:cNvPr id="6" name="Rectangle à coins arrondis 5"/>
          <p:cNvSpPr/>
          <p:nvPr/>
        </p:nvSpPr>
        <p:spPr>
          <a:xfrm>
            <a:off x="3497263" y="6210301"/>
            <a:ext cx="7018337" cy="358140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5400" b="1" dirty="0" smtClean="0">
                <a:latin typeface="Bahnschrift" panose="020B0502040204020203" pitchFamily="34" charset="0"/>
              </a:rPr>
              <a:t>من اعداد الطلبة:</a:t>
            </a:r>
          </a:p>
          <a:p>
            <a:pPr marL="285750" indent="-285750" algn="ctr" rtl="1">
              <a:buFontTx/>
              <a:buChar char="-"/>
            </a:pPr>
            <a:r>
              <a:rPr lang="ar-DZ" sz="5400" b="1" dirty="0" smtClean="0">
                <a:latin typeface="Bahnschrift" panose="020B0502040204020203" pitchFamily="34" charset="0"/>
              </a:rPr>
              <a:t>برباش عقيلة</a:t>
            </a:r>
          </a:p>
          <a:p>
            <a:pPr marL="285750" indent="-285750" algn="ctr" rtl="1">
              <a:buFontTx/>
              <a:buChar char="-"/>
            </a:pPr>
            <a:r>
              <a:rPr lang="ar-DZ" sz="5400" b="1" dirty="0" smtClean="0">
                <a:latin typeface="Bahnschrift" panose="020B0502040204020203" pitchFamily="34" charset="0"/>
              </a:rPr>
              <a:t>خنفر فاطمة الزهراء</a:t>
            </a:r>
          </a:p>
          <a:p>
            <a:pPr marL="285750" indent="-285750" algn="ctr" rtl="1">
              <a:buFontTx/>
              <a:buChar char="-"/>
            </a:pPr>
            <a:r>
              <a:rPr lang="ar-DZ" sz="5400" b="1" dirty="0" smtClean="0">
                <a:latin typeface="Bahnschrift" panose="020B0502040204020203" pitchFamily="34" charset="0"/>
              </a:rPr>
              <a:t>جراد محمود</a:t>
            </a:r>
            <a:endParaRPr lang="fr-FR" sz="5400" b="1" dirty="0">
              <a:latin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43" y="-14515"/>
            <a:ext cx="18288000" cy="10287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endParaRPr lang="fr-FR" dirty="0"/>
          </a:p>
        </p:txBody>
      </p:sp>
      <p:sp>
        <p:nvSpPr>
          <p:cNvPr id="4" name="Rectangle 3"/>
          <p:cNvSpPr/>
          <p:nvPr/>
        </p:nvSpPr>
        <p:spPr>
          <a:xfrm>
            <a:off x="4267200" y="1104900"/>
            <a:ext cx="10118476" cy="923330"/>
          </a:xfrm>
          <a:prstGeom prst="rect">
            <a:avLst/>
          </a:prstGeom>
          <a:noFill/>
        </p:spPr>
        <p:txBody>
          <a:bodyPr wrap="none" lIns="91440" tIns="45720" rIns="91440" bIns="45720">
            <a:spAutoFit/>
          </a:bodyPr>
          <a:lstStyle/>
          <a:p>
            <a:pPr algn="ctr"/>
            <a:r>
              <a:rPr lang="fr-FR" sz="5400" dirty="0" smtClean="0">
                <a:ln w="0"/>
                <a:effectLst>
                  <a:outerShdw blurRad="38100" dist="19050" dir="2700000" algn="tl" rotWithShape="0">
                    <a:schemeClr val="dk1">
                      <a:alpha val="40000"/>
                    </a:schemeClr>
                  </a:outerShdw>
                </a:effectLst>
                <a:latin typeface="Algerian" panose="04020705040A02060702" pitchFamily="82" charset="0"/>
              </a:rPr>
              <a:t>Ikea products and services</a:t>
            </a:r>
            <a:endParaRPr lang="fr-FR"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
        <p:nvSpPr>
          <p:cNvPr id="5" name="Ellipse 4"/>
          <p:cNvSpPr/>
          <p:nvPr/>
        </p:nvSpPr>
        <p:spPr>
          <a:xfrm>
            <a:off x="15544800" y="28575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smtClean="0">
                <a:ln w="0"/>
                <a:solidFill>
                  <a:schemeClr val="tx1"/>
                </a:solidFill>
                <a:effectLst>
                  <a:outerShdw blurRad="38100" dist="19050" dir="2700000" algn="tl" rotWithShape="0">
                    <a:schemeClr val="dk1">
                      <a:alpha val="40000"/>
                    </a:schemeClr>
                  </a:outerShdw>
                </a:effectLst>
              </a:rPr>
              <a:t>1</a:t>
            </a:r>
            <a:endParaRPr lang="fr-FR" sz="5400" b="1"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324600" y="2772370"/>
            <a:ext cx="8948283"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ar-DZ" sz="5400" dirty="0" smtClean="0">
                <a:ln w="0"/>
                <a:solidFill>
                  <a:schemeClr val="tx1"/>
                </a:solidFill>
                <a:effectLst>
                  <a:outerShdw blurRad="38100" dist="19050" dir="2700000" algn="tl" rotWithShape="0">
                    <a:schemeClr val="dk1">
                      <a:alpha val="40000"/>
                    </a:schemeClr>
                  </a:outerShdw>
                </a:effectLst>
              </a:rPr>
              <a:t>الأثاث والأدوات والاكسسوارات المنزلية</a:t>
            </a:r>
            <a:endParaRPr lang="fr-FR" sz="5400" dirty="0">
              <a:ln w="0"/>
              <a:solidFill>
                <a:schemeClr val="tx1"/>
              </a:solidFill>
              <a:effectLst>
                <a:outerShdw blurRad="38100" dist="19050" dir="2700000" algn="tl" rotWithShape="0">
                  <a:schemeClr val="dk1">
                    <a:alpha val="40000"/>
                  </a:schemeClr>
                </a:outerShdw>
              </a:effectLst>
            </a:endParaRPr>
          </a:p>
        </p:txBody>
      </p:sp>
      <p:sp>
        <p:nvSpPr>
          <p:cNvPr id="7" name="Ellipse 6"/>
          <p:cNvSpPr/>
          <p:nvPr/>
        </p:nvSpPr>
        <p:spPr>
          <a:xfrm>
            <a:off x="12420600" y="4475984"/>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a:ln w="0"/>
                <a:solidFill>
                  <a:schemeClr val="tx1"/>
                </a:solidFill>
                <a:effectLst>
                  <a:outerShdw blurRad="38100" dist="19050" dir="2700000" algn="tl" rotWithShape="0">
                    <a:schemeClr val="dk1">
                      <a:alpha val="40000"/>
                    </a:schemeClr>
                  </a:outerShdw>
                </a:effectLst>
              </a:rPr>
              <a:t>2</a:t>
            </a:r>
            <a:endParaRPr lang="fr-FR" sz="5400" b="1"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9253278" y="4475984"/>
            <a:ext cx="2991525"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ar-DZ" sz="5400" dirty="0" smtClean="0">
                <a:ln w="0"/>
                <a:solidFill>
                  <a:schemeClr val="tx1"/>
                </a:solidFill>
                <a:effectLst>
                  <a:outerShdw blurRad="38100" dist="19050" dir="2700000" algn="tl" rotWithShape="0">
                    <a:schemeClr val="dk1">
                      <a:alpha val="40000"/>
                    </a:schemeClr>
                  </a:outerShdw>
                </a:effectLst>
              </a:rPr>
              <a:t>المنزل الذكي</a:t>
            </a:r>
            <a:endParaRPr lang="fr-FR" sz="5400" dirty="0">
              <a:ln w="0"/>
              <a:solidFill>
                <a:schemeClr val="tx1"/>
              </a:solidFill>
              <a:effectLst>
                <a:outerShdw blurRad="38100" dist="19050" dir="2700000" algn="tl" rotWithShape="0">
                  <a:schemeClr val="dk1">
                    <a:alpha val="40000"/>
                  </a:schemeClr>
                </a:outerShdw>
              </a:effectLst>
            </a:endParaRPr>
          </a:p>
        </p:txBody>
      </p:sp>
      <p:sp>
        <p:nvSpPr>
          <p:cNvPr id="9" name="Ellipse 8"/>
          <p:cNvSpPr/>
          <p:nvPr/>
        </p:nvSpPr>
        <p:spPr>
          <a:xfrm>
            <a:off x="9140371" y="5975008"/>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a:ln w="0"/>
                <a:solidFill>
                  <a:schemeClr val="tx1"/>
                </a:solidFill>
                <a:effectLst>
                  <a:outerShdw blurRad="38100" dist="19050" dir="2700000" algn="tl" rotWithShape="0">
                    <a:schemeClr val="dk1">
                      <a:alpha val="40000"/>
                    </a:schemeClr>
                  </a:outerShdw>
                </a:effectLst>
              </a:rPr>
              <a:t>3</a:t>
            </a:r>
            <a:endParaRPr lang="fr-FR" sz="5400" b="1"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059542" y="6031387"/>
            <a:ext cx="7949612"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ar-DZ" sz="5400" dirty="0" smtClean="0">
                <a:ln w="0"/>
                <a:solidFill>
                  <a:schemeClr val="tx1"/>
                </a:solidFill>
                <a:effectLst>
                  <a:outerShdw blurRad="38100" dist="19050" dir="2700000" algn="tl" rotWithShape="0">
                    <a:schemeClr val="dk1">
                      <a:alpha val="40000"/>
                    </a:schemeClr>
                  </a:outerShdw>
                </a:effectLst>
              </a:rPr>
              <a:t>أنظمة الطاقة الشمسية الكهروضوئية</a:t>
            </a:r>
            <a:endParaRPr lang="fr-FR" sz="5400"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7467600" y="7755662"/>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ln w="0"/>
                <a:solidFill>
                  <a:schemeClr val="tx1"/>
                </a:solidFill>
                <a:effectLst>
                  <a:outerShdw blurRad="38100" dist="19050" dir="2700000" algn="tl" rotWithShape="0">
                    <a:schemeClr val="dk1">
                      <a:alpha val="40000"/>
                    </a:schemeClr>
                  </a:outerShdw>
                </a:effectLst>
              </a:rPr>
              <a:t>4</a:t>
            </a:r>
            <a:endParaRPr lang="fr-FR" sz="5400" b="1"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267200" y="7790976"/>
            <a:ext cx="2917786"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ar-DZ" sz="5400" dirty="0" smtClean="0">
                <a:ln w="0"/>
                <a:solidFill>
                  <a:schemeClr val="tx1"/>
                </a:solidFill>
                <a:effectLst>
                  <a:outerShdw blurRad="38100" dist="19050" dir="2700000" algn="tl" rotWithShape="0">
                    <a:schemeClr val="dk1">
                      <a:alpha val="40000"/>
                    </a:schemeClr>
                  </a:outerShdw>
                </a:effectLst>
              </a:rPr>
              <a:t>تأجير الأثاث</a:t>
            </a:r>
            <a:endParaRPr lang="fr-FR" sz="5400" dirty="0">
              <a:ln w="0"/>
              <a:solidFill>
                <a:schemeClr val="tx1"/>
              </a:solidFill>
              <a:effectLst>
                <a:outerShdw blurRad="38100" dist="19050" dir="2700000" algn="tl" rotWithShape="0">
                  <a:schemeClr val="dk1">
                    <a:alpha val="40000"/>
                  </a:schemeClr>
                </a:outerShdw>
              </a:effectLst>
            </a:endParaRP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4" y="524225"/>
            <a:ext cx="2762250" cy="1657350"/>
          </a:xfrm>
          <a:prstGeom prst="ellipse">
            <a:avLst/>
          </a:prstGeom>
          <a:ln>
            <a:noFill/>
          </a:ln>
          <a:effectLst>
            <a:softEdge rad="112500"/>
          </a:effectLst>
        </p:spPr>
      </p:pic>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6641" y="394466"/>
            <a:ext cx="2762250" cy="1657350"/>
          </a:xfrm>
          <a:prstGeom prst="ellipse">
            <a:avLst/>
          </a:prstGeom>
          <a:ln>
            <a:noFill/>
          </a:ln>
          <a:effectLst>
            <a:softEdge rad="112500"/>
          </a:effectLst>
        </p:spPr>
      </p:pic>
      <p:sp>
        <p:nvSpPr>
          <p:cNvPr id="16" name="Ellipse 15"/>
          <p:cNvSpPr/>
          <p:nvPr/>
        </p:nvSpPr>
        <p:spPr>
          <a:xfrm>
            <a:off x="5562600" y="9290404"/>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ln w="0"/>
                <a:solidFill>
                  <a:schemeClr val="tx1"/>
                </a:solidFill>
                <a:effectLst>
                  <a:outerShdw blurRad="38100" dist="19050" dir="2700000" algn="tl" rotWithShape="0">
                    <a:schemeClr val="dk1">
                      <a:alpha val="40000"/>
                    </a:schemeClr>
                  </a:outerShdw>
                </a:effectLst>
              </a:rPr>
              <a:t>5</a:t>
            </a:r>
            <a:endParaRPr lang="fr-FR" sz="5400" b="1"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2411960" y="9247839"/>
            <a:ext cx="2952924"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r-FR" sz="5400" b="1" cap="none" spc="0" dirty="0" smtClean="0">
                <a:ln w="0"/>
                <a:solidFill>
                  <a:schemeClr val="tx1"/>
                </a:solidFill>
                <a:effectLst>
                  <a:outerShdw blurRad="38100" dist="19050" dir="2700000" algn="tl" rotWithShape="0">
                    <a:schemeClr val="dk1">
                      <a:alpha val="40000"/>
                    </a:schemeClr>
                  </a:outerShdw>
                </a:effectLst>
              </a:rPr>
              <a:t>Ikea Food</a:t>
            </a:r>
            <a:endParaRPr lang="fr-FR"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666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913" y="4290105"/>
            <a:ext cx="4029075" cy="563403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0" y="4363810"/>
            <a:ext cx="6324600" cy="563403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90500"/>
            <a:ext cx="10287000" cy="41529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2" y="4290105"/>
            <a:ext cx="7272337" cy="56769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90500"/>
            <a:ext cx="7467600" cy="4119562"/>
          </a:xfrm>
          <a:prstGeom prst="rect">
            <a:avLst/>
          </a:prstGeom>
        </p:spPr>
      </p:pic>
    </p:spTree>
    <p:extLst>
      <p:ext uri="{BB962C8B-B14F-4D97-AF65-F5344CB8AC3E}">
        <p14:creationId xmlns:p14="http://schemas.microsoft.com/office/powerpoint/2010/main" val="295840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A2"/>
        </a:solidFill>
        <a:effectLst/>
      </p:bgPr>
    </p:bg>
    <p:spTree>
      <p:nvGrpSpPr>
        <p:cNvPr id="1" name=""/>
        <p:cNvGrpSpPr/>
        <p:nvPr/>
      </p:nvGrpSpPr>
      <p:grpSpPr>
        <a:xfrm>
          <a:off x="0" y="0"/>
          <a:ext cx="0" cy="0"/>
          <a:chOff x="0" y="0"/>
          <a:chExt cx="0" cy="0"/>
        </a:xfrm>
      </p:grpSpPr>
      <p:sp>
        <p:nvSpPr>
          <p:cNvPr id="34" name="TextBox 34"/>
          <p:cNvSpPr txBox="1"/>
          <p:nvPr/>
        </p:nvSpPr>
        <p:spPr>
          <a:xfrm>
            <a:off x="1011118" y="3322145"/>
            <a:ext cx="707688" cy="743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spAutoFit/>
          </a:bodyPr>
          <a:lstStyle/>
          <a:p>
            <a:pPr algn="ctr">
              <a:lnSpc>
                <a:spcPts val="5795"/>
              </a:lnSpc>
            </a:pPr>
            <a:r>
              <a:rPr lang="en-US" sz="3812" b="1" dirty="0">
                <a:solidFill>
                  <a:schemeClr val="tx1"/>
                </a:solidFill>
                <a:latin typeface="DM Sans Bold"/>
                <a:ea typeface="DM Sans Bold"/>
                <a:cs typeface="DM Sans Bold"/>
                <a:sym typeface="DM Sans Bold"/>
              </a:rPr>
              <a:t>01</a:t>
            </a:r>
          </a:p>
        </p:txBody>
      </p:sp>
      <p:sp>
        <p:nvSpPr>
          <p:cNvPr id="36" name="TextBox 36"/>
          <p:cNvSpPr txBox="1"/>
          <p:nvPr/>
        </p:nvSpPr>
        <p:spPr>
          <a:xfrm>
            <a:off x="980973" y="4961969"/>
            <a:ext cx="707688" cy="743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spAutoFit/>
          </a:bodyPr>
          <a:lstStyle/>
          <a:p>
            <a:pPr algn="ctr">
              <a:lnSpc>
                <a:spcPts val="5795"/>
              </a:lnSpc>
            </a:pPr>
            <a:r>
              <a:rPr lang="en-US" sz="3812" b="1" dirty="0">
                <a:solidFill>
                  <a:schemeClr val="tx1"/>
                </a:solidFill>
                <a:latin typeface="DM Sans Bold"/>
                <a:ea typeface="DM Sans Bold"/>
                <a:cs typeface="DM Sans Bold"/>
                <a:sym typeface="DM Sans Bold"/>
              </a:rPr>
              <a:t>02</a:t>
            </a:r>
          </a:p>
        </p:txBody>
      </p:sp>
      <p:sp>
        <p:nvSpPr>
          <p:cNvPr id="38" name="TextBox 38"/>
          <p:cNvSpPr txBox="1"/>
          <p:nvPr/>
        </p:nvSpPr>
        <p:spPr>
          <a:xfrm>
            <a:off x="1011118" y="6713271"/>
            <a:ext cx="707688" cy="743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spAutoFit/>
          </a:bodyPr>
          <a:lstStyle/>
          <a:p>
            <a:pPr algn="ctr">
              <a:lnSpc>
                <a:spcPts val="5795"/>
              </a:lnSpc>
            </a:pPr>
            <a:r>
              <a:rPr lang="en-US" sz="3812" b="1" dirty="0">
                <a:solidFill>
                  <a:schemeClr val="tx1"/>
                </a:solidFill>
                <a:latin typeface="DM Sans Bold"/>
                <a:ea typeface="DM Sans Bold"/>
                <a:cs typeface="DM Sans Bold"/>
                <a:sym typeface="DM Sans Bold"/>
              </a:rPr>
              <a:t>03</a:t>
            </a:r>
          </a:p>
        </p:txBody>
      </p:sp>
      <p:sp>
        <p:nvSpPr>
          <p:cNvPr id="39" name="TextBox 39"/>
          <p:cNvSpPr txBox="1"/>
          <p:nvPr/>
        </p:nvSpPr>
        <p:spPr>
          <a:xfrm>
            <a:off x="4621875" y="6063459"/>
            <a:ext cx="2540926" cy="474489"/>
          </a:xfrm>
          <a:prstGeom prst="rect">
            <a:avLst/>
          </a:prstGeom>
        </p:spPr>
        <p:txBody>
          <a:bodyPr wrap="square" lIns="0" tIns="0" rIns="0" bIns="0" rtlCol="0" anchor="t">
            <a:spAutoFit/>
          </a:bodyPr>
          <a:lstStyle/>
          <a:p>
            <a:pPr marL="0" lvl="1" indent="0" algn="l">
              <a:lnSpc>
                <a:spcPts val="3747"/>
              </a:lnSpc>
              <a:spcBef>
                <a:spcPct val="0"/>
              </a:spcBef>
            </a:pPr>
            <a:r>
              <a:rPr lang="en-US" sz="2465" u="none" strike="noStrike" dirty="0" smtClean="0">
                <a:solidFill>
                  <a:srgbClr val="000000"/>
                </a:solidFill>
                <a:latin typeface="DM Sans"/>
                <a:ea typeface="DM Sans"/>
                <a:cs typeface="DM Sans"/>
                <a:sym typeface="DM Sans"/>
              </a:rPr>
              <a:t> </a:t>
            </a:r>
            <a:endParaRPr lang="en-US" sz="2465" u="none" strike="noStrike" dirty="0">
              <a:solidFill>
                <a:srgbClr val="000000"/>
              </a:solidFill>
              <a:latin typeface="DM Sans"/>
              <a:ea typeface="DM Sans"/>
              <a:cs typeface="DM Sans"/>
              <a:sym typeface="DM Sans"/>
            </a:endParaRPr>
          </a:p>
        </p:txBody>
      </p:sp>
      <p:sp>
        <p:nvSpPr>
          <p:cNvPr id="40" name="TextBox 40"/>
          <p:cNvSpPr txBox="1"/>
          <p:nvPr/>
        </p:nvSpPr>
        <p:spPr>
          <a:xfrm>
            <a:off x="991859" y="8127910"/>
            <a:ext cx="707688" cy="743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t">
            <a:spAutoFit/>
          </a:bodyPr>
          <a:lstStyle/>
          <a:p>
            <a:pPr marL="0" lvl="1" indent="0" algn="ctr">
              <a:lnSpc>
                <a:spcPts val="5795"/>
              </a:lnSpc>
              <a:spcBef>
                <a:spcPct val="0"/>
              </a:spcBef>
            </a:pPr>
            <a:r>
              <a:rPr lang="en-US" sz="3812" b="1" dirty="0">
                <a:solidFill>
                  <a:schemeClr val="tx1"/>
                </a:solidFill>
                <a:latin typeface="DM Sans Bold"/>
                <a:ea typeface="DM Sans Bold"/>
                <a:cs typeface="DM Sans Bold"/>
                <a:sym typeface="DM Sans Bold"/>
              </a:rPr>
              <a:t>04</a:t>
            </a:r>
          </a:p>
        </p:txBody>
      </p:sp>
      <p:sp>
        <p:nvSpPr>
          <p:cNvPr id="44" name="TextBox 44"/>
          <p:cNvSpPr txBox="1"/>
          <p:nvPr/>
        </p:nvSpPr>
        <p:spPr>
          <a:xfrm>
            <a:off x="4621874" y="7819797"/>
            <a:ext cx="6718169" cy="446148"/>
          </a:xfrm>
          <a:prstGeom prst="rect">
            <a:avLst/>
          </a:prstGeom>
        </p:spPr>
        <p:txBody>
          <a:bodyPr lIns="0" tIns="0" rIns="0" bIns="0" rtlCol="0" anchor="t">
            <a:spAutoFit/>
          </a:bodyPr>
          <a:lstStyle/>
          <a:p>
            <a:pPr marL="0" lvl="1" indent="0" algn="l">
              <a:lnSpc>
                <a:spcPts val="3747"/>
              </a:lnSpc>
              <a:spcBef>
                <a:spcPct val="0"/>
              </a:spcBef>
            </a:pPr>
            <a:r>
              <a:rPr lang="en-US" sz="2465" u="none" strike="noStrike" dirty="0" smtClean="0">
                <a:solidFill>
                  <a:srgbClr val="000000"/>
                </a:solidFill>
                <a:latin typeface="DM Sans"/>
                <a:ea typeface="DM Sans"/>
                <a:cs typeface="DM Sans"/>
                <a:sym typeface="DM Sans"/>
              </a:rPr>
              <a:t> </a:t>
            </a:r>
            <a:endParaRPr lang="en-US" sz="2465" u="none" strike="noStrike" dirty="0">
              <a:solidFill>
                <a:srgbClr val="000000"/>
              </a:solidFill>
              <a:latin typeface="DM Sans"/>
              <a:ea typeface="DM Sans"/>
              <a:cs typeface="DM Sans"/>
              <a:sym typeface="DM Sans"/>
            </a:endParaRPr>
          </a:p>
        </p:txBody>
      </p:sp>
      <p:sp>
        <p:nvSpPr>
          <p:cNvPr id="2" name="Rectangle 1"/>
          <p:cNvSpPr/>
          <p:nvPr/>
        </p:nvSpPr>
        <p:spPr>
          <a:xfrm>
            <a:off x="1502268" y="1290214"/>
            <a:ext cx="7960834" cy="1323439"/>
          </a:xfrm>
          <a:prstGeom prst="rect">
            <a:avLst/>
          </a:prstGeom>
          <a:noFill/>
        </p:spPr>
        <p:txBody>
          <a:bodyPr wrap="none" lIns="91440" tIns="45720" rIns="91440" bIns="45720">
            <a:spAutoFit/>
          </a:bodyPr>
          <a:lstStyle/>
          <a:p>
            <a:pPr algn="ctr"/>
            <a:r>
              <a:rPr lang="fr-FR" sz="8000" b="1"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rPr>
              <a:t>Marketing Mix</a:t>
            </a:r>
            <a:endParaRPr lang="fr-FR" sz="8000" b="1"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endParaRPr>
          </a:p>
        </p:txBody>
      </p:sp>
      <p:sp>
        <p:nvSpPr>
          <p:cNvPr id="4" name="Rectangle 3"/>
          <p:cNvSpPr/>
          <p:nvPr/>
        </p:nvSpPr>
        <p:spPr>
          <a:xfrm>
            <a:off x="1661823" y="3166886"/>
            <a:ext cx="3113353" cy="923330"/>
          </a:xfrm>
          <a:prstGeom prst="rect">
            <a:avLst/>
          </a:prstGeom>
          <a:noFill/>
        </p:spPr>
        <p:txBody>
          <a:bodyPr wrap="none" lIns="91440" tIns="45720" rIns="91440" bIns="45720">
            <a:spAutoFit/>
          </a:bodyPr>
          <a:lstStyle/>
          <a:p>
            <a:pPr algn="ctr"/>
            <a:r>
              <a:rPr lang="fr-FR" sz="5400" b="1" dirty="0" smtClean="0">
                <a:ln w="0"/>
                <a:effectLst>
                  <a:outerShdw blurRad="38100" dist="19050" dir="2700000" algn="tl" rotWithShape="0">
                    <a:schemeClr val="dk1">
                      <a:alpha val="40000"/>
                    </a:schemeClr>
                  </a:outerShdw>
                </a:effectLst>
                <a:latin typeface="Algerian" panose="04020705040A02060702" pitchFamily="82" charset="0"/>
              </a:rPr>
              <a:t>Product</a:t>
            </a:r>
            <a:endParaRPr lang="fr-FR" sz="5400" b="1"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
        <p:nvSpPr>
          <p:cNvPr id="28" name="Rectangle 27"/>
          <p:cNvSpPr/>
          <p:nvPr/>
        </p:nvSpPr>
        <p:spPr>
          <a:xfrm>
            <a:off x="1811834" y="4895194"/>
            <a:ext cx="2329484" cy="923330"/>
          </a:xfrm>
          <a:prstGeom prst="rect">
            <a:avLst/>
          </a:prstGeom>
          <a:noFill/>
        </p:spPr>
        <p:txBody>
          <a:bodyPr wrap="none" lIns="91440" tIns="45720" rIns="91440" bIns="45720">
            <a:spAutoFit/>
          </a:bodyPr>
          <a:lstStyle/>
          <a:p>
            <a:pPr algn="ctr"/>
            <a:r>
              <a:rPr lang="fr-FR" sz="5400" b="1" dirty="0" smtClean="0">
                <a:ln w="0"/>
                <a:effectLst>
                  <a:outerShdw blurRad="38100" dist="19050" dir="2700000" algn="tl" rotWithShape="0">
                    <a:schemeClr val="dk1">
                      <a:alpha val="40000"/>
                    </a:schemeClr>
                  </a:outerShdw>
                </a:effectLst>
                <a:latin typeface="Algerian" panose="04020705040A02060702" pitchFamily="82" charset="0"/>
              </a:rPr>
              <a:t>Place</a:t>
            </a:r>
            <a:endParaRPr lang="fr-FR" sz="5400" b="1"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
        <p:nvSpPr>
          <p:cNvPr id="29" name="Rectangle 28"/>
          <p:cNvSpPr/>
          <p:nvPr/>
        </p:nvSpPr>
        <p:spPr>
          <a:xfrm>
            <a:off x="1705849" y="6623502"/>
            <a:ext cx="2077813" cy="923330"/>
          </a:xfrm>
          <a:prstGeom prst="rect">
            <a:avLst/>
          </a:prstGeom>
          <a:noFill/>
        </p:spPr>
        <p:txBody>
          <a:bodyPr wrap="none" lIns="91440" tIns="45720" rIns="91440" bIns="45720">
            <a:spAutoFit/>
          </a:bodyPr>
          <a:lstStyle/>
          <a:p>
            <a:pPr algn="ctr"/>
            <a:r>
              <a:rPr lang="fr-FR" sz="5400" b="1" dirty="0" smtClean="0">
                <a:ln w="0"/>
                <a:effectLst>
                  <a:outerShdw blurRad="38100" dist="19050" dir="2700000" algn="tl" rotWithShape="0">
                    <a:schemeClr val="dk1">
                      <a:alpha val="40000"/>
                    </a:schemeClr>
                  </a:outerShdw>
                </a:effectLst>
                <a:latin typeface="Algerian" panose="04020705040A02060702" pitchFamily="82" charset="0"/>
              </a:rPr>
              <a:t>Price</a:t>
            </a:r>
            <a:endParaRPr lang="fr-FR" sz="5400" b="1"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
        <p:nvSpPr>
          <p:cNvPr id="30" name="Rectangle 29"/>
          <p:cNvSpPr/>
          <p:nvPr/>
        </p:nvSpPr>
        <p:spPr>
          <a:xfrm>
            <a:off x="1811834" y="8050260"/>
            <a:ext cx="3865162" cy="923330"/>
          </a:xfrm>
          <a:prstGeom prst="rect">
            <a:avLst/>
          </a:prstGeom>
          <a:noFill/>
        </p:spPr>
        <p:txBody>
          <a:bodyPr wrap="none" lIns="91440" tIns="45720" rIns="91440" bIns="45720">
            <a:spAutoFit/>
          </a:bodyPr>
          <a:lstStyle/>
          <a:p>
            <a:pPr algn="ctr"/>
            <a:r>
              <a:rPr lang="fr-FR" sz="5400" b="1" dirty="0" smtClean="0">
                <a:ln w="0"/>
                <a:effectLst>
                  <a:outerShdw blurRad="38100" dist="19050" dir="2700000" algn="tl" rotWithShape="0">
                    <a:schemeClr val="dk1">
                      <a:alpha val="40000"/>
                    </a:schemeClr>
                  </a:outerShdw>
                </a:effectLst>
                <a:latin typeface="Algerian" panose="04020705040A02060702" pitchFamily="82" charset="0"/>
              </a:rPr>
              <a:t>promotion</a:t>
            </a:r>
            <a:endParaRPr lang="fr-FR" sz="5400" b="1"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pic>
        <p:nvPicPr>
          <p:cNvPr id="47" name="Imag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473" y="2613653"/>
            <a:ext cx="8777513" cy="6324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1274574" y="1052827"/>
            <a:ext cx="6634492" cy="1757954"/>
            <a:chOff x="0" y="0"/>
            <a:chExt cx="1747356" cy="463000"/>
          </a:xfrm>
        </p:grpSpPr>
        <p:sp>
          <p:nvSpPr>
            <p:cNvPr id="3" name="Freeform 3"/>
            <p:cNvSpPr/>
            <p:nvPr/>
          </p:nvSpPr>
          <p:spPr>
            <a:xfrm>
              <a:off x="0" y="0"/>
              <a:ext cx="1747356" cy="463000"/>
            </a:xfrm>
            <a:custGeom>
              <a:avLst/>
              <a:gdLst/>
              <a:ahLst/>
              <a:cxnLst/>
              <a:rect l="l" t="t" r="r" b="b"/>
              <a:pathLst>
                <a:path w="1747356" h="463000">
                  <a:moveTo>
                    <a:pt x="14003" y="0"/>
                  </a:moveTo>
                  <a:lnTo>
                    <a:pt x="1733353" y="0"/>
                  </a:lnTo>
                  <a:cubicBezTo>
                    <a:pt x="1741087" y="0"/>
                    <a:pt x="1747356" y="6269"/>
                    <a:pt x="1747356" y="14003"/>
                  </a:cubicBezTo>
                  <a:lnTo>
                    <a:pt x="1747356" y="448997"/>
                  </a:lnTo>
                  <a:cubicBezTo>
                    <a:pt x="1747356" y="456731"/>
                    <a:pt x="1741087" y="463000"/>
                    <a:pt x="1733353" y="463000"/>
                  </a:cubicBezTo>
                  <a:lnTo>
                    <a:pt x="14003" y="463000"/>
                  </a:lnTo>
                  <a:cubicBezTo>
                    <a:pt x="6269" y="463000"/>
                    <a:pt x="0" y="456731"/>
                    <a:pt x="0" y="448997"/>
                  </a:cubicBezTo>
                  <a:lnTo>
                    <a:pt x="0" y="14003"/>
                  </a:lnTo>
                  <a:cubicBezTo>
                    <a:pt x="0" y="6269"/>
                    <a:pt x="6269" y="0"/>
                    <a:pt x="14003" y="0"/>
                  </a:cubicBezTo>
                  <a:close/>
                </a:path>
              </a:pathLst>
            </a:custGeom>
            <a:solidFill>
              <a:srgbClr val="FFF0A2"/>
            </a:solidFill>
            <a:ln cap="sq">
              <a:noFill/>
              <a:prstDash val="solid"/>
              <a:miter/>
            </a:ln>
          </p:spPr>
        </p:sp>
        <p:sp>
          <p:nvSpPr>
            <p:cNvPr id="4" name="TextBox 4"/>
            <p:cNvSpPr txBox="1"/>
            <p:nvPr/>
          </p:nvSpPr>
          <p:spPr>
            <a:xfrm>
              <a:off x="0" y="-85725"/>
              <a:ext cx="1747356" cy="548725"/>
            </a:xfrm>
            <a:prstGeom prst="rect">
              <a:avLst/>
            </a:prstGeom>
          </p:spPr>
          <p:txBody>
            <a:bodyPr lIns="50800" tIns="50800" rIns="50800" bIns="50800" rtlCol="0" anchor="ctr"/>
            <a:lstStyle/>
            <a:p>
              <a:pPr marL="0" lvl="0" indent="0" algn="ctr">
                <a:lnSpc>
                  <a:spcPts val="6224"/>
                </a:lnSpc>
                <a:spcBef>
                  <a:spcPct val="0"/>
                </a:spcBef>
              </a:pPr>
              <a:r>
                <a:rPr lang="en-US" sz="4446" b="1" dirty="0">
                  <a:solidFill>
                    <a:srgbClr val="2B1511"/>
                  </a:solidFill>
                  <a:latin typeface="Algerian" panose="04020705040A02060702" pitchFamily="82" charset="0"/>
                  <a:ea typeface="Canva Sans Bold"/>
                  <a:cs typeface="Canva Sans Bold"/>
                  <a:sym typeface="Canva Sans Bold"/>
                </a:rPr>
                <a:t>PRODUCT</a:t>
              </a:r>
            </a:p>
          </p:txBody>
        </p:sp>
      </p:grpSp>
      <p:grpSp>
        <p:nvGrpSpPr>
          <p:cNvPr id="5" name="Group 5"/>
          <p:cNvGrpSpPr/>
          <p:nvPr/>
        </p:nvGrpSpPr>
        <p:grpSpPr>
          <a:xfrm>
            <a:off x="762000" y="3039852"/>
            <a:ext cx="8089148" cy="7156573"/>
            <a:chOff x="-61607" y="-215418"/>
            <a:chExt cx="1027768" cy="1004558"/>
          </a:xfrm>
        </p:grpSpPr>
        <p:sp>
          <p:nvSpPr>
            <p:cNvPr id="6" name="Freeform 6"/>
            <p:cNvSpPr/>
            <p:nvPr/>
          </p:nvSpPr>
          <p:spPr>
            <a:xfrm>
              <a:off x="-61607" y="-215418"/>
              <a:ext cx="1006887" cy="1004558"/>
            </a:xfrm>
            <a:custGeom>
              <a:avLst/>
              <a:gdLst/>
              <a:ahLst/>
              <a:cxnLst/>
              <a:rect l="l" t="t" r="r" b="b"/>
              <a:pathLst>
                <a:path w="966161" h="760302">
                  <a:moveTo>
                    <a:pt x="0" y="0"/>
                  </a:moveTo>
                  <a:lnTo>
                    <a:pt x="966161" y="0"/>
                  </a:lnTo>
                  <a:lnTo>
                    <a:pt x="966161" y="760302"/>
                  </a:lnTo>
                  <a:lnTo>
                    <a:pt x="0" y="760302"/>
                  </a:lnTo>
                  <a:close/>
                </a:path>
              </a:pathLst>
            </a:custGeom>
            <a:solidFill>
              <a:srgbClr val="FFF0A2"/>
            </a:solidFill>
            <a:ln cap="sq">
              <a:noFill/>
              <a:prstDash val="solid"/>
              <a:miter/>
            </a:ln>
          </p:spPr>
          <p:txBody>
            <a:bodyPr/>
            <a:lstStyle/>
            <a:p>
              <a:pPr algn="r" rtl="1"/>
              <a:endParaRPr lang="ar-DZ" sz="3600" b="1" dirty="0" smtClean="0">
                <a:latin typeface="Simplified Arabic" panose="02020603050405020304" pitchFamily="18" charset="-78"/>
                <a:cs typeface="Simplified Arabic" panose="02020603050405020304" pitchFamily="18" charset="-78"/>
              </a:endParaRPr>
            </a:p>
            <a:p>
              <a:pPr algn="r" rtl="1"/>
              <a:r>
                <a:rPr lang="ar-DZ" sz="3200" b="1" dirty="0" smtClean="0">
                  <a:latin typeface="Simplified Arabic" panose="02020603050405020304" pitchFamily="18" charset="-78"/>
                  <a:cs typeface="Simplified Arabic" panose="02020603050405020304" pitchFamily="18" charset="-78"/>
                </a:rPr>
                <a:t>تقدم ايكيا محفظة متنوعة من المنتجات ما يقارب 12000 منتج « أثاث ، مطابخ ، غرف نوم ، ديكور.....» وتجدد مجموعتها سنويا وتقدم حوالي 2000 منتج جديد كل عام ، كما تجسد ايكيا مفهوم التصميم الديمقراطي الذي يركز على خمسة أبعاد رئيسية : الشكل والجودة والوظيفة والاستدامة والسعر المنخفض .</a:t>
              </a:r>
            </a:p>
            <a:p>
              <a:pPr algn="r" rtl="1"/>
              <a:r>
                <a:rPr lang="ar-DZ" sz="3200" b="1" dirty="0" smtClean="0">
                  <a:latin typeface="Simplified Arabic" panose="02020603050405020304" pitchFamily="18" charset="-78"/>
                  <a:cs typeface="Simplified Arabic" panose="02020603050405020304" pitchFamily="18" charset="-78"/>
                </a:rPr>
                <a:t>كما تتميز منتجاتها بالبساطة وخالية من الرتوش.</a:t>
              </a:r>
              <a:endParaRPr lang="fr-FR" sz="3200" b="1" dirty="0">
                <a:latin typeface="Simplified Arabic" panose="02020603050405020304" pitchFamily="18" charset="-78"/>
                <a:cs typeface="Simplified Arabic" panose="02020603050405020304" pitchFamily="18" charset="-78"/>
              </a:endParaRPr>
            </a:p>
          </p:txBody>
        </p:sp>
        <p:sp>
          <p:nvSpPr>
            <p:cNvPr id="7" name="TextBox 7"/>
            <p:cNvSpPr txBox="1"/>
            <p:nvPr/>
          </p:nvSpPr>
          <p:spPr>
            <a:xfrm>
              <a:off x="0" y="-28575"/>
              <a:ext cx="966161" cy="788877"/>
            </a:xfrm>
            <a:prstGeom prst="rect">
              <a:avLst/>
            </a:prstGeom>
          </p:spPr>
          <p:txBody>
            <a:bodyPr lIns="50800" tIns="50800" rIns="50800" bIns="50800" rtlCol="0" anchor="ctr"/>
            <a:lstStyle/>
            <a:p>
              <a:pPr marL="0" lvl="0" indent="0" algn="ctr" rtl="1">
                <a:lnSpc>
                  <a:spcPts val="2590"/>
                </a:lnSpc>
                <a:spcBef>
                  <a:spcPct val="0"/>
                </a:spcBef>
              </a:pPr>
              <a:endParaRPr>
                <a:latin typeface="Simplified Arabic" panose="02020603050405020304" pitchFamily="18" charset="-78"/>
                <a:cs typeface="Simplified Arabic" panose="02020603050405020304" pitchFamily="18" charset="-78"/>
              </a:endParaRPr>
            </a:p>
          </p:txBody>
        </p:sp>
      </p:grpSp>
      <p:grpSp>
        <p:nvGrpSpPr>
          <p:cNvPr id="8" name="Group 8"/>
          <p:cNvGrpSpPr/>
          <p:nvPr/>
        </p:nvGrpSpPr>
        <p:grpSpPr>
          <a:xfrm>
            <a:off x="10437585" y="890083"/>
            <a:ext cx="6634492" cy="1757954"/>
            <a:chOff x="0" y="0"/>
            <a:chExt cx="1747356" cy="463000"/>
          </a:xfrm>
        </p:grpSpPr>
        <p:sp>
          <p:nvSpPr>
            <p:cNvPr id="9" name="Freeform 9"/>
            <p:cNvSpPr/>
            <p:nvPr/>
          </p:nvSpPr>
          <p:spPr>
            <a:xfrm>
              <a:off x="0" y="0"/>
              <a:ext cx="1747356" cy="463000"/>
            </a:xfrm>
            <a:custGeom>
              <a:avLst/>
              <a:gdLst/>
              <a:ahLst/>
              <a:cxnLst/>
              <a:rect l="l" t="t" r="r" b="b"/>
              <a:pathLst>
                <a:path w="1747356" h="463000">
                  <a:moveTo>
                    <a:pt x="14003" y="0"/>
                  </a:moveTo>
                  <a:lnTo>
                    <a:pt x="1733353" y="0"/>
                  </a:lnTo>
                  <a:cubicBezTo>
                    <a:pt x="1741087" y="0"/>
                    <a:pt x="1747356" y="6269"/>
                    <a:pt x="1747356" y="14003"/>
                  </a:cubicBezTo>
                  <a:lnTo>
                    <a:pt x="1747356" y="448997"/>
                  </a:lnTo>
                  <a:cubicBezTo>
                    <a:pt x="1747356" y="456731"/>
                    <a:pt x="1741087" y="463000"/>
                    <a:pt x="1733353" y="463000"/>
                  </a:cubicBezTo>
                  <a:lnTo>
                    <a:pt x="14003" y="463000"/>
                  </a:lnTo>
                  <a:cubicBezTo>
                    <a:pt x="6269" y="463000"/>
                    <a:pt x="0" y="456731"/>
                    <a:pt x="0" y="448997"/>
                  </a:cubicBezTo>
                  <a:lnTo>
                    <a:pt x="0" y="14003"/>
                  </a:lnTo>
                  <a:cubicBezTo>
                    <a:pt x="0" y="6269"/>
                    <a:pt x="6269" y="0"/>
                    <a:pt x="14003" y="0"/>
                  </a:cubicBezTo>
                  <a:close/>
                </a:path>
              </a:pathLst>
            </a:custGeom>
            <a:solidFill>
              <a:srgbClr val="FFF0A2"/>
            </a:solidFill>
            <a:ln cap="sq">
              <a:noFill/>
              <a:prstDash val="solid"/>
              <a:miter/>
            </a:ln>
          </p:spPr>
        </p:sp>
        <p:sp>
          <p:nvSpPr>
            <p:cNvPr id="10" name="TextBox 10"/>
            <p:cNvSpPr txBox="1"/>
            <p:nvPr/>
          </p:nvSpPr>
          <p:spPr>
            <a:xfrm>
              <a:off x="0" y="-85725"/>
              <a:ext cx="1747356" cy="548725"/>
            </a:xfrm>
            <a:prstGeom prst="rect">
              <a:avLst/>
            </a:prstGeom>
          </p:spPr>
          <p:txBody>
            <a:bodyPr lIns="50800" tIns="50800" rIns="50800" bIns="50800" rtlCol="0" anchor="ctr"/>
            <a:lstStyle/>
            <a:p>
              <a:pPr marL="0" lvl="0" indent="0" algn="ctr">
                <a:lnSpc>
                  <a:spcPts val="6224"/>
                </a:lnSpc>
                <a:spcBef>
                  <a:spcPct val="0"/>
                </a:spcBef>
              </a:pPr>
              <a:r>
                <a:rPr lang="en-US" sz="4446" b="1" dirty="0" smtClean="0">
                  <a:solidFill>
                    <a:srgbClr val="2B1511"/>
                  </a:solidFill>
                  <a:latin typeface="Algerian" panose="04020705040A02060702" pitchFamily="82" charset="0"/>
                  <a:ea typeface="Canva Sans Bold"/>
                  <a:cs typeface="Canva Sans Bold"/>
                  <a:sym typeface="Canva Sans Bold"/>
                </a:rPr>
                <a:t>Price</a:t>
              </a:r>
              <a:endParaRPr lang="en-US" sz="4446" b="1" dirty="0">
                <a:solidFill>
                  <a:srgbClr val="2B1511"/>
                </a:solidFill>
                <a:latin typeface="Algerian" panose="04020705040A02060702" pitchFamily="82" charset="0"/>
                <a:ea typeface="Canva Sans Bold"/>
                <a:cs typeface="Canva Sans Bold"/>
                <a:sym typeface="Canva Sans Bold"/>
              </a:endParaRPr>
            </a:p>
          </p:txBody>
        </p:sp>
      </p:grpSp>
      <p:grpSp>
        <p:nvGrpSpPr>
          <p:cNvPr id="12" name="Group 12"/>
          <p:cNvGrpSpPr/>
          <p:nvPr/>
        </p:nvGrpSpPr>
        <p:grpSpPr>
          <a:xfrm>
            <a:off x="9982200" y="2933699"/>
            <a:ext cx="7545263" cy="7353304"/>
            <a:chOff x="0" y="-40704"/>
            <a:chExt cx="966161" cy="840186"/>
          </a:xfrm>
        </p:grpSpPr>
        <p:sp>
          <p:nvSpPr>
            <p:cNvPr id="13" name="Freeform 13"/>
            <p:cNvSpPr/>
            <p:nvPr/>
          </p:nvSpPr>
          <p:spPr>
            <a:xfrm>
              <a:off x="0" y="-40704"/>
              <a:ext cx="966161" cy="840186"/>
            </a:xfrm>
            <a:custGeom>
              <a:avLst/>
              <a:gdLst/>
              <a:ahLst/>
              <a:cxnLst/>
              <a:rect l="l" t="t" r="r" b="b"/>
              <a:pathLst>
                <a:path w="966161" h="760302">
                  <a:moveTo>
                    <a:pt x="0" y="0"/>
                  </a:moveTo>
                  <a:lnTo>
                    <a:pt x="966161" y="0"/>
                  </a:lnTo>
                  <a:lnTo>
                    <a:pt x="966161" y="760302"/>
                  </a:lnTo>
                  <a:lnTo>
                    <a:pt x="0" y="760302"/>
                  </a:lnTo>
                  <a:close/>
                </a:path>
              </a:pathLst>
            </a:custGeom>
            <a:solidFill>
              <a:srgbClr val="FFF0A2"/>
            </a:solidFill>
            <a:ln cap="sq">
              <a:noFill/>
              <a:prstDash val="solid"/>
              <a:miter/>
            </a:ln>
          </p:spPr>
          <p:txBody>
            <a:bodyPr/>
            <a:lstStyle/>
            <a:p>
              <a:pPr algn="r" rtl="1"/>
              <a:endParaRPr lang="ar-DZ" sz="2400" dirty="0" smtClean="0">
                <a:latin typeface="Simplified Arabic" panose="02020603050405020304" pitchFamily="18" charset="-78"/>
                <a:cs typeface="Simplified Arabic" panose="02020603050405020304" pitchFamily="18" charset="-78"/>
              </a:endParaRPr>
            </a:p>
            <a:p>
              <a:pPr algn="r" rtl="1"/>
              <a:r>
                <a:rPr lang="ar-DZ" sz="3600" b="1" dirty="0" smtClean="0">
                  <a:latin typeface="Simplified Arabic" panose="02020603050405020304" pitchFamily="18" charset="-78"/>
                  <a:cs typeface="Simplified Arabic" panose="02020603050405020304" pitchFamily="18" charset="-78"/>
                </a:rPr>
                <a:t>طرق التسعير في ايكيا:</a:t>
              </a:r>
            </a:p>
            <a:p>
              <a:pPr marL="342900" indent="-342900" algn="r" rtl="1">
                <a:buFontTx/>
                <a:buChar char="-"/>
              </a:pPr>
              <a:r>
                <a:rPr lang="ar-DZ" sz="3600" b="1" dirty="0" smtClean="0">
                  <a:latin typeface="Simplified Arabic" panose="02020603050405020304" pitchFamily="18" charset="-78"/>
                  <a:cs typeface="Simplified Arabic" panose="02020603050405020304" pitchFamily="18" charset="-78"/>
                </a:rPr>
                <a:t>التسعير القائم على القيمة</a:t>
              </a:r>
              <a:r>
                <a:rPr lang="ar-DZ" sz="3200" b="1" dirty="0" smtClean="0">
                  <a:latin typeface="Simplified Arabic" panose="02020603050405020304" pitchFamily="18" charset="-78"/>
                  <a:cs typeface="Simplified Arabic" panose="02020603050405020304" pitchFamily="18" charset="-78"/>
                </a:rPr>
                <a:t>: يتم تحديد السعر بناءا على القيمة التي يقدمها المنتج للعميل، وليس فقط على تكلفة الإنتاج.</a:t>
              </a:r>
            </a:p>
            <a:p>
              <a:pPr marL="342900" indent="-342900" algn="r" rtl="1">
                <a:buFontTx/>
                <a:buChar char="-"/>
              </a:pPr>
              <a:r>
                <a:rPr lang="ar-DZ" sz="3600" b="1" dirty="0" smtClean="0">
                  <a:latin typeface="Simplified Arabic" panose="02020603050405020304" pitchFamily="18" charset="-78"/>
                  <a:cs typeface="Simplified Arabic" panose="02020603050405020304" pitchFamily="18" charset="-78"/>
                </a:rPr>
                <a:t>التسعير النفسي: </a:t>
              </a:r>
              <a:r>
                <a:rPr lang="ar-DZ" sz="3200" b="1" dirty="0" smtClean="0">
                  <a:latin typeface="Simplified Arabic" panose="02020603050405020304" pitchFamily="18" charset="-78"/>
                  <a:cs typeface="Simplified Arabic" panose="02020603050405020304" pitchFamily="18" charset="-78"/>
                </a:rPr>
                <a:t>تستخدم ايكيا أسعار نفسية ، مثل 99.99 ريال بدلا من 100 ريال ، لجعل المنتج أكثر جاذبية للعملاء.</a:t>
              </a:r>
            </a:p>
            <a:p>
              <a:pPr marL="342900" indent="-342900" algn="r" rtl="1">
                <a:buFontTx/>
                <a:buChar char="-"/>
              </a:pPr>
              <a:r>
                <a:rPr lang="ar-DZ" sz="3600" b="1" dirty="0" smtClean="0">
                  <a:latin typeface="Simplified Arabic" panose="02020603050405020304" pitchFamily="18" charset="-78"/>
                  <a:cs typeface="Simplified Arabic" panose="02020603050405020304" pitchFamily="18" charset="-78"/>
                </a:rPr>
                <a:t>التسعير الموسمي: </a:t>
              </a:r>
              <a:r>
                <a:rPr lang="ar-DZ" sz="3200" b="1" dirty="0" smtClean="0">
                  <a:latin typeface="Simplified Arabic" panose="02020603050405020304" pitchFamily="18" charset="-78"/>
                  <a:cs typeface="Simplified Arabic" panose="02020603050405020304" pitchFamily="18" charset="-78"/>
                </a:rPr>
                <a:t>تقدم ايكيا تخفيضات وعروضا خاصة في أوقات معينة من العام، مثل الأعياد.</a:t>
              </a:r>
            </a:p>
            <a:p>
              <a:pPr marL="342900" indent="-342900" algn="r" rtl="1">
                <a:buFontTx/>
                <a:buChar char="-"/>
              </a:pPr>
              <a:r>
                <a:rPr lang="ar-DZ" sz="3600" b="1" dirty="0" smtClean="0">
                  <a:latin typeface="Simplified Arabic" panose="02020603050405020304" pitchFamily="18" charset="-78"/>
                  <a:cs typeface="Simplified Arabic" panose="02020603050405020304" pitchFamily="18" charset="-78"/>
                </a:rPr>
                <a:t>التسعير المستهدف: </a:t>
              </a:r>
              <a:r>
                <a:rPr lang="ar-DZ" sz="3200" b="1" dirty="0" smtClean="0">
                  <a:latin typeface="Simplified Arabic" panose="02020603050405020304" pitchFamily="18" charset="-78"/>
                  <a:cs typeface="Simplified Arabic" panose="02020603050405020304" pitchFamily="18" charset="-78"/>
                </a:rPr>
                <a:t>قبل حتى البدء في تصميم المنتج ، تحدد ايكيا السعر النهائي الذي ترغب في بيعه ثم تعمل على تصميم المنتج بطريقة تتماشى مع هذا السعر المستهدف.</a:t>
              </a:r>
              <a:endParaRPr lang="fr-FR" sz="3200" b="1" dirty="0">
                <a:latin typeface="Simplified Arabic" panose="02020603050405020304" pitchFamily="18" charset="-78"/>
                <a:cs typeface="Simplified Arabic" panose="02020603050405020304" pitchFamily="18" charset="-78"/>
              </a:endParaRPr>
            </a:p>
          </p:txBody>
        </p:sp>
        <p:sp>
          <p:nvSpPr>
            <p:cNvPr id="14" name="TextBox 14"/>
            <p:cNvSpPr txBox="1"/>
            <p:nvPr/>
          </p:nvSpPr>
          <p:spPr>
            <a:xfrm>
              <a:off x="0" y="-28575"/>
              <a:ext cx="966161" cy="788877"/>
            </a:xfrm>
            <a:prstGeom prst="rect">
              <a:avLst/>
            </a:prstGeom>
          </p:spPr>
          <p:txBody>
            <a:bodyPr lIns="50800" tIns="50800" rIns="50800" bIns="50800" rtlCol="0" anchor="ctr"/>
            <a:lstStyle/>
            <a:p>
              <a:pPr marL="0" lvl="0" indent="0" algn="just" rtl="1">
                <a:lnSpc>
                  <a:spcPts val="2590"/>
                </a:lnSpc>
                <a:spcBef>
                  <a:spcPct val="0"/>
                </a:spcBef>
              </a:pPr>
              <a:endParaRPr>
                <a:latin typeface="Simplified Arabic" panose="02020603050405020304" pitchFamily="18" charset="-78"/>
                <a:cs typeface="Simplified Arabic" panose="02020603050405020304" pitchFamily="18" charset="-7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1708326" y="342790"/>
            <a:ext cx="6634492" cy="1757954"/>
            <a:chOff x="0" y="0"/>
            <a:chExt cx="1747356" cy="463000"/>
          </a:xfrm>
        </p:grpSpPr>
        <p:sp>
          <p:nvSpPr>
            <p:cNvPr id="3" name="Freeform 3"/>
            <p:cNvSpPr/>
            <p:nvPr/>
          </p:nvSpPr>
          <p:spPr>
            <a:xfrm>
              <a:off x="0" y="0"/>
              <a:ext cx="1747356" cy="463000"/>
            </a:xfrm>
            <a:custGeom>
              <a:avLst/>
              <a:gdLst/>
              <a:ahLst/>
              <a:cxnLst/>
              <a:rect l="l" t="t" r="r" b="b"/>
              <a:pathLst>
                <a:path w="1747356" h="463000">
                  <a:moveTo>
                    <a:pt x="14003" y="0"/>
                  </a:moveTo>
                  <a:lnTo>
                    <a:pt x="1733353" y="0"/>
                  </a:lnTo>
                  <a:cubicBezTo>
                    <a:pt x="1741087" y="0"/>
                    <a:pt x="1747356" y="6269"/>
                    <a:pt x="1747356" y="14003"/>
                  </a:cubicBezTo>
                  <a:lnTo>
                    <a:pt x="1747356" y="448997"/>
                  </a:lnTo>
                  <a:cubicBezTo>
                    <a:pt x="1747356" y="456731"/>
                    <a:pt x="1741087" y="463000"/>
                    <a:pt x="1733353" y="463000"/>
                  </a:cubicBezTo>
                  <a:lnTo>
                    <a:pt x="14003" y="463000"/>
                  </a:lnTo>
                  <a:cubicBezTo>
                    <a:pt x="6269" y="463000"/>
                    <a:pt x="0" y="456731"/>
                    <a:pt x="0" y="448997"/>
                  </a:cubicBezTo>
                  <a:lnTo>
                    <a:pt x="0" y="14003"/>
                  </a:lnTo>
                  <a:cubicBezTo>
                    <a:pt x="0" y="6269"/>
                    <a:pt x="6269" y="0"/>
                    <a:pt x="14003" y="0"/>
                  </a:cubicBezTo>
                  <a:close/>
                </a:path>
              </a:pathLst>
            </a:custGeom>
            <a:solidFill>
              <a:srgbClr val="FFF0A2"/>
            </a:solidFill>
            <a:ln cap="sq">
              <a:noFill/>
              <a:prstDash val="solid"/>
              <a:miter/>
            </a:ln>
          </p:spPr>
        </p:sp>
        <p:sp>
          <p:nvSpPr>
            <p:cNvPr id="4" name="TextBox 4"/>
            <p:cNvSpPr txBox="1"/>
            <p:nvPr/>
          </p:nvSpPr>
          <p:spPr>
            <a:xfrm>
              <a:off x="0" y="-85725"/>
              <a:ext cx="1747356" cy="548725"/>
            </a:xfrm>
            <a:prstGeom prst="rect">
              <a:avLst/>
            </a:prstGeom>
          </p:spPr>
          <p:txBody>
            <a:bodyPr lIns="50800" tIns="50800" rIns="50800" bIns="50800" rtlCol="0" anchor="ctr"/>
            <a:lstStyle/>
            <a:p>
              <a:pPr marL="0" lvl="0" indent="0" algn="ctr">
                <a:lnSpc>
                  <a:spcPts val="6224"/>
                </a:lnSpc>
                <a:spcBef>
                  <a:spcPct val="0"/>
                </a:spcBef>
              </a:pPr>
              <a:r>
                <a:rPr lang="en-US" sz="4446" b="1" dirty="0" smtClean="0">
                  <a:solidFill>
                    <a:srgbClr val="2B1511"/>
                  </a:solidFill>
                  <a:latin typeface="Algerian" panose="04020705040A02060702" pitchFamily="82" charset="0"/>
                  <a:ea typeface="Canva Sans Bold"/>
                  <a:cs typeface="Canva Sans Bold"/>
                  <a:sym typeface="Canva Sans Bold"/>
                </a:rPr>
                <a:t>Place</a:t>
              </a:r>
              <a:r>
                <a:rPr lang="en-US" sz="4446" b="1" dirty="0" smtClean="0">
                  <a:solidFill>
                    <a:srgbClr val="2B1511"/>
                  </a:solidFill>
                  <a:latin typeface="Canva Sans Bold"/>
                  <a:ea typeface="Canva Sans Bold"/>
                  <a:cs typeface="Canva Sans Bold"/>
                  <a:sym typeface="Canva Sans Bold"/>
                </a:rPr>
                <a:t> </a:t>
              </a:r>
              <a:endParaRPr lang="en-US" sz="4446" b="1" dirty="0">
                <a:solidFill>
                  <a:srgbClr val="2B1511"/>
                </a:solidFill>
                <a:latin typeface="Canva Sans Bold"/>
                <a:ea typeface="Canva Sans Bold"/>
                <a:cs typeface="Canva Sans Bold"/>
                <a:sym typeface="Canva Sans Bold"/>
              </a:endParaRPr>
            </a:p>
          </p:txBody>
        </p:sp>
      </p:grpSp>
      <p:grpSp>
        <p:nvGrpSpPr>
          <p:cNvPr id="5" name="Group 5"/>
          <p:cNvGrpSpPr/>
          <p:nvPr/>
        </p:nvGrpSpPr>
        <p:grpSpPr>
          <a:xfrm>
            <a:off x="381000" y="1951854"/>
            <a:ext cx="9216572" cy="8220845"/>
            <a:chOff x="0" y="-28575"/>
            <a:chExt cx="973829" cy="788877"/>
          </a:xfrm>
        </p:grpSpPr>
        <p:sp>
          <p:nvSpPr>
            <p:cNvPr id="6" name="Freeform 6"/>
            <p:cNvSpPr/>
            <p:nvPr/>
          </p:nvSpPr>
          <p:spPr>
            <a:xfrm>
              <a:off x="7668" y="0"/>
              <a:ext cx="966161" cy="760302"/>
            </a:xfrm>
            <a:custGeom>
              <a:avLst/>
              <a:gdLst/>
              <a:ahLst/>
              <a:cxnLst/>
              <a:rect l="l" t="t" r="r" b="b"/>
              <a:pathLst>
                <a:path w="966161" h="760302">
                  <a:moveTo>
                    <a:pt x="0" y="0"/>
                  </a:moveTo>
                  <a:lnTo>
                    <a:pt x="966161" y="0"/>
                  </a:lnTo>
                  <a:lnTo>
                    <a:pt x="966161" y="760302"/>
                  </a:lnTo>
                  <a:lnTo>
                    <a:pt x="0" y="760302"/>
                  </a:lnTo>
                  <a:close/>
                </a:path>
              </a:pathLst>
            </a:custGeom>
            <a:solidFill>
              <a:srgbClr val="FFF0A2"/>
            </a:solidFill>
            <a:ln cap="sq">
              <a:noFill/>
              <a:prstDash val="solid"/>
              <a:miter/>
            </a:ln>
          </p:spPr>
          <p:txBody>
            <a:bodyPr/>
            <a:lstStyle/>
            <a:p>
              <a:pPr algn="r" rtl="1"/>
              <a:r>
                <a:rPr lang="ar-DZ" sz="3600" b="1" dirty="0" smtClean="0">
                  <a:latin typeface="Simplified Arabic" panose="02020603050405020304" pitchFamily="18" charset="-78"/>
                  <a:cs typeface="Simplified Arabic" panose="02020603050405020304" pitchFamily="18" charset="-78"/>
                </a:rPr>
                <a:t>توزيع المنتجات في ايكيا يعتمد على:</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مراكز التوزيع الإقليمية : </a:t>
              </a:r>
              <a:r>
                <a:rPr lang="ar-DZ" sz="3200" b="1" dirty="0" smtClean="0">
                  <a:latin typeface="Simplified Arabic" panose="02020603050405020304" pitchFamily="18" charset="-78"/>
                  <a:cs typeface="Simplified Arabic" panose="02020603050405020304" pitchFamily="18" charset="-78"/>
                </a:rPr>
                <a:t>تتم إدارة عمليات التوزيع عبر مراكز توزيع إقليمية تغطي أسواقا مختلفة حول العالم هذه المراكز تخزن المنتجات وتوزعها الى المتاجر بناء على الطلب في كل منطقة تمتلك ايكيا مراكز توزيع في كل أوروبا وأمريكا الشمالية واسيا.</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التوزيع الالكتروني:(التجارة الالكترونية): </a:t>
              </a:r>
              <a:r>
                <a:rPr lang="ar-DZ" sz="3200" b="1" dirty="0" smtClean="0">
                  <a:latin typeface="Simplified Arabic" panose="02020603050405020304" pitchFamily="18" charset="-78"/>
                  <a:cs typeface="Simplified Arabic" panose="02020603050405020304" pitchFamily="18" charset="-78"/>
                </a:rPr>
                <a:t>توسعت ايكيا بشكل كبير في التجارة الالكترونية ، حيث يمكن للعملاء شراء المنتجات عبر الانترنت واختيار طريقة التوصيل ( توصيل مباشر للمنازل، التقاط من المتجر) .</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اللوجستيات والنقل: </a:t>
              </a:r>
              <a:r>
                <a:rPr lang="ar-DZ" sz="3200" b="1" dirty="0" smtClean="0">
                  <a:latin typeface="Simplified Arabic" panose="02020603050405020304" pitchFamily="18" charset="-78"/>
                  <a:cs typeface="Simplified Arabic" panose="02020603050405020304" pitchFamily="18" charset="-78"/>
                </a:rPr>
                <a:t>ايكيا تستخدم شبكة من خدمات النقل المتنوعة لنقل المنتجات من مراكز التوزيع ثم الى المتاجر والعملاء النهائيين.</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الموردين العالميين: </a:t>
              </a:r>
              <a:r>
                <a:rPr lang="ar-DZ" sz="3200" b="1" dirty="0" smtClean="0">
                  <a:latin typeface="Simplified Arabic" panose="02020603050405020304" pitchFamily="18" charset="-78"/>
                  <a:cs typeface="Simplified Arabic" panose="02020603050405020304" pitchFamily="18" charset="-78"/>
                </a:rPr>
                <a:t>تعتمد ايكيا على شبكة كبيرة من الموردين في مختلف أنحاء العالم ، يتم انتاج العديد من المنتجات في مصانع مختلفة وفقا لمواصفات ايكيا الصارمة.</a:t>
              </a:r>
            </a:p>
            <a:p>
              <a:pPr marL="342900" indent="-342900" algn="r" rtl="1">
                <a:buFont typeface="Wingdings" panose="05000000000000000000" pitchFamily="2" charset="2"/>
                <a:buChar char="q"/>
              </a:pPr>
              <a:endParaRPr lang="fr-FR" sz="3200" b="1" dirty="0">
                <a:latin typeface="Simplified Arabic" panose="02020603050405020304" pitchFamily="18" charset="-78"/>
                <a:cs typeface="Simplified Arabic" panose="02020603050405020304" pitchFamily="18" charset="-78"/>
              </a:endParaRPr>
            </a:p>
          </p:txBody>
        </p:sp>
        <p:sp>
          <p:nvSpPr>
            <p:cNvPr id="7" name="TextBox 7"/>
            <p:cNvSpPr txBox="1"/>
            <p:nvPr/>
          </p:nvSpPr>
          <p:spPr>
            <a:xfrm>
              <a:off x="0" y="-28575"/>
              <a:ext cx="966161" cy="788877"/>
            </a:xfrm>
            <a:prstGeom prst="rect">
              <a:avLst/>
            </a:prstGeom>
          </p:spPr>
          <p:txBody>
            <a:bodyPr lIns="50800" tIns="50800" rIns="50800" bIns="50800" rtlCol="0" anchor="ctr"/>
            <a:lstStyle/>
            <a:p>
              <a:pPr marL="0" lvl="0" indent="0" algn="ctr" rtl="1">
                <a:lnSpc>
                  <a:spcPts val="2590"/>
                </a:lnSpc>
                <a:spcBef>
                  <a:spcPct val="0"/>
                </a:spcBef>
              </a:pPr>
              <a:endParaRPr/>
            </a:p>
          </p:txBody>
        </p:sp>
      </p:grpSp>
      <p:grpSp>
        <p:nvGrpSpPr>
          <p:cNvPr id="8" name="Group 8"/>
          <p:cNvGrpSpPr/>
          <p:nvPr/>
        </p:nvGrpSpPr>
        <p:grpSpPr>
          <a:xfrm>
            <a:off x="10363200" y="-95452"/>
            <a:ext cx="6863091" cy="2083441"/>
            <a:chOff x="7984" y="-206574"/>
            <a:chExt cx="1807563" cy="548725"/>
          </a:xfrm>
        </p:grpSpPr>
        <p:sp>
          <p:nvSpPr>
            <p:cNvPr id="9" name="Freeform 9"/>
            <p:cNvSpPr/>
            <p:nvPr/>
          </p:nvSpPr>
          <p:spPr>
            <a:xfrm>
              <a:off x="68191" y="-134313"/>
              <a:ext cx="1747356" cy="463000"/>
            </a:xfrm>
            <a:custGeom>
              <a:avLst/>
              <a:gdLst/>
              <a:ahLst/>
              <a:cxnLst/>
              <a:rect l="l" t="t" r="r" b="b"/>
              <a:pathLst>
                <a:path w="1747356" h="463000">
                  <a:moveTo>
                    <a:pt x="14003" y="0"/>
                  </a:moveTo>
                  <a:lnTo>
                    <a:pt x="1733353" y="0"/>
                  </a:lnTo>
                  <a:cubicBezTo>
                    <a:pt x="1741087" y="0"/>
                    <a:pt x="1747356" y="6269"/>
                    <a:pt x="1747356" y="14003"/>
                  </a:cubicBezTo>
                  <a:lnTo>
                    <a:pt x="1747356" y="448997"/>
                  </a:lnTo>
                  <a:cubicBezTo>
                    <a:pt x="1747356" y="456731"/>
                    <a:pt x="1741087" y="463000"/>
                    <a:pt x="1733353" y="463000"/>
                  </a:cubicBezTo>
                  <a:lnTo>
                    <a:pt x="14003" y="463000"/>
                  </a:lnTo>
                  <a:cubicBezTo>
                    <a:pt x="6269" y="463000"/>
                    <a:pt x="0" y="456731"/>
                    <a:pt x="0" y="448997"/>
                  </a:cubicBezTo>
                  <a:lnTo>
                    <a:pt x="0" y="14003"/>
                  </a:lnTo>
                  <a:cubicBezTo>
                    <a:pt x="0" y="6269"/>
                    <a:pt x="6269" y="0"/>
                    <a:pt x="14003" y="0"/>
                  </a:cubicBezTo>
                  <a:close/>
                </a:path>
              </a:pathLst>
            </a:custGeom>
            <a:solidFill>
              <a:srgbClr val="FFF0A2"/>
            </a:solidFill>
            <a:ln cap="sq">
              <a:noFill/>
              <a:prstDash val="solid"/>
              <a:miter/>
            </a:ln>
          </p:spPr>
        </p:sp>
        <p:sp>
          <p:nvSpPr>
            <p:cNvPr id="10" name="TextBox 10"/>
            <p:cNvSpPr txBox="1"/>
            <p:nvPr/>
          </p:nvSpPr>
          <p:spPr>
            <a:xfrm>
              <a:off x="7984" y="-206574"/>
              <a:ext cx="1747356" cy="548725"/>
            </a:xfrm>
            <a:prstGeom prst="rect">
              <a:avLst/>
            </a:prstGeom>
          </p:spPr>
          <p:txBody>
            <a:bodyPr lIns="50800" tIns="50800" rIns="50800" bIns="50800" rtlCol="0" anchor="ctr"/>
            <a:lstStyle/>
            <a:p>
              <a:pPr marL="0" lvl="0" indent="0" algn="ctr">
                <a:lnSpc>
                  <a:spcPts val="6224"/>
                </a:lnSpc>
                <a:spcBef>
                  <a:spcPct val="0"/>
                </a:spcBef>
              </a:pPr>
              <a:r>
                <a:rPr lang="en-US" sz="4446" b="1" dirty="0">
                  <a:solidFill>
                    <a:srgbClr val="2B1511"/>
                  </a:solidFill>
                  <a:latin typeface="Algerian" panose="04020705040A02060702" pitchFamily="82" charset="0"/>
                  <a:ea typeface="Canva Sans Bold"/>
                  <a:cs typeface="Canva Sans Bold"/>
                  <a:sym typeface="Canva Sans Bold"/>
                </a:rPr>
                <a:t>PROMOTION</a:t>
              </a:r>
            </a:p>
          </p:txBody>
        </p:sp>
      </p:grpSp>
      <p:sp>
        <p:nvSpPr>
          <p:cNvPr id="11" name="TextBox 11"/>
          <p:cNvSpPr txBox="1"/>
          <p:nvPr/>
        </p:nvSpPr>
        <p:spPr>
          <a:xfrm>
            <a:off x="0" y="2684274"/>
            <a:ext cx="8458199" cy="313547"/>
          </a:xfrm>
          <a:prstGeom prst="rect">
            <a:avLst/>
          </a:prstGeom>
        </p:spPr>
        <p:txBody>
          <a:bodyPr wrap="square" lIns="0" tIns="0" rIns="0" bIns="0" rtlCol="0" anchor="t">
            <a:spAutoFit/>
          </a:bodyPr>
          <a:lstStyle/>
          <a:p>
            <a:pPr algn="just" rtl="1">
              <a:lnSpc>
                <a:spcPts val="2293"/>
              </a:lnSpc>
            </a:pPr>
            <a:r>
              <a:rPr lang="ar-EG" sz="2400" b="1" dirty="0">
                <a:solidFill>
                  <a:srgbClr val="000000"/>
                </a:solidFill>
                <a:latin typeface="Simplified Arabic" panose="02020603050405020304" pitchFamily="18" charset="-78"/>
                <a:ea typeface="DM Sans"/>
                <a:cs typeface="Simplified Arabic" panose="02020603050405020304" pitchFamily="18" charset="-78"/>
                <a:sym typeface="DM Sans"/>
                <a:rtl/>
              </a:rPr>
              <a:t>      </a:t>
            </a:r>
          </a:p>
        </p:txBody>
      </p:sp>
      <p:grpSp>
        <p:nvGrpSpPr>
          <p:cNvPr id="12" name="Group 12"/>
          <p:cNvGrpSpPr/>
          <p:nvPr/>
        </p:nvGrpSpPr>
        <p:grpSpPr>
          <a:xfrm>
            <a:off x="9940469" y="1910006"/>
            <a:ext cx="7973435" cy="8262693"/>
            <a:chOff x="0" y="-28575"/>
            <a:chExt cx="970578" cy="788877"/>
          </a:xfrm>
        </p:grpSpPr>
        <p:sp>
          <p:nvSpPr>
            <p:cNvPr id="13" name="Freeform 13"/>
            <p:cNvSpPr/>
            <p:nvPr/>
          </p:nvSpPr>
          <p:spPr>
            <a:xfrm>
              <a:off x="4417" y="-7360"/>
              <a:ext cx="966161" cy="760302"/>
            </a:xfrm>
            <a:custGeom>
              <a:avLst/>
              <a:gdLst/>
              <a:ahLst/>
              <a:cxnLst/>
              <a:rect l="l" t="t" r="r" b="b"/>
              <a:pathLst>
                <a:path w="966161" h="760302">
                  <a:moveTo>
                    <a:pt x="0" y="0"/>
                  </a:moveTo>
                  <a:lnTo>
                    <a:pt x="966161" y="0"/>
                  </a:lnTo>
                  <a:lnTo>
                    <a:pt x="966161" y="760302"/>
                  </a:lnTo>
                  <a:lnTo>
                    <a:pt x="0" y="760302"/>
                  </a:lnTo>
                  <a:close/>
                </a:path>
              </a:pathLst>
            </a:custGeom>
            <a:solidFill>
              <a:srgbClr val="FFF0A2"/>
            </a:solidFill>
            <a:ln cap="sq">
              <a:noFill/>
              <a:prstDash val="solid"/>
              <a:miter/>
            </a:ln>
          </p:spPr>
          <p:txBody>
            <a:bodyPr/>
            <a:lstStyle/>
            <a:p>
              <a:pPr algn="r" rtl="1"/>
              <a:r>
                <a:rPr lang="ar-DZ" sz="3600" b="1" dirty="0" smtClean="0">
                  <a:latin typeface="Simplified Arabic" panose="02020603050405020304" pitchFamily="18" charset="-78"/>
                  <a:cs typeface="Simplified Arabic" panose="02020603050405020304" pitchFamily="18" charset="-78"/>
                </a:rPr>
                <a:t>استراتيجيات الترويج في ايكيا:</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العروض والتخفيضات: </a:t>
              </a:r>
              <a:r>
                <a:rPr lang="ar-DZ" sz="3200" b="1" dirty="0" smtClean="0">
                  <a:latin typeface="Simplified Arabic" panose="02020603050405020304" pitchFamily="18" charset="-78"/>
                  <a:cs typeface="Simplified Arabic" panose="02020603050405020304" pitchFamily="18" charset="-78"/>
                </a:rPr>
                <a:t>تقدم ايكيا عروضا وتخفيضات دورية على منتجاتها ، مما يجذب العملاء ويشجعهم على الشراء.</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الإعلانات: </a:t>
              </a:r>
              <a:r>
                <a:rPr lang="ar-DZ" sz="3200" b="1" dirty="0" smtClean="0">
                  <a:latin typeface="Simplified Arabic" panose="02020603050405020304" pitchFamily="18" charset="-78"/>
                  <a:cs typeface="Simplified Arabic" panose="02020603050405020304" pitchFamily="18" charset="-78"/>
                </a:rPr>
                <a:t>تلجأ ايكيا الى الإعلانات التليفزيونية والمطبوعة والاعلانات الرقمية للترويج لمنتجاتها وعروضها.</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الكتالوج السنوي: </a:t>
              </a:r>
              <a:r>
                <a:rPr lang="ar-DZ" sz="3200" b="1" dirty="0" smtClean="0">
                  <a:latin typeface="Simplified Arabic" panose="02020603050405020304" pitchFamily="18" charset="-78"/>
                  <a:cs typeface="Simplified Arabic" panose="02020603050405020304" pitchFamily="18" charset="-78"/>
                </a:rPr>
                <a:t>يعد كتالوج ايكيا من أهم أدوات التسويق لديها ، حيث يتم توزيعه سنويا ويحتوي على أفكار مبتكرة لتنظيم المنزل وتصميمه.</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وسائل التواصل الاجتماعي: </a:t>
              </a:r>
              <a:r>
                <a:rPr lang="ar-DZ" sz="3200" b="1" dirty="0" smtClean="0">
                  <a:latin typeface="Simplified Arabic" panose="02020603050405020304" pitchFamily="18" charset="-78"/>
                  <a:cs typeface="Simplified Arabic" panose="02020603050405020304" pitchFamily="18" charset="-78"/>
                </a:rPr>
                <a:t>تستخدم ايكيا منصات التواصل الاجتماعي بشكل مكثف للتفاعل مع العملاء، وعرض منتجات جديدة .</a:t>
              </a:r>
            </a:p>
            <a:p>
              <a:pPr marL="342900" indent="-342900" algn="r" rtl="1">
                <a:buFont typeface="Wingdings" panose="05000000000000000000" pitchFamily="2" charset="2"/>
                <a:buChar char="q"/>
              </a:pPr>
              <a:r>
                <a:rPr lang="ar-DZ" sz="3600" b="1" dirty="0" smtClean="0">
                  <a:latin typeface="Simplified Arabic" panose="02020603050405020304" pitchFamily="18" charset="-78"/>
                  <a:cs typeface="Simplified Arabic" panose="02020603050405020304" pitchFamily="18" charset="-78"/>
                </a:rPr>
                <a:t>التسويق بالعمولة: </a:t>
              </a:r>
              <a:r>
                <a:rPr lang="ar-DZ" sz="3200" b="1" dirty="0" smtClean="0">
                  <a:latin typeface="Simplified Arabic" panose="02020603050405020304" pitchFamily="18" charset="-78"/>
                  <a:cs typeface="Simplified Arabic" panose="02020603050405020304" pitchFamily="18" charset="-78"/>
                </a:rPr>
                <a:t>تشجع ايكيا المؤثرين على الترويج لمنتجاتها من خلال برامج التسويق بالعمولة.</a:t>
              </a:r>
              <a:endParaRPr lang="fr-FR" sz="3200" b="1" dirty="0">
                <a:latin typeface="Simplified Arabic" panose="02020603050405020304" pitchFamily="18" charset="-78"/>
                <a:cs typeface="Simplified Arabic" panose="02020603050405020304" pitchFamily="18" charset="-78"/>
              </a:endParaRPr>
            </a:p>
          </p:txBody>
        </p:sp>
        <p:sp>
          <p:nvSpPr>
            <p:cNvPr id="14" name="TextBox 14"/>
            <p:cNvSpPr txBox="1"/>
            <p:nvPr/>
          </p:nvSpPr>
          <p:spPr>
            <a:xfrm>
              <a:off x="0" y="-28575"/>
              <a:ext cx="966161" cy="788877"/>
            </a:xfrm>
            <a:prstGeom prst="rect">
              <a:avLst/>
            </a:prstGeom>
          </p:spPr>
          <p:txBody>
            <a:bodyPr lIns="50800" tIns="50800" rIns="50800" bIns="50800" rtlCol="0" anchor="ctr"/>
            <a:lstStyle/>
            <a:p>
              <a:pPr marL="285750" lvl="0" indent="-285750" algn="just" rtl="1">
                <a:lnSpc>
                  <a:spcPts val="2590"/>
                </a:lnSpc>
                <a:spcBef>
                  <a:spcPct val="0"/>
                </a:spcBef>
                <a:buFont typeface="Wingdings" panose="05000000000000000000" pitchFamily="2" charset="2"/>
                <a:buChar char="§"/>
              </a:pPr>
              <a:endParaRPr sz="2400">
                <a:latin typeface="Simplified Arabic" panose="02020603050405020304" pitchFamily="18" charset="-78"/>
                <a:cs typeface="Simplified Arabic" panose="02020603050405020304" pitchFamily="18" charset="-7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10" name="Rectangle 9"/>
          <p:cNvSpPr/>
          <p:nvPr/>
        </p:nvSpPr>
        <p:spPr>
          <a:xfrm>
            <a:off x="4343400" y="3467100"/>
            <a:ext cx="9125575"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fr-FR" sz="8000" dirty="0" smtClean="0">
                <a:ln w="0"/>
                <a:effectLst>
                  <a:outerShdw blurRad="38100" dist="19050" dir="2700000" algn="tl" rotWithShape="0">
                    <a:schemeClr val="dk1">
                      <a:alpha val="40000"/>
                    </a:schemeClr>
                  </a:outerShdw>
                </a:effectLst>
              </a:rPr>
              <a:t>Pastel analysis of ikea</a:t>
            </a:r>
            <a:endParaRPr lang="fr-FR" sz="8000" b="0" cap="none" spc="0" dirty="0">
              <a:ln w="0"/>
              <a:solidFill>
                <a:schemeClr val="tx1"/>
              </a:solidFill>
              <a:effectLst>
                <a:outerShdw blurRad="38100" dist="19050" dir="2700000" algn="tl" rotWithShape="0">
                  <a:schemeClr val="dk1">
                    <a:alpha val="40000"/>
                  </a:schemeClr>
                </a:outerShdw>
              </a:effectLst>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4600" y="495300"/>
            <a:ext cx="3619500" cy="4142839"/>
          </a:xfrm>
          <a:prstGeom prst="rect">
            <a:avLst/>
          </a:prstGeom>
        </p:spPr>
      </p:pic>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72100"/>
            <a:ext cx="3619500" cy="41428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526152" y="1714501"/>
            <a:ext cx="7633778" cy="8572500"/>
            <a:chOff x="0" y="0"/>
            <a:chExt cx="1980790" cy="1840677"/>
          </a:xfrm>
        </p:grpSpPr>
        <p:sp>
          <p:nvSpPr>
            <p:cNvPr id="3" name="Freeform 3"/>
            <p:cNvSpPr/>
            <p:nvPr/>
          </p:nvSpPr>
          <p:spPr>
            <a:xfrm>
              <a:off x="0" y="0"/>
              <a:ext cx="1980790" cy="1840677"/>
            </a:xfrm>
            <a:custGeom>
              <a:avLst/>
              <a:gdLst/>
              <a:ahLst/>
              <a:cxnLst/>
              <a:rect l="l" t="t" r="r" b="b"/>
              <a:pathLst>
                <a:path w="1980790" h="1840677">
                  <a:moveTo>
                    <a:pt x="11323" y="0"/>
                  </a:moveTo>
                  <a:lnTo>
                    <a:pt x="1969466" y="0"/>
                  </a:lnTo>
                  <a:cubicBezTo>
                    <a:pt x="1975720" y="0"/>
                    <a:pt x="1980790" y="5070"/>
                    <a:pt x="1980790" y="11323"/>
                  </a:cubicBezTo>
                  <a:lnTo>
                    <a:pt x="1980790" y="1829354"/>
                  </a:lnTo>
                  <a:cubicBezTo>
                    <a:pt x="1980790" y="1835608"/>
                    <a:pt x="1975720" y="1840677"/>
                    <a:pt x="1969466" y="1840677"/>
                  </a:cubicBezTo>
                  <a:lnTo>
                    <a:pt x="11323" y="1840677"/>
                  </a:lnTo>
                  <a:cubicBezTo>
                    <a:pt x="5070" y="1840677"/>
                    <a:pt x="0" y="1835608"/>
                    <a:pt x="0" y="1829354"/>
                  </a:cubicBezTo>
                  <a:lnTo>
                    <a:pt x="0" y="11323"/>
                  </a:lnTo>
                  <a:cubicBezTo>
                    <a:pt x="0" y="5070"/>
                    <a:pt x="5070" y="0"/>
                    <a:pt x="11323" y="0"/>
                  </a:cubicBezTo>
                  <a:close/>
                </a:path>
              </a:pathLst>
            </a:custGeom>
            <a:solidFill>
              <a:srgbClr val="FFFFFF"/>
            </a:solidFill>
          </p:spPr>
        </p:sp>
        <p:sp>
          <p:nvSpPr>
            <p:cNvPr id="4" name="TextBox 4"/>
            <p:cNvSpPr txBox="1"/>
            <p:nvPr/>
          </p:nvSpPr>
          <p:spPr>
            <a:xfrm>
              <a:off x="0" y="-28575"/>
              <a:ext cx="1980790" cy="1869252"/>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582635" y="207556"/>
            <a:ext cx="7520811" cy="1473374"/>
            <a:chOff x="0" y="0"/>
            <a:chExt cx="1641156" cy="321513"/>
          </a:xfrm>
        </p:grpSpPr>
        <p:sp>
          <p:nvSpPr>
            <p:cNvPr id="6" name="Freeform 6"/>
            <p:cNvSpPr/>
            <p:nvPr/>
          </p:nvSpPr>
          <p:spPr>
            <a:xfrm>
              <a:off x="0" y="0"/>
              <a:ext cx="1641156" cy="321513"/>
            </a:xfrm>
            <a:custGeom>
              <a:avLst/>
              <a:gdLst/>
              <a:ahLst/>
              <a:cxnLst/>
              <a:rect l="l" t="t" r="r" b="b"/>
              <a:pathLst>
                <a:path w="1641156" h="321513">
                  <a:moveTo>
                    <a:pt x="1641156" y="0"/>
                  </a:moveTo>
                  <a:lnTo>
                    <a:pt x="1641156" y="207213"/>
                  </a:lnTo>
                  <a:lnTo>
                    <a:pt x="820578" y="321513"/>
                  </a:lnTo>
                  <a:lnTo>
                    <a:pt x="0" y="207213"/>
                  </a:lnTo>
                  <a:lnTo>
                    <a:pt x="0" y="0"/>
                  </a:lnTo>
                  <a:lnTo>
                    <a:pt x="1641156" y="0"/>
                  </a:lnTo>
                  <a:close/>
                </a:path>
              </a:pathLst>
            </a:custGeom>
            <a:solidFill>
              <a:srgbClr val="004AAD"/>
            </a:solidFill>
          </p:spPr>
        </p:sp>
        <p:sp>
          <p:nvSpPr>
            <p:cNvPr id="7" name="TextBox 7"/>
            <p:cNvSpPr txBox="1"/>
            <p:nvPr/>
          </p:nvSpPr>
          <p:spPr>
            <a:xfrm>
              <a:off x="0" y="-28575"/>
              <a:ext cx="1641156" cy="235788"/>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a:off x="9029590" y="1961645"/>
            <a:ext cx="8202992" cy="8041791"/>
            <a:chOff x="0" y="0"/>
            <a:chExt cx="2160459" cy="1840677"/>
          </a:xfrm>
        </p:grpSpPr>
        <p:sp>
          <p:nvSpPr>
            <p:cNvPr id="9" name="Freeform 9"/>
            <p:cNvSpPr/>
            <p:nvPr/>
          </p:nvSpPr>
          <p:spPr>
            <a:xfrm>
              <a:off x="0" y="0"/>
              <a:ext cx="2160459" cy="1840677"/>
            </a:xfrm>
            <a:custGeom>
              <a:avLst/>
              <a:gdLst/>
              <a:ahLst/>
              <a:cxnLst/>
              <a:rect l="l" t="t" r="r" b="b"/>
              <a:pathLst>
                <a:path w="2160459" h="1840677">
                  <a:moveTo>
                    <a:pt x="10382" y="0"/>
                  </a:moveTo>
                  <a:lnTo>
                    <a:pt x="2150077" y="0"/>
                  </a:lnTo>
                  <a:cubicBezTo>
                    <a:pt x="2155811" y="0"/>
                    <a:pt x="2160459" y="4648"/>
                    <a:pt x="2160459" y="10382"/>
                  </a:cubicBezTo>
                  <a:lnTo>
                    <a:pt x="2160459" y="1830296"/>
                  </a:lnTo>
                  <a:cubicBezTo>
                    <a:pt x="2160459" y="1836029"/>
                    <a:pt x="2155811" y="1840677"/>
                    <a:pt x="2150077" y="1840677"/>
                  </a:cubicBezTo>
                  <a:lnTo>
                    <a:pt x="10382" y="1840677"/>
                  </a:lnTo>
                  <a:cubicBezTo>
                    <a:pt x="4648" y="1840677"/>
                    <a:pt x="0" y="1836029"/>
                    <a:pt x="0" y="1830296"/>
                  </a:cubicBezTo>
                  <a:lnTo>
                    <a:pt x="0" y="10382"/>
                  </a:lnTo>
                  <a:cubicBezTo>
                    <a:pt x="0" y="4648"/>
                    <a:pt x="4648" y="0"/>
                    <a:pt x="10382" y="0"/>
                  </a:cubicBezTo>
                  <a:close/>
                </a:path>
              </a:pathLst>
            </a:custGeom>
            <a:solidFill>
              <a:srgbClr val="FFFFFF"/>
            </a:solidFill>
          </p:spPr>
        </p:sp>
        <p:sp>
          <p:nvSpPr>
            <p:cNvPr id="10" name="TextBox 10"/>
            <p:cNvSpPr txBox="1"/>
            <p:nvPr/>
          </p:nvSpPr>
          <p:spPr>
            <a:xfrm>
              <a:off x="0" y="-28575"/>
              <a:ext cx="2160459" cy="1869252"/>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rot="-10800000">
            <a:off x="9029590" y="301008"/>
            <a:ext cx="8202992" cy="1473374"/>
            <a:chOff x="0" y="0"/>
            <a:chExt cx="1790018" cy="321513"/>
          </a:xfrm>
        </p:grpSpPr>
        <p:sp>
          <p:nvSpPr>
            <p:cNvPr id="12" name="Freeform 12"/>
            <p:cNvSpPr/>
            <p:nvPr/>
          </p:nvSpPr>
          <p:spPr>
            <a:xfrm>
              <a:off x="0" y="0"/>
              <a:ext cx="1790018" cy="321513"/>
            </a:xfrm>
            <a:custGeom>
              <a:avLst/>
              <a:gdLst/>
              <a:ahLst/>
              <a:cxnLst/>
              <a:rect l="l" t="t" r="r" b="b"/>
              <a:pathLst>
                <a:path w="1790018" h="321513">
                  <a:moveTo>
                    <a:pt x="1790018" y="0"/>
                  </a:moveTo>
                  <a:lnTo>
                    <a:pt x="1790018" y="207213"/>
                  </a:lnTo>
                  <a:lnTo>
                    <a:pt x="895009" y="321513"/>
                  </a:lnTo>
                  <a:lnTo>
                    <a:pt x="0" y="207213"/>
                  </a:lnTo>
                  <a:lnTo>
                    <a:pt x="0" y="0"/>
                  </a:lnTo>
                  <a:lnTo>
                    <a:pt x="1790018" y="0"/>
                  </a:lnTo>
                  <a:close/>
                </a:path>
              </a:pathLst>
            </a:custGeom>
            <a:solidFill>
              <a:srgbClr val="004AAD"/>
            </a:solidFill>
          </p:spPr>
        </p:sp>
        <p:sp>
          <p:nvSpPr>
            <p:cNvPr id="13" name="TextBox 13"/>
            <p:cNvSpPr txBox="1"/>
            <p:nvPr/>
          </p:nvSpPr>
          <p:spPr>
            <a:xfrm>
              <a:off x="0" y="-28575"/>
              <a:ext cx="1790018" cy="235788"/>
            </a:xfrm>
            <a:prstGeom prst="rect">
              <a:avLst/>
            </a:prstGeom>
          </p:spPr>
          <p:txBody>
            <a:bodyPr lIns="50800" tIns="50800" rIns="50800" bIns="50800" rtlCol="0" anchor="ctr"/>
            <a:lstStyle/>
            <a:p>
              <a:pPr algn="ctr">
                <a:lnSpc>
                  <a:spcPts val="2590"/>
                </a:lnSpc>
              </a:pPr>
              <a:endParaRPr/>
            </a:p>
          </p:txBody>
        </p:sp>
      </p:grpSp>
      <p:sp>
        <p:nvSpPr>
          <p:cNvPr id="20" name="Freeform 20"/>
          <p:cNvSpPr/>
          <p:nvPr/>
        </p:nvSpPr>
        <p:spPr>
          <a:xfrm>
            <a:off x="15389711" y="-1175164"/>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TextBox 21"/>
          <p:cNvSpPr txBox="1"/>
          <p:nvPr/>
        </p:nvSpPr>
        <p:spPr>
          <a:xfrm>
            <a:off x="2307454" y="819575"/>
            <a:ext cx="4071174" cy="513080"/>
          </a:xfrm>
          <a:prstGeom prst="rect">
            <a:avLst/>
          </a:prstGeom>
        </p:spPr>
        <p:txBody>
          <a:bodyPr lIns="0" tIns="0" rIns="0" bIns="0" rtlCol="0" anchor="t">
            <a:spAutoFit/>
          </a:bodyPr>
          <a:lstStyle/>
          <a:p>
            <a:pPr algn="ctr">
              <a:lnSpc>
                <a:spcPts val="4269"/>
              </a:lnSpc>
              <a:spcBef>
                <a:spcPct val="0"/>
              </a:spcBef>
            </a:pPr>
            <a:r>
              <a:rPr lang="en-US" sz="3049" b="1" dirty="0">
                <a:solidFill>
                  <a:srgbClr val="FFFAEB"/>
                </a:solidFill>
                <a:latin typeface="DM Sans Bold"/>
                <a:ea typeface="DM Sans Bold"/>
                <a:cs typeface="DM Sans Bold"/>
                <a:sym typeface="DM Sans Bold"/>
              </a:rPr>
              <a:t>POLITICAL</a:t>
            </a:r>
          </a:p>
        </p:txBody>
      </p:sp>
      <p:sp>
        <p:nvSpPr>
          <p:cNvPr id="22" name="TextBox 22"/>
          <p:cNvSpPr txBox="1"/>
          <p:nvPr/>
        </p:nvSpPr>
        <p:spPr>
          <a:xfrm>
            <a:off x="9594253" y="2024773"/>
            <a:ext cx="7519741" cy="8617744"/>
          </a:xfrm>
          <a:prstGeom prst="rect">
            <a:avLst/>
          </a:prstGeom>
        </p:spPr>
        <p:txBody>
          <a:bodyPr lIns="0" tIns="0" rIns="0" bIns="0" rtlCol="0" anchor="t">
            <a:spAutoFit/>
          </a:bodyPr>
          <a:lstStyle/>
          <a:p>
            <a:pPr marL="456271" lvl="1" indent="-228135" algn="just" rtl="1">
              <a:lnSpc>
                <a:spcPts val="3170"/>
              </a:lnSpc>
              <a:buFont typeface="Arial"/>
              <a:buChar char="•"/>
            </a:pPr>
            <a:r>
              <a:rPr lang="ar-EG" sz="3200" b="1" dirty="0">
                <a:solidFill>
                  <a:srgbClr val="000000"/>
                </a:solidFill>
                <a:latin typeface="DM Sans Bold"/>
                <a:ea typeface="DM Sans Bold"/>
                <a:cs typeface="+mj-cs"/>
                <a:sym typeface="DM Sans Bold"/>
                <a:rtl/>
              </a:rPr>
              <a:t>التضخم الاقتصادي:</a:t>
            </a:r>
            <a:r>
              <a:rPr lang="ar-EG" sz="3200" b="1" dirty="0">
                <a:solidFill>
                  <a:srgbClr val="000000"/>
                </a:solidFill>
                <a:latin typeface="DM Sans"/>
                <a:ea typeface="DM Sans"/>
                <a:cs typeface="+mj-cs"/>
                <a:sym typeface="DM Sans"/>
                <a:rtl/>
              </a:rPr>
              <a:t> يزيد التضخم من تكاليف الإنتاج والشحن في ايكيا، مما قد يؤدي إلى ارتفاع أسعار المستهلكين. من الأهمية أن تحافظ ايكيا على القدرة لتحمل التكاليف خلال فترات التضخم لتتماشى مع نموذج أعمالها الذي يركز على القيمة</a:t>
            </a:r>
          </a:p>
          <a:p>
            <a:pPr marL="456271" lvl="1" indent="-228135" algn="just" rtl="1">
              <a:lnSpc>
                <a:spcPts val="3170"/>
              </a:lnSpc>
              <a:buFont typeface="Arial"/>
              <a:buChar char="•"/>
            </a:pPr>
            <a:r>
              <a:rPr lang="ar-EG" sz="3200" b="1" dirty="0">
                <a:solidFill>
                  <a:srgbClr val="000000"/>
                </a:solidFill>
                <a:latin typeface="DM Sans Bold"/>
                <a:ea typeface="DM Sans Bold"/>
                <a:cs typeface="+mj-cs"/>
                <a:sym typeface="DM Sans Bold"/>
                <a:rtl/>
              </a:rPr>
              <a:t>أسعار صرف:</a:t>
            </a:r>
            <a:r>
              <a:rPr lang="ar-EG" sz="3200" b="1" dirty="0">
                <a:solidFill>
                  <a:srgbClr val="000000"/>
                </a:solidFill>
                <a:latin typeface="DM Sans"/>
                <a:ea typeface="DM Sans"/>
                <a:cs typeface="+mj-cs"/>
                <a:sym typeface="DM Sans"/>
                <a:rtl/>
              </a:rPr>
              <a:t> يمكن أن تؤثر التقلبات في أسعار صرف العملات على تكلفة الإنتاج وتسعير المنتجات والربحية الإجمالية . و مثال على ذلك أن ارتفاع الدولار يجعل استيراد ايكيا للسلع إلى الولايات المتحدة أكثر تكلفة، مما قد يؤدي إلى خفض هوامش الربح. على العكس من ذلك، يمكن أن يساعد انخفاضه الصادرات الأمريكية ويفيد المبيعات الأجنبية، مما يؤثر على عمليات ايكيا الدولية</a:t>
            </a:r>
          </a:p>
          <a:p>
            <a:pPr marL="456271" lvl="1" indent="-228135" algn="just" rtl="1">
              <a:lnSpc>
                <a:spcPts val="3170"/>
              </a:lnSpc>
              <a:buFont typeface="Arial"/>
              <a:buChar char="•"/>
            </a:pPr>
            <a:r>
              <a:rPr lang="ar-EG" sz="3200" b="1" dirty="0">
                <a:solidFill>
                  <a:srgbClr val="000000"/>
                </a:solidFill>
                <a:latin typeface="DM Sans Bold"/>
                <a:ea typeface="DM Sans Bold"/>
                <a:cs typeface="+mj-cs"/>
                <a:sym typeface="DM Sans Bold"/>
                <a:rtl/>
              </a:rPr>
              <a:t>الظروف الاقتصادية العالمية:</a:t>
            </a:r>
            <a:r>
              <a:rPr lang="ar-EG" sz="3200" b="1" dirty="0">
                <a:solidFill>
                  <a:srgbClr val="000000"/>
                </a:solidFill>
                <a:latin typeface="DM Sans"/>
                <a:ea typeface="DM Sans"/>
                <a:cs typeface="+mj-cs"/>
                <a:sym typeface="DM Sans"/>
                <a:rtl/>
              </a:rPr>
              <a:t> خلال فترات الركود الاقتصادي, مثل الركود في عام </a:t>
            </a:r>
            <a:r>
              <a:rPr lang="en-US" sz="3200" b="1" dirty="0">
                <a:solidFill>
                  <a:srgbClr val="000000"/>
                </a:solidFill>
                <a:latin typeface="DM Sans"/>
                <a:ea typeface="DM Sans"/>
                <a:cs typeface="+mj-cs"/>
                <a:sym typeface="DM Sans"/>
              </a:rPr>
              <a:t>2007</a:t>
            </a:r>
            <a:r>
              <a:rPr lang="ar-EG" sz="3200" b="1" dirty="0">
                <a:solidFill>
                  <a:srgbClr val="000000"/>
                </a:solidFill>
                <a:latin typeface="DM Sans"/>
                <a:ea typeface="DM Sans"/>
                <a:cs typeface="+mj-cs"/>
                <a:sym typeface="DM Sans"/>
                <a:rtl/>
              </a:rPr>
              <a:t>، يركز المستهلكون على الأساسيات أكثر من الكماليات, مما يقلل من شراء الأثاث. واجهت ايكيا ذلك من خلال تقديم أسعار مناسبة للميزانية. وفي المقابل, يعمل التعافي الاقتصادي على تعزيز الإنفاق التقديري، مما يزيد من مبيعات ايكيا</a:t>
            </a:r>
          </a:p>
          <a:p>
            <a:pPr algn="just" rtl="1">
              <a:lnSpc>
                <a:spcPts val="3170"/>
              </a:lnSpc>
            </a:pPr>
            <a:endParaRPr lang="ar-EG" sz="2400" b="1" dirty="0">
              <a:solidFill>
                <a:srgbClr val="000000"/>
              </a:solidFill>
              <a:latin typeface="DM Sans"/>
              <a:ea typeface="DM Sans"/>
              <a:cs typeface="+mj-cs"/>
              <a:sym typeface="DM Sans"/>
              <a:rtl/>
            </a:endParaRPr>
          </a:p>
        </p:txBody>
      </p:sp>
      <p:sp>
        <p:nvSpPr>
          <p:cNvPr id="23" name="TextBox 23"/>
          <p:cNvSpPr txBox="1"/>
          <p:nvPr/>
        </p:nvSpPr>
        <p:spPr>
          <a:xfrm>
            <a:off x="11318537" y="944243"/>
            <a:ext cx="4071174" cy="513080"/>
          </a:xfrm>
          <a:prstGeom prst="rect">
            <a:avLst/>
          </a:prstGeom>
        </p:spPr>
        <p:txBody>
          <a:bodyPr lIns="0" tIns="0" rIns="0" bIns="0" rtlCol="0" anchor="t">
            <a:spAutoFit/>
          </a:bodyPr>
          <a:lstStyle/>
          <a:p>
            <a:pPr algn="ctr">
              <a:lnSpc>
                <a:spcPts val="4269"/>
              </a:lnSpc>
              <a:spcBef>
                <a:spcPct val="0"/>
              </a:spcBef>
            </a:pPr>
            <a:r>
              <a:rPr lang="en-US" sz="3049" b="1" dirty="0">
                <a:solidFill>
                  <a:srgbClr val="FFFAEB"/>
                </a:solidFill>
                <a:latin typeface="DM Sans Bold"/>
                <a:ea typeface="DM Sans Bold"/>
                <a:cs typeface="DM Sans Bold"/>
                <a:sym typeface="DM Sans Bold"/>
              </a:rPr>
              <a:t>ECONOMIC</a:t>
            </a:r>
          </a:p>
        </p:txBody>
      </p:sp>
      <p:sp>
        <p:nvSpPr>
          <p:cNvPr id="24" name="Freeform 24"/>
          <p:cNvSpPr/>
          <p:nvPr/>
        </p:nvSpPr>
        <p:spPr>
          <a:xfrm>
            <a:off x="-2526559" y="9379003"/>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TextBox 25"/>
          <p:cNvSpPr txBox="1"/>
          <p:nvPr/>
        </p:nvSpPr>
        <p:spPr>
          <a:xfrm>
            <a:off x="838200" y="1869149"/>
            <a:ext cx="6665450" cy="8848576"/>
          </a:xfrm>
          <a:prstGeom prst="rect">
            <a:avLst/>
          </a:prstGeom>
        </p:spPr>
        <p:txBody>
          <a:bodyPr lIns="0" tIns="0" rIns="0" bIns="0" rtlCol="0" anchor="t">
            <a:spAutoFit/>
          </a:bodyPr>
          <a:lstStyle/>
          <a:p>
            <a:pPr marL="434681" lvl="1" indent="-217341" algn="just" rtl="1">
              <a:lnSpc>
                <a:spcPts val="3020"/>
              </a:lnSpc>
              <a:buFont typeface="Arial"/>
              <a:buChar char="•"/>
            </a:pPr>
            <a:r>
              <a:rPr lang="ar-EG" sz="3200" b="1" dirty="0">
                <a:solidFill>
                  <a:srgbClr val="000000"/>
                </a:solidFill>
                <a:latin typeface="DM Sans Bold"/>
                <a:ea typeface="DM Sans Bold"/>
                <a:cs typeface="+mj-cs"/>
                <a:sym typeface="DM Sans Bold"/>
                <a:rtl/>
              </a:rPr>
              <a:t>السياسات الحكومية:</a:t>
            </a:r>
            <a:r>
              <a:rPr lang="ar-EG" sz="3200" b="1" dirty="0">
                <a:solidFill>
                  <a:srgbClr val="000000"/>
                </a:solidFill>
                <a:latin typeface="DM Sans"/>
                <a:ea typeface="DM Sans"/>
                <a:cs typeface="+mj-cs"/>
                <a:sym typeface="DM Sans"/>
                <a:rtl/>
              </a:rPr>
              <a:t> تؤثر السياسات الحكومية المتعلقة بالتجارة والضرائب والاستثمار الأجنبي بشكل كبير على قدرة ايكيا على دخول الأسواق الجديدة، وإنشاء المنشآت التصنيعية، والتعامل مع البيئات التجارية الدولية.</a:t>
            </a:r>
          </a:p>
          <a:p>
            <a:pPr marL="434681" lvl="1" indent="-217341" algn="just" rtl="1">
              <a:lnSpc>
                <a:spcPts val="3020"/>
              </a:lnSpc>
              <a:buFont typeface="Arial"/>
              <a:buChar char="•"/>
            </a:pPr>
            <a:r>
              <a:rPr lang="ar-EG" sz="3200" b="1" dirty="0">
                <a:solidFill>
                  <a:srgbClr val="000000"/>
                </a:solidFill>
                <a:latin typeface="DM Sans Bold"/>
                <a:ea typeface="DM Sans Bold"/>
                <a:cs typeface="+mj-cs"/>
                <a:sym typeface="DM Sans Bold"/>
                <a:rtl/>
              </a:rPr>
              <a:t>اللوائح الحكومية:</a:t>
            </a:r>
            <a:r>
              <a:rPr lang="ar-EG" sz="3200" b="1" dirty="0">
                <a:solidFill>
                  <a:srgbClr val="000000"/>
                </a:solidFill>
                <a:latin typeface="DM Sans"/>
                <a:ea typeface="DM Sans"/>
                <a:cs typeface="+mj-cs"/>
                <a:sym typeface="DM Sans"/>
                <a:rtl/>
              </a:rPr>
              <a:t> تؤثر الأطر التنظيمية مثل قوانين العمل، ومعايير سلامة المنتجات، والسياسات البيئية على عمليات التصنيع وعروض المنتجات لشركة ايكيا، مما يضمن الامتثال والتكيف مع القواعد المحلية</a:t>
            </a:r>
          </a:p>
          <a:p>
            <a:pPr marL="434681" lvl="1" indent="-217341" algn="just" rtl="1">
              <a:lnSpc>
                <a:spcPts val="3020"/>
              </a:lnSpc>
              <a:buFont typeface="Arial"/>
              <a:buChar char="•"/>
            </a:pPr>
            <a:r>
              <a:rPr lang="ar-EG" sz="3200" b="1" dirty="0">
                <a:solidFill>
                  <a:srgbClr val="000000"/>
                </a:solidFill>
                <a:latin typeface="DM Sans"/>
                <a:ea typeface="DM Sans"/>
                <a:cs typeface="+mj-cs"/>
                <a:sym typeface="DM Sans"/>
                <a:rtl/>
              </a:rPr>
              <a:t> </a:t>
            </a:r>
            <a:r>
              <a:rPr lang="ar-EG" sz="3200" b="1" dirty="0">
                <a:solidFill>
                  <a:srgbClr val="000000"/>
                </a:solidFill>
                <a:latin typeface="DM Sans Bold"/>
                <a:ea typeface="DM Sans Bold"/>
                <a:cs typeface="+mj-cs"/>
                <a:sym typeface="DM Sans Bold"/>
                <a:rtl/>
              </a:rPr>
              <a:t>الاستقرار السياسي : </a:t>
            </a:r>
            <a:r>
              <a:rPr lang="ar-EG" sz="3200" b="1" dirty="0">
                <a:solidFill>
                  <a:srgbClr val="000000"/>
                </a:solidFill>
                <a:latin typeface="DM Sans"/>
                <a:ea typeface="DM Sans"/>
                <a:cs typeface="+mj-cs"/>
                <a:sym typeface="DM Sans"/>
                <a:rtl/>
              </a:rPr>
              <a:t>يُعتبر الاستقرار السياسي في الدول المستضيفة أمرًا حاسمًا لعمليات الاستدامة لايكيا وإدارة المخاطر، مما يساعد في الحفاظ على سلاسة العمليات التجارية وتقليل المخاطر المحتملة</a:t>
            </a:r>
          </a:p>
          <a:p>
            <a:pPr marL="434681" lvl="1" indent="-217341" algn="just" rtl="1">
              <a:lnSpc>
                <a:spcPts val="3020"/>
              </a:lnSpc>
              <a:buFont typeface="Arial"/>
              <a:buChar char="•"/>
            </a:pPr>
            <a:r>
              <a:rPr lang="ar-EG" sz="3200" b="1" dirty="0">
                <a:solidFill>
                  <a:srgbClr val="000000"/>
                </a:solidFill>
                <a:latin typeface="DM Sans Bold"/>
                <a:ea typeface="DM Sans Bold"/>
                <a:cs typeface="+mj-cs"/>
                <a:sym typeface="DM Sans Bold"/>
                <a:rtl/>
              </a:rPr>
              <a:t>العلاقات الدولية:</a:t>
            </a:r>
            <a:r>
              <a:rPr lang="ar-EG" sz="3200" b="1" dirty="0">
                <a:solidFill>
                  <a:srgbClr val="000000"/>
                </a:solidFill>
                <a:latin typeface="DM Sans"/>
                <a:ea typeface="DM Sans"/>
                <a:cs typeface="+mj-cs"/>
                <a:sym typeface="DM Sans"/>
                <a:rtl/>
              </a:rPr>
              <a:t> العلاقات الدبلوماسية الجيدة بين الدول تفيد ايكيا من خلال تخفيف القيود التجارية وتحسين الوصول إلى الأسواق. على سبيل المثال، انفتحت الهند والصين مؤخرًا على العلامات التجارية الأجنبية، مما سمح لـايكيا التوسع في هذه الأسواق المربحة مع أقل مقاومة وبيروقراطية</a:t>
            </a:r>
          </a:p>
          <a:p>
            <a:pPr algn="just" rtl="1">
              <a:lnSpc>
                <a:spcPts val="3020"/>
              </a:lnSpc>
            </a:pPr>
            <a:endParaRPr lang="ar-EG" sz="2800" b="1" dirty="0">
              <a:solidFill>
                <a:srgbClr val="000000"/>
              </a:solidFill>
              <a:latin typeface="DM Sans"/>
              <a:ea typeface="DM Sans"/>
              <a:cs typeface="+mj-cs"/>
              <a:sym typeface="DM Sans"/>
              <a:rt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533410" y="2074407"/>
            <a:ext cx="8436171" cy="8176446"/>
            <a:chOff x="0" y="0"/>
            <a:chExt cx="2221872" cy="1840677"/>
          </a:xfrm>
        </p:grpSpPr>
        <p:sp>
          <p:nvSpPr>
            <p:cNvPr id="3" name="Freeform 3"/>
            <p:cNvSpPr/>
            <p:nvPr/>
          </p:nvSpPr>
          <p:spPr>
            <a:xfrm>
              <a:off x="0" y="0"/>
              <a:ext cx="2221872" cy="1840677"/>
            </a:xfrm>
            <a:custGeom>
              <a:avLst/>
              <a:gdLst/>
              <a:ahLst/>
              <a:cxnLst/>
              <a:rect l="l" t="t" r="r" b="b"/>
              <a:pathLst>
                <a:path w="2221872" h="1840677">
                  <a:moveTo>
                    <a:pt x="10095" y="0"/>
                  </a:moveTo>
                  <a:lnTo>
                    <a:pt x="2211777" y="0"/>
                  </a:lnTo>
                  <a:cubicBezTo>
                    <a:pt x="2214455" y="0"/>
                    <a:pt x="2217022" y="1064"/>
                    <a:pt x="2218916" y="2957"/>
                  </a:cubicBezTo>
                  <a:cubicBezTo>
                    <a:pt x="2220809" y="4850"/>
                    <a:pt x="2221872" y="7417"/>
                    <a:pt x="2221872" y="10095"/>
                  </a:cubicBezTo>
                  <a:lnTo>
                    <a:pt x="2221872" y="1830583"/>
                  </a:lnTo>
                  <a:cubicBezTo>
                    <a:pt x="2221872" y="1833260"/>
                    <a:pt x="2220809" y="1835827"/>
                    <a:pt x="2218916" y="1837721"/>
                  </a:cubicBezTo>
                  <a:cubicBezTo>
                    <a:pt x="2217022" y="1839614"/>
                    <a:pt x="2214455" y="1840677"/>
                    <a:pt x="2211777" y="1840677"/>
                  </a:cubicBezTo>
                  <a:lnTo>
                    <a:pt x="10095" y="1840677"/>
                  </a:lnTo>
                  <a:cubicBezTo>
                    <a:pt x="7417" y="1840677"/>
                    <a:pt x="4850" y="1839614"/>
                    <a:pt x="2957" y="1837721"/>
                  </a:cubicBezTo>
                  <a:cubicBezTo>
                    <a:pt x="1064" y="1835827"/>
                    <a:pt x="0" y="1833260"/>
                    <a:pt x="0" y="1830583"/>
                  </a:cubicBezTo>
                  <a:lnTo>
                    <a:pt x="0" y="10095"/>
                  </a:lnTo>
                  <a:cubicBezTo>
                    <a:pt x="0" y="7417"/>
                    <a:pt x="1064" y="4850"/>
                    <a:pt x="2957" y="2957"/>
                  </a:cubicBezTo>
                  <a:cubicBezTo>
                    <a:pt x="4850" y="1064"/>
                    <a:pt x="7417" y="0"/>
                    <a:pt x="10095" y="0"/>
                  </a:cubicBezTo>
                  <a:close/>
                </a:path>
              </a:pathLst>
            </a:custGeom>
            <a:solidFill>
              <a:srgbClr val="FFFFFF"/>
            </a:solidFill>
          </p:spPr>
        </p:sp>
        <p:sp>
          <p:nvSpPr>
            <p:cNvPr id="4" name="TextBox 4"/>
            <p:cNvSpPr txBox="1"/>
            <p:nvPr/>
          </p:nvSpPr>
          <p:spPr>
            <a:xfrm>
              <a:off x="0" y="-28575"/>
              <a:ext cx="2221872" cy="1869252"/>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559696" y="549568"/>
            <a:ext cx="8436171" cy="1473374"/>
            <a:chOff x="0" y="0"/>
            <a:chExt cx="1840901" cy="321513"/>
          </a:xfrm>
        </p:grpSpPr>
        <p:sp>
          <p:nvSpPr>
            <p:cNvPr id="6" name="Freeform 6"/>
            <p:cNvSpPr/>
            <p:nvPr/>
          </p:nvSpPr>
          <p:spPr>
            <a:xfrm>
              <a:off x="0" y="0"/>
              <a:ext cx="1840901" cy="321513"/>
            </a:xfrm>
            <a:custGeom>
              <a:avLst/>
              <a:gdLst/>
              <a:ahLst/>
              <a:cxnLst/>
              <a:rect l="l" t="t" r="r" b="b"/>
              <a:pathLst>
                <a:path w="1840901" h="321513">
                  <a:moveTo>
                    <a:pt x="1840901" y="0"/>
                  </a:moveTo>
                  <a:lnTo>
                    <a:pt x="1840901" y="207213"/>
                  </a:lnTo>
                  <a:lnTo>
                    <a:pt x="920451" y="321513"/>
                  </a:lnTo>
                  <a:lnTo>
                    <a:pt x="0" y="207213"/>
                  </a:lnTo>
                  <a:lnTo>
                    <a:pt x="0" y="0"/>
                  </a:lnTo>
                  <a:lnTo>
                    <a:pt x="1840901" y="0"/>
                  </a:lnTo>
                  <a:close/>
                </a:path>
              </a:pathLst>
            </a:custGeom>
            <a:solidFill>
              <a:srgbClr val="004AAD"/>
            </a:solidFill>
          </p:spPr>
        </p:sp>
        <p:sp>
          <p:nvSpPr>
            <p:cNvPr id="7" name="TextBox 7"/>
            <p:cNvSpPr txBox="1"/>
            <p:nvPr/>
          </p:nvSpPr>
          <p:spPr>
            <a:xfrm>
              <a:off x="0" y="-28575"/>
              <a:ext cx="1840901" cy="235788"/>
            </a:xfrm>
            <a:prstGeom prst="rect">
              <a:avLst/>
            </a:prstGeom>
          </p:spPr>
          <p:txBody>
            <a:bodyPr lIns="50800" tIns="50800" rIns="50800" bIns="50800" rtlCol="0" anchor="ctr"/>
            <a:lstStyle/>
            <a:p>
              <a:pPr algn="ctr">
                <a:lnSpc>
                  <a:spcPts val="2590"/>
                </a:lnSpc>
              </a:pPr>
              <a:endParaRPr/>
            </a:p>
          </p:txBody>
        </p:sp>
      </p:grpSp>
      <p:sp>
        <p:nvSpPr>
          <p:cNvPr id="14" name="Freeform 14"/>
          <p:cNvSpPr/>
          <p:nvPr/>
        </p:nvSpPr>
        <p:spPr>
          <a:xfrm>
            <a:off x="15887723" y="757934"/>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TextBox 15"/>
          <p:cNvSpPr txBox="1"/>
          <p:nvPr/>
        </p:nvSpPr>
        <p:spPr>
          <a:xfrm>
            <a:off x="2469576" y="1124826"/>
            <a:ext cx="4563837" cy="480060"/>
          </a:xfrm>
          <a:prstGeom prst="rect">
            <a:avLst/>
          </a:prstGeom>
        </p:spPr>
        <p:txBody>
          <a:bodyPr lIns="0" tIns="0" rIns="0" bIns="0" rtlCol="0" anchor="t">
            <a:spAutoFit/>
          </a:bodyPr>
          <a:lstStyle/>
          <a:p>
            <a:pPr algn="ctr">
              <a:lnSpc>
                <a:spcPts val="3989"/>
              </a:lnSpc>
              <a:spcBef>
                <a:spcPct val="0"/>
              </a:spcBef>
            </a:pPr>
            <a:r>
              <a:rPr lang="en-US" sz="2849" b="1" dirty="0">
                <a:solidFill>
                  <a:srgbClr val="FFFAEB"/>
                </a:solidFill>
                <a:latin typeface="DM Sans Bold"/>
                <a:ea typeface="DM Sans Bold"/>
                <a:cs typeface="DM Sans Bold"/>
                <a:sym typeface="DM Sans Bold"/>
              </a:rPr>
              <a:t>SOCIAL</a:t>
            </a:r>
          </a:p>
        </p:txBody>
      </p:sp>
      <p:sp>
        <p:nvSpPr>
          <p:cNvPr id="16" name="Freeform 16"/>
          <p:cNvSpPr/>
          <p:nvPr/>
        </p:nvSpPr>
        <p:spPr>
          <a:xfrm>
            <a:off x="-2439474" y="9379003"/>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TextBox 17"/>
          <p:cNvSpPr txBox="1"/>
          <p:nvPr/>
        </p:nvSpPr>
        <p:spPr>
          <a:xfrm>
            <a:off x="1002411" y="2213478"/>
            <a:ext cx="7498165" cy="7617470"/>
          </a:xfrm>
          <a:prstGeom prst="rect">
            <a:avLst/>
          </a:prstGeom>
        </p:spPr>
        <p:txBody>
          <a:bodyPr lIns="0" tIns="0" rIns="0" bIns="0" rtlCol="0" anchor="t">
            <a:spAutoFit/>
          </a:bodyPr>
          <a:lstStyle/>
          <a:p>
            <a:pPr marL="477860" lvl="1" indent="-238930" algn="just" rtl="1">
              <a:lnSpc>
                <a:spcPts val="3320"/>
              </a:lnSpc>
              <a:buFont typeface="Arial"/>
              <a:buChar char="•"/>
            </a:pPr>
            <a:r>
              <a:rPr lang="ar-EG" sz="3200" b="1" dirty="0">
                <a:solidFill>
                  <a:srgbClr val="000000"/>
                </a:solidFill>
                <a:latin typeface="DM Sans Bold"/>
                <a:ea typeface="DM Sans Bold"/>
                <a:cs typeface="+mj-cs"/>
                <a:sym typeface="DM Sans Bold"/>
                <a:rtl/>
              </a:rPr>
              <a:t>التمدن والتركيبة السكانية: </a:t>
            </a:r>
            <a:r>
              <a:rPr lang="ar-EG" sz="3200" b="1" dirty="0">
                <a:solidFill>
                  <a:srgbClr val="000000"/>
                </a:solidFill>
                <a:latin typeface="DM Sans"/>
                <a:ea typeface="DM Sans"/>
                <a:cs typeface="+mj-cs"/>
                <a:sym typeface="DM Sans"/>
                <a:rtl/>
              </a:rPr>
              <a:t>تتكيف ايكيا مع مساحات المعيشة الصغرة والتحولات الديموغرافية مثل التقدم في السن والأسر الصغةر، من خلال تقديم حلول ميسورة التكلفة وموفرة للمساحة من اجل سكان المناطق الحضرية وأفراد الأسرة المتنوعين. </a:t>
            </a:r>
          </a:p>
          <a:p>
            <a:pPr marL="477860" lvl="1" indent="-238930" algn="just" rtl="1">
              <a:lnSpc>
                <a:spcPts val="3320"/>
              </a:lnSpc>
              <a:buFont typeface="Arial"/>
              <a:buChar char="•"/>
            </a:pPr>
            <a:r>
              <a:rPr lang="ar-EG" sz="3200" b="1" dirty="0">
                <a:solidFill>
                  <a:srgbClr val="000000"/>
                </a:solidFill>
                <a:latin typeface="DM Sans Bold"/>
                <a:ea typeface="DM Sans Bold"/>
                <a:cs typeface="+mj-cs"/>
                <a:sym typeface="DM Sans Bold"/>
                <a:rtl/>
              </a:rPr>
              <a:t>اتجاهات الاستدامة:</a:t>
            </a:r>
            <a:r>
              <a:rPr lang="ar-EG" sz="3200" b="1" dirty="0">
                <a:solidFill>
                  <a:srgbClr val="000000"/>
                </a:solidFill>
                <a:latin typeface="DM Sans"/>
                <a:ea typeface="DM Sans"/>
                <a:cs typeface="+mj-cs"/>
                <a:sym typeface="DM Sans"/>
                <a:rtl/>
              </a:rPr>
              <a:t> يزداد وعي المستهلكين المعاصرين بالبيئة ويتوقعون من الشركات التمسك بقيم الاستدامة. استجابت ايكيا بتقديم منتجات مصنوعة من مواد مستدامة وتعزيز إعادة التدويرلمنتجاتها.</a:t>
            </a:r>
          </a:p>
          <a:p>
            <a:pPr marL="477860" lvl="1" indent="-238930" algn="just" rtl="1">
              <a:lnSpc>
                <a:spcPts val="3320"/>
              </a:lnSpc>
              <a:buFont typeface="Arial"/>
              <a:buChar char="•"/>
            </a:pPr>
            <a:r>
              <a:rPr lang="ar-EG" sz="3200" b="1" dirty="0">
                <a:solidFill>
                  <a:srgbClr val="000000"/>
                </a:solidFill>
                <a:latin typeface="DM Sans Bold"/>
                <a:ea typeface="DM Sans Bold"/>
                <a:cs typeface="+mj-cs"/>
                <a:sym typeface="DM Sans Bold"/>
                <a:rtl/>
              </a:rPr>
              <a:t>وسائل التواصل الاجتماعي والمراجعات عبر الإنترنت:</a:t>
            </a:r>
            <a:r>
              <a:rPr lang="ar-EG" sz="3200" b="1" dirty="0">
                <a:solidFill>
                  <a:srgbClr val="000000"/>
                </a:solidFill>
                <a:latin typeface="DM Sans"/>
                <a:ea typeface="DM Sans"/>
                <a:cs typeface="+mj-cs"/>
                <a:sym typeface="DM Sans"/>
                <a:rtl/>
              </a:rPr>
              <a:t> أدت زيادة استخدام وسائل التواصل الاجتماعي ومنصات المراجعات عبر الإنترنت إلى جعل مراجعات العملاء أكثر تأثيرًا. تتلقى ايكيا عددًا كبيرًا من التقييمات بنجمة واحدة غالبًا ما تتعلق بمشكلات التوصيل على الرغم من أن مشكلات التوصيل قد تكون بسبب شركات الطرف الثالث, الا ان ايكيا تبقى الواجهة لهذه التجارب, وقد تؤدي المراجعات السيئة إلى ردع العملاء المحتملين. </a:t>
            </a:r>
          </a:p>
        </p:txBody>
      </p:sp>
      <p:grpSp>
        <p:nvGrpSpPr>
          <p:cNvPr id="18" name="Group 18"/>
          <p:cNvGrpSpPr/>
          <p:nvPr/>
        </p:nvGrpSpPr>
        <p:grpSpPr>
          <a:xfrm>
            <a:off x="10276128" y="2114148"/>
            <a:ext cx="7534989" cy="8096963"/>
            <a:chOff x="0" y="0"/>
            <a:chExt cx="1984524" cy="2036589"/>
          </a:xfrm>
        </p:grpSpPr>
        <p:sp>
          <p:nvSpPr>
            <p:cNvPr id="19" name="Freeform 19"/>
            <p:cNvSpPr/>
            <p:nvPr/>
          </p:nvSpPr>
          <p:spPr>
            <a:xfrm>
              <a:off x="0" y="0"/>
              <a:ext cx="1984524" cy="2036589"/>
            </a:xfrm>
            <a:custGeom>
              <a:avLst/>
              <a:gdLst/>
              <a:ahLst/>
              <a:cxnLst/>
              <a:rect l="l" t="t" r="r" b="b"/>
              <a:pathLst>
                <a:path w="1984524" h="2036589">
                  <a:moveTo>
                    <a:pt x="11302" y="0"/>
                  </a:moveTo>
                  <a:lnTo>
                    <a:pt x="1973222" y="0"/>
                  </a:lnTo>
                  <a:cubicBezTo>
                    <a:pt x="1979464" y="0"/>
                    <a:pt x="1984524" y="5060"/>
                    <a:pt x="1984524" y="11302"/>
                  </a:cubicBezTo>
                  <a:lnTo>
                    <a:pt x="1984524" y="2025287"/>
                  </a:lnTo>
                  <a:cubicBezTo>
                    <a:pt x="1984524" y="2031529"/>
                    <a:pt x="1979464" y="2036589"/>
                    <a:pt x="1973222" y="2036589"/>
                  </a:cubicBezTo>
                  <a:lnTo>
                    <a:pt x="11302" y="2036589"/>
                  </a:lnTo>
                  <a:cubicBezTo>
                    <a:pt x="5060" y="2036589"/>
                    <a:pt x="0" y="2031529"/>
                    <a:pt x="0" y="2025287"/>
                  </a:cubicBezTo>
                  <a:lnTo>
                    <a:pt x="0" y="11302"/>
                  </a:lnTo>
                  <a:cubicBezTo>
                    <a:pt x="0" y="5060"/>
                    <a:pt x="5060" y="0"/>
                    <a:pt x="11302" y="0"/>
                  </a:cubicBezTo>
                  <a:close/>
                </a:path>
              </a:pathLst>
            </a:custGeom>
            <a:solidFill>
              <a:srgbClr val="FFFFFF"/>
            </a:solidFill>
          </p:spPr>
        </p:sp>
        <p:sp>
          <p:nvSpPr>
            <p:cNvPr id="20" name="TextBox 20"/>
            <p:cNvSpPr txBox="1"/>
            <p:nvPr/>
          </p:nvSpPr>
          <p:spPr>
            <a:xfrm>
              <a:off x="0" y="-28575"/>
              <a:ext cx="1984524" cy="2065164"/>
            </a:xfrm>
            <a:prstGeom prst="rect">
              <a:avLst/>
            </a:prstGeom>
          </p:spPr>
          <p:txBody>
            <a:bodyPr lIns="50800" tIns="50800" rIns="50800" bIns="50800" rtlCol="0" anchor="ctr"/>
            <a:lstStyle/>
            <a:p>
              <a:pPr algn="ctr">
                <a:lnSpc>
                  <a:spcPts val="2590"/>
                </a:lnSpc>
              </a:pPr>
              <a:endParaRPr/>
            </a:p>
          </p:txBody>
        </p:sp>
      </p:grpSp>
      <p:grpSp>
        <p:nvGrpSpPr>
          <p:cNvPr id="21" name="Group 21"/>
          <p:cNvGrpSpPr/>
          <p:nvPr/>
        </p:nvGrpSpPr>
        <p:grpSpPr>
          <a:xfrm rot="-10800000">
            <a:off x="10276128" y="670633"/>
            <a:ext cx="7534989" cy="1473374"/>
            <a:chOff x="0" y="0"/>
            <a:chExt cx="1644250" cy="321513"/>
          </a:xfrm>
        </p:grpSpPr>
        <p:sp>
          <p:nvSpPr>
            <p:cNvPr id="22" name="Freeform 22"/>
            <p:cNvSpPr/>
            <p:nvPr/>
          </p:nvSpPr>
          <p:spPr>
            <a:xfrm>
              <a:off x="0" y="0"/>
              <a:ext cx="1644250" cy="321513"/>
            </a:xfrm>
            <a:custGeom>
              <a:avLst/>
              <a:gdLst/>
              <a:ahLst/>
              <a:cxnLst/>
              <a:rect l="l" t="t" r="r" b="b"/>
              <a:pathLst>
                <a:path w="1644250" h="321513">
                  <a:moveTo>
                    <a:pt x="1644250" y="0"/>
                  </a:moveTo>
                  <a:lnTo>
                    <a:pt x="1644250" y="207213"/>
                  </a:lnTo>
                  <a:lnTo>
                    <a:pt x="822125" y="321513"/>
                  </a:lnTo>
                  <a:lnTo>
                    <a:pt x="0" y="207213"/>
                  </a:lnTo>
                  <a:lnTo>
                    <a:pt x="0" y="0"/>
                  </a:lnTo>
                  <a:lnTo>
                    <a:pt x="1644250" y="0"/>
                  </a:lnTo>
                  <a:close/>
                </a:path>
              </a:pathLst>
            </a:custGeom>
            <a:solidFill>
              <a:srgbClr val="004AAD"/>
            </a:solidFill>
          </p:spPr>
        </p:sp>
        <p:sp>
          <p:nvSpPr>
            <p:cNvPr id="23" name="TextBox 23"/>
            <p:cNvSpPr txBox="1"/>
            <p:nvPr/>
          </p:nvSpPr>
          <p:spPr>
            <a:xfrm>
              <a:off x="0" y="-28575"/>
              <a:ext cx="1644250" cy="235788"/>
            </a:xfrm>
            <a:prstGeom prst="rect">
              <a:avLst/>
            </a:prstGeom>
          </p:spPr>
          <p:txBody>
            <a:bodyPr lIns="50800" tIns="50800" rIns="50800" bIns="50800" rtlCol="0" anchor="ctr"/>
            <a:lstStyle/>
            <a:p>
              <a:pPr algn="ctr">
                <a:lnSpc>
                  <a:spcPts val="2590"/>
                </a:lnSpc>
              </a:pPr>
              <a:endParaRPr/>
            </a:p>
          </p:txBody>
        </p:sp>
      </p:grpSp>
      <p:sp>
        <p:nvSpPr>
          <p:cNvPr id="24" name="TextBox 24"/>
          <p:cNvSpPr txBox="1"/>
          <p:nvPr/>
        </p:nvSpPr>
        <p:spPr>
          <a:xfrm>
            <a:off x="12192000" y="1255641"/>
            <a:ext cx="4071174" cy="463550"/>
          </a:xfrm>
          <a:prstGeom prst="rect">
            <a:avLst/>
          </a:prstGeom>
        </p:spPr>
        <p:txBody>
          <a:bodyPr lIns="0" tIns="0" rIns="0" bIns="0" rtlCol="0" anchor="t">
            <a:spAutoFit/>
          </a:bodyPr>
          <a:lstStyle/>
          <a:p>
            <a:pPr algn="ctr">
              <a:lnSpc>
                <a:spcPts val="3849"/>
              </a:lnSpc>
              <a:spcBef>
                <a:spcPct val="0"/>
              </a:spcBef>
            </a:pPr>
            <a:r>
              <a:rPr lang="en-US" sz="2749" b="1" dirty="0">
                <a:solidFill>
                  <a:srgbClr val="FFFAEB"/>
                </a:solidFill>
                <a:latin typeface="DM Sans Bold"/>
                <a:ea typeface="DM Sans Bold"/>
                <a:cs typeface="DM Sans Bold"/>
                <a:sym typeface="DM Sans Bold"/>
              </a:rPr>
              <a:t>TECHNOLOGICAL</a:t>
            </a:r>
          </a:p>
        </p:txBody>
      </p:sp>
      <p:sp>
        <p:nvSpPr>
          <p:cNvPr id="25" name="TextBox 25"/>
          <p:cNvSpPr txBox="1"/>
          <p:nvPr/>
        </p:nvSpPr>
        <p:spPr>
          <a:xfrm>
            <a:off x="10503550" y="2214518"/>
            <a:ext cx="7080144" cy="8309967"/>
          </a:xfrm>
          <a:prstGeom prst="rect">
            <a:avLst/>
          </a:prstGeom>
        </p:spPr>
        <p:txBody>
          <a:bodyPr lIns="0" tIns="0" rIns="0" bIns="0" rtlCol="0" anchor="t">
            <a:spAutoFit/>
          </a:bodyPr>
          <a:lstStyle/>
          <a:p>
            <a:pPr algn="just" rtl="1">
              <a:lnSpc>
                <a:spcPts val="2720"/>
              </a:lnSpc>
            </a:pPr>
            <a:endParaRPr sz="2400" b="1" dirty="0">
              <a:cs typeface="+mj-cs"/>
            </a:endParaRPr>
          </a:p>
          <a:p>
            <a:pPr marL="477860" lvl="1" indent="-238930" algn="just" rtl="1">
              <a:lnSpc>
                <a:spcPts val="3320"/>
              </a:lnSpc>
              <a:buFont typeface="Arial"/>
              <a:buChar char="•"/>
            </a:pPr>
            <a:r>
              <a:rPr lang="ar-EG" sz="3200" b="1" dirty="0">
                <a:solidFill>
                  <a:srgbClr val="000000"/>
                </a:solidFill>
                <a:latin typeface="DM Sans Bold"/>
                <a:ea typeface="DM Sans Bold"/>
                <a:cs typeface="+mj-cs"/>
                <a:sym typeface="DM Sans Bold"/>
                <a:rtl/>
              </a:rPr>
              <a:t>الواقع المعزز  (</a:t>
            </a:r>
            <a:r>
              <a:rPr lang="en-US" sz="3200" b="1" dirty="0">
                <a:solidFill>
                  <a:srgbClr val="000000"/>
                </a:solidFill>
                <a:latin typeface="DM Sans Bold"/>
                <a:ea typeface="DM Sans Bold"/>
                <a:cs typeface="+mj-cs"/>
                <a:sym typeface="DM Sans Bold"/>
              </a:rPr>
              <a:t>Augmented reality</a:t>
            </a:r>
            <a:r>
              <a:rPr lang="ar-EG" sz="3200" b="1" dirty="0">
                <a:solidFill>
                  <a:srgbClr val="000000"/>
                </a:solidFill>
                <a:latin typeface="DM Sans Bold"/>
                <a:ea typeface="DM Sans Bold"/>
                <a:cs typeface="+mj-cs"/>
                <a:sym typeface="DM Sans Bold"/>
                <a:rtl/>
              </a:rPr>
              <a:t>) و التجربة الافتراضية:</a:t>
            </a:r>
            <a:r>
              <a:rPr lang="ar-EG" sz="3200" b="1" dirty="0">
                <a:solidFill>
                  <a:srgbClr val="000000"/>
                </a:solidFill>
                <a:latin typeface="DM Sans"/>
                <a:ea typeface="DM Sans"/>
                <a:cs typeface="+mj-cs"/>
                <a:sym typeface="DM Sans"/>
                <a:rtl/>
              </a:rPr>
              <a:t> قامت ايكيا بدمج أحدث التقنيات مثل الواقع المعزز  من خلال تطبيق </a:t>
            </a:r>
            <a:r>
              <a:rPr lang="en-US" sz="3200" b="1" dirty="0">
                <a:solidFill>
                  <a:srgbClr val="000000"/>
                </a:solidFill>
                <a:latin typeface="DM Sans"/>
                <a:ea typeface="DM Sans"/>
                <a:cs typeface="+mj-cs"/>
                <a:sym typeface="DM Sans"/>
              </a:rPr>
              <a:t>IKEA Place</a:t>
            </a:r>
            <a:r>
              <a:rPr lang="ar-EG" sz="3200" b="1" dirty="0">
                <a:solidFill>
                  <a:srgbClr val="000000"/>
                </a:solidFill>
                <a:latin typeface="DM Sans"/>
                <a:ea typeface="DM Sans"/>
                <a:cs typeface="+mj-cs"/>
                <a:sym typeface="DM Sans"/>
                <a:rtl/>
              </a:rPr>
              <a:t> الخاص بها, مما يسمح للعملاء بوضع الاثاث في منازلهم افتراضيا قبل الشراء. يعزز هذا الابتكار رضا العملاء من خلال تقديم معاينة واقعية لكيفية تناسب المنتجات ومظهرها في مساحتها، مما يساعد على تقليل تردد الشراء.</a:t>
            </a:r>
          </a:p>
          <a:p>
            <a:pPr marL="477860" lvl="1" indent="-238930" algn="just" rtl="1">
              <a:lnSpc>
                <a:spcPts val="3320"/>
              </a:lnSpc>
              <a:buFont typeface="Arial"/>
              <a:buChar char="•"/>
            </a:pPr>
            <a:r>
              <a:rPr lang="ar-EG" sz="3200" b="1" dirty="0">
                <a:solidFill>
                  <a:srgbClr val="000000"/>
                </a:solidFill>
                <a:latin typeface="DM Sans Bold"/>
                <a:ea typeface="DM Sans Bold"/>
                <a:cs typeface="+mj-cs"/>
                <a:sym typeface="DM Sans Bold"/>
                <a:rtl/>
              </a:rPr>
              <a:t>التحول الرقمي:</a:t>
            </a:r>
            <a:r>
              <a:rPr lang="ar-EG" sz="3200" b="1" dirty="0">
                <a:solidFill>
                  <a:srgbClr val="000000"/>
                </a:solidFill>
                <a:latin typeface="DM Sans"/>
                <a:ea typeface="DM Sans"/>
                <a:cs typeface="+mj-cs"/>
                <a:sym typeface="DM Sans"/>
                <a:rtl/>
              </a:rPr>
              <a:t> تبنت ايكيا التكنولوجيا الرقمية لتعزيز تجربة التسوق. بينما لا تزال الكتالوجات الورقية معروضة، وجهت الشركة تركيزها إلى المنصات عبر الإنترنت, لذا يمكن للعملاء تصفح المنتجات وعرض المبيعات وحتى العثور على إلهام لديكور المنزل على موقع إيكيا المطور جيدًا. و من خلال تقديم ميزات مثل البحث عن المنتج حسب الفئة أو الغرفة، تضمن ايكيا أن تجربتها عبر الإنترنت تعكس التجربة داخل المتجر، مما يجعلها أكثر سهولة وملاءمة للعملاء.</a:t>
            </a:r>
          </a:p>
          <a:p>
            <a:pPr algn="just" rtl="1">
              <a:lnSpc>
                <a:spcPts val="2720"/>
              </a:lnSpc>
            </a:pPr>
            <a:endParaRPr lang="ar-EG" sz="2400" b="1" dirty="0">
              <a:solidFill>
                <a:srgbClr val="000000"/>
              </a:solidFill>
              <a:latin typeface="DM Sans"/>
              <a:ea typeface="DM Sans"/>
              <a:cs typeface="+mj-cs"/>
              <a:sym typeface="DM Sans"/>
              <a:rt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823638" y="2362734"/>
            <a:ext cx="7546262" cy="7732674"/>
            <a:chOff x="0" y="0"/>
            <a:chExt cx="1987493" cy="2036589"/>
          </a:xfrm>
        </p:grpSpPr>
        <p:sp>
          <p:nvSpPr>
            <p:cNvPr id="3" name="Freeform 3"/>
            <p:cNvSpPr/>
            <p:nvPr/>
          </p:nvSpPr>
          <p:spPr>
            <a:xfrm>
              <a:off x="0" y="0"/>
              <a:ext cx="1987493" cy="2036589"/>
            </a:xfrm>
            <a:custGeom>
              <a:avLst/>
              <a:gdLst/>
              <a:ahLst/>
              <a:cxnLst/>
              <a:rect l="l" t="t" r="r" b="b"/>
              <a:pathLst>
                <a:path w="1987493" h="2036589">
                  <a:moveTo>
                    <a:pt x="11285" y="0"/>
                  </a:moveTo>
                  <a:lnTo>
                    <a:pt x="1976208" y="0"/>
                  </a:lnTo>
                  <a:cubicBezTo>
                    <a:pt x="1979201" y="0"/>
                    <a:pt x="1982071" y="1189"/>
                    <a:pt x="1984188" y="3305"/>
                  </a:cubicBezTo>
                  <a:cubicBezTo>
                    <a:pt x="1986304" y="5422"/>
                    <a:pt x="1987493" y="8292"/>
                    <a:pt x="1987493" y="11285"/>
                  </a:cubicBezTo>
                  <a:lnTo>
                    <a:pt x="1987493" y="2025304"/>
                  </a:lnTo>
                  <a:cubicBezTo>
                    <a:pt x="1987493" y="2031536"/>
                    <a:pt x="1982440" y="2036589"/>
                    <a:pt x="1976208" y="2036589"/>
                  </a:cubicBezTo>
                  <a:lnTo>
                    <a:pt x="11285" y="2036589"/>
                  </a:lnTo>
                  <a:cubicBezTo>
                    <a:pt x="8292" y="2036589"/>
                    <a:pt x="5422" y="2035400"/>
                    <a:pt x="3305" y="2033284"/>
                  </a:cubicBezTo>
                  <a:cubicBezTo>
                    <a:pt x="1189" y="2031167"/>
                    <a:pt x="0" y="2028297"/>
                    <a:pt x="0" y="2025304"/>
                  </a:cubicBezTo>
                  <a:lnTo>
                    <a:pt x="0" y="11285"/>
                  </a:lnTo>
                  <a:cubicBezTo>
                    <a:pt x="0" y="8292"/>
                    <a:pt x="1189" y="5422"/>
                    <a:pt x="3305" y="3305"/>
                  </a:cubicBezTo>
                  <a:cubicBezTo>
                    <a:pt x="5422" y="1189"/>
                    <a:pt x="8292" y="0"/>
                    <a:pt x="11285" y="0"/>
                  </a:cubicBezTo>
                  <a:close/>
                </a:path>
              </a:pathLst>
            </a:custGeom>
            <a:solidFill>
              <a:srgbClr val="FFFFFF"/>
            </a:solidFill>
          </p:spPr>
        </p:sp>
        <p:sp>
          <p:nvSpPr>
            <p:cNvPr id="4" name="TextBox 4"/>
            <p:cNvSpPr txBox="1"/>
            <p:nvPr/>
          </p:nvSpPr>
          <p:spPr>
            <a:xfrm>
              <a:off x="0" y="-28575"/>
              <a:ext cx="1987493" cy="2065164"/>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976277" y="1048511"/>
            <a:ext cx="7546262" cy="1473374"/>
            <a:chOff x="0" y="0"/>
            <a:chExt cx="1646710" cy="321513"/>
          </a:xfrm>
        </p:grpSpPr>
        <p:sp>
          <p:nvSpPr>
            <p:cNvPr id="6" name="Freeform 6"/>
            <p:cNvSpPr/>
            <p:nvPr/>
          </p:nvSpPr>
          <p:spPr>
            <a:xfrm>
              <a:off x="0" y="0"/>
              <a:ext cx="1646710" cy="321513"/>
            </a:xfrm>
            <a:custGeom>
              <a:avLst/>
              <a:gdLst/>
              <a:ahLst/>
              <a:cxnLst/>
              <a:rect l="l" t="t" r="r" b="b"/>
              <a:pathLst>
                <a:path w="1646710" h="321513">
                  <a:moveTo>
                    <a:pt x="1646710" y="0"/>
                  </a:moveTo>
                  <a:lnTo>
                    <a:pt x="1646710" y="207213"/>
                  </a:lnTo>
                  <a:lnTo>
                    <a:pt x="823355" y="321513"/>
                  </a:lnTo>
                  <a:lnTo>
                    <a:pt x="0" y="207213"/>
                  </a:lnTo>
                  <a:lnTo>
                    <a:pt x="0" y="0"/>
                  </a:lnTo>
                  <a:lnTo>
                    <a:pt x="1646710" y="0"/>
                  </a:lnTo>
                  <a:close/>
                </a:path>
              </a:pathLst>
            </a:custGeom>
            <a:solidFill>
              <a:srgbClr val="004AAD"/>
            </a:solidFill>
          </p:spPr>
        </p:sp>
        <p:sp>
          <p:nvSpPr>
            <p:cNvPr id="7" name="TextBox 7"/>
            <p:cNvSpPr txBox="1"/>
            <p:nvPr/>
          </p:nvSpPr>
          <p:spPr>
            <a:xfrm>
              <a:off x="0" y="-28575"/>
              <a:ext cx="1646710" cy="235788"/>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a:off x="10432417" y="2554326"/>
            <a:ext cx="7266443" cy="7732674"/>
            <a:chOff x="0" y="0"/>
            <a:chExt cx="1913796" cy="2036589"/>
          </a:xfrm>
        </p:grpSpPr>
        <p:sp>
          <p:nvSpPr>
            <p:cNvPr id="9" name="Freeform 9"/>
            <p:cNvSpPr/>
            <p:nvPr/>
          </p:nvSpPr>
          <p:spPr>
            <a:xfrm>
              <a:off x="0" y="0"/>
              <a:ext cx="1913796" cy="2036589"/>
            </a:xfrm>
            <a:custGeom>
              <a:avLst/>
              <a:gdLst/>
              <a:ahLst/>
              <a:cxnLst/>
              <a:rect l="l" t="t" r="r" b="b"/>
              <a:pathLst>
                <a:path w="1913796" h="2036589">
                  <a:moveTo>
                    <a:pt x="11720" y="0"/>
                  </a:moveTo>
                  <a:lnTo>
                    <a:pt x="1902076" y="0"/>
                  </a:lnTo>
                  <a:cubicBezTo>
                    <a:pt x="1905184" y="0"/>
                    <a:pt x="1908165" y="1235"/>
                    <a:pt x="1910363" y="3433"/>
                  </a:cubicBezTo>
                  <a:cubicBezTo>
                    <a:pt x="1912561" y="5631"/>
                    <a:pt x="1913796" y="8612"/>
                    <a:pt x="1913796" y="11720"/>
                  </a:cubicBezTo>
                  <a:lnTo>
                    <a:pt x="1913796" y="2024869"/>
                  </a:lnTo>
                  <a:cubicBezTo>
                    <a:pt x="1913796" y="2031342"/>
                    <a:pt x="1908549" y="2036589"/>
                    <a:pt x="1902076" y="2036589"/>
                  </a:cubicBezTo>
                  <a:lnTo>
                    <a:pt x="11720" y="2036589"/>
                  </a:lnTo>
                  <a:cubicBezTo>
                    <a:pt x="5247" y="2036589"/>
                    <a:pt x="0" y="2031342"/>
                    <a:pt x="0" y="2024869"/>
                  </a:cubicBezTo>
                  <a:lnTo>
                    <a:pt x="0" y="11720"/>
                  </a:lnTo>
                  <a:cubicBezTo>
                    <a:pt x="0" y="5247"/>
                    <a:pt x="5247" y="0"/>
                    <a:pt x="11720" y="0"/>
                  </a:cubicBezTo>
                  <a:close/>
                </a:path>
              </a:pathLst>
            </a:custGeom>
            <a:solidFill>
              <a:srgbClr val="FFFFFF"/>
            </a:solidFill>
          </p:spPr>
        </p:sp>
        <p:sp>
          <p:nvSpPr>
            <p:cNvPr id="10" name="TextBox 10"/>
            <p:cNvSpPr txBox="1"/>
            <p:nvPr/>
          </p:nvSpPr>
          <p:spPr>
            <a:xfrm>
              <a:off x="0" y="-28575"/>
              <a:ext cx="1913796" cy="2065164"/>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rot="-10800000">
            <a:off x="10432417" y="1163464"/>
            <a:ext cx="7266443" cy="1473374"/>
            <a:chOff x="0" y="0"/>
            <a:chExt cx="1585649" cy="321513"/>
          </a:xfrm>
        </p:grpSpPr>
        <p:sp>
          <p:nvSpPr>
            <p:cNvPr id="12" name="Freeform 12"/>
            <p:cNvSpPr/>
            <p:nvPr/>
          </p:nvSpPr>
          <p:spPr>
            <a:xfrm>
              <a:off x="0" y="0"/>
              <a:ext cx="1585649" cy="321513"/>
            </a:xfrm>
            <a:custGeom>
              <a:avLst/>
              <a:gdLst/>
              <a:ahLst/>
              <a:cxnLst/>
              <a:rect l="l" t="t" r="r" b="b"/>
              <a:pathLst>
                <a:path w="1585649" h="321513">
                  <a:moveTo>
                    <a:pt x="1585649" y="0"/>
                  </a:moveTo>
                  <a:lnTo>
                    <a:pt x="1585649" y="207213"/>
                  </a:lnTo>
                  <a:lnTo>
                    <a:pt x="792824" y="321513"/>
                  </a:lnTo>
                  <a:lnTo>
                    <a:pt x="0" y="207213"/>
                  </a:lnTo>
                  <a:lnTo>
                    <a:pt x="0" y="0"/>
                  </a:lnTo>
                  <a:lnTo>
                    <a:pt x="1585649" y="0"/>
                  </a:lnTo>
                  <a:close/>
                </a:path>
              </a:pathLst>
            </a:custGeom>
            <a:solidFill>
              <a:srgbClr val="004AAD"/>
            </a:solidFill>
          </p:spPr>
        </p:sp>
        <p:sp>
          <p:nvSpPr>
            <p:cNvPr id="13" name="TextBox 13"/>
            <p:cNvSpPr txBox="1"/>
            <p:nvPr/>
          </p:nvSpPr>
          <p:spPr>
            <a:xfrm>
              <a:off x="0" y="-28575"/>
              <a:ext cx="1585649" cy="235788"/>
            </a:xfrm>
            <a:prstGeom prst="rect">
              <a:avLst/>
            </a:prstGeom>
          </p:spPr>
          <p:txBody>
            <a:bodyPr lIns="50800" tIns="50800" rIns="50800" bIns="50800" rtlCol="0" anchor="ctr"/>
            <a:lstStyle/>
            <a:p>
              <a:pPr algn="ctr">
                <a:lnSpc>
                  <a:spcPts val="2590"/>
                </a:lnSpc>
              </a:pPr>
              <a:endParaRPr/>
            </a:p>
          </p:txBody>
        </p:sp>
      </p:grpSp>
      <p:sp>
        <p:nvSpPr>
          <p:cNvPr id="20" name="Freeform 20"/>
          <p:cNvSpPr/>
          <p:nvPr/>
        </p:nvSpPr>
        <p:spPr>
          <a:xfrm>
            <a:off x="15389711" y="-1175164"/>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TextBox 21"/>
          <p:cNvSpPr txBox="1"/>
          <p:nvPr/>
        </p:nvSpPr>
        <p:spPr>
          <a:xfrm>
            <a:off x="1473496" y="3099218"/>
            <a:ext cx="6551824" cy="6771084"/>
          </a:xfrm>
          <a:prstGeom prst="rect">
            <a:avLst/>
          </a:prstGeom>
        </p:spPr>
        <p:txBody>
          <a:bodyPr lIns="0" tIns="0" rIns="0" bIns="0" rtlCol="0" anchor="t">
            <a:spAutoFit/>
          </a:bodyPr>
          <a:lstStyle/>
          <a:p>
            <a:pPr marL="542628" lvl="1" indent="-271314" algn="just" rtl="1">
              <a:lnSpc>
                <a:spcPts val="3769"/>
              </a:lnSpc>
              <a:buFont typeface="Arial"/>
              <a:buChar char="•"/>
            </a:pPr>
            <a:r>
              <a:rPr lang="ar-EG" sz="3200" b="1" dirty="0">
                <a:solidFill>
                  <a:srgbClr val="000000"/>
                </a:solidFill>
                <a:latin typeface="DM Sans Bold"/>
                <a:ea typeface="DM Sans Bold"/>
                <a:cs typeface="+mj-cs"/>
                <a:sym typeface="DM Sans Bold"/>
                <a:rtl/>
              </a:rPr>
              <a:t>الامتثال للقوانين واللوائح المحلية:</a:t>
            </a:r>
            <a:r>
              <a:rPr lang="ar-EG" sz="3200" b="1" dirty="0">
                <a:solidFill>
                  <a:srgbClr val="000000"/>
                </a:solidFill>
                <a:latin typeface="DM Sans"/>
                <a:ea typeface="DM Sans"/>
                <a:cs typeface="+mj-cs"/>
                <a:sym typeface="DM Sans"/>
                <a:rtl/>
              </a:rPr>
              <a:t> على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أن تمتثل لقوانين العمل ومعايير السلامة ولوائح الأعمال في كل بلد تعمل فيه. يمكن أن يؤدي عدم الامتثال إلى غرامات وعقوبات وإغلاق المتاجر، مما يؤثر على أرباحهم وسمعتهم.</a:t>
            </a:r>
          </a:p>
          <a:p>
            <a:pPr marL="564218" lvl="1" indent="-282109" algn="just" rtl="1">
              <a:lnSpc>
                <a:spcPts val="3919"/>
              </a:lnSpc>
              <a:buFont typeface="Arial"/>
              <a:buChar char="•"/>
            </a:pPr>
            <a:r>
              <a:rPr lang="ar-EG" sz="3200" b="1" dirty="0">
                <a:solidFill>
                  <a:srgbClr val="000000"/>
                </a:solidFill>
                <a:latin typeface="DM Sans Bold"/>
                <a:ea typeface="DM Sans Bold"/>
                <a:cs typeface="+mj-cs"/>
                <a:sym typeface="DM Sans Bold"/>
                <a:rtl/>
              </a:rPr>
              <a:t>لوائح الاستيراد والتصدير:</a:t>
            </a:r>
            <a:r>
              <a:rPr lang="ar-EG" sz="3200" b="1" dirty="0">
                <a:solidFill>
                  <a:srgbClr val="000000"/>
                </a:solidFill>
                <a:latin typeface="DM Sans"/>
                <a:ea typeface="DM Sans"/>
                <a:cs typeface="+mj-cs"/>
                <a:sym typeface="DM Sans"/>
                <a:rtl/>
              </a:rPr>
              <a:t> تعني سلسلة التوريد العالمية لـ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أنه يجب عليها الامتثال للوائح الاستيراد والتصدير، بما في ذلك الرسوم الجمركية والقيود التجارية ومتطلبات التوثيق. يمكن أن تؤثر التغييرات في هذه اللوائح بشكل كبير على عمليات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a:t>
            </a:r>
          </a:p>
          <a:p>
            <a:pPr algn="just" rtl="1">
              <a:lnSpc>
                <a:spcPts val="2720"/>
              </a:lnSpc>
            </a:pPr>
            <a:endParaRPr lang="ar-EG" sz="2613" b="1" dirty="0">
              <a:solidFill>
                <a:srgbClr val="000000"/>
              </a:solidFill>
              <a:latin typeface="DM Sans"/>
              <a:ea typeface="DM Sans"/>
              <a:cs typeface="+mj-cs"/>
              <a:sym typeface="DM Sans"/>
              <a:rtl/>
            </a:endParaRPr>
          </a:p>
        </p:txBody>
      </p:sp>
      <p:sp>
        <p:nvSpPr>
          <p:cNvPr id="22" name="TextBox 22"/>
          <p:cNvSpPr txBox="1"/>
          <p:nvPr/>
        </p:nvSpPr>
        <p:spPr>
          <a:xfrm>
            <a:off x="11972565" y="1865369"/>
            <a:ext cx="4071174" cy="513080"/>
          </a:xfrm>
          <a:prstGeom prst="rect">
            <a:avLst/>
          </a:prstGeom>
        </p:spPr>
        <p:txBody>
          <a:bodyPr lIns="0" tIns="0" rIns="0" bIns="0" rtlCol="0" anchor="t">
            <a:spAutoFit/>
          </a:bodyPr>
          <a:lstStyle/>
          <a:p>
            <a:pPr algn="ctr">
              <a:lnSpc>
                <a:spcPts val="4269"/>
              </a:lnSpc>
              <a:spcBef>
                <a:spcPct val="0"/>
              </a:spcBef>
            </a:pPr>
            <a:r>
              <a:rPr lang="en-US" sz="3049" b="1" dirty="0">
                <a:solidFill>
                  <a:srgbClr val="FFFAEB"/>
                </a:solidFill>
                <a:latin typeface="DM Sans Bold"/>
                <a:ea typeface="DM Sans Bold"/>
                <a:cs typeface="DM Sans Bold"/>
                <a:sym typeface="DM Sans Bold"/>
              </a:rPr>
              <a:t>ENVIRONMENT</a:t>
            </a:r>
          </a:p>
        </p:txBody>
      </p:sp>
      <p:sp>
        <p:nvSpPr>
          <p:cNvPr id="23" name="Freeform 23"/>
          <p:cNvSpPr/>
          <p:nvPr/>
        </p:nvSpPr>
        <p:spPr>
          <a:xfrm>
            <a:off x="-1474667" y="9379003"/>
            <a:ext cx="4016153" cy="2203864"/>
          </a:xfrm>
          <a:custGeom>
            <a:avLst/>
            <a:gdLst/>
            <a:ahLst/>
            <a:cxnLst/>
            <a:rect l="l" t="t" r="r" b="b"/>
            <a:pathLst>
              <a:path w="4016153" h="2203864">
                <a:moveTo>
                  <a:pt x="0" y="0"/>
                </a:moveTo>
                <a:lnTo>
                  <a:pt x="4016153" y="0"/>
                </a:lnTo>
                <a:lnTo>
                  <a:pt x="4016153"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TextBox 24"/>
          <p:cNvSpPr txBox="1"/>
          <p:nvPr/>
        </p:nvSpPr>
        <p:spPr>
          <a:xfrm>
            <a:off x="10895492" y="3076674"/>
            <a:ext cx="6502295" cy="6989093"/>
          </a:xfrm>
          <a:prstGeom prst="rect">
            <a:avLst/>
          </a:prstGeom>
        </p:spPr>
        <p:txBody>
          <a:bodyPr lIns="0" tIns="0" rIns="0" bIns="0" rtlCol="0" anchor="t">
            <a:spAutoFit/>
          </a:bodyPr>
          <a:lstStyle/>
          <a:p>
            <a:pPr marL="542628" lvl="1" indent="-271314" algn="just" rtl="1">
              <a:lnSpc>
                <a:spcPts val="3769"/>
              </a:lnSpc>
              <a:buFont typeface="Arial"/>
              <a:buChar char="•"/>
            </a:pPr>
            <a:r>
              <a:rPr lang="ar-EG" sz="3200" b="1" dirty="0">
                <a:solidFill>
                  <a:srgbClr val="000000"/>
                </a:solidFill>
                <a:latin typeface="DM Sans Bold"/>
                <a:ea typeface="DM Sans Bold"/>
                <a:cs typeface="+mj-cs"/>
                <a:sym typeface="DM Sans Bold"/>
                <a:rtl/>
              </a:rPr>
              <a:t>الاستدامة:</a:t>
            </a:r>
            <a:r>
              <a:rPr lang="ar-EG" sz="3200" b="1" dirty="0">
                <a:solidFill>
                  <a:srgbClr val="000000"/>
                </a:solidFill>
                <a:latin typeface="DM Sans"/>
                <a:ea typeface="DM Sans"/>
                <a:cs typeface="+mj-cs"/>
                <a:sym typeface="DM Sans"/>
                <a:rtl/>
              </a:rPr>
              <a:t> جعلت ايكيا الاستدامة جزءًا أساسيًا من نموذج أعمالها وهوية علامتها التجارية. لدى الشركة مبادرات لاستخدام المواد المتجددة والمعاد تدويرها، وتحسين كفاءة الطاقة في عملياتها، وتصميم المنتجات لتكون أكثر سهولة في إعادة التدوير.</a:t>
            </a:r>
          </a:p>
          <a:p>
            <a:pPr marL="521039" lvl="1" indent="-260520" algn="just" rtl="1">
              <a:lnSpc>
                <a:spcPts val="3620"/>
              </a:lnSpc>
              <a:buFont typeface="Arial"/>
              <a:buChar char="•"/>
            </a:pPr>
            <a:r>
              <a:rPr lang="ar-EG" sz="3200" b="1" dirty="0">
                <a:solidFill>
                  <a:srgbClr val="000000"/>
                </a:solidFill>
                <a:latin typeface="DM Sans Bold"/>
                <a:ea typeface="DM Sans Bold"/>
                <a:cs typeface="+mj-cs"/>
                <a:sym typeface="DM Sans Bold"/>
                <a:rtl/>
              </a:rPr>
              <a:t>الحد من البصمة الكربونية:</a:t>
            </a:r>
            <a:r>
              <a:rPr lang="ar-EG" sz="3200" b="1" dirty="0">
                <a:solidFill>
                  <a:srgbClr val="000000"/>
                </a:solidFill>
                <a:latin typeface="DM Sans"/>
                <a:ea typeface="DM Sans"/>
                <a:cs typeface="+mj-cs"/>
                <a:sym typeface="DM Sans"/>
                <a:rtl/>
              </a:rPr>
              <a:t> تعمل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بنشاط على خفض بصمتها الكربونية عبر عملياتها العالمية. وهذا يشمل تقليل الانبعاثات من خلال طرق إنتاج أكثر كفاءة في استخدام الطاقة، وتحسين لوجستيات النقل، وتقليل النفايات. ان التزامهم بأن يصبحوا عملاً «إيجابيًا للمناخ» بحلول عام </a:t>
            </a:r>
            <a:r>
              <a:rPr lang="en-US" sz="3200" b="1" dirty="0">
                <a:solidFill>
                  <a:srgbClr val="000000"/>
                </a:solidFill>
                <a:latin typeface="DM Sans"/>
                <a:ea typeface="DM Sans"/>
                <a:cs typeface="+mj-cs"/>
                <a:sym typeface="DM Sans"/>
              </a:rPr>
              <a:t>2030</a:t>
            </a:r>
            <a:r>
              <a:rPr lang="ar-EG" sz="3200" b="1" dirty="0">
                <a:solidFill>
                  <a:srgbClr val="000000"/>
                </a:solidFill>
                <a:latin typeface="DM Sans"/>
                <a:ea typeface="DM Sans"/>
                <a:cs typeface="+mj-cs"/>
                <a:sym typeface="DM Sans"/>
                <a:rtl/>
              </a:rPr>
              <a:t> يعرض استراتيجيتهم طويلة الأمد للاستدامة البيئية.</a:t>
            </a:r>
          </a:p>
          <a:p>
            <a:pPr algn="just" rtl="1">
              <a:lnSpc>
                <a:spcPts val="2870"/>
              </a:lnSpc>
            </a:pPr>
            <a:endParaRPr lang="ar-EG" sz="3200" b="1" dirty="0">
              <a:solidFill>
                <a:srgbClr val="000000"/>
              </a:solidFill>
              <a:latin typeface="DM Sans"/>
              <a:ea typeface="DM Sans"/>
              <a:cs typeface="+mj-cs"/>
              <a:sym typeface="DM Sans"/>
              <a:rtl/>
            </a:endParaRPr>
          </a:p>
        </p:txBody>
      </p:sp>
      <p:sp>
        <p:nvSpPr>
          <p:cNvPr id="25" name="TextBox 25"/>
          <p:cNvSpPr txBox="1"/>
          <p:nvPr/>
        </p:nvSpPr>
        <p:spPr>
          <a:xfrm>
            <a:off x="2541486" y="1651545"/>
            <a:ext cx="4071174" cy="513080"/>
          </a:xfrm>
          <a:prstGeom prst="rect">
            <a:avLst/>
          </a:prstGeom>
        </p:spPr>
        <p:txBody>
          <a:bodyPr lIns="0" tIns="0" rIns="0" bIns="0" rtlCol="0" anchor="t">
            <a:spAutoFit/>
          </a:bodyPr>
          <a:lstStyle/>
          <a:p>
            <a:pPr algn="ctr">
              <a:lnSpc>
                <a:spcPts val="4269"/>
              </a:lnSpc>
              <a:spcBef>
                <a:spcPct val="0"/>
              </a:spcBef>
            </a:pPr>
            <a:r>
              <a:rPr lang="en-US" sz="3049" b="1" dirty="0">
                <a:solidFill>
                  <a:srgbClr val="FFFAEB"/>
                </a:solidFill>
                <a:latin typeface="DM Sans Bold"/>
                <a:ea typeface="DM Sans Bold"/>
                <a:cs typeface="DM Sans Bold"/>
                <a:sym typeface="DM Sans Bold"/>
              </a:rPr>
              <a:t>LEGAL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628080" y="702321"/>
            <a:ext cx="2476315" cy="2476315"/>
            <a:chOff x="0" y="0"/>
            <a:chExt cx="7620000" cy="7620000"/>
          </a:xfrm>
        </p:grpSpPr>
        <p:sp>
          <p:nvSpPr>
            <p:cNvPr id="3" name="Freeform 3"/>
            <p:cNvSpPr/>
            <p:nvPr/>
          </p:nvSpPr>
          <p:spPr>
            <a:xfrm>
              <a:off x="472857" y="624824"/>
              <a:ext cx="6674285" cy="6370352"/>
            </a:xfrm>
            <a:custGeom>
              <a:avLst/>
              <a:gdLst/>
              <a:ahLst/>
              <a:cxnLst/>
              <a:rect l="l" t="t" r="r" b="b"/>
              <a:pathLst>
                <a:path w="6674285" h="6370352">
                  <a:moveTo>
                    <a:pt x="3337143" y="5096"/>
                  </a:moveTo>
                  <a:cubicBezTo>
                    <a:pt x="2197622" y="0"/>
                    <a:pt x="1142474" y="605003"/>
                    <a:pt x="571237" y="1591016"/>
                  </a:cubicBezTo>
                  <a:cubicBezTo>
                    <a:pt x="0" y="2577030"/>
                    <a:pt x="0" y="3793322"/>
                    <a:pt x="571237" y="4779335"/>
                  </a:cubicBezTo>
                  <a:cubicBezTo>
                    <a:pt x="1142474" y="5765349"/>
                    <a:pt x="2197622" y="6370351"/>
                    <a:pt x="3337143" y="6365256"/>
                  </a:cubicBezTo>
                  <a:cubicBezTo>
                    <a:pt x="4476664" y="6370351"/>
                    <a:pt x="5531812" y="5765349"/>
                    <a:pt x="6103049" y="4779335"/>
                  </a:cubicBezTo>
                  <a:cubicBezTo>
                    <a:pt x="6674286" y="3793321"/>
                    <a:pt x="6674286" y="2577030"/>
                    <a:pt x="6103049" y="1591016"/>
                  </a:cubicBezTo>
                  <a:cubicBezTo>
                    <a:pt x="5531812" y="605002"/>
                    <a:pt x="4476664" y="0"/>
                    <a:pt x="3337143" y="5096"/>
                  </a:cubicBezTo>
                  <a:close/>
                </a:path>
              </a:pathLst>
            </a:custGeom>
            <a:solidFill>
              <a:srgbClr val="FFFFFF"/>
            </a:solidFill>
            <a:ln w="12700">
              <a:solidFill>
                <a:srgbClr val="000000"/>
              </a:solidFill>
            </a:ln>
          </p:spPr>
        </p:sp>
        <p:sp>
          <p:nvSpPr>
            <p:cNvPr id="4" name="Freeform 4"/>
            <p:cNvSpPr/>
            <p:nvPr/>
          </p:nvSpPr>
          <p:spPr>
            <a:xfrm>
              <a:off x="0" y="0"/>
              <a:ext cx="7620000" cy="7620000"/>
            </a:xfrm>
            <a:custGeom>
              <a:avLst/>
              <a:gdLst/>
              <a:ahLst/>
              <a:cxnLst/>
              <a:rect l="l" t="t" r="r" b="b"/>
              <a:pathLst>
                <a:path w="7620000" h="7620000">
                  <a:moveTo>
                    <a:pt x="3810000" y="0"/>
                  </a:moveTo>
                  <a:cubicBezTo>
                    <a:pt x="1709420" y="0"/>
                    <a:pt x="0" y="1709420"/>
                    <a:pt x="0" y="3810000"/>
                  </a:cubicBezTo>
                  <a:cubicBezTo>
                    <a:pt x="0" y="5910580"/>
                    <a:pt x="1709420" y="7620000"/>
                    <a:pt x="3810000" y="7620000"/>
                  </a:cubicBezTo>
                  <a:cubicBezTo>
                    <a:pt x="5910580" y="7620000"/>
                    <a:pt x="7620000" y="5910580"/>
                    <a:pt x="7620000" y="3810000"/>
                  </a:cubicBezTo>
                  <a:cubicBezTo>
                    <a:pt x="7620000" y="1709420"/>
                    <a:pt x="5910580" y="0"/>
                    <a:pt x="3810000" y="0"/>
                  </a:cubicBezTo>
                  <a:close/>
                  <a:moveTo>
                    <a:pt x="629920" y="3810000"/>
                  </a:moveTo>
                  <a:cubicBezTo>
                    <a:pt x="629920" y="2056130"/>
                    <a:pt x="2056130" y="629920"/>
                    <a:pt x="3810000" y="629920"/>
                  </a:cubicBezTo>
                  <a:cubicBezTo>
                    <a:pt x="5563870" y="629920"/>
                    <a:pt x="6990080" y="2056130"/>
                    <a:pt x="6990080" y="3810000"/>
                  </a:cubicBezTo>
                  <a:cubicBezTo>
                    <a:pt x="6990080" y="5563870"/>
                    <a:pt x="5563870" y="6990080"/>
                    <a:pt x="3810000" y="6990080"/>
                  </a:cubicBezTo>
                  <a:cubicBezTo>
                    <a:pt x="2056130" y="6990080"/>
                    <a:pt x="629920" y="5563870"/>
                    <a:pt x="629920" y="3810000"/>
                  </a:cubicBezTo>
                  <a:close/>
                </a:path>
              </a:pathLst>
            </a:custGeom>
            <a:solidFill>
              <a:srgbClr val="753192"/>
            </a:solidFill>
          </p:spPr>
        </p:sp>
      </p:grpSp>
      <p:grpSp>
        <p:nvGrpSpPr>
          <p:cNvPr id="5" name="Group 5"/>
          <p:cNvGrpSpPr>
            <a:grpSpLocks noChangeAspect="1"/>
          </p:cNvGrpSpPr>
          <p:nvPr/>
        </p:nvGrpSpPr>
        <p:grpSpPr>
          <a:xfrm>
            <a:off x="5685374" y="7108364"/>
            <a:ext cx="2476315" cy="2476315"/>
            <a:chOff x="0" y="0"/>
            <a:chExt cx="7620000" cy="7620000"/>
          </a:xfrm>
        </p:grpSpPr>
        <p:sp>
          <p:nvSpPr>
            <p:cNvPr id="6" name="Freeform 6"/>
            <p:cNvSpPr/>
            <p:nvPr/>
          </p:nvSpPr>
          <p:spPr>
            <a:xfrm>
              <a:off x="472857" y="624824"/>
              <a:ext cx="6674285" cy="6370352"/>
            </a:xfrm>
            <a:custGeom>
              <a:avLst/>
              <a:gdLst/>
              <a:ahLst/>
              <a:cxnLst/>
              <a:rect l="l" t="t" r="r" b="b"/>
              <a:pathLst>
                <a:path w="6674285" h="6370352">
                  <a:moveTo>
                    <a:pt x="3337143" y="5096"/>
                  </a:moveTo>
                  <a:cubicBezTo>
                    <a:pt x="2197622" y="0"/>
                    <a:pt x="1142474" y="605003"/>
                    <a:pt x="571237" y="1591016"/>
                  </a:cubicBezTo>
                  <a:cubicBezTo>
                    <a:pt x="0" y="2577030"/>
                    <a:pt x="0" y="3793322"/>
                    <a:pt x="571237" y="4779335"/>
                  </a:cubicBezTo>
                  <a:cubicBezTo>
                    <a:pt x="1142474" y="5765349"/>
                    <a:pt x="2197622" y="6370351"/>
                    <a:pt x="3337143" y="6365256"/>
                  </a:cubicBezTo>
                  <a:cubicBezTo>
                    <a:pt x="4476664" y="6370351"/>
                    <a:pt x="5531812" y="5765349"/>
                    <a:pt x="6103049" y="4779335"/>
                  </a:cubicBezTo>
                  <a:cubicBezTo>
                    <a:pt x="6674286" y="3793321"/>
                    <a:pt x="6674286" y="2577030"/>
                    <a:pt x="6103049" y="1591016"/>
                  </a:cubicBezTo>
                  <a:cubicBezTo>
                    <a:pt x="5531812" y="605002"/>
                    <a:pt x="4476664" y="0"/>
                    <a:pt x="3337143" y="5096"/>
                  </a:cubicBezTo>
                  <a:close/>
                </a:path>
              </a:pathLst>
            </a:custGeom>
            <a:solidFill>
              <a:srgbClr val="FFFFFF"/>
            </a:solidFill>
            <a:ln w="12700">
              <a:solidFill>
                <a:srgbClr val="000000"/>
              </a:solidFill>
            </a:ln>
          </p:spPr>
        </p:sp>
        <p:sp>
          <p:nvSpPr>
            <p:cNvPr id="7" name="Freeform 7"/>
            <p:cNvSpPr/>
            <p:nvPr/>
          </p:nvSpPr>
          <p:spPr>
            <a:xfrm>
              <a:off x="0" y="0"/>
              <a:ext cx="7620000" cy="7620000"/>
            </a:xfrm>
            <a:custGeom>
              <a:avLst/>
              <a:gdLst/>
              <a:ahLst/>
              <a:cxnLst/>
              <a:rect l="l" t="t" r="r" b="b"/>
              <a:pathLst>
                <a:path w="7620000" h="7620000">
                  <a:moveTo>
                    <a:pt x="3810000" y="0"/>
                  </a:moveTo>
                  <a:cubicBezTo>
                    <a:pt x="1709420" y="0"/>
                    <a:pt x="0" y="1709420"/>
                    <a:pt x="0" y="3810000"/>
                  </a:cubicBezTo>
                  <a:cubicBezTo>
                    <a:pt x="0" y="5910580"/>
                    <a:pt x="1709420" y="7620000"/>
                    <a:pt x="3810000" y="7620000"/>
                  </a:cubicBezTo>
                  <a:cubicBezTo>
                    <a:pt x="5910580" y="7620000"/>
                    <a:pt x="7620000" y="5910580"/>
                    <a:pt x="7620000" y="3810000"/>
                  </a:cubicBezTo>
                  <a:cubicBezTo>
                    <a:pt x="7620000" y="1709420"/>
                    <a:pt x="5910580" y="0"/>
                    <a:pt x="3810000" y="0"/>
                  </a:cubicBezTo>
                  <a:close/>
                  <a:moveTo>
                    <a:pt x="629920" y="3810000"/>
                  </a:moveTo>
                  <a:cubicBezTo>
                    <a:pt x="629920" y="2056130"/>
                    <a:pt x="2056130" y="629920"/>
                    <a:pt x="3810000" y="629920"/>
                  </a:cubicBezTo>
                  <a:cubicBezTo>
                    <a:pt x="5563870" y="629920"/>
                    <a:pt x="6990080" y="2056130"/>
                    <a:pt x="6990080" y="3810000"/>
                  </a:cubicBezTo>
                  <a:cubicBezTo>
                    <a:pt x="6990080" y="5563870"/>
                    <a:pt x="5563870" y="6990080"/>
                    <a:pt x="3810000" y="6990080"/>
                  </a:cubicBezTo>
                  <a:cubicBezTo>
                    <a:pt x="2056130" y="6990080"/>
                    <a:pt x="629920" y="5563870"/>
                    <a:pt x="629920" y="3810000"/>
                  </a:cubicBezTo>
                  <a:close/>
                </a:path>
              </a:pathLst>
            </a:custGeom>
            <a:solidFill>
              <a:srgbClr val="38B6FF"/>
            </a:solidFill>
          </p:spPr>
        </p:sp>
      </p:grpSp>
      <p:grpSp>
        <p:nvGrpSpPr>
          <p:cNvPr id="8" name="Group 8"/>
          <p:cNvGrpSpPr>
            <a:grpSpLocks noChangeAspect="1"/>
          </p:cNvGrpSpPr>
          <p:nvPr/>
        </p:nvGrpSpPr>
        <p:grpSpPr>
          <a:xfrm>
            <a:off x="1524358" y="7108364"/>
            <a:ext cx="2476315" cy="2476315"/>
            <a:chOff x="0" y="0"/>
            <a:chExt cx="7620000" cy="7620000"/>
          </a:xfrm>
        </p:grpSpPr>
        <p:sp>
          <p:nvSpPr>
            <p:cNvPr id="9" name="Freeform 9"/>
            <p:cNvSpPr/>
            <p:nvPr/>
          </p:nvSpPr>
          <p:spPr>
            <a:xfrm>
              <a:off x="472857" y="624824"/>
              <a:ext cx="6674285" cy="6370352"/>
            </a:xfrm>
            <a:custGeom>
              <a:avLst/>
              <a:gdLst/>
              <a:ahLst/>
              <a:cxnLst/>
              <a:rect l="l" t="t" r="r" b="b"/>
              <a:pathLst>
                <a:path w="6674285" h="6370352">
                  <a:moveTo>
                    <a:pt x="3337143" y="5096"/>
                  </a:moveTo>
                  <a:cubicBezTo>
                    <a:pt x="2197622" y="0"/>
                    <a:pt x="1142474" y="605003"/>
                    <a:pt x="571237" y="1591016"/>
                  </a:cubicBezTo>
                  <a:cubicBezTo>
                    <a:pt x="0" y="2577030"/>
                    <a:pt x="0" y="3793322"/>
                    <a:pt x="571237" y="4779335"/>
                  </a:cubicBezTo>
                  <a:cubicBezTo>
                    <a:pt x="1142474" y="5765349"/>
                    <a:pt x="2197622" y="6370351"/>
                    <a:pt x="3337143" y="6365256"/>
                  </a:cubicBezTo>
                  <a:cubicBezTo>
                    <a:pt x="4476664" y="6370351"/>
                    <a:pt x="5531812" y="5765349"/>
                    <a:pt x="6103049" y="4779335"/>
                  </a:cubicBezTo>
                  <a:cubicBezTo>
                    <a:pt x="6674286" y="3793321"/>
                    <a:pt x="6674286" y="2577030"/>
                    <a:pt x="6103049" y="1591016"/>
                  </a:cubicBezTo>
                  <a:cubicBezTo>
                    <a:pt x="5531812" y="605002"/>
                    <a:pt x="4476664" y="0"/>
                    <a:pt x="3337143" y="5096"/>
                  </a:cubicBezTo>
                  <a:close/>
                </a:path>
              </a:pathLst>
            </a:custGeom>
            <a:solidFill>
              <a:srgbClr val="FFFFFF"/>
            </a:solidFill>
            <a:ln w="12700">
              <a:solidFill>
                <a:srgbClr val="000000"/>
              </a:solidFill>
            </a:ln>
          </p:spPr>
        </p:sp>
        <p:sp>
          <p:nvSpPr>
            <p:cNvPr id="10" name="Freeform 10"/>
            <p:cNvSpPr/>
            <p:nvPr/>
          </p:nvSpPr>
          <p:spPr>
            <a:xfrm>
              <a:off x="0" y="0"/>
              <a:ext cx="7620000" cy="7620000"/>
            </a:xfrm>
            <a:custGeom>
              <a:avLst/>
              <a:gdLst/>
              <a:ahLst/>
              <a:cxnLst/>
              <a:rect l="l" t="t" r="r" b="b"/>
              <a:pathLst>
                <a:path w="7620000" h="7620000">
                  <a:moveTo>
                    <a:pt x="3810000" y="0"/>
                  </a:moveTo>
                  <a:cubicBezTo>
                    <a:pt x="1709420" y="0"/>
                    <a:pt x="0" y="1709420"/>
                    <a:pt x="0" y="3810000"/>
                  </a:cubicBezTo>
                  <a:cubicBezTo>
                    <a:pt x="0" y="5910580"/>
                    <a:pt x="1709420" y="7620000"/>
                    <a:pt x="3810000" y="7620000"/>
                  </a:cubicBezTo>
                  <a:cubicBezTo>
                    <a:pt x="5910580" y="7620000"/>
                    <a:pt x="7620000" y="5910580"/>
                    <a:pt x="7620000" y="3810000"/>
                  </a:cubicBezTo>
                  <a:cubicBezTo>
                    <a:pt x="7620000" y="1709420"/>
                    <a:pt x="5910580" y="0"/>
                    <a:pt x="3810000" y="0"/>
                  </a:cubicBezTo>
                  <a:close/>
                  <a:moveTo>
                    <a:pt x="629920" y="3810000"/>
                  </a:moveTo>
                  <a:cubicBezTo>
                    <a:pt x="629920" y="2056130"/>
                    <a:pt x="2056130" y="629920"/>
                    <a:pt x="3810000" y="629920"/>
                  </a:cubicBezTo>
                  <a:cubicBezTo>
                    <a:pt x="5563870" y="629920"/>
                    <a:pt x="6990080" y="2056130"/>
                    <a:pt x="6990080" y="3810000"/>
                  </a:cubicBezTo>
                  <a:cubicBezTo>
                    <a:pt x="6990080" y="5563870"/>
                    <a:pt x="5563870" y="6990080"/>
                    <a:pt x="3810000" y="6990080"/>
                  </a:cubicBezTo>
                  <a:cubicBezTo>
                    <a:pt x="2056130" y="6990080"/>
                    <a:pt x="629920" y="5563870"/>
                    <a:pt x="629920" y="3810000"/>
                  </a:cubicBezTo>
                  <a:close/>
                </a:path>
              </a:pathLst>
            </a:custGeom>
            <a:solidFill>
              <a:srgbClr val="00A651"/>
            </a:solidFill>
          </p:spPr>
        </p:sp>
      </p:grpSp>
      <p:grpSp>
        <p:nvGrpSpPr>
          <p:cNvPr id="11" name="Group 11"/>
          <p:cNvGrpSpPr>
            <a:grpSpLocks noChangeAspect="1"/>
          </p:cNvGrpSpPr>
          <p:nvPr/>
        </p:nvGrpSpPr>
        <p:grpSpPr>
          <a:xfrm>
            <a:off x="252055" y="3129518"/>
            <a:ext cx="2476315" cy="2476315"/>
            <a:chOff x="0" y="0"/>
            <a:chExt cx="7620000" cy="7620000"/>
          </a:xfrm>
        </p:grpSpPr>
        <p:sp>
          <p:nvSpPr>
            <p:cNvPr id="12" name="Freeform 12"/>
            <p:cNvSpPr/>
            <p:nvPr/>
          </p:nvSpPr>
          <p:spPr>
            <a:xfrm>
              <a:off x="472857" y="624824"/>
              <a:ext cx="6674285" cy="6370352"/>
            </a:xfrm>
            <a:custGeom>
              <a:avLst/>
              <a:gdLst/>
              <a:ahLst/>
              <a:cxnLst/>
              <a:rect l="l" t="t" r="r" b="b"/>
              <a:pathLst>
                <a:path w="6674285" h="6370352">
                  <a:moveTo>
                    <a:pt x="3337143" y="5096"/>
                  </a:moveTo>
                  <a:cubicBezTo>
                    <a:pt x="2197622" y="0"/>
                    <a:pt x="1142474" y="605003"/>
                    <a:pt x="571237" y="1591016"/>
                  </a:cubicBezTo>
                  <a:cubicBezTo>
                    <a:pt x="0" y="2577030"/>
                    <a:pt x="0" y="3793322"/>
                    <a:pt x="571237" y="4779335"/>
                  </a:cubicBezTo>
                  <a:cubicBezTo>
                    <a:pt x="1142474" y="5765349"/>
                    <a:pt x="2197622" y="6370351"/>
                    <a:pt x="3337143" y="6365256"/>
                  </a:cubicBezTo>
                  <a:cubicBezTo>
                    <a:pt x="4476664" y="6370351"/>
                    <a:pt x="5531812" y="5765349"/>
                    <a:pt x="6103049" y="4779335"/>
                  </a:cubicBezTo>
                  <a:cubicBezTo>
                    <a:pt x="6674286" y="3793321"/>
                    <a:pt x="6674286" y="2577030"/>
                    <a:pt x="6103049" y="1591016"/>
                  </a:cubicBezTo>
                  <a:cubicBezTo>
                    <a:pt x="5531812" y="605002"/>
                    <a:pt x="4476664" y="0"/>
                    <a:pt x="3337143" y="5096"/>
                  </a:cubicBezTo>
                  <a:close/>
                </a:path>
              </a:pathLst>
            </a:custGeom>
            <a:solidFill>
              <a:srgbClr val="FFFFFF"/>
            </a:solidFill>
            <a:ln w="12700">
              <a:solidFill>
                <a:srgbClr val="000000"/>
              </a:solidFill>
            </a:ln>
          </p:spPr>
        </p:sp>
        <p:sp>
          <p:nvSpPr>
            <p:cNvPr id="13" name="Freeform 13"/>
            <p:cNvSpPr/>
            <p:nvPr/>
          </p:nvSpPr>
          <p:spPr>
            <a:xfrm>
              <a:off x="0" y="0"/>
              <a:ext cx="7620000" cy="7620000"/>
            </a:xfrm>
            <a:custGeom>
              <a:avLst/>
              <a:gdLst/>
              <a:ahLst/>
              <a:cxnLst/>
              <a:rect l="l" t="t" r="r" b="b"/>
              <a:pathLst>
                <a:path w="7620000" h="7620000">
                  <a:moveTo>
                    <a:pt x="3810000" y="0"/>
                  </a:moveTo>
                  <a:cubicBezTo>
                    <a:pt x="1709420" y="0"/>
                    <a:pt x="0" y="1709420"/>
                    <a:pt x="0" y="3810000"/>
                  </a:cubicBezTo>
                  <a:cubicBezTo>
                    <a:pt x="0" y="5910580"/>
                    <a:pt x="1709420" y="7620000"/>
                    <a:pt x="3810000" y="7620000"/>
                  </a:cubicBezTo>
                  <a:cubicBezTo>
                    <a:pt x="5910580" y="7620000"/>
                    <a:pt x="7620000" y="5910580"/>
                    <a:pt x="7620000" y="3810000"/>
                  </a:cubicBezTo>
                  <a:cubicBezTo>
                    <a:pt x="7620000" y="1709420"/>
                    <a:pt x="5910580" y="0"/>
                    <a:pt x="3810000" y="0"/>
                  </a:cubicBezTo>
                  <a:close/>
                  <a:moveTo>
                    <a:pt x="629920" y="3810000"/>
                  </a:moveTo>
                  <a:cubicBezTo>
                    <a:pt x="629920" y="2056130"/>
                    <a:pt x="2056130" y="629920"/>
                    <a:pt x="3810000" y="629920"/>
                  </a:cubicBezTo>
                  <a:cubicBezTo>
                    <a:pt x="5563870" y="629920"/>
                    <a:pt x="6990080" y="2056130"/>
                    <a:pt x="6990080" y="3810000"/>
                  </a:cubicBezTo>
                  <a:cubicBezTo>
                    <a:pt x="6990080" y="5563870"/>
                    <a:pt x="5563870" y="6990080"/>
                    <a:pt x="3810000" y="6990080"/>
                  </a:cubicBezTo>
                  <a:cubicBezTo>
                    <a:pt x="2056130" y="6990080"/>
                    <a:pt x="629920" y="5563870"/>
                    <a:pt x="629920" y="3810000"/>
                  </a:cubicBezTo>
                  <a:close/>
                </a:path>
              </a:pathLst>
            </a:custGeom>
            <a:solidFill>
              <a:srgbClr val="FF66C4"/>
            </a:solidFill>
          </p:spPr>
        </p:sp>
      </p:grpSp>
      <p:grpSp>
        <p:nvGrpSpPr>
          <p:cNvPr id="14" name="Group 14"/>
          <p:cNvGrpSpPr>
            <a:grpSpLocks noChangeAspect="1"/>
          </p:cNvGrpSpPr>
          <p:nvPr/>
        </p:nvGrpSpPr>
        <p:grpSpPr>
          <a:xfrm>
            <a:off x="7005395" y="3129518"/>
            <a:ext cx="2476315" cy="2476315"/>
            <a:chOff x="0" y="0"/>
            <a:chExt cx="7620000" cy="7620000"/>
          </a:xfrm>
        </p:grpSpPr>
        <p:sp>
          <p:nvSpPr>
            <p:cNvPr id="15" name="Freeform 15"/>
            <p:cNvSpPr/>
            <p:nvPr/>
          </p:nvSpPr>
          <p:spPr>
            <a:xfrm>
              <a:off x="472857" y="624824"/>
              <a:ext cx="6674285" cy="6370352"/>
            </a:xfrm>
            <a:custGeom>
              <a:avLst/>
              <a:gdLst/>
              <a:ahLst/>
              <a:cxnLst/>
              <a:rect l="l" t="t" r="r" b="b"/>
              <a:pathLst>
                <a:path w="6674285" h="6370352">
                  <a:moveTo>
                    <a:pt x="3337143" y="5096"/>
                  </a:moveTo>
                  <a:cubicBezTo>
                    <a:pt x="2197622" y="0"/>
                    <a:pt x="1142474" y="605003"/>
                    <a:pt x="571237" y="1591016"/>
                  </a:cubicBezTo>
                  <a:cubicBezTo>
                    <a:pt x="0" y="2577030"/>
                    <a:pt x="0" y="3793322"/>
                    <a:pt x="571237" y="4779335"/>
                  </a:cubicBezTo>
                  <a:cubicBezTo>
                    <a:pt x="1142474" y="5765349"/>
                    <a:pt x="2197622" y="6370351"/>
                    <a:pt x="3337143" y="6365256"/>
                  </a:cubicBezTo>
                  <a:cubicBezTo>
                    <a:pt x="4476664" y="6370351"/>
                    <a:pt x="5531812" y="5765349"/>
                    <a:pt x="6103049" y="4779335"/>
                  </a:cubicBezTo>
                  <a:cubicBezTo>
                    <a:pt x="6674286" y="3793321"/>
                    <a:pt x="6674286" y="2577030"/>
                    <a:pt x="6103049" y="1591016"/>
                  </a:cubicBezTo>
                  <a:cubicBezTo>
                    <a:pt x="5531812" y="605002"/>
                    <a:pt x="4476664" y="0"/>
                    <a:pt x="3337143" y="5096"/>
                  </a:cubicBezTo>
                  <a:close/>
                </a:path>
              </a:pathLst>
            </a:custGeom>
            <a:solidFill>
              <a:srgbClr val="FFFFFF"/>
            </a:solidFill>
            <a:ln w="12700">
              <a:solidFill>
                <a:srgbClr val="000000"/>
              </a:solidFill>
            </a:ln>
          </p:spPr>
        </p:sp>
        <p:sp>
          <p:nvSpPr>
            <p:cNvPr id="16" name="Freeform 16"/>
            <p:cNvSpPr/>
            <p:nvPr/>
          </p:nvSpPr>
          <p:spPr>
            <a:xfrm>
              <a:off x="0" y="0"/>
              <a:ext cx="7620000" cy="7620000"/>
            </a:xfrm>
            <a:custGeom>
              <a:avLst/>
              <a:gdLst/>
              <a:ahLst/>
              <a:cxnLst/>
              <a:rect l="l" t="t" r="r" b="b"/>
              <a:pathLst>
                <a:path w="7620000" h="7620000">
                  <a:moveTo>
                    <a:pt x="3810000" y="0"/>
                  </a:moveTo>
                  <a:cubicBezTo>
                    <a:pt x="1709420" y="0"/>
                    <a:pt x="0" y="1709420"/>
                    <a:pt x="0" y="3810000"/>
                  </a:cubicBezTo>
                  <a:cubicBezTo>
                    <a:pt x="0" y="5910580"/>
                    <a:pt x="1709420" y="7620000"/>
                    <a:pt x="3810000" y="7620000"/>
                  </a:cubicBezTo>
                  <a:cubicBezTo>
                    <a:pt x="5910580" y="7620000"/>
                    <a:pt x="7620000" y="5910580"/>
                    <a:pt x="7620000" y="3810000"/>
                  </a:cubicBezTo>
                  <a:cubicBezTo>
                    <a:pt x="7620000" y="1709420"/>
                    <a:pt x="5910580" y="0"/>
                    <a:pt x="3810000" y="0"/>
                  </a:cubicBezTo>
                  <a:close/>
                  <a:moveTo>
                    <a:pt x="629920" y="3810000"/>
                  </a:moveTo>
                  <a:cubicBezTo>
                    <a:pt x="629920" y="2056130"/>
                    <a:pt x="2056130" y="629920"/>
                    <a:pt x="3810000" y="629920"/>
                  </a:cubicBezTo>
                  <a:cubicBezTo>
                    <a:pt x="5563870" y="629920"/>
                    <a:pt x="6990080" y="2056130"/>
                    <a:pt x="6990080" y="3810000"/>
                  </a:cubicBezTo>
                  <a:cubicBezTo>
                    <a:pt x="6990080" y="5563870"/>
                    <a:pt x="5563870" y="6990080"/>
                    <a:pt x="3810000" y="6990080"/>
                  </a:cubicBezTo>
                  <a:cubicBezTo>
                    <a:pt x="2056130" y="6990080"/>
                    <a:pt x="629920" y="5563870"/>
                    <a:pt x="629920" y="3810000"/>
                  </a:cubicBezTo>
                  <a:close/>
                </a:path>
              </a:pathLst>
            </a:custGeom>
            <a:solidFill>
              <a:srgbClr val="FF914D"/>
            </a:solidFill>
          </p:spPr>
        </p:sp>
      </p:grpSp>
      <p:sp>
        <p:nvSpPr>
          <p:cNvPr id="17" name="AutoShape 17"/>
          <p:cNvSpPr/>
          <p:nvPr/>
        </p:nvSpPr>
        <p:spPr>
          <a:xfrm>
            <a:off x="5855573" y="2663059"/>
            <a:ext cx="1350117" cy="971971"/>
          </a:xfrm>
          <a:prstGeom prst="line">
            <a:avLst/>
          </a:prstGeom>
          <a:ln w="28575" cap="flat">
            <a:solidFill>
              <a:srgbClr val="000000"/>
            </a:solidFill>
            <a:prstDash val="solid"/>
            <a:headEnd type="none" w="sm" len="sm"/>
            <a:tailEnd type="none" w="sm" len="sm"/>
          </a:ln>
        </p:spPr>
      </p:sp>
      <p:sp>
        <p:nvSpPr>
          <p:cNvPr id="18" name="AutoShape 18"/>
          <p:cNvSpPr/>
          <p:nvPr/>
        </p:nvSpPr>
        <p:spPr>
          <a:xfrm>
            <a:off x="1876550" y="5549588"/>
            <a:ext cx="503379" cy="1617710"/>
          </a:xfrm>
          <a:prstGeom prst="line">
            <a:avLst/>
          </a:prstGeom>
          <a:ln w="28575" cap="flat">
            <a:solidFill>
              <a:srgbClr val="000000"/>
            </a:solidFill>
            <a:prstDash val="solid"/>
            <a:headEnd type="none" w="sm" len="sm"/>
            <a:tailEnd type="none" w="sm" len="sm"/>
          </a:ln>
        </p:spPr>
      </p:sp>
      <p:sp>
        <p:nvSpPr>
          <p:cNvPr id="19" name="AutoShape 19"/>
          <p:cNvSpPr/>
          <p:nvPr/>
        </p:nvSpPr>
        <p:spPr>
          <a:xfrm>
            <a:off x="4000673" y="8346521"/>
            <a:ext cx="1684701" cy="0"/>
          </a:xfrm>
          <a:prstGeom prst="line">
            <a:avLst/>
          </a:prstGeom>
          <a:ln w="28575" cap="flat">
            <a:solidFill>
              <a:srgbClr val="000000"/>
            </a:solidFill>
            <a:prstDash val="solid"/>
            <a:headEnd type="none" w="sm" len="sm"/>
            <a:tailEnd type="none" w="sm" len="sm"/>
          </a:ln>
        </p:spPr>
      </p:sp>
      <p:sp>
        <p:nvSpPr>
          <p:cNvPr id="20" name="AutoShape 20"/>
          <p:cNvSpPr/>
          <p:nvPr/>
        </p:nvSpPr>
        <p:spPr>
          <a:xfrm flipH="1">
            <a:off x="7310392" y="5549588"/>
            <a:ext cx="538482" cy="1617710"/>
          </a:xfrm>
          <a:prstGeom prst="line">
            <a:avLst/>
          </a:prstGeom>
          <a:ln w="28575" cap="flat">
            <a:solidFill>
              <a:srgbClr val="000000"/>
            </a:solidFill>
            <a:prstDash val="solid"/>
            <a:headEnd type="none" w="sm" len="sm"/>
            <a:tailEnd type="none" w="sm" len="sm"/>
          </a:ln>
        </p:spPr>
      </p:sp>
      <p:sp>
        <p:nvSpPr>
          <p:cNvPr id="21" name="AutoShape 21"/>
          <p:cNvSpPr/>
          <p:nvPr/>
        </p:nvSpPr>
        <p:spPr>
          <a:xfrm flipV="1">
            <a:off x="2521673" y="2663059"/>
            <a:ext cx="1344660" cy="971971"/>
          </a:xfrm>
          <a:prstGeom prst="line">
            <a:avLst/>
          </a:prstGeom>
          <a:ln w="28575" cap="flat">
            <a:solidFill>
              <a:srgbClr val="000000"/>
            </a:solidFill>
            <a:prstDash val="solid"/>
            <a:headEnd type="none" w="sm" len="sm"/>
            <a:tailEnd type="none" w="sm" len="sm"/>
          </a:ln>
        </p:spPr>
      </p:sp>
      <p:grpSp>
        <p:nvGrpSpPr>
          <p:cNvPr id="22" name="Group 22"/>
          <p:cNvGrpSpPr>
            <a:grpSpLocks noChangeAspect="1"/>
          </p:cNvGrpSpPr>
          <p:nvPr/>
        </p:nvGrpSpPr>
        <p:grpSpPr>
          <a:xfrm>
            <a:off x="3241403" y="3804881"/>
            <a:ext cx="3208101" cy="3208101"/>
            <a:chOff x="0" y="0"/>
            <a:chExt cx="13884457" cy="13884457"/>
          </a:xfrm>
        </p:grpSpPr>
        <p:sp>
          <p:nvSpPr>
            <p:cNvPr id="23" name="Freeform 23"/>
            <p:cNvSpPr/>
            <p:nvPr/>
          </p:nvSpPr>
          <p:spPr>
            <a:xfrm>
              <a:off x="-342874" y="-11125"/>
              <a:ext cx="14570202" cy="13906705"/>
            </a:xfrm>
            <a:custGeom>
              <a:avLst/>
              <a:gdLst/>
              <a:ahLst/>
              <a:cxnLst/>
              <a:rect l="l" t="t" r="r" b="b"/>
              <a:pathLst>
                <a:path w="14570202" h="13906705">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p:spPr>
          <p:style>
            <a:lnRef idx="3">
              <a:schemeClr val="lt1"/>
            </a:lnRef>
            <a:fillRef idx="1">
              <a:schemeClr val="accent2"/>
            </a:fillRef>
            <a:effectRef idx="1">
              <a:schemeClr val="accent2"/>
            </a:effectRef>
            <a:fontRef idx="minor">
              <a:schemeClr val="lt1"/>
            </a:fontRef>
          </p:style>
        </p:sp>
        <p:sp>
          <p:nvSpPr>
            <p:cNvPr id="24" name="Freeform 24"/>
            <p:cNvSpPr/>
            <p:nvPr/>
          </p:nvSpPr>
          <p:spPr>
            <a:xfrm>
              <a:off x="-254486" y="73238"/>
              <a:ext cx="14393428" cy="13737980"/>
            </a:xfrm>
            <a:custGeom>
              <a:avLst/>
              <a:gdLst/>
              <a:ahLst/>
              <a:cxnLst/>
              <a:rect l="l" t="t" r="r" b="b"/>
              <a:pathLst>
                <a:path w="14393428" h="13737980">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ln/>
          </p:spPr>
          <p:style>
            <a:lnRef idx="3">
              <a:schemeClr val="lt1"/>
            </a:lnRef>
            <a:fillRef idx="1">
              <a:schemeClr val="accent2"/>
            </a:fillRef>
            <a:effectRef idx="1">
              <a:schemeClr val="accent2"/>
            </a:effectRef>
            <a:fontRef idx="minor">
              <a:schemeClr val="lt1"/>
            </a:fontRef>
          </p:style>
        </p:sp>
      </p:grpSp>
      <p:sp>
        <p:nvSpPr>
          <p:cNvPr id="25" name="AutoShape 25"/>
          <p:cNvSpPr/>
          <p:nvPr/>
        </p:nvSpPr>
        <p:spPr>
          <a:xfrm>
            <a:off x="10676660" y="888034"/>
            <a:ext cx="0" cy="1295987"/>
          </a:xfrm>
          <a:prstGeom prst="line">
            <a:avLst/>
          </a:prstGeom>
          <a:ln w="85725" cap="flat">
            <a:solidFill>
              <a:srgbClr val="753192"/>
            </a:solidFill>
            <a:prstDash val="solid"/>
            <a:headEnd type="none" w="sm" len="sm"/>
            <a:tailEnd type="none" w="sm" len="sm"/>
          </a:ln>
        </p:spPr>
      </p:sp>
      <p:sp>
        <p:nvSpPr>
          <p:cNvPr id="26" name="AutoShape 26"/>
          <p:cNvSpPr/>
          <p:nvPr/>
        </p:nvSpPr>
        <p:spPr>
          <a:xfrm>
            <a:off x="10676660" y="2695098"/>
            <a:ext cx="0" cy="1290298"/>
          </a:xfrm>
          <a:prstGeom prst="line">
            <a:avLst/>
          </a:prstGeom>
          <a:ln w="85725" cap="flat">
            <a:solidFill>
              <a:srgbClr val="FF914D"/>
            </a:solidFill>
            <a:prstDash val="solid"/>
            <a:headEnd type="none" w="sm" len="sm"/>
            <a:tailEnd type="none" w="sm" len="sm"/>
          </a:ln>
        </p:spPr>
      </p:sp>
      <p:sp>
        <p:nvSpPr>
          <p:cNvPr id="27" name="AutoShape 27"/>
          <p:cNvSpPr/>
          <p:nvPr/>
        </p:nvSpPr>
        <p:spPr>
          <a:xfrm>
            <a:off x="10676660" y="6291489"/>
            <a:ext cx="0" cy="1283513"/>
          </a:xfrm>
          <a:prstGeom prst="line">
            <a:avLst/>
          </a:prstGeom>
          <a:ln w="85725" cap="flat">
            <a:solidFill>
              <a:srgbClr val="00A651"/>
            </a:solidFill>
            <a:prstDash val="solid"/>
            <a:headEnd type="none" w="sm" len="sm"/>
            <a:tailEnd type="none" w="sm" len="sm"/>
          </a:ln>
        </p:spPr>
      </p:sp>
      <p:sp>
        <p:nvSpPr>
          <p:cNvPr id="28" name="AutoShape 28"/>
          <p:cNvSpPr/>
          <p:nvPr/>
        </p:nvSpPr>
        <p:spPr>
          <a:xfrm>
            <a:off x="10676660" y="4481349"/>
            <a:ext cx="0" cy="1323964"/>
          </a:xfrm>
          <a:prstGeom prst="line">
            <a:avLst/>
          </a:prstGeom>
          <a:ln w="85725" cap="flat">
            <a:solidFill>
              <a:srgbClr val="38B6FF"/>
            </a:solidFill>
            <a:prstDash val="solid"/>
            <a:headEnd type="none" w="sm" len="sm"/>
            <a:tailEnd type="none" w="sm" len="sm"/>
          </a:ln>
        </p:spPr>
      </p:sp>
      <p:sp>
        <p:nvSpPr>
          <p:cNvPr id="29" name="AutoShape 29"/>
          <p:cNvSpPr/>
          <p:nvPr/>
        </p:nvSpPr>
        <p:spPr>
          <a:xfrm flipV="1">
            <a:off x="10676660" y="8073627"/>
            <a:ext cx="0" cy="1308038"/>
          </a:xfrm>
          <a:prstGeom prst="line">
            <a:avLst/>
          </a:prstGeom>
          <a:ln w="85725" cap="flat">
            <a:solidFill>
              <a:srgbClr val="FF66C4"/>
            </a:solidFill>
            <a:prstDash val="solid"/>
            <a:headEnd type="none" w="sm" len="sm"/>
            <a:tailEnd type="none" w="sm" len="sm"/>
          </a:ln>
        </p:spPr>
      </p:sp>
      <p:sp>
        <p:nvSpPr>
          <p:cNvPr id="30" name="Freeform 30"/>
          <p:cNvSpPr/>
          <p:nvPr/>
        </p:nvSpPr>
        <p:spPr>
          <a:xfrm>
            <a:off x="6204696" y="7542715"/>
            <a:ext cx="1437671" cy="1526484"/>
          </a:xfrm>
          <a:custGeom>
            <a:avLst/>
            <a:gdLst/>
            <a:ahLst/>
            <a:cxnLst/>
            <a:rect l="l" t="t" r="r" b="b"/>
            <a:pathLst>
              <a:path w="1437671" h="1526484">
                <a:moveTo>
                  <a:pt x="0" y="0"/>
                </a:moveTo>
                <a:lnTo>
                  <a:pt x="1437671" y="0"/>
                </a:lnTo>
                <a:lnTo>
                  <a:pt x="1437671" y="1526484"/>
                </a:lnTo>
                <a:lnTo>
                  <a:pt x="0" y="1526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lgDash"/>
            <a:miter/>
          </a:ln>
        </p:spPr>
      </p:sp>
      <p:sp>
        <p:nvSpPr>
          <p:cNvPr id="31" name="Freeform 31"/>
          <p:cNvSpPr/>
          <p:nvPr/>
        </p:nvSpPr>
        <p:spPr>
          <a:xfrm>
            <a:off x="2057413" y="7567985"/>
            <a:ext cx="1341914" cy="1557073"/>
          </a:xfrm>
          <a:custGeom>
            <a:avLst/>
            <a:gdLst/>
            <a:ahLst/>
            <a:cxnLst/>
            <a:rect l="l" t="t" r="r" b="b"/>
            <a:pathLst>
              <a:path w="1341914" h="1557073">
                <a:moveTo>
                  <a:pt x="0" y="0"/>
                </a:moveTo>
                <a:lnTo>
                  <a:pt x="1341914" y="0"/>
                </a:lnTo>
                <a:lnTo>
                  <a:pt x="1341914" y="1557073"/>
                </a:lnTo>
                <a:lnTo>
                  <a:pt x="0" y="15570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2" name="Freeform 32"/>
          <p:cNvSpPr/>
          <p:nvPr/>
        </p:nvSpPr>
        <p:spPr>
          <a:xfrm>
            <a:off x="7414819" y="3620806"/>
            <a:ext cx="1493741" cy="1493741"/>
          </a:xfrm>
          <a:custGeom>
            <a:avLst/>
            <a:gdLst/>
            <a:ahLst/>
            <a:cxnLst/>
            <a:rect l="l" t="t" r="r" b="b"/>
            <a:pathLst>
              <a:path w="1493741" h="1493741">
                <a:moveTo>
                  <a:pt x="0" y="0"/>
                </a:moveTo>
                <a:lnTo>
                  <a:pt x="1493741" y="0"/>
                </a:lnTo>
                <a:lnTo>
                  <a:pt x="1493741" y="1493740"/>
                </a:lnTo>
                <a:lnTo>
                  <a:pt x="0" y="149374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33" name="Freeform 33"/>
          <p:cNvSpPr/>
          <p:nvPr/>
        </p:nvSpPr>
        <p:spPr>
          <a:xfrm>
            <a:off x="755403" y="3640664"/>
            <a:ext cx="1537910" cy="1454024"/>
          </a:xfrm>
          <a:custGeom>
            <a:avLst/>
            <a:gdLst/>
            <a:ahLst/>
            <a:cxnLst/>
            <a:rect l="l" t="t" r="r" b="b"/>
            <a:pathLst>
              <a:path w="1537910" h="1454024">
                <a:moveTo>
                  <a:pt x="0" y="0"/>
                </a:moveTo>
                <a:lnTo>
                  <a:pt x="1537910" y="0"/>
                </a:lnTo>
                <a:lnTo>
                  <a:pt x="1537910" y="1454024"/>
                </a:lnTo>
                <a:lnTo>
                  <a:pt x="0" y="145402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4" name="Freeform 34"/>
          <p:cNvSpPr/>
          <p:nvPr/>
        </p:nvSpPr>
        <p:spPr>
          <a:xfrm>
            <a:off x="3910187" y="1046024"/>
            <a:ext cx="1870533" cy="1788910"/>
          </a:xfrm>
          <a:custGeom>
            <a:avLst/>
            <a:gdLst/>
            <a:ahLst/>
            <a:cxnLst/>
            <a:rect l="l" t="t" r="r" b="b"/>
            <a:pathLst>
              <a:path w="1870533" h="1788910">
                <a:moveTo>
                  <a:pt x="0" y="0"/>
                </a:moveTo>
                <a:lnTo>
                  <a:pt x="1870533" y="0"/>
                </a:lnTo>
                <a:lnTo>
                  <a:pt x="1870533" y="1788910"/>
                </a:lnTo>
                <a:lnTo>
                  <a:pt x="0" y="17889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5" name="TextBox 35"/>
          <p:cNvSpPr txBox="1"/>
          <p:nvPr/>
        </p:nvSpPr>
        <p:spPr>
          <a:xfrm>
            <a:off x="10953312" y="1153681"/>
            <a:ext cx="7334688" cy="521811"/>
          </a:xfrm>
          <a:prstGeom prst="rect">
            <a:avLst/>
          </a:prstGeom>
        </p:spPr>
        <p:txBody>
          <a:bodyPr lIns="0" tIns="0" rIns="0" bIns="0" rtlCol="0" anchor="t">
            <a:spAutoFit/>
          </a:bodyPr>
          <a:lstStyle/>
          <a:p>
            <a:pPr algn="ctr" rtl="1">
              <a:lnSpc>
                <a:spcPts val="4313"/>
              </a:lnSpc>
            </a:pPr>
            <a:r>
              <a:rPr lang="ar-EG" sz="3081" b="1">
                <a:solidFill>
                  <a:srgbClr val="753192"/>
                </a:solidFill>
                <a:latin typeface="Canva Sans Bold"/>
                <a:ea typeface="Canva Sans Bold"/>
                <a:cs typeface="Canva Sans Bold"/>
                <a:sym typeface="Canva Sans Bold"/>
                <a:rtl/>
              </a:rPr>
              <a:t>تهديد الداخلين الجدد</a:t>
            </a:r>
          </a:p>
        </p:txBody>
      </p:sp>
      <p:sp>
        <p:nvSpPr>
          <p:cNvPr id="36" name="TextBox 36"/>
          <p:cNvSpPr txBox="1"/>
          <p:nvPr/>
        </p:nvSpPr>
        <p:spPr>
          <a:xfrm>
            <a:off x="10953312" y="6596616"/>
            <a:ext cx="7334688" cy="521811"/>
          </a:xfrm>
          <a:prstGeom prst="rect">
            <a:avLst/>
          </a:prstGeom>
        </p:spPr>
        <p:txBody>
          <a:bodyPr lIns="0" tIns="0" rIns="0" bIns="0" rtlCol="0" anchor="t">
            <a:spAutoFit/>
          </a:bodyPr>
          <a:lstStyle/>
          <a:p>
            <a:pPr algn="ctr" rtl="1">
              <a:lnSpc>
                <a:spcPts val="4313"/>
              </a:lnSpc>
            </a:pPr>
            <a:r>
              <a:rPr lang="ar-EG" sz="3081" b="1">
                <a:solidFill>
                  <a:srgbClr val="00A651"/>
                </a:solidFill>
                <a:latin typeface="Canva Sans Bold"/>
                <a:ea typeface="Canva Sans Bold"/>
                <a:cs typeface="Canva Sans Bold"/>
                <a:sym typeface="Canva Sans Bold"/>
                <a:rtl/>
              </a:rPr>
              <a:t>القدرة التفاوضية للمشترين</a:t>
            </a:r>
          </a:p>
        </p:txBody>
      </p:sp>
      <p:sp>
        <p:nvSpPr>
          <p:cNvPr id="37" name="TextBox 37"/>
          <p:cNvSpPr txBox="1"/>
          <p:nvPr/>
        </p:nvSpPr>
        <p:spPr>
          <a:xfrm>
            <a:off x="10953312" y="4805208"/>
            <a:ext cx="7334688" cy="521811"/>
          </a:xfrm>
          <a:prstGeom prst="rect">
            <a:avLst/>
          </a:prstGeom>
        </p:spPr>
        <p:txBody>
          <a:bodyPr lIns="0" tIns="0" rIns="0" bIns="0" rtlCol="0" anchor="t">
            <a:spAutoFit/>
          </a:bodyPr>
          <a:lstStyle/>
          <a:p>
            <a:pPr algn="ctr" rtl="1">
              <a:lnSpc>
                <a:spcPts val="4313"/>
              </a:lnSpc>
            </a:pPr>
            <a:r>
              <a:rPr lang="ar-EG" sz="3081" b="1">
                <a:solidFill>
                  <a:srgbClr val="38B6FF"/>
                </a:solidFill>
                <a:latin typeface="Canva Sans Bold"/>
                <a:ea typeface="Canva Sans Bold"/>
                <a:cs typeface="Canva Sans Bold"/>
                <a:sym typeface="Canva Sans Bold"/>
                <a:rtl/>
              </a:rPr>
              <a:t>القدرة التفاوضية للموردين</a:t>
            </a:r>
          </a:p>
        </p:txBody>
      </p:sp>
      <p:sp>
        <p:nvSpPr>
          <p:cNvPr id="38" name="TextBox 38"/>
          <p:cNvSpPr txBox="1"/>
          <p:nvPr/>
        </p:nvSpPr>
        <p:spPr>
          <a:xfrm>
            <a:off x="10953312" y="2942316"/>
            <a:ext cx="7334688" cy="521811"/>
          </a:xfrm>
          <a:prstGeom prst="rect">
            <a:avLst/>
          </a:prstGeom>
        </p:spPr>
        <p:txBody>
          <a:bodyPr lIns="0" tIns="0" rIns="0" bIns="0" rtlCol="0" anchor="t">
            <a:spAutoFit/>
          </a:bodyPr>
          <a:lstStyle/>
          <a:p>
            <a:pPr algn="ctr" rtl="1">
              <a:lnSpc>
                <a:spcPts val="4313"/>
              </a:lnSpc>
            </a:pPr>
            <a:r>
              <a:rPr lang="ar-EG" sz="3081" b="1">
                <a:solidFill>
                  <a:srgbClr val="FF914D"/>
                </a:solidFill>
                <a:latin typeface="Canva Sans Bold"/>
                <a:ea typeface="Canva Sans Bold"/>
                <a:cs typeface="Canva Sans Bold"/>
                <a:sym typeface="Canva Sans Bold"/>
                <a:rtl/>
              </a:rPr>
              <a:t>تهديد المنتجات البديلة</a:t>
            </a:r>
          </a:p>
        </p:txBody>
      </p:sp>
      <p:sp>
        <p:nvSpPr>
          <p:cNvPr id="39" name="TextBox 39"/>
          <p:cNvSpPr txBox="1"/>
          <p:nvPr/>
        </p:nvSpPr>
        <p:spPr>
          <a:xfrm>
            <a:off x="10953312" y="8461451"/>
            <a:ext cx="7334688" cy="521811"/>
          </a:xfrm>
          <a:prstGeom prst="rect">
            <a:avLst/>
          </a:prstGeom>
        </p:spPr>
        <p:txBody>
          <a:bodyPr lIns="0" tIns="0" rIns="0" bIns="0" rtlCol="0" anchor="t">
            <a:spAutoFit/>
          </a:bodyPr>
          <a:lstStyle/>
          <a:p>
            <a:pPr algn="ctr" rtl="1">
              <a:lnSpc>
                <a:spcPts val="4313"/>
              </a:lnSpc>
            </a:pPr>
            <a:r>
              <a:rPr lang="ar-EG" sz="3081" b="1">
                <a:solidFill>
                  <a:srgbClr val="FF66C4"/>
                </a:solidFill>
                <a:latin typeface="Canva Sans Bold"/>
                <a:ea typeface="Canva Sans Bold"/>
                <a:cs typeface="Canva Sans Bold"/>
                <a:sym typeface="Canva Sans Bold"/>
                <a:rtl/>
              </a:rPr>
              <a:t>التنافس الصناعي</a:t>
            </a:r>
          </a:p>
        </p:txBody>
      </p:sp>
      <p:sp>
        <p:nvSpPr>
          <p:cNvPr id="40" name="TextBox 40"/>
          <p:cNvSpPr txBox="1"/>
          <p:nvPr/>
        </p:nvSpPr>
        <p:spPr>
          <a:xfrm>
            <a:off x="3241403" y="4847988"/>
            <a:ext cx="3208101" cy="1654299"/>
          </a:xfrm>
          <a:prstGeom prst="rect">
            <a:avLst/>
          </a:prstGeom>
        </p:spPr>
        <p:txBody>
          <a:bodyPr lIns="0" tIns="0" rIns="0" bIns="0" rtlCol="0" anchor="t">
            <a:spAutoFit/>
          </a:bodyPr>
          <a:lstStyle/>
          <a:p>
            <a:pPr algn="ctr">
              <a:lnSpc>
                <a:spcPts val="4313"/>
              </a:lnSpc>
              <a:spcBef>
                <a:spcPct val="0"/>
              </a:spcBef>
            </a:pPr>
            <a:r>
              <a:rPr lang="en-US" sz="3081" b="1" dirty="0">
                <a:solidFill>
                  <a:srgbClr val="000000"/>
                </a:solidFill>
                <a:latin typeface="Canva Sans Bold"/>
                <a:ea typeface="Canva Sans Bold"/>
                <a:cs typeface="Canva Sans Bold"/>
                <a:sym typeface="Canva Sans Bold"/>
              </a:rPr>
              <a:t>PORTER’S 5 </a:t>
            </a:r>
            <a:r>
              <a:rPr lang="en-US" sz="3081" b="1" dirty="0" smtClean="0">
                <a:solidFill>
                  <a:srgbClr val="000000"/>
                </a:solidFill>
                <a:latin typeface="Canva Sans Bold"/>
                <a:ea typeface="Canva Sans Bold"/>
                <a:cs typeface="Canva Sans Bold"/>
                <a:sym typeface="Canva Sans Bold"/>
              </a:rPr>
              <a:t>FORCES</a:t>
            </a:r>
          </a:p>
          <a:p>
            <a:pPr algn="ctr">
              <a:lnSpc>
                <a:spcPts val="4313"/>
              </a:lnSpc>
              <a:spcBef>
                <a:spcPct val="0"/>
              </a:spcBef>
            </a:pPr>
            <a:r>
              <a:rPr lang="en-US" sz="3081" b="1" dirty="0" smtClean="0">
                <a:solidFill>
                  <a:srgbClr val="000000"/>
                </a:solidFill>
                <a:latin typeface="Canva Sans Bold"/>
                <a:ea typeface="Canva Sans Bold"/>
                <a:cs typeface="Canva Sans Bold"/>
                <a:sym typeface="Canva Sans Bold"/>
              </a:rPr>
              <a:t>For ikea</a:t>
            </a:r>
            <a:endParaRPr lang="en-US" sz="3081" b="1" dirty="0">
              <a:solidFill>
                <a:srgbClr val="000000"/>
              </a:solidFill>
              <a:latin typeface="Canva Sans Bold"/>
              <a:ea typeface="Canva Sans Bold"/>
              <a:cs typeface="Canva Sans Bold"/>
              <a:sym typeface="Canva Sans 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5" name="Group 5"/>
          <p:cNvGrpSpPr/>
          <p:nvPr/>
        </p:nvGrpSpPr>
        <p:grpSpPr>
          <a:xfrm>
            <a:off x="191432" y="114300"/>
            <a:ext cx="10397165" cy="96012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A2"/>
            </a:solidFill>
            <a:ln cap="sq">
              <a:noFill/>
              <a:prstDash val="solid"/>
              <a:miter/>
            </a:ln>
          </p:spPr>
        </p:sp>
        <p:sp>
          <p:nvSpPr>
            <p:cNvPr id="7" name="TextBox 7"/>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1" name="Freeform 11"/>
          <p:cNvSpPr/>
          <p:nvPr/>
        </p:nvSpPr>
        <p:spPr>
          <a:xfrm>
            <a:off x="15652706" y="-1342412"/>
            <a:ext cx="4320933" cy="2371112"/>
          </a:xfrm>
          <a:custGeom>
            <a:avLst/>
            <a:gdLst/>
            <a:ahLst/>
            <a:cxnLst/>
            <a:rect l="l" t="t" r="r" b="b"/>
            <a:pathLst>
              <a:path w="4320933" h="2371112">
                <a:moveTo>
                  <a:pt x="0" y="0"/>
                </a:moveTo>
                <a:lnTo>
                  <a:pt x="4320933" y="0"/>
                </a:lnTo>
                <a:lnTo>
                  <a:pt x="4320933" y="2371112"/>
                </a:lnTo>
                <a:lnTo>
                  <a:pt x="0" y="237111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3" name="TextBox 13"/>
          <p:cNvSpPr txBox="1"/>
          <p:nvPr/>
        </p:nvSpPr>
        <p:spPr>
          <a:xfrm>
            <a:off x="1219170" y="2267944"/>
            <a:ext cx="8341690" cy="5899051"/>
          </a:xfrm>
          <a:prstGeom prst="rect">
            <a:avLst/>
          </a:prstGeom>
        </p:spPr>
        <p:txBody>
          <a:bodyPr lIns="0" tIns="0" rIns="0" bIns="0" rtlCol="0" anchor="t">
            <a:spAutoFit/>
          </a:bodyPr>
          <a:lstStyle/>
          <a:p>
            <a:pPr marL="323851" lvl="1" algn="just" rtl="1">
              <a:lnSpc>
                <a:spcPts val="4560"/>
              </a:lnSpc>
            </a:pPr>
            <a:r>
              <a:rPr lang="ar-DZ"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تعد شركة </a:t>
            </a:r>
            <a:r>
              <a:rPr lang="fr-FR"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IKEA</a:t>
            </a:r>
            <a:r>
              <a:rPr lang="ar-DZ"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 قصة نجاح عالمية بدأت من مزرعة سويدية صغيرة . تأسست في عام 1943 وتحولت تدريجيا الى أكبر متاجر الأثاث في العالم. من خلال التركيز على التصميم البسيط الوظيفي، والأسعار المعقولة ، نجحت ايكيا في تغيير طريقة تفكير الناس في الأثاث المنزلية.</a:t>
            </a:r>
          </a:p>
          <a:p>
            <a:pPr marL="323851" lvl="1" algn="just" rtl="1">
              <a:lnSpc>
                <a:spcPts val="4560"/>
              </a:lnSpc>
            </a:pPr>
            <a:r>
              <a:rPr lang="ar-DZ"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هذا البحث سيتعمق أكثر في تاريخ </a:t>
            </a:r>
            <a:r>
              <a:rPr lang="fr-FR"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IKEA</a:t>
            </a:r>
            <a:r>
              <a:rPr lang="ar-DZ" sz="4400"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 ، واستراتيجياتها التسويقية، وتأثيرها على صناعة الأثاث العالمية.</a:t>
            </a:r>
            <a:endParaRPr lang="ar-EG" sz="4400" b="1" dirty="0">
              <a:solidFill>
                <a:srgbClr val="000000"/>
              </a:solidFill>
              <a:latin typeface="Simplified Arabic" panose="02020603050405020304" pitchFamily="18" charset="-78"/>
              <a:ea typeface="DM Sans"/>
              <a:cs typeface="Simplified Arabic" panose="02020603050405020304" pitchFamily="18" charset="-78"/>
              <a:sym typeface="DM Sans"/>
              <a:rtl/>
            </a:endParaRPr>
          </a:p>
        </p:txBody>
      </p:sp>
      <p:sp>
        <p:nvSpPr>
          <p:cNvPr id="14" name="Freeform 14"/>
          <p:cNvSpPr/>
          <p:nvPr/>
        </p:nvSpPr>
        <p:spPr>
          <a:xfrm>
            <a:off x="-1360469" y="9331122"/>
            <a:ext cx="3924501" cy="2153570"/>
          </a:xfrm>
          <a:custGeom>
            <a:avLst/>
            <a:gdLst/>
            <a:ahLst/>
            <a:cxnLst/>
            <a:rect l="l" t="t" r="r" b="b"/>
            <a:pathLst>
              <a:path w="3924501" h="2153570">
                <a:moveTo>
                  <a:pt x="0" y="0"/>
                </a:moveTo>
                <a:lnTo>
                  <a:pt x="3924501" y="0"/>
                </a:lnTo>
                <a:lnTo>
                  <a:pt x="3924501" y="2153570"/>
                </a:lnTo>
                <a:lnTo>
                  <a:pt x="0" y="215357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0400" y="2321258"/>
            <a:ext cx="7213082" cy="7491040"/>
          </a:xfrm>
          <a:prstGeom prst="ellipse">
            <a:avLst/>
          </a:prstGeom>
          <a:ln>
            <a:noFill/>
          </a:ln>
          <a:effectLst>
            <a:softEdge rad="112500"/>
          </a:effectLst>
        </p:spPr>
      </p:pic>
      <p:sp>
        <p:nvSpPr>
          <p:cNvPr id="4" name="Rectangle 3"/>
          <p:cNvSpPr/>
          <p:nvPr/>
        </p:nvSpPr>
        <p:spPr>
          <a:xfrm>
            <a:off x="4038600" y="751598"/>
            <a:ext cx="2002472" cy="1569660"/>
          </a:xfrm>
          <a:prstGeom prst="rect">
            <a:avLst/>
          </a:prstGeom>
          <a:noFill/>
        </p:spPr>
        <p:txBody>
          <a:bodyPr wrap="none" lIns="91440" tIns="45720" rIns="91440" bIns="45720">
            <a:spAutoFit/>
          </a:bodyPr>
          <a:lstStyle/>
          <a:p>
            <a:pPr algn="ctr"/>
            <a:r>
              <a:rPr lang="ar-DZ" sz="9600" b="1" dirty="0" smtClean="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المقدمة</a:t>
            </a:r>
            <a:endParaRPr lang="fr-FR" sz="9600" b="1"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516600" y="2164258"/>
            <a:ext cx="7444961" cy="7732674"/>
            <a:chOff x="0" y="0"/>
            <a:chExt cx="1960813" cy="2036589"/>
          </a:xfrm>
        </p:grpSpPr>
        <p:sp>
          <p:nvSpPr>
            <p:cNvPr id="3" name="Freeform 3"/>
            <p:cNvSpPr/>
            <p:nvPr/>
          </p:nvSpPr>
          <p:spPr>
            <a:xfrm>
              <a:off x="0" y="0"/>
              <a:ext cx="1960813" cy="2036589"/>
            </a:xfrm>
            <a:custGeom>
              <a:avLst/>
              <a:gdLst/>
              <a:ahLst/>
              <a:cxnLst/>
              <a:rect l="l" t="t" r="r" b="b"/>
              <a:pathLst>
                <a:path w="1960813" h="2036589">
                  <a:moveTo>
                    <a:pt x="11439" y="0"/>
                  </a:moveTo>
                  <a:lnTo>
                    <a:pt x="1949374" y="0"/>
                  </a:lnTo>
                  <a:cubicBezTo>
                    <a:pt x="1952408" y="0"/>
                    <a:pt x="1955317" y="1205"/>
                    <a:pt x="1957462" y="3350"/>
                  </a:cubicBezTo>
                  <a:cubicBezTo>
                    <a:pt x="1959608" y="5496"/>
                    <a:pt x="1960813" y="8405"/>
                    <a:pt x="1960813" y="11439"/>
                  </a:cubicBezTo>
                  <a:lnTo>
                    <a:pt x="1960813" y="2025150"/>
                  </a:lnTo>
                  <a:cubicBezTo>
                    <a:pt x="1960813" y="2031468"/>
                    <a:pt x="1955691" y="2036589"/>
                    <a:pt x="1949374" y="2036589"/>
                  </a:cubicBezTo>
                  <a:lnTo>
                    <a:pt x="11439" y="2036589"/>
                  </a:lnTo>
                  <a:cubicBezTo>
                    <a:pt x="5121" y="2036589"/>
                    <a:pt x="0" y="2031468"/>
                    <a:pt x="0" y="2025150"/>
                  </a:cubicBezTo>
                  <a:lnTo>
                    <a:pt x="0" y="11439"/>
                  </a:lnTo>
                  <a:cubicBezTo>
                    <a:pt x="0" y="5121"/>
                    <a:pt x="5121" y="0"/>
                    <a:pt x="11439" y="0"/>
                  </a:cubicBezTo>
                  <a:close/>
                </a:path>
              </a:pathLst>
            </a:custGeom>
            <a:solidFill>
              <a:srgbClr val="FFFFFF"/>
            </a:solidFill>
          </p:spPr>
        </p:sp>
        <p:sp>
          <p:nvSpPr>
            <p:cNvPr id="4" name="TextBox 4"/>
            <p:cNvSpPr txBox="1"/>
            <p:nvPr/>
          </p:nvSpPr>
          <p:spPr>
            <a:xfrm>
              <a:off x="0" y="-28575"/>
              <a:ext cx="1960813" cy="2065164"/>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533410" y="696844"/>
            <a:ext cx="7444961" cy="1473374"/>
            <a:chOff x="0" y="0"/>
            <a:chExt cx="1624604" cy="321513"/>
          </a:xfrm>
        </p:grpSpPr>
        <p:sp>
          <p:nvSpPr>
            <p:cNvPr id="6" name="Freeform 6"/>
            <p:cNvSpPr/>
            <p:nvPr/>
          </p:nvSpPr>
          <p:spPr>
            <a:xfrm>
              <a:off x="0" y="0"/>
              <a:ext cx="1624604" cy="321513"/>
            </a:xfrm>
            <a:custGeom>
              <a:avLst/>
              <a:gdLst/>
              <a:ahLst/>
              <a:cxnLst/>
              <a:rect l="l" t="t" r="r" b="b"/>
              <a:pathLst>
                <a:path w="1624604" h="321513">
                  <a:moveTo>
                    <a:pt x="1624604" y="0"/>
                  </a:moveTo>
                  <a:lnTo>
                    <a:pt x="1624604" y="207213"/>
                  </a:lnTo>
                  <a:lnTo>
                    <a:pt x="812302" y="321513"/>
                  </a:lnTo>
                  <a:lnTo>
                    <a:pt x="0" y="207213"/>
                  </a:lnTo>
                  <a:lnTo>
                    <a:pt x="0" y="0"/>
                  </a:lnTo>
                  <a:lnTo>
                    <a:pt x="1624604" y="0"/>
                  </a:lnTo>
                  <a:close/>
                </a:path>
              </a:pathLst>
            </a:custGeom>
            <a:solidFill>
              <a:srgbClr val="0459CB"/>
            </a:solidFill>
          </p:spPr>
        </p:sp>
        <p:sp>
          <p:nvSpPr>
            <p:cNvPr id="7" name="TextBox 7"/>
            <p:cNvSpPr txBox="1"/>
            <p:nvPr/>
          </p:nvSpPr>
          <p:spPr>
            <a:xfrm>
              <a:off x="0" y="-28575"/>
              <a:ext cx="1624604" cy="235788"/>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a:off x="9818129" y="2331082"/>
            <a:ext cx="7706927" cy="7732674"/>
            <a:chOff x="0" y="0"/>
            <a:chExt cx="2029808" cy="2036589"/>
          </a:xfrm>
        </p:grpSpPr>
        <p:sp>
          <p:nvSpPr>
            <p:cNvPr id="9" name="Freeform 9"/>
            <p:cNvSpPr/>
            <p:nvPr/>
          </p:nvSpPr>
          <p:spPr>
            <a:xfrm>
              <a:off x="0" y="0"/>
              <a:ext cx="2029808" cy="2036589"/>
            </a:xfrm>
            <a:custGeom>
              <a:avLst/>
              <a:gdLst/>
              <a:ahLst/>
              <a:cxnLst/>
              <a:rect l="l" t="t" r="r" b="b"/>
              <a:pathLst>
                <a:path w="2029808" h="2036589">
                  <a:moveTo>
                    <a:pt x="11050" y="0"/>
                  </a:moveTo>
                  <a:lnTo>
                    <a:pt x="2018758" y="0"/>
                  </a:lnTo>
                  <a:cubicBezTo>
                    <a:pt x="2024861" y="0"/>
                    <a:pt x="2029808" y="4947"/>
                    <a:pt x="2029808" y="11050"/>
                  </a:cubicBezTo>
                  <a:lnTo>
                    <a:pt x="2029808" y="2025539"/>
                  </a:lnTo>
                  <a:cubicBezTo>
                    <a:pt x="2029808" y="2031642"/>
                    <a:pt x="2024861" y="2036589"/>
                    <a:pt x="2018758" y="2036589"/>
                  </a:cubicBezTo>
                  <a:lnTo>
                    <a:pt x="11050" y="2036589"/>
                  </a:lnTo>
                  <a:cubicBezTo>
                    <a:pt x="4947" y="2036589"/>
                    <a:pt x="0" y="2031642"/>
                    <a:pt x="0" y="2025539"/>
                  </a:cubicBezTo>
                  <a:lnTo>
                    <a:pt x="0" y="11050"/>
                  </a:lnTo>
                  <a:cubicBezTo>
                    <a:pt x="0" y="4947"/>
                    <a:pt x="4947" y="0"/>
                    <a:pt x="11050" y="0"/>
                  </a:cubicBezTo>
                  <a:close/>
                </a:path>
              </a:pathLst>
            </a:custGeom>
            <a:solidFill>
              <a:srgbClr val="FFFFFF"/>
            </a:solidFill>
          </p:spPr>
        </p:sp>
        <p:sp>
          <p:nvSpPr>
            <p:cNvPr id="10" name="TextBox 10"/>
            <p:cNvSpPr txBox="1"/>
            <p:nvPr/>
          </p:nvSpPr>
          <p:spPr>
            <a:xfrm>
              <a:off x="0" y="-28575"/>
              <a:ext cx="2029808" cy="2065164"/>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rot="10800000">
            <a:off x="10055591" y="734568"/>
            <a:ext cx="7458579" cy="1473374"/>
            <a:chOff x="0" y="0"/>
            <a:chExt cx="1627576" cy="321513"/>
          </a:xfrm>
        </p:grpSpPr>
        <p:sp>
          <p:nvSpPr>
            <p:cNvPr id="12" name="Freeform 12"/>
            <p:cNvSpPr/>
            <p:nvPr/>
          </p:nvSpPr>
          <p:spPr>
            <a:xfrm>
              <a:off x="0" y="0"/>
              <a:ext cx="1627576" cy="321513"/>
            </a:xfrm>
            <a:custGeom>
              <a:avLst/>
              <a:gdLst/>
              <a:ahLst/>
              <a:cxnLst/>
              <a:rect l="l" t="t" r="r" b="b"/>
              <a:pathLst>
                <a:path w="1627576" h="321513">
                  <a:moveTo>
                    <a:pt x="1627576" y="0"/>
                  </a:moveTo>
                  <a:lnTo>
                    <a:pt x="1627576" y="207213"/>
                  </a:lnTo>
                  <a:lnTo>
                    <a:pt x="813788" y="321513"/>
                  </a:lnTo>
                  <a:lnTo>
                    <a:pt x="0" y="207213"/>
                  </a:lnTo>
                  <a:lnTo>
                    <a:pt x="0" y="0"/>
                  </a:lnTo>
                  <a:lnTo>
                    <a:pt x="1627576" y="0"/>
                  </a:lnTo>
                  <a:close/>
                </a:path>
              </a:pathLst>
            </a:custGeom>
            <a:solidFill>
              <a:srgbClr val="0459CB"/>
            </a:solidFill>
          </p:spPr>
        </p:sp>
        <p:sp>
          <p:nvSpPr>
            <p:cNvPr id="13" name="TextBox 13"/>
            <p:cNvSpPr txBox="1"/>
            <p:nvPr/>
          </p:nvSpPr>
          <p:spPr>
            <a:xfrm>
              <a:off x="0" y="-28575"/>
              <a:ext cx="1627576" cy="235788"/>
            </a:xfrm>
            <a:prstGeom prst="rect">
              <a:avLst/>
            </a:prstGeom>
          </p:spPr>
          <p:txBody>
            <a:bodyPr lIns="50800" tIns="50800" rIns="50800" bIns="50800" rtlCol="0" anchor="ctr"/>
            <a:lstStyle/>
            <a:p>
              <a:pPr algn="ctr">
                <a:lnSpc>
                  <a:spcPts val="2590"/>
                </a:lnSpc>
              </a:pPr>
              <a:endParaRPr/>
            </a:p>
          </p:txBody>
        </p:sp>
      </p:grpSp>
      <p:sp>
        <p:nvSpPr>
          <p:cNvPr id="20" name="Freeform 20"/>
          <p:cNvSpPr/>
          <p:nvPr/>
        </p:nvSpPr>
        <p:spPr>
          <a:xfrm>
            <a:off x="15389711" y="-1175164"/>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TextBox 21"/>
          <p:cNvSpPr txBox="1"/>
          <p:nvPr/>
        </p:nvSpPr>
        <p:spPr>
          <a:xfrm>
            <a:off x="2057400" y="1318223"/>
            <a:ext cx="4071174" cy="474489"/>
          </a:xfrm>
          <a:prstGeom prst="rect">
            <a:avLst/>
          </a:prstGeom>
        </p:spPr>
        <p:txBody>
          <a:bodyPr lIns="0" tIns="0" rIns="0" bIns="0" rtlCol="0" anchor="t">
            <a:spAutoFit/>
          </a:bodyPr>
          <a:lstStyle/>
          <a:p>
            <a:pPr algn="ctr" rtl="1">
              <a:lnSpc>
                <a:spcPts val="3709"/>
              </a:lnSpc>
              <a:spcBef>
                <a:spcPct val="0"/>
              </a:spcBef>
            </a:pPr>
            <a:r>
              <a:rPr lang="ar-EG" sz="3200" b="1" dirty="0">
                <a:solidFill>
                  <a:srgbClr val="FFFAEB"/>
                </a:solidFill>
                <a:latin typeface="DM Sans Bold"/>
                <a:ea typeface="DM Sans Bold"/>
                <a:cs typeface="+mj-cs"/>
                <a:sym typeface="DM Sans Bold"/>
                <a:rtl/>
              </a:rPr>
              <a:t>تهديد الداخلين الجدد</a:t>
            </a:r>
          </a:p>
        </p:txBody>
      </p:sp>
      <p:sp>
        <p:nvSpPr>
          <p:cNvPr id="22" name="TextBox 22"/>
          <p:cNvSpPr txBox="1"/>
          <p:nvPr/>
        </p:nvSpPr>
        <p:spPr>
          <a:xfrm>
            <a:off x="10631076" y="2338890"/>
            <a:ext cx="6734054" cy="8309967"/>
          </a:xfrm>
          <a:prstGeom prst="rect">
            <a:avLst/>
          </a:prstGeom>
        </p:spPr>
        <p:txBody>
          <a:bodyPr lIns="0" tIns="0" rIns="0" bIns="0" rtlCol="0" anchor="t">
            <a:spAutoFit/>
          </a:bodyPr>
          <a:lstStyle/>
          <a:p>
            <a:pPr marL="521039" lvl="1" indent="-260520" algn="just" rtl="1">
              <a:lnSpc>
                <a:spcPts val="3620"/>
              </a:lnSpc>
              <a:buFont typeface="Arial"/>
              <a:buChar char="•"/>
            </a:pPr>
            <a:r>
              <a:rPr lang="ar-EG" sz="3200" b="1" dirty="0">
                <a:solidFill>
                  <a:srgbClr val="000000"/>
                </a:solidFill>
                <a:latin typeface="DM Sans"/>
                <a:ea typeface="DM Sans"/>
                <a:cs typeface="+mj-cs"/>
                <a:sym typeface="DM Sans"/>
                <a:rtl/>
              </a:rPr>
              <a:t>تهديد المنتجات البديلة ل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يعد متوسط إلى مرتفع. و تساهم عدة عوامل في ذلك، مثل توفر تجار التجزئة البديلين والعلامات التجارية التي تقدم منتجات مماثلة، وظهور التجارة الإلكترونية، ومفهوم الأثاث المملوك مسبقًا أو المستعمل. و هذا يعني ان العملاء لديهم خيارات مختلفة، مما يسهل التوجه إلى البدائل.</a:t>
            </a:r>
          </a:p>
          <a:p>
            <a:pPr marL="521039" lvl="1" indent="-260520" algn="just" rtl="1">
              <a:lnSpc>
                <a:spcPts val="3620"/>
              </a:lnSpc>
              <a:buFont typeface="Arial"/>
              <a:buChar char="•"/>
            </a:pPr>
            <a:r>
              <a:rPr lang="ar-EG" sz="3200" b="1" dirty="0">
                <a:solidFill>
                  <a:srgbClr val="000000"/>
                </a:solidFill>
                <a:latin typeface="DM Sans"/>
                <a:ea typeface="DM Sans"/>
                <a:cs typeface="+mj-cs"/>
                <a:sym typeface="DM Sans"/>
                <a:rtl/>
              </a:rPr>
              <a:t>تعالج ايكيا هذا التهديد من خلال تمييز نفسها من خلال مجموعة منتجاتها الواسعة، وابتكار التصميم، والتسعير الميسور التكلفة، وهوية العلامة التجارية القوية. يوفر تركيز الشركة على التصميم الديمقراطي وتجربة التسوق الفريدة ميزة تنافسية. بالإضافة إلى ذلك، ان الولاء وثقة العملاء ب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يمنعهم من البحث عن بدائل اخرى. في حين أن التهديد موجود، فإن الابتكار والتكيف المستمر لـ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يساعد في التخفيف من تأثيره</a:t>
            </a:r>
            <a:r>
              <a:rPr lang="ar-EG" sz="2413" b="1" dirty="0">
                <a:solidFill>
                  <a:srgbClr val="000000"/>
                </a:solidFill>
                <a:latin typeface="DM Sans"/>
                <a:ea typeface="DM Sans"/>
                <a:cs typeface="+mj-cs"/>
                <a:sym typeface="DM Sans"/>
                <a:rtl/>
              </a:rPr>
              <a:t>.</a:t>
            </a:r>
          </a:p>
          <a:p>
            <a:pPr algn="just" rtl="1">
              <a:lnSpc>
                <a:spcPts val="3620"/>
              </a:lnSpc>
            </a:pPr>
            <a:endParaRPr lang="ar-EG" sz="2413" b="1" dirty="0">
              <a:solidFill>
                <a:srgbClr val="000000"/>
              </a:solidFill>
              <a:latin typeface="DM Sans"/>
              <a:ea typeface="DM Sans"/>
              <a:cs typeface="+mj-cs"/>
              <a:sym typeface="DM Sans"/>
              <a:rtl/>
            </a:endParaRPr>
          </a:p>
        </p:txBody>
      </p:sp>
      <p:sp>
        <p:nvSpPr>
          <p:cNvPr id="23" name="TextBox 23"/>
          <p:cNvSpPr txBox="1"/>
          <p:nvPr/>
        </p:nvSpPr>
        <p:spPr>
          <a:xfrm>
            <a:off x="11995174" y="1420761"/>
            <a:ext cx="4071174" cy="474489"/>
          </a:xfrm>
          <a:prstGeom prst="rect">
            <a:avLst/>
          </a:prstGeom>
        </p:spPr>
        <p:txBody>
          <a:bodyPr lIns="0" tIns="0" rIns="0" bIns="0" rtlCol="0" anchor="t">
            <a:spAutoFit/>
          </a:bodyPr>
          <a:lstStyle/>
          <a:p>
            <a:pPr algn="ctr" rtl="1">
              <a:lnSpc>
                <a:spcPts val="3709"/>
              </a:lnSpc>
              <a:spcBef>
                <a:spcPct val="0"/>
              </a:spcBef>
            </a:pPr>
            <a:r>
              <a:rPr lang="ar-EG" sz="3200" b="1" dirty="0">
                <a:solidFill>
                  <a:srgbClr val="FFFAEB"/>
                </a:solidFill>
                <a:latin typeface="DM Sans Bold"/>
                <a:ea typeface="DM Sans Bold"/>
                <a:cs typeface="+mj-cs"/>
                <a:sym typeface="DM Sans Bold"/>
                <a:rtl/>
              </a:rPr>
              <a:t>تهديد المنتجات البديلة</a:t>
            </a:r>
          </a:p>
        </p:txBody>
      </p:sp>
      <p:sp>
        <p:nvSpPr>
          <p:cNvPr id="24" name="Freeform 24"/>
          <p:cNvSpPr/>
          <p:nvPr/>
        </p:nvSpPr>
        <p:spPr>
          <a:xfrm>
            <a:off x="-1474667" y="9379003"/>
            <a:ext cx="4016153" cy="2203864"/>
          </a:xfrm>
          <a:custGeom>
            <a:avLst/>
            <a:gdLst/>
            <a:ahLst/>
            <a:cxnLst/>
            <a:rect l="l" t="t" r="r" b="b"/>
            <a:pathLst>
              <a:path w="4016153" h="2203864">
                <a:moveTo>
                  <a:pt x="0" y="0"/>
                </a:moveTo>
                <a:lnTo>
                  <a:pt x="4016153" y="0"/>
                </a:lnTo>
                <a:lnTo>
                  <a:pt x="4016153"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TextBox 25"/>
          <p:cNvSpPr txBox="1"/>
          <p:nvPr/>
        </p:nvSpPr>
        <p:spPr>
          <a:xfrm>
            <a:off x="871843" y="2797139"/>
            <a:ext cx="6442288" cy="7001917"/>
          </a:xfrm>
          <a:prstGeom prst="rect">
            <a:avLst/>
          </a:prstGeom>
        </p:spPr>
        <p:txBody>
          <a:bodyPr lIns="0" tIns="0" rIns="0" bIns="0" rtlCol="0" anchor="t">
            <a:spAutoFit/>
          </a:bodyPr>
          <a:lstStyle/>
          <a:p>
            <a:pPr algn="just" rtl="1">
              <a:lnSpc>
                <a:spcPts val="3919"/>
              </a:lnSpc>
            </a:pPr>
            <a:r>
              <a:rPr lang="ar-EG" sz="3200" b="1" dirty="0">
                <a:solidFill>
                  <a:srgbClr val="000000"/>
                </a:solidFill>
                <a:latin typeface="DM Sans"/>
                <a:ea typeface="DM Sans"/>
                <a:cs typeface="+mj-cs"/>
                <a:sym typeface="DM Sans"/>
                <a:rtl/>
              </a:rPr>
              <a:t>يعد التهديد من الوافدين الجدد متوسطا لان اقتصاديات الحجم في ايكيا، وهوية العلامة التجارية المعروفة ، وكفاءة سلسلة التوريد تعتبر حواجز كبيرة. ومع ذلك، فإن ارتفاع البيع بالتجزئة عبر الإنترنت يقلل من تلك الحواجز للداخلين الجدد. وعلى الرغم من ذلك، فإن مكانة ايكيا القوية في السوق، والتسعير منخفض التكلفة، ومجموعة المنتجات الواسعة، وولاء العملاء تجعل من الصعب على الداخلين الجدد تحقيق نجاح مماثل. و تعزز معرفة ايكيا الصناعية وعلاقات الموردين و المكانة العالمية ميزتها التنافسية، مما يجعل التهديد المباشر من الوافدين الجدد منخفضًا نسبيًا.</a:t>
            </a:r>
          </a:p>
          <a:p>
            <a:pPr algn="just" rtl="1">
              <a:lnSpc>
                <a:spcPts val="3919"/>
              </a:lnSpc>
            </a:pPr>
            <a:endParaRPr lang="ar-EG" sz="2613" b="1" dirty="0">
              <a:solidFill>
                <a:srgbClr val="000000"/>
              </a:solidFill>
              <a:latin typeface="DM Sans"/>
              <a:ea typeface="DM Sans"/>
              <a:cs typeface="+mj-cs"/>
              <a:sym typeface="DM Sans"/>
              <a:rt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791446" y="1789777"/>
            <a:ext cx="7879097" cy="8126384"/>
            <a:chOff x="0" y="0"/>
            <a:chExt cx="2075153" cy="2140282"/>
          </a:xfrm>
        </p:grpSpPr>
        <p:sp>
          <p:nvSpPr>
            <p:cNvPr id="3" name="Freeform 3"/>
            <p:cNvSpPr/>
            <p:nvPr/>
          </p:nvSpPr>
          <p:spPr>
            <a:xfrm>
              <a:off x="0" y="0"/>
              <a:ext cx="2075153" cy="2140282"/>
            </a:xfrm>
            <a:custGeom>
              <a:avLst/>
              <a:gdLst/>
              <a:ahLst/>
              <a:cxnLst/>
              <a:rect l="l" t="t" r="r" b="b"/>
              <a:pathLst>
                <a:path w="2075153" h="2140282">
                  <a:moveTo>
                    <a:pt x="10808" y="0"/>
                  </a:moveTo>
                  <a:lnTo>
                    <a:pt x="2064345" y="0"/>
                  </a:lnTo>
                  <a:cubicBezTo>
                    <a:pt x="2070314" y="0"/>
                    <a:pt x="2075153" y="4839"/>
                    <a:pt x="2075153" y="10808"/>
                  </a:cubicBezTo>
                  <a:lnTo>
                    <a:pt x="2075153" y="2129474"/>
                  </a:lnTo>
                  <a:cubicBezTo>
                    <a:pt x="2075153" y="2135443"/>
                    <a:pt x="2070314" y="2140282"/>
                    <a:pt x="2064345" y="2140282"/>
                  </a:cubicBezTo>
                  <a:lnTo>
                    <a:pt x="10808" y="2140282"/>
                  </a:lnTo>
                  <a:cubicBezTo>
                    <a:pt x="7942" y="2140282"/>
                    <a:pt x="5193" y="2139144"/>
                    <a:pt x="3166" y="2137117"/>
                  </a:cubicBezTo>
                  <a:cubicBezTo>
                    <a:pt x="1139" y="2135090"/>
                    <a:pt x="0" y="2132340"/>
                    <a:pt x="0" y="2129474"/>
                  </a:cubicBezTo>
                  <a:lnTo>
                    <a:pt x="0" y="10808"/>
                  </a:lnTo>
                  <a:cubicBezTo>
                    <a:pt x="0" y="4839"/>
                    <a:pt x="4839" y="0"/>
                    <a:pt x="10808" y="0"/>
                  </a:cubicBezTo>
                  <a:close/>
                </a:path>
              </a:pathLst>
            </a:custGeom>
            <a:solidFill>
              <a:srgbClr val="FFFFFF"/>
            </a:solidFill>
          </p:spPr>
        </p:sp>
        <p:sp>
          <p:nvSpPr>
            <p:cNvPr id="4" name="TextBox 4"/>
            <p:cNvSpPr txBox="1"/>
            <p:nvPr/>
          </p:nvSpPr>
          <p:spPr>
            <a:xfrm>
              <a:off x="0" y="-28575"/>
              <a:ext cx="2075153" cy="2168857"/>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791446" y="316403"/>
            <a:ext cx="7879097" cy="1473374"/>
            <a:chOff x="0" y="0"/>
            <a:chExt cx="1719339" cy="321513"/>
          </a:xfrm>
        </p:grpSpPr>
        <p:sp>
          <p:nvSpPr>
            <p:cNvPr id="6" name="Freeform 6"/>
            <p:cNvSpPr/>
            <p:nvPr/>
          </p:nvSpPr>
          <p:spPr>
            <a:xfrm>
              <a:off x="0" y="0"/>
              <a:ext cx="1719339" cy="321513"/>
            </a:xfrm>
            <a:custGeom>
              <a:avLst/>
              <a:gdLst/>
              <a:ahLst/>
              <a:cxnLst/>
              <a:rect l="l" t="t" r="r" b="b"/>
              <a:pathLst>
                <a:path w="1719339" h="321513">
                  <a:moveTo>
                    <a:pt x="1719339" y="0"/>
                  </a:moveTo>
                  <a:lnTo>
                    <a:pt x="1719339" y="207213"/>
                  </a:lnTo>
                  <a:lnTo>
                    <a:pt x="859670" y="321513"/>
                  </a:lnTo>
                  <a:lnTo>
                    <a:pt x="0" y="207213"/>
                  </a:lnTo>
                  <a:lnTo>
                    <a:pt x="0" y="0"/>
                  </a:lnTo>
                  <a:lnTo>
                    <a:pt x="1719339" y="0"/>
                  </a:lnTo>
                  <a:close/>
                </a:path>
              </a:pathLst>
            </a:custGeom>
            <a:solidFill>
              <a:srgbClr val="0459CB"/>
            </a:solidFill>
          </p:spPr>
        </p:sp>
        <p:sp>
          <p:nvSpPr>
            <p:cNvPr id="7" name="TextBox 7"/>
            <p:cNvSpPr txBox="1"/>
            <p:nvPr/>
          </p:nvSpPr>
          <p:spPr>
            <a:xfrm>
              <a:off x="0" y="-28575"/>
              <a:ext cx="1719339" cy="235788"/>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a:off x="10250689" y="1705918"/>
            <a:ext cx="7601746" cy="8126384"/>
            <a:chOff x="0" y="0"/>
            <a:chExt cx="2002106" cy="2140282"/>
          </a:xfrm>
        </p:grpSpPr>
        <p:sp>
          <p:nvSpPr>
            <p:cNvPr id="9" name="Freeform 9"/>
            <p:cNvSpPr/>
            <p:nvPr/>
          </p:nvSpPr>
          <p:spPr>
            <a:xfrm>
              <a:off x="0" y="0"/>
              <a:ext cx="2002106" cy="2140282"/>
            </a:xfrm>
            <a:custGeom>
              <a:avLst/>
              <a:gdLst/>
              <a:ahLst/>
              <a:cxnLst/>
              <a:rect l="l" t="t" r="r" b="b"/>
              <a:pathLst>
                <a:path w="2002106" h="2140282">
                  <a:moveTo>
                    <a:pt x="11203" y="0"/>
                  </a:moveTo>
                  <a:lnTo>
                    <a:pt x="1990903" y="0"/>
                  </a:lnTo>
                  <a:cubicBezTo>
                    <a:pt x="1997090" y="0"/>
                    <a:pt x="2002106" y="5016"/>
                    <a:pt x="2002106" y="11203"/>
                  </a:cubicBezTo>
                  <a:lnTo>
                    <a:pt x="2002106" y="2129080"/>
                  </a:lnTo>
                  <a:cubicBezTo>
                    <a:pt x="2002106" y="2132051"/>
                    <a:pt x="2000926" y="2134900"/>
                    <a:pt x="1998825" y="2137001"/>
                  </a:cubicBezTo>
                  <a:cubicBezTo>
                    <a:pt x="1996724" y="2139102"/>
                    <a:pt x="1993874" y="2140282"/>
                    <a:pt x="1990903" y="2140282"/>
                  </a:cubicBezTo>
                  <a:lnTo>
                    <a:pt x="11203" y="2140282"/>
                  </a:lnTo>
                  <a:cubicBezTo>
                    <a:pt x="8232" y="2140282"/>
                    <a:pt x="5382" y="2139102"/>
                    <a:pt x="3281" y="2137001"/>
                  </a:cubicBezTo>
                  <a:cubicBezTo>
                    <a:pt x="1180" y="2134900"/>
                    <a:pt x="0" y="2132051"/>
                    <a:pt x="0" y="2129080"/>
                  </a:cubicBezTo>
                  <a:lnTo>
                    <a:pt x="0" y="11203"/>
                  </a:lnTo>
                  <a:cubicBezTo>
                    <a:pt x="0" y="8232"/>
                    <a:pt x="1180" y="5382"/>
                    <a:pt x="3281" y="3281"/>
                  </a:cubicBezTo>
                  <a:cubicBezTo>
                    <a:pt x="5382" y="1180"/>
                    <a:pt x="8232" y="0"/>
                    <a:pt x="11203" y="0"/>
                  </a:cubicBezTo>
                  <a:close/>
                </a:path>
              </a:pathLst>
            </a:custGeom>
            <a:solidFill>
              <a:srgbClr val="FFFFFF"/>
            </a:solidFill>
          </p:spPr>
        </p:sp>
        <p:sp>
          <p:nvSpPr>
            <p:cNvPr id="10" name="TextBox 10"/>
            <p:cNvSpPr txBox="1"/>
            <p:nvPr/>
          </p:nvSpPr>
          <p:spPr>
            <a:xfrm>
              <a:off x="0" y="-28575"/>
              <a:ext cx="2002106" cy="2168857"/>
            </a:xfrm>
            <a:prstGeom prst="rect">
              <a:avLst/>
            </a:prstGeom>
          </p:spPr>
          <p:txBody>
            <a:bodyPr lIns="50800" tIns="50800" rIns="50800" bIns="50800" rtlCol="0" anchor="ctr"/>
            <a:lstStyle/>
            <a:p>
              <a:pPr algn="ctr">
                <a:lnSpc>
                  <a:spcPts val="2590"/>
                </a:lnSpc>
              </a:pPr>
              <a:endParaRPr/>
            </a:p>
          </p:txBody>
        </p:sp>
      </p:grpSp>
      <p:grpSp>
        <p:nvGrpSpPr>
          <p:cNvPr id="11" name="Group 11"/>
          <p:cNvGrpSpPr/>
          <p:nvPr/>
        </p:nvGrpSpPr>
        <p:grpSpPr>
          <a:xfrm rot="-10800000">
            <a:off x="10250689" y="365417"/>
            <a:ext cx="7601746" cy="1473374"/>
            <a:chOff x="0" y="0"/>
            <a:chExt cx="1658817" cy="321513"/>
          </a:xfrm>
        </p:grpSpPr>
        <p:sp>
          <p:nvSpPr>
            <p:cNvPr id="12" name="Freeform 12"/>
            <p:cNvSpPr/>
            <p:nvPr/>
          </p:nvSpPr>
          <p:spPr>
            <a:xfrm>
              <a:off x="0" y="0"/>
              <a:ext cx="1658817" cy="321513"/>
            </a:xfrm>
            <a:custGeom>
              <a:avLst/>
              <a:gdLst/>
              <a:ahLst/>
              <a:cxnLst/>
              <a:rect l="l" t="t" r="r" b="b"/>
              <a:pathLst>
                <a:path w="1658817" h="321513">
                  <a:moveTo>
                    <a:pt x="1658817" y="0"/>
                  </a:moveTo>
                  <a:lnTo>
                    <a:pt x="1658817" y="207213"/>
                  </a:lnTo>
                  <a:lnTo>
                    <a:pt x="829408" y="321513"/>
                  </a:lnTo>
                  <a:lnTo>
                    <a:pt x="0" y="207213"/>
                  </a:lnTo>
                  <a:lnTo>
                    <a:pt x="0" y="0"/>
                  </a:lnTo>
                  <a:lnTo>
                    <a:pt x="1658817" y="0"/>
                  </a:lnTo>
                  <a:close/>
                </a:path>
              </a:pathLst>
            </a:custGeom>
            <a:solidFill>
              <a:srgbClr val="0459CB"/>
            </a:solidFill>
          </p:spPr>
        </p:sp>
        <p:sp>
          <p:nvSpPr>
            <p:cNvPr id="13" name="TextBox 13"/>
            <p:cNvSpPr txBox="1"/>
            <p:nvPr/>
          </p:nvSpPr>
          <p:spPr>
            <a:xfrm>
              <a:off x="0" y="-28575"/>
              <a:ext cx="1658817" cy="235788"/>
            </a:xfrm>
            <a:prstGeom prst="rect">
              <a:avLst/>
            </a:prstGeom>
          </p:spPr>
          <p:txBody>
            <a:bodyPr lIns="50800" tIns="50800" rIns="50800" bIns="50800" rtlCol="0" anchor="ctr"/>
            <a:lstStyle/>
            <a:p>
              <a:pPr algn="ctr">
                <a:lnSpc>
                  <a:spcPts val="2590"/>
                </a:lnSpc>
              </a:pPr>
              <a:endParaRPr/>
            </a:p>
          </p:txBody>
        </p:sp>
      </p:grpSp>
      <p:sp>
        <p:nvSpPr>
          <p:cNvPr id="20" name="TextBox 20"/>
          <p:cNvSpPr txBox="1"/>
          <p:nvPr/>
        </p:nvSpPr>
        <p:spPr>
          <a:xfrm>
            <a:off x="1704729" y="974508"/>
            <a:ext cx="5642919" cy="525785"/>
          </a:xfrm>
          <a:prstGeom prst="rect">
            <a:avLst/>
          </a:prstGeom>
        </p:spPr>
        <p:txBody>
          <a:bodyPr lIns="0" tIns="0" rIns="0" bIns="0" rtlCol="0" anchor="t">
            <a:spAutoFit/>
          </a:bodyPr>
          <a:lstStyle/>
          <a:p>
            <a:pPr algn="ctr" rtl="1">
              <a:lnSpc>
                <a:spcPts val="4129"/>
              </a:lnSpc>
              <a:spcBef>
                <a:spcPct val="0"/>
              </a:spcBef>
            </a:pPr>
            <a:r>
              <a:rPr lang="ar-EG" sz="3200" b="1" dirty="0">
                <a:solidFill>
                  <a:srgbClr val="FFFAEB"/>
                </a:solidFill>
                <a:latin typeface="DM Sans Bold"/>
                <a:ea typeface="DM Sans Bold"/>
                <a:cs typeface="+mj-cs"/>
                <a:sym typeface="DM Sans Bold"/>
                <a:rtl/>
              </a:rPr>
              <a:t>القدرة التفاوضية للموردين</a:t>
            </a:r>
          </a:p>
        </p:txBody>
      </p:sp>
      <p:sp>
        <p:nvSpPr>
          <p:cNvPr id="21" name="TextBox 21"/>
          <p:cNvSpPr txBox="1"/>
          <p:nvPr/>
        </p:nvSpPr>
        <p:spPr>
          <a:xfrm>
            <a:off x="10686161" y="2334975"/>
            <a:ext cx="6783409" cy="7290457"/>
          </a:xfrm>
          <a:prstGeom prst="rect">
            <a:avLst/>
          </a:prstGeom>
        </p:spPr>
        <p:txBody>
          <a:bodyPr lIns="0" tIns="0" rIns="0" bIns="0" rtlCol="0" anchor="t">
            <a:spAutoFit/>
          </a:bodyPr>
          <a:lstStyle/>
          <a:p>
            <a:pPr marL="628986" lvl="1" indent="-314493" algn="just" rtl="1">
              <a:lnSpc>
                <a:spcPts val="4369"/>
              </a:lnSpc>
              <a:buFont typeface="Arial"/>
              <a:buChar char="•"/>
            </a:pPr>
            <a:r>
              <a:rPr lang="ar-EG" sz="3200" b="1" dirty="0">
                <a:solidFill>
                  <a:srgbClr val="000000"/>
                </a:solidFill>
                <a:latin typeface="DM Sans"/>
                <a:ea typeface="DM Sans"/>
                <a:cs typeface="+mj-cs"/>
                <a:sym typeface="DM Sans"/>
                <a:rtl/>
              </a:rPr>
              <a:t>يتمتع المشترون بقدرة مفاوضة عالية نسبيًا على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لان العملاء لديهم العديد من الخيارات في سوق الأثاث، مما يسمح لهم بمقارنة الأسعار والجودة </a:t>
            </a:r>
            <a:r>
              <a:rPr lang="ar-EG" sz="3200" b="1" dirty="0" smtClean="0">
                <a:solidFill>
                  <a:srgbClr val="000000"/>
                </a:solidFill>
                <a:latin typeface="DM Sans"/>
                <a:ea typeface="DM Sans"/>
                <a:cs typeface="+mj-cs"/>
                <a:sym typeface="DM Sans"/>
                <a:rtl/>
              </a:rPr>
              <a:t>والميزات</a:t>
            </a:r>
            <a:r>
              <a:rPr lang="ar-EG" sz="3200" b="1" dirty="0">
                <a:solidFill>
                  <a:srgbClr val="000000"/>
                </a:solidFill>
                <a:latin typeface="DM Sans"/>
                <a:ea typeface="DM Sans"/>
                <a:cs typeface="+mj-cs"/>
                <a:sym typeface="DM Sans"/>
                <a:rtl/>
              </a:rPr>
              <a:t>. يسهل الإنترنت والتجارة الإلكترونية على المشترين الوصول إلى المعلومات واتخاذ قرارات معلومة. </a:t>
            </a:r>
            <a:endParaRPr lang="ar-DZ" sz="3200" b="1" dirty="0" smtClean="0">
              <a:solidFill>
                <a:srgbClr val="000000"/>
              </a:solidFill>
              <a:latin typeface="DM Sans"/>
              <a:ea typeface="DM Sans"/>
              <a:cs typeface="+mj-cs"/>
              <a:sym typeface="DM Sans"/>
              <a:rtl/>
            </a:endParaRPr>
          </a:p>
          <a:p>
            <a:pPr marL="628986" lvl="1" indent="-314493" algn="just" rtl="1">
              <a:lnSpc>
                <a:spcPts val="4369"/>
              </a:lnSpc>
              <a:buFont typeface="Arial"/>
              <a:buChar char="•"/>
            </a:pPr>
            <a:endParaRPr lang="ar-DZ" sz="3200" b="1" dirty="0">
              <a:solidFill>
                <a:srgbClr val="000000"/>
              </a:solidFill>
              <a:latin typeface="DM Sans"/>
              <a:ea typeface="DM Sans"/>
              <a:cs typeface="+mj-cs"/>
              <a:sym typeface="DM Sans"/>
              <a:rtl/>
            </a:endParaRPr>
          </a:p>
          <a:p>
            <a:pPr marL="628986" lvl="1" indent="-314493" algn="just" rtl="1">
              <a:lnSpc>
                <a:spcPts val="4369"/>
              </a:lnSpc>
              <a:buFont typeface="Arial"/>
              <a:buChar char="•"/>
            </a:pPr>
            <a:r>
              <a:rPr lang="ar-EG" sz="3200" b="1" dirty="0" smtClean="0">
                <a:solidFill>
                  <a:srgbClr val="000000"/>
                </a:solidFill>
                <a:latin typeface="DM Sans"/>
                <a:ea typeface="DM Sans"/>
                <a:cs typeface="+mj-cs"/>
                <a:sym typeface="DM Sans"/>
                <a:rtl/>
              </a:rPr>
              <a:t>و </a:t>
            </a:r>
            <a:r>
              <a:rPr lang="ar-EG" sz="3200" b="1" dirty="0">
                <a:solidFill>
                  <a:srgbClr val="000000"/>
                </a:solidFill>
                <a:latin typeface="DM Sans"/>
                <a:ea typeface="DM Sans"/>
                <a:cs typeface="+mj-cs"/>
                <a:sym typeface="DM Sans"/>
                <a:rtl/>
              </a:rPr>
              <a:t>كما </a:t>
            </a:r>
            <a:r>
              <a:rPr lang="ar-EG" sz="3200" b="1" dirty="0" smtClean="0">
                <a:solidFill>
                  <a:srgbClr val="000000"/>
                </a:solidFill>
                <a:latin typeface="DM Sans"/>
                <a:ea typeface="DM Sans"/>
                <a:cs typeface="+mj-cs"/>
                <a:sym typeface="DM Sans"/>
                <a:rtl/>
              </a:rPr>
              <a:t>يؤدي انخفاض تكاليف التبديل وحساسية الأسعار إلى زيادة قوة المشتري. لمواجهة ذلك، تميز ايكيا منتجاتها، وتقدم عروض قيمة فريدة، وتركز على الجودة والوظائف والقدرة على تحمل التكاليف وهوية العلامة التجارية القوية للاحتفاظ بولاء العملاء وتبرير أسعارها.</a:t>
            </a:r>
            <a:endParaRPr lang="ar-EG" sz="3200" b="1" dirty="0">
              <a:solidFill>
                <a:srgbClr val="000000"/>
              </a:solidFill>
              <a:latin typeface="DM Sans"/>
              <a:ea typeface="DM Sans"/>
              <a:cs typeface="+mj-cs"/>
              <a:sym typeface="DM Sans"/>
              <a:rtl/>
            </a:endParaRPr>
          </a:p>
        </p:txBody>
      </p:sp>
      <p:sp>
        <p:nvSpPr>
          <p:cNvPr id="22" name="TextBox 22"/>
          <p:cNvSpPr txBox="1"/>
          <p:nvPr/>
        </p:nvSpPr>
        <p:spPr>
          <a:xfrm>
            <a:off x="11125200" y="1053090"/>
            <a:ext cx="5511920" cy="525785"/>
          </a:xfrm>
          <a:prstGeom prst="rect">
            <a:avLst/>
          </a:prstGeom>
        </p:spPr>
        <p:txBody>
          <a:bodyPr lIns="0" tIns="0" rIns="0" bIns="0" rtlCol="0" anchor="t">
            <a:spAutoFit/>
          </a:bodyPr>
          <a:lstStyle/>
          <a:p>
            <a:pPr algn="ctr" rtl="1">
              <a:lnSpc>
                <a:spcPts val="4129"/>
              </a:lnSpc>
              <a:spcBef>
                <a:spcPct val="0"/>
              </a:spcBef>
            </a:pPr>
            <a:r>
              <a:rPr lang="ar-EG" sz="3200" b="1" dirty="0">
                <a:solidFill>
                  <a:srgbClr val="FFFAEB"/>
                </a:solidFill>
                <a:latin typeface="DM Sans Bold"/>
                <a:ea typeface="DM Sans Bold"/>
                <a:cs typeface="+mj-cs"/>
                <a:sym typeface="DM Sans Bold"/>
                <a:rtl/>
              </a:rPr>
              <a:t>القدرة التفاوضية للمشترين</a:t>
            </a:r>
          </a:p>
        </p:txBody>
      </p:sp>
      <p:sp>
        <p:nvSpPr>
          <p:cNvPr id="23" name="Freeform 23"/>
          <p:cNvSpPr/>
          <p:nvPr/>
        </p:nvSpPr>
        <p:spPr>
          <a:xfrm>
            <a:off x="-2278767" y="9258300"/>
            <a:ext cx="4016153" cy="2203864"/>
          </a:xfrm>
          <a:custGeom>
            <a:avLst/>
            <a:gdLst/>
            <a:ahLst/>
            <a:cxnLst/>
            <a:rect l="l" t="t" r="r" b="b"/>
            <a:pathLst>
              <a:path w="4016153" h="2203864">
                <a:moveTo>
                  <a:pt x="0" y="0"/>
                </a:moveTo>
                <a:lnTo>
                  <a:pt x="4016153" y="0"/>
                </a:lnTo>
                <a:lnTo>
                  <a:pt x="4016153"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TextBox 24"/>
          <p:cNvSpPr txBox="1"/>
          <p:nvPr/>
        </p:nvSpPr>
        <p:spPr>
          <a:xfrm>
            <a:off x="1451542" y="2315925"/>
            <a:ext cx="7062162" cy="7450758"/>
          </a:xfrm>
          <a:prstGeom prst="rect">
            <a:avLst/>
          </a:prstGeom>
        </p:spPr>
        <p:txBody>
          <a:bodyPr lIns="0" tIns="0" rIns="0" bIns="0" rtlCol="0" anchor="t">
            <a:spAutoFit/>
          </a:bodyPr>
          <a:lstStyle/>
          <a:p>
            <a:pPr marL="650576" lvl="1" indent="-325288" algn="just" rtl="1">
              <a:lnSpc>
                <a:spcPts val="4519"/>
              </a:lnSpc>
              <a:buFont typeface="Arial"/>
              <a:buChar char="•"/>
            </a:pPr>
            <a:r>
              <a:rPr lang="ar-EG" sz="3200" b="1" dirty="0">
                <a:solidFill>
                  <a:srgbClr val="000000"/>
                </a:solidFill>
                <a:latin typeface="DM Sans"/>
                <a:ea typeface="DM Sans"/>
                <a:cs typeface="+mj-cs"/>
                <a:sym typeface="DM Sans"/>
                <a:rtl/>
              </a:rPr>
              <a:t>إن القدرة التفاوضية لموردي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معتدلة نسبيا. يوفر النطاق العالمي لـ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والقوة الشرائية نفوذًا في المفاوضات من خلال الطلبات الكبيرة والعلاقات طويلة الأجل. ومع ذلك، فإن توافر المواد الخام وتسعيرها، وتركيز الموردين في مناطق محددة، وخطر الموردين البديلين يمكن أن يؤثر على قوة الموردين. لكن في حين أن استراتيجيات إدارة سلسلة التوريد الخاصة بـ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توفرالكثير من المزايا، فإن الحفاظ على علاقات قوية وتنويع خيارات التوريد وإدارة مخاطر سلسلة التوريد ضرورية لإدارة طاقة الموردين بشكل فعال.</a:t>
            </a:r>
          </a:p>
          <a:p>
            <a:pPr algn="just" rtl="1">
              <a:lnSpc>
                <a:spcPts val="4069"/>
              </a:lnSpc>
            </a:pPr>
            <a:endParaRPr lang="ar-EG" sz="3013" dirty="0">
              <a:solidFill>
                <a:srgbClr val="000000"/>
              </a:solidFill>
              <a:latin typeface="DM Sans"/>
              <a:ea typeface="DM Sans"/>
              <a:cs typeface="+mj-cs"/>
              <a:sym typeface="DM Sans"/>
              <a:rt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3926564" y="2441750"/>
            <a:ext cx="10580056" cy="5521150"/>
            <a:chOff x="0" y="0"/>
            <a:chExt cx="2786517" cy="2140282"/>
          </a:xfrm>
        </p:grpSpPr>
        <p:sp>
          <p:nvSpPr>
            <p:cNvPr id="3" name="Freeform 3"/>
            <p:cNvSpPr/>
            <p:nvPr/>
          </p:nvSpPr>
          <p:spPr>
            <a:xfrm>
              <a:off x="0" y="0"/>
              <a:ext cx="2786517" cy="2140282"/>
            </a:xfrm>
            <a:custGeom>
              <a:avLst/>
              <a:gdLst/>
              <a:ahLst/>
              <a:cxnLst/>
              <a:rect l="l" t="t" r="r" b="b"/>
              <a:pathLst>
                <a:path w="2786517" h="2140282">
                  <a:moveTo>
                    <a:pt x="8049" y="0"/>
                  </a:moveTo>
                  <a:lnTo>
                    <a:pt x="2778468" y="0"/>
                  </a:lnTo>
                  <a:cubicBezTo>
                    <a:pt x="2782913" y="0"/>
                    <a:pt x="2786517" y="3604"/>
                    <a:pt x="2786517" y="8049"/>
                  </a:cubicBezTo>
                  <a:lnTo>
                    <a:pt x="2786517" y="2132233"/>
                  </a:lnTo>
                  <a:cubicBezTo>
                    <a:pt x="2786517" y="2136679"/>
                    <a:pt x="2782913" y="2140282"/>
                    <a:pt x="2778468" y="2140282"/>
                  </a:cubicBezTo>
                  <a:lnTo>
                    <a:pt x="8049" y="2140282"/>
                  </a:lnTo>
                  <a:cubicBezTo>
                    <a:pt x="3604" y="2140282"/>
                    <a:pt x="0" y="2136679"/>
                    <a:pt x="0" y="2132233"/>
                  </a:cubicBezTo>
                  <a:lnTo>
                    <a:pt x="0" y="8049"/>
                  </a:lnTo>
                  <a:cubicBezTo>
                    <a:pt x="0" y="3604"/>
                    <a:pt x="3604" y="0"/>
                    <a:pt x="8049" y="0"/>
                  </a:cubicBezTo>
                  <a:close/>
                </a:path>
              </a:pathLst>
            </a:custGeom>
            <a:solidFill>
              <a:srgbClr val="FFFFFF"/>
            </a:solidFill>
          </p:spPr>
        </p:sp>
        <p:sp>
          <p:nvSpPr>
            <p:cNvPr id="4" name="TextBox 4"/>
            <p:cNvSpPr txBox="1"/>
            <p:nvPr/>
          </p:nvSpPr>
          <p:spPr>
            <a:xfrm>
              <a:off x="0" y="-28575"/>
              <a:ext cx="2786517" cy="2168857"/>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10800000">
            <a:off x="3941078" y="496224"/>
            <a:ext cx="10580056" cy="1945527"/>
            <a:chOff x="0" y="0"/>
            <a:chExt cx="2308730" cy="424544"/>
          </a:xfrm>
        </p:grpSpPr>
        <p:sp>
          <p:nvSpPr>
            <p:cNvPr id="6" name="Freeform 6"/>
            <p:cNvSpPr/>
            <p:nvPr/>
          </p:nvSpPr>
          <p:spPr>
            <a:xfrm>
              <a:off x="0" y="0"/>
              <a:ext cx="2308730" cy="424544"/>
            </a:xfrm>
            <a:custGeom>
              <a:avLst/>
              <a:gdLst/>
              <a:ahLst/>
              <a:cxnLst/>
              <a:rect l="l" t="t" r="r" b="b"/>
              <a:pathLst>
                <a:path w="2308730" h="424544">
                  <a:moveTo>
                    <a:pt x="2308730" y="0"/>
                  </a:moveTo>
                  <a:lnTo>
                    <a:pt x="2308730" y="310244"/>
                  </a:lnTo>
                  <a:lnTo>
                    <a:pt x="1154365" y="424544"/>
                  </a:lnTo>
                  <a:lnTo>
                    <a:pt x="0" y="310244"/>
                  </a:lnTo>
                  <a:lnTo>
                    <a:pt x="0" y="0"/>
                  </a:lnTo>
                  <a:lnTo>
                    <a:pt x="2308730" y="0"/>
                  </a:lnTo>
                  <a:close/>
                </a:path>
              </a:pathLst>
            </a:custGeom>
            <a:solidFill>
              <a:srgbClr val="0459CB"/>
            </a:solidFill>
          </p:spPr>
        </p:sp>
        <p:sp>
          <p:nvSpPr>
            <p:cNvPr id="7" name="TextBox 7"/>
            <p:cNvSpPr txBox="1"/>
            <p:nvPr/>
          </p:nvSpPr>
          <p:spPr>
            <a:xfrm>
              <a:off x="0" y="-28575"/>
              <a:ext cx="2308730" cy="338819"/>
            </a:xfrm>
            <a:prstGeom prst="rect">
              <a:avLst/>
            </a:prstGeom>
          </p:spPr>
          <p:txBody>
            <a:bodyPr lIns="50800" tIns="50800" rIns="50800" bIns="50800" rtlCol="0" anchor="ctr"/>
            <a:lstStyle/>
            <a:p>
              <a:pPr algn="ctr">
                <a:lnSpc>
                  <a:spcPts val="2590"/>
                </a:lnSpc>
              </a:pPr>
              <a:endParaRPr/>
            </a:p>
          </p:txBody>
        </p:sp>
      </p:grpSp>
      <p:sp>
        <p:nvSpPr>
          <p:cNvPr id="8" name="Freeform 8"/>
          <p:cNvSpPr/>
          <p:nvPr/>
        </p:nvSpPr>
        <p:spPr>
          <a:xfrm>
            <a:off x="15389711" y="-1175164"/>
            <a:ext cx="4016153" cy="2203864"/>
          </a:xfrm>
          <a:custGeom>
            <a:avLst/>
            <a:gdLst/>
            <a:ahLst/>
            <a:cxnLst/>
            <a:rect l="l" t="t" r="r" b="b"/>
            <a:pathLst>
              <a:path w="4016153" h="2203864">
                <a:moveTo>
                  <a:pt x="0" y="0"/>
                </a:moveTo>
                <a:lnTo>
                  <a:pt x="4016154" y="0"/>
                </a:lnTo>
                <a:lnTo>
                  <a:pt x="4016154" y="2203864"/>
                </a:lnTo>
                <a:lnTo>
                  <a:pt x="0" y="2203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7108413" y="1217845"/>
            <a:ext cx="4071174" cy="645161"/>
          </a:xfrm>
          <a:prstGeom prst="rect">
            <a:avLst/>
          </a:prstGeom>
        </p:spPr>
        <p:txBody>
          <a:bodyPr lIns="0" tIns="0" rIns="0" bIns="0" rtlCol="0" anchor="t">
            <a:spAutoFit/>
          </a:bodyPr>
          <a:lstStyle/>
          <a:p>
            <a:pPr algn="ctr" rtl="1">
              <a:lnSpc>
                <a:spcPts val="5389"/>
              </a:lnSpc>
              <a:spcBef>
                <a:spcPct val="0"/>
              </a:spcBef>
            </a:pPr>
            <a:r>
              <a:rPr lang="ar-EG" sz="3849" b="1" dirty="0">
                <a:solidFill>
                  <a:srgbClr val="FFFAEB"/>
                </a:solidFill>
                <a:latin typeface="DM Sans Bold"/>
                <a:ea typeface="DM Sans Bold"/>
                <a:cs typeface="+mj-cs"/>
                <a:sym typeface="DM Sans Bold"/>
                <a:rtl/>
              </a:rPr>
              <a:t>التنافس الصناعي</a:t>
            </a:r>
          </a:p>
        </p:txBody>
      </p:sp>
      <p:sp>
        <p:nvSpPr>
          <p:cNvPr id="10" name="TextBox 10"/>
          <p:cNvSpPr txBox="1"/>
          <p:nvPr/>
        </p:nvSpPr>
        <p:spPr>
          <a:xfrm>
            <a:off x="4227200" y="2441751"/>
            <a:ext cx="10279420" cy="4943661"/>
          </a:xfrm>
          <a:prstGeom prst="rect">
            <a:avLst/>
          </a:prstGeom>
        </p:spPr>
        <p:txBody>
          <a:bodyPr lIns="0" tIns="0" rIns="0" bIns="0" rtlCol="0" anchor="t">
            <a:spAutoFit/>
          </a:bodyPr>
          <a:lstStyle/>
          <a:p>
            <a:pPr marL="801702" lvl="1" indent="-400851" algn="just" rtl="1">
              <a:lnSpc>
                <a:spcPts val="5569"/>
              </a:lnSpc>
              <a:buFont typeface="Arial"/>
              <a:buChar char="•"/>
            </a:pPr>
            <a:r>
              <a:rPr lang="ar-EG" sz="3200" b="1" dirty="0">
                <a:solidFill>
                  <a:srgbClr val="000000"/>
                </a:solidFill>
                <a:latin typeface="DM Sans"/>
                <a:ea typeface="DM Sans"/>
                <a:cs typeface="+mj-cs"/>
                <a:sym typeface="DM Sans"/>
                <a:rtl/>
              </a:rPr>
              <a:t>مستوى التنافس الصناعي في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مرتفع بسبب العديد من المنافسين، وانخفاض تمايز المنتجات، والمنافسة السعرية، والاعتماد على الإعلان. و كما تزيد الحواجز المنخفضة أمام الداخلين الجدد من حدة المنافسة. لتحقيق الازدهار، تستفيد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من نقاط قوتها مثل اقتصاديات الحجم والوجود العالمي وسمعة العلامة التجارية، مع الاستثمار في التصاميم المبتكرة والاستدامة وتجربة العملاء. تساعد هذه الاستراتيجيات </a:t>
            </a:r>
            <a:r>
              <a:rPr lang="en-US" sz="3200" b="1" dirty="0">
                <a:solidFill>
                  <a:srgbClr val="000000"/>
                </a:solidFill>
                <a:latin typeface="DM Sans"/>
                <a:ea typeface="DM Sans"/>
                <a:cs typeface="+mj-cs"/>
                <a:sym typeface="DM Sans"/>
              </a:rPr>
              <a:t>IKEA</a:t>
            </a:r>
            <a:r>
              <a:rPr lang="ar-EG" sz="3200" b="1" dirty="0">
                <a:solidFill>
                  <a:srgbClr val="000000"/>
                </a:solidFill>
                <a:latin typeface="DM Sans"/>
                <a:ea typeface="DM Sans"/>
                <a:cs typeface="+mj-cs"/>
                <a:sym typeface="DM Sans"/>
                <a:rtl/>
              </a:rPr>
              <a:t> على الحفاظ على ميزة تنافسية والحفاظ على مكانتها في السوق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a:off x="1110846" y="544237"/>
            <a:ext cx="9036718" cy="1757954"/>
            <a:chOff x="0" y="0"/>
            <a:chExt cx="2380041" cy="463000"/>
          </a:xfrm>
        </p:grpSpPr>
        <p:sp>
          <p:nvSpPr>
            <p:cNvPr id="3" name="Freeform 3"/>
            <p:cNvSpPr/>
            <p:nvPr/>
          </p:nvSpPr>
          <p:spPr>
            <a:xfrm>
              <a:off x="0" y="0"/>
              <a:ext cx="2380041" cy="463000"/>
            </a:xfrm>
            <a:custGeom>
              <a:avLst/>
              <a:gdLst/>
              <a:ahLst/>
              <a:cxnLst/>
              <a:rect l="l" t="t" r="r" b="b"/>
              <a:pathLst>
                <a:path w="2380041" h="463000">
                  <a:moveTo>
                    <a:pt x="10281" y="0"/>
                  </a:moveTo>
                  <a:lnTo>
                    <a:pt x="2369760" y="0"/>
                  </a:lnTo>
                  <a:cubicBezTo>
                    <a:pt x="2375438" y="0"/>
                    <a:pt x="2380041" y="4603"/>
                    <a:pt x="2380041" y="10281"/>
                  </a:cubicBezTo>
                  <a:lnTo>
                    <a:pt x="2380041" y="452720"/>
                  </a:lnTo>
                  <a:cubicBezTo>
                    <a:pt x="2380041" y="458397"/>
                    <a:pt x="2375438" y="463000"/>
                    <a:pt x="2369760" y="463000"/>
                  </a:cubicBezTo>
                  <a:lnTo>
                    <a:pt x="10281" y="463000"/>
                  </a:lnTo>
                  <a:cubicBezTo>
                    <a:pt x="4603" y="463000"/>
                    <a:pt x="0" y="458397"/>
                    <a:pt x="0" y="452720"/>
                  </a:cubicBezTo>
                  <a:lnTo>
                    <a:pt x="0" y="10281"/>
                  </a:lnTo>
                  <a:cubicBezTo>
                    <a:pt x="0" y="4603"/>
                    <a:pt x="4603" y="0"/>
                    <a:pt x="10281" y="0"/>
                  </a:cubicBezTo>
                  <a:close/>
                </a:path>
              </a:pathLst>
            </a:custGeom>
            <a:solidFill>
              <a:srgbClr val="FFFAEB"/>
            </a:solidFill>
            <a:ln cap="sq">
              <a:noFill/>
              <a:prstDash val="solid"/>
              <a:miter/>
            </a:ln>
          </p:spPr>
        </p:sp>
        <p:sp>
          <p:nvSpPr>
            <p:cNvPr id="4" name="TextBox 4"/>
            <p:cNvSpPr txBox="1"/>
            <p:nvPr/>
          </p:nvSpPr>
          <p:spPr>
            <a:xfrm>
              <a:off x="0" y="-104775"/>
              <a:ext cx="2380041" cy="567775"/>
            </a:xfrm>
            <a:prstGeom prst="rect">
              <a:avLst/>
            </a:prstGeom>
          </p:spPr>
          <p:txBody>
            <a:bodyPr lIns="50800" tIns="50800" rIns="50800" bIns="50800" rtlCol="0" anchor="ctr"/>
            <a:lstStyle/>
            <a:p>
              <a:pPr marL="0" lvl="0" indent="0" algn="ctr">
                <a:lnSpc>
                  <a:spcPts val="7624"/>
                </a:lnSpc>
                <a:spcBef>
                  <a:spcPct val="0"/>
                </a:spcBef>
              </a:pPr>
              <a:r>
                <a:rPr lang="en-US" sz="5446" b="1" dirty="0" smtClean="0">
                  <a:solidFill>
                    <a:srgbClr val="2B1511"/>
                  </a:solidFill>
                  <a:latin typeface="Canva Sans Bold"/>
                  <a:ea typeface="Canva Sans Bold"/>
                  <a:cs typeface="Canva Sans Bold"/>
                  <a:sym typeface="Canva Sans Bold"/>
                </a:rPr>
                <a:t>Swot analysis of ikea</a:t>
              </a:r>
              <a:endParaRPr lang="en-US" sz="5446" b="1" dirty="0">
                <a:solidFill>
                  <a:srgbClr val="2B1511"/>
                </a:solidFill>
                <a:latin typeface="Canva Sans Bold"/>
                <a:ea typeface="Canva Sans Bold"/>
                <a:cs typeface="Canva Sans Bold"/>
                <a:sym typeface="Canva Sans Bold"/>
              </a:endParaRPr>
            </a:p>
          </p:txBody>
        </p:sp>
      </p:grpSp>
      <p:grpSp>
        <p:nvGrpSpPr>
          <p:cNvPr id="5" name="Group 5"/>
          <p:cNvGrpSpPr/>
          <p:nvPr/>
        </p:nvGrpSpPr>
        <p:grpSpPr>
          <a:xfrm>
            <a:off x="5857805" y="6031201"/>
            <a:ext cx="5420447" cy="3760499"/>
            <a:chOff x="0" y="0"/>
            <a:chExt cx="789363" cy="428291"/>
          </a:xfrm>
        </p:grpSpPr>
        <p:sp>
          <p:nvSpPr>
            <p:cNvPr id="6" name="Freeform 6"/>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0A2"/>
            </a:solidFill>
            <a:ln cap="sq">
              <a:noFill/>
              <a:prstDash val="solid"/>
              <a:miter/>
            </a:ln>
          </p:spPr>
        </p:sp>
        <p:sp>
          <p:nvSpPr>
            <p:cNvPr id="7" name="TextBox 7"/>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8" name="Group 8"/>
          <p:cNvGrpSpPr/>
          <p:nvPr/>
        </p:nvGrpSpPr>
        <p:grpSpPr>
          <a:xfrm>
            <a:off x="5857805" y="2929249"/>
            <a:ext cx="5420447" cy="2941015"/>
            <a:chOff x="0" y="0"/>
            <a:chExt cx="789363" cy="428291"/>
          </a:xfrm>
        </p:grpSpPr>
        <p:sp>
          <p:nvSpPr>
            <p:cNvPr id="9" name="Freeform 9"/>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AEB"/>
            </a:solidFill>
            <a:ln cap="sq">
              <a:noFill/>
              <a:prstDash val="solid"/>
              <a:miter/>
            </a:ln>
          </p:spPr>
        </p:sp>
        <p:sp>
          <p:nvSpPr>
            <p:cNvPr id="10" name="TextBox 10"/>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1" name="Group 11"/>
          <p:cNvGrpSpPr/>
          <p:nvPr/>
        </p:nvGrpSpPr>
        <p:grpSpPr>
          <a:xfrm>
            <a:off x="208758" y="6031201"/>
            <a:ext cx="5420447" cy="2941015"/>
            <a:chOff x="0" y="0"/>
            <a:chExt cx="789363" cy="428291"/>
          </a:xfrm>
        </p:grpSpPr>
        <p:sp>
          <p:nvSpPr>
            <p:cNvPr id="12" name="Freeform 12"/>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AEB"/>
            </a:solidFill>
          </p:spPr>
        </p:sp>
        <p:sp>
          <p:nvSpPr>
            <p:cNvPr id="13" name="TextBox 13"/>
            <p:cNvSpPr txBox="1"/>
            <p:nvPr/>
          </p:nvSpPr>
          <p:spPr>
            <a:xfrm>
              <a:off x="0" y="-28575"/>
              <a:ext cx="789363" cy="456866"/>
            </a:xfrm>
            <a:prstGeom prst="rect">
              <a:avLst/>
            </a:prstGeom>
          </p:spPr>
          <p:txBody>
            <a:bodyPr lIns="50800" tIns="50800" rIns="50800" bIns="50800" rtlCol="0" anchor="ctr"/>
            <a:lstStyle/>
            <a:p>
              <a:pPr algn="ctr">
                <a:lnSpc>
                  <a:spcPts val="2590"/>
                </a:lnSpc>
              </a:pPr>
              <a:endParaRPr/>
            </a:p>
          </p:txBody>
        </p:sp>
      </p:grpSp>
      <p:grpSp>
        <p:nvGrpSpPr>
          <p:cNvPr id="14" name="Group 14"/>
          <p:cNvGrpSpPr/>
          <p:nvPr/>
        </p:nvGrpSpPr>
        <p:grpSpPr>
          <a:xfrm>
            <a:off x="208758" y="2400301"/>
            <a:ext cx="5420447" cy="3469964"/>
            <a:chOff x="0" y="0"/>
            <a:chExt cx="789363" cy="428291"/>
          </a:xfrm>
        </p:grpSpPr>
        <p:sp>
          <p:nvSpPr>
            <p:cNvPr id="15" name="Freeform 15"/>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0A2"/>
            </a:solidFill>
            <a:ln cap="sq">
              <a:noFill/>
              <a:prstDash val="solid"/>
              <a:miter/>
            </a:ln>
          </p:spPr>
        </p:sp>
        <p:sp>
          <p:nvSpPr>
            <p:cNvPr id="16" name="TextBox 16"/>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7" name="Freeform 17"/>
          <p:cNvSpPr/>
          <p:nvPr/>
        </p:nvSpPr>
        <p:spPr>
          <a:xfrm>
            <a:off x="12621888" y="1028700"/>
            <a:ext cx="4962603" cy="8229600"/>
          </a:xfrm>
          <a:custGeom>
            <a:avLst/>
            <a:gdLst/>
            <a:ahLst/>
            <a:cxnLst/>
            <a:rect l="l" t="t" r="r" b="b"/>
            <a:pathLst>
              <a:path w="4962603" h="8229600">
                <a:moveTo>
                  <a:pt x="0" y="0"/>
                </a:moveTo>
                <a:lnTo>
                  <a:pt x="4962603" y="0"/>
                </a:lnTo>
                <a:lnTo>
                  <a:pt x="4962603" y="8229600"/>
                </a:lnTo>
                <a:lnTo>
                  <a:pt x="0" y="8229600"/>
                </a:lnTo>
                <a:lnTo>
                  <a:pt x="0" y="0"/>
                </a:lnTo>
                <a:close/>
              </a:path>
            </a:pathLst>
          </a:custGeom>
          <a:blipFill>
            <a:blip r:embed="rId2"/>
            <a:stretch>
              <a:fillRect l="-18957" r="-5257"/>
            </a:stretch>
          </a:blipFill>
        </p:spPr>
      </p:sp>
      <p:sp>
        <p:nvSpPr>
          <p:cNvPr id="18" name="TextBox 18"/>
          <p:cNvSpPr txBox="1"/>
          <p:nvPr/>
        </p:nvSpPr>
        <p:spPr>
          <a:xfrm>
            <a:off x="6054697" y="2745850"/>
            <a:ext cx="5022738" cy="525785"/>
          </a:xfrm>
          <a:prstGeom prst="rect">
            <a:avLst/>
          </a:prstGeom>
        </p:spPr>
        <p:txBody>
          <a:bodyPr lIns="0" tIns="0" rIns="0" bIns="0" rtlCol="0" anchor="t">
            <a:spAutoFit/>
          </a:bodyPr>
          <a:lstStyle/>
          <a:p>
            <a:pPr algn="ctr">
              <a:lnSpc>
                <a:spcPts val="4136"/>
              </a:lnSpc>
            </a:pPr>
            <a:r>
              <a:rPr lang="en-US" sz="3200" b="1" dirty="0">
                <a:solidFill>
                  <a:srgbClr val="EF5241"/>
                </a:solidFill>
                <a:latin typeface="DM Sans Bold"/>
                <a:ea typeface="DM Sans Bold"/>
                <a:cs typeface="DM Sans Bold"/>
                <a:sym typeface="DM Sans Bold"/>
              </a:rPr>
              <a:t>WEAKNESS</a:t>
            </a:r>
            <a:r>
              <a:rPr lang="en-US" sz="2954" b="1" dirty="0">
                <a:solidFill>
                  <a:srgbClr val="EF5241"/>
                </a:solidFill>
                <a:latin typeface="DM Sans Bold"/>
                <a:ea typeface="DM Sans Bold"/>
                <a:cs typeface="DM Sans Bold"/>
                <a:sym typeface="DM Sans Bold"/>
              </a:rPr>
              <a:t>ES</a:t>
            </a:r>
          </a:p>
        </p:txBody>
      </p:sp>
      <p:sp>
        <p:nvSpPr>
          <p:cNvPr id="19" name="TextBox 19"/>
          <p:cNvSpPr txBox="1"/>
          <p:nvPr/>
        </p:nvSpPr>
        <p:spPr>
          <a:xfrm>
            <a:off x="407612" y="6331140"/>
            <a:ext cx="5022738" cy="525785"/>
          </a:xfrm>
          <a:prstGeom prst="rect">
            <a:avLst/>
          </a:prstGeom>
        </p:spPr>
        <p:txBody>
          <a:bodyPr lIns="0" tIns="0" rIns="0" bIns="0" rtlCol="0" anchor="t">
            <a:spAutoFit/>
          </a:bodyPr>
          <a:lstStyle/>
          <a:p>
            <a:pPr algn="ctr">
              <a:lnSpc>
                <a:spcPts val="4136"/>
              </a:lnSpc>
            </a:pPr>
            <a:r>
              <a:rPr lang="en-US" sz="3200" b="1" dirty="0">
                <a:solidFill>
                  <a:srgbClr val="EF5241"/>
                </a:solidFill>
                <a:latin typeface="DM Sans Bold"/>
                <a:ea typeface="DM Sans Bold"/>
                <a:cs typeface="DM Sans Bold"/>
                <a:sym typeface="DM Sans Bold"/>
              </a:rPr>
              <a:t>Opportunities</a:t>
            </a:r>
            <a:r>
              <a:rPr lang="en-US" sz="2954" b="1" dirty="0">
                <a:solidFill>
                  <a:srgbClr val="EF5241"/>
                </a:solidFill>
                <a:latin typeface="DM Sans Bold"/>
                <a:ea typeface="DM Sans Bold"/>
                <a:cs typeface="DM Sans Bold"/>
                <a:sym typeface="DM Sans Bold"/>
              </a:rPr>
              <a:t> </a:t>
            </a:r>
          </a:p>
        </p:txBody>
      </p:sp>
      <p:sp>
        <p:nvSpPr>
          <p:cNvPr id="20" name="TextBox 20"/>
          <p:cNvSpPr txBox="1"/>
          <p:nvPr/>
        </p:nvSpPr>
        <p:spPr>
          <a:xfrm>
            <a:off x="6054697" y="6331140"/>
            <a:ext cx="5022738" cy="525785"/>
          </a:xfrm>
          <a:prstGeom prst="rect">
            <a:avLst/>
          </a:prstGeom>
        </p:spPr>
        <p:txBody>
          <a:bodyPr lIns="0" tIns="0" rIns="0" bIns="0" rtlCol="0" anchor="t">
            <a:spAutoFit/>
          </a:bodyPr>
          <a:lstStyle/>
          <a:p>
            <a:pPr algn="ctr">
              <a:lnSpc>
                <a:spcPts val="4136"/>
              </a:lnSpc>
            </a:pPr>
            <a:r>
              <a:rPr lang="en-US" sz="3200" b="1" dirty="0">
                <a:solidFill>
                  <a:srgbClr val="A44F30"/>
                </a:solidFill>
                <a:latin typeface="DM Sans Bold"/>
                <a:ea typeface="DM Sans Bold"/>
                <a:cs typeface="DM Sans Bold"/>
                <a:sym typeface="DM Sans Bold"/>
              </a:rPr>
              <a:t>Threats</a:t>
            </a:r>
            <a:r>
              <a:rPr lang="en-US" sz="2954" b="1" dirty="0">
                <a:solidFill>
                  <a:srgbClr val="A44F30"/>
                </a:solidFill>
                <a:latin typeface="DM Sans Bold"/>
                <a:ea typeface="DM Sans Bold"/>
                <a:cs typeface="DM Sans Bold"/>
                <a:sym typeface="DM Sans Bold"/>
              </a:rPr>
              <a:t> </a:t>
            </a:r>
          </a:p>
        </p:txBody>
      </p:sp>
      <p:sp>
        <p:nvSpPr>
          <p:cNvPr id="21" name="TextBox 21"/>
          <p:cNvSpPr txBox="1"/>
          <p:nvPr/>
        </p:nvSpPr>
        <p:spPr>
          <a:xfrm>
            <a:off x="406442" y="2745850"/>
            <a:ext cx="5022738" cy="525785"/>
          </a:xfrm>
          <a:prstGeom prst="rect">
            <a:avLst/>
          </a:prstGeom>
        </p:spPr>
        <p:txBody>
          <a:bodyPr lIns="0" tIns="0" rIns="0" bIns="0" rtlCol="0" anchor="t">
            <a:spAutoFit/>
          </a:bodyPr>
          <a:lstStyle/>
          <a:p>
            <a:pPr algn="ctr">
              <a:lnSpc>
                <a:spcPts val="4136"/>
              </a:lnSpc>
            </a:pPr>
            <a:r>
              <a:rPr lang="en-US" sz="3200" b="1" dirty="0">
                <a:solidFill>
                  <a:srgbClr val="A44F30"/>
                </a:solidFill>
                <a:latin typeface="DM Sans Bold"/>
                <a:ea typeface="DM Sans Bold"/>
                <a:cs typeface="DM Sans Bold"/>
                <a:sym typeface="DM Sans Bold"/>
              </a:rPr>
              <a:t>STRENGTH</a:t>
            </a:r>
          </a:p>
        </p:txBody>
      </p:sp>
      <p:sp>
        <p:nvSpPr>
          <p:cNvPr id="22" name="TextBox 22"/>
          <p:cNvSpPr txBox="1"/>
          <p:nvPr/>
        </p:nvSpPr>
        <p:spPr>
          <a:xfrm>
            <a:off x="5960150" y="3373247"/>
            <a:ext cx="4592186" cy="2231380"/>
          </a:xfrm>
          <a:prstGeom prst="rect">
            <a:avLst/>
          </a:prstGeom>
        </p:spPr>
        <p:txBody>
          <a:bodyPr lIns="0" tIns="0" rIns="0" bIns="0" rtlCol="0" anchor="t">
            <a:spAutoFit/>
          </a:bodyPr>
          <a:lstStyle/>
          <a:p>
            <a:pPr algn="just" rtl="1">
              <a:lnSpc>
                <a:spcPts val="2737"/>
              </a:lnSpc>
            </a:pPr>
            <a:endParaRPr sz="2800" dirty="0">
              <a:cs typeface="+mj-cs"/>
            </a:endParaRP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انخفاض جودة منتجاتهم</a:t>
            </a: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المنتجات المحدودة والموحدة</a:t>
            </a: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الفشل في التكيف مع الثقافات المحلية</a:t>
            </a:r>
          </a:p>
          <a:p>
            <a:pPr algn="just" rtl="1">
              <a:lnSpc>
                <a:spcPts val="2737"/>
              </a:lnSpc>
            </a:pPr>
            <a:endParaRPr lang="ar-EG" sz="3200" b="1" dirty="0">
              <a:solidFill>
                <a:srgbClr val="000000"/>
              </a:solidFill>
              <a:latin typeface="DM Sans"/>
              <a:ea typeface="DM Sans"/>
              <a:cs typeface="+mj-cs"/>
              <a:sym typeface="DM Sans"/>
              <a:rtl/>
            </a:endParaRPr>
          </a:p>
        </p:txBody>
      </p:sp>
      <p:sp>
        <p:nvSpPr>
          <p:cNvPr id="23" name="TextBox 23"/>
          <p:cNvSpPr txBox="1"/>
          <p:nvPr/>
        </p:nvSpPr>
        <p:spPr>
          <a:xfrm>
            <a:off x="583628" y="3200738"/>
            <a:ext cx="4592186" cy="2693045"/>
          </a:xfrm>
          <a:prstGeom prst="rect">
            <a:avLst/>
          </a:prstGeom>
        </p:spPr>
        <p:txBody>
          <a:bodyPr lIns="0" tIns="0" rIns="0" bIns="0" rtlCol="0" anchor="t">
            <a:spAutoFit/>
          </a:bodyPr>
          <a:lstStyle/>
          <a:p>
            <a:pPr algn="just" rtl="1">
              <a:lnSpc>
                <a:spcPts val="3037"/>
              </a:lnSpc>
            </a:pPr>
            <a:endParaRPr sz="2400" dirty="0">
              <a:cs typeface="+mj-cs"/>
            </a:endParaRP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الشركة لديها رؤية واضحة</a:t>
            </a: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تتمتع بحصة سوقية كبيرة</a:t>
            </a:r>
          </a:p>
          <a:p>
            <a:pPr marL="437197" lvl="1" indent="-218599" algn="just" rtl="1">
              <a:lnSpc>
                <a:spcPts val="3037"/>
              </a:lnSpc>
              <a:buFont typeface="Arial"/>
              <a:buChar char="•"/>
            </a:pPr>
            <a:r>
              <a:rPr lang="ar-DZ" sz="3200" b="1" dirty="0" smtClean="0">
                <a:solidFill>
                  <a:srgbClr val="000000"/>
                </a:solidFill>
                <a:latin typeface="DM Sans"/>
                <a:ea typeface="DM Sans"/>
                <a:cs typeface="+mj-cs"/>
                <a:sym typeface="DM Sans"/>
                <a:rtl/>
              </a:rPr>
              <a:t>سمعة تجارية قوية</a:t>
            </a:r>
            <a:endParaRPr lang="ar-EG" sz="3200" b="1" dirty="0">
              <a:solidFill>
                <a:srgbClr val="000000"/>
              </a:solidFill>
              <a:latin typeface="DM Sans"/>
              <a:ea typeface="DM Sans"/>
              <a:cs typeface="+mj-cs"/>
              <a:sym typeface="DM Sans"/>
              <a:rtl/>
            </a:endParaRP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تكامل سلسلة التوريد</a:t>
            </a: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حافظة منتجات متنوعة</a:t>
            </a:r>
          </a:p>
          <a:p>
            <a:pPr algn="just" rtl="1">
              <a:lnSpc>
                <a:spcPts val="3037"/>
              </a:lnSpc>
            </a:pPr>
            <a:endParaRPr lang="ar-EG" sz="2400" dirty="0">
              <a:solidFill>
                <a:srgbClr val="000000"/>
              </a:solidFill>
              <a:latin typeface="DM Sans"/>
              <a:ea typeface="DM Sans"/>
              <a:cs typeface="+mj-cs"/>
              <a:sym typeface="DM Sans"/>
              <a:rtl/>
            </a:endParaRPr>
          </a:p>
        </p:txBody>
      </p:sp>
      <p:sp>
        <p:nvSpPr>
          <p:cNvPr id="24" name="TextBox 24"/>
          <p:cNvSpPr txBox="1"/>
          <p:nvPr/>
        </p:nvSpPr>
        <p:spPr>
          <a:xfrm>
            <a:off x="6271935" y="6697410"/>
            <a:ext cx="4592186" cy="2349746"/>
          </a:xfrm>
          <a:prstGeom prst="rect">
            <a:avLst/>
          </a:prstGeom>
        </p:spPr>
        <p:txBody>
          <a:bodyPr lIns="0" tIns="0" rIns="0" bIns="0" rtlCol="0" anchor="t">
            <a:spAutoFit/>
          </a:bodyPr>
          <a:lstStyle/>
          <a:p>
            <a:pPr algn="just" rtl="1">
              <a:lnSpc>
                <a:spcPts val="3037"/>
              </a:lnSpc>
            </a:pPr>
            <a:endParaRPr sz="2400" dirty="0">
              <a:cs typeface="+mj-cs"/>
            </a:endParaRPr>
          </a:p>
          <a:p>
            <a:pPr marL="458787" lvl="1" indent="-229393" algn="just" rtl="1">
              <a:lnSpc>
                <a:spcPts val="3187"/>
              </a:lnSpc>
              <a:buFont typeface="Arial"/>
              <a:buChar char="•"/>
            </a:pPr>
            <a:r>
              <a:rPr lang="ar-EG" sz="3200" b="1" dirty="0">
                <a:solidFill>
                  <a:srgbClr val="000000"/>
                </a:solidFill>
                <a:latin typeface="DM Sans"/>
                <a:ea typeface="DM Sans"/>
                <a:cs typeface="+mj-cs"/>
                <a:sym typeface="DM Sans"/>
                <a:rtl/>
              </a:rPr>
              <a:t>منافسة مستمرة في تصميم الأثاث المنزلي وإنتاجه وبيعه</a:t>
            </a:r>
          </a:p>
          <a:p>
            <a:pPr marL="458787" lvl="1" indent="-229393" algn="just" rtl="1">
              <a:lnSpc>
                <a:spcPts val="3187"/>
              </a:lnSpc>
              <a:buFont typeface="Arial"/>
              <a:buChar char="•"/>
            </a:pPr>
            <a:r>
              <a:rPr lang="ar-EG" sz="3200" b="1" dirty="0">
                <a:solidFill>
                  <a:srgbClr val="000000"/>
                </a:solidFill>
                <a:latin typeface="DM Sans"/>
                <a:ea typeface="DM Sans"/>
                <a:cs typeface="+mj-cs"/>
                <a:sym typeface="DM Sans"/>
                <a:rtl/>
              </a:rPr>
              <a:t>اضطرابات سلسلة التوريد</a:t>
            </a:r>
          </a:p>
          <a:p>
            <a:pPr marL="458787" lvl="1" indent="-229393" algn="just" rtl="1">
              <a:lnSpc>
                <a:spcPts val="3187"/>
              </a:lnSpc>
              <a:buFont typeface="Arial"/>
              <a:buChar char="•"/>
            </a:pPr>
            <a:r>
              <a:rPr lang="ar-EG" sz="3200" b="1" dirty="0">
                <a:solidFill>
                  <a:srgbClr val="000000"/>
                </a:solidFill>
                <a:latin typeface="DM Sans"/>
                <a:ea typeface="DM Sans"/>
                <a:cs typeface="+mj-cs"/>
                <a:sym typeface="DM Sans"/>
                <a:rtl/>
              </a:rPr>
              <a:t>التقلبات في أسعار المواد الخام</a:t>
            </a:r>
          </a:p>
          <a:p>
            <a:pPr algn="just" rtl="1">
              <a:lnSpc>
                <a:spcPts val="2737"/>
              </a:lnSpc>
            </a:pPr>
            <a:endParaRPr lang="ar-EG" sz="2800" dirty="0">
              <a:solidFill>
                <a:srgbClr val="000000"/>
              </a:solidFill>
              <a:latin typeface="DM Sans"/>
              <a:ea typeface="DM Sans"/>
              <a:cs typeface="+mj-cs"/>
              <a:sym typeface="DM Sans"/>
              <a:rtl/>
            </a:endParaRPr>
          </a:p>
        </p:txBody>
      </p:sp>
      <p:sp>
        <p:nvSpPr>
          <p:cNvPr id="25" name="TextBox 25"/>
          <p:cNvSpPr txBox="1"/>
          <p:nvPr/>
        </p:nvSpPr>
        <p:spPr>
          <a:xfrm>
            <a:off x="621718" y="6706935"/>
            <a:ext cx="4592186" cy="3372718"/>
          </a:xfrm>
          <a:prstGeom prst="rect">
            <a:avLst/>
          </a:prstGeom>
        </p:spPr>
        <p:txBody>
          <a:bodyPr lIns="0" tIns="0" rIns="0" bIns="0" rtlCol="0" anchor="t">
            <a:spAutoFit/>
          </a:bodyPr>
          <a:lstStyle/>
          <a:p>
            <a:pPr algn="just" rtl="1">
              <a:lnSpc>
                <a:spcPts val="2887"/>
              </a:lnSpc>
            </a:pPr>
            <a:endParaRPr sz="2400" dirty="0">
              <a:cs typeface="+mj-cs"/>
            </a:endParaRPr>
          </a:p>
          <a:p>
            <a:pPr marL="437197" lvl="1" indent="-218599" algn="just" rtl="1">
              <a:lnSpc>
                <a:spcPts val="3037"/>
              </a:lnSpc>
              <a:buFont typeface="Arial"/>
              <a:buChar char="•"/>
            </a:pPr>
            <a:r>
              <a:rPr lang="ar-EG" sz="3200" b="1" dirty="0">
                <a:solidFill>
                  <a:srgbClr val="000000"/>
                </a:solidFill>
                <a:latin typeface="DM Sans"/>
                <a:ea typeface="DM Sans"/>
                <a:cs typeface="+mj-cs"/>
                <a:sym typeface="DM Sans"/>
                <a:rtl/>
              </a:rPr>
              <a:t>توسيع عملياتها لتشمل المزيد من البلدان حول </a:t>
            </a:r>
            <a:r>
              <a:rPr lang="ar-EG" sz="3200" b="1" dirty="0" smtClean="0">
                <a:solidFill>
                  <a:srgbClr val="000000"/>
                </a:solidFill>
                <a:latin typeface="DM Sans"/>
                <a:ea typeface="DM Sans"/>
                <a:cs typeface="+mj-cs"/>
                <a:sym typeface="DM Sans"/>
                <a:rtl/>
              </a:rPr>
              <a:t>العالم</a:t>
            </a:r>
            <a:endParaRPr lang="ar-EG" sz="3200" b="1" dirty="0">
              <a:solidFill>
                <a:srgbClr val="000000"/>
              </a:solidFill>
              <a:latin typeface="DM Sans"/>
              <a:ea typeface="DM Sans"/>
              <a:cs typeface="+mj-cs"/>
              <a:sym typeface="DM Sans"/>
              <a:rtl/>
            </a:endParaRPr>
          </a:p>
          <a:p>
            <a:pPr marL="415608" lvl="1" indent="-207804" algn="just" rtl="1">
              <a:lnSpc>
                <a:spcPts val="2887"/>
              </a:lnSpc>
              <a:buFont typeface="Arial"/>
              <a:buChar char="•"/>
            </a:pPr>
            <a:r>
              <a:rPr lang="ar-EG" sz="3200" b="1" dirty="0">
                <a:solidFill>
                  <a:srgbClr val="000000"/>
                </a:solidFill>
                <a:latin typeface="DM Sans"/>
                <a:ea typeface="DM Sans"/>
                <a:cs typeface="+mj-cs"/>
                <a:sym typeface="DM Sans"/>
                <a:rtl/>
              </a:rPr>
              <a:t>زيادة التركيز على التجارة </a:t>
            </a:r>
            <a:r>
              <a:rPr lang="ar-EG" sz="3200" b="1" dirty="0" smtClean="0">
                <a:solidFill>
                  <a:srgbClr val="000000"/>
                </a:solidFill>
                <a:latin typeface="DM Sans"/>
                <a:ea typeface="DM Sans"/>
                <a:cs typeface="+mj-cs"/>
                <a:sym typeface="DM Sans"/>
                <a:rtl/>
              </a:rPr>
              <a:t>الإلكترونية</a:t>
            </a:r>
            <a:endParaRPr lang="ar-EG" sz="3200" b="1" dirty="0">
              <a:solidFill>
                <a:srgbClr val="000000"/>
              </a:solidFill>
              <a:latin typeface="DM Sans"/>
              <a:ea typeface="DM Sans"/>
              <a:cs typeface="+mj-cs"/>
              <a:sym typeface="DM Sans"/>
              <a:rtl/>
            </a:endParaRPr>
          </a:p>
          <a:p>
            <a:pPr marL="415608" lvl="1" indent="-207804" algn="just" rtl="1">
              <a:lnSpc>
                <a:spcPts val="2887"/>
              </a:lnSpc>
              <a:buFont typeface="Arial"/>
              <a:buChar char="•"/>
            </a:pPr>
            <a:r>
              <a:rPr lang="ar-EG" sz="3200" b="1" dirty="0">
                <a:solidFill>
                  <a:srgbClr val="000000"/>
                </a:solidFill>
                <a:latin typeface="DM Sans"/>
                <a:ea typeface="DM Sans"/>
                <a:cs typeface="+mj-cs"/>
                <a:sym typeface="DM Sans"/>
                <a:rtl/>
              </a:rPr>
              <a:t>فرص التنويع خاصة في الوجبات السريعة ومحلات البقالة</a:t>
            </a:r>
          </a:p>
          <a:p>
            <a:pPr algn="just" rtl="1">
              <a:lnSpc>
                <a:spcPts val="2887"/>
              </a:lnSpc>
            </a:pPr>
            <a:endParaRPr lang="ar-EG" sz="2400" dirty="0">
              <a:solidFill>
                <a:srgbClr val="000000"/>
              </a:solidFill>
              <a:latin typeface="DM Sans"/>
              <a:ea typeface="DM Sans"/>
              <a:cs typeface="+mj-cs"/>
              <a:sym typeface="DM Sans"/>
              <a:rt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626208" y="1025435"/>
            <a:ext cx="7087456" cy="8236129"/>
            <a:chOff x="0" y="0"/>
            <a:chExt cx="660400" cy="910133"/>
          </a:xfrm>
        </p:grpSpPr>
        <p:sp>
          <p:nvSpPr>
            <p:cNvPr id="3" name="Freeform 3"/>
            <p:cNvSpPr/>
            <p:nvPr/>
          </p:nvSpPr>
          <p:spPr>
            <a:xfrm>
              <a:off x="0" y="0"/>
              <a:ext cx="660400" cy="910133"/>
            </a:xfrm>
            <a:custGeom>
              <a:avLst/>
              <a:gdLst/>
              <a:ahLst/>
              <a:cxnLst/>
              <a:rect l="l" t="t" r="r" b="b"/>
              <a:pathLst>
                <a:path w="660400" h="91013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664"/>
                  </a:cubicBezTo>
                  <a:lnTo>
                    <a:pt x="660400" y="910133"/>
                  </a:lnTo>
                  <a:lnTo>
                    <a:pt x="0" y="910133"/>
                  </a:lnTo>
                  <a:lnTo>
                    <a:pt x="0" y="331094"/>
                  </a:lnTo>
                  <a:cubicBezTo>
                    <a:pt x="1782" y="185660"/>
                    <a:pt x="93019" y="64045"/>
                    <a:pt x="220252" y="19070"/>
                  </a:cubicBezTo>
                  <a:close/>
                </a:path>
              </a:pathLst>
            </a:custGeom>
            <a:solidFill>
              <a:srgbClr val="004AAD"/>
            </a:solidFill>
          </p:spPr>
        </p:sp>
        <p:sp>
          <p:nvSpPr>
            <p:cNvPr id="4" name="TextBox 4"/>
            <p:cNvSpPr txBox="1"/>
            <p:nvPr/>
          </p:nvSpPr>
          <p:spPr>
            <a:xfrm>
              <a:off x="0" y="98425"/>
              <a:ext cx="660400" cy="811708"/>
            </a:xfrm>
            <a:prstGeom prst="rect">
              <a:avLst/>
            </a:prstGeom>
          </p:spPr>
          <p:txBody>
            <a:bodyPr lIns="50800" tIns="50800" rIns="50800" bIns="50800" rtlCol="0" anchor="ctr"/>
            <a:lstStyle/>
            <a:p>
              <a:pPr algn="ctr">
                <a:lnSpc>
                  <a:spcPts val="2590"/>
                </a:lnSpc>
              </a:pPr>
              <a:endParaRPr/>
            </a:p>
          </p:txBody>
        </p:sp>
      </p:grpSp>
      <p:grpSp>
        <p:nvGrpSpPr>
          <p:cNvPr id="5" name="Group 5"/>
          <p:cNvGrpSpPr>
            <a:grpSpLocks noChangeAspect="1"/>
          </p:cNvGrpSpPr>
          <p:nvPr/>
        </p:nvGrpSpPr>
        <p:grpSpPr>
          <a:xfrm>
            <a:off x="10425671" y="2004947"/>
            <a:ext cx="6304927" cy="6304927"/>
            <a:chOff x="0" y="0"/>
            <a:chExt cx="6350000" cy="6350000"/>
          </a:xfrm>
        </p:grpSpPr>
        <p:sp>
          <p:nvSpPr>
            <p:cNvPr id="6" name="Freeform 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l="-25136" r="-25136"/>
              </a:stretch>
            </a:blipFill>
          </p:spPr>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grpSp>
        <p:nvGrpSpPr>
          <p:cNvPr id="8" name="Group 8"/>
          <p:cNvGrpSpPr/>
          <p:nvPr/>
        </p:nvGrpSpPr>
        <p:grpSpPr>
          <a:xfrm>
            <a:off x="137324" y="8655411"/>
            <a:ext cx="2072502" cy="154742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sp>
        <p:sp>
          <p:nvSpPr>
            <p:cNvPr id="10" name="TextBox 1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1" name="Group 11"/>
          <p:cNvGrpSpPr/>
          <p:nvPr/>
        </p:nvGrpSpPr>
        <p:grpSpPr>
          <a:xfrm>
            <a:off x="3101714" y="9171406"/>
            <a:ext cx="534212" cy="53421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sp>
        <p:sp>
          <p:nvSpPr>
            <p:cNvPr id="13" name="TextBox 13"/>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4" name="Group 14"/>
          <p:cNvGrpSpPr/>
          <p:nvPr/>
        </p:nvGrpSpPr>
        <p:grpSpPr>
          <a:xfrm>
            <a:off x="1109588" y="0"/>
            <a:ext cx="1537234" cy="153723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sp>
        <p:sp>
          <p:nvSpPr>
            <p:cNvPr id="16" name="TextBox 1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7" name="Group 17"/>
          <p:cNvGrpSpPr/>
          <p:nvPr/>
        </p:nvGrpSpPr>
        <p:grpSpPr>
          <a:xfrm>
            <a:off x="10425671" y="458568"/>
            <a:ext cx="483979" cy="48397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sp>
        <p:sp>
          <p:nvSpPr>
            <p:cNvPr id="19" name="TextBox 19"/>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20" name="TextBox 20"/>
          <p:cNvSpPr txBox="1"/>
          <p:nvPr/>
        </p:nvSpPr>
        <p:spPr>
          <a:xfrm>
            <a:off x="2576773" y="1642997"/>
            <a:ext cx="6885085" cy="868764"/>
          </a:xfrm>
          <a:prstGeom prst="rect">
            <a:avLst/>
          </a:prstGeom>
        </p:spPr>
        <p:txBody>
          <a:bodyPr lIns="0" tIns="0" rIns="0" bIns="0" rtlCol="0" anchor="t">
            <a:spAutoFit/>
          </a:bodyPr>
          <a:lstStyle/>
          <a:p>
            <a:pPr marL="0" lvl="0" indent="0" algn="r" rtl="1">
              <a:lnSpc>
                <a:spcPts val="5859"/>
              </a:lnSpc>
              <a:spcBef>
                <a:spcPct val="0"/>
              </a:spcBef>
            </a:pPr>
            <a:r>
              <a:rPr lang="ar-EG" sz="9600" b="1" dirty="0">
                <a:solidFill>
                  <a:srgbClr val="000000"/>
                </a:solidFill>
                <a:latin typeface="Aldhabi" panose="01000000000000000000" pitchFamily="2" charset="-78"/>
                <a:ea typeface="DM Sans Bold"/>
                <a:cs typeface="Aldhabi" panose="01000000000000000000" pitchFamily="2" charset="-78"/>
                <a:sym typeface="DM Sans Bold"/>
                <a:rtl/>
              </a:rPr>
              <a:t>الخاتمة</a:t>
            </a:r>
            <a:endParaRPr lang="ar-EG" sz="4882" b="1" dirty="0">
              <a:solidFill>
                <a:srgbClr val="000000"/>
              </a:solidFill>
              <a:latin typeface="Aldhabi" panose="01000000000000000000" pitchFamily="2" charset="-78"/>
              <a:ea typeface="DM Sans Bold"/>
              <a:cs typeface="Aldhabi" panose="01000000000000000000" pitchFamily="2" charset="-78"/>
              <a:sym typeface="DM Sans Bold"/>
              <a:rtl/>
            </a:endParaRPr>
          </a:p>
        </p:txBody>
      </p:sp>
      <p:sp>
        <p:nvSpPr>
          <p:cNvPr id="21" name="TextBox 21"/>
          <p:cNvSpPr txBox="1"/>
          <p:nvPr/>
        </p:nvSpPr>
        <p:spPr>
          <a:xfrm>
            <a:off x="1303886" y="3035136"/>
            <a:ext cx="8194168" cy="5145511"/>
          </a:xfrm>
          <a:prstGeom prst="rect">
            <a:avLst/>
          </a:prstGeom>
        </p:spPr>
        <p:txBody>
          <a:bodyPr lIns="0" tIns="0" rIns="0" bIns="0" rtlCol="0" anchor="t">
            <a:spAutoFit/>
          </a:bodyPr>
          <a:lstStyle/>
          <a:p>
            <a:pPr algn="just" rtl="1">
              <a:lnSpc>
                <a:spcPts val="4473"/>
              </a:lnSpc>
            </a:pPr>
            <a:r>
              <a:rPr lang="ar-EG" sz="3195" b="1" dirty="0">
                <a:solidFill>
                  <a:srgbClr val="000000"/>
                </a:solidFill>
                <a:latin typeface="DM Sans"/>
                <a:ea typeface="DM Sans"/>
                <a:cs typeface="+mj-cs"/>
                <a:sym typeface="DM Sans"/>
                <a:rtl/>
              </a:rPr>
              <a:t>في الختام , تعد شركة ايكيا نموذجا متميزا في الابتكار و الجودة في عالم الاثاث و التصميم الداخلي . بفضل رؤيتها المتمحورة حول تقديم منتجات ذات جودة عالية باسعار مناسبة , نجحت الشركة في الوصول الى عملاء واسعة حول العالم . كما ان اعتمادها على ممارسات مستدامة يعكس التزامها بالمساهمة في حماية البيئة و تحقيق التنمية المستدامة . </a:t>
            </a:r>
          </a:p>
          <a:p>
            <a:pPr algn="just" rtl="1">
              <a:lnSpc>
                <a:spcPts val="4473"/>
              </a:lnSpc>
              <a:spcBef>
                <a:spcPct val="0"/>
              </a:spcBef>
            </a:pPr>
            <a:r>
              <a:rPr lang="ar-EG" sz="3195" b="1" dirty="0">
                <a:solidFill>
                  <a:srgbClr val="000000"/>
                </a:solidFill>
                <a:latin typeface="DM Sans"/>
                <a:ea typeface="DM Sans"/>
                <a:cs typeface="+mj-cs"/>
                <a:sym typeface="DM Sans"/>
                <a:rtl/>
              </a:rPr>
              <a:t>تعد ايكيا مثالا يحتذى به في كيفية تحقيق التوازن التوازن بين الارباح و تلبية احتياحات العملاء و الحفاظ على المسؤولية الاجتماعية.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A2"/>
        </a:solidFill>
        <a:effectLst/>
      </p:bgPr>
    </p:bg>
    <p:spTree>
      <p:nvGrpSpPr>
        <p:cNvPr id="1" name=""/>
        <p:cNvGrpSpPr/>
        <p:nvPr/>
      </p:nvGrpSpPr>
      <p:grpSpPr>
        <a:xfrm>
          <a:off x="0" y="0"/>
          <a:ext cx="0" cy="0"/>
          <a:chOff x="0" y="0"/>
          <a:chExt cx="0" cy="0"/>
        </a:xfrm>
      </p:grpSpPr>
      <p:sp>
        <p:nvSpPr>
          <p:cNvPr id="2" name="TextBox 2"/>
          <p:cNvSpPr txBox="1"/>
          <p:nvPr/>
        </p:nvSpPr>
        <p:spPr>
          <a:xfrm>
            <a:off x="0" y="3299450"/>
            <a:ext cx="18288000" cy="3497599"/>
          </a:xfrm>
          <a:prstGeom prst="rect">
            <a:avLst/>
          </a:prstGeom>
        </p:spPr>
        <p:txBody>
          <a:bodyPr lIns="0" tIns="0" rIns="0" bIns="0" rtlCol="0" anchor="t">
            <a:spAutoFit/>
          </a:bodyPr>
          <a:lstStyle/>
          <a:p>
            <a:pPr algn="ctr">
              <a:lnSpc>
                <a:spcPts val="14068"/>
              </a:lnSpc>
              <a:spcBef>
                <a:spcPct val="0"/>
              </a:spcBef>
            </a:pPr>
            <a:r>
              <a:rPr lang="en-US" sz="10049">
                <a:solidFill>
                  <a:srgbClr val="004AAD"/>
                </a:solidFill>
                <a:latin typeface="DM Sans"/>
                <a:ea typeface="DM Sans"/>
                <a:cs typeface="DM Sans"/>
                <a:sym typeface="DM Sans"/>
              </a:rPr>
              <a:t>THANKS FOR YOUR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A2"/>
        </a:solidFill>
        <a:effectLst/>
      </p:bgPr>
    </p:bg>
    <p:spTree>
      <p:nvGrpSpPr>
        <p:cNvPr id="1" name=""/>
        <p:cNvGrpSpPr/>
        <p:nvPr/>
      </p:nvGrpSpPr>
      <p:grpSpPr>
        <a:xfrm>
          <a:off x="0" y="0"/>
          <a:ext cx="0" cy="0"/>
          <a:chOff x="0" y="0"/>
          <a:chExt cx="0" cy="0"/>
        </a:xfrm>
      </p:grpSpPr>
      <p:sp>
        <p:nvSpPr>
          <p:cNvPr id="3" name="Rectangle 2"/>
          <p:cNvSpPr/>
          <p:nvPr/>
        </p:nvSpPr>
        <p:spPr>
          <a:xfrm>
            <a:off x="5486400" y="2857500"/>
            <a:ext cx="12039600" cy="6876241"/>
          </a:xfrm>
          <a:prstGeom prst="rect">
            <a:avLst/>
          </a:prstGeom>
        </p:spPr>
        <p:txBody>
          <a:bodyPr wrap="square">
            <a:spAutoFit/>
          </a:bodyPr>
          <a:lstStyle/>
          <a:p>
            <a:pPr lvl="0" algn="r" rtl="1">
              <a:lnSpc>
                <a:spcPts val="5186"/>
              </a:lnSpc>
            </a:pPr>
            <a:r>
              <a:rPr lang="fr-FR" sz="3704" b="1" dirty="0">
                <a:solidFill>
                  <a:srgbClr val="000000"/>
                </a:solidFill>
                <a:latin typeface="DM Sans Bold"/>
                <a:ea typeface="DM Sans Bold"/>
                <a:sym typeface="DM Sans Bold"/>
                <a:rtl/>
              </a:rPr>
              <a:t> </a:t>
            </a:r>
            <a:endParaRPr lang="ar-EG" sz="3704" b="1" dirty="0">
              <a:solidFill>
                <a:srgbClr val="000000"/>
              </a:solidFill>
              <a:latin typeface="Simplified Arabic" panose="02020603050405020304" pitchFamily="18" charset="-78"/>
              <a:ea typeface="DM Sans Bold"/>
              <a:cs typeface="Simplified Arabic" panose="02020603050405020304" pitchFamily="18" charset="-78"/>
              <a:sym typeface="DM Sans Bold"/>
              <a:rtl/>
            </a:endParaRPr>
          </a:p>
          <a:p>
            <a:pPr lvl="0" algn="r" rtl="1">
              <a:lnSpc>
                <a:spcPts val="5326"/>
              </a:lnSpc>
            </a:pPr>
            <a:endParaRPr lang="ar-EG" sz="3704" b="1" dirty="0">
              <a:solidFill>
                <a:srgbClr val="000000"/>
              </a:solidFill>
              <a:latin typeface="Simplified Arabic" panose="02020603050405020304" pitchFamily="18" charset="-78"/>
              <a:ea typeface="DM Sans Bold"/>
              <a:cs typeface="Simplified Arabic" panose="02020603050405020304" pitchFamily="18" charset="-78"/>
              <a:sym typeface="DM Sans Bold"/>
              <a:rtl/>
            </a:endParaRP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بلد المنشأ: السويد</a:t>
            </a: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المؤسس: إنجفار </a:t>
            </a:r>
            <a:r>
              <a:rPr lang="ar-EG"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كامبراد</a:t>
            </a:r>
            <a:r>
              <a:rPr lang="ar-DZ"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                   </a:t>
            </a:r>
            <a:endPar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endParaRP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تأسست: </a:t>
            </a:r>
            <a:r>
              <a:rPr lang="ar-DZ"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28 يوليو</a:t>
            </a:r>
            <a:r>
              <a:rPr lang="en-US" sz="3804" b="1" dirty="0" smtClean="0">
                <a:solidFill>
                  <a:srgbClr val="000000"/>
                </a:solidFill>
                <a:latin typeface="Simplified Arabic" panose="02020603050405020304" pitchFamily="18" charset="-78"/>
                <a:ea typeface="DM Sans"/>
                <a:cs typeface="Simplified Arabic" panose="02020603050405020304" pitchFamily="18" charset="-78"/>
                <a:sym typeface="DM Sans"/>
              </a:rPr>
              <a:t>1943</a:t>
            </a:r>
            <a:endParaRPr lang="en-US" sz="3804" b="1" dirty="0">
              <a:solidFill>
                <a:srgbClr val="000000"/>
              </a:solidFill>
              <a:latin typeface="Simplified Arabic" panose="02020603050405020304" pitchFamily="18" charset="-78"/>
              <a:ea typeface="DM Sans"/>
              <a:cs typeface="Simplified Arabic" panose="02020603050405020304" pitchFamily="18" charset="-78"/>
              <a:sym typeface="DM Sans"/>
            </a:endParaRP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المقر: دلفت، هولندا</a:t>
            </a: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الموظفون في عام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2023</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231000</a:t>
            </a: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الإيرادات السنوية في عام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2023</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41.9</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مليار يورو</a:t>
            </a: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صافي الدخل في عام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2023</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7.1</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مليار يورو</a:t>
            </a:r>
          </a:p>
          <a:p>
            <a:pPr marL="821355" lvl="1" indent="-410677" algn="r" rtl="1">
              <a:lnSpc>
                <a:spcPts val="5326"/>
              </a:lnSpc>
              <a:buFont typeface="Arial"/>
              <a:buChar char="•"/>
            </a:pP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قيمة العلامة التجارية في عام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2023</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en-US" sz="3804" b="1" dirty="0">
                <a:solidFill>
                  <a:srgbClr val="000000"/>
                </a:solidFill>
                <a:latin typeface="Simplified Arabic" panose="02020603050405020304" pitchFamily="18" charset="-78"/>
                <a:ea typeface="DM Sans"/>
                <a:cs typeface="Simplified Arabic" panose="02020603050405020304" pitchFamily="18" charset="-78"/>
                <a:sym typeface="DM Sans"/>
              </a:rPr>
              <a:t>17.4</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ar-EG"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مليار</a:t>
            </a:r>
            <a:r>
              <a:rPr lang="fr-FR"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 </a:t>
            </a:r>
            <a:r>
              <a:rPr lang="ar-EG" sz="3804" b="1" dirty="0" smtClean="0">
                <a:solidFill>
                  <a:srgbClr val="000000"/>
                </a:solidFill>
                <a:latin typeface="Simplified Arabic" panose="02020603050405020304" pitchFamily="18" charset="-78"/>
                <a:ea typeface="DM Sans"/>
                <a:cs typeface="Simplified Arabic" panose="02020603050405020304" pitchFamily="18" charset="-78"/>
                <a:sym typeface="DM Sans"/>
                <a:rtl/>
              </a:rPr>
              <a:t>دولار </a:t>
            </a:r>
            <a:r>
              <a:rPr lang="ar-EG" sz="3804" b="1" dirty="0">
                <a:solidFill>
                  <a:srgbClr val="000000"/>
                </a:solidFill>
                <a:latin typeface="Simplified Arabic" panose="02020603050405020304" pitchFamily="18" charset="-78"/>
                <a:ea typeface="DM Sans"/>
                <a:cs typeface="Simplified Arabic" panose="02020603050405020304" pitchFamily="18" charset="-78"/>
                <a:sym typeface="DM Sans"/>
                <a:rtl/>
              </a:rPr>
              <a:t>أمريكي</a:t>
            </a:r>
            <a:endParaRPr lang="en-GB" b="1" dirty="0">
              <a:latin typeface="Simplified Arabic" panose="02020603050405020304" pitchFamily="18" charset="-78"/>
              <a:cs typeface="Simplified Arabic" panose="02020603050405020304" pitchFamily="18" charset="-78"/>
            </a:endParaRPr>
          </a:p>
        </p:txBody>
      </p:sp>
      <p:sp>
        <p:nvSpPr>
          <p:cNvPr id="5" name="Rectangle 4"/>
          <p:cNvSpPr/>
          <p:nvPr/>
        </p:nvSpPr>
        <p:spPr>
          <a:xfrm>
            <a:off x="762000" y="414278"/>
            <a:ext cx="11909913" cy="2862322"/>
          </a:xfrm>
          <a:prstGeom prst="rect">
            <a:avLst/>
          </a:prstGeom>
        </p:spPr>
        <p:txBody>
          <a:bodyPr wrap="square">
            <a:spAutoFit/>
          </a:bodyPr>
          <a:lstStyle/>
          <a:p>
            <a:pPr algn="ctr" rtl="1"/>
            <a:r>
              <a:rPr lang="ar-DZ" sz="3600" b="1" dirty="0">
                <a:latin typeface="Simplified Arabic" panose="02020603050405020304" pitchFamily="18" charset="-78"/>
                <a:cs typeface="Simplified Arabic" panose="02020603050405020304" pitchFamily="18" charset="-78"/>
              </a:rPr>
              <a:t>:</a:t>
            </a:r>
            <a:r>
              <a:rPr lang="ar-DZ" sz="3600" b="1" dirty="0" smtClean="0">
                <a:latin typeface="Simplified Arabic" panose="02020603050405020304" pitchFamily="18" charset="-78"/>
                <a:cs typeface="Simplified Arabic" panose="02020603050405020304" pitchFamily="18" charset="-78"/>
              </a:rPr>
              <a:t>هي </a:t>
            </a:r>
            <a:r>
              <a:rPr lang="ar-DZ" sz="3600" b="1" dirty="0">
                <a:latin typeface="Simplified Arabic" panose="02020603050405020304" pitchFamily="18" charset="-78"/>
                <a:cs typeface="Simplified Arabic" panose="02020603050405020304" pitchFamily="18" charset="-78"/>
              </a:rPr>
              <a:t>شركة متعددة الجنسيات تأسست في السويد عام 1943 ، على يد انغفار كامبراد ، </a:t>
            </a:r>
            <a:r>
              <a:rPr lang="ar-DZ" sz="3600" b="1" dirty="0" smtClean="0">
                <a:latin typeface="Simplified Arabic" panose="02020603050405020304" pitchFamily="18" charset="-78"/>
                <a:cs typeface="Simplified Arabic" panose="02020603050405020304" pitchFamily="18" charset="-78"/>
              </a:rPr>
              <a:t>وهي شركة </a:t>
            </a:r>
            <a:r>
              <a:rPr lang="ar-DZ" sz="3600" b="1" dirty="0">
                <a:latin typeface="Simplified Arabic" panose="02020603050405020304" pitchFamily="18" charset="-78"/>
                <a:cs typeface="Simplified Arabic" panose="02020603050405020304" pitchFamily="18" charset="-78"/>
              </a:rPr>
              <a:t>معروفة عالميا بتصميمها وبيعها للأثاث الجاهز للتجميع ، أدوات المطبخ ، والاكسسوارات المنزلية بأسعار معقولة . كما تعتبر </a:t>
            </a:r>
            <a:r>
              <a:rPr lang="fr-FR" sz="3600" b="1" dirty="0">
                <a:latin typeface="Simplified Arabic" panose="02020603050405020304" pitchFamily="18" charset="-78"/>
                <a:cs typeface="Simplified Arabic" panose="02020603050405020304" pitchFamily="18" charset="-78"/>
              </a:rPr>
              <a:t>IKEA</a:t>
            </a:r>
            <a:r>
              <a:rPr lang="ar-DZ" sz="3600" b="1" dirty="0">
                <a:latin typeface="Simplified Arabic" panose="02020603050405020304" pitchFamily="18" charset="-78"/>
                <a:cs typeface="Simplified Arabic" panose="02020603050405020304" pitchFamily="18" charset="-78"/>
              </a:rPr>
              <a:t> أكبر شركة تجزئة للأثاث في العالم منذ عام 2008 ، </a:t>
            </a:r>
            <a:r>
              <a:rPr lang="ar-DZ" sz="3600" b="1" dirty="0" smtClean="0">
                <a:latin typeface="Simplified Arabic" panose="02020603050405020304" pitchFamily="18" charset="-78"/>
                <a:cs typeface="Simplified Arabic" panose="02020603050405020304" pitchFamily="18" charset="-78"/>
              </a:rPr>
              <a:t>كما أنها </a:t>
            </a:r>
            <a:r>
              <a:rPr lang="ar-DZ" sz="3600" b="1" dirty="0">
                <a:latin typeface="Simplified Arabic" panose="02020603050405020304" pitchFamily="18" charset="-78"/>
                <a:cs typeface="Simplified Arabic" panose="02020603050405020304" pitchFamily="18" charset="-78"/>
              </a:rPr>
              <a:t>تتميز بابتكاراتها في التصميم وتركيزها على توفير تجربة تسوق ممتعة ومريحة لعملائها.</a:t>
            </a:r>
            <a:endParaRPr lang="fr-FR" sz="3600" b="1"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6392302" y="3510022"/>
            <a:ext cx="10972877" cy="923330"/>
          </a:xfrm>
          <a:prstGeom prst="rect">
            <a:avLst/>
          </a:prstGeom>
          <a:noFill/>
        </p:spPr>
        <p:txBody>
          <a:bodyPr wrap="none" lIns="91440" tIns="45720" rIns="91440" bIns="45720">
            <a:spAutoFit/>
          </a:bodyPr>
          <a:lstStyle/>
          <a:p>
            <a:pPr algn="ctr"/>
            <a:r>
              <a:rPr lang="ar-DZ" sz="5400" b="1" dirty="0" smtClean="0">
                <a:ln w="9525">
                  <a:solidFill>
                    <a:schemeClr val="bg1"/>
                  </a:solidFill>
                  <a:prstDash val="solid"/>
                </a:ln>
                <a:effectLst>
                  <a:outerShdw blurRad="12700" dist="38100" dir="2700000" algn="tl" rotWithShape="0">
                    <a:schemeClr val="bg1">
                      <a:lumMod val="50000"/>
                    </a:schemeClr>
                  </a:outerShdw>
                </a:effectLst>
              </a:rPr>
              <a:t>معلومات عامة حول سلسلة الأثاث السويدية ايكيا</a:t>
            </a:r>
            <a:endParaRPr lang="fr-FR"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7" name="Rectangle 6"/>
          <p:cNvSpPr/>
          <p:nvPr/>
        </p:nvSpPr>
        <p:spPr>
          <a:xfrm>
            <a:off x="12268200" y="180856"/>
            <a:ext cx="1497076" cy="923330"/>
          </a:xfrm>
          <a:prstGeom prst="rect">
            <a:avLst/>
          </a:prstGeom>
          <a:noFill/>
        </p:spPr>
        <p:txBody>
          <a:bodyPr wrap="none" lIns="91440" tIns="45720" rIns="91440" bIns="45720">
            <a:spAutoFit/>
          </a:bodyPr>
          <a:lstStyle/>
          <a:p>
            <a:pPr algn="ctr"/>
            <a:r>
              <a:rPr lang="fr-FR" sz="5400" b="1" dirty="0" smtClean="0">
                <a:ln w="9525">
                  <a:solidFill>
                    <a:schemeClr val="bg1"/>
                  </a:solidFill>
                  <a:prstDash val="solid"/>
                </a:ln>
                <a:effectLst>
                  <a:outerShdw blurRad="12700" dist="38100" dir="2700000" algn="tl" rotWithShape="0">
                    <a:schemeClr val="bg1">
                      <a:lumMod val="50000"/>
                    </a:schemeClr>
                  </a:outerShdw>
                </a:effectLst>
              </a:rPr>
              <a:t>IKEA</a:t>
            </a:r>
            <a:endPar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76" y="3695700"/>
            <a:ext cx="5721062" cy="480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3536" y="-73442"/>
            <a:ext cx="4275528" cy="34186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105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4" y="-14514"/>
            <a:ext cx="18288000" cy="10287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 name="Rectangle 2"/>
          <p:cNvSpPr/>
          <p:nvPr/>
        </p:nvSpPr>
        <p:spPr>
          <a:xfrm>
            <a:off x="5973634" y="639812"/>
            <a:ext cx="4820487" cy="1323439"/>
          </a:xfrm>
          <a:prstGeom prst="rect">
            <a:avLst/>
          </a:prstGeom>
          <a:noFill/>
        </p:spPr>
        <p:txBody>
          <a:bodyPr wrap="none" lIns="91440" tIns="45720" rIns="91440" bIns="45720">
            <a:spAutoFit/>
          </a:bodyPr>
          <a:lstStyle/>
          <a:p>
            <a:pPr algn="ctr"/>
            <a:r>
              <a:rPr lang="fr-FR" sz="8000" b="1" dirty="0" smtClean="0">
                <a:ln w="9525">
                  <a:solidFill>
                    <a:schemeClr val="bg1"/>
                  </a:solidFill>
                  <a:prstDash val="solid"/>
                </a:ln>
              </a:rPr>
              <a:t>IKEA LOGO</a:t>
            </a:r>
            <a:endParaRPr lang="fr-FR" sz="8000" b="1" cap="none" spc="0" dirty="0">
              <a:ln w="9525">
                <a:solidFill>
                  <a:schemeClr val="bg1"/>
                </a:solidFill>
                <a:prstDash val="solid"/>
              </a:ln>
              <a:solidFill>
                <a:schemeClr val="tx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56806"/>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237" y="156806"/>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à coins arrondis 5"/>
          <p:cNvSpPr/>
          <p:nvPr/>
        </p:nvSpPr>
        <p:spPr>
          <a:xfrm>
            <a:off x="7895956" y="2722981"/>
            <a:ext cx="10363200" cy="2839163"/>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معنى كلمة </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IKEA</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ar-DZ" sz="28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a:t>
            </a:r>
            <a:r>
              <a:rPr lang="fr-FR" sz="28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ar-DZ" sz="28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وهو اختصار </a:t>
            </a:r>
          </a:p>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الأحرف الأولى من اسم المؤسس :</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I</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ngvar </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K</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amprad</a:t>
            </a:r>
            <a:r>
              <a:rPr lang="fr-FR" sz="44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endParaRPr lang="ar-DZ" sz="44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a:p>
            <a:pPr algn="ctr" rtl="1"/>
            <a:r>
              <a:rPr lang="ar-DZ" sz="36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و المزرعة التي نشأ بها</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E</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lmtaryd</a:t>
            </a:r>
            <a:endPar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ثم اسم المنطقة التي ينتمي اليها </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A</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gunnaryd </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 جنوب السويد.</a:t>
            </a:r>
          </a:p>
        </p:txBody>
      </p:sp>
      <p:sp>
        <p:nvSpPr>
          <p:cNvPr id="17" name="Rectangle à coins arrondis 16"/>
          <p:cNvSpPr/>
          <p:nvPr/>
        </p:nvSpPr>
        <p:spPr>
          <a:xfrm>
            <a:off x="117560" y="3135922"/>
            <a:ext cx="7735378" cy="608653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معنى ألوان شعار</a:t>
            </a:r>
            <a:r>
              <a:rPr lang="fr-FR" sz="3600" b="1" dirty="0" smtClean="0">
                <a:ln w="0"/>
                <a:solidFill>
                  <a:srgbClr val="FFC000"/>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Ikea</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r>
              <a:rPr lang="fr-FR"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p>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الأزرق: يرمز في شعار ايكيا الى الثقة والتميز كما يرتبط بالجودة العالية والمتانة التي تتميز بها منتجات ايكيا.</a:t>
            </a:r>
          </a:p>
          <a:p>
            <a:pPr marL="342900" indent="-342900" algn="ctr" rtl="1">
              <a:buFont typeface="Arial" panose="020B0604020202020204" pitchFamily="34" charset="0"/>
              <a:buChar char="•"/>
            </a:pP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الأصفر: يرمز اللون الأصفر الى السعادة والخيال و الطاقة ويبعث الحيوية والايجابية ويعكس الرؤية الإبداعية التي تتمتع بها ايكيا</a:t>
            </a:r>
            <a:r>
              <a:rPr lang="fr-FR" sz="36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a:t>
            </a: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a:t>
            </a:r>
            <a:endParaRPr lang="fr-FR" sz="3600" b="1" dirty="0">
              <a:latin typeface="Simplified Arabic" panose="02020603050405020304" pitchFamily="18" charset="-78"/>
              <a:cs typeface="Simplified Arabic" panose="02020603050405020304" pitchFamily="18" charset="-78"/>
            </a:endParaRPr>
          </a:p>
        </p:txBody>
      </p:sp>
      <p:sp>
        <p:nvSpPr>
          <p:cNvPr id="10" name="Rectangle 9"/>
          <p:cNvSpPr/>
          <p:nvPr/>
        </p:nvSpPr>
        <p:spPr>
          <a:xfrm>
            <a:off x="3665617" y="2705100"/>
            <a:ext cx="184731" cy="923330"/>
          </a:xfrm>
          <a:prstGeom prst="rect">
            <a:avLst/>
          </a:prstGeom>
          <a:noFill/>
        </p:spPr>
        <p:txBody>
          <a:bodyPr wrap="none" lIns="91440" tIns="45720" rIns="91440" bIns="45720">
            <a:spAutoFit/>
          </a:bodyPr>
          <a:lstStyle/>
          <a:p>
            <a:pPr algn="ctr" rtl="1"/>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à coins arrondis 6"/>
          <p:cNvSpPr/>
          <p:nvPr/>
        </p:nvSpPr>
        <p:spPr>
          <a:xfrm>
            <a:off x="8382000" y="6321874"/>
            <a:ext cx="6836045" cy="3299283"/>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سبب اختيار كل من اللون الأزرق والأصفر في ايكيا:</a:t>
            </a:r>
          </a:p>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 يعود الى ألوان علم السويد.</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0" y="6622135"/>
            <a:ext cx="2143125" cy="2600325"/>
          </a:xfrm>
          <a:prstGeom prst="rect">
            <a:avLst/>
          </a:prstGeom>
        </p:spPr>
      </p:pic>
    </p:spTree>
    <p:extLst>
      <p:ext uri="{BB962C8B-B14F-4D97-AF65-F5344CB8AC3E}">
        <p14:creationId xmlns:p14="http://schemas.microsoft.com/office/powerpoint/2010/main" val="257477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18288000" cy="10287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857500"/>
            <a:ext cx="16459200" cy="6553200"/>
          </a:xfrm>
          <a:prstGeom prst="rect">
            <a:avLst/>
          </a:prstGeom>
          <a:ln>
            <a:noFill/>
          </a:ln>
          <a:effectLst>
            <a:softEdge rad="112500"/>
          </a:effectLst>
        </p:spPr>
      </p:pic>
      <p:sp>
        <p:nvSpPr>
          <p:cNvPr id="4" name="Rectangle 3"/>
          <p:cNvSpPr/>
          <p:nvPr/>
        </p:nvSpPr>
        <p:spPr>
          <a:xfrm>
            <a:off x="6899220" y="1208456"/>
            <a:ext cx="4489563" cy="1015663"/>
          </a:xfrm>
          <a:prstGeom prst="rect">
            <a:avLst/>
          </a:prstGeom>
          <a:noFill/>
        </p:spPr>
        <p:txBody>
          <a:bodyPr wrap="none" lIns="91440" tIns="45720" rIns="91440" bIns="45720">
            <a:spAutoFit/>
          </a:bodyPr>
          <a:lstStyle/>
          <a:p>
            <a:pPr algn="ctr"/>
            <a:r>
              <a:rPr lang="fr-FR" sz="6000" b="1" dirty="0" smtClean="0">
                <a:ln w="0"/>
                <a:effectLst>
                  <a:outerShdw blurRad="38100" dist="19050" dir="2700000" algn="tl" rotWithShape="0">
                    <a:schemeClr val="dk1">
                      <a:alpha val="40000"/>
                    </a:schemeClr>
                  </a:outerShdw>
                </a:effectLst>
              </a:rPr>
              <a:t>Ikea</a:t>
            </a:r>
            <a:r>
              <a:rPr lang="ar-DZ" sz="6000" b="1" dirty="0" smtClean="0">
                <a:ln w="0"/>
                <a:effectLst>
                  <a:outerShdw blurRad="38100" dist="19050" dir="2700000" algn="tl" rotWithShape="0">
                    <a:schemeClr val="dk1">
                      <a:alpha val="40000"/>
                    </a:schemeClr>
                  </a:outerShdw>
                </a:effectLst>
              </a:rPr>
              <a:t>تطور شعار </a:t>
            </a:r>
            <a:endParaRPr lang="fr-FR" sz="6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886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pSp>
        <p:nvGrpSpPr>
          <p:cNvPr id="2" name="Group 2"/>
          <p:cNvGrpSpPr/>
          <p:nvPr/>
        </p:nvGrpSpPr>
        <p:grpSpPr>
          <a:xfrm rot="2380859">
            <a:off x="-1313287" y="7502544"/>
            <a:ext cx="2842082" cy="7461317"/>
            <a:chOff x="0" y="0"/>
            <a:chExt cx="660400" cy="1733748"/>
          </a:xfrm>
        </p:grpSpPr>
        <p:sp>
          <p:nvSpPr>
            <p:cNvPr id="3" name="Freeform 3"/>
            <p:cNvSpPr/>
            <p:nvPr/>
          </p:nvSpPr>
          <p:spPr>
            <a:xfrm>
              <a:off x="0" y="0"/>
              <a:ext cx="660400" cy="1733748"/>
            </a:xfrm>
            <a:custGeom>
              <a:avLst/>
              <a:gdLst/>
              <a:ahLst/>
              <a:cxnLst/>
              <a:rect l="l" t="t" r="r" b="b"/>
              <a:pathLst>
                <a:path w="660400" h="173374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8959"/>
                  </a:cubicBezTo>
                  <a:lnTo>
                    <a:pt x="660400" y="1733748"/>
                  </a:lnTo>
                  <a:lnTo>
                    <a:pt x="0" y="1733748"/>
                  </a:lnTo>
                  <a:lnTo>
                    <a:pt x="0" y="349987"/>
                  </a:lnTo>
                  <a:cubicBezTo>
                    <a:pt x="1782" y="185660"/>
                    <a:pt x="93019" y="64045"/>
                    <a:pt x="220252" y="19070"/>
                  </a:cubicBezTo>
                  <a:close/>
                </a:path>
              </a:pathLst>
            </a:custGeom>
            <a:solidFill>
              <a:srgbClr val="004AAD">
                <a:alpha val="43922"/>
              </a:srgbClr>
            </a:solidFill>
          </p:spPr>
        </p:sp>
        <p:sp>
          <p:nvSpPr>
            <p:cNvPr id="4" name="TextBox 4"/>
            <p:cNvSpPr txBox="1"/>
            <p:nvPr/>
          </p:nvSpPr>
          <p:spPr>
            <a:xfrm>
              <a:off x="0" y="98425"/>
              <a:ext cx="660400" cy="1635323"/>
            </a:xfrm>
            <a:prstGeom prst="rect">
              <a:avLst/>
            </a:prstGeom>
          </p:spPr>
          <p:txBody>
            <a:bodyPr lIns="50800" tIns="50800" rIns="50800" bIns="50800" rtlCol="0" anchor="ctr"/>
            <a:lstStyle/>
            <a:p>
              <a:pPr algn="ctr">
                <a:lnSpc>
                  <a:spcPts val="2590"/>
                </a:lnSpc>
              </a:pPr>
              <a:endParaRPr/>
            </a:p>
          </p:txBody>
        </p:sp>
      </p:grpSp>
      <p:grpSp>
        <p:nvGrpSpPr>
          <p:cNvPr id="5" name="Group 5"/>
          <p:cNvGrpSpPr/>
          <p:nvPr/>
        </p:nvGrpSpPr>
        <p:grpSpPr>
          <a:xfrm rot="2377137">
            <a:off x="-916789" y="4206328"/>
            <a:ext cx="1338510" cy="7384047"/>
            <a:chOff x="0" y="0"/>
            <a:chExt cx="660400" cy="3643174"/>
          </a:xfrm>
        </p:grpSpPr>
        <p:sp>
          <p:nvSpPr>
            <p:cNvPr id="6" name="Freeform 6"/>
            <p:cNvSpPr/>
            <p:nvPr/>
          </p:nvSpPr>
          <p:spPr>
            <a:xfrm>
              <a:off x="0" y="0"/>
              <a:ext cx="660400" cy="3643174"/>
            </a:xfrm>
            <a:custGeom>
              <a:avLst/>
              <a:gdLst/>
              <a:ahLst/>
              <a:cxnLst/>
              <a:rect l="l" t="t" r="r" b="b"/>
              <a:pathLst>
                <a:path w="660400" h="3643174">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91373"/>
                  </a:cubicBezTo>
                  <a:lnTo>
                    <a:pt x="660400" y="3643174"/>
                  </a:lnTo>
                  <a:lnTo>
                    <a:pt x="0" y="3643174"/>
                  </a:lnTo>
                  <a:lnTo>
                    <a:pt x="0" y="393786"/>
                  </a:lnTo>
                  <a:cubicBezTo>
                    <a:pt x="1782" y="185660"/>
                    <a:pt x="93019" y="64045"/>
                    <a:pt x="220252" y="19070"/>
                  </a:cubicBezTo>
                  <a:close/>
                </a:path>
              </a:pathLst>
            </a:custGeom>
            <a:solidFill>
              <a:srgbClr val="FFF0A2"/>
            </a:solidFill>
          </p:spPr>
        </p:sp>
        <p:sp>
          <p:nvSpPr>
            <p:cNvPr id="7" name="TextBox 7"/>
            <p:cNvSpPr txBox="1"/>
            <p:nvPr/>
          </p:nvSpPr>
          <p:spPr>
            <a:xfrm>
              <a:off x="0" y="98425"/>
              <a:ext cx="660400" cy="3544749"/>
            </a:xfrm>
            <a:prstGeom prst="rect">
              <a:avLst/>
            </a:prstGeom>
          </p:spPr>
          <p:txBody>
            <a:bodyPr lIns="50800" tIns="50800" rIns="50800" bIns="50800" rtlCol="0" anchor="ctr"/>
            <a:lstStyle/>
            <a:p>
              <a:pPr algn="ctr">
                <a:lnSpc>
                  <a:spcPts val="2590"/>
                </a:lnSpc>
              </a:pPr>
              <a:endParaRPr/>
            </a:p>
          </p:txBody>
        </p:sp>
      </p:grpSp>
      <p:grpSp>
        <p:nvGrpSpPr>
          <p:cNvPr id="8" name="Group 8"/>
          <p:cNvGrpSpPr/>
          <p:nvPr/>
        </p:nvGrpSpPr>
        <p:grpSpPr>
          <a:xfrm rot="2377137">
            <a:off x="3012298" y="9449050"/>
            <a:ext cx="411277" cy="2198755"/>
            <a:chOff x="0" y="0"/>
            <a:chExt cx="660400" cy="3530606"/>
          </a:xfrm>
        </p:grpSpPr>
        <p:sp>
          <p:nvSpPr>
            <p:cNvPr id="9" name="Freeform 9"/>
            <p:cNvSpPr/>
            <p:nvPr/>
          </p:nvSpPr>
          <p:spPr>
            <a:xfrm>
              <a:off x="0" y="0"/>
              <a:ext cx="660400" cy="3530605"/>
            </a:xfrm>
            <a:custGeom>
              <a:avLst/>
              <a:gdLst/>
              <a:ahLst/>
              <a:cxnLst/>
              <a:rect l="l" t="t" r="r" b="b"/>
              <a:pathLst>
                <a:path w="660400" h="353060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88872"/>
                  </a:cubicBezTo>
                  <a:lnTo>
                    <a:pt x="660400" y="3530605"/>
                  </a:lnTo>
                  <a:lnTo>
                    <a:pt x="0" y="3530605"/>
                  </a:lnTo>
                  <a:lnTo>
                    <a:pt x="0" y="391204"/>
                  </a:lnTo>
                  <a:cubicBezTo>
                    <a:pt x="1782" y="185660"/>
                    <a:pt x="93019" y="64045"/>
                    <a:pt x="220252" y="19070"/>
                  </a:cubicBezTo>
                  <a:close/>
                </a:path>
              </a:pathLst>
            </a:custGeom>
            <a:solidFill>
              <a:srgbClr val="E0B15E"/>
            </a:solidFill>
          </p:spPr>
        </p:sp>
        <p:sp>
          <p:nvSpPr>
            <p:cNvPr id="10" name="TextBox 10"/>
            <p:cNvSpPr txBox="1"/>
            <p:nvPr/>
          </p:nvSpPr>
          <p:spPr>
            <a:xfrm>
              <a:off x="0" y="98425"/>
              <a:ext cx="660400" cy="3432181"/>
            </a:xfrm>
            <a:prstGeom prst="rect">
              <a:avLst/>
            </a:prstGeom>
          </p:spPr>
          <p:txBody>
            <a:bodyPr lIns="50800" tIns="50800" rIns="50800" bIns="50800" rtlCol="0" anchor="ctr"/>
            <a:lstStyle/>
            <a:p>
              <a:pPr algn="ctr">
                <a:lnSpc>
                  <a:spcPts val="2590"/>
                </a:lnSpc>
              </a:pPr>
              <a:endParaRPr/>
            </a:p>
          </p:txBody>
        </p:sp>
      </p:grpSp>
      <p:sp>
        <p:nvSpPr>
          <p:cNvPr id="11" name="Freeform 11"/>
          <p:cNvSpPr/>
          <p:nvPr/>
        </p:nvSpPr>
        <p:spPr>
          <a:xfrm>
            <a:off x="8817273" y="6288028"/>
            <a:ext cx="842974" cy="701968"/>
          </a:xfrm>
          <a:custGeom>
            <a:avLst/>
            <a:gdLst/>
            <a:ahLst/>
            <a:cxnLst/>
            <a:rect l="l" t="t" r="r" b="b"/>
            <a:pathLst>
              <a:path w="842974" h="701968">
                <a:moveTo>
                  <a:pt x="0" y="0"/>
                </a:moveTo>
                <a:lnTo>
                  <a:pt x="842975" y="0"/>
                </a:lnTo>
                <a:lnTo>
                  <a:pt x="842975" y="701968"/>
                </a:lnTo>
                <a:lnTo>
                  <a:pt x="0" y="7019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AutoShape 12"/>
          <p:cNvSpPr/>
          <p:nvPr/>
        </p:nvSpPr>
        <p:spPr>
          <a:xfrm flipV="1">
            <a:off x="-2023730" y="7040723"/>
            <a:ext cx="3495899" cy="4260352"/>
          </a:xfrm>
          <a:prstGeom prst="line">
            <a:avLst/>
          </a:prstGeom>
          <a:ln w="85725" cap="rnd">
            <a:solidFill>
              <a:srgbClr val="E0B15E"/>
            </a:solidFill>
            <a:prstDash val="solid"/>
            <a:headEnd type="none" w="sm" len="sm"/>
            <a:tailEnd type="none" w="sm" len="sm"/>
          </a:ln>
        </p:spPr>
      </p:sp>
      <p:grpSp>
        <p:nvGrpSpPr>
          <p:cNvPr id="18" name="Group 18"/>
          <p:cNvGrpSpPr/>
          <p:nvPr/>
        </p:nvGrpSpPr>
        <p:grpSpPr>
          <a:xfrm rot="-8419140">
            <a:off x="16781988" y="-3913825"/>
            <a:ext cx="2842082" cy="7253346"/>
            <a:chOff x="0" y="0"/>
            <a:chExt cx="660400" cy="1685423"/>
          </a:xfrm>
        </p:grpSpPr>
        <p:sp>
          <p:nvSpPr>
            <p:cNvPr id="19" name="Freeform 19"/>
            <p:cNvSpPr/>
            <p:nvPr/>
          </p:nvSpPr>
          <p:spPr>
            <a:xfrm>
              <a:off x="0" y="0"/>
              <a:ext cx="660400" cy="1685423"/>
            </a:xfrm>
            <a:custGeom>
              <a:avLst/>
              <a:gdLst/>
              <a:ahLst/>
              <a:cxnLst/>
              <a:rect l="l" t="t" r="r" b="b"/>
              <a:pathLst>
                <a:path w="660400" h="168542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7885"/>
                  </a:cubicBezTo>
                  <a:lnTo>
                    <a:pt x="660400" y="1685423"/>
                  </a:lnTo>
                  <a:lnTo>
                    <a:pt x="0" y="1685423"/>
                  </a:lnTo>
                  <a:lnTo>
                    <a:pt x="0" y="348878"/>
                  </a:lnTo>
                  <a:cubicBezTo>
                    <a:pt x="1782" y="185660"/>
                    <a:pt x="93019" y="64045"/>
                    <a:pt x="220252" y="19070"/>
                  </a:cubicBezTo>
                  <a:close/>
                </a:path>
              </a:pathLst>
            </a:custGeom>
            <a:solidFill>
              <a:srgbClr val="004AAD">
                <a:alpha val="43922"/>
              </a:srgbClr>
            </a:solidFill>
          </p:spPr>
        </p:sp>
        <p:sp>
          <p:nvSpPr>
            <p:cNvPr id="20" name="TextBox 20"/>
            <p:cNvSpPr txBox="1"/>
            <p:nvPr/>
          </p:nvSpPr>
          <p:spPr>
            <a:xfrm>
              <a:off x="0" y="98425"/>
              <a:ext cx="660400" cy="1586998"/>
            </a:xfrm>
            <a:prstGeom prst="rect">
              <a:avLst/>
            </a:prstGeom>
          </p:spPr>
          <p:txBody>
            <a:bodyPr lIns="50800" tIns="50800" rIns="50800" bIns="50800" rtlCol="0" anchor="ctr"/>
            <a:lstStyle/>
            <a:p>
              <a:pPr algn="ctr">
                <a:lnSpc>
                  <a:spcPts val="2590"/>
                </a:lnSpc>
              </a:pPr>
              <a:endParaRPr/>
            </a:p>
          </p:txBody>
        </p:sp>
      </p:grpSp>
      <p:grpSp>
        <p:nvGrpSpPr>
          <p:cNvPr id="21" name="Group 21"/>
          <p:cNvGrpSpPr/>
          <p:nvPr/>
        </p:nvGrpSpPr>
        <p:grpSpPr>
          <a:xfrm rot="-8422862">
            <a:off x="18303618" y="-391052"/>
            <a:ext cx="1338510" cy="5875601"/>
            <a:chOff x="0" y="0"/>
            <a:chExt cx="660400" cy="2898930"/>
          </a:xfrm>
        </p:grpSpPr>
        <p:sp>
          <p:nvSpPr>
            <p:cNvPr id="22" name="Freeform 22"/>
            <p:cNvSpPr/>
            <p:nvPr/>
          </p:nvSpPr>
          <p:spPr>
            <a:xfrm>
              <a:off x="0" y="0"/>
              <a:ext cx="660400" cy="2898930"/>
            </a:xfrm>
            <a:custGeom>
              <a:avLst/>
              <a:gdLst/>
              <a:ahLst/>
              <a:cxnLst/>
              <a:rect l="l" t="t" r="r" b="b"/>
              <a:pathLst>
                <a:path w="660400" h="289893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74841"/>
                  </a:cubicBezTo>
                  <a:lnTo>
                    <a:pt x="660400" y="2898930"/>
                  </a:lnTo>
                  <a:lnTo>
                    <a:pt x="0" y="2898930"/>
                  </a:lnTo>
                  <a:lnTo>
                    <a:pt x="0" y="376714"/>
                  </a:lnTo>
                  <a:cubicBezTo>
                    <a:pt x="1782" y="185660"/>
                    <a:pt x="93019" y="64045"/>
                    <a:pt x="220252" y="19070"/>
                  </a:cubicBezTo>
                  <a:close/>
                </a:path>
              </a:pathLst>
            </a:custGeom>
            <a:solidFill>
              <a:srgbClr val="E0B15E"/>
            </a:solidFill>
          </p:spPr>
        </p:sp>
        <p:sp>
          <p:nvSpPr>
            <p:cNvPr id="23" name="TextBox 23"/>
            <p:cNvSpPr txBox="1"/>
            <p:nvPr/>
          </p:nvSpPr>
          <p:spPr>
            <a:xfrm>
              <a:off x="0" y="98425"/>
              <a:ext cx="660400" cy="2800505"/>
            </a:xfrm>
            <a:prstGeom prst="rect">
              <a:avLst/>
            </a:prstGeom>
          </p:spPr>
          <p:txBody>
            <a:bodyPr lIns="50800" tIns="50800" rIns="50800" bIns="50800" rtlCol="0" anchor="ctr"/>
            <a:lstStyle/>
            <a:p>
              <a:pPr algn="ctr">
                <a:lnSpc>
                  <a:spcPts val="2590"/>
                </a:lnSpc>
              </a:pPr>
              <a:endParaRPr/>
            </a:p>
          </p:txBody>
        </p:sp>
      </p:grpSp>
      <p:grpSp>
        <p:nvGrpSpPr>
          <p:cNvPr id="24" name="Group 24"/>
          <p:cNvGrpSpPr/>
          <p:nvPr/>
        </p:nvGrpSpPr>
        <p:grpSpPr>
          <a:xfrm rot="-8422862">
            <a:off x="14997526" y="-558072"/>
            <a:ext cx="411277" cy="1644511"/>
            <a:chOff x="0" y="0"/>
            <a:chExt cx="660400" cy="2640639"/>
          </a:xfrm>
        </p:grpSpPr>
        <p:sp>
          <p:nvSpPr>
            <p:cNvPr id="25" name="Freeform 25"/>
            <p:cNvSpPr/>
            <p:nvPr/>
          </p:nvSpPr>
          <p:spPr>
            <a:xfrm>
              <a:off x="0" y="0"/>
              <a:ext cx="660400" cy="2640639"/>
            </a:xfrm>
            <a:custGeom>
              <a:avLst/>
              <a:gdLst/>
              <a:ahLst/>
              <a:cxnLst/>
              <a:rect l="l" t="t" r="r" b="b"/>
              <a:pathLst>
                <a:path w="660400" h="2640639">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69104"/>
                  </a:cubicBezTo>
                  <a:lnTo>
                    <a:pt x="660400" y="2640639"/>
                  </a:lnTo>
                  <a:lnTo>
                    <a:pt x="0" y="2640639"/>
                  </a:lnTo>
                  <a:lnTo>
                    <a:pt x="0" y="370789"/>
                  </a:lnTo>
                  <a:cubicBezTo>
                    <a:pt x="1782" y="185660"/>
                    <a:pt x="93019" y="64045"/>
                    <a:pt x="220252" y="19070"/>
                  </a:cubicBezTo>
                  <a:close/>
                </a:path>
              </a:pathLst>
            </a:custGeom>
            <a:solidFill>
              <a:srgbClr val="E0B15E"/>
            </a:solidFill>
          </p:spPr>
        </p:sp>
        <p:sp>
          <p:nvSpPr>
            <p:cNvPr id="26" name="TextBox 26"/>
            <p:cNvSpPr txBox="1"/>
            <p:nvPr/>
          </p:nvSpPr>
          <p:spPr>
            <a:xfrm>
              <a:off x="0" y="98425"/>
              <a:ext cx="660400" cy="2542214"/>
            </a:xfrm>
            <a:prstGeom prst="rect">
              <a:avLst/>
            </a:prstGeom>
          </p:spPr>
          <p:txBody>
            <a:bodyPr lIns="50800" tIns="50800" rIns="50800" bIns="50800" rtlCol="0" anchor="ctr"/>
            <a:lstStyle/>
            <a:p>
              <a:pPr algn="ctr">
                <a:lnSpc>
                  <a:spcPts val="2590"/>
                </a:lnSpc>
              </a:pPr>
              <a:endParaRPr/>
            </a:p>
          </p:txBody>
        </p:sp>
      </p:grpSp>
      <p:sp>
        <p:nvSpPr>
          <p:cNvPr id="27" name="AutoShape 27"/>
          <p:cNvSpPr/>
          <p:nvPr/>
        </p:nvSpPr>
        <p:spPr>
          <a:xfrm flipH="1">
            <a:off x="17077631" y="-274996"/>
            <a:ext cx="3190486" cy="3827111"/>
          </a:xfrm>
          <a:prstGeom prst="line">
            <a:avLst/>
          </a:prstGeom>
          <a:ln w="85725" cap="rnd">
            <a:solidFill>
              <a:srgbClr val="E0B15E"/>
            </a:solidFill>
            <a:prstDash val="solid"/>
            <a:headEnd type="none" w="sm" len="sm"/>
            <a:tailEnd type="none" w="sm" len="sm"/>
          </a:ln>
        </p:spPr>
      </p:sp>
      <p:sp>
        <p:nvSpPr>
          <p:cNvPr id="31" name="Rectangle 30"/>
          <p:cNvSpPr/>
          <p:nvPr/>
        </p:nvSpPr>
        <p:spPr>
          <a:xfrm>
            <a:off x="15733393" y="647701"/>
            <a:ext cx="2218877" cy="1107996"/>
          </a:xfrm>
          <a:prstGeom prst="rect">
            <a:avLst/>
          </a:prstGeom>
          <a:noFill/>
        </p:spPr>
        <p:txBody>
          <a:bodyPr wrap="none" lIns="91440" tIns="45720" rIns="91440" bIns="45720">
            <a:spAutoFit/>
          </a:bodyPr>
          <a:lstStyle/>
          <a:p>
            <a:pPr algn="ctr"/>
            <a:r>
              <a:rPr lang="ar-DZ" sz="6600" b="1" dirty="0" smtClean="0">
                <a:ln w="9525">
                  <a:solidFill>
                    <a:schemeClr val="bg1"/>
                  </a:solidFill>
                  <a:prstDash val="solid"/>
                </a:ln>
                <a:effectLst>
                  <a:outerShdw blurRad="12700" dist="38100" dir="2700000" algn="tl" rotWithShape="0">
                    <a:schemeClr val="bg1">
                      <a:lumMod val="50000"/>
                    </a:schemeClr>
                  </a:outerShdw>
                </a:effectLst>
              </a:rPr>
              <a:t>نشأتها:</a:t>
            </a:r>
            <a:endParaRPr lang="fr-FR" sz="6600" b="0" cap="none" spc="0" dirty="0">
              <a:ln w="0"/>
              <a:solidFill>
                <a:schemeClr val="tx1"/>
              </a:solidFill>
              <a:effectLst>
                <a:outerShdw blurRad="38100" dist="19050" dir="2700000" algn="tl" rotWithShape="0">
                  <a:schemeClr val="dk1">
                    <a:alpha val="40000"/>
                  </a:schemeClr>
                </a:outerShdw>
              </a:effectLst>
            </a:endParaRPr>
          </a:p>
        </p:txBody>
      </p:sp>
      <p:pic>
        <p:nvPicPr>
          <p:cNvPr id="32" name="Imag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6" y="-71566"/>
            <a:ext cx="3738162" cy="4050327"/>
          </a:xfrm>
          <a:prstGeom prst="rect">
            <a:avLst/>
          </a:prstGeom>
          <a:ln>
            <a:noFill/>
          </a:ln>
          <a:effectLst>
            <a:softEdge rad="112500"/>
          </a:effectLst>
        </p:spPr>
      </p:pic>
      <p:sp>
        <p:nvSpPr>
          <p:cNvPr id="35" name="Rectangle 34"/>
          <p:cNvSpPr/>
          <p:nvPr/>
        </p:nvSpPr>
        <p:spPr>
          <a:xfrm>
            <a:off x="3710686" y="647701"/>
            <a:ext cx="11881407" cy="95202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3600" b="1" dirty="0" smtClean="0">
                <a:latin typeface="Simplified Arabic" panose="02020603050405020304" pitchFamily="18" charset="-78"/>
                <a:cs typeface="Simplified Arabic" panose="02020603050405020304" pitchFamily="18" charset="-78"/>
              </a:rPr>
              <a:t>أسس</a:t>
            </a:r>
            <a:r>
              <a:rPr lang="fr-FR" sz="3600" b="1" dirty="0" smtClean="0">
                <a:latin typeface="Simplified Arabic" panose="02020603050405020304" pitchFamily="18" charset="-78"/>
                <a:cs typeface="Simplified Arabic" panose="02020603050405020304" pitchFamily="18" charset="-78"/>
              </a:rPr>
              <a:t>ingvar kamprad </a:t>
            </a:r>
            <a:r>
              <a:rPr lang="ar-DZ" sz="3600" b="1" dirty="0" smtClean="0">
                <a:latin typeface="Simplified Arabic" panose="02020603050405020304" pitchFamily="18" charset="-78"/>
                <a:cs typeface="Simplified Arabic" panose="02020603050405020304" pitchFamily="18" charset="-78"/>
              </a:rPr>
              <a:t> ايكيا في 28 يوليو عام 1943 وهو في ال17 من العمر، نتيجة مكافئته من قبل والده الذي منحه مبلغا صغيرا من المال على حسن أدائه في المدرسة ، فاستخدمه في انشاء الشركة ، في البداية قام انجفار ببيع السلع مثل الأقلام والمحافظ في سمولاند مسقط رأسه بالسويد وفي عام 1948 أدخل قطع  الأثاث الى شركة ايكيا.</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في عام 1950 : أطلقت شركة ايكيا كتالوج الخاص بمنتوجاتها.</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في عام 1953 : افتتحت الشركة أول صالة عرض لها في مدينة ألمهولت السويدية حتى يتمكن العملاء من رؤية الأثاث على أرض الواقع وتجربتها قبل الشراء.</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في عام 1960 : افتتحت ايكيا أول مطعم لها، وقدمت من خلاله القهوة والأطباق الباردة بالإضافة الى الوجبات الخفيفة الساخنة في متجره في تركيا.</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في عام 1973 : افتتحت ايكيا أول متجر لها في كل من سويسرا و ألمانيا.</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في عام 1974 : افتتحت عدة متاجر في مناطق مختلفة : أستراليا ، فرنسا ، ولايات المتحدة الأمريكية ، بريطانيا، الصين 1998وروسيا2000 .</a:t>
            </a:r>
          </a:p>
          <a:p>
            <a:pPr marL="457200" indent="-457200" algn="r" rtl="1">
              <a:buFont typeface="Wingdings" panose="05000000000000000000" pitchFamily="2" charset="2"/>
              <a:buChar char="ü"/>
            </a:pPr>
            <a:r>
              <a:rPr lang="ar-DZ" sz="3600" b="1" dirty="0" smtClean="0">
                <a:latin typeface="Simplified Arabic" panose="02020603050405020304" pitchFamily="18" charset="-78"/>
                <a:cs typeface="Simplified Arabic" panose="02020603050405020304" pitchFamily="18" charset="-78"/>
              </a:rPr>
              <a:t>وخلال التسعينات ازداد اهتمام انجفار بالبيئة حيث مول مشروع « زرع البذرة « في مدينة بورنيو الماليزية بعد أن دمر الحريق مساحات كبيرة من الغابات .</a:t>
            </a:r>
          </a:p>
          <a:p>
            <a:pPr algn="r" rtl="1"/>
            <a:endParaRPr lang="fr-FR" sz="3600" b="1" dirty="0">
              <a:latin typeface="Simplified Arabic" panose="02020603050405020304" pitchFamily="18" charset="-78"/>
              <a:cs typeface="Simplified Arabic" panose="02020603050405020304" pitchFamily="18" charset="-78"/>
            </a:endParaRPr>
          </a:p>
        </p:txBody>
      </p:sp>
      <p:pic>
        <p:nvPicPr>
          <p:cNvPr id="37" name="Imag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2230" y="6254925"/>
            <a:ext cx="2590799" cy="392560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13939"/>
            <a:ext cx="16230600" cy="8049161"/>
          </a:xfrm>
          <a:prstGeom prst="rect">
            <a:avLst/>
          </a:prstGeom>
        </p:spPr>
      </p:pic>
      <p:sp>
        <p:nvSpPr>
          <p:cNvPr id="9" name="Rectangle 8"/>
          <p:cNvSpPr/>
          <p:nvPr/>
        </p:nvSpPr>
        <p:spPr>
          <a:xfrm>
            <a:off x="5638800" y="190500"/>
            <a:ext cx="6244210" cy="1323439"/>
          </a:xfrm>
          <a:prstGeom prst="rect">
            <a:avLst/>
          </a:prstGeom>
          <a:noFill/>
        </p:spPr>
        <p:txBody>
          <a:bodyPr wrap="none" lIns="91440" tIns="45720" rIns="91440" bIns="45720">
            <a:spAutoFit/>
          </a:bodyPr>
          <a:lstStyle/>
          <a:p>
            <a:pPr algn="r" rtl="1"/>
            <a:r>
              <a:rPr lang="ar-DZ" sz="8000" dirty="0" smtClean="0">
                <a:ln w="0"/>
                <a:effectLst>
                  <a:outerShdw blurRad="38100" dist="19050" dir="2700000" algn="tl" rotWithShape="0">
                    <a:schemeClr val="dk1">
                      <a:alpha val="40000"/>
                    </a:schemeClr>
                  </a:outerShdw>
                </a:effectLst>
              </a:rPr>
              <a:t>فروع شركة </a:t>
            </a:r>
            <a:r>
              <a:rPr lang="fr-FR" sz="8000" dirty="0" smtClean="0">
                <a:ln w="0"/>
                <a:effectLst>
                  <a:outerShdw blurRad="38100" dist="19050" dir="2700000" algn="tl" rotWithShape="0">
                    <a:schemeClr val="dk1">
                      <a:alpha val="40000"/>
                    </a:schemeClr>
                  </a:outerShdw>
                </a:effectLst>
              </a:rPr>
              <a:t>IKEA</a:t>
            </a:r>
            <a:endParaRPr lang="fr-FR" sz="8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814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sées 2"/>
          <p:cNvSpPr/>
          <p:nvPr/>
        </p:nvSpPr>
        <p:spPr>
          <a:xfrm>
            <a:off x="3505200" y="1333500"/>
            <a:ext cx="12160467" cy="40976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200" dirty="0" smtClean="0">
              <a:latin typeface="Simplified Arabic" panose="02020603050405020304" pitchFamily="18" charset="-78"/>
              <a:cs typeface="Simplified Arabic" panose="02020603050405020304" pitchFamily="18" charset="-78"/>
            </a:endParaRPr>
          </a:p>
          <a:p>
            <a:pPr algn="ctr"/>
            <a:r>
              <a:rPr lang="ar-DZ" sz="40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المساهمة في ابتكار حياة يومية أفضل للكثير من الناس من خلال المنتجات المصممة جيدا والاستدامة والمسؤولية الاجتماعية </a:t>
            </a:r>
            <a:endParaRPr lang="fr-FR" sz="40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6009594"/>
            <a:ext cx="9525000" cy="3200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12695047" y="25559"/>
            <a:ext cx="5941240" cy="1323439"/>
          </a:xfrm>
          <a:prstGeom prst="rect">
            <a:avLst/>
          </a:prstGeom>
          <a:noFill/>
        </p:spPr>
        <p:txBody>
          <a:bodyPr wrap="square" lIns="91440" tIns="45720" rIns="91440" bIns="45720">
            <a:spAutoFit/>
          </a:bodyPr>
          <a:lstStyle/>
          <a:p>
            <a:pPr algn="ctr" rtl="1"/>
            <a:r>
              <a:rPr lang="ar-DZ" sz="8000" b="1" dirty="0" smtClean="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رؤية ورسالة  </a:t>
            </a:r>
            <a:r>
              <a:rPr lang="fr-FR" sz="8000" b="1" dirty="0" smtClean="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IKEA</a:t>
            </a:r>
            <a:endParaRPr lang="fr-FR" sz="8000" b="1" cap="none" spc="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80" y="277435"/>
            <a:ext cx="32766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200" y="7353300"/>
            <a:ext cx="3819525" cy="2667000"/>
          </a:xfrm>
          <a:prstGeom prst="ellipse">
            <a:avLst/>
          </a:prstGeom>
          <a:ln>
            <a:noFill/>
          </a:ln>
          <a:effectLst>
            <a:softEdge rad="112500"/>
          </a:effectLst>
        </p:spPr>
      </p:pic>
    </p:spTree>
    <p:extLst>
      <p:ext uri="{BB962C8B-B14F-4D97-AF65-F5344CB8AC3E}">
        <p14:creationId xmlns:p14="http://schemas.microsoft.com/office/powerpoint/2010/main" val="13012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 y="-174172"/>
            <a:ext cx="18288000" cy="10287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endParaRPr lang="fr-FR" dirty="0">
              <a:ln w="0"/>
              <a:solidFill>
                <a:schemeClr val="tx1"/>
              </a:solidFill>
              <a:effectLst>
                <a:outerShdw blurRad="38100" dist="19050" dir="2700000" algn="tl" rotWithShape="0">
                  <a:schemeClr val="dk1">
                    <a:alpha val="40000"/>
                  </a:schemeClr>
                </a:outerShdw>
              </a:effectLst>
            </a:endParaRPr>
          </a:p>
        </p:txBody>
      </p:sp>
      <p:sp>
        <p:nvSpPr>
          <p:cNvPr id="5" name="Rectangle à coins arrondis 4"/>
          <p:cNvSpPr/>
          <p:nvPr/>
        </p:nvSpPr>
        <p:spPr>
          <a:xfrm>
            <a:off x="11440885" y="129775"/>
            <a:ext cx="6858000" cy="27730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الاستدامة : تلتزم ايكيا باستخدام مواد وممارسات صديقة للبيئة من خلال استخدام مواد اعيد تدويرها .كما تطمح لتقليل تأثيرها البيئي وهي تعمل على أن تصبح شركة محايدة للكربون بحلول 2030.</a:t>
            </a:r>
            <a:endParaRPr lang="fr-FR" sz="36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4343400" y="2559746"/>
            <a:ext cx="7086600" cy="27959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المسؤولية الاجتماعية: تدعم ايكيا عددا من المبادرات الاجتماعية في الشرق الأوسط لتوفير التعليم والرعاية الصحية والإغاثة في حالات الكوارث.</a:t>
            </a:r>
            <a:endParaRPr lang="fr-FR" sz="3600" b="1" dirty="0">
              <a:latin typeface="Simplified Arabic" panose="02020603050405020304" pitchFamily="18" charset="-78"/>
              <a:cs typeface="Simplified Arabic" panose="02020603050405020304" pitchFamily="18" charset="-78"/>
            </a:endParaRPr>
          </a:p>
        </p:txBody>
      </p:sp>
      <p:sp>
        <p:nvSpPr>
          <p:cNvPr id="7" name="Rectangle à coins arrondis 6"/>
          <p:cNvSpPr/>
          <p:nvPr/>
        </p:nvSpPr>
        <p:spPr>
          <a:xfrm>
            <a:off x="11451771" y="4969328"/>
            <a:ext cx="6858000" cy="28416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تسعير منتجات بحيث في متناول العديد من الناس وغالبا ما تقدم عروضا ترويجية وخصومات لجعل منتجاتها في متناول الجميع .</a:t>
            </a:r>
            <a:endParaRPr lang="fr-FR" sz="3600" b="1" dirty="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endParaRPr>
          </a:p>
        </p:txBody>
      </p:sp>
      <p:sp>
        <p:nvSpPr>
          <p:cNvPr id="8" name="Rectangle à coins arrondis 7"/>
          <p:cNvSpPr/>
          <p:nvPr/>
        </p:nvSpPr>
        <p:spPr>
          <a:xfrm>
            <a:off x="4343400" y="7200900"/>
            <a:ext cx="7086600" cy="27654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3600" b="1" dirty="0" smtClean="0">
                <a:ln w="0"/>
                <a:solidFill>
                  <a:schemeClr val="tx1"/>
                </a:solidFill>
                <a:effectLst>
                  <a:outerShdw blurRad="38100" dist="19050" dir="2700000" algn="tl" rotWithShape="0">
                    <a:schemeClr val="dk1">
                      <a:alpha val="40000"/>
                    </a:schemeClr>
                  </a:outerShdw>
                </a:effectLst>
                <a:latin typeface="Simplified Arabic" panose="02020603050405020304" pitchFamily="18" charset="-78"/>
                <a:cs typeface="Simplified Arabic" panose="02020603050405020304" pitchFamily="18" charset="-78"/>
              </a:rPr>
              <a:t>خلق حياة يومية أفضل لكثير من الناس حيث أنها تسعى جاهدة لتقديم أثاث منزلي ميسور التكلفة ومصمم جيدا.</a:t>
            </a:r>
            <a:endParaRPr lang="fr-FR" sz="3600" b="1" dirty="0">
              <a:latin typeface="Simplified Arabic" panose="02020603050405020304" pitchFamily="18" charset="-78"/>
              <a:cs typeface="Simplified Arabic" panose="02020603050405020304" pitchFamily="18" charset="-78"/>
            </a:endParaRPr>
          </a:p>
        </p:txBody>
      </p:sp>
      <p:sp>
        <p:nvSpPr>
          <p:cNvPr id="10" name="Rectangle 9"/>
          <p:cNvSpPr/>
          <p:nvPr/>
        </p:nvSpPr>
        <p:spPr>
          <a:xfrm>
            <a:off x="1066800" y="-51578"/>
            <a:ext cx="8804771" cy="2554545"/>
          </a:xfrm>
          <a:prstGeom prst="rect">
            <a:avLst/>
          </a:prstGeom>
          <a:noFill/>
        </p:spPr>
        <p:txBody>
          <a:bodyPr wrap="square" lIns="91440" tIns="45720" rIns="91440" bIns="45720">
            <a:spAutoFit/>
          </a:bodyPr>
          <a:lstStyle/>
          <a:p>
            <a:pPr algn="ctr"/>
            <a:r>
              <a:rPr lang="ar-DZ" sz="8000" dirty="0" smtClean="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الأهداف والقيم التي تتبناها شركة ايكيا حول العالم</a:t>
            </a:r>
            <a:endParaRPr lang="fr-FR" sz="8000" dirty="0">
              <a:ln w="0"/>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86" y="2902866"/>
            <a:ext cx="3657600" cy="6784663"/>
          </a:xfrm>
          <a:prstGeom prst="rect">
            <a:avLst/>
          </a:prstGeom>
          <a:ln>
            <a:noFill/>
          </a:ln>
          <a:effectLst>
            <a:softEdge rad="112500"/>
          </a:effectLst>
        </p:spPr>
      </p:pic>
    </p:spTree>
    <p:extLst>
      <p:ext uri="{BB962C8B-B14F-4D97-AF65-F5344CB8AC3E}">
        <p14:creationId xmlns:p14="http://schemas.microsoft.com/office/powerpoint/2010/main" val="18694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2440</Words>
  <Application>Microsoft Office PowerPoint</Application>
  <PresentationFormat>Custom</PresentationFormat>
  <Paragraphs>166</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DM Sans</vt:lpstr>
      <vt:lpstr>Times New Roman</vt:lpstr>
      <vt:lpstr>Aldhabi</vt:lpstr>
      <vt:lpstr>Algerian</vt:lpstr>
      <vt:lpstr>DM Sans Bold</vt:lpstr>
      <vt:lpstr>Calibri</vt:lpstr>
      <vt:lpstr>Bahnschrift</vt:lpstr>
      <vt:lpstr>Canva Sans Bold</vt:lpstr>
      <vt:lpstr>Arial</vt:lpstr>
      <vt:lpstr>Wingdings</vt:lpstr>
      <vt:lpstr>Simplified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IKEA</dc:title>
  <cp:lastModifiedBy>MICRO</cp:lastModifiedBy>
  <cp:revision>122</cp:revision>
  <dcterms:created xsi:type="dcterms:W3CDTF">2006-08-16T00:00:00Z</dcterms:created>
  <dcterms:modified xsi:type="dcterms:W3CDTF">2024-12-13T19:31:44Z</dcterms:modified>
  <dc:identifier>DAGXUNk8xH8</dc:identifier>
</cp:coreProperties>
</file>