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60" r:id="rId5"/>
    <p:sldId id="261" r:id="rId6"/>
    <p:sldId id="262" r:id="rId7"/>
    <p:sldId id="263" r:id="rId8"/>
    <p:sldId id="264" r:id="rId9"/>
    <p:sldId id="265" r:id="rId10"/>
    <p:sldId id="267" r:id="rId11"/>
    <p:sldId id="268" r:id="rId12"/>
    <p:sldId id="269" r:id="rId13"/>
    <p:sldId id="270" r:id="rId14"/>
    <p:sldId id="279" r:id="rId1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snapVertSplitter="1" vertBarState="minimized" horzBarState="maximized">
    <p:restoredLeft sz="14743" autoAdjust="0"/>
    <p:restoredTop sz="94660"/>
  </p:normalViewPr>
  <p:slideViewPr>
    <p:cSldViewPr>
      <p:cViewPr>
        <p:scale>
          <a:sx n="66" d="100"/>
          <a:sy n="66" d="100"/>
        </p:scale>
        <p:origin x="-3792" y="-120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14" name="Titre 13"/>
          <p:cNvSpPr>
            <a:spLocks noGrp="1"/>
          </p:cNvSpPr>
          <p:nvPr>
            <p:ph type="ctrTitle"/>
          </p:nvPr>
        </p:nvSpPr>
        <p:spPr>
          <a:xfrm>
            <a:off x="1432560" y="359898"/>
            <a:ext cx="7406640" cy="1472184"/>
          </a:xfrm>
        </p:spPr>
        <p:txBody>
          <a:bodyPr anchor="b"/>
          <a:lstStyle>
            <a:lvl1pPr algn="l">
              <a:defRPr/>
            </a:lvl1pPr>
            <a:extLst/>
          </a:lstStyle>
          <a:p>
            <a:r>
              <a:rPr kumimoji="0" lang="fr-FR" smtClean="0"/>
              <a:t>Modifiez le style du titre</a:t>
            </a:r>
            <a:endParaRPr kumimoji="0" lang="en-US"/>
          </a:p>
        </p:txBody>
      </p:sp>
      <p:sp>
        <p:nvSpPr>
          <p:cNvPr id="22" name="Sous-titr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Modifiez le style des sous-titres du masque</a:t>
            </a:r>
            <a:endParaRPr kumimoji="0" lang="en-US"/>
          </a:p>
        </p:txBody>
      </p:sp>
      <p:sp>
        <p:nvSpPr>
          <p:cNvPr id="7" name="Espace réservé de la date 6"/>
          <p:cNvSpPr>
            <a:spLocks noGrp="1"/>
          </p:cNvSpPr>
          <p:nvPr>
            <p:ph type="dt" sz="half" idx="10"/>
          </p:nvPr>
        </p:nvSpPr>
        <p:spPr/>
        <p:txBody>
          <a:bodyPr/>
          <a:lstStyle>
            <a:extLst/>
          </a:lstStyle>
          <a:p>
            <a:fld id="{AA309A6D-C09C-4548-B29A-6CF363A7E532}" type="datetimeFigureOut">
              <a:rPr lang="fr-FR" smtClean="0"/>
              <a:pPr/>
              <a:t>27/12/2024</a:t>
            </a:fld>
            <a:endParaRPr lang="fr-BE"/>
          </a:p>
        </p:txBody>
      </p:sp>
      <p:sp>
        <p:nvSpPr>
          <p:cNvPr id="20" name="Espace réservé du pied de page 19"/>
          <p:cNvSpPr>
            <a:spLocks noGrp="1"/>
          </p:cNvSpPr>
          <p:nvPr>
            <p:ph type="ftr" sz="quarter" idx="11"/>
          </p:nvPr>
        </p:nvSpPr>
        <p:spPr/>
        <p:txBody>
          <a:bodyPr/>
          <a:lstStyle>
            <a:extLst/>
          </a:lstStyle>
          <a:p>
            <a:endParaRPr lang="fr-BE"/>
          </a:p>
        </p:txBody>
      </p:sp>
      <p:sp>
        <p:nvSpPr>
          <p:cNvPr id="10" name="Espace réservé du numéro de diapositive 9"/>
          <p:cNvSpPr>
            <a:spLocks noGrp="1"/>
          </p:cNvSpPr>
          <p:nvPr>
            <p:ph type="sldNum" sz="quarter" idx="12"/>
          </p:nvPr>
        </p:nvSpPr>
        <p:spPr/>
        <p:txBody>
          <a:bodyPr/>
          <a:lstStyle>
            <a:extLst/>
          </a:lstStyle>
          <a:p>
            <a:fld id="{CF4668DC-857F-487D-BFFA-8C0CA5037977}" type="slidenum">
              <a:rPr lang="fr-BE" smtClean="0"/>
              <a:pPr/>
              <a:t>‹N°›</a:t>
            </a:fld>
            <a:endParaRPr lang="fr-BE"/>
          </a:p>
        </p:txBody>
      </p:sp>
      <p:sp>
        <p:nvSpPr>
          <p:cNvPr id="8" name="Ellipse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e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p:txBody>
          <a:bodyPr vert="eaVert"/>
          <a:lstStyle>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AA309A6D-C09C-4548-B29A-6CF363A7E532}" type="datetimeFigureOut">
              <a:rPr lang="fr-FR" smtClean="0"/>
              <a:pPr/>
              <a:t>27/12/2024</a:t>
            </a:fld>
            <a:endParaRPr lang="fr-BE"/>
          </a:p>
        </p:txBody>
      </p:sp>
      <p:sp>
        <p:nvSpPr>
          <p:cNvPr id="5" name="Espace réservé du pied de page 4"/>
          <p:cNvSpPr>
            <a:spLocks noGrp="1"/>
          </p:cNvSpPr>
          <p:nvPr>
            <p:ph type="ftr" sz="quarter" idx="11"/>
          </p:nvPr>
        </p:nvSpPr>
        <p:spPr/>
        <p:txBody>
          <a:bodyPr/>
          <a:lstStyle>
            <a:extLst/>
          </a:lstStyle>
          <a:p>
            <a:endParaRPr lang="fr-BE"/>
          </a:p>
        </p:txBody>
      </p:sp>
      <p:sp>
        <p:nvSpPr>
          <p:cNvPr id="6" name="Espace réservé du numéro de diapositive 5"/>
          <p:cNvSpPr>
            <a:spLocks noGrp="1"/>
          </p:cNvSpPr>
          <p:nvPr>
            <p:ph type="sldNum" sz="quarter" idx="12"/>
          </p:nvPr>
        </p:nvSpPr>
        <p:spPr/>
        <p:txBody>
          <a:bodyPr/>
          <a:lstStyle>
            <a:extLst/>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58000" y="274639"/>
            <a:ext cx="1828800" cy="5851525"/>
          </a:xfrm>
        </p:spPr>
        <p:txBody>
          <a:bodyPr vert="eaVert"/>
          <a:lstStyle>
            <a:extLs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a:xfrm>
            <a:off x="1143000" y="274640"/>
            <a:ext cx="5562600" cy="5851525"/>
          </a:xfrm>
        </p:spPr>
        <p:txBody>
          <a:bodyPr vert="eaVert"/>
          <a:lstStyle>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AA309A6D-C09C-4548-B29A-6CF363A7E532}" type="datetimeFigureOut">
              <a:rPr lang="fr-FR" smtClean="0"/>
              <a:pPr/>
              <a:t>27/12/2024</a:t>
            </a:fld>
            <a:endParaRPr lang="fr-BE"/>
          </a:p>
        </p:txBody>
      </p:sp>
      <p:sp>
        <p:nvSpPr>
          <p:cNvPr id="5" name="Espace réservé du pied de page 4"/>
          <p:cNvSpPr>
            <a:spLocks noGrp="1"/>
          </p:cNvSpPr>
          <p:nvPr>
            <p:ph type="ftr" sz="quarter" idx="11"/>
          </p:nvPr>
        </p:nvSpPr>
        <p:spPr/>
        <p:txBody>
          <a:bodyPr/>
          <a:lstStyle>
            <a:extLst/>
          </a:lstStyle>
          <a:p>
            <a:endParaRPr lang="fr-BE"/>
          </a:p>
        </p:txBody>
      </p:sp>
      <p:sp>
        <p:nvSpPr>
          <p:cNvPr id="6" name="Espace réservé du numéro de diapositive 5"/>
          <p:cNvSpPr>
            <a:spLocks noGrp="1"/>
          </p:cNvSpPr>
          <p:nvPr>
            <p:ph type="sldNum" sz="quarter" idx="12"/>
          </p:nvPr>
        </p:nvSpPr>
        <p:spPr/>
        <p:txBody>
          <a:bodyPr/>
          <a:lstStyle>
            <a:extLst/>
          </a:lstStyle>
          <a:p>
            <a:fld id="{CF4668DC-857F-487D-BFFA-8C0CA5037977}"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Modifiez le style du titre</a:t>
            </a:r>
            <a:endParaRPr kumimoji="0" lang="en-US"/>
          </a:p>
        </p:txBody>
      </p:sp>
      <p:sp>
        <p:nvSpPr>
          <p:cNvPr id="3" name="Espace réservé du contenu 2"/>
          <p:cNvSpPr>
            <a:spLocks noGrp="1"/>
          </p:cNvSpPr>
          <p:nvPr>
            <p:ph idx="1"/>
          </p:nvPr>
        </p:nvSpPr>
        <p:spPr/>
        <p:txBody>
          <a:bodyPr/>
          <a:lstStyle>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AA309A6D-C09C-4548-B29A-6CF363A7E532}" type="datetimeFigureOut">
              <a:rPr lang="fr-FR" smtClean="0"/>
              <a:pPr/>
              <a:t>27/12/2024</a:t>
            </a:fld>
            <a:endParaRPr lang="fr-BE"/>
          </a:p>
        </p:txBody>
      </p:sp>
      <p:sp>
        <p:nvSpPr>
          <p:cNvPr id="5" name="Espace réservé du pied de page 4"/>
          <p:cNvSpPr>
            <a:spLocks noGrp="1"/>
          </p:cNvSpPr>
          <p:nvPr>
            <p:ph type="ftr" sz="quarter" idx="11"/>
          </p:nvPr>
        </p:nvSpPr>
        <p:spPr/>
        <p:txBody>
          <a:bodyPr/>
          <a:lstStyle>
            <a:extLst/>
          </a:lstStyle>
          <a:p>
            <a:endParaRPr lang="fr-BE"/>
          </a:p>
        </p:txBody>
      </p:sp>
      <p:sp>
        <p:nvSpPr>
          <p:cNvPr id="6" name="Espace réservé du numéro de diapositive 5"/>
          <p:cNvSpPr>
            <a:spLocks noGrp="1"/>
          </p:cNvSpPr>
          <p:nvPr>
            <p:ph type="sldNum" sz="quarter" idx="12"/>
          </p:nvPr>
        </p:nvSpPr>
        <p:spPr/>
        <p:txBody>
          <a:bodyPr/>
          <a:lstStyle>
            <a:extLst/>
          </a:lstStyle>
          <a:p>
            <a:fld id="{CF4668DC-857F-487D-BFFA-8C0CA5037977}" type="slidenum">
              <a:rPr lang="fr-BE" smtClean="0"/>
              <a:pPr/>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r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fr-FR" smtClean="0"/>
              <a:t>Modifiez le style du titre</a:t>
            </a:r>
            <a:endParaRPr kumimoji="0" lang="en-US"/>
          </a:p>
        </p:txBody>
      </p:sp>
      <p:sp>
        <p:nvSpPr>
          <p:cNvPr id="3" name="Espace réservé du texte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Modifiez les styles du texte du masque</a:t>
            </a:r>
          </a:p>
        </p:txBody>
      </p:sp>
      <p:sp>
        <p:nvSpPr>
          <p:cNvPr id="4" name="Espace réservé de la date 3"/>
          <p:cNvSpPr>
            <a:spLocks noGrp="1"/>
          </p:cNvSpPr>
          <p:nvPr>
            <p:ph type="dt" sz="half" idx="10"/>
          </p:nvPr>
        </p:nvSpPr>
        <p:spPr/>
        <p:txBody>
          <a:bodyPr/>
          <a:lstStyle>
            <a:extLst/>
          </a:lstStyle>
          <a:p>
            <a:fld id="{AA309A6D-C09C-4548-B29A-6CF363A7E532}" type="datetimeFigureOut">
              <a:rPr lang="fr-FR" smtClean="0"/>
              <a:pPr/>
              <a:t>27/12/2024</a:t>
            </a:fld>
            <a:endParaRPr lang="fr-BE"/>
          </a:p>
        </p:txBody>
      </p:sp>
      <p:sp>
        <p:nvSpPr>
          <p:cNvPr id="5" name="Espace réservé du pied de page 4"/>
          <p:cNvSpPr>
            <a:spLocks noGrp="1"/>
          </p:cNvSpPr>
          <p:nvPr>
            <p:ph type="ftr" sz="quarter" idx="11"/>
          </p:nvPr>
        </p:nvSpPr>
        <p:spPr/>
        <p:txBody>
          <a:bodyPr/>
          <a:lstStyle>
            <a:extLst/>
          </a:lstStyle>
          <a:p>
            <a:endParaRPr lang="fr-BE"/>
          </a:p>
        </p:txBody>
      </p:sp>
      <p:sp>
        <p:nvSpPr>
          <p:cNvPr id="6" name="Espace réservé du numéro de diapositive 5"/>
          <p:cNvSpPr>
            <a:spLocks noGrp="1"/>
          </p:cNvSpPr>
          <p:nvPr>
            <p:ph type="sldNum" sz="quarter" idx="12"/>
          </p:nvPr>
        </p:nvSpPr>
        <p:spPr/>
        <p:txBody>
          <a:bodyPr/>
          <a:lstStyle>
            <a:extLst/>
          </a:lstStyle>
          <a:p>
            <a:fld id="{CF4668DC-857F-487D-BFFA-8C0CA5037977}" type="slidenum">
              <a:rPr lang="fr-BE" smtClean="0"/>
              <a:pPr/>
              <a:t>‹N°›</a:t>
            </a:fld>
            <a:endParaRPr lang="fr-BE"/>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e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e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lstStyle>
            <a:extLst/>
          </a:lstStyle>
          <a:p>
            <a:r>
              <a:rPr kumimoji="0" lang="fr-FR" smtClean="0"/>
              <a:t>Modifiez le style du titre</a:t>
            </a:r>
            <a:endParaRPr kumimoji="0" lang="en-US"/>
          </a:p>
        </p:txBody>
      </p:sp>
      <p:sp>
        <p:nvSpPr>
          <p:cNvPr id="3" name="Espace réservé du contenu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AA309A6D-C09C-4548-B29A-6CF363A7E532}" type="datetimeFigureOut">
              <a:rPr lang="fr-FR" smtClean="0"/>
              <a:pPr/>
              <a:t>27/12/2024</a:t>
            </a:fld>
            <a:endParaRPr lang="fr-BE"/>
          </a:p>
        </p:txBody>
      </p:sp>
      <p:sp>
        <p:nvSpPr>
          <p:cNvPr id="6" name="Espace réservé du pied de page 5"/>
          <p:cNvSpPr>
            <a:spLocks noGrp="1"/>
          </p:cNvSpPr>
          <p:nvPr>
            <p:ph type="ftr" sz="quarter" idx="11"/>
          </p:nvPr>
        </p:nvSpPr>
        <p:spPr/>
        <p:txBody>
          <a:bodyPr/>
          <a:lstStyle>
            <a:extLst/>
          </a:lstStyle>
          <a:p>
            <a:endParaRPr lang="fr-BE"/>
          </a:p>
        </p:txBody>
      </p:sp>
      <p:sp>
        <p:nvSpPr>
          <p:cNvPr id="7" name="Espace réservé du numéro de diapositive 6"/>
          <p:cNvSpPr>
            <a:spLocks noGrp="1"/>
          </p:cNvSpPr>
          <p:nvPr>
            <p:ph type="sldNum" sz="quarter" idx="12"/>
          </p:nvPr>
        </p:nvSpPr>
        <p:spPr/>
        <p:txBody>
          <a:bodyPr/>
          <a:lstStyle>
            <a:extLst/>
          </a:lstStyle>
          <a:p>
            <a:fld id="{CF4668DC-857F-487D-BFFA-8C0CA5037977}" type="slidenum">
              <a:rPr lang="fr-BE" smtClean="0"/>
              <a:pPr/>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fr-FR" smtClean="0"/>
              <a:t>Modifiez le style du titre</a:t>
            </a:r>
            <a:endParaRPr kumimoji="0" lang="en-US"/>
          </a:p>
        </p:txBody>
      </p:sp>
      <p:sp>
        <p:nvSpPr>
          <p:cNvPr id="3" name="Espace réservé du texte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Modifiez les styles du texte du masque</a:t>
            </a:r>
          </a:p>
        </p:txBody>
      </p:sp>
      <p:sp>
        <p:nvSpPr>
          <p:cNvPr id="4" name="Espace réservé du texte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Modifiez les styles du texte du masque</a:t>
            </a:r>
          </a:p>
        </p:txBody>
      </p:sp>
      <p:sp>
        <p:nvSpPr>
          <p:cNvPr id="5" name="Espace réservé du contenu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fld id="{AA309A6D-C09C-4548-B29A-6CF363A7E532}" type="datetimeFigureOut">
              <a:rPr lang="fr-FR" smtClean="0"/>
              <a:pPr/>
              <a:t>27/12/2024</a:t>
            </a:fld>
            <a:endParaRPr lang="fr-BE"/>
          </a:p>
        </p:txBody>
      </p:sp>
      <p:sp>
        <p:nvSpPr>
          <p:cNvPr id="8" name="Espace réservé du pied de page 7"/>
          <p:cNvSpPr>
            <a:spLocks noGrp="1"/>
          </p:cNvSpPr>
          <p:nvPr>
            <p:ph type="ftr" sz="quarter" idx="11"/>
          </p:nvPr>
        </p:nvSpPr>
        <p:spPr/>
        <p:txBody>
          <a:bodyPr/>
          <a:lstStyle>
            <a:extLst/>
          </a:lstStyle>
          <a:p>
            <a:endParaRPr lang="fr-BE"/>
          </a:p>
        </p:txBody>
      </p:sp>
      <p:sp>
        <p:nvSpPr>
          <p:cNvPr id="9" name="Espace réservé du numéro de diapositive 8"/>
          <p:cNvSpPr>
            <a:spLocks noGrp="1"/>
          </p:cNvSpPr>
          <p:nvPr>
            <p:ph type="sldNum" sz="quarter" idx="12"/>
          </p:nvPr>
        </p:nvSpPr>
        <p:spPr/>
        <p:txBody>
          <a:bodyPr/>
          <a:lstStyle>
            <a:extLst/>
          </a:lstStyle>
          <a:p>
            <a:fld id="{CF4668DC-857F-487D-BFFA-8C0CA5037977}" type="slidenum">
              <a:rPr lang="fr-BE" smtClean="0"/>
              <a:pPr/>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nchor="ctr"/>
          <a:lstStyle>
            <a:extLst/>
          </a:lstStyle>
          <a:p>
            <a:r>
              <a:rPr kumimoji="0" lang="fr-FR" smtClean="0"/>
              <a:t>Modifiez le style du titre</a:t>
            </a:r>
            <a:endParaRPr kumimoji="0" lang="en-US"/>
          </a:p>
        </p:txBody>
      </p:sp>
      <p:sp>
        <p:nvSpPr>
          <p:cNvPr id="3" name="Espace réservé de la date 2"/>
          <p:cNvSpPr>
            <a:spLocks noGrp="1"/>
          </p:cNvSpPr>
          <p:nvPr>
            <p:ph type="dt" sz="half" idx="10"/>
          </p:nvPr>
        </p:nvSpPr>
        <p:spPr/>
        <p:txBody>
          <a:bodyPr/>
          <a:lstStyle>
            <a:extLst/>
          </a:lstStyle>
          <a:p>
            <a:fld id="{AA309A6D-C09C-4548-B29A-6CF363A7E532}" type="datetimeFigureOut">
              <a:rPr lang="fr-FR" smtClean="0"/>
              <a:pPr/>
              <a:t>27/12/2024</a:t>
            </a:fld>
            <a:endParaRPr lang="fr-BE"/>
          </a:p>
        </p:txBody>
      </p:sp>
      <p:sp>
        <p:nvSpPr>
          <p:cNvPr id="4" name="Espace réservé du pied de page 3"/>
          <p:cNvSpPr>
            <a:spLocks noGrp="1"/>
          </p:cNvSpPr>
          <p:nvPr>
            <p:ph type="ftr" sz="quarter" idx="11"/>
          </p:nvPr>
        </p:nvSpPr>
        <p:spPr/>
        <p:txBody>
          <a:bodyPr/>
          <a:lstStyle>
            <a:extLst/>
          </a:lstStyle>
          <a:p>
            <a:endParaRPr lang="fr-BE"/>
          </a:p>
        </p:txBody>
      </p:sp>
      <p:sp>
        <p:nvSpPr>
          <p:cNvPr id="5" name="Espace réservé du numéro de diapositive 4"/>
          <p:cNvSpPr>
            <a:spLocks noGrp="1"/>
          </p:cNvSpPr>
          <p:nvPr>
            <p:ph type="sldNum" sz="quarter" idx="12"/>
          </p:nvPr>
        </p:nvSpPr>
        <p:spPr/>
        <p:txBody>
          <a:bodyPr/>
          <a:lstStyle>
            <a:extLst/>
          </a:lstStyle>
          <a:p>
            <a:fld id="{CF4668DC-857F-487D-BFFA-8C0CA5037977}" type="slidenum">
              <a:rPr lang="fr-BE" smtClean="0"/>
              <a:pPr/>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Espace réservé de la date 1"/>
          <p:cNvSpPr>
            <a:spLocks noGrp="1"/>
          </p:cNvSpPr>
          <p:nvPr>
            <p:ph type="dt" sz="half" idx="10"/>
          </p:nvPr>
        </p:nvSpPr>
        <p:spPr/>
        <p:txBody>
          <a:bodyPr/>
          <a:lstStyle>
            <a:extLst/>
          </a:lstStyle>
          <a:p>
            <a:fld id="{AA309A6D-C09C-4548-B29A-6CF363A7E532}" type="datetimeFigureOut">
              <a:rPr lang="fr-FR" smtClean="0"/>
              <a:pPr/>
              <a:t>27/12/2024</a:t>
            </a:fld>
            <a:endParaRPr lang="fr-BE"/>
          </a:p>
        </p:txBody>
      </p:sp>
      <p:sp>
        <p:nvSpPr>
          <p:cNvPr id="3" name="Espace réservé du pied de page 2"/>
          <p:cNvSpPr>
            <a:spLocks noGrp="1"/>
          </p:cNvSpPr>
          <p:nvPr>
            <p:ph type="ftr" sz="quarter" idx="11"/>
          </p:nvPr>
        </p:nvSpPr>
        <p:spPr/>
        <p:txBody>
          <a:bodyPr/>
          <a:lstStyle>
            <a:extLst/>
          </a:lstStyle>
          <a:p>
            <a:endParaRPr lang="fr-BE"/>
          </a:p>
        </p:txBody>
      </p:sp>
      <p:sp>
        <p:nvSpPr>
          <p:cNvPr id="4" name="Espace réservé du numéro de diapositive 3"/>
          <p:cNvSpPr>
            <a:spLocks noGrp="1"/>
          </p:cNvSpPr>
          <p:nvPr>
            <p:ph type="sldNum" sz="quarter" idx="12"/>
          </p:nvPr>
        </p:nvSpPr>
        <p:spPr/>
        <p:txBody>
          <a:bodyPr/>
          <a:lstStyle>
            <a:extLst/>
          </a:lstStyle>
          <a:p>
            <a:fld id="{CF4668DC-857F-487D-BFFA-8C0CA5037977}" type="slidenum">
              <a:rPr lang="fr-BE" smtClean="0"/>
              <a:pPr/>
              <a:t>‹N°›</a:t>
            </a:fld>
            <a:endParaRPr lang="fr-BE"/>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fr-FR" smtClean="0"/>
              <a:t>Modifiez le style du titre</a:t>
            </a:r>
            <a:endParaRPr kumimoji="0" lang="en-US"/>
          </a:p>
        </p:txBody>
      </p:sp>
      <p:sp>
        <p:nvSpPr>
          <p:cNvPr id="3" name="Espace réservé du texte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fr-FR" smtClean="0"/>
              <a:t>Modifiez les styles du texte du masque</a:t>
            </a:r>
          </a:p>
        </p:txBody>
      </p:sp>
      <p:sp>
        <p:nvSpPr>
          <p:cNvPr id="4" name="Espace réservé du contenu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AA309A6D-C09C-4548-B29A-6CF363A7E532}" type="datetimeFigureOut">
              <a:rPr lang="fr-FR" smtClean="0"/>
              <a:pPr/>
              <a:t>27/12/2024</a:t>
            </a:fld>
            <a:endParaRPr lang="fr-BE"/>
          </a:p>
        </p:txBody>
      </p:sp>
      <p:sp>
        <p:nvSpPr>
          <p:cNvPr id="6" name="Espace réservé du pied de page 5"/>
          <p:cNvSpPr>
            <a:spLocks noGrp="1"/>
          </p:cNvSpPr>
          <p:nvPr>
            <p:ph type="ftr" sz="quarter" idx="11"/>
          </p:nvPr>
        </p:nvSpPr>
        <p:spPr/>
        <p:txBody>
          <a:bodyPr/>
          <a:lstStyle>
            <a:extLst/>
          </a:lstStyle>
          <a:p>
            <a:endParaRPr lang="fr-BE"/>
          </a:p>
        </p:txBody>
      </p:sp>
      <p:sp>
        <p:nvSpPr>
          <p:cNvPr id="7" name="Espace réservé du numéro de diapositive 6"/>
          <p:cNvSpPr>
            <a:spLocks noGrp="1"/>
          </p:cNvSpPr>
          <p:nvPr>
            <p:ph type="sldNum" sz="quarter" idx="12"/>
          </p:nvPr>
        </p:nvSpPr>
        <p:spPr/>
        <p:txBody>
          <a:bodyPr/>
          <a:lstStyle>
            <a:extLst/>
          </a:lstStyle>
          <a:p>
            <a:fld id="{CF4668DC-857F-487D-BFFA-8C0CA5037977}" type="slidenum">
              <a:rPr lang="fr-BE" smtClean="0"/>
              <a:pPr/>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fr-FR" smtClean="0"/>
              <a:t>Modifiez le style du titre</a:t>
            </a:r>
            <a:endParaRPr kumimoji="0" lang="en-US"/>
          </a:p>
        </p:txBody>
      </p:sp>
      <p:sp>
        <p:nvSpPr>
          <p:cNvPr id="5" name="Espace réservé de la date 4"/>
          <p:cNvSpPr>
            <a:spLocks noGrp="1"/>
          </p:cNvSpPr>
          <p:nvPr>
            <p:ph type="dt" sz="half" idx="10"/>
          </p:nvPr>
        </p:nvSpPr>
        <p:spPr/>
        <p:txBody>
          <a:bodyPr/>
          <a:lstStyle>
            <a:extLst/>
          </a:lstStyle>
          <a:p>
            <a:fld id="{AA309A6D-C09C-4548-B29A-6CF363A7E532}" type="datetimeFigureOut">
              <a:rPr lang="fr-FR" smtClean="0"/>
              <a:pPr/>
              <a:t>27/12/2024</a:t>
            </a:fld>
            <a:endParaRPr lang="fr-BE"/>
          </a:p>
        </p:txBody>
      </p:sp>
      <p:sp>
        <p:nvSpPr>
          <p:cNvPr id="6" name="Espace réservé du pied de page 5"/>
          <p:cNvSpPr>
            <a:spLocks noGrp="1"/>
          </p:cNvSpPr>
          <p:nvPr>
            <p:ph type="ftr" sz="quarter" idx="11"/>
          </p:nvPr>
        </p:nvSpPr>
        <p:spPr/>
        <p:txBody>
          <a:bodyPr/>
          <a:lstStyle>
            <a:extLst/>
          </a:lstStyle>
          <a:p>
            <a:endParaRPr lang="fr-BE"/>
          </a:p>
        </p:txBody>
      </p:sp>
      <p:sp>
        <p:nvSpPr>
          <p:cNvPr id="7" name="Espace réservé du numéro de diapositive 6"/>
          <p:cNvSpPr>
            <a:spLocks noGrp="1"/>
          </p:cNvSpPr>
          <p:nvPr>
            <p:ph type="sldNum" sz="quarter" idx="12"/>
          </p:nvPr>
        </p:nvSpPr>
        <p:spPr/>
        <p:txBody>
          <a:bodyPr/>
          <a:lstStyle>
            <a:extLst/>
          </a:lstStyle>
          <a:p>
            <a:fld id="{CF4668DC-857F-487D-BFFA-8C0CA5037977}" type="slidenum">
              <a:rPr lang="fr-BE" smtClean="0"/>
              <a:pPr/>
              <a:t>‹N°›</a:t>
            </a:fld>
            <a:endParaRPr lang="fr-BE"/>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Espace réservé pour une image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fr-FR" smtClean="0"/>
              <a:t>Cliquez sur l'icône pour ajouter une image</a:t>
            </a:r>
            <a:endParaRPr kumimoji="0" lang="en-US" dirty="0"/>
          </a:p>
        </p:txBody>
      </p:sp>
      <p:sp>
        <p:nvSpPr>
          <p:cNvPr id="9" name="Organigramme : Processu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Organigramme : Processu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Espace réservé du texte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fr-FR" smtClean="0"/>
              <a:t>Modifiez les styles du texte du masque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Secteurs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e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Bouée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Espace réservé du titre 4"/>
          <p:cNvSpPr>
            <a:spLocks noGrp="1"/>
          </p:cNvSpPr>
          <p:nvPr>
            <p:ph type="title"/>
          </p:nvPr>
        </p:nvSpPr>
        <p:spPr>
          <a:xfrm>
            <a:off x="1435608" y="274638"/>
            <a:ext cx="7498080" cy="1143000"/>
          </a:xfrm>
          <a:prstGeom prst="rect">
            <a:avLst/>
          </a:prstGeom>
        </p:spPr>
        <p:txBody>
          <a:bodyPr anchor="ctr">
            <a:normAutofit/>
          </a:bodyPr>
          <a:lstStyle>
            <a:extLst/>
          </a:lstStyle>
          <a:p>
            <a:r>
              <a:rPr kumimoji="0" lang="fr-FR" smtClean="0"/>
              <a:t>Modifiez le style du titre</a:t>
            </a:r>
            <a:endParaRPr kumimoji="0" lang="en-US"/>
          </a:p>
        </p:txBody>
      </p:sp>
      <p:sp>
        <p:nvSpPr>
          <p:cNvPr id="9" name="Espace réservé du texte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fr-FR" smtClean="0"/>
              <a:t>Modifiez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24" name="Espace réservé de la date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AA309A6D-C09C-4548-B29A-6CF363A7E532}" type="datetimeFigureOut">
              <a:rPr lang="fr-FR" smtClean="0"/>
              <a:pPr/>
              <a:t>27/12/2024</a:t>
            </a:fld>
            <a:endParaRPr lang="fr-BE"/>
          </a:p>
        </p:txBody>
      </p:sp>
      <p:sp>
        <p:nvSpPr>
          <p:cNvPr id="10" name="Espace réservé du pied de page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fr-BE"/>
          </a:p>
        </p:txBody>
      </p:sp>
      <p:sp>
        <p:nvSpPr>
          <p:cNvPr id="22" name="Espace réservé du numéro de diapositive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CF4668DC-857F-487D-BFFA-8C0CA5037977}" type="slidenum">
              <a:rPr lang="fr-BE" smtClean="0"/>
              <a:pPr/>
              <a:t>‹N°›</a:t>
            </a:fld>
            <a:endParaRPr lang="fr-BE"/>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771800" y="294979"/>
            <a:ext cx="4572000" cy="1200329"/>
          </a:xfrm>
          <a:prstGeom prst="rect">
            <a:avLst/>
          </a:prstGeom>
        </p:spPr>
        <p:txBody>
          <a:bodyPr>
            <a:spAutoFit/>
          </a:bodyPr>
          <a:lstStyle/>
          <a:p>
            <a:pPr algn="ctr" rtl="1"/>
            <a:r>
              <a:rPr lang="ar-SA" sz="2400" b="1" dirty="0">
                <a:solidFill>
                  <a:srgbClr val="000000"/>
                </a:solidFill>
                <a:ea typeface="Times New Roman"/>
                <a:cs typeface="Sakkal Majalla"/>
              </a:rPr>
              <a:t>جامعة محمد خيضر - بسكرة </a:t>
            </a:r>
            <a:r>
              <a:rPr lang="ar-SA" sz="2400" b="1" dirty="0" smtClean="0">
                <a:solidFill>
                  <a:srgbClr val="000000"/>
                </a:solidFill>
                <a:ea typeface="Times New Roman"/>
                <a:cs typeface="Sakkal Majalla"/>
              </a:rPr>
              <a:t>– </a:t>
            </a:r>
            <a:endParaRPr lang="fr-FR" sz="2400" b="1" dirty="0" smtClean="0">
              <a:solidFill>
                <a:srgbClr val="000000"/>
              </a:solidFill>
              <a:ea typeface="Times New Roman"/>
              <a:cs typeface="Sakkal Majalla"/>
            </a:endParaRPr>
          </a:p>
          <a:p>
            <a:pPr algn="ctr" rtl="1"/>
            <a:r>
              <a:rPr lang="ar-DZ" sz="2400" b="1" dirty="0" smtClean="0">
                <a:latin typeface="Traditional Arabic" pitchFamily="18" charset="-78"/>
                <a:cs typeface="Traditional Arabic" pitchFamily="18" charset="-78"/>
              </a:rPr>
              <a:t>كلية </a:t>
            </a:r>
            <a:r>
              <a:rPr lang="ar-DZ" sz="2400" b="1" dirty="0">
                <a:latin typeface="Traditional Arabic" pitchFamily="18" charset="-78"/>
                <a:cs typeface="Traditional Arabic" pitchFamily="18" charset="-78"/>
              </a:rPr>
              <a:t>العلوم الاقتصادية والتجارية وعلوم </a:t>
            </a:r>
            <a:r>
              <a:rPr lang="ar-DZ" sz="2400" b="1" dirty="0" smtClean="0">
                <a:latin typeface="Traditional Arabic" pitchFamily="18" charset="-78"/>
                <a:cs typeface="Traditional Arabic" pitchFamily="18" charset="-78"/>
              </a:rPr>
              <a:t>التسيير</a:t>
            </a:r>
          </a:p>
          <a:p>
            <a:pPr algn="ctr" rtl="1"/>
            <a:r>
              <a:rPr lang="ar-DZ" sz="2400" b="1" dirty="0" smtClean="0">
                <a:latin typeface="Traditional Arabic" pitchFamily="18" charset="-78"/>
                <a:cs typeface="Traditional Arabic" pitchFamily="18" charset="-78"/>
              </a:rPr>
              <a:t>قسم العلوم التجارية</a:t>
            </a:r>
            <a:endParaRPr lang="en-US" sz="2400" b="1" dirty="0">
              <a:latin typeface="Traditional Arabic" pitchFamily="18" charset="-78"/>
              <a:cs typeface="Traditional Arabic" pitchFamily="18" charset="-78"/>
            </a:endParaRPr>
          </a:p>
        </p:txBody>
      </p:sp>
      <p:sp>
        <p:nvSpPr>
          <p:cNvPr id="6" name="Rectangle 5"/>
          <p:cNvSpPr/>
          <p:nvPr/>
        </p:nvSpPr>
        <p:spPr>
          <a:xfrm>
            <a:off x="7469765" y="1776533"/>
            <a:ext cx="1433406" cy="461665"/>
          </a:xfrm>
          <a:prstGeom prst="rect">
            <a:avLst/>
          </a:prstGeom>
        </p:spPr>
        <p:txBody>
          <a:bodyPr wrap="none">
            <a:spAutoFit/>
          </a:bodyPr>
          <a:lstStyle/>
          <a:p>
            <a:pPr algn="r" rtl="1"/>
            <a:r>
              <a:rPr lang="ar-DZ" sz="2400" b="1" dirty="0" smtClean="0">
                <a:latin typeface="Traditional Arabic" pitchFamily="18" charset="-78"/>
                <a:cs typeface="Traditional Arabic" pitchFamily="18" charset="-78"/>
              </a:rPr>
              <a:t>عنوان المحاضرة:</a:t>
            </a:r>
            <a:endParaRPr lang="en-US" sz="2400" b="1" dirty="0">
              <a:latin typeface="Traditional Arabic" pitchFamily="18" charset="-78"/>
              <a:cs typeface="Traditional Arabic" pitchFamily="18" charset="-78"/>
            </a:endParaRPr>
          </a:p>
        </p:txBody>
      </p:sp>
      <p:sp>
        <p:nvSpPr>
          <p:cNvPr id="7" name="Rectangle 6"/>
          <p:cNvSpPr/>
          <p:nvPr/>
        </p:nvSpPr>
        <p:spPr>
          <a:xfrm>
            <a:off x="1494081" y="4429854"/>
            <a:ext cx="7128791" cy="1512168"/>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ar-DZ" sz="4800" dirty="0" smtClean="0">
                <a:latin typeface="Aldhabi" pitchFamily="2" charset="-78"/>
                <a:cs typeface="Aldhabi" pitchFamily="2" charset="-78"/>
              </a:rPr>
              <a:t>وصاف عتيقة.</a:t>
            </a:r>
            <a:endParaRPr lang="ar-DZ" sz="4800" dirty="0">
              <a:latin typeface="Aldhabi" pitchFamily="2" charset="-78"/>
              <a:cs typeface="Aldhabi" pitchFamily="2" charset="-78"/>
            </a:endParaRPr>
          </a:p>
        </p:txBody>
      </p:sp>
      <p:sp>
        <p:nvSpPr>
          <p:cNvPr id="8" name="Rectangle 7"/>
          <p:cNvSpPr/>
          <p:nvPr/>
        </p:nvSpPr>
        <p:spPr>
          <a:xfrm>
            <a:off x="6878258" y="3906634"/>
            <a:ext cx="2024913" cy="523220"/>
          </a:xfrm>
          <a:prstGeom prst="rect">
            <a:avLst/>
          </a:prstGeom>
        </p:spPr>
        <p:txBody>
          <a:bodyPr wrap="none">
            <a:spAutoFit/>
          </a:bodyPr>
          <a:lstStyle/>
          <a:p>
            <a:pPr algn="r" rtl="1"/>
            <a:r>
              <a:rPr lang="ar-DZ" sz="2800" b="1" dirty="0" smtClean="0">
                <a:latin typeface="Traditional Arabic" pitchFamily="18" charset="-78"/>
                <a:cs typeface="Traditional Arabic" pitchFamily="18" charset="-78"/>
              </a:rPr>
              <a:t>من اعداد الدكتورة:</a:t>
            </a:r>
            <a:endParaRPr lang="en-US" sz="2800" b="1" dirty="0">
              <a:latin typeface="Traditional Arabic" pitchFamily="18" charset="-78"/>
              <a:cs typeface="Traditional Arabic" pitchFamily="18" charset="-78"/>
            </a:endParaRPr>
          </a:p>
        </p:txBody>
      </p:sp>
      <p:sp>
        <p:nvSpPr>
          <p:cNvPr id="9" name="Ellipse 8"/>
          <p:cNvSpPr/>
          <p:nvPr/>
        </p:nvSpPr>
        <p:spPr>
          <a:xfrm>
            <a:off x="1688022" y="2286454"/>
            <a:ext cx="6196346" cy="179061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4000" b="1" i="1" dirty="0"/>
              <a:t> علاقة سلاسل الامداد الخضراء بالتنافسية</a:t>
            </a:r>
            <a:endParaRPr lang="en-US" sz="4000" dirty="0">
              <a:latin typeface="Andalus" panose="02020603050405020304" pitchFamily="18" charset="-78"/>
              <a:cs typeface="Andalus" panose="02020603050405020304" pitchFamily="18" charset="-78"/>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6197" y="200928"/>
            <a:ext cx="1368152" cy="14544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02003" y="200928"/>
            <a:ext cx="1365250" cy="1457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43730446"/>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15616" y="1196752"/>
            <a:ext cx="7812360" cy="5632311"/>
          </a:xfrm>
          <a:prstGeom prst="rect">
            <a:avLst/>
          </a:prstGeom>
        </p:spPr>
        <p:txBody>
          <a:bodyPr wrap="square">
            <a:spAutoFit/>
          </a:bodyPr>
          <a:lstStyle/>
          <a:p>
            <a:pPr algn="r" rtl="1"/>
            <a:r>
              <a:rPr lang="ar-DZ" sz="2400" b="1" dirty="0" smtClean="0">
                <a:latin typeface="Traditional Arabic" panose="02020603050405020304" pitchFamily="18" charset="-78"/>
                <a:cs typeface="Traditional Arabic" panose="02020603050405020304" pitchFamily="18" charset="-78"/>
              </a:rPr>
              <a:t>3</a:t>
            </a:r>
            <a:r>
              <a:rPr lang="ar-SA" sz="2400" b="1" dirty="0" smtClean="0"/>
              <a:t>- </a:t>
            </a:r>
            <a:r>
              <a:rPr lang="ar-SA" sz="2400" b="1" dirty="0"/>
              <a:t>دور  التخزين الاخضر في تعزيز تنافسية المؤسسات</a:t>
            </a:r>
            <a:endParaRPr lang="fr-FR" sz="2400" dirty="0"/>
          </a:p>
          <a:p>
            <a:pPr algn="r" rtl="1"/>
            <a:r>
              <a:rPr lang="ar-SA" sz="2400" dirty="0"/>
              <a:t> إن ادارة التخزين الفعالة تسهم في خفض الهدر والضياع إلى حد كبير من خلال الاستفادة من تصميم المخازن واستراتيجية التخزين لخفض تكلفة اللوجستيات فضلا عن تلوث البيئة ، النجاح في تحقيق التكامل مع المجهزين ومشاركتهم في عملية اتخاذ القرارات التي تؤدي إلى تحقيق الابداع البيئي.</a:t>
            </a:r>
            <a:endParaRPr lang="fr-FR" sz="2400" dirty="0"/>
          </a:p>
          <a:p>
            <a:pPr algn="r" rtl="1"/>
            <a:r>
              <a:rPr lang="ar-SA" sz="2400" b="1" dirty="0"/>
              <a:t>4- دور التصنيع الاخضر في تعزيز تنافسية المؤسسات</a:t>
            </a:r>
            <a:endParaRPr lang="fr-FR" sz="2400" dirty="0"/>
          </a:p>
          <a:p>
            <a:pPr algn="r" rtl="1"/>
            <a:r>
              <a:rPr lang="ar-SA" sz="2400" dirty="0"/>
              <a:t>  في ظل المشكلات البيئية التي لقت انتشارا هائلا في مختلف الأسواق سيتحول المستهلكون لشراء منتجات وعبوات صديقة للبيئة، ومنه فإن تنافسية المؤسسات الاقتصادية ستكون ايجابية بدرجة أولى بحيث تعمل على حث المؤسسات على تحسين تكنولوجيتها وعملياتها ومنتجاتها لتكون أكثر ملائمة للبيئة لتفادى المساس بها و إدخال صناعات خضراء تتعلق بالطاقة المتجددة وغيرها لاستخدام الموارد والمواد وإعادة تدويرها على وجه الخصوص.</a:t>
            </a:r>
            <a:endParaRPr lang="fr-FR" sz="2400" dirty="0"/>
          </a:p>
          <a:p>
            <a:pPr algn="r" rtl="1"/>
            <a:r>
              <a:rPr lang="ar-SA" sz="2400" dirty="0"/>
              <a:t>إن عمليات الابداع في المنتوج الاخضر والتصنيع الاخضر ترتبطان بتحقيق الميزة التنافسية للمنظمة، إذ أن اتباع التصنيع الاخضر للمنتجات هو مفيد جدا في تخفيف الاعباء البيئية واستخدام المواد بكفاءة.</a:t>
            </a:r>
            <a:endParaRPr lang="fr-FR" sz="2400" dirty="0"/>
          </a:p>
        </p:txBody>
      </p:sp>
    </p:spTree>
    <p:extLst>
      <p:ext uri="{BB962C8B-B14F-4D97-AF65-F5344CB8AC3E}">
        <p14:creationId xmlns:p14="http://schemas.microsoft.com/office/powerpoint/2010/main" val="164518549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15616" y="476672"/>
            <a:ext cx="7776864" cy="6063198"/>
          </a:xfrm>
          <a:prstGeom prst="rect">
            <a:avLst/>
          </a:prstGeom>
        </p:spPr>
        <p:txBody>
          <a:bodyPr wrap="square">
            <a:spAutoFit/>
          </a:bodyPr>
          <a:lstStyle/>
          <a:p>
            <a:pPr algn="r" rtl="1"/>
            <a:r>
              <a:rPr lang="ar-DZ" sz="2800" b="1" dirty="0" smtClean="0"/>
              <a:t>5</a:t>
            </a:r>
            <a:r>
              <a:rPr lang="ar-SA" sz="2400" b="1" dirty="0" smtClean="0"/>
              <a:t>-  </a:t>
            </a:r>
            <a:r>
              <a:rPr lang="ar-SA" sz="2400" b="1" dirty="0"/>
              <a:t>التسويق الاخضر والميزة التنافسية:</a:t>
            </a:r>
            <a:endParaRPr lang="fr-FR" sz="2400" dirty="0"/>
          </a:p>
          <a:p>
            <a:pPr algn="r" rtl="1"/>
            <a:r>
              <a:rPr lang="ar-SA" sz="2400" dirty="0"/>
              <a:t>     لقد ادركت العديد من المنظمات ان التسويق الاخضر يشكل فرصة سوقية قد تمنح المنظمة  ميزة تنافسية, هذا وأكد دومينيك ماجرت </a:t>
            </a:r>
            <a:r>
              <a:rPr lang="fr-FR" sz="2400" dirty="0"/>
              <a:t>Dominique </a:t>
            </a:r>
            <a:r>
              <a:rPr lang="fr-FR" sz="2400" dirty="0" err="1"/>
              <a:t>marguerat</a:t>
            </a:r>
            <a:r>
              <a:rPr lang="fr-FR" sz="2400" dirty="0"/>
              <a:t> </a:t>
            </a:r>
            <a:r>
              <a:rPr lang="ar-SA" sz="2400" dirty="0"/>
              <a:t> و </a:t>
            </a:r>
            <a:r>
              <a:rPr lang="ar-SA" sz="2400" dirty="0" err="1"/>
              <a:t>شيسلن</a:t>
            </a:r>
            <a:r>
              <a:rPr lang="ar-SA" sz="2400" dirty="0"/>
              <a:t> سيستر </a:t>
            </a:r>
            <a:r>
              <a:rPr lang="fr-FR" sz="2400" dirty="0" err="1"/>
              <a:t>chislaune</a:t>
            </a:r>
            <a:r>
              <a:rPr lang="fr-FR" sz="2400" dirty="0"/>
              <a:t> </a:t>
            </a:r>
            <a:r>
              <a:rPr lang="fr-FR" sz="2400" dirty="0" err="1"/>
              <a:t>cestre</a:t>
            </a:r>
            <a:r>
              <a:rPr lang="ar-SA" sz="2400" dirty="0"/>
              <a:t> ان سعر هذه المنتجات الخضراء مرتفع مقارنة مع المنتجات المسماة عادية ومازالت العديد من المنظمات تسعر المنتجات الخضراء على اساس قيمتها التي تدركها بمجموعات او فئات معينة من الزبائن وترى هذه المنظمات ان تقديمها للمنتجات بأسعار مرتفعة نسبيا لا يضر بموقعها التنافسي لأنها لا تنافس على اساس السعر بل على اساس تخضير منتجاتها . بالتالي التسويق الاخضر يساعد في تحقيق الميزة التنافسية عن طريق خلق قيم بيئية معينة للعملاء ومن ثم انشاء قطاعات سوقية صديقة للبيئة مما يجعل المنظمة سباقة على منافسيها من الناحية البيئية في السوق .</a:t>
            </a:r>
            <a:endParaRPr lang="fr-FR" sz="2400" dirty="0"/>
          </a:p>
          <a:p>
            <a:pPr algn="r" rtl="1"/>
            <a:r>
              <a:rPr lang="ar-SA" sz="2400" dirty="0"/>
              <a:t>هذا وفي ظل المشكلات البيئية المتزايدة فان ولاء المستهلكين للماركة السوقية سوف ينخفض بمرور الوقت , سوف يتحول المستهلكون لشراء المنتجات والعبوات الصديقة للبيئة , وبالتالي فان هناك فرصة امام المنظمات التي تتبنى التسويق الاخضر لزيادة نصيبها السوقي . </a:t>
            </a:r>
            <a:endParaRPr lang="fr-FR" sz="2400" dirty="0"/>
          </a:p>
        </p:txBody>
      </p:sp>
    </p:spTree>
    <p:extLst>
      <p:ext uri="{BB962C8B-B14F-4D97-AF65-F5344CB8AC3E}">
        <p14:creationId xmlns:p14="http://schemas.microsoft.com/office/powerpoint/2010/main" val="335261423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87624" y="836712"/>
            <a:ext cx="7812360" cy="3785652"/>
          </a:xfrm>
          <a:prstGeom prst="rect">
            <a:avLst/>
          </a:prstGeom>
        </p:spPr>
        <p:txBody>
          <a:bodyPr wrap="square">
            <a:spAutoFit/>
          </a:bodyPr>
          <a:lstStyle/>
          <a:p>
            <a:pPr algn="r" rtl="1"/>
            <a:r>
              <a:rPr lang="ar-SA" sz="2400" dirty="0"/>
              <a:t>6-</a:t>
            </a:r>
            <a:r>
              <a:rPr lang="ar-SA" sz="2400" b="1" dirty="0"/>
              <a:t> منافع إعادة التدوير للميزة التنافسية</a:t>
            </a:r>
            <a:r>
              <a:rPr lang="ar-SA" sz="2400" dirty="0"/>
              <a:t>:</a:t>
            </a:r>
            <a:endParaRPr lang="fr-FR" sz="2400" dirty="0"/>
          </a:p>
          <a:p>
            <a:pPr algn="r" rtl="1"/>
            <a:r>
              <a:rPr lang="ar-SA" sz="2400" dirty="0"/>
              <a:t>عملية اعادة التدوير يتم من خلالها الاستفادة من المواد غير الصالحة والتي تعد نفايات وإعادة إدخالها في عمليات الإنتاج والتصنيع مرة أخرى أي إعادة استخدام المخلفات لإنتاج منتجات أخرى قد تكون أقل جودة من المنتج الأصلي أي تحويل هذه المنتجات الملوثة لتكون مادة أولية للمنتج نفسه أو منتجات أخرى ذات عائد اقتصادي؛ إن عملية إعادة تدوير النفايات مكلفة اقتصاديا لأنها تحتاج إلى تجهيزات ويد عاملة وربما مصانع مجهزة بالمعدات اللازمة لإجراء عمليات التدوير المختلفة، إلا أن عدد من المؤسسات جعلت من هذه العملية ميزة تنافسية لصالحها من خلال إدامة العلاقة مع الزبائن والموردين و بناء تقنيات إنتاجية جديدة، وحصولها على تأييد من الجماعات البيئية؛ </a:t>
            </a:r>
            <a:endParaRPr lang="fr-FR" sz="2400" dirty="0"/>
          </a:p>
        </p:txBody>
      </p:sp>
    </p:spTree>
    <p:extLst>
      <p:ext uri="{BB962C8B-B14F-4D97-AF65-F5344CB8AC3E}">
        <p14:creationId xmlns:p14="http://schemas.microsoft.com/office/powerpoint/2010/main" val="284456662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87624" y="1054830"/>
            <a:ext cx="7812360" cy="3108543"/>
          </a:xfrm>
          <a:prstGeom prst="rect">
            <a:avLst/>
          </a:prstGeom>
        </p:spPr>
        <p:txBody>
          <a:bodyPr wrap="square">
            <a:spAutoFit/>
          </a:bodyPr>
          <a:lstStyle/>
          <a:p>
            <a:pPr algn="r" rtl="1"/>
            <a:r>
              <a:rPr lang="ar-DZ" sz="2800" b="1" dirty="0" smtClean="0">
                <a:latin typeface="Traditional Arabic" pitchFamily="18" charset="-78"/>
                <a:cs typeface="Traditional Arabic" pitchFamily="18" charset="-78"/>
              </a:rPr>
              <a:t>خامسا: علاقة ادارة سلاسل الامداد الخضراء بالميزة التنافسية:</a:t>
            </a:r>
          </a:p>
          <a:p>
            <a:pPr algn="r" rtl="1"/>
            <a:r>
              <a:rPr lang="ar-DZ" sz="2800" dirty="0" smtClean="0">
                <a:latin typeface="Traditional Arabic" pitchFamily="18" charset="-78"/>
                <a:cs typeface="Traditional Arabic" pitchFamily="18" charset="-78"/>
              </a:rPr>
              <a:t>لا تعمل </a:t>
            </a:r>
            <a:r>
              <a:rPr lang="ar-DZ" sz="2800" dirty="0">
                <a:latin typeface="Traditional Arabic" pitchFamily="18" charset="-78"/>
                <a:cs typeface="Traditional Arabic" pitchFamily="18" charset="-78"/>
              </a:rPr>
              <a:t>دارة سلاسل الامداد الخضراء </a:t>
            </a:r>
            <a:r>
              <a:rPr lang="fr-FR" sz="2800" dirty="0" smtClean="0">
                <a:latin typeface="Traditional Arabic" pitchFamily="18" charset="-78"/>
                <a:cs typeface="Traditional Arabic" pitchFamily="18" charset="-78"/>
              </a:rPr>
              <a:t>GSCM</a:t>
            </a:r>
            <a:r>
              <a:rPr lang="ar-DZ" sz="2800" dirty="0" smtClean="0">
                <a:latin typeface="Traditional Arabic" pitchFamily="18" charset="-78"/>
                <a:cs typeface="Traditional Arabic" pitchFamily="18" charset="-78"/>
              </a:rPr>
              <a:t> فقط على تحسين صورة المؤسسة باعتبارها صديقة للبيئة ولكن أيضا تؤدي الى ارتفاع مبيعاتها، من خلال تخفيض المخاطر والتكلفة وزيادة قدرة المؤسسة على توفير السلع والخدمات التنافسية من خلال استخدام أفضل الموارد، وفي ظل استخدام ممارسات </a:t>
            </a:r>
            <a:r>
              <a:rPr lang="fr-FR" sz="2800" dirty="0">
                <a:latin typeface="Traditional Arabic" pitchFamily="18" charset="-78"/>
                <a:cs typeface="Traditional Arabic" pitchFamily="18" charset="-78"/>
              </a:rPr>
              <a:t>GSCM</a:t>
            </a:r>
            <a:r>
              <a:rPr lang="ar-DZ" sz="2800" dirty="0" smtClean="0">
                <a:latin typeface="Traditional Arabic" pitchFamily="18" charset="-78"/>
                <a:cs typeface="Traditional Arabic" pitchFamily="18" charset="-78"/>
              </a:rPr>
              <a:t>  فإن التكامل مع المورد والعميل  يمكن المؤسسة من المنافسة  من حيث الاستجابة الاسرع وتلبية توقعات السوق.</a:t>
            </a:r>
            <a:endParaRPr lang="fr-FR" sz="2800" dirty="0">
              <a:latin typeface="Traditional Arabic" pitchFamily="18" charset="-78"/>
              <a:cs typeface="Traditional Arabic" pitchFamily="18" charset="-78"/>
            </a:endParaRPr>
          </a:p>
        </p:txBody>
      </p:sp>
    </p:spTree>
    <p:extLst>
      <p:ext uri="{BB962C8B-B14F-4D97-AF65-F5344CB8AC3E}">
        <p14:creationId xmlns:p14="http://schemas.microsoft.com/office/powerpoint/2010/main" val="293697796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2273755"/>
            <a:ext cx="8778875" cy="2352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530681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294228" y="260648"/>
            <a:ext cx="830677" cy="584775"/>
          </a:xfrm>
          <a:prstGeom prst="rect">
            <a:avLst/>
          </a:prstGeom>
        </p:spPr>
        <p:txBody>
          <a:bodyPr wrap="none">
            <a:spAutoFit/>
          </a:bodyPr>
          <a:lstStyle/>
          <a:p>
            <a:pPr algn="r" rtl="1"/>
            <a:r>
              <a:rPr lang="ar-DZ" sz="3200" b="1" dirty="0" smtClean="0">
                <a:latin typeface="Traditional Arabic" pitchFamily="18" charset="-78"/>
                <a:cs typeface="Traditional Arabic" pitchFamily="18" charset="-78"/>
              </a:rPr>
              <a:t>تمهيد:</a:t>
            </a:r>
            <a:endParaRPr lang="en-US" sz="3200" dirty="0">
              <a:latin typeface="Traditional Arabic" pitchFamily="18" charset="-78"/>
              <a:cs typeface="Traditional Arabic" pitchFamily="18" charset="-78"/>
            </a:endParaRPr>
          </a:p>
        </p:txBody>
      </p:sp>
      <p:sp>
        <p:nvSpPr>
          <p:cNvPr id="2" name="Rectangle 1"/>
          <p:cNvSpPr/>
          <p:nvPr/>
        </p:nvSpPr>
        <p:spPr>
          <a:xfrm>
            <a:off x="1115616" y="845423"/>
            <a:ext cx="7884368" cy="3108543"/>
          </a:xfrm>
          <a:prstGeom prst="rect">
            <a:avLst/>
          </a:prstGeom>
        </p:spPr>
        <p:txBody>
          <a:bodyPr wrap="square">
            <a:spAutoFit/>
          </a:bodyPr>
          <a:lstStyle/>
          <a:p>
            <a:pPr algn="r" rtl="1"/>
            <a:r>
              <a:rPr lang="ar-DZ" sz="2400" dirty="0">
                <a:latin typeface="Traditional Arabic" panose="02020603050405020304" pitchFamily="18" charset="-78"/>
                <a:cs typeface="Traditional Arabic" panose="02020603050405020304" pitchFamily="18" charset="-78"/>
              </a:rPr>
              <a:t> </a:t>
            </a:r>
            <a:r>
              <a:rPr lang="ar-DZ" sz="2400" dirty="0" smtClean="0">
                <a:latin typeface="Traditional Arabic" panose="02020603050405020304" pitchFamily="18" charset="-78"/>
                <a:cs typeface="Traditional Arabic" panose="02020603050405020304" pitchFamily="18" charset="-78"/>
              </a:rPr>
              <a:t>  </a:t>
            </a:r>
            <a:r>
              <a:rPr lang="ar-DZ" sz="2800" dirty="0" smtClean="0">
                <a:latin typeface="Traditional Arabic" panose="02020603050405020304" pitchFamily="18" charset="-78"/>
                <a:cs typeface="Traditional Arabic" panose="02020603050405020304" pitchFamily="18" charset="-78"/>
              </a:rPr>
              <a:t> </a:t>
            </a:r>
            <a:r>
              <a:rPr lang="ar-SA" sz="2400" dirty="0"/>
              <a:t>تساهم ادارة سلسلة التوريد الخضراء في تعزيز الاستدامة البيئية للشركات مما يجعلها قادرة على المنافسة في كل الاسواق الوطنية والدولية، من خلال دمج الممارسات البيئية الصديقة في جميع مراحل عملية سلسلة التوريد بأكملها، بما في ذلك تصميم المنتج وتحديد المصادر، التصنيع والتوزيع، وهذا ما يلبي الطلبات المتزايدة للمستهلكين العالمين للمنتجات والخدمات المسؤولة بيئيا. وبالتالي تسهيل دخولها ونجاحها في الأسواق الدولية بالإضافة الى دعم جهود توسعها حيث يمكن أن يؤدي تنفيذ سلاسل التوريد الخضراء إلى تحسين أداء سلسلة التوريد و استمراريتها وكفاءة الاعمال على المدى الطويل.</a:t>
            </a:r>
            <a:endParaRPr lang="fr-FR" sz="2400" dirty="0"/>
          </a:p>
        </p:txBody>
      </p:sp>
    </p:spTree>
    <p:extLst>
      <p:ext uri="{BB962C8B-B14F-4D97-AF65-F5344CB8AC3E}">
        <p14:creationId xmlns:p14="http://schemas.microsoft.com/office/powerpoint/2010/main" val="140118906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635897" y="188640"/>
            <a:ext cx="7165750" cy="584775"/>
          </a:xfrm>
          <a:prstGeom prst="rect">
            <a:avLst/>
          </a:prstGeom>
        </p:spPr>
        <p:txBody>
          <a:bodyPr wrap="square">
            <a:spAutoFit/>
          </a:bodyPr>
          <a:lstStyle/>
          <a:p>
            <a:pPr algn="r" rtl="1"/>
            <a:r>
              <a:rPr lang="ar-SA" sz="3200" b="1" dirty="0"/>
              <a:t>اولا </a:t>
            </a:r>
            <a:r>
              <a:rPr lang="ar-DZ" sz="3200" b="1" dirty="0" smtClean="0"/>
              <a:t>:</a:t>
            </a:r>
            <a:r>
              <a:rPr lang="ar-SA" sz="3200" b="1" dirty="0" smtClean="0"/>
              <a:t> </a:t>
            </a:r>
            <a:r>
              <a:rPr lang="ar-SA" sz="3200" b="1" dirty="0"/>
              <a:t>سلبية الارتباط بين المعايير البيئية و </a:t>
            </a:r>
            <a:r>
              <a:rPr lang="ar-SA" sz="3200" b="1" dirty="0" smtClean="0"/>
              <a:t>التنافسية: </a:t>
            </a:r>
            <a:endParaRPr lang="fr-FR" sz="3200" dirty="0"/>
          </a:p>
        </p:txBody>
      </p:sp>
      <p:sp>
        <p:nvSpPr>
          <p:cNvPr id="3" name="Rectangle 2"/>
          <p:cNvSpPr/>
          <p:nvPr/>
        </p:nvSpPr>
        <p:spPr>
          <a:xfrm>
            <a:off x="1043608" y="1407622"/>
            <a:ext cx="7943439" cy="4524315"/>
          </a:xfrm>
          <a:prstGeom prst="rect">
            <a:avLst/>
          </a:prstGeom>
        </p:spPr>
        <p:txBody>
          <a:bodyPr wrap="square">
            <a:spAutoFit/>
          </a:bodyPr>
          <a:lstStyle/>
          <a:p>
            <a:pPr algn="r" rtl="1"/>
            <a:r>
              <a:rPr lang="ar-SA" sz="2400" dirty="0"/>
              <a:t>زعم</a:t>
            </a:r>
            <a:r>
              <a:rPr lang="ar-DZ" sz="2400" dirty="0"/>
              <a:t>ت</a:t>
            </a:r>
            <a:r>
              <a:rPr lang="ar-SA" sz="2400" dirty="0"/>
              <a:t> النظرية الاقتصادية التقليدية ان القدرة التنافسية </a:t>
            </a:r>
            <a:r>
              <a:rPr lang="ar-SA" sz="2400" dirty="0" smtClean="0"/>
              <a:t>ت</a:t>
            </a:r>
            <a:r>
              <a:rPr lang="ar-DZ" sz="2400" dirty="0" smtClean="0"/>
              <a:t>ت</a:t>
            </a:r>
            <a:r>
              <a:rPr lang="ar-SA" sz="2400" dirty="0" smtClean="0"/>
              <a:t>حقق </a:t>
            </a:r>
            <a:r>
              <a:rPr lang="ar-SA" sz="2400" dirty="0"/>
              <a:t>على حساب الحماية البيئية , حيث شهدت معظم البلدان المتقدمة النمو , التصنيع, والنمو الاقتصادي السريع قبل عصر الوعي البيئي الذي بدأ في اواخر الستينات من القرن الماضي , وهكذا تطورت الصناعات الشديدة الاستهلاك للطاقة والقطاعات الملوثة للبيئة في ظل نظم بيئة متساهلة تفتقر الى المعلومات المتعلقة بآثار التلوث البيئي , وقد أدى التزامن بين ارتفاع الدخل وتفهم الآثار البيئية الى وضع معايير بيئية واعتمادها كما تم المساعدة والتشجيع على الاستثمار في تكنولوجيات نظيفة وعمليات انتاج غير ضارة للبيئة</a:t>
            </a:r>
            <a:r>
              <a:rPr lang="ar-SA" sz="2400" dirty="0" smtClean="0"/>
              <a:t>،</a:t>
            </a:r>
            <a:endParaRPr lang="ar-DZ" sz="2400" dirty="0" smtClean="0"/>
          </a:p>
          <a:p>
            <a:pPr algn="r" rtl="1"/>
            <a:r>
              <a:rPr lang="ar-SA" sz="2400" dirty="0"/>
              <a:t> ومنه الشركة التي تأخذ ببرامج التكاليف البيئية يمكن ان تؤدي الى تهديد وتقويض ميزتها التنافسية إزاء المؤسسات الاخرى لأنها تتحمل تكاليف اضافية لا تتحملها المؤسسات الاخرى مما يجعل أسعارها أعلى من منافسيها</a:t>
            </a:r>
            <a:r>
              <a:rPr lang="ar-SA" sz="2400" dirty="0" smtClean="0"/>
              <a:t>.</a:t>
            </a:r>
            <a:endParaRPr lang="ar-DZ" sz="2400" dirty="0">
              <a:latin typeface="Traditional Arabic" pitchFamily="18" charset="-78"/>
              <a:cs typeface="Traditional Arabic" pitchFamily="18" charset="-78"/>
            </a:endParaRPr>
          </a:p>
          <a:p>
            <a:pPr algn="r" rtl="1"/>
            <a:endParaRPr lang="fr-FR" sz="2400" dirty="0">
              <a:latin typeface="Traditional Arabic" pitchFamily="18" charset="-78"/>
              <a:cs typeface="Traditional Arabic" pitchFamily="18" charset="-78"/>
            </a:endParaRPr>
          </a:p>
        </p:txBody>
      </p:sp>
      <p:sp>
        <p:nvSpPr>
          <p:cNvPr id="9" name="Rectangle 8"/>
          <p:cNvSpPr/>
          <p:nvPr/>
        </p:nvSpPr>
        <p:spPr>
          <a:xfrm>
            <a:off x="1187624" y="3645024"/>
            <a:ext cx="7791039" cy="3046988"/>
          </a:xfrm>
          <a:prstGeom prst="rect">
            <a:avLst/>
          </a:prstGeom>
        </p:spPr>
        <p:txBody>
          <a:bodyPr wrap="square">
            <a:spAutoFit/>
          </a:bodyPr>
          <a:lstStyle/>
          <a:p>
            <a:pPr algn="r" rtl="1"/>
            <a:endParaRPr lang="ar-DZ" sz="2400" dirty="0" smtClean="0">
              <a:latin typeface="Traditional Arabic" panose="02020603050405020304" pitchFamily="18" charset="-78"/>
              <a:cs typeface="Traditional Arabic" panose="02020603050405020304" pitchFamily="18" charset="-78"/>
            </a:endParaRPr>
          </a:p>
          <a:p>
            <a:pPr algn="r" rtl="1"/>
            <a:endParaRPr lang="ar-DZ" sz="2400" dirty="0">
              <a:latin typeface="Traditional Arabic" panose="02020603050405020304" pitchFamily="18" charset="-78"/>
              <a:cs typeface="Traditional Arabic" panose="02020603050405020304" pitchFamily="18" charset="-78"/>
            </a:endParaRPr>
          </a:p>
          <a:p>
            <a:pPr algn="r" rtl="1"/>
            <a:endParaRPr lang="ar-DZ" sz="2400" dirty="0" smtClean="0">
              <a:latin typeface="Traditional Arabic" panose="02020603050405020304" pitchFamily="18" charset="-78"/>
              <a:cs typeface="Traditional Arabic" panose="02020603050405020304" pitchFamily="18" charset="-78"/>
            </a:endParaRPr>
          </a:p>
          <a:p>
            <a:pPr algn="r" rtl="1"/>
            <a:endParaRPr lang="ar-DZ" sz="2400" dirty="0">
              <a:latin typeface="Traditional Arabic" panose="02020603050405020304" pitchFamily="18" charset="-78"/>
              <a:cs typeface="Traditional Arabic" panose="02020603050405020304" pitchFamily="18" charset="-78"/>
            </a:endParaRPr>
          </a:p>
          <a:p>
            <a:pPr algn="r" rtl="1"/>
            <a:endParaRPr lang="ar-DZ" sz="2400" dirty="0" smtClean="0">
              <a:latin typeface="Traditional Arabic" panose="02020603050405020304" pitchFamily="18" charset="-78"/>
              <a:cs typeface="Traditional Arabic" panose="02020603050405020304" pitchFamily="18" charset="-78"/>
            </a:endParaRPr>
          </a:p>
          <a:p>
            <a:pPr algn="r" rtl="1"/>
            <a:endParaRPr lang="ar-DZ" sz="2400" dirty="0">
              <a:latin typeface="Traditional Arabic" panose="02020603050405020304" pitchFamily="18" charset="-78"/>
              <a:cs typeface="Traditional Arabic" panose="02020603050405020304" pitchFamily="18" charset="-78"/>
            </a:endParaRPr>
          </a:p>
          <a:p>
            <a:pPr algn="r" rtl="1"/>
            <a:endParaRPr lang="ar-DZ" sz="2400" dirty="0" smtClean="0">
              <a:latin typeface="Traditional Arabic" panose="02020603050405020304" pitchFamily="18" charset="-78"/>
              <a:cs typeface="Traditional Arabic" panose="02020603050405020304" pitchFamily="18" charset="-78"/>
            </a:endParaRPr>
          </a:p>
          <a:p>
            <a:pPr algn="r" rtl="1"/>
            <a:endParaRPr lang="fr-FR" sz="2400" dirty="0">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337728447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1052736"/>
            <a:ext cx="8731021" cy="4924425"/>
          </a:xfrm>
          <a:prstGeom prst="rect">
            <a:avLst/>
          </a:prstGeom>
        </p:spPr>
        <p:txBody>
          <a:bodyPr wrap="square">
            <a:spAutoFit/>
          </a:bodyPr>
          <a:lstStyle/>
          <a:p>
            <a:pPr algn="r" rtl="1"/>
            <a:r>
              <a:rPr lang="ar-SA" sz="2800" b="1" dirty="0"/>
              <a:t>ثانيا : ايجابية الارتباط بين المعايير البيئية والتنافسية </a:t>
            </a:r>
            <a:endParaRPr lang="fr-FR" sz="2800" dirty="0"/>
          </a:p>
          <a:p>
            <a:pPr algn="r" rtl="1"/>
            <a:r>
              <a:rPr lang="ar-SA" sz="2600" dirty="0"/>
              <a:t>الافتراضات السابقة المتصلة بالعلاقة بين المعايير البيئية و القدرة التنافسية ليست صحيحة بالضرورة , لاسيما عندما يتم وضع آليات فعالة من اجل التشجيع على الابتكار وتحسين نشر المعلومات وتعزيز نقل التكنلوجيا ضمن نظام السوق الحرة هذا ما توضحه النقاط التالية :</a:t>
            </a:r>
            <a:endParaRPr lang="fr-FR" sz="2600" dirty="0"/>
          </a:p>
          <a:p>
            <a:pPr algn="r" rtl="1"/>
            <a:r>
              <a:rPr lang="ar-SA" sz="2600" dirty="0"/>
              <a:t>1.يمكن أن يزيد الامتثال للمعايير البيئية من تكاليف الانتاج الا ان حجم التغيير في التكاليف الذي يعزى الى الامتثال للمعايير البيئية قد يكون صغيرا نسبة إلى إجمالي تكاليف الانتاج مما يحد من الآثار على النواتج والقدرة التنافسية .</a:t>
            </a:r>
            <a:endParaRPr lang="fr-FR" sz="2600" dirty="0"/>
          </a:p>
          <a:p>
            <a:pPr algn="r" rtl="1"/>
            <a:r>
              <a:rPr lang="ar-SA" sz="2600" dirty="0"/>
              <a:t>2. نظرا الى للحدس الذي يتميز به اصحاب المشاريع في التجارة يمكن تعويض تكاليف المدخلات المرتفعة التي </a:t>
            </a:r>
            <a:r>
              <a:rPr lang="ar-SA" sz="2600" dirty="0" err="1"/>
              <a:t>تقتضيها</a:t>
            </a:r>
            <a:r>
              <a:rPr lang="ar-SA" sz="2600" dirty="0"/>
              <a:t> المستلزمات البيئية بالبحث عن بدائل اقل تكلفة وبتحقيق مكاسب على صعيد الكفاءة وادخال تحسينات على الانتاجية بهدف تثبيت تكاليف الانتاج او حتى خفضها ضمن نظام سوق حرة.</a:t>
            </a:r>
            <a:endParaRPr lang="fr-FR" sz="2600" dirty="0"/>
          </a:p>
        </p:txBody>
      </p:sp>
    </p:spTree>
    <p:extLst>
      <p:ext uri="{BB962C8B-B14F-4D97-AF65-F5344CB8AC3E}">
        <p14:creationId xmlns:p14="http://schemas.microsoft.com/office/powerpoint/2010/main" val="35986080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87624" y="980728"/>
            <a:ext cx="7668344" cy="3293209"/>
          </a:xfrm>
          <a:prstGeom prst="rect">
            <a:avLst/>
          </a:prstGeom>
        </p:spPr>
        <p:txBody>
          <a:bodyPr wrap="square">
            <a:spAutoFit/>
          </a:bodyPr>
          <a:lstStyle/>
          <a:p>
            <a:pPr algn="r" rtl="1"/>
            <a:r>
              <a:rPr lang="ar-SA" sz="2600" dirty="0"/>
              <a:t>وحسب </a:t>
            </a:r>
            <a:r>
              <a:rPr lang="ar-SA" sz="2600" dirty="0" err="1"/>
              <a:t>بورتر</a:t>
            </a:r>
            <a:r>
              <a:rPr lang="ar-SA" sz="2600" dirty="0"/>
              <a:t>(</a:t>
            </a:r>
            <a:r>
              <a:rPr lang="fr-FR" sz="2600" dirty="0"/>
              <a:t>Porter</a:t>
            </a:r>
            <a:r>
              <a:rPr lang="ar-SA" sz="2600" dirty="0"/>
              <a:t>) تؤدي الضغوط البيئية و الاستثمارات الخضراء الى تحسين القدرة التنافسية للمؤسسات و كذلك الدول اين تكون الانظمة أكثر صرامة , والواقع ان الحد من التلوث يميل الى تحفيز الابتكار لخفض كميات المواد والطاقات المستخدمة وبالتالي زيادة الانتاجية , فتبني المعايير البيئية يزيد مقدار الارباح نتيجة التخفيض في التكاليف , تحسين الانتاجية , تحقيق وفورات ومزايا تسويقية , مما يزيد من قدرتها التنافسية , كذلك اكتساب ثقة الزبون و المستهلك نظرا </a:t>
            </a:r>
            <a:r>
              <a:rPr lang="ar-SA" sz="2600" dirty="0" err="1"/>
              <a:t>لتماشي</a:t>
            </a:r>
            <a:r>
              <a:rPr lang="ar-SA" sz="2600" dirty="0"/>
              <a:t> المؤسسة مع قوانين حماية البيئة و تميزها بذلك تنافسي .  </a:t>
            </a:r>
            <a:endParaRPr lang="fr-FR" sz="2600" dirty="0"/>
          </a:p>
        </p:txBody>
      </p:sp>
    </p:spTree>
    <p:extLst>
      <p:ext uri="{BB962C8B-B14F-4D97-AF65-F5344CB8AC3E}">
        <p14:creationId xmlns:p14="http://schemas.microsoft.com/office/powerpoint/2010/main" val="99005644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59632" y="707212"/>
            <a:ext cx="7740352" cy="4955203"/>
          </a:xfrm>
          <a:prstGeom prst="rect">
            <a:avLst/>
          </a:prstGeom>
        </p:spPr>
        <p:txBody>
          <a:bodyPr wrap="square">
            <a:spAutoFit/>
          </a:bodyPr>
          <a:lstStyle/>
          <a:p>
            <a:pPr algn="r" rtl="1"/>
            <a:r>
              <a:rPr lang="ar-SA" sz="2800" b="1" dirty="0"/>
              <a:t>ثالثا:  المزايا التنافسية المحققة في ظل تبني الادارة البيئية: </a:t>
            </a:r>
            <a:endParaRPr lang="fr-FR" sz="2800" dirty="0"/>
          </a:p>
          <a:p>
            <a:pPr algn="r" rtl="1"/>
            <a:r>
              <a:rPr lang="ar-SA" sz="2400" dirty="0"/>
              <a:t>إن التطبيق الناجح للإدارة البيئية في المؤسسات الصناعية , يمكن ان يؤدي دورا ايجابيا في تحسين قدرتها التنافسية من ابرزها :</a:t>
            </a:r>
            <a:r>
              <a:rPr lang="ar-SA" sz="2400" b="1" dirty="0"/>
              <a:t>  </a:t>
            </a:r>
            <a:endParaRPr lang="fr-FR" sz="2400" dirty="0"/>
          </a:p>
          <a:p>
            <a:pPr algn="r" rtl="1"/>
            <a:r>
              <a:rPr lang="ar-SA" sz="2400" b="1" u="sng" dirty="0"/>
              <a:t>1 . رفع الانتاجية و تخفيض التكاليف : </a:t>
            </a:r>
            <a:endParaRPr lang="fr-FR" sz="2400" dirty="0"/>
          </a:p>
          <a:p>
            <a:pPr algn="r" rtl="1"/>
            <a:r>
              <a:rPr lang="ar-SA" sz="2400" dirty="0"/>
              <a:t>تساعد الادارة البيئية المؤسسة على تخفيض تكاليفها وتساهم في زيادة الانتاجية من خلال تحقيق التالي : </a:t>
            </a:r>
            <a:endParaRPr lang="fr-FR" sz="2400" dirty="0"/>
          </a:p>
          <a:p>
            <a:pPr marL="342900" lvl="0" indent="-342900" algn="r" rtl="1">
              <a:buFont typeface="Arial" pitchFamily="34" charset="0"/>
              <a:buChar char="•"/>
            </a:pPr>
            <a:r>
              <a:rPr lang="ar-SA" sz="2400" dirty="0"/>
              <a:t>ترشيد استخدام الموارد وتقليل هدر الطاقة </a:t>
            </a:r>
            <a:r>
              <a:rPr lang="ar-DZ" sz="2400" dirty="0" smtClean="0"/>
              <a:t>.</a:t>
            </a:r>
            <a:endParaRPr lang="fr-FR" sz="2400" dirty="0"/>
          </a:p>
          <a:p>
            <a:pPr marL="342900" lvl="0" indent="-342900" algn="r" rtl="1">
              <a:buFont typeface="Arial" pitchFamily="34" charset="0"/>
              <a:buChar char="•"/>
            </a:pPr>
            <a:r>
              <a:rPr lang="ar-SA" sz="2400" dirty="0"/>
              <a:t>تقليل نسبة المعيب من المنتجات </a:t>
            </a:r>
            <a:endParaRPr lang="fr-FR" sz="2400" dirty="0"/>
          </a:p>
          <a:p>
            <a:pPr marL="342900" lvl="0" indent="-342900" algn="r" rtl="1">
              <a:buFont typeface="Arial" pitchFamily="34" charset="0"/>
              <a:buChar char="•"/>
            </a:pPr>
            <a:r>
              <a:rPr lang="ar-SA" sz="2400" dirty="0"/>
              <a:t>زيادة كفاءة العاملين بفضل البرامج التدريبية وانتقاء الكفاءات </a:t>
            </a:r>
            <a:endParaRPr lang="fr-FR" sz="2400" dirty="0"/>
          </a:p>
          <a:p>
            <a:pPr marL="342900" lvl="0" indent="-342900" algn="r" rtl="1">
              <a:buFont typeface="Arial" pitchFamily="34" charset="0"/>
              <a:buChar char="•"/>
            </a:pPr>
            <a:r>
              <a:rPr lang="ar-SA" sz="2400" dirty="0"/>
              <a:t>ضبط العلاقة مع الموردين و تحسينها.</a:t>
            </a:r>
            <a:endParaRPr lang="fr-FR" sz="2400" dirty="0"/>
          </a:p>
          <a:p>
            <a:pPr marL="342900" lvl="0" indent="-342900" algn="r" rtl="1">
              <a:buFont typeface="Arial" pitchFamily="34" charset="0"/>
              <a:buChar char="•"/>
            </a:pPr>
            <a:r>
              <a:rPr lang="ar-SA" sz="2400" dirty="0"/>
              <a:t>زيادة انتاجية العاملين يجعل محيط العمل مناسب بيئيا , اذ اشارت بعض الدراسات مؤخرا ان الابنية المناسبة بيئيا  يمكن ان تزيد انتاجية العاملين الى </a:t>
            </a:r>
            <a:r>
              <a:rPr lang="fr-FR" sz="2400" dirty="0"/>
              <a:t>   . %15 </a:t>
            </a:r>
          </a:p>
        </p:txBody>
      </p:sp>
    </p:spTree>
    <p:extLst>
      <p:ext uri="{BB962C8B-B14F-4D97-AF65-F5344CB8AC3E}">
        <p14:creationId xmlns:p14="http://schemas.microsoft.com/office/powerpoint/2010/main" val="363816588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87624" y="908720"/>
            <a:ext cx="7835350" cy="6370975"/>
          </a:xfrm>
          <a:prstGeom prst="rect">
            <a:avLst/>
          </a:prstGeom>
        </p:spPr>
        <p:txBody>
          <a:bodyPr wrap="square">
            <a:spAutoFit/>
          </a:bodyPr>
          <a:lstStyle/>
          <a:p>
            <a:pPr marL="342900" lvl="0" indent="-342900" algn="r" rtl="1">
              <a:buFont typeface="Arial" pitchFamily="34" charset="0"/>
              <a:buChar char="•"/>
            </a:pPr>
            <a:r>
              <a:rPr lang="ar-SA" sz="2400" dirty="0"/>
              <a:t> خفض اعباء النقل و التخزين نتيجة الاقلال من المدخلات الاولية والطاقة. </a:t>
            </a:r>
            <a:endParaRPr lang="fr-FR" sz="2400" dirty="0"/>
          </a:p>
          <a:p>
            <a:pPr marL="342900" lvl="0" indent="-342900" algn="r" rtl="1">
              <a:buFont typeface="Arial" pitchFamily="34" charset="0"/>
              <a:buChar char="•"/>
            </a:pPr>
            <a:r>
              <a:rPr lang="ar-SA" sz="2400" dirty="0"/>
              <a:t>خفض النفايات واعادة استخدامها وتدويرها وبالتالي خفض نفقات التخلص منها .</a:t>
            </a:r>
            <a:endParaRPr lang="fr-FR" sz="2400" dirty="0"/>
          </a:p>
          <a:p>
            <a:pPr marL="342900" lvl="0" indent="-342900" algn="r" rtl="1">
              <a:buFont typeface="Arial" pitchFamily="34" charset="0"/>
              <a:buChar char="•"/>
            </a:pPr>
            <a:r>
              <a:rPr lang="ar-SA" sz="2400" dirty="0" err="1"/>
              <a:t>الوفرات</a:t>
            </a:r>
            <a:r>
              <a:rPr lang="ar-SA" sz="2400" dirty="0"/>
              <a:t> المتأتية من بيع الانتاج العرضي و المخلفات.</a:t>
            </a:r>
            <a:endParaRPr lang="fr-FR" sz="2400" dirty="0"/>
          </a:p>
          <a:p>
            <a:pPr marL="342900" lvl="0" indent="-342900" algn="r" rtl="1">
              <a:buFont typeface="Arial" pitchFamily="34" charset="0"/>
              <a:buChar char="•"/>
            </a:pPr>
            <a:r>
              <a:rPr lang="ar-SA" sz="2400" dirty="0"/>
              <a:t> انخفاض الاعباء المالية و </a:t>
            </a:r>
            <a:r>
              <a:rPr lang="ar-SA" sz="2400" dirty="0" err="1"/>
              <a:t>الجزاءات</a:t>
            </a:r>
            <a:r>
              <a:rPr lang="ar-SA" sz="2400" dirty="0"/>
              <a:t> المفروضة بسبب التلوث نظير التقليل من الاثار السلبية للنشاط والذي يقود بدوره الى انخفاض مصاريف التامين والتعويضات عن الاضرار البيئية </a:t>
            </a:r>
            <a:r>
              <a:rPr lang="ar-DZ" sz="2400" dirty="0" smtClean="0"/>
              <a:t>.</a:t>
            </a:r>
          </a:p>
          <a:p>
            <a:pPr algn="r" rtl="1"/>
            <a:r>
              <a:rPr lang="ar-DZ" sz="2400" b="1" u="sng" dirty="0" smtClean="0"/>
              <a:t>2</a:t>
            </a:r>
            <a:r>
              <a:rPr lang="ar-SA" sz="2400" b="1" u="sng" dirty="0" smtClean="0"/>
              <a:t>- </a:t>
            </a:r>
            <a:r>
              <a:rPr lang="ar-SA" sz="2400" b="1" u="sng" dirty="0"/>
              <a:t>تحقيق مزايا تسويقية :</a:t>
            </a:r>
            <a:r>
              <a:rPr lang="ar-SA" sz="2400" b="1" dirty="0"/>
              <a:t> </a:t>
            </a:r>
            <a:endParaRPr lang="fr-FR" sz="2400" dirty="0"/>
          </a:p>
          <a:p>
            <a:pPr algn="r" rtl="1"/>
            <a:r>
              <a:rPr lang="ar-SA" sz="2400" dirty="0"/>
              <a:t>يمكن ان تمتلك المؤسسات التي تنتج منتجات صديقة للبيئة , حصة سوقية اكبر لكونها تحقق للزبائن اهدافهم البيئية , اذ ان المنتجات التي يمكن اعادة تصنيعها بعد الاستخدام او التي تنتج باتباع تكنولوجيات نظيفة ومبادئ الادارة البيئية , تزيد من قوة المؤسسة التنافسية في سوق حساس بيئيا , وهنا يأتي دور الملصقات البيئية والاعلان والافصاح البيئيين , في نشر المعلومات حول الجوانب البيئية لمنتجات المؤسسة , الامر الذي يؤدي الى تحسين صورة المؤسسة , ومن ثم زيادة الاقبال على منتجاتها , ويساهم في فتح منافذ تسويقية جديدة لها فيزداد حجم المبيعات و ربحية المؤسسة مقارنة مع المؤسسات التي لا تأخذ بالحسبان الاعتبارات البيئية . </a:t>
            </a:r>
            <a:endParaRPr lang="ar-DZ" sz="2400" dirty="0">
              <a:latin typeface="Traditional Arabic" pitchFamily="18" charset="-78"/>
              <a:cs typeface="Traditional Arabic" pitchFamily="18" charset="-78"/>
            </a:endParaRPr>
          </a:p>
        </p:txBody>
      </p:sp>
    </p:spTree>
    <p:extLst>
      <p:ext uri="{BB962C8B-B14F-4D97-AF65-F5344CB8AC3E}">
        <p14:creationId xmlns:p14="http://schemas.microsoft.com/office/powerpoint/2010/main" val="130011414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90272" y="1124744"/>
            <a:ext cx="7846223" cy="461665"/>
          </a:xfrm>
          <a:prstGeom prst="rect">
            <a:avLst/>
          </a:prstGeom>
        </p:spPr>
        <p:txBody>
          <a:bodyPr wrap="square">
            <a:spAutoFit/>
          </a:bodyPr>
          <a:lstStyle/>
          <a:p>
            <a:pPr algn="just" rtl="1"/>
            <a:r>
              <a:rPr lang="ar-DZ" sz="2400" dirty="0">
                <a:latin typeface="Traditional Arabic" panose="02020603050405020304" pitchFamily="18" charset="-78"/>
                <a:cs typeface="Traditional Arabic" panose="02020603050405020304" pitchFamily="18" charset="-78"/>
              </a:rPr>
              <a:t> </a:t>
            </a:r>
            <a:r>
              <a:rPr lang="ar-DZ" sz="2400" dirty="0" smtClean="0">
                <a:latin typeface="Traditional Arabic" panose="02020603050405020304" pitchFamily="18" charset="-78"/>
                <a:cs typeface="Traditional Arabic" panose="02020603050405020304" pitchFamily="18" charset="-78"/>
              </a:rPr>
              <a:t>     </a:t>
            </a:r>
            <a:endParaRPr lang="fr-FR" sz="2400" dirty="0">
              <a:latin typeface="Traditional Arabic" panose="02020603050405020304" pitchFamily="18" charset="-78"/>
              <a:cs typeface="Traditional Arabic" panose="02020603050405020304" pitchFamily="18" charset="-78"/>
            </a:endParaRPr>
          </a:p>
        </p:txBody>
      </p:sp>
      <p:sp>
        <p:nvSpPr>
          <p:cNvPr id="5" name="Rectangle 4"/>
          <p:cNvSpPr/>
          <p:nvPr/>
        </p:nvSpPr>
        <p:spPr>
          <a:xfrm>
            <a:off x="1187623" y="764704"/>
            <a:ext cx="7848871" cy="5262979"/>
          </a:xfrm>
          <a:prstGeom prst="rect">
            <a:avLst/>
          </a:prstGeom>
        </p:spPr>
        <p:txBody>
          <a:bodyPr wrap="square">
            <a:spAutoFit/>
          </a:bodyPr>
          <a:lstStyle/>
          <a:p>
            <a:pPr marL="342900" lvl="0" indent="-342900" algn="r" rtl="1">
              <a:buFont typeface="Arial" pitchFamily="34" charset="0"/>
              <a:buChar char="•"/>
            </a:pPr>
            <a:endParaRPr lang="ar-DZ" sz="2400" b="1" dirty="0">
              <a:latin typeface="Traditional Arabic" panose="02020603050405020304" pitchFamily="18" charset="-78"/>
              <a:cs typeface="Traditional Arabic" panose="02020603050405020304" pitchFamily="18" charset="-78"/>
            </a:endParaRPr>
          </a:p>
          <a:p>
            <a:pPr algn="r" rtl="1"/>
            <a:r>
              <a:rPr lang="ar-SA" sz="2400" b="1" u="sng" dirty="0"/>
              <a:t>3-تحسين الاداء </a:t>
            </a:r>
            <a:r>
              <a:rPr lang="ar-SA" sz="2400" b="1" u="sng" dirty="0" err="1"/>
              <a:t>التسييري</a:t>
            </a:r>
            <a:r>
              <a:rPr lang="ar-SA" sz="2400" b="1" u="sng" dirty="0"/>
              <a:t> </a:t>
            </a:r>
            <a:r>
              <a:rPr lang="ar-SA" sz="2400" b="1" dirty="0"/>
              <a:t>: </a:t>
            </a:r>
            <a:endParaRPr lang="fr-FR" sz="2400" dirty="0"/>
          </a:p>
          <a:p>
            <a:pPr algn="r" rtl="1"/>
            <a:r>
              <a:rPr lang="ar-SA" sz="2400" dirty="0"/>
              <a:t>إن تطبيق مدخل الادارة البيئية يحقق جملة من المنافع تؤثر بشكل ايجابي في مجال التحسين في اداء الوظائف الادارية بالمؤسسة ومن ابرز مظاهر هذا التحسين : </a:t>
            </a:r>
            <a:endParaRPr lang="fr-FR" sz="2400" dirty="0"/>
          </a:p>
          <a:p>
            <a:pPr algn="r" rtl="1"/>
            <a:r>
              <a:rPr lang="ar-SA" sz="2400" dirty="0"/>
              <a:t>-زيادة رضا العاملين : ان اشراك العاملين في تنفيذ متطلبات الادارة البيئية و يزيد من وعيهم بأهمية الشأن البيئي ويرفع من معنوياتهم مما ينعكس على رضاهم الوظيفي وتفاعلهم مع مجتمعاتهم . </a:t>
            </a:r>
            <a:endParaRPr lang="fr-FR" sz="2400" dirty="0"/>
          </a:p>
          <a:p>
            <a:pPr algn="r" rtl="1"/>
            <a:r>
              <a:rPr lang="ar-SA" sz="2400" dirty="0"/>
              <a:t>- الاستفادة من مراجعة انظمة البيئة داخليا كآلية ادارية متميزة تسهم في التحسين المستمر لأداء المؤسسة </a:t>
            </a:r>
            <a:endParaRPr lang="fr-FR" sz="2400" dirty="0"/>
          </a:p>
          <a:p>
            <a:pPr algn="r" rtl="1"/>
            <a:r>
              <a:rPr lang="ar-SA" sz="2400" dirty="0"/>
              <a:t>-تشجيع التعاون والتنسيق بين الادارات المختلفة في المؤسسة وتحسين الاتصالات الداخلية </a:t>
            </a:r>
            <a:endParaRPr lang="fr-FR" sz="2400" dirty="0"/>
          </a:p>
          <a:p>
            <a:pPr algn="r" rtl="1"/>
            <a:r>
              <a:rPr lang="ar-SA" sz="2400" dirty="0"/>
              <a:t>-تعرف العاملين الجدد على الاعمال المطلوبة منهم بسرعة بفضل التوثيق الواضح للمسؤوليات و الصلاحيات و تعليمات العمل . </a:t>
            </a:r>
            <a:endParaRPr lang="fr-FR" sz="2400" dirty="0"/>
          </a:p>
        </p:txBody>
      </p:sp>
    </p:spTree>
    <p:extLst>
      <p:ext uri="{BB962C8B-B14F-4D97-AF65-F5344CB8AC3E}">
        <p14:creationId xmlns:p14="http://schemas.microsoft.com/office/powerpoint/2010/main" val="48186413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1403648" y="26435"/>
            <a:ext cx="7241595" cy="954107"/>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pPr algn="r" rtl="1"/>
            <a:r>
              <a:rPr lang="ar-SA" sz="2800" b="1" dirty="0" smtClean="0"/>
              <a:t>رابع</a:t>
            </a:r>
            <a:r>
              <a:rPr lang="ar-DZ" sz="2800" b="1" dirty="0"/>
              <a:t>ا</a:t>
            </a:r>
            <a:r>
              <a:rPr lang="en-US" sz="2800" b="1" i="1" dirty="0" smtClean="0"/>
              <a:t>: </a:t>
            </a:r>
            <a:r>
              <a:rPr lang="ar-DZ" sz="2800" b="1" i="1" dirty="0" smtClean="0"/>
              <a:t> </a:t>
            </a:r>
            <a:r>
              <a:rPr lang="ar-SA" sz="2800" b="1" i="1" dirty="0" smtClean="0"/>
              <a:t>دور </a:t>
            </a:r>
            <a:r>
              <a:rPr lang="ar-SA" sz="2800" b="1" i="1" dirty="0"/>
              <a:t>ممارسات سلاسل الامداد  الخضراء في تعزيز  تنافسية المؤسسة</a:t>
            </a:r>
            <a:endParaRPr lang="fr-FR" sz="2800" dirty="0">
              <a:effectLst/>
            </a:endParaRPr>
          </a:p>
        </p:txBody>
      </p:sp>
      <p:sp>
        <p:nvSpPr>
          <p:cNvPr id="2" name="Rectangle 1"/>
          <p:cNvSpPr/>
          <p:nvPr/>
        </p:nvSpPr>
        <p:spPr>
          <a:xfrm>
            <a:off x="1115616" y="1124744"/>
            <a:ext cx="7920880" cy="5324535"/>
          </a:xfrm>
          <a:prstGeom prst="rect">
            <a:avLst/>
          </a:prstGeom>
        </p:spPr>
        <p:txBody>
          <a:bodyPr wrap="square">
            <a:spAutoFit/>
          </a:bodyPr>
          <a:lstStyle/>
          <a:p>
            <a:pPr algn="r" rtl="1"/>
            <a:r>
              <a:rPr lang="ar-DZ" sz="2800" b="1" dirty="0" smtClean="0">
                <a:latin typeface="Traditional Arabic" panose="02020603050405020304" pitchFamily="18" charset="-78"/>
                <a:cs typeface="Traditional Arabic" panose="02020603050405020304" pitchFamily="18" charset="-78"/>
              </a:rPr>
              <a:t>1</a:t>
            </a:r>
            <a:r>
              <a:rPr lang="ar-DZ" sz="3200" dirty="0" smtClean="0">
                <a:latin typeface="Traditional Arabic" panose="02020603050405020304" pitchFamily="18" charset="-78"/>
                <a:cs typeface="Traditional Arabic" panose="02020603050405020304" pitchFamily="18" charset="-78"/>
              </a:rPr>
              <a:t>  </a:t>
            </a:r>
            <a:r>
              <a:rPr lang="ar-DZ" sz="2800" dirty="0" smtClean="0">
                <a:latin typeface="Traditional Arabic" panose="02020603050405020304" pitchFamily="18" charset="-78"/>
                <a:cs typeface="Traditional Arabic" panose="02020603050405020304" pitchFamily="18" charset="-78"/>
              </a:rPr>
              <a:t> </a:t>
            </a:r>
            <a:r>
              <a:rPr lang="ar-SA" sz="2800" b="1" dirty="0"/>
              <a:t>- </a:t>
            </a:r>
            <a:r>
              <a:rPr lang="ar-DZ" sz="2800" b="1" dirty="0"/>
              <a:t>دور الشراء الاخضر في تعزيز تنافسية المؤسسات:  </a:t>
            </a:r>
            <a:r>
              <a:rPr lang="ar-DZ" sz="2800" dirty="0"/>
              <a:t>من الاسباب التي تدعو المنظمات لتبني ممارسات نشاط الشراء الاخضر:</a:t>
            </a:r>
            <a:endParaRPr lang="fr-FR" sz="2800" dirty="0"/>
          </a:p>
          <a:p>
            <a:pPr lvl="0" algn="r" rtl="1"/>
            <a:r>
              <a:rPr lang="ar-SA" sz="2800" dirty="0"/>
              <a:t>الاستجابة لحاجات ورغبات الزبائن في الممارسات الصديقة للبيئة.</a:t>
            </a:r>
            <a:endParaRPr lang="fr-FR" sz="2800" dirty="0"/>
          </a:p>
          <a:p>
            <a:pPr lvl="0" algn="r" rtl="1"/>
            <a:r>
              <a:rPr lang="ar-SA" sz="2800" dirty="0"/>
              <a:t>تميز المنظمة ومنتجاتها على المنافسين، وتبادل المعلومات والبحوث البيئية.</a:t>
            </a:r>
            <a:endParaRPr lang="fr-FR" sz="2800" dirty="0"/>
          </a:p>
          <a:p>
            <a:pPr lvl="0" algn="r" rtl="1"/>
            <a:r>
              <a:rPr lang="ar-SA" sz="2800" dirty="0"/>
              <a:t>السعي لتخفيض التكاليف.</a:t>
            </a:r>
            <a:endParaRPr lang="fr-FR" sz="2800" dirty="0"/>
          </a:p>
          <a:p>
            <a:pPr algn="r" rtl="1"/>
            <a:r>
              <a:rPr lang="ar-SA" sz="2800" b="1" dirty="0"/>
              <a:t>2-  دور النقل الاخضر في تعزيز تنافسية المؤسسات </a:t>
            </a:r>
            <a:endParaRPr lang="fr-FR" sz="2800" dirty="0"/>
          </a:p>
          <a:p>
            <a:pPr algn="r" rtl="1"/>
            <a:r>
              <a:rPr lang="ar-SA" sz="2800" dirty="0"/>
              <a:t>  يلعب النقل دورًا حيويًا في توفير المواد الأولية والمنتجات التامة الصنع، وكذلك في التنسيق بين مختلف الوظائف والأنشطة التي تقوم بها المؤسسات. تساهم تكاليف النقل بشكل كبير في تحديد تكاليف الإمداد، وبالتالي في تحديد أسعار المنتج النهائي، مما يؤثر على ربحية المؤسسة</a:t>
            </a:r>
            <a:r>
              <a:rPr lang="fr-FR" sz="2800" dirty="0"/>
              <a:t>.</a:t>
            </a:r>
          </a:p>
        </p:txBody>
      </p:sp>
    </p:spTree>
    <p:extLst>
      <p:ext uri="{BB962C8B-B14F-4D97-AF65-F5344CB8AC3E}">
        <p14:creationId xmlns:p14="http://schemas.microsoft.com/office/powerpoint/2010/main" val="22753497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418</TotalTime>
  <Words>1492</Words>
  <Application>Microsoft Office PowerPoint</Application>
  <PresentationFormat>Affichage à l'écran (4:3)</PresentationFormat>
  <Paragraphs>65</Paragraphs>
  <Slides>14</Slides>
  <Notes>0</Notes>
  <HiddenSlides>0</HiddenSlides>
  <MMClips>0</MMClips>
  <ScaleCrop>false</ScaleCrop>
  <HeadingPairs>
    <vt:vector size="4" baseType="variant">
      <vt:variant>
        <vt:lpstr>Thème</vt:lpstr>
      </vt:variant>
      <vt:variant>
        <vt:i4>1</vt:i4>
      </vt:variant>
      <vt:variant>
        <vt:lpstr>Titres des diapositives</vt:lpstr>
      </vt:variant>
      <vt:variant>
        <vt:i4>14</vt:i4>
      </vt:variant>
    </vt:vector>
  </HeadingPairs>
  <TitlesOfParts>
    <vt:vector size="15" baseType="lpstr">
      <vt:lpstr>Solstice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abaelaziz</dc:creator>
  <cp:lastModifiedBy>HP</cp:lastModifiedBy>
  <cp:revision>147</cp:revision>
  <dcterms:created xsi:type="dcterms:W3CDTF">2021-03-09T13:12:41Z</dcterms:created>
  <dcterms:modified xsi:type="dcterms:W3CDTF">2024-12-27T08:15:17Z</dcterms:modified>
</cp:coreProperties>
</file>