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6" r:id="rId8"/>
    <p:sldId id="264" r:id="rId9"/>
    <p:sldId id="265" r:id="rId10"/>
    <p:sldId id="285" r:id="rId11"/>
    <p:sldId id="286" r:id="rId12"/>
    <p:sldId id="268" r:id="rId13"/>
    <p:sldId id="269" r:id="rId14"/>
    <p:sldId id="278" r:id="rId15"/>
    <p:sldId id="287" r:id="rId16"/>
    <p:sldId id="28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 eaLnBrk="1" latinLnBrk="0" hangingPunct="1"/>
            <a:r>
              <a:rPr lang="fr-FR" smtClean="0"/>
              <a:t>Deuxième niveau</a:t>
            </a:r>
            <a:endParaRPr lang="fr-FR" smtClean="0"/>
          </a:p>
          <a:p>
            <a:pPr lvl="2" eaLnBrk="1" latinLnBrk="0" hangingPunct="1"/>
            <a:r>
              <a:rPr lang="fr-FR" smtClean="0"/>
              <a:t>Troisième niveau</a:t>
            </a:r>
            <a:endParaRPr lang="fr-FR" smtClean="0"/>
          </a:p>
          <a:p>
            <a:pPr lvl="3" eaLnBrk="1" latinLnBrk="0" hangingPunct="1"/>
            <a:r>
              <a:rPr lang="fr-FR" smtClean="0"/>
              <a:t>Quatrième niveau</a:t>
            </a:r>
            <a:endParaRPr lang="fr-FR" smtClean="0"/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  <a:endParaRPr kumimoji="0" lang="fr-FR" smtClean="0"/>
          </a:p>
          <a:p>
            <a:pPr lvl="1" eaLnBrk="1" latinLnBrk="0" hangingPunct="1"/>
            <a:r>
              <a:rPr kumimoji="0" lang="fr-FR" smtClean="0"/>
              <a:t>Deuxième niveau</a:t>
            </a:r>
            <a:endParaRPr kumimoji="0" lang="fr-FR" smtClean="0"/>
          </a:p>
          <a:p>
            <a:pPr lvl="2" eaLnBrk="1" latinLnBrk="0" hangingPunct="1"/>
            <a:r>
              <a:rPr kumimoji="0" lang="fr-FR" smtClean="0"/>
              <a:t>Troisième niveau</a:t>
            </a:r>
            <a:endParaRPr kumimoji="0" lang="fr-FR" smtClean="0"/>
          </a:p>
          <a:p>
            <a:pPr lvl="3" eaLnBrk="1" latinLnBrk="0" hangingPunct="1"/>
            <a:r>
              <a:rPr kumimoji="0" lang="fr-FR" smtClean="0"/>
              <a:t>Quatrième niveau</a:t>
            </a:r>
            <a:endParaRPr kumimoji="0" lang="fr-FR" smtClean="0"/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617C8B1-D744-47C5-833B-C05DB161449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B5A604C-D1B2-474B-B260-37123FDF8FEC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785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 panose="05020102010507070707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3"/>
        </a:buClr>
        <a:buFont typeface="Arial" panose="020B0604020202020204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1" latinLnBrk="0" hangingPunct="1">
        <a:spcBef>
          <a:spcPct val="20000"/>
        </a:spcBef>
        <a:buClr>
          <a:schemeClr val="accent4"/>
        </a:buClr>
        <a:buFont typeface="Arial" panose="020B0604020202020204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182880" algn="l" rtl="0" eaLnBrk="1" latinLnBrk="0" hangingPunct="1">
        <a:spcBef>
          <a:spcPct val="20000"/>
        </a:spcBef>
        <a:buClr>
          <a:schemeClr val="accent5"/>
        </a:buClr>
        <a:buFont typeface="Wingdings 3" panose="05040102010807070707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iversité spécifique : définition et explic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357430"/>
            <a:ext cx="9144000" cy="92333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Cha</a:t>
            </a:r>
            <a:r>
              <a:rPr lang="fr-FR" sz="5400" dirty="0" smtClean="0">
                <a:solidFill>
                  <a:srgbClr val="002060"/>
                </a:solidFill>
              </a:rPr>
              <a:t>pitre 1: la biodiversité</a:t>
            </a:r>
            <a:endParaRPr lang="fr-FR" sz="54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43306" y="4071942"/>
            <a:ext cx="5500662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2060"/>
                </a:solidFill>
              </a:rPr>
              <a:t>Par : GAOUAOUI R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095" indent="-514350" algn="just">
              <a:buNone/>
            </a:pPr>
            <a:r>
              <a:rPr lang="fr-FR" dirty="0" smtClean="0"/>
              <a:t>3.  </a:t>
            </a:r>
            <a:r>
              <a:rPr lang="fr-FR" sz="2800" b="1" dirty="0" smtClean="0"/>
              <a:t>Des valeurs socioéconomiques, </a:t>
            </a:r>
            <a:r>
              <a:rPr lang="fr-FR" sz="2800" dirty="0" smtClean="0"/>
              <a:t>l’importance des services et des productions de biens fournis par la biodiversité aux usagers. </a:t>
            </a:r>
            <a:endParaRPr lang="fr-FR" sz="2800" dirty="0" smtClean="0"/>
          </a:p>
          <a:p>
            <a:pPr marL="633095" indent="-514350" algn="just">
              <a:buNone/>
            </a:pPr>
            <a:endParaRPr lang="fr-FR" sz="2800" b="1" dirty="0" smtClean="0"/>
          </a:p>
          <a:p>
            <a:pPr marL="633095" indent="-514350" algn="just">
              <a:buNone/>
            </a:pPr>
            <a:r>
              <a:rPr lang="fr-FR" sz="2800" b="1" dirty="0" smtClean="0"/>
              <a:t>4. Des valeurs paysagères (esthétiques), </a:t>
            </a:r>
            <a:r>
              <a:rPr lang="fr-FR" sz="2800" dirty="0" smtClean="0"/>
              <a:t>à l’échelle d’un paysage ou à l’échelle plus restreinte, mesurées par l’originalité, le contraste de formes et de couleurs ou sensations d’aventure ou de dépaysement éprouvées par le visiteur.	</a:t>
            </a:r>
            <a:r>
              <a:rPr lang="fr-FR" dirty="0" smtClean="0"/>
              <a:t>				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Mesures de la biodiversité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Mesures de la biodiversité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Pour mieux étudier la biodiversité, </a:t>
            </a:r>
            <a:r>
              <a:rPr lang="fr-FR" b="1" dirty="0" smtClean="0"/>
              <a:t>plusieurs mesures </a:t>
            </a:r>
            <a:r>
              <a:rPr lang="fr-FR" dirty="0" smtClean="0"/>
              <a:t>ont été élaborées:</a:t>
            </a:r>
            <a:endParaRPr lang="fr-FR" dirty="0" smtClean="0"/>
          </a:p>
          <a:p>
            <a:pPr marL="633095" indent="-514350" algn="just">
              <a:buAutoNum type="arabicPeriod"/>
            </a:pPr>
            <a:r>
              <a:rPr lang="fr-FR" b="1" dirty="0" smtClean="0"/>
              <a:t>La richesse spécifique.</a:t>
            </a:r>
            <a:endParaRPr lang="fr-FR" b="1" dirty="0" smtClean="0"/>
          </a:p>
          <a:p>
            <a:pPr marL="633095" indent="-514350" algn="just">
              <a:buAutoNum type="arabicPeriod"/>
            </a:pPr>
            <a:r>
              <a:rPr lang="fr-FR" b="1" dirty="0" smtClean="0"/>
              <a:t>L’ </a:t>
            </a:r>
            <a:r>
              <a:rPr lang="fr-FR" b="1" dirty="0" err="1" smtClean="0"/>
              <a:t>Equitabilité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La richesse spécifique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401080" cy="4625609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La richesse spécifique</a:t>
            </a:r>
            <a:r>
              <a:rPr lang="fr-FR" dirty="0" smtClean="0"/>
              <a:t> d'un milieu correspond au nombre total d'espèces présentes dans un biotope. 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Exemple: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/>
              <a:t>Le nombre d’espèces d’arbres dans une forêt.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L’</a:t>
            </a:r>
            <a:r>
              <a:rPr lang="fr-FR" dirty="0" err="1" smtClean="0"/>
              <a:t>Equitabilité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fr-FR" dirty="0" smtClean="0"/>
              <a:t>L’ </a:t>
            </a:r>
            <a:r>
              <a:rPr lang="fr-FR" dirty="0" err="1" smtClean="0"/>
              <a:t>équitabilité</a:t>
            </a:r>
            <a:r>
              <a:rPr lang="fr-FR" dirty="0" smtClean="0"/>
              <a:t> ou simplement </a:t>
            </a:r>
            <a:r>
              <a:rPr lang="fr-FR" b="1" dirty="0" smtClean="0"/>
              <a:t>la régulation de la distribution des espèces </a:t>
            </a:r>
            <a:r>
              <a:rPr lang="fr-FR" dirty="0" smtClean="0"/>
              <a:t>(élément important de la biodiversité).</a:t>
            </a:r>
            <a:endParaRPr lang="fr-FR" dirty="0" smtClean="0"/>
          </a:p>
          <a:p>
            <a:pPr algn="just" fontAlgn="base">
              <a:buNone/>
            </a:pPr>
            <a:endParaRPr lang="fr-FR" dirty="0" smtClean="0"/>
          </a:p>
          <a:p>
            <a:pPr algn="just" fontAlgn="base"/>
            <a:r>
              <a:rPr lang="fr-FR" dirty="0" smtClean="0"/>
              <a:t>mais la présence de certaines espèces abondamment dans un espace donné veut dire que ces dernières sont dominantes, alors il y aurait d’autres qui seront en rareté.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fr-FR" dirty="0" smtClean="0"/>
              <a:t>L’indice de diversité serait au maximum si les espèces sont répartis régulèrent dans l’écosystème. </a:t>
            </a:r>
            <a:endParaRPr lang="fr-FR" dirty="0" smtClean="0"/>
          </a:p>
          <a:p>
            <a:pPr fontAlgn="base">
              <a:buNone/>
            </a:pPr>
            <a:endParaRPr lang="fr-FR" dirty="0" smtClean="0"/>
          </a:p>
          <a:p>
            <a:pPr algn="just" fontAlgn="base"/>
            <a:r>
              <a:rPr lang="fr-FR" dirty="0" smtClean="0"/>
              <a:t>Il est donc important de ne pas évaluer la biodiversité par la seule liste des espèces. mais de considérer aussi l’abondance de leurs populations.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Mesures de la biodiversité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On utilise les indices de diversité pour suivre d’année en année l’évolution de peuplements animaux ou végétaux : une baisse de la valeur de l’indice est un signal de dégradation.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la biodiversité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La biodiversité est l’association des mots «biologie » et « diversité ». Elle désigne la variété des formes de vie sur la terre.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 La biodiversité est donc la diversité de toutes les formes de vie, qu’il s’agisse d’animaux, de plantes, de champignons ou de micro-organismes.							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trois niveaux de la biodiversité: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401080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Les trois niveaux d’étude de la biodiversité sont: 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La diversité génétique </a:t>
            </a:r>
            <a:r>
              <a:rPr lang="fr-FR" dirty="0" smtClean="0"/>
              <a:t>(diversité des gènes au sein d'une espèce) </a:t>
            </a: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La diversité spécifique</a:t>
            </a:r>
            <a:r>
              <a:rPr lang="fr-FR" dirty="0" smtClean="0"/>
              <a:t> (diversité interspécifique</a:t>
            </a:r>
            <a:r>
              <a:rPr lang="fr-FR" dirty="0" smtClean="0"/>
              <a:t>).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algn="just"/>
            <a:r>
              <a:rPr lang="fr-FR" b="1" dirty="0" smtClean="0"/>
              <a:t>La diversité éco-systémique </a:t>
            </a:r>
            <a:r>
              <a:rPr lang="fr-FR" dirty="0" smtClean="0"/>
              <a:t>(diversité des écosystèmes et des interactions des populations naturelles avec leurs environnements physiques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diversité des écosystèmes: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2844" y="1785926"/>
            <a:ext cx="8572560" cy="4625609"/>
          </a:xfrm>
        </p:spPr>
        <p:txBody>
          <a:bodyPr/>
          <a:lstStyle/>
          <a:p>
            <a:pPr algn="just">
              <a:buNone/>
            </a:pPr>
            <a:r>
              <a:rPr lang="fr-FR" b="1" dirty="0" smtClean="0"/>
              <a:t>   La biodiversité </a:t>
            </a:r>
            <a:r>
              <a:rPr lang="fr-FR" b="1" dirty="0" err="1" smtClean="0"/>
              <a:t>écosystémique</a:t>
            </a:r>
            <a:r>
              <a:rPr lang="fr-FR" dirty="0" smtClean="0"/>
              <a:t> désigne la variété des écosystèmes, où les espèces vivantes interagissent avec leur environnement et entre elles.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diversité spécifique: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C’est la variété qui existe au niveau des différentes espèces trouvées dans une aire donnée.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Exemple: Plusieurs espèces peuplent le désert africain telles que:</a:t>
            </a:r>
            <a:endParaRPr lang="fr-FR" dirty="0" smtClean="0"/>
          </a:p>
          <a:p>
            <a:pPr marL="900430" indent="-360680">
              <a:buFont typeface="Wingdings" panose="05000000000000000000" pitchFamily="2" charset="2"/>
              <a:buChar char="ü"/>
            </a:pPr>
            <a:r>
              <a:rPr lang="fr-FR" dirty="0" smtClean="0"/>
              <a:t>Gazelle de Dama</a:t>
            </a:r>
            <a:endParaRPr lang="fr-FR" dirty="0" smtClean="0"/>
          </a:p>
          <a:p>
            <a:pPr marL="900430" indent="-360680">
              <a:buFont typeface="Wingdings" panose="05000000000000000000" pitchFamily="2" charset="2"/>
              <a:buChar char="ü"/>
            </a:pPr>
            <a:r>
              <a:rPr lang="fr-FR" dirty="0" smtClean="0"/>
              <a:t>Chacal doré…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u="sng" dirty="0" smtClean="0"/>
              <a:t>Remarque:</a:t>
            </a:r>
            <a:endParaRPr lang="fr-FR" b="1" u="sng" dirty="0" smtClean="0"/>
          </a:p>
          <a:p>
            <a:pPr marL="179705" indent="-60325" algn="just">
              <a:buNone/>
            </a:pPr>
            <a:r>
              <a:rPr lang="fr-FR" dirty="0" smtClean="0"/>
              <a:t>     </a:t>
            </a:r>
            <a:r>
              <a:rPr lang="fr-FR" b="1" dirty="0" smtClean="0"/>
              <a:t>La diversité spécifique </a:t>
            </a:r>
            <a:r>
              <a:rPr lang="fr-FR" dirty="0" smtClean="0"/>
              <a:t>sert de référence usuelle dans </a:t>
            </a:r>
            <a:r>
              <a:rPr lang="fr-FR" b="1" dirty="0" smtClean="0"/>
              <a:t>la mesure de la biodiversité </a:t>
            </a:r>
            <a:r>
              <a:rPr lang="fr-FR" dirty="0" smtClean="0"/>
              <a:t>ainsi que dans sa </a:t>
            </a:r>
            <a:r>
              <a:rPr lang="fr-FR" b="1" dirty="0" smtClean="0"/>
              <a:t>conservation</a:t>
            </a:r>
            <a:r>
              <a:rPr lang="fr-FR" dirty="0" smtClean="0"/>
              <a:t>, car le nombre d’espèces donné pour un écosystème donné revêt une importance majeure dans la protection de la nature et de ses ressources.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diversité spécifique: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diversité génétique: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C’est la variété qui existe au niveau des allèles ou de la structure chromosomique à l’intérieur des espèces.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Deux membres d’une même espèce peuvent donc avoir des différences.</a:t>
            </a: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Par exemple,</a:t>
            </a:r>
            <a:r>
              <a:rPr lang="fr-FR" dirty="0" smtClean="0"/>
              <a:t> deux gazelles Dama peuvent présenter des différences: morphologiques (couleur du pelage, forme des cornes, taille...) Génétique: un gène d’une espèce peut exister sous deux versions </a:t>
            </a:r>
            <a:r>
              <a:rPr lang="fr-FR" dirty="0" err="1" smtClean="0"/>
              <a:t>alléliques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>
              <a:buNone/>
            </a:pPr>
            <a:r>
              <a:rPr lang="fr-FR" b="1" u="sng" dirty="0" smtClean="0"/>
              <a:t>Remarque:</a:t>
            </a:r>
            <a:endParaRPr lang="fr-FR" b="1" u="sng" dirty="0" smtClean="0"/>
          </a:p>
          <a:p>
            <a:pPr algn="just" fontAlgn="base"/>
            <a:r>
              <a:rPr lang="fr-FR" dirty="0" smtClean="0"/>
              <a:t>La différences entre des individus qui composent une même population, et qui traduit la diversité morphologique et physiologique (phénotype), à laquelle est associée une </a:t>
            </a:r>
            <a:r>
              <a:rPr lang="fr-FR" b="1" dirty="0" smtClean="0"/>
              <a:t>variabilité génétique </a:t>
            </a:r>
            <a:r>
              <a:rPr lang="fr-FR" dirty="0" smtClean="0"/>
              <a:t>(génotype).</a:t>
            </a:r>
            <a:endParaRPr lang="fr-FR" dirty="0" smtClean="0"/>
          </a:p>
          <a:p>
            <a:pPr algn="just" fontAlgn="base">
              <a:buNone/>
            </a:pPr>
            <a:endParaRPr lang="fr-FR" dirty="0" smtClean="0"/>
          </a:p>
          <a:p>
            <a:pPr algn="just" fontAlgn="base"/>
            <a:r>
              <a:rPr lang="fr-FR" dirty="0" smtClean="0"/>
              <a:t> De cela, chaque individu possède un patrimoine génétique différent à celui d’un autre.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52728"/>
          </a:xfrm>
        </p:spPr>
        <p:txBody>
          <a:bodyPr/>
          <a:lstStyle/>
          <a:p>
            <a:r>
              <a:rPr lang="fr-FR" dirty="0" smtClean="0"/>
              <a:t>La diversité génétique: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62560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3400" dirty="0" smtClean="0"/>
              <a:t>La biodiversité se mesure par </a:t>
            </a:r>
            <a:r>
              <a:rPr lang="fr-FR" sz="3400" b="1" dirty="0" smtClean="0"/>
              <a:t>l’inventaire</a:t>
            </a:r>
            <a:r>
              <a:rPr lang="fr-FR" sz="3400" dirty="0" smtClean="0"/>
              <a:t> des espèces et la définition de leurs statuts.</a:t>
            </a:r>
            <a:endParaRPr lang="fr-FR" sz="34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fr-FR" sz="3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400" dirty="0" smtClean="0"/>
              <a:t>Les intérêts qu’elle représente peuvent s’exprimer en:</a:t>
            </a:r>
            <a:endParaRPr lang="fr-FR" sz="3400" dirty="0" smtClean="0"/>
          </a:p>
          <a:p>
            <a:pPr algn="just"/>
            <a:endParaRPr lang="fr-FR" sz="3400" dirty="0" smtClean="0"/>
          </a:p>
          <a:p>
            <a:pPr marL="633095" indent="-514350" algn="just">
              <a:buNone/>
            </a:pPr>
            <a:r>
              <a:rPr lang="fr-FR" sz="3400" b="1" dirty="0" smtClean="0"/>
              <a:t>1. Des valeurs biologiques, </a:t>
            </a:r>
            <a:r>
              <a:rPr lang="fr-FR" sz="3400" dirty="0" smtClean="0"/>
              <a:t>nombre d’espèces rares, menacées et/ou endémiques. </a:t>
            </a:r>
            <a:endParaRPr lang="fr-FR" sz="3400" dirty="0" smtClean="0"/>
          </a:p>
          <a:p>
            <a:pPr marL="633095" indent="-514350" algn="just">
              <a:buFont typeface="+mj-lt"/>
              <a:buAutoNum type="arabicParenR"/>
            </a:pPr>
            <a:endParaRPr lang="fr-FR" sz="3400" dirty="0" smtClean="0"/>
          </a:p>
          <a:p>
            <a:pPr marL="633095" indent="-514350" algn="just">
              <a:buNone/>
            </a:pPr>
            <a:r>
              <a:rPr lang="fr-FR" sz="3400" b="1" dirty="0" smtClean="0"/>
              <a:t>2. Des valeurs écologiques</a:t>
            </a:r>
            <a:r>
              <a:rPr lang="fr-FR" sz="3400" dirty="0" smtClean="0"/>
              <a:t>, rôle d’une espèce ou d’un écosystème dans le fonctionnement des systèmes naturels ou le maintien d’un processus biologique: (prédation, la pollinisation, qualité des eaux, fertilité des sols, protection contre l’érosion..).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 smtClean="0"/>
            </a:br>
            <a:r>
              <a:rPr lang="fr-FR" dirty="0" smtClean="0"/>
              <a:t>Mesures de la biodiversité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4070</Words>
  <Application>WPS Presentation</Application>
  <PresentationFormat>Affichage à l'écran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Wingdings</vt:lpstr>
      <vt:lpstr>Arial</vt:lpstr>
      <vt:lpstr>Wingdings 3</vt:lpstr>
      <vt:lpstr>Wingdings 2</vt:lpstr>
      <vt:lpstr>Corbel</vt:lpstr>
      <vt:lpstr>Microsoft YaHei</vt:lpstr>
      <vt:lpstr>Arial Unicode MS</vt:lpstr>
      <vt:lpstr>Calibri</vt:lpstr>
      <vt:lpstr>Module</vt:lpstr>
      <vt:lpstr>PowerPoint 演示文稿</vt:lpstr>
      <vt:lpstr>Définition de la biodiversité :</vt:lpstr>
      <vt:lpstr>Les trois niveaux de la biodiversité:</vt:lpstr>
      <vt:lpstr>La diversité des écosystèmes:</vt:lpstr>
      <vt:lpstr>La diversité spécifique:</vt:lpstr>
      <vt:lpstr>La diversité spécifique:</vt:lpstr>
      <vt:lpstr>La diversité génétique:</vt:lpstr>
      <vt:lpstr>La diversité génétique:</vt:lpstr>
      <vt:lpstr> Mesures de la biodiversité </vt:lpstr>
      <vt:lpstr> Mesures de la biodiversité </vt:lpstr>
      <vt:lpstr> Mesures de la biodiversité </vt:lpstr>
      <vt:lpstr> La richesse spécifique </vt:lpstr>
      <vt:lpstr> L’Equitabilité </vt:lpstr>
      <vt:lpstr> Mesures de la biodiversité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TWTECH</dc:creator>
  <cp:lastModifiedBy>DELL</cp:lastModifiedBy>
  <cp:revision>9</cp:revision>
  <dcterms:created xsi:type="dcterms:W3CDTF">2022-05-31T14:48:00Z</dcterms:created>
  <dcterms:modified xsi:type="dcterms:W3CDTF">2024-03-05T08:51:09Z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22CE6AE88B6542D28B4E2DB51B927765_13</vt:lpwstr>
  </property>
  <property fmtid="{D5CDD505-2E9C-101B-9397-08002B2CF9AE}" pid="3" name="KSOProductBuildVer">
    <vt:lpwstr>1036-12.2.0.13431</vt:lpwstr>
  </property>
</Properties>
</file>