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83" r:id="rId4"/>
    <p:sldId id="286" r:id="rId5"/>
    <p:sldId id="284" r:id="rId6"/>
    <p:sldId id="285" r:id="rId7"/>
    <p:sldId id="287" r:id="rId8"/>
    <p:sldId id="28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3" d="100"/>
          <a:sy n="73" d="100"/>
        </p:scale>
        <p:origin x="-1296" y="318"/>
      </p:cViewPr>
      <p:guideLst>
        <p:guide orient="horz" pos="2205"/>
        <p:guide pos="2880"/>
        <p:guide pos="144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84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3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1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4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764581" y="116632"/>
            <a:ext cx="5111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ar-DZ" altLang="ar-DZ" sz="2400" b="1" dirty="0">
                <a:solidFill>
                  <a:schemeClr val="bg1"/>
                </a:solidFill>
              </a:rPr>
              <a:t>جامعة محمد خيضر بسكرة</a:t>
            </a:r>
          </a:p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ar-DZ" altLang="ar-DZ" sz="2400" b="1" dirty="0">
                <a:solidFill>
                  <a:schemeClr val="bg1"/>
                </a:solidFill>
              </a:rPr>
              <a:t>كلية العلوم الاقتصادية والتجارية وعلوم التسيير</a:t>
            </a:r>
          </a:p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ar-DZ" altLang="ar-DZ" sz="2400" b="1" dirty="0">
                <a:solidFill>
                  <a:schemeClr val="bg1"/>
                </a:solidFill>
              </a:rPr>
              <a:t>قسم علوم التسيير</a:t>
            </a:r>
            <a:endParaRPr lang="fr-FR" altLang="ar-DZ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5"/>
          <p:cNvSpPr txBox="1">
            <a:spLocks noChangeArrowheads="1"/>
          </p:cNvSpPr>
          <p:nvPr/>
        </p:nvSpPr>
        <p:spPr bwMode="auto">
          <a:xfrm rot="18233870">
            <a:off x="6105233" y="2173029"/>
            <a:ext cx="28082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altLang="ar-DZ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</a:rPr>
              <a:t>سلسلة محاضرات مقدمة للسنة الأولى ماستـــــــــر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ar-D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</a:rPr>
              <a:t>GSO</a:t>
            </a:r>
            <a:endParaRPr kumimoji="0" lang="fr-FR" altLang="ar-DZ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" name="ZoneTexte 8"/>
          <p:cNvSpPr txBox="1">
            <a:spLocks noChangeArrowheads="1"/>
          </p:cNvSpPr>
          <p:nvPr/>
        </p:nvSpPr>
        <p:spPr bwMode="auto">
          <a:xfrm>
            <a:off x="6156325" y="5589588"/>
            <a:ext cx="2808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ar-DZ" altLang="ar-DZ" b="1" dirty="0">
                <a:latin typeface="Andalus" pitchFamily="18" charset="-78"/>
                <a:cs typeface="Andalus" pitchFamily="18" charset="-78"/>
              </a:rPr>
              <a:t>من إعداد الأستاذة: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ar-DZ" altLang="ar-DZ" b="1" dirty="0">
                <a:latin typeface="Andalus" pitchFamily="18" charset="-78"/>
                <a:cs typeface="Andalus" pitchFamily="18" charset="-78"/>
              </a:rPr>
              <a:t>فاطمة الزهراء طاهري</a:t>
            </a:r>
            <a:endParaRPr lang="fr-FR" altLang="ar-DZ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5822672"/>
            <a:ext cx="44644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fr-FR" b="1" dirty="0" smtClean="0"/>
              <a:t>Email: </a:t>
            </a:r>
            <a:r>
              <a:rPr lang="fr-FR" b="1" dirty="0" smtClean="0">
                <a:solidFill>
                  <a:srgbClr val="FF0000"/>
                </a:solidFill>
              </a:rPr>
              <a:t>fatima.tahri@univ-biskra.dz</a:t>
            </a:r>
            <a:endParaRPr lang="ar-DZ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5064" y="3759175"/>
            <a:ext cx="618013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DZ" altLang="ar-DZ" sz="4800" b="1" kern="0" dirty="0" smtClean="0">
                <a:solidFill>
                  <a:srgbClr val="FF0000"/>
                </a:solidFill>
                <a:latin typeface="Arial"/>
              </a:rPr>
              <a:t>الاطار </a:t>
            </a:r>
            <a:r>
              <a:rPr lang="ar-DZ" altLang="ar-DZ" sz="4800" b="1" kern="0" dirty="0" err="1" smtClean="0">
                <a:solidFill>
                  <a:srgbClr val="FF0000"/>
                </a:solidFill>
                <a:latin typeface="Arial"/>
              </a:rPr>
              <a:t>المفاهيمي</a:t>
            </a:r>
            <a:r>
              <a:rPr lang="ar-DZ" altLang="ar-DZ" sz="4800" b="1" kern="0" dirty="0" smtClean="0">
                <a:solidFill>
                  <a:srgbClr val="FF0000"/>
                </a:solidFill>
                <a:latin typeface="Arial"/>
              </a:rPr>
              <a:t> لإدارة المعرفة</a:t>
            </a:r>
            <a:endParaRPr kumimoji="0" lang="fr-FR" altLang="ar-DZ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55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428860" y="285728"/>
            <a:ext cx="4071966" cy="100013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800" b="1" dirty="0" smtClean="0">
                <a:solidFill>
                  <a:schemeClr val="tx1"/>
                </a:solidFill>
              </a:rPr>
              <a:t>فجوات  المعرفة</a:t>
            </a:r>
            <a:endParaRPr lang="fr-FR" sz="2800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/>
          <p:cNvCxnSpPr>
            <a:endCxn id="7" idx="0"/>
          </p:cNvCxnSpPr>
          <p:nvPr/>
        </p:nvCxnSpPr>
        <p:spPr>
          <a:xfrm>
            <a:off x="4429124" y="1357298"/>
            <a:ext cx="3178975" cy="1428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>
            <a:endCxn id="9" idx="0"/>
          </p:cNvCxnSpPr>
          <p:nvPr/>
        </p:nvCxnSpPr>
        <p:spPr>
          <a:xfrm rot="10800000" flipV="1">
            <a:off x="1607308" y="1357298"/>
            <a:ext cx="2750379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072198" y="2786058"/>
            <a:ext cx="3071802" cy="16430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2400" b="1" dirty="0" smtClean="0"/>
              <a:t>فجوة المعرفة الصريحة والضمنية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71406" y="2786058"/>
            <a:ext cx="3071802" cy="16430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2400" b="1" dirty="0" smtClean="0"/>
              <a:t>فجوة المعرفة العمل</a:t>
            </a:r>
            <a:endParaRPr lang="fr-FR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3000396" y="2938054"/>
            <a:ext cx="3071802" cy="16430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2400" b="1" dirty="0" smtClean="0"/>
              <a:t>فجوة المعرفة الصريحة والضمنية</a:t>
            </a:r>
            <a:endParaRPr lang="fr-FR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0" y="71438"/>
            <a:ext cx="9144000" cy="6786562"/>
            <a:chOff x="0" y="71438"/>
            <a:chExt cx="9144000" cy="6786562"/>
          </a:xfrm>
        </p:grpSpPr>
        <p:pic>
          <p:nvPicPr>
            <p:cNvPr id="1026" name="Picture 2" descr="C:\Users\INFOSEIF\Documents\Desktop\محاضرات ادارة المعرفة\images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85794"/>
              <a:ext cx="9144000" cy="6072206"/>
            </a:xfrm>
            <a:prstGeom prst="rect">
              <a:avLst/>
            </a:prstGeom>
            <a:noFill/>
          </p:spPr>
        </p:pic>
        <p:sp>
          <p:nvSpPr>
            <p:cNvPr id="3" name="Ellipse 2"/>
            <p:cNvSpPr/>
            <p:nvPr/>
          </p:nvSpPr>
          <p:spPr>
            <a:xfrm>
              <a:off x="1142976" y="71438"/>
              <a:ext cx="6143668" cy="57148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DZ" sz="2800" b="1" dirty="0" smtClean="0">
                  <a:solidFill>
                    <a:schemeClr val="tx1"/>
                  </a:solidFill>
                </a:rPr>
                <a:t>جبل الجليد المعرفي</a:t>
              </a:r>
              <a:endParaRPr lang="fr-FR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Accolade fermante 3"/>
            <p:cNvSpPr/>
            <p:nvPr/>
          </p:nvSpPr>
          <p:spPr>
            <a:xfrm>
              <a:off x="7072330" y="1142984"/>
              <a:ext cx="428628" cy="1000132"/>
            </a:xfrm>
            <a:prstGeom prst="rightBrac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643834" y="1285860"/>
              <a:ext cx="1000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b="1" dirty="0" smtClean="0">
                  <a:solidFill>
                    <a:schemeClr val="bg1"/>
                  </a:solidFill>
                </a:rPr>
                <a:t>الحيز الأصغر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Accolade fermante 5"/>
            <p:cNvSpPr/>
            <p:nvPr/>
          </p:nvSpPr>
          <p:spPr>
            <a:xfrm>
              <a:off x="7072330" y="2214554"/>
              <a:ext cx="428628" cy="4357718"/>
            </a:xfrm>
            <a:prstGeom prst="rightBrac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643834" y="3997115"/>
              <a:ext cx="1000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b="1" dirty="0" smtClean="0">
                  <a:solidFill>
                    <a:schemeClr val="bg1"/>
                  </a:solidFill>
                </a:rPr>
                <a:t>الحيز الأكبر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143240" y="1467137"/>
              <a:ext cx="2685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2400" b="1" dirty="0" smtClean="0">
                  <a:solidFill>
                    <a:srgbClr val="FF0000"/>
                  </a:solidFill>
                </a:rPr>
                <a:t>المعرفة الصريحة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2169042" y="2094536"/>
              <a:ext cx="4848446" cy="150097"/>
            </a:xfrm>
            <a:custGeom>
              <a:avLst/>
              <a:gdLst>
                <a:gd name="connsiteX0" fmla="*/ 4848446 w 4848446"/>
                <a:gd name="connsiteY0" fmla="*/ 138301 h 150097"/>
                <a:gd name="connsiteX1" fmla="*/ 3657600 w 4848446"/>
                <a:gd name="connsiteY1" fmla="*/ 117036 h 150097"/>
                <a:gd name="connsiteX2" fmla="*/ 3593805 w 4848446"/>
                <a:gd name="connsiteY2" fmla="*/ 138301 h 150097"/>
                <a:gd name="connsiteX3" fmla="*/ 3062177 w 4848446"/>
                <a:gd name="connsiteY3" fmla="*/ 117036 h 150097"/>
                <a:gd name="connsiteX4" fmla="*/ 2424223 w 4848446"/>
                <a:gd name="connsiteY4" fmla="*/ 95771 h 150097"/>
                <a:gd name="connsiteX5" fmla="*/ 2339163 w 4848446"/>
                <a:gd name="connsiteY5" fmla="*/ 74506 h 150097"/>
                <a:gd name="connsiteX6" fmla="*/ 85060 w 4848446"/>
                <a:gd name="connsiteY6" fmla="*/ 74506 h 150097"/>
                <a:gd name="connsiteX7" fmla="*/ 0 w 4848446"/>
                <a:gd name="connsiteY7" fmla="*/ 138301 h 15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48446" h="150097">
                  <a:moveTo>
                    <a:pt x="4848446" y="138301"/>
                  </a:moveTo>
                  <a:lnTo>
                    <a:pt x="3657600" y="117036"/>
                  </a:lnTo>
                  <a:cubicBezTo>
                    <a:pt x="3635185" y="117036"/>
                    <a:pt x="3616220" y="138301"/>
                    <a:pt x="3593805" y="138301"/>
                  </a:cubicBezTo>
                  <a:cubicBezTo>
                    <a:pt x="3416454" y="138301"/>
                    <a:pt x="3239411" y="123481"/>
                    <a:pt x="3062177" y="117036"/>
                  </a:cubicBezTo>
                  <a:lnTo>
                    <a:pt x="2424223" y="95771"/>
                  </a:lnTo>
                  <a:cubicBezTo>
                    <a:pt x="2395870" y="88683"/>
                    <a:pt x="2368383" y="75102"/>
                    <a:pt x="2339163" y="74506"/>
                  </a:cubicBezTo>
                  <a:cubicBezTo>
                    <a:pt x="451178" y="35976"/>
                    <a:pt x="979142" y="0"/>
                    <a:pt x="85060" y="74506"/>
                  </a:cubicBezTo>
                  <a:cubicBezTo>
                    <a:pt x="34666" y="150097"/>
                    <a:pt x="68087" y="138301"/>
                    <a:pt x="0" y="138301"/>
                  </a:cubicBezTo>
                </a:path>
              </a:pathLst>
            </a:custGeom>
            <a:ln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 rot="10800000">
              <a:off x="1785918" y="4429132"/>
              <a:ext cx="5143536" cy="1588"/>
            </a:xfrm>
            <a:prstGeom prst="line">
              <a:avLst/>
            </a:prstGeom>
            <a:ln w="571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3143240" y="3038773"/>
              <a:ext cx="2685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2400" b="1" dirty="0" smtClean="0">
                  <a:solidFill>
                    <a:srgbClr val="FF0000"/>
                  </a:solidFill>
                </a:rPr>
                <a:t>المعرفة الضمنية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143240" y="5110475"/>
              <a:ext cx="2685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2400" b="1" dirty="0" smtClean="0">
                  <a:solidFill>
                    <a:srgbClr val="FF0000"/>
                  </a:solidFill>
                </a:rPr>
                <a:t>المعرفة الكامنة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Flèche vers le bas 13"/>
            <p:cNvSpPr/>
            <p:nvPr/>
          </p:nvSpPr>
          <p:spPr>
            <a:xfrm>
              <a:off x="0" y="857232"/>
              <a:ext cx="1142976" cy="6000768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 rot="16200000">
              <a:off x="134092" y="1147361"/>
              <a:ext cx="815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DZ" sz="2400" dirty="0" smtClean="0"/>
                <a:t>وثيقة</a:t>
              </a:r>
              <a:endParaRPr lang="fr-FR" sz="2400" dirty="0"/>
            </a:p>
          </p:txBody>
        </p:sp>
        <p:sp>
          <p:nvSpPr>
            <p:cNvPr id="16" name="ZoneTexte 15"/>
            <p:cNvSpPr txBox="1"/>
            <p:nvPr/>
          </p:nvSpPr>
          <p:spPr>
            <a:xfrm rot="16200000">
              <a:off x="-750130" y="3203109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DZ" sz="2800" dirty="0" smtClean="0"/>
                <a:t>الفرد الفريق السياق</a:t>
              </a:r>
              <a:endParaRPr lang="fr-FR" sz="28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16200000">
              <a:off x="-357222" y="5208315"/>
              <a:ext cx="1857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DZ" sz="3200" dirty="0" smtClean="0"/>
                <a:t>الفرد الذات</a:t>
              </a:r>
              <a:endParaRPr lang="fr-FR" sz="320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214710" y="1357298"/>
            <a:ext cx="3071802" cy="16430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3600" b="1" dirty="0" smtClean="0"/>
              <a:t>فجوة المعرفة العمل</a:t>
            </a:r>
            <a:endParaRPr lang="fr-FR" sz="3600" b="1" dirty="0"/>
          </a:p>
        </p:txBody>
      </p:sp>
      <p:cxnSp>
        <p:nvCxnSpPr>
          <p:cNvPr id="5" name="Connecteur droit avec flèche 4"/>
          <p:cNvCxnSpPr>
            <a:stCxn id="3" idx="4"/>
          </p:cNvCxnSpPr>
          <p:nvPr/>
        </p:nvCxnSpPr>
        <p:spPr>
          <a:xfrm rot="16200000" flipH="1">
            <a:off x="5304247" y="2446735"/>
            <a:ext cx="1000134" cy="21074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3" idx="4"/>
          </p:cNvCxnSpPr>
          <p:nvPr/>
        </p:nvCxnSpPr>
        <p:spPr>
          <a:xfrm rot="5400000">
            <a:off x="3303984" y="2482439"/>
            <a:ext cx="928694" cy="19645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5429256" y="4143380"/>
            <a:ext cx="3571900" cy="22145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3600" b="1" dirty="0" smtClean="0"/>
              <a:t>ضعف الكفاءة في إدارة المعرفة</a:t>
            </a:r>
            <a:endParaRPr lang="fr-FR" sz="3600" b="1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714348" y="4143380"/>
            <a:ext cx="3571900" cy="22145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3600" b="1" dirty="0" smtClean="0"/>
              <a:t>ضعف الكفاءة في التطبيق</a:t>
            </a:r>
            <a:endParaRPr lang="fr-FR" sz="3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1214414" y="-24"/>
            <a:ext cx="6072230" cy="9286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2800" b="1" dirty="0" smtClean="0">
                <a:solidFill>
                  <a:srgbClr val="FF0000"/>
                </a:solidFill>
              </a:rPr>
              <a:t>لماذا هذه الفجوات في الشركات؟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2143108" y="1071546"/>
            <a:ext cx="4643470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3200" b="1" dirty="0" smtClean="0"/>
              <a:t>أولا: الأسباب المتعلقة بالشركة</a:t>
            </a:r>
            <a:endParaRPr lang="fr-FR" sz="3200" b="1" dirty="0"/>
          </a:p>
        </p:txBody>
      </p:sp>
      <p:sp>
        <p:nvSpPr>
          <p:cNvPr id="4" name="Organigramme : Alternative 3"/>
          <p:cNvSpPr/>
          <p:nvPr/>
        </p:nvSpPr>
        <p:spPr>
          <a:xfrm>
            <a:off x="714348" y="2643182"/>
            <a:ext cx="8143932" cy="857256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solidFill>
                  <a:schemeClr val="tx1"/>
                </a:solidFill>
              </a:rPr>
              <a:t>نقص الأشكال التنظيمية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5" name="Organigramme : Alternative 4"/>
          <p:cNvSpPr/>
          <p:nvPr/>
        </p:nvSpPr>
        <p:spPr>
          <a:xfrm>
            <a:off x="714348" y="3714752"/>
            <a:ext cx="8143932" cy="857256"/>
          </a:xfrm>
          <a:prstGeom prst="flowChartAlternate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solidFill>
                  <a:schemeClr val="tx1"/>
                </a:solidFill>
              </a:rPr>
              <a:t>نقص الخبرة في إدارة المعرفة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6" name="Organigramme : Alternative 5"/>
          <p:cNvSpPr/>
          <p:nvPr/>
        </p:nvSpPr>
        <p:spPr>
          <a:xfrm>
            <a:off x="714348" y="4857760"/>
            <a:ext cx="8143932" cy="857256"/>
          </a:xfrm>
          <a:prstGeom prst="flowChartAlternate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 smtClean="0">
                <a:solidFill>
                  <a:schemeClr val="tx1"/>
                </a:solidFill>
              </a:rPr>
              <a:t>نقص الحوافز</a:t>
            </a:r>
            <a:endParaRPr lang="fr-FR" sz="3600" b="1" dirty="0">
              <a:solidFill>
                <a:schemeClr val="tx1"/>
              </a:solidFill>
            </a:endParaRPr>
          </a:p>
        </p:txBody>
      </p:sp>
      <p:sp>
        <p:nvSpPr>
          <p:cNvPr id="7" name="Organigramme : Alternative 6"/>
          <p:cNvSpPr/>
          <p:nvPr/>
        </p:nvSpPr>
        <p:spPr>
          <a:xfrm>
            <a:off x="714348" y="5929330"/>
            <a:ext cx="8143932" cy="857256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solidFill>
                  <a:schemeClr val="tx1"/>
                </a:solidFill>
              </a:rPr>
              <a:t>القبلية التنظيمية الناتجة عن تقسيم العمل الوظيفي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8" name="Organigramme : Alternative 7"/>
          <p:cNvSpPr/>
          <p:nvPr/>
        </p:nvSpPr>
        <p:spPr>
          <a:xfrm>
            <a:off x="714348" y="1643050"/>
            <a:ext cx="8143932" cy="857256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solidFill>
                  <a:schemeClr val="bg1"/>
                </a:solidFill>
              </a:rPr>
              <a:t>نقص </a:t>
            </a:r>
            <a:r>
              <a:rPr lang="ar-DZ" sz="3200" b="1" dirty="0" err="1" smtClean="0">
                <a:solidFill>
                  <a:schemeClr val="bg1"/>
                </a:solidFill>
              </a:rPr>
              <a:t>منظورية</a:t>
            </a:r>
            <a:r>
              <a:rPr lang="ar-DZ" sz="3200" b="1" dirty="0" smtClean="0">
                <a:solidFill>
                  <a:schemeClr val="bg1"/>
                </a:solidFill>
              </a:rPr>
              <a:t> المعرفة من قبل الشركة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143108" y="1071546"/>
            <a:ext cx="4643470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3200" b="1" dirty="0" smtClean="0"/>
              <a:t>ثانيا: الأسباب المتعلقة بالأفراد</a:t>
            </a:r>
            <a:endParaRPr lang="fr-FR" sz="3200" b="1" dirty="0"/>
          </a:p>
        </p:txBody>
      </p:sp>
      <p:sp>
        <p:nvSpPr>
          <p:cNvPr id="3" name="Organigramme : Alternative 2"/>
          <p:cNvSpPr/>
          <p:nvPr/>
        </p:nvSpPr>
        <p:spPr>
          <a:xfrm>
            <a:off x="714348" y="3500438"/>
            <a:ext cx="8143932" cy="857256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solidFill>
                  <a:schemeClr val="tx1"/>
                </a:solidFill>
              </a:rPr>
              <a:t>الدوافع الضيقة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4" name="Organigramme : Alternative 3"/>
          <p:cNvSpPr/>
          <p:nvPr/>
        </p:nvSpPr>
        <p:spPr>
          <a:xfrm>
            <a:off x="714348" y="2500306"/>
            <a:ext cx="8143932" cy="857256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solidFill>
                  <a:schemeClr val="bg1"/>
                </a:solidFill>
              </a:rPr>
              <a:t>نقص الخبرة الذاتية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PresentationPro_GlowingTech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AEC0E0-4ABC-4077-8922-293239654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PresentationPro_GlowingTechVideo</Template>
  <TotalTime>8351071</TotalTime>
  <Words>122</Words>
  <Application>Microsoft Office PowerPoint</Application>
  <PresentationFormat>Affichage à l'écran (4:3)</PresentationFormat>
  <Paragraphs>35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PresentationPro_GlowingTechVideo</vt:lpstr>
      <vt:lpstr>جامعة محمد خيضر بسكرة كلية العلوم الاقتصادية والتجارية وعلوم التسيير قسم علوم التسيير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جامعة محمد خيضر بسكرة كلية العلوم الاقتصادية والتجارية وعلوم التسيير قسم علوم التسيير</dc:title>
  <dc:creator>TAHRI</dc:creator>
  <dc:description>2010 animated abstract template from Presentationpro.com</dc:description>
  <cp:lastModifiedBy>TAHRI</cp:lastModifiedBy>
  <cp:revision>50</cp:revision>
  <dcterms:created xsi:type="dcterms:W3CDTF">2023-10-02T08:27:21Z</dcterms:created>
  <dcterms:modified xsi:type="dcterms:W3CDTF">2024-11-14T09:36:13Z</dcterms:modified>
  <cp:category>2010 abstract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