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 autoCompressPictures="0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256" r:id="rId2"/>
    <p:sldId id="267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</p:sldIdLst>
  <p:sldSz cx="9144000" cy="6858000" type="screen4x3"/>
  <p:notesSz cx="6858000" cy="9144000"/>
  <p:defaultTextStyle>
    <a:defPPr>
      <a:defRPr lang="de-DE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3" frameSlides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ittlere Formatvorlage 1 - Akz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20" autoAdjust="0"/>
    <p:restoredTop sz="94631"/>
  </p:normalViewPr>
  <p:slideViewPr>
    <p:cSldViewPr snapToGrid="0" snapToObjects="1">
      <p:cViewPr varScale="1">
        <p:scale>
          <a:sx n="89" d="100"/>
          <a:sy n="89" d="100"/>
        </p:scale>
        <p:origin x="1238" y="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581DBC8-839D-644C-B5EE-0B304EF424BE}" type="datetimeFigureOut">
              <a:rPr lang="de-DE" smtClean="0"/>
              <a:pPr/>
              <a:t>23.12.2025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0ADC70-2F88-EC40-A75B-9D07C6861F1E}" type="slidenum">
              <a:rPr lang="de-DE" smtClean="0"/>
              <a:pPr/>
              <a:t>‹N°›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80389680"/>
      </p:ext>
    </p:extLst>
  </p:cSld>
  <p:clrMap bg1="lt1" tx1="dk1" bg2="lt2" tx2="dk2" accent1="accent1" accent2="accent2" accent3="accent3" accent4="accent4" accent5="accent5" accent6="accent6" hlink="hlink" folHlink="folHlink"/>
  <p:hf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705F71-5E94-4749-96D8-F00E33FB3135}" type="datetimeFigureOut">
              <a:rPr lang="de-DE" smtClean="0"/>
              <a:pPr/>
              <a:t>23.12.2025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CH"/>
              <a:t>Mastertextformat bearbeiten</a:t>
            </a:r>
          </a:p>
          <a:p>
            <a:pPr lvl="1"/>
            <a:r>
              <a:rPr lang="de-CH"/>
              <a:t>Zweite Ebene</a:t>
            </a:r>
          </a:p>
          <a:p>
            <a:pPr lvl="2"/>
            <a:r>
              <a:rPr lang="de-CH"/>
              <a:t>Dritte Ebene</a:t>
            </a:r>
          </a:p>
          <a:p>
            <a:pPr lvl="3"/>
            <a:r>
              <a:rPr lang="de-CH"/>
              <a:t>Vierte Ebene</a:t>
            </a:r>
          </a:p>
          <a:p>
            <a:pPr lvl="4"/>
            <a:r>
              <a:rPr lang="de-CH"/>
              <a:t>Fünfte Ebene</a:t>
            </a: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62AD0EB-022E-0945-80DF-88DFE942E8A5}" type="slidenum">
              <a:rPr lang="de-DE" smtClean="0"/>
              <a:pPr/>
              <a:t>‹N°›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61957451"/>
      </p:ext>
    </p:extLst>
  </p:cSld>
  <p:clrMap bg1="lt1" tx1="dk1" bg2="lt2" tx2="dk2" accent1="accent1" accent2="accent2" accent3="accent3" accent4="accent4" accent5="accent5" accent6="accent6" hlink="hlink" folHlink="folHlink"/>
  <p:hf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Kopfzeilenplatzhalt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2AD0EB-022E-0945-80DF-88DFE942E8A5}" type="slidenum">
              <a:rPr lang="de-DE" smtClean="0"/>
              <a:pPr/>
              <a:t>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1097054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sz="2000" b="1" dirty="0" err="1"/>
              <a:t>Refer</a:t>
            </a:r>
            <a:r>
              <a:rPr lang="de-DE" sz="2000" b="1" dirty="0"/>
              <a:t> </a:t>
            </a:r>
            <a:r>
              <a:rPr lang="de-DE" sz="2000" b="1" dirty="0" err="1"/>
              <a:t>to</a:t>
            </a:r>
            <a:r>
              <a:rPr lang="de-DE" sz="2000" b="1" dirty="0"/>
              <a:t> </a:t>
            </a:r>
            <a:r>
              <a:rPr lang="de-DE" sz="2000" b="1" i="1" dirty="0"/>
              <a:t>time</a:t>
            </a:r>
            <a:r>
              <a:rPr lang="de-DE" sz="2000" b="1" i="1" baseline="0" dirty="0"/>
              <a:t> </a:t>
            </a:r>
            <a:r>
              <a:rPr lang="de-DE" sz="2000" b="1" i="1" baseline="0" dirty="0" err="1"/>
              <a:t>adverbs</a:t>
            </a:r>
            <a:r>
              <a:rPr lang="de-DE" sz="2000" b="1" i="0" baseline="0" dirty="0"/>
              <a:t>!!</a:t>
            </a:r>
            <a:endParaRPr lang="de-DE" sz="2000" b="1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2AD0EB-022E-0945-80DF-88DFE942E8A5}" type="slidenum">
              <a:rPr lang="de-DE" smtClean="0"/>
              <a:pPr/>
              <a:t>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Kopfzeilenplatzhalter 5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2674693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2AD0EB-022E-0945-80DF-88DFE942E8A5}" type="slidenum">
              <a:rPr lang="de-DE" smtClean="0"/>
              <a:pPr/>
              <a:t>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Kopfzeilenplatzhalter 5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484861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CH"/>
              <a:t>Mastertitelformat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CH"/>
              <a:t>Master-Untertitelformat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F68702-C006-A54E-83B2-29ACFEAF828F}" type="datetime1">
              <a:rPr lang="de-CH" smtClean="0"/>
              <a:t>23.12.2025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Englisch Grundlagen, Past tenses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08D96-5C6D-7F4C-8CBD-D6BC85AE3150}" type="slidenum">
              <a:rPr lang="de-DE" smtClean="0"/>
              <a:pPr/>
              <a:t>‹N°›</a:t>
            </a:fld>
            <a:endParaRPr lang="de-D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/>
              <a:t>Mastertitelformat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CH"/>
              <a:t>Mastertextformat bearbeiten</a:t>
            </a:r>
          </a:p>
          <a:p>
            <a:pPr lvl="1"/>
            <a:r>
              <a:rPr lang="de-CH"/>
              <a:t>Zweite Ebene</a:t>
            </a:r>
          </a:p>
          <a:p>
            <a:pPr lvl="2"/>
            <a:r>
              <a:rPr lang="de-CH"/>
              <a:t>Dritte Ebene</a:t>
            </a:r>
          </a:p>
          <a:p>
            <a:pPr lvl="3"/>
            <a:r>
              <a:rPr lang="de-CH"/>
              <a:t>Vierte Ebene</a:t>
            </a:r>
          </a:p>
          <a:p>
            <a:pPr lvl="4"/>
            <a:r>
              <a:rPr lang="de-CH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8D6FC9-29CC-9A45-87FE-4491A7BF5225}" type="datetime1">
              <a:rPr lang="de-CH" smtClean="0"/>
              <a:t>23.12.2025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Englisch Grundlagen, Past tenses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08D96-5C6D-7F4C-8CBD-D6BC85AE3150}" type="slidenum">
              <a:rPr lang="de-DE" smtClean="0"/>
              <a:pPr/>
              <a:t>‹N°›</a:t>
            </a:fld>
            <a:endParaRPr lang="de-D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CH"/>
              <a:t>Mastertitelformat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CH"/>
              <a:t>Mastertextformat bearbeiten</a:t>
            </a:r>
          </a:p>
          <a:p>
            <a:pPr lvl="1"/>
            <a:r>
              <a:rPr lang="de-CH"/>
              <a:t>Zweite Ebene</a:t>
            </a:r>
          </a:p>
          <a:p>
            <a:pPr lvl="2"/>
            <a:r>
              <a:rPr lang="de-CH"/>
              <a:t>Dritte Ebene</a:t>
            </a:r>
          </a:p>
          <a:p>
            <a:pPr lvl="3"/>
            <a:r>
              <a:rPr lang="de-CH"/>
              <a:t>Vierte Ebene</a:t>
            </a:r>
          </a:p>
          <a:p>
            <a:pPr lvl="4"/>
            <a:r>
              <a:rPr lang="de-CH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BF8D1-D6D1-B840-A0B1-310C5AA6DA85}" type="datetime1">
              <a:rPr lang="de-CH" smtClean="0"/>
              <a:t>23.12.2025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Englisch Grundlagen, Past tenses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08D96-5C6D-7F4C-8CBD-D6BC85AE3150}" type="slidenum">
              <a:rPr lang="de-DE" smtClean="0"/>
              <a:pPr/>
              <a:t>‹N°›</a:t>
            </a:fld>
            <a:endParaRPr lang="de-D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/>
              <a:t>Mastertitelformat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CH"/>
              <a:t>Mastertextformat bearbeiten</a:t>
            </a:r>
          </a:p>
          <a:p>
            <a:pPr lvl="1"/>
            <a:r>
              <a:rPr lang="de-CH"/>
              <a:t>Zweite Ebene</a:t>
            </a:r>
          </a:p>
          <a:p>
            <a:pPr lvl="2"/>
            <a:r>
              <a:rPr lang="de-CH"/>
              <a:t>Dritte Ebene</a:t>
            </a:r>
          </a:p>
          <a:p>
            <a:pPr lvl="3"/>
            <a:r>
              <a:rPr lang="de-CH"/>
              <a:t>Vierte Ebene</a:t>
            </a:r>
          </a:p>
          <a:p>
            <a:pPr lvl="4"/>
            <a:r>
              <a:rPr lang="de-CH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BCEF7C-3445-714E-8ED0-26D17D241464}" type="datetime1">
              <a:rPr lang="de-CH" smtClean="0"/>
              <a:t>23.12.2025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Englisch Grundlagen, Past tenses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08D96-5C6D-7F4C-8CBD-D6BC85AE3150}" type="slidenum">
              <a:rPr lang="de-DE" smtClean="0"/>
              <a:pPr/>
              <a:t>‹N°›</a:t>
            </a:fld>
            <a:endParaRPr lang="de-D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CH"/>
              <a:t>Mastertitelformat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CH"/>
              <a:t>Mastertextformat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84173-3857-8D44-9A88-F57F67D72BDF}" type="datetime1">
              <a:rPr lang="de-CH" smtClean="0"/>
              <a:t>23.12.2025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Englisch Grundlagen, Past tenses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08D96-5C6D-7F4C-8CBD-D6BC85AE3150}" type="slidenum">
              <a:rPr lang="de-DE" smtClean="0"/>
              <a:pPr/>
              <a:t>‹N°›</a:t>
            </a:fld>
            <a:endParaRPr lang="de-D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/>
              <a:t>Mastertitelformat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CH"/>
              <a:t>Mastertextformat bearbeiten</a:t>
            </a:r>
          </a:p>
          <a:p>
            <a:pPr lvl="1"/>
            <a:r>
              <a:rPr lang="de-CH"/>
              <a:t>Zweite Ebene</a:t>
            </a:r>
          </a:p>
          <a:p>
            <a:pPr lvl="2"/>
            <a:r>
              <a:rPr lang="de-CH"/>
              <a:t>Dritte Ebene</a:t>
            </a:r>
          </a:p>
          <a:p>
            <a:pPr lvl="3"/>
            <a:r>
              <a:rPr lang="de-CH"/>
              <a:t>Vierte Ebene</a:t>
            </a:r>
          </a:p>
          <a:p>
            <a:pPr lvl="4"/>
            <a:r>
              <a:rPr lang="de-CH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CH"/>
              <a:t>Mastertextformat bearbeiten</a:t>
            </a:r>
          </a:p>
          <a:p>
            <a:pPr lvl="1"/>
            <a:r>
              <a:rPr lang="de-CH"/>
              <a:t>Zweite Ebene</a:t>
            </a:r>
          </a:p>
          <a:p>
            <a:pPr lvl="2"/>
            <a:r>
              <a:rPr lang="de-CH"/>
              <a:t>Dritte Ebene</a:t>
            </a:r>
          </a:p>
          <a:p>
            <a:pPr lvl="3"/>
            <a:r>
              <a:rPr lang="de-CH"/>
              <a:t>Vierte Ebene</a:t>
            </a:r>
          </a:p>
          <a:p>
            <a:pPr lvl="4"/>
            <a:r>
              <a:rPr lang="de-CH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53DFB-A623-6E47-A89F-4309B6F3F368}" type="datetime1">
              <a:rPr lang="de-CH" smtClean="0"/>
              <a:t>23.12.2025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Englisch Grundlagen, Past tenses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08D96-5C6D-7F4C-8CBD-D6BC85AE3150}" type="slidenum">
              <a:rPr lang="de-DE" smtClean="0"/>
              <a:pPr/>
              <a:t>‹N°›</a:t>
            </a:fld>
            <a:endParaRPr lang="de-D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Mastertitelformat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CH"/>
              <a:t>Mastertextformat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CH"/>
              <a:t>Mastertextformat bearbeiten</a:t>
            </a:r>
          </a:p>
          <a:p>
            <a:pPr lvl="1"/>
            <a:r>
              <a:rPr lang="de-CH"/>
              <a:t>Zweite Ebene</a:t>
            </a:r>
          </a:p>
          <a:p>
            <a:pPr lvl="2"/>
            <a:r>
              <a:rPr lang="de-CH"/>
              <a:t>Dritte Ebene</a:t>
            </a:r>
          </a:p>
          <a:p>
            <a:pPr lvl="3"/>
            <a:r>
              <a:rPr lang="de-CH"/>
              <a:t>Vierte Ebene</a:t>
            </a:r>
          </a:p>
          <a:p>
            <a:pPr lvl="4"/>
            <a:r>
              <a:rPr lang="de-CH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CH"/>
              <a:t>Mastertextformat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CH"/>
              <a:t>Mastertextformat bearbeiten</a:t>
            </a:r>
          </a:p>
          <a:p>
            <a:pPr lvl="1"/>
            <a:r>
              <a:rPr lang="de-CH"/>
              <a:t>Zweite Ebene</a:t>
            </a:r>
          </a:p>
          <a:p>
            <a:pPr lvl="2"/>
            <a:r>
              <a:rPr lang="de-CH"/>
              <a:t>Dritte Ebene</a:t>
            </a:r>
          </a:p>
          <a:p>
            <a:pPr lvl="3"/>
            <a:r>
              <a:rPr lang="de-CH"/>
              <a:t>Vierte Ebene</a:t>
            </a:r>
          </a:p>
          <a:p>
            <a:pPr lvl="4"/>
            <a:r>
              <a:rPr lang="de-CH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ECC96-BAB4-D245-A9C3-C0B57EDD97B3}" type="datetime1">
              <a:rPr lang="de-CH" smtClean="0"/>
              <a:t>23.12.2025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Englisch Grundlagen, Past tenses</a:t>
            </a:r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08D96-5C6D-7F4C-8CBD-D6BC85AE3150}" type="slidenum">
              <a:rPr lang="de-DE" smtClean="0"/>
              <a:pPr/>
              <a:t>‹N°›</a:t>
            </a:fld>
            <a:endParaRPr lang="de-D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/>
              <a:t>Mastertitelformat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430EF2-6A36-264C-BCCC-2CC252E579C1}" type="datetime1">
              <a:rPr lang="de-CH" smtClean="0"/>
              <a:t>23.12.2025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Englisch Grundlagen, Past tenses</a:t>
            </a: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08D96-5C6D-7F4C-8CBD-D6BC85AE3150}" type="slidenum">
              <a:rPr lang="de-DE" smtClean="0"/>
              <a:pPr/>
              <a:t>‹N°›</a:t>
            </a:fld>
            <a:endParaRPr lang="de-D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349A15-084F-1C4B-961A-A333646508F6}" type="datetime1">
              <a:rPr lang="de-CH" smtClean="0"/>
              <a:t>23.12.2025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Englisch Grundlagen, Past tenses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08D96-5C6D-7F4C-8CBD-D6BC85AE3150}" type="slidenum">
              <a:rPr lang="de-DE" smtClean="0"/>
              <a:pPr/>
              <a:t>‹N°›</a:t>
            </a:fld>
            <a:endParaRPr lang="de-D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CH"/>
              <a:t>Mastertitelformat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CH"/>
              <a:t>Mastertextformat bearbeiten</a:t>
            </a:r>
          </a:p>
          <a:p>
            <a:pPr lvl="1"/>
            <a:r>
              <a:rPr lang="de-CH"/>
              <a:t>Zweite Ebene</a:t>
            </a:r>
          </a:p>
          <a:p>
            <a:pPr lvl="2"/>
            <a:r>
              <a:rPr lang="de-CH"/>
              <a:t>Dritte Ebene</a:t>
            </a:r>
          </a:p>
          <a:p>
            <a:pPr lvl="3"/>
            <a:r>
              <a:rPr lang="de-CH"/>
              <a:t>Vierte Ebene</a:t>
            </a:r>
          </a:p>
          <a:p>
            <a:pPr lvl="4"/>
            <a:r>
              <a:rPr lang="de-CH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CH"/>
              <a:t>Mastertextformat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E806BE-5EAB-B64C-BBBE-2E5B48C6DA00}" type="datetime1">
              <a:rPr lang="de-CH" smtClean="0"/>
              <a:t>23.12.2025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Englisch Grundlagen, Past tenses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08D96-5C6D-7F4C-8CBD-D6BC85AE3150}" type="slidenum">
              <a:rPr lang="de-DE" smtClean="0"/>
              <a:pPr/>
              <a:t>‹N°›</a:t>
            </a:fld>
            <a:endParaRPr lang="de-D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CH"/>
              <a:t>Mastertitelformat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CH"/>
              <a:t>Mastertextformat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FC2835-44F4-9B4F-AF90-F26364A348E6}" type="datetime1">
              <a:rPr lang="de-CH" smtClean="0"/>
              <a:t>23.12.2025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Englisch Grundlagen, Past tenses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08D96-5C6D-7F4C-8CBD-D6BC85AE3150}" type="slidenum">
              <a:rPr lang="de-DE" smtClean="0"/>
              <a:pPr/>
              <a:t>‹N°›</a:t>
            </a:fld>
            <a:endParaRPr lang="de-D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CH"/>
              <a:t>Mastertitelformat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CH"/>
              <a:t>Mastertextformat bearbeiten</a:t>
            </a:r>
          </a:p>
          <a:p>
            <a:pPr lvl="1"/>
            <a:r>
              <a:rPr lang="de-CH"/>
              <a:t>Zweite Ebene</a:t>
            </a:r>
          </a:p>
          <a:p>
            <a:pPr lvl="2"/>
            <a:r>
              <a:rPr lang="de-CH"/>
              <a:t>Dritte Ebene</a:t>
            </a:r>
          </a:p>
          <a:p>
            <a:pPr lvl="3"/>
            <a:r>
              <a:rPr lang="de-CH"/>
              <a:t>Vierte Ebene</a:t>
            </a:r>
          </a:p>
          <a:p>
            <a:pPr lvl="4"/>
            <a:r>
              <a:rPr lang="de-CH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B4A25F-C5E7-734D-9EC8-68130F0613A9}" type="datetime1">
              <a:rPr lang="de-CH" smtClean="0"/>
              <a:t>23.12.2025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de-DE"/>
              <a:t>Englisch Grundlagen, Past tenses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508D96-5C6D-7F4C-8CBD-D6BC85AE3150}" type="slidenum">
              <a:rPr lang="de-DE" smtClean="0"/>
              <a:pPr/>
              <a:t>‹N°›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1"/>
          <p:cNvSpPr txBox="1">
            <a:spLocks/>
          </p:cNvSpPr>
          <p:nvPr/>
        </p:nvSpPr>
        <p:spPr>
          <a:xfrm>
            <a:off x="328228" y="1502130"/>
            <a:ext cx="8614604" cy="283574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altLang="de-DE" sz="4400" b="1" i="0" u="sng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Englisch</a:t>
            </a:r>
            <a:br>
              <a:rPr kumimoji="0" lang="de-DE" altLang="de-DE" sz="44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br>
              <a:rPr kumimoji="0" lang="de-DE" altLang="de-DE" sz="4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de-DE" altLang="de-DE" sz="4000" b="0" i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- </a:t>
            </a:r>
            <a:r>
              <a:rPr kumimoji="0" lang="de-DE" altLang="de-DE" sz="4000" b="0" i="1" u="sng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revision</a:t>
            </a:r>
            <a:r>
              <a:rPr kumimoji="0" lang="de-DE" altLang="de-DE" sz="4000" b="0" i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:</a:t>
            </a:r>
            <a:r>
              <a:rPr kumimoji="0" lang="de-DE" altLang="de-DE" sz="4000" b="0" i="1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de-DE" altLang="de-DE" sz="4000" b="0" i="1" u="none" strike="noStrike" kern="1200" cap="none" spc="0" normalizeH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present</a:t>
            </a:r>
            <a:r>
              <a:rPr kumimoji="0" lang="de-DE" altLang="de-DE" sz="4000" b="0" i="1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de-DE" altLang="de-DE" sz="4000" b="0" i="1" u="none" strike="noStrike" kern="1200" cap="none" spc="0" normalizeH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tenses</a:t>
            </a:r>
            <a:r>
              <a:rPr kumimoji="0" lang="de-DE" altLang="de-DE" sz="4000" b="0" i="1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endParaRPr kumimoji="0" lang="de-DE" altLang="de-DE" sz="4000" b="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altLang="de-DE" sz="4000" i="1" dirty="0">
                <a:latin typeface="+mj-lt"/>
                <a:ea typeface="+mj-ea"/>
                <a:cs typeface="+mj-cs"/>
              </a:rPr>
              <a:t>- </a:t>
            </a:r>
            <a:r>
              <a:rPr kumimoji="0" lang="de-DE" altLang="de-DE" sz="4000" b="0" i="1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past</a:t>
            </a:r>
            <a:r>
              <a:rPr kumimoji="0" lang="de-DE" altLang="de-DE" sz="4000" b="0" i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simple </a:t>
            </a:r>
            <a:r>
              <a:rPr kumimoji="0" lang="de-DE" altLang="de-DE" sz="4000" b="0" i="1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and</a:t>
            </a:r>
            <a:r>
              <a:rPr kumimoji="0" lang="de-DE" altLang="de-DE" sz="4000" b="0" i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de-DE" altLang="de-DE" sz="4000" b="0" i="1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continuous</a:t>
            </a:r>
            <a:endParaRPr kumimoji="0" lang="de-DE" altLang="de-DE" sz="4000" b="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Untertitel 2"/>
          <p:cNvSpPr txBox="1">
            <a:spLocks/>
          </p:cNvSpPr>
          <p:nvPr/>
        </p:nvSpPr>
        <p:spPr>
          <a:xfrm>
            <a:off x="1524000" y="4651916"/>
            <a:ext cx="6400800" cy="122663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de-DE" altLang="de-DE" sz="3200" b="1" i="0" u="sng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Djail</a:t>
            </a:r>
            <a:r>
              <a:rPr kumimoji="0" lang="de-DE" altLang="de-DE" sz="3200" b="1" i="0" u="sng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Kamel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de-CH" sz="3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/>
              <a:t>Past</a:t>
            </a:r>
            <a:r>
              <a:rPr lang="de-DE" dirty="0"/>
              <a:t> simple </a:t>
            </a:r>
            <a:r>
              <a:rPr lang="de-DE" dirty="0" err="1"/>
              <a:t>or</a:t>
            </a:r>
            <a:r>
              <a:rPr lang="de-DE" dirty="0"/>
              <a:t> </a:t>
            </a:r>
            <a:r>
              <a:rPr lang="de-DE" dirty="0" err="1"/>
              <a:t>past</a:t>
            </a:r>
            <a:r>
              <a:rPr lang="de-DE" dirty="0"/>
              <a:t> </a:t>
            </a:r>
            <a:r>
              <a:rPr lang="de-DE" dirty="0" err="1"/>
              <a:t>continuous</a:t>
            </a:r>
            <a:r>
              <a:rPr lang="de-DE" dirty="0"/>
              <a:t>?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err="1"/>
              <a:t>Use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past</a:t>
            </a:r>
            <a:r>
              <a:rPr lang="de-DE" dirty="0"/>
              <a:t> simple </a:t>
            </a:r>
            <a:r>
              <a:rPr lang="de-DE" dirty="0" err="1"/>
              <a:t>for</a:t>
            </a:r>
            <a:r>
              <a:rPr lang="de-DE" dirty="0"/>
              <a:t> a </a:t>
            </a:r>
            <a:r>
              <a:rPr lang="de-DE" b="1" dirty="0" err="1"/>
              <a:t>completed</a:t>
            </a:r>
            <a:r>
              <a:rPr lang="de-DE" b="1" dirty="0"/>
              <a:t> </a:t>
            </a:r>
            <a:r>
              <a:rPr lang="de-DE" b="1" dirty="0" err="1"/>
              <a:t>action</a:t>
            </a:r>
            <a:r>
              <a:rPr lang="de-DE" dirty="0"/>
              <a:t>:</a:t>
            </a:r>
          </a:p>
          <a:p>
            <a:pPr lvl="1"/>
            <a:r>
              <a:rPr lang="de-DE" dirty="0"/>
              <a:t>I </a:t>
            </a:r>
            <a:r>
              <a:rPr lang="de-DE" b="1" dirty="0" err="1"/>
              <a:t>took</a:t>
            </a:r>
            <a:r>
              <a:rPr lang="de-DE" b="1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photo</a:t>
            </a:r>
            <a:r>
              <a:rPr lang="de-DE" dirty="0"/>
              <a:t>. / I </a:t>
            </a:r>
            <a:r>
              <a:rPr lang="de-DE" b="1" dirty="0" err="1"/>
              <a:t>saw</a:t>
            </a:r>
            <a:r>
              <a:rPr lang="de-DE" b="1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news</a:t>
            </a:r>
            <a:r>
              <a:rPr lang="de-DE" dirty="0"/>
              <a:t>.</a:t>
            </a:r>
          </a:p>
          <a:p>
            <a:pPr lvl="1"/>
            <a:r>
              <a:rPr lang="de-DE" dirty="0" err="1"/>
              <a:t>We</a:t>
            </a:r>
            <a:r>
              <a:rPr lang="de-DE" dirty="0"/>
              <a:t> </a:t>
            </a:r>
            <a:r>
              <a:rPr lang="de-DE" b="1" dirty="0" err="1"/>
              <a:t>arrived</a:t>
            </a:r>
            <a:r>
              <a:rPr lang="de-DE" dirty="0"/>
              <a:t>. / </a:t>
            </a:r>
            <a:r>
              <a:rPr lang="de-DE" dirty="0" err="1"/>
              <a:t>You</a:t>
            </a:r>
            <a:r>
              <a:rPr lang="de-DE" dirty="0"/>
              <a:t> </a:t>
            </a:r>
            <a:r>
              <a:rPr lang="de-DE" b="1" dirty="0" err="1"/>
              <a:t>phoned</a:t>
            </a:r>
            <a:r>
              <a:rPr lang="de-DE" b="1" dirty="0"/>
              <a:t> </a:t>
            </a:r>
            <a:r>
              <a:rPr lang="de-DE" dirty="0" err="1"/>
              <a:t>me</a:t>
            </a:r>
            <a:r>
              <a:rPr lang="de-DE" dirty="0"/>
              <a:t>.</a:t>
            </a:r>
          </a:p>
          <a:p>
            <a:pPr lvl="1">
              <a:buNone/>
            </a:pPr>
            <a:endParaRPr lang="de-DE" dirty="0"/>
          </a:p>
          <a:p>
            <a:r>
              <a:rPr lang="de-DE" dirty="0" err="1"/>
              <a:t>Use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past</a:t>
            </a:r>
            <a:r>
              <a:rPr lang="de-DE" dirty="0"/>
              <a:t> </a:t>
            </a:r>
            <a:r>
              <a:rPr lang="de-DE" dirty="0" err="1"/>
              <a:t>continuous</a:t>
            </a:r>
            <a:r>
              <a:rPr lang="de-DE" dirty="0"/>
              <a:t> </a:t>
            </a:r>
            <a:r>
              <a:rPr lang="de-DE" dirty="0" err="1"/>
              <a:t>for</a:t>
            </a:r>
            <a:r>
              <a:rPr lang="de-DE" dirty="0"/>
              <a:t> an </a:t>
            </a:r>
            <a:r>
              <a:rPr lang="de-DE" b="1" dirty="0" err="1"/>
              <a:t>action</a:t>
            </a:r>
            <a:r>
              <a:rPr lang="de-DE" b="1" dirty="0"/>
              <a:t> in </a:t>
            </a:r>
            <a:r>
              <a:rPr lang="de-DE" b="1" dirty="0" err="1"/>
              <a:t>progress</a:t>
            </a:r>
            <a:r>
              <a:rPr lang="de-DE" dirty="0"/>
              <a:t>:</a:t>
            </a:r>
          </a:p>
          <a:p>
            <a:pPr lvl="1"/>
            <a:r>
              <a:rPr lang="de-DE" dirty="0" err="1"/>
              <a:t>They</a:t>
            </a:r>
            <a:r>
              <a:rPr lang="de-DE" dirty="0"/>
              <a:t> </a:t>
            </a:r>
            <a:r>
              <a:rPr lang="de-DE" b="1" dirty="0" err="1"/>
              <a:t>were</a:t>
            </a:r>
            <a:r>
              <a:rPr lang="de-DE" b="1" dirty="0"/>
              <a:t> </a:t>
            </a:r>
            <a:r>
              <a:rPr lang="de-DE" b="1" dirty="0" err="1"/>
              <a:t>writing</a:t>
            </a:r>
            <a:r>
              <a:rPr lang="de-DE" b="1" dirty="0"/>
              <a:t> </a:t>
            </a:r>
            <a:r>
              <a:rPr lang="de-DE" dirty="0"/>
              <a:t>a </a:t>
            </a:r>
            <a:r>
              <a:rPr lang="de-DE" dirty="0" err="1"/>
              <a:t>song</a:t>
            </a:r>
            <a:r>
              <a:rPr lang="de-DE" dirty="0"/>
              <a:t>. / I </a:t>
            </a:r>
            <a:r>
              <a:rPr lang="de-DE" b="1" dirty="0"/>
              <a:t>was </a:t>
            </a:r>
            <a:r>
              <a:rPr lang="de-DE" b="1" dirty="0" err="1"/>
              <a:t>sitting</a:t>
            </a:r>
            <a:r>
              <a:rPr lang="de-DE" b="1" dirty="0"/>
              <a:t> </a:t>
            </a:r>
            <a:r>
              <a:rPr lang="de-DE" dirty="0"/>
              <a:t>at </a:t>
            </a:r>
            <a:r>
              <a:rPr lang="de-DE" dirty="0" err="1"/>
              <a:t>home</a:t>
            </a:r>
            <a:r>
              <a:rPr lang="de-DE" dirty="0"/>
              <a:t>.</a:t>
            </a:r>
          </a:p>
          <a:p>
            <a:pPr lvl="1"/>
            <a:r>
              <a:rPr lang="de-DE" dirty="0" err="1"/>
              <a:t>They</a:t>
            </a:r>
            <a:r>
              <a:rPr lang="de-DE" dirty="0"/>
              <a:t> </a:t>
            </a:r>
            <a:r>
              <a:rPr lang="de-DE" b="1" dirty="0" err="1"/>
              <a:t>were</a:t>
            </a:r>
            <a:r>
              <a:rPr lang="de-DE" b="1" dirty="0"/>
              <a:t> </a:t>
            </a:r>
            <a:r>
              <a:rPr lang="de-DE" b="1" dirty="0" err="1"/>
              <a:t>waiting</a:t>
            </a:r>
            <a:r>
              <a:rPr lang="de-DE" dirty="0"/>
              <a:t>. / I </a:t>
            </a:r>
            <a:r>
              <a:rPr lang="de-DE" b="1" dirty="0"/>
              <a:t>was </a:t>
            </a:r>
            <a:r>
              <a:rPr lang="de-DE" b="1" dirty="0" err="1"/>
              <a:t>driving</a:t>
            </a:r>
            <a:r>
              <a:rPr lang="de-DE" dirty="0"/>
              <a:t>.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08D96-5C6D-7F4C-8CBD-D6BC85AE3150}" type="slidenum">
              <a:rPr lang="de-DE" smtClean="0"/>
              <a:pPr/>
              <a:t>9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Englisch Grundlagen, Past tenses</a:t>
            </a:r>
            <a:endParaRPr lang="de-DE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CH" b="1" dirty="0"/>
              <a:t>Repetition: </a:t>
            </a:r>
            <a:r>
              <a:rPr lang="de-CH" b="1" dirty="0" err="1"/>
              <a:t>Present</a:t>
            </a:r>
            <a:r>
              <a:rPr lang="de-CH" b="1" dirty="0"/>
              <a:t> simple &amp; </a:t>
            </a:r>
            <a:r>
              <a:rPr lang="de-CH" b="1" dirty="0" err="1"/>
              <a:t>continuous</a:t>
            </a:r>
            <a:endParaRPr lang="de-CH" b="1" dirty="0"/>
          </a:p>
        </p:txBody>
      </p:sp>
      <p:pic>
        <p:nvPicPr>
          <p:cNvPr id="4" name="Inhaltsplatzhalt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1680" y="2924944"/>
            <a:ext cx="5404917" cy="1337717"/>
          </a:xfrm>
        </p:spPr>
      </p:pic>
      <p:cxnSp>
        <p:nvCxnSpPr>
          <p:cNvPr id="6" name="Gerade Verbindung mit Pfeil 5"/>
          <p:cNvCxnSpPr/>
          <p:nvPr/>
        </p:nvCxnSpPr>
        <p:spPr>
          <a:xfrm>
            <a:off x="4716016" y="3645024"/>
            <a:ext cx="1080120" cy="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8" name="Gerade Verbindung mit Pfeil 7"/>
          <p:cNvCxnSpPr/>
          <p:nvPr/>
        </p:nvCxnSpPr>
        <p:spPr>
          <a:xfrm flipH="1">
            <a:off x="3131840" y="3645024"/>
            <a:ext cx="1008112" cy="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0" name="Eckige Klammer links/rechts 9"/>
          <p:cNvSpPr/>
          <p:nvPr/>
        </p:nvSpPr>
        <p:spPr>
          <a:xfrm>
            <a:off x="2843808" y="3212976"/>
            <a:ext cx="3240360" cy="1152128"/>
          </a:xfrm>
          <a:prstGeom prst="bracketPair">
            <a:avLst/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de-CH"/>
          </a:p>
        </p:txBody>
      </p:sp>
      <p:cxnSp>
        <p:nvCxnSpPr>
          <p:cNvPr id="12" name="Gerade Verbindung mit Pfeil 11"/>
          <p:cNvCxnSpPr/>
          <p:nvPr/>
        </p:nvCxnSpPr>
        <p:spPr>
          <a:xfrm>
            <a:off x="1691680" y="1844824"/>
            <a:ext cx="648072" cy="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3" name="Textfeld 12"/>
          <p:cNvSpPr txBox="1"/>
          <p:nvPr/>
        </p:nvSpPr>
        <p:spPr>
          <a:xfrm>
            <a:off x="2771800" y="1628800"/>
            <a:ext cx="468052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sz="2400" dirty="0" err="1"/>
              <a:t>Present</a:t>
            </a:r>
            <a:r>
              <a:rPr lang="de-CH" sz="2400" dirty="0"/>
              <a:t> simple </a:t>
            </a:r>
            <a:r>
              <a:rPr lang="de-CH" sz="2400" dirty="0" err="1"/>
              <a:t>for</a:t>
            </a:r>
            <a:r>
              <a:rPr lang="de-CH" sz="2400" dirty="0"/>
              <a:t> </a:t>
            </a:r>
            <a:r>
              <a:rPr lang="de-CH" sz="2400" b="1" u="sng" dirty="0" err="1"/>
              <a:t>facts</a:t>
            </a:r>
            <a:r>
              <a:rPr lang="de-CH" sz="2400" u="sng" dirty="0"/>
              <a:t>:</a:t>
            </a:r>
          </a:p>
          <a:p>
            <a:pPr marL="342900" indent="-342900">
              <a:buFontTx/>
              <a:buChar char="-"/>
            </a:pPr>
            <a:r>
              <a:rPr lang="de-CH" sz="2400" dirty="0" err="1"/>
              <a:t>Regularly</a:t>
            </a:r>
            <a:r>
              <a:rPr lang="de-CH" sz="2400" dirty="0"/>
              <a:t> </a:t>
            </a:r>
            <a:r>
              <a:rPr lang="de-CH" sz="2400" dirty="0" err="1"/>
              <a:t>repeated</a:t>
            </a:r>
            <a:r>
              <a:rPr lang="de-CH" sz="2400" dirty="0"/>
              <a:t> </a:t>
            </a:r>
            <a:r>
              <a:rPr lang="de-CH" sz="2400" dirty="0" err="1"/>
              <a:t>actions</a:t>
            </a:r>
            <a:endParaRPr lang="de-CH" sz="2400" dirty="0"/>
          </a:p>
          <a:p>
            <a:pPr marL="342900" indent="-342900">
              <a:buFontTx/>
              <a:buChar char="-"/>
            </a:pPr>
            <a:r>
              <a:rPr lang="de-CH" sz="2400" dirty="0" err="1"/>
              <a:t>Generalisations</a:t>
            </a:r>
            <a:r>
              <a:rPr lang="de-CH" sz="2400" dirty="0"/>
              <a:t> </a:t>
            </a:r>
          </a:p>
        </p:txBody>
      </p:sp>
      <p:sp>
        <p:nvSpPr>
          <p:cNvPr id="14" name="Eckige Klammer links/rechts 13"/>
          <p:cNvSpPr/>
          <p:nvPr/>
        </p:nvSpPr>
        <p:spPr>
          <a:xfrm>
            <a:off x="1685750" y="4928227"/>
            <a:ext cx="594810" cy="504056"/>
          </a:xfrm>
          <a:prstGeom prst="bracketPair">
            <a:avLst/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de-CH"/>
          </a:p>
        </p:txBody>
      </p:sp>
      <p:sp>
        <p:nvSpPr>
          <p:cNvPr id="15" name="Textfeld 14"/>
          <p:cNvSpPr txBox="1"/>
          <p:nvPr/>
        </p:nvSpPr>
        <p:spPr>
          <a:xfrm>
            <a:off x="2771800" y="4902827"/>
            <a:ext cx="468052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sz="2400" dirty="0" err="1"/>
              <a:t>Present</a:t>
            </a:r>
            <a:r>
              <a:rPr lang="de-CH" sz="2400" dirty="0"/>
              <a:t> </a:t>
            </a:r>
            <a:r>
              <a:rPr lang="de-CH" sz="2400" dirty="0" err="1"/>
              <a:t>continuous</a:t>
            </a:r>
            <a:r>
              <a:rPr lang="de-CH" sz="2400" dirty="0"/>
              <a:t> </a:t>
            </a:r>
            <a:r>
              <a:rPr lang="de-CH" sz="2400" dirty="0" err="1"/>
              <a:t>for</a:t>
            </a:r>
            <a:r>
              <a:rPr lang="de-CH" sz="2400" dirty="0"/>
              <a:t> </a:t>
            </a:r>
            <a:r>
              <a:rPr lang="de-CH" sz="2400" b="1" dirty="0" err="1"/>
              <a:t>actions</a:t>
            </a:r>
            <a:r>
              <a:rPr lang="de-CH" sz="2400" b="1" dirty="0"/>
              <a:t>:</a:t>
            </a:r>
          </a:p>
          <a:p>
            <a:pPr marL="342900" indent="-342900">
              <a:buFontTx/>
              <a:buChar char="-"/>
            </a:pPr>
            <a:r>
              <a:rPr lang="de-CH" sz="2400" dirty="0"/>
              <a:t>Actions at </a:t>
            </a:r>
            <a:r>
              <a:rPr lang="de-CH" sz="2400" dirty="0" err="1"/>
              <a:t>the</a:t>
            </a:r>
            <a:r>
              <a:rPr lang="de-CH" sz="2400" dirty="0"/>
              <a:t> time </a:t>
            </a:r>
            <a:r>
              <a:rPr lang="de-CH" sz="2400" dirty="0" err="1"/>
              <a:t>of</a:t>
            </a:r>
            <a:r>
              <a:rPr lang="de-CH" sz="2400" dirty="0"/>
              <a:t> </a:t>
            </a:r>
            <a:r>
              <a:rPr lang="de-CH" sz="2400" dirty="0" err="1"/>
              <a:t>speaking</a:t>
            </a:r>
            <a:endParaRPr lang="de-CH" sz="2400" dirty="0"/>
          </a:p>
          <a:p>
            <a:pPr marL="342900" indent="-342900">
              <a:buFontTx/>
              <a:buChar char="-"/>
            </a:pPr>
            <a:r>
              <a:rPr lang="de-CH" sz="2400" dirty="0"/>
              <a:t>Limited </a:t>
            </a:r>
            <a:r>
              <a:rPr lang="de-CH" sz="2400" dirty="0" err="1"/>
              <a:t>periods</a:t>
            </a:r>
            <a:r>
              <a:rPr lang="de-CH" sz="2400" dirty="0"/>
              <a:t> </a:t>
            </a:r>
            <a:r>
              <a:rPr lang="de-CH" sz="2400" dirty="0" err="1"/>
              <a:t>of</a:t>
            </a:r>
            <a:r>
              <a:rPr lang="de-CH" sz="2400" dirty="0"/>
              <a:t> time (</a:t>
            </a:r>
            <a:r>
              <a:rPr lang="de-CH" sz="2400" dirty="0" err="1"/>
              <a:t>processes</a:t>
            </a:r>
            <a:r>
              <a:rPr lang="de-CH" sz="2400" dirty="0"/>
              <a:t>)</a:t>
            </a:r>
          </a:p>
        </p:txBody>
      </p:sp>
      <p:sp>
        <p:nvSpPr>
          <p:cNvPr id="17" name="Foliennummernplatzhalter 1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08D96-5C6D-7F4C-8CBD-D6BC85AE3150}" type="slidenum">
              <a:rPr lang="de-DE" smtClean="0"/>
              <a:pPr/>
              <a:t>1</a:t>
            </a:fld>
            <a:endParaRPr lang="de-DE"/>
          </a:p>
        </p:txBody>
      </p:sp>
      <p:sp>
        <p:nvSpPr>
          <p:cNvPr id="16" name="Fußzeilenplatzhalter 1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Englisch Grundlagen, Past tenses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7362702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CH" b="1" dirty="0"/>
              <a:t>Revision: </a:t>
            </a:r>
            <a:br>
              <a:rPr lang="de-CH" b="1" dirty="0"/>
            </a:br>
            <a:r>
              <a:rPr lang="de-CH" b="1" dirty="0" err="1"/>
              <a:t>Present</a:t>
            </a:r>
            <a:r>
              <a:rPr lang="de-CH" b="1" dirty="0"/>
              <a:t> simple &amp; </a:t>
            </a:r>
            <a:r>
              <a:rPr lang="de-CH" b="1" dirty="0" err="1"/>
              <a:t>continuous</a:t>
            </a:r>
            <a:endParaRPr lang="de-DE" b="1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e-DE" dirty="0" err="1"/>
              <a:t>present</a:t>
            </a:r>
            <a:r>
              <a:rPr lang="de-DE" dirty="0"/>
              <a:t> simple: </a:t>
            </a:r>
            <a:r>
              <a:rPr lang="de-DE" dirty="0" err="1"/>
              <a:t>focus</a:t>
            </a:r>
            <a:r>
              <a:rPr lang="de-DE" dirty="0"/>
              <a:t> on </a:t>
            </a:r>
            <a:r>
              <a:rPr lang="de-DE" dirty="0" err="1"/>
              <a:t>facts</a:t>
            </a:r>
            <a:r>
              <a:rPr lang="de-DE" dirty="0"/>
              <a:t> &amp; </a:t>
            </a:r>
            <a:r>
              <a:rPr lang="de-DE" dirty="0" err="1"/>
              <a:t>truths</a:t>
            </a:r>
            <a:endParaRPr lang="de-DE" dirty="0"/>
          </a:p>
          <a:p>
            <a:pPr marL="457200" lvl="1" indent="0">
              <a:buNone/>
            </a:pPr>
            <a:r>
              <a:rPr lang="de-DE" dirty="0"/>
              <a:t>The Aare </a:t>
            </a:r>
            <a:r>
              <a:rPr lang="de-DE" b="1" dirty="0" err="1"/>
              <a:t>flows</a:t>
            </a:r>
            <a:r>
              <a:rPr lang="de-DE" b="1" dirty="0"/>
              <a:t> </a:t>
            </a:r>
            <a:r>
              <a:rPr lang="de-DE" dirty="0" err="1"/>
              <a:t>through</a:t>
            </a:r>
            <a:r>
              <a:rPr lang="de-DE" dirty="0"/>
              <a:t> </a:t>
            </a:r>
            <a:r>
              <a:rPr lang="de-DE" dirty="0" err="1"/>
              <a:t>Berne</a:t>
            </a:r>
            <a:r>
              <a:rPr lang="de-DE" dirty="0"/>
              <a:t>.</a:t>
            </a:r>
          </a:p>
          <a:p>
            <a:pPr marL="457200" lvl="1" indent="0">
              <a:buNone/>
            </a:pPr>
            <a:r>
              <a:rPr lang="de-DE" dirty="0"/>
              <a:t>Bobby </a:t>
            </a:r>
            <a:r>
              <a:rPr lang="de-DE" b="1" dirty="0" err="1"/>
              <a:t>doesn‘t</a:t>
            </a:r>
            <a:r>
              <a:rPr lang="de-DE" b="1" dirty="0"/>
              <a:t> </a:t>
            </a:r>
            <a:r>
              <a:rPr lang="de-DE" b="1" dirty="0" err="1"/>
              <a:t>go</a:t>
            </a:r>
            <a:r>
              <a:rPr lang="de-DE" b="1" dirty="0"/>
              <a:t> </a:t>
            </a:r>
            <a:r>
              <a:rPr lang="de-DE" dirty="0"/>
              <a:t>out </a:t>
            </a:r>
            <a:r>
              <a:rPr lang="de-DE" dirty="0" err="1"/>
              <a:t>every</a:t>
            </a:r>
            <a:r>
              <a:rPr lang="de-DE" dirty="0"/>
              <a:t> </a:t>
            </a:r>
            <a:r>
              <a:rPr lang="de-DE" dirty="0" err="1"/>
              <a:t>Friday</a:t>
            </a:r>
            <a:r>
              <a:rPr lang="de-DE" dirty="0"/>
              <a:t>.</a:t>
            </a:r>
          </a:p>
          <a:p>
            <a:pPr marL="457200" lvl="1" indent="0">
              <a:buNone/>
            </a:pPr>
            <a:r>
              <a:rPr lang="de-DE" b="1" dirty="0"/>
              <a:t>Do </a:t>
            </a:r>
            <a:r>
              <a:rPr lang="de-DE" dirty="0" err="1"/>
              <a:t>you</a:t>
            </a:r>
            <a:r>
              <a:rPr lang="de-DE" dirty="0"/>
              <a:t> </a:t>
            </a:r>
            <a:r>
              <a:rPr lang="de-DE" b="1" dirty="0" err="1"/>
              <a:t>like</a:t>
            </a:r>
            <a:r>
              <a:rPr lang="de-DE" b="1" dirty="0"/>
              <a:t> </a:t>
            </a:r>
            <a:r>
              <a:rPr lang="de-DE" dirty="0" err="1"/>
              <a:t>cartoons</a:t>
            </a:r>
            <a:r>
              <a:rPr lang="de-DE" dirty="0"/>
              <a:t>?</a:t>
            </a:r>
          </a:p>
          <a:p>
            <a:r>
              <a:rPr lang="de-DE" dirty="0" err="1"/>
              <a:t>present</a:t>
            </a:r>
            <a:r>
              <a:rPr lang="de-DE" dirty="0"/>
              <a:t> </a:t>
            </a:r>
            <a:r>
              <a:rPr lang="de-DE" dirty="0" err="1"/>
              <a:t>continuous</a:t>
            </a:r>
            <a:r>
              <a:rPr lang="de-DE" dirty="0"/>
              <a:t>: </a:t>
            </a:r>
            <a:r>
              <a:rPr lang="de-DE" dirty="0" err="1"/>
              <a:t>focus</a:t>
            </a:r>
            <a:r>
              <a:rPr lang="de-DE" dirty="0"/>
              <a:t> on </a:t>
            </a:r>
            <a:r>
              <a:rPr lang="de-DE" dirty="0" err="1"/>
              <a:t>actions</a:t>
            </a:r>
            <a:r>
              <a:rPr lang="de-DE" dirty="0"/>
              <a:t>	</a:t>
            </a:r>
          </a:p>
          <a:p>
            <a:pPr marL="457200" lvl="1" indent="0">
              <a:buNone/>
            </a:pPr>
            <a:r>
              <a:rPr lang="de-DE" dirty="0" err="1"/>
              <a:t>Don‘t</a:t>
            </a:r>
            <a:r>
              <a:rPr lang="de-DE" dirty="0"/>
              <a:t> </a:t>
            </a:r>
            <a:r>
              <a:rPr lang="de-DE" dirty="0" err="1"/>
              <a:t>disturb</a:t>
            </a:r>
            <a:r>
              <a:rPr lang="de-DE" dirty="0"/>
              <a:t> </a:t>
            </a:r>
            <a:r>
              <a:rPr lang="de-DE" dirty="0" err="1"/>
              <a:t>me</a:t>
            </a:r>
            <a:r>
              <a:rPr lang="de-DE" dirty="0"/>
              <a:t>. I </a:t>
            </a:r>
            <a:r>
              <a:rPr lang="de-DE" b="1" dirty="0"/>
              <a:t>am </a:t>
            </a:r>
            <a:r>
              <a:rPr lang="de-DE" b="1" dirty="0" err="1"/>
              <a:t>eating</a:t>
            </a:r>
            <a:r>
              <a:rPr lang="de-DE" dirty="0"/>
              <a:t>.</a:t>
            </a:r>
          </a:p>
          <a:p>
            <a:pPr marL="457200" lvl="1" indent="0">
              <a:buNone/>
            </a:pPr>
            <a:r>
              <a:rPr lang="de-DE" dirty="0"/>
              <a:t>He </a:t>
            </a:r>
            <a:r>
              <a:rPr lang="de-DE" b="1" dirty="0" err="1"/>
              <a:t>is</a:t>
            </a:r>
            <a:r>
              <a:rPr lang="de-DE" b="1" dirty="0"/>
              <a:t> </a:t>
            </a:r>
            <a:r>
              <a:rPr lang="de-DE" b="1" dirty="0" err="1"/>
              <a:t>writing</a:t>
            </a:r>
            <a:r>
              <a:rPr lang="de-DE" b="1" dirty="0"/>
              <a:t> </a:t>
            </a:r>
            <a:r>
              <a:rPr lang="de-DE" dirty="0"/>
              <a:t>an </a:t>
            </a:r>
            <a:r>
              <a:rPr lang="de-DE" dirty="0" err="1"/>
              <a:t>important</a:t>
            </a:r>
            <a:r>
              <a:rPr lang="de-DE" dirty="0"/>
              <a:t> </a:t>
            </a:r>
            <a:r>
              <a:rPr lang="de-DE" dirty="0" err="1"/>
              <a:t>letter</a:t>
            </a:r>
            <a:r>
              <a:rPr lang="de-DE" dirty="0"/>
              <a:t> just </a:t>
            </a:r>
            <a:r>
              <a:rPr lang="de-DE" dirty="0" err="1"/>
              <a:t>now</a:t>
            </a:r>
            <a:r>
              <a:rPr lang="de-DE" dirty="0"/>
              <a:t>.</a:t>
            </a:r>
          </a:p>
          <a:p>
            <a:pPr marL="457200" lvl="1" indent="0">
              <a:buNone/>
            </a:pPr>
            <a:r>
              <a:rPr lang="de-DE" b="1" dirty="0"/>
              <a:t>Are </a:t>
            </a:r>
            <a:r>
              <a:rPr lang="de-DE" dirty="0" err="1"/>
              <a:t>you</a:t>
            </a:r>
            <a:r>
              <a:rPr lang="de-DE" dirty="0"/>
              <a:t> </a:t>
            </a:r>
            <a:r>
              <a:rPr lang="de-DE" b="1" dirty="0" err="1"/>
              <a:t>using</a:t>
            </a:r>
            <a:r>
              <a:rPr lang="de-DE" b="1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computer</a:t>
            </a:r>
            <a:r>
              <a:rPr lang="de-DE" dirty="0"/>
              <a:t> at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moment</a:t>
            </a:r>
            <a:r>
              <a:rPr lang="de-DE" dirty="0"/>
              <a:t>?</a:t>
            </a:r>
          </a:p>
          <a:p>
            <a:pPr>
              <a:buNone/>
            </a:pPr>
            <a:endParaRPr lang="de-DE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08D96-5C6D-7F4C-8CBD-D6BC85AE3150}" type="slidenum">
              <a:rPr lang="de-DE" smtClean="0"/>
              <a:pPr/>
              <a:t>2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Englisch Grundlagen, Past tenses</a:t>
            </a:r>
            <a:endParaRPr lang="de-DE" dirty="0"/>
          </a:p>
        </p:txBody>
      </p:sp>
      <p:sp>
        <p:nvSpPr>
          <p:cNvPr id="10" name="Textfeld 9"/>
          <p:cNvSpPr txBox="1"/>
          <p:nvPr/>
        </p:nvSpPr>
        <p:spPr>
          <a:xfrm>
            <a:off x="593152" y="2088832"/>
            <a:ext cx="413896" cy="646331"/>
          </a:xfrm>
          <a:prstGeom prst="rect">
            <a:avLst/>
          </a:prstGeom>
          <a:noFill/>
          <a:ln>
            <a:noFill/>
          </a:ln>
          <a:effectLst/>
        </p:spPr>
        <p:txBody>
          <a:bodyPr rot="0" spcFirstLastPara="0" vert="horz" wrap="non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>
              <a:spcAft>
                <a:spcPts val="0"/>
              </a:spcAft>
            </a:pPr>
            <a:r>
              <a:rPr lang="de-CH" sz="3600" b="1" dirty="0">
                <a:ln w="9525" cap="flat" cmpd="sng" algn="ctr">
                  <a:solidFill>
                    <a:srgbClr val="FFFFFF"/>
                  </a:solidFill>
                  <a:prstDash val="solid"/>
                  <a:round/>
                </a:ln>
                <a:solidFill>
                  <a:srgbClr val="00B050"/>
                </a:solidFill>
                <a:effectLst>
                  <a:outerShdw blurRad="12700" dist="38100" dir="2700000" algn="tl">
                    <a:schemeClr val="bg1">
                      <a:lumMod val="50000"/>
                    </a:schemeClr>
                  </a:outerShdw>
                </a:effectLst>
                <a:latin typeface="Calibri" charset="0"/>
                <a:ea typeface="Calibri" charset="0"/>
                <a:cs typeface="Times New Roman" charset="0"/>
              </a:rPr>
              <a:t>+</a:t>
            </a:r>
            <a:endParaRPr lang="de-DE" sz="1200" dirty="0">
              <a:solidFill>
                <a:srgbClr val="00B050"/>
              </a:solidFill>
              <a:effectLst/>
              <a:latin typeface="Calibri" charset="0"/>
              <a:ea typeface="Calibri" charset="0"/>
              <a:cs typeface="Times New Roman" charset="0"/>
            </a:endParaRPr>
          </a:p>
        </p:txBody>
      </p:sp>
      <p:sp>
        <p:nvSpPr>
          <p:cNvPr id="11" name="Textfeld 10"/>
          <p:cNvSpPr txBox="1"/>
          <p:nvPr/>
        </p:nvSpPr>
        <p:spPr>
          <a:xfrm>
            <a:off x="567751" y="4209732"/>
            <a:ext cx="413896" cy="646331"/>
          </a:xfrm>
          <a:prstGeom prst="rect">
            <a:avLst/>
          </a:prstGeom>
          <a:noFill/>
          <a:ln>
            <a:noFill/>
          </a:ln>
          <a:effectLst/>
        </p:spPr>
        <p:txBody>
          <a:bodyPr rot="0" spcFirstLastPara="0" vert="horz" wrap="non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>
              <a:spcAft>
                <a:spcPts val="0"/>
              </a:spcAft>
            </a:pPr>
            <a:r>
              <a:rPr lang="de-CH" sz="3600" b="1" dirty="0">
                <a:ln w="9525" cap="flat" cmpd="sng" algn="ctr">
                  <a:solidFill>
                    <a:srgbClr val="FFFFFF"/>
                  </a:solidFill>
                  <a:prstDash val="solid"/>
                  <a:round/>
                </a:ln>
                <a:solidFill>
                  <a:srgbClr val="00B050"/>
                </a:solidFill>
                <a:effectLst>
                  <a:outerShdw blurRad="12700" dist="38100" dir="2700000" algn="tl">
                    <a:schemeClr val="bg1">
                      <a:lumMod val="50000"/>
                    </a:schemeClr>
                  </a:outerShdw>
                </a:effectLst>
                <a:latin typeface="Calibri" charset="0"/>
                <a:ea typeface="Calibri" charset="0"/>
                <a:cs typeface="Times New Roman" charset="0"/>
              </a:rPr>
              <a:t>+</a:t>
            </a:r>
            <a:endParaRPr lang="de-DE" sz="1200" dirty="0">
              <a:solidFill>
                <a:srgbClr val="00B050"/>
              </a:solidFill>
              <a:effectLst/>
              <a:latin typeface="Calibri" charset="0"/>
              <a:ea typeface="Calibri" charset="0"/>
              <a:cs typeface="Times New Roman" charset="0"/>
            </a:endParaRPr>
          </a:p>
        </p:txBody>
      </p:sp>
      <p:sp>
        <p:nvSpPr>
          <p:cNvPr id="12" name="Textfeld 11"/>
          <p:cNvSpPr txBox="1"/>
          <p:nvPr/>
        </p:nvSpPr>
        <p:spPr>
          <a:xfrm>
            <a:off x="617951" y="2496183"/>
            <a:ext cx="373820" cy="830997"/>
          </a:xfrm>
          <a:prstGeom prst="rect">
            <a:avLst/>
          </a:prstGeom>
          <a:noFill/>
          <a:ln>
            <a:noFill/>
          </a:ln>
          <a:effectLst/>
        </p:spPr>
        <p:txBody>
          <a:bodyPr rot="0" spcFirstLastPara="0" vert="horz" wrap="non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>
              <a:spcAft>
                <a:spcPts val="0"/>
              </a:spcAft>
            </a:pPr>
            <a:r>
              <a:rPr lang="de-CH" sz="4800" b="1" dirty="0">
                <a:ln w="9525" cap="flat" cmpd="sng" algn="ctr">
                  <a:solidFill>
                    <a:srgbClr val="FFFFFF"/>
                  </a:solidFill>
                  <a:prstDash val="solid"/>
                  <a:round/>
                </a:ln>
                <a:solidFill>
                  <a:srgbClr val="C00000"/>
                </a:solidFill>
                <a:effectLst>
                  <a:outerShdw blurRad="12700" dist="38100" dir="2700000" algn="tl">
                    <a:schemeClr val="bg1">
                      <a:lumMod val="50000"/>
                    </a:schemeClr>
                  </a:outerShdw>
                </a:effectLst>
                <a:latin typeface="Calibri" charset="0"/>
                <a:ea typeface="Calibri" charset="0"/>
                <a:cs typeface="Times New Roman" charset="0"/>
              </a:rPr>
              <a:t>-</a:t>
            </a:r>
            <a:endParaRPr lang="de-DE" sz="1200" dirty="0">
              <a:solidFill>
                <a:srgbClr val="C00000"/>
              </a:solidFill>
              <a:effectLst/>
              <a:latin typeface="Calibri" charset="0"/>
              <a:ea typeface="Calibri" charset="0"/>
              <a:cs typeface="Times New Roman" charset="0"/>
            </a:endParaRPr>
          </a:p>
        </p:txBody>
      </p:sp>
      <p:sp>
        <p:nvSpPr>
          <p:cNvPr id="13" name="Textfeld 12"/>
          <p:cNvSpPr txBox="1"/>
          <p:nvPr/>
        </p:nvSpPr>
        <p:spPr>
          <a:xfrm>
            <a:off x="592551" y="4620576"/>
            <a:ext cx="373820" cy="830997"/>
          </a:xfrm>
          <a:prstGeom prst="rect">
            <a:avLst/>
          </a:prstGeom>
          <a:noFill/>
          <a:ln>
            <a:noFill/>
          </a:ln>
          <a:effectLst/>
        </p:spPr>
        <p:txBody>
          <a:bodyPr rot="0" spcFirstLastPara="0" vert="horz" wrap="non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>
              <a:spcAft>
                <a:spcPts val="0"/>
              </a:spcAft>
            </a:pPr>
            <a:r>
              <a:rPr lang="de-CH" sz="4800" b="1" dirty="0">
                <a:ln w="9525" cap="flat" cmpd="sng" algn="ctr">
                  <a:solidFill>
                    <a:srgbClr val="FFFFFF"/>
                  </a:solidFill>
                  <a:prstDash val="solid"/>
                  <a:round/>
                </a:ln>
                <a:solidFill>
                  <a:srgbClr val="C00000"/>
                </a:solidFill>
                <a:effectLst>
                  <a:outerShdw blurRad="12700" dist="38100" dir="2700000" algn="tl">
                    <a:schemeClr val="bg1">
                      <a:lumMod val="50000"/>
                    </a:schemeClr>
                  </a:outerShdw>
                </a:effectLst>
                <a:latin typeface="Calibri" charset="0"/>
                <a:ea typeface="Calibri" charset="0"/>
                <a:cs typeface="Times New Roman" charset="0"/>
              </a:rPr>
              <a:t>-</a:t>
            </a:r>
            <a:endParaRPr lang="de-DE" sz="1200" dirty="0">
              <a:solidFill>
                <a:srgbClr val="C00000"/>
              </a:solidFill>
              <a:effectLst/>
              <a:latin typeface="Calibri" charset="0"/>
              <a:ea typeface="Calibri" charset="0"/>
              <a:cs typeface="Times New Roman" charset="0"/>
            </a:endParaRPr>
          </a:p>
        </p:txBody>
      </p:sp>
      <p:sp>
        <p:nvSpPr>
          <p:cNvPr id="14" name="Textfeld 13"/>
          <p:cNvSpPr txBox="1"/>
          <p:nvPr/>
        </p:nvSpPr>
        <p:spPr>
          <a:xfrm>
            <a:off x="646000" y="3212463"/>
            <a:ext cx="351379" cy="523220"/>
          </a:xfrm>
          <a:prstGeom prst="rect">
            <a:avLst/>
          </a:prstGeom>
          <a:noFill/>
          <a:ln>
            <a:noFill/>
          </a:ln>
          <a:effectLst/>
        </p:spPr>
        <p:txBody>
          <a:bodyPr rot="0" spcFirstLastPara="0" vert="horz" wrap="non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>
              <a:spcAft>
                <a:spcPts val="0"/>
              </a:spcAft>
            </a:pPr>
            <a:r>
              <a:rPr lang="de-CH" sz="2800" b="1" dirty="0">
                <a:ln w="9525" cap="flat" cmpd="sng" algn="ctr">
                  <a:solidFill>
                    <a:srgbClr val="FFFFFF"/>
                  </a:solidFill>
                  <a:prstDash val="solid"/>
                  <a:round/>
                </a:ln>
                <a:solidFill>
                  <a:srgbClr val="FFC000"/>
                </a:solidFill>
                <a:effectLst>
                  <a:outerShdw blurRad="12700" dist="38100" dir="2700000" algn="tl">
                    <a:schemeClr val="bg1">
                      <a:lumMod val="50000"/>
                    </a:schemeClr>
                  </a:outerShdw>
                </a:effectLst>
                <a:latin typeface="Calibri" charset="0"/>
                <a:ea typeface="Calibri" charset="0"/>
                <a:cs typeface="Times New Roman" charset="0"/>
              </a:rPr>
              <a:t>?</a:t>
            </a:r>
            <a:endParaRPr lang="de-DE" sz="2800" dirty="0">
              <a:solidFill>
                <a:srgbClr val="FFC000"/>
              </a:solidFill>
              <a:effectLst/>
              <a:latin typeface="Calibri" charset="0"/>
              <a:ea typeface="Calibri" charset="0"/>
              <a:cs typeface="Times New Roman" charset="0"/>
            </a:endParaRPr>
          </a:p>
        </p:txBody>
      </p:sp>
      <p:sp>
        <p:nvSpPr>
          <p:cNvPr id="15" name="Textfeld 14"/>
          <p:cNvSpPr txBox="1"/>
          <p:nvPr/>
        </p:nvSpPr>
        <p:spPr>
          <a:xfrm>
            <a:off x="612345" y="5320345"/>
            <a:ext cx="351379" cy="523220"/>
          </a:xfrm>
          <a:prstGeom prst="rect">
            <a:avLst/>
          </a:prstGeom>
          <a:noFill/>
          <a:ln>
            <a:noFill/>
          </a:ln>
          <a:effectLst/>
        </p:spPr>
        <p:txBody>
          <a:bodyPr rot="0" spcFirstLastPara="0" vert="horz" wrap="non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>
              <a:spcAft>
                <a:spcPts val="0"/>
              </a:spcAft>
            </a:pPr>
            <a:r>
              <a:rPr lang="de-CH" sz="2800" b="1" dirty="0">
                <a:ln w="9525" cap="flat" cmpd="sng" algn="ctr">
                  <a:solidFill>
                    <a:srgbClr val="FFFFFF"/>
                  </a:solidFill>
                  <a:prstDash val="solid"/>
                  <a:round/>
                </a:ln>
                <a:solidFill>
                  <a:srgbClr val="FFC000"/>
                </a:solidFill>
                <a:effectLst>
                  <a:outerShdw blurRad="12700" dist="38100" dir="2700000" algn="tl">
                    <a:schemeClr val="bg1">
                      <a:lumMod val="50000"/>
                    </a:schemeClr>
                  </a:outerShdw>
                </a:effectLst>
                <a:latin typeface="Calibri" charset="0"/>
                <a:ea typeface="Calibri" charset="0"/>
                <a:cs typeface="Times New Roman" charset="0"/>
              </a:rPr>
              <a:t>?</a:t>
            </a:r>
            <a:endParaRPr lang="de-DE" sz="2800" dirty="0">
              <a:solidFill>
                <a:srgbClr val="FFC000"/>
              </a:solidFill>
              <a:effectLst/>
              <a:latin typeface="Calibri" charset="0"/>
              <a:ea typeface="Calibri" charset="0"/>
              <a:cs typeface="Times New Roman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b="1" dirty="0" err="1"/>
              <a:t>The</a:t>
            </a:r>
            <a:r>
              <a:rPr lang="de-DE" b="1" dirty="0"/>
              <a:t> </a:t>
            </a:r>
            <a:r>
              <a:rPr lang="de-DE" b="1" dirty="0" err="1"/>
              <a:t>past</a:t>
            </a:r>
            <a:r>
              <a:rPr lang="de-DE" b="1" dirty="0"/>
              <a:t> simple</a:t>
            </a:r>
          </a:p>
        </p:txBody>
      </p:sp>
      <p:graphicFrame>
        <p:nvGraphicFramePr>
          <p:cNvPr id="5" name="Inhaltsplatzhalt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59719037"/>
              </p:ext>
            </p:extLst>
          </p:nvPr>
        </p:nvGraphicFramePr>
        <p:xfrm>
          <a:off x="457200" y="1600200"/>
          <a:ext cx="8229600" cy="3749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9745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735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65856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de-DE" i="0" dirty="0" err="1"/>
                        <a:t>regular</a:t>
                      </a:r>
                      <a:r>
                        <a:rPr lang="de-DE" i="0" dirty="0"/>
                        <a:t> </a:t>
                      </a:r>
                      <a:r>
                        <a:rPr lang="de-DE" i="0" dirty="0" err="1"/>
                        <a:t>verbs</a:t>
                      </a:r>
                      <a:endParaRPr lang="de-DE" i="0" dirty="0"/>
                    </a:p>
                    <a:p>
                      <a:r>
                        <a:rPr lang="de-DE" i="1" dirty="0" err="1"/>
                        <a:t>irregular</a:t>
                      </a:r>
                      <a:r>
                        <a:rPr lang="de-DE" i="1" dirty="0"/>
                        <a:t> </a:t>
                      </a:r>
                      <a:r>
                        <a:rPr lang="de-DE" i="1" dirty="0" err="1"/>
                        <a:t>verbs</a:t>
                      </a:r>
                      <a:endParaRPr lang="de-DE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+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-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sz="2400" dirty="0"/>
                        <a:t>I</a:t>
                      </a:r>
                    </a:p>
                    <a:p>
                      <a:r>
                        <a:rPr lang="de-DE" sz="2400" dirty="0" err="1"/>
                        <a:t>you</a:t>
                      </a:r>
                      <a:endParaRPr lang="de-DE" sz="2400" dirty="0"/>
                    </a:p>
                    <a:p>
                      <a:r>
                        <a:rPr lang="de-DE" sz="2400" dirty="0" err="1"/>
                        <a:t>he/she/it</a:t>
                      </a:r>
                      <a:endParaRPr lang="de-DE" sz="2400" dirty="0"/>
                    </a:p>
                    <a:p>
                      <a:r>
                        <a:rPr lang="de-DE" sz="2400" dirty="0" err="1"/>
                        <a:t>we</a:t>
                      </a:r>
                      <a:endParaRPr lang="de-DE" sz="2400" dirty="0"/>
                    </a:p>
                    <a:p>
                      <a:r>
                        <a:rPr lang="de-DE" sz="2400" dirty="0" err="1"/>
                        <a:t>you</a:t>
                      </a:r>
                      <a:endParaRPr lang="de-DE" sz="2400" dirty="0"/>
                    </a:p>
                    <a:p>
                      <a:r>
                        <a:rPr lang="de-DE" sz="2400" dirty="0" err="1"/>
                        <a:t>they</a:t>
                      </a:r>
                      <a:endParaRPr lang="de-DE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2400" dirty="0"/>
                    </a:p>
                    <a:p>
                      <a:endParaRPr lang="de-DE" sz="2400" dirty="0"/>
                    </a:p>
                    <a:p>
                      <a:r>
                        <a:rPr lang="de-DE" sz="2400" b="1" dirty="0" err="1"/>
                        <a:t>stayed</a:t>
                      </a:r>
                      <a:r>
                        <a:rPr lang="de-DE" sz="2400" b="1" dirty="0"/>
                        <a:t> </a:t>
                      </a:r>
                      <a:r>
                        <a:rPr lang="de-DE" sz="2400" dirty="0"/>
                        <a:t>in a </a:t>
                      </a:r>
                      <a:r>
                        <a:rPr lang="de-DE" sz="2400" dirty="0" err="1"/>
                        <a:t>hotel</a:t>
                      </a:r>
                      <a:r>
                        <a:rPr lang="de-DE" sz="2400" dirty="0"/>
                        <a:t>.</a:t>
                      </a:r>
                    </a:p>
                    <a:p>
                      <a:r>
                        <a:rPr lang="de-DE" sz="2400" b="1" i="1" dirty="0" err="1"/>
                        <a:t>went</a:t>
                      </a:r>
                      <a:r>
                        <a:rPr lang="de-DE" sz="2400" b="1" dirty="0"/>
                        <a:t> </a:t>
                      </a:r>
                      <a:r>
                        <a:rPr lang="de-DE" sz="2400" dirty="0"/>
                        <a:t>on </a:t>
                      </a:r>
                      <a:r>
                        <a:rPr lang="de-DE" sz="2400" dirty="0" err="1"/>
                        <a:t>holiday</a:t>
                      </a:r>
                      <a:r>
                        <a:rPr lang="de-DE" sz="2400" dirty="0"/>
                        <a:t>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2400" dirty="0"/>
                    </a:p>
                    <a:p>
                      <a:endParaRPr lang="de-DE" sz="2400" dirty="0"/>
                    </a:p>
                    <a:p>
                      <a:r>
                        <a:rPr lang="de-DE" sz="2400" b="1" dirty="0" err="1"/>
                        <a:t>didn‘t</a:t>
                      </a:r>
                      <a:r>
                        <a:rPr lang="de-DE" sz="2400" b="1" dirty="0"/>
                        <a:t> </a:t>
                      </a:r>
                      <a:r>
                        <a:rPr lang="de-DE" sz="2400" b="1" dirty="0" err="1"/>
                        <a:t>stay</a:t>
                      </a:r>
                      <a:r>
                        <a:rPr lang="de-DE" sz="2400" b="1" dirty="0"/>
                        <a:t> </a:t>
                      </a:r>
                      <a:r>
                        <a:rPr lang="de-DE" sz="2400" dirty="0"/>
                        <a:t>in a </a:t>
                      </a:r>
                      <a:r>
                        <a:rPr lang="de-DE" sz="2400" dirty="0" err="1"/>
                        <a:t>hotel</a:t>
                      </a:r>
                      <a:r>
                        <a:rPr lang="de-DE" sz="2400" dirty="0"/>
                        <a:t>.</a:t>
                      </a:r>
                    </a:p>
                    <a:p>
                      <a:r>
                        <a:rPr lang="de-DE" sz="2400" b="1" i="1" dirty="0" err="1"/>
                        <a:t>didn‘t</a:t>
                      </a:r>
                      <a:r>
                        <a:rPr lang="de-DE" sz="2400" b="1" i="1" dirty="0"/>
                        <a:t> </a:t>
                      </a:r>
                      <a:r>
                        <a:rPr lang="de-DE" sz="2400" b="1" i="1" dirty="0" err="1"/>
                        <a:t>go</a:t>
                      </a:r>
                      <a:r>
                        <a:rPr lang="de-DE" sz="2400" b="1" i="1" dirty="0"/>
                        <a:t> </a:t>
                      </a:r>
                      <a:r>
                        <a:rPr lang="de-DE" sz="2400" dirty="0"/>
                        <a:t>on </a:t>
                      </a:r>
                      <a:r>
                        <a:rPr lang="de-DE" sz="2400" dirty="0" err="1"/>
                        <a:t>holiday</a:t>
                      </a:r>
                      <a:r>
                        <a:rPr lang="de-DE" sz="2400" dirty="0"/>
                        <a:t>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de-DE" sz="240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de-DE" sz="2400" b="1" dirty="0" err="1"/>
                        <a:t>Did</a:t>
                      </a:r>
                      <a:r>
                        <a:rPr lang="de-DE" sz="2400" b="1" dirty="0"/>
                        <a:t> </a:t>
                      </a:r>
                      <a:r>
                        <a:rPr lang="de-DE" sz="2400" dirty="0" err="1"/>
                        <a:t>you</a:t>
                      </a:r>
                      <a:r>
                        <a:rPr lang="de-DE" sz="2400" dirty="0"/>
                        <a:t> </a:t>
                      </a:r>
                      <a:r>
                        <a:rPr lang="de-DE" sz="2400" b="1" dirty="0" err="1"/>
                        <a:t>stay</a:t>
                      </a:r>
                      <a:r>
                        <a:rPr lang="de-DE" sz="2400" b="1" dirty="0"/>
                        <a:t> </a:t>
                      </a:r>
                      <a:r>
                        <a:rPr lang="de-DE" sz="2400" dirty="0"/>
                        <a:t>in a </a:t>
                      </a:r>
                      <a:r>
                        <a:rPr lang="de-DE" sz="2400" dirty="0" err="1"/>
                        <a:t>hotel</a:t>
                      </a:r>
                      <a:r>
                        <a:rPr lang="de-DE" sz="2400" dirty="0"/>
                        <a:t>? – </a:t>
                      </a:r>
                      <a:r>
                        <a:rPr lang="de-DE" sz="2400" dirty="0" err="1"/>
                        <a:t>Yes</a:t>
                      </a:r>
                      <a:r>
                        <a:rPr lang="de-DE" sz="2400" dirty="0"/>
                        <a:t>,</a:t>
                      </a:r>
                      <a:r>
                        <a:rPr lang="de-DE" sz="2400" baseline="0" dirty="0"/>
                        <a:t> I </a:t>
                      </a:r>
                      <a:r>
                        <a:rPr lang="de-DE" sz="2400" b="1" baseline="0" dirty="0" err="1"/>
                        <a:t>did</a:t>
                      </a:r>
                      <a:r>
                        <a:rPr lang="de-DE" sz="2400" baseline="0" dirty="0"/>
                        <a:t>.</a:t>
                      </a:r>
                    </a:p>
                    <a:p>
                      <a:r>
                        <a:rPr lang="de-DE" sz="2400" b="1" i="1" baseline="0" dirty="0" err="1"/>
                        <a:t>Did</a:t>
                      </a:r>
                      <a:r>
                        <a:rPr lang="de-DE" sz="2400" b="1" baseline="0" dirty="0"/>
                        <a:t> </a:t>
                      </a:r>
                      <a:r>
                        <a:rPr lang="de-DE" sz="2400" baseline="0" dirty="0" err="1"/>
                        <a:t>you</a:t>
                      </a:r>
                      <a:r>
                        <a:rPr lang="de-DE" sz="2400" baseline="0" dirty="0"/>
                        <a:t> </a:t>
                      </a:r>
                      <a:r>
                        <a:rPr lang="de-DE" sz="2400" b="1" i="1" baseline="0" dirty="0" err="1"/>
                        <a:t>go</a:t>
                      </a:r>
                      <a:r>
                        <a:rPr lang="de-DE" sz="2400" b="1" baseline="0" dirty="0"/>
                        <a:t> </a:t>
                      </a:r>
                      <a:r>
                        <a:rPr lang="de-DE" sz="2400" baseline="0" dirty="0"/>
                        <a:t>on </a:t>
                      </a:r>
                      <a:r>
                        <a:rPr lang="de-DE" sz="2400" baseline="0" dirty="0" err="1"/>
                        <a:t>holiday</a:t>
                      </a:r>
                      <a:r>
                        <a:rPr lang="de-DE" sz="2400" baseline="0" dirty="0"/>
                        <a:t>? – No, I </a:t>
                      </a:r>
                      <a:r>
                        <a:rPr lang="de-DE" sz="2400" b="1" baseline="0" dirty="0" err="1"/>
                        <a:t>didn‘t</a:t>
                      </a:r>
                      <a:r>
                        <a:rPr lang="de-DE" sz="2400" baseline="0" dirty="0"/>
                        <a:t>.</a:t>
                      </a:r>
                      <a:endParaRPr lang="de-DE" sz="2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6" name="Textfeld 5"/>
          <p:cNvSpPr txBox="1"/>
          <p:nvPr/>
        </p:nvSpPr>
        <p:spPr>
          <a:xfrm>
            <a:off x="457200" y="5587862"/>
            <a:ext cx="8229600" cy="46166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de-DE" sz="2400" dirty="0" err="1"/>
              <a:t>We</a:t>
            </a:r>
            <a:r>
              <a:rPr lang="de-DE" sz="2400" dirty="0"/>
              <a:t> </a:t>
            </a:r>
            <a:r>
              <a:rPr lang="de-DE" sz="2400" dirty="0" err="1"/>
              <a:t>use</a:t>
            </a:r>
            <a:r>
              <a:rPr lang="de-DE" sz="2400" dirty="0"/>
              <a:t> </a:t>
            </a:r>
            <a:r>
              <a:rPr lang="de-DE" sz="2400" dirty="0" err="1"/>
              <a:t>the</a:t>
            </a:r>
            <a:r>
              <a:rPr lang="de-DE" sz="2400" dirty="0"/>
              <a:t> </a:t>
            </a:r>
            <a:r>
              <a:rPr lang="de-DE" sz="2400" dirty="0" err="1"/>
              <a:t>past</a:t>
            </a:r>
            <a:r>
              <a:rPr lang="de-DE" sz="2400" dirty="0"/>
              <a:t> simple to </a:t>
            </a:r>
            <a:r>
              <a:rPr lang="de-DE" sz="2400" dirty="0" err="1"/>
              <a:t>talk</a:t>
            </a:r>
            <a:r>
              <a:rPr lang="de-DE" sz="2400" dirty="0"/>
              <a:t> </a:t>
            </a:r>
            <a:r>
              <a:rPr lang="de-DE" sz="2400" dirty="0" err="1"/>
              <a:t>about</a:t>
            </a:r>
            <a:r>
              <a:rPr lang="de-DE" sz="2400" dirty="0"/>
              <a:t> </a:t>
            </a:r>
            <a:r>
              <a:rPr lang="de-DE" sz="2400" b="1" dirty="0" err="1"/>
              <a:t>finished</a:t>
            </a:r>
            <a:r>
              <a:rPr lang="de-DE" sz="2400" b="1" dirty="0"/>
              <a:t> </a:t>
            </a:r>
            <a:r>
              <a:rPr lang="de-DE" sz="2400" b="1" dirty="0" err="1"/>
              <a:t>actions</a:t>
            </a:r>
            <a:r>
              <a:rPr lang="de-DE" sz="2400" b="1" dirty="0"/>
              <a:t> </a:t>
            </a:r>
            <a:r>
              <a:rPr lang="de-DE" sz="2400" dirty="0"/>
              <a:t>in </a:t>
            </a:r>
            <a:r>
              <a:rPr lang="de-DE" sz="2400" dirty="0" err="1"/>
              <a:t>the</a:t>
            </a:r>
            <a:r>
              <a:rPr lang="de-DE" sz="2400" dirty="0"/>
              <a:t> </a:t>
            </a:r>
            <a:r>
              <a:rPr lang="de-DE" sz="2400" dirty="0" err="1"/>
              <a:t>past</a:t>
            </a:r>
            <a:r>
              <a:rPr lang="de-DE" sz="2400" dirty="0"/>
              <a:t>.</a:t>
            </a:r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08D96-5C6D-7F4C-8CBD-D6BC85AE3150}" type="slidenum">
              <a:rPr lang="de-DE" smtClean="0"/>
              <a:pPr/>
              <a:t>3</a:t>
            </a:fld>
            <a:endParaRPr lang="de-DE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Englisch Grundlagen, Past tenses</a:t>
            </a:r>
            <a:endParaRPr lang="de-DE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b="1" dirty="0" err="1"/>
              <a:t>The</a:t>
            </a:r>
            <a:r>
              <a:rPr lang="de-DE" b="1" dirty="0"/>
              <a:t> </a:t>
            </a:r>
            <a:r>
              <a:rPr lang="de-DE" b="1" dirty="0" err="1"/>
              <a:t>past</a:t>
            </a:r>
            <a:r>
              <a:rPr lang="de-DE" b="1" dirty="0"/>
              <a:t> simple (2) </a:t>
            </a:r>
          </a:p>
        </p:txBody>
      </p:sp>
      <p:graphicFrame>
        <p:nvGraphicFramePr>
          <p:cNvPr id="4" name="Inhaltsplatzhalter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3169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7947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25012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de-DE" sz="2800" dirty="0" err="1"/>
                        <a:t>infinitive</a:t>
                      </a:r>
                      <a:endParaRPr lang="de-DE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2800" dirty="0" err="1"/>
                        <a:t>past</a:t>
                      </a:r>
                      <a:endParaRPr lang="de-DE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sz="2800" dirty="0" err="1"/>
                        <a:t>work</a:t>
                      </a:r>
                      <a:endParaRPr lang="de-DE" sz="2800" dirty="0"/>
                    </a:p>
                    <a:p>
                      <a:r>
                        <a:rPr lang="de-DE" sz="2800" dirty="0" err="1"/>
                        <a:t>stay</a:t>
                      </a:r>
                      <a:endParaRPr lang="de-DE" sz="2800" dirty="0"/>
                    </a:p>
                    <a:p>
                      <a:r>
                        <a:rPr lang="de-DE" sz="2800" dirty="0" err="1"/>
                        <a:t>like</a:t>
                      </a:r>
                      <a:endParaRPr lang="de-DE" sz="2800" dirty="0"/>
                    </a:p>
                    <a:p>
                      <a:r>
                        <a:rPr lang="de-DE" sz="2800" dirty="0" err="1"/>
                        <a:t>study</a:t>
                      </a:r>
                      <a:endParaRPr lang="de-DE" sz="2800" dirty="0"/>
                    </a:p>
                    <a:p>
                      <a:r>
                        <a:rPr lang="de-DE" sz="2800" dirty="0" err="1"/>
                        <a:t>stop</a:t>
                      </a:r>
                      <a:endParaRPr lang="de-DE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2800" dirty="0" err="1"/>
                        <a:t>work</a:t>
                      </a:r>
                      <a:r>
                        <a:rPr lang="de-DE" sz="2800" b="1" dirty="0" err="1"/>
                        <a:t>ed</a:t>
                      </a:r>
                      <a:endParaRPr lang="de-DE" sz="2800" b="1" dirty="0"/>
                    </a:p>
                    <a:p>
                      <a:r>
                        <a:rPr lang="de-DE" sz="2800" b="0" dirty="0" err="1"/>
                        <a:t>stay</a:t>
                      </a:r>
                      <a:r>
                        <a:rPr lang="de-DE" sz="2800" b="1" dirty="0" err="1"/>
                        <a:t>ed</a:t>
                      </a:r>
                      <a:endParaRPr lang="de-DE" sz="2800" b="1" dirty="0"/>
                    </a:p>
                    <a:p>
                      <a:r>
                        <a:rPr lang="de-DE" sz="2800" b="0" dirty="0" err="1"/>
                        <a:t>like</a:t>
                      </a:r>
                      <a:r>
                        <a:rPr lang="de-DE" sz="2800" b="1" dirty="0" err="1"/>
                        <a:t>d</a:t>
                      </a:r>
                      <a:r>
                        <a:rPr lang="de-DE" sz="2800" b="1" baseline="0" dirty="0"/>
                        <a:t> </a:t>
                      </a:r>
                      <a:r>
                        <a:rPr lang="de-DE" sz="2800" b="0" baseline="0" dirty="0"/>
                        <a:t>(just </a:t>
                      </a:r>
                      <a:r>
                        <a:rPr lang="de-DE" sz="2800" b="0" baseline="0" dirty="0" err="1"/>
                        <a:t>add</a:t>
                      </a:r>
                      <a:r>
                        <a:rPr lang="de-DE" sz="2800" b="0" baseline="0" dirty="0"/>
                        <a:t> </a:t>
                      </a:r>
                      <a:r>
                        <a:rPr lang="de-DE" sz="2800" b="1" i="1" baseline="0" dirty="0"/>
                        <a:t>d</a:t>
                      </a:r>
                      <a:r>
                        <a:rPr lang="de-DE" sz="2800" b="0" i="0" baseline="0" dirty="0"/>
                        <a:t> </a:t>
                      </a:r>
                      <a:r>
                        <a:rPr lang="de-DE" sz="2800" b="0" i="0" baseline="0" dirty="0" err="1"/>
                        <a:t>if</a:t>
                      </a:r>
                      <a:r>
                        <a:rPr lang="de-DE" sz="2800" b="0" i="0" baseline="0" dirty="0"/>
                        <a:t> </a:t>
                      </a:r>
                      <a:r>
                        <a:rPr lang="de-DE" sz="2800" b="0" i="0" baseline="0" dirty="0" err="1"/>
                        <a:t>verb</a:t>
                      </a:r>
                      <a:r>
                        <a:rPr lang="de-DE" sz="2800" b="0" i="0" baseline="0" dirty="0"/>
                        <a:t> </a:t>
                      </a:r>
                      <a:r>
                        <a:rPr lang="de-DE" sz="2800" b="0" i="0" baseline="0" dirty="0" err="1"/>
                        <a:t>finishes</a:t>
                      </a:r>
                      <a:r>
                        <a:rPr lang="de-DE" sz="2800" b="0" i="0" baseline="0" dirty="0"/>
                        <a:t> in </a:t>
                      </a:r>
                      <a:r>
                        <a:rPr lang="de-DE" sz="2800" b="0" i="1" baseline="0" dirty="0"/>
                        <a:t>e</a:t>
                      </a:r>
                      <a:r>
                        <a:rPr lang="de-DE" sz="2800" b="0" i="0" baseline="0" dirty="0"/>
                        <a:t>)</a:t>
                      </a:r>
                    </a:p>
                    <a:p>
                      <a:r>
                        <a:rPr lang="de-DE" sz="2800" b="0" i="0" baseline="0" dirty="0" err="1"/>
                        <a:t>stud</a:t>
                      </a:r>
                      <a:r>
                        <a:rPr lang="de-DE" sz="2800" b="1" i="0" baseline="0" dirty="0" err="1"/>
                        <a:t>ied</a:t>
                      </a:r>
                      <a:r>
                        <a:rPr lang="de-DE" sz="2800" b="0" i="1" baseline="0" dirty="0"/>
                        <a:t> </a:t>
                      </a:r>
                      <a:r>
                        <a:rPr lang="de-DE" sz="2800" b="0" i="0" baseline="0" dirty="0"/>
                        <a:t>(y </a:t>
                      </a:r>
                      <a:r>
                        <a:rPr lang="de-DE" sz="2800" b="0" i="0" baseline="0" dirty="0">
                          <a:sym typeface="Wingdings"/>
                        </a:rPr>
                        <a:t> i </a:t>
                      </a:r>
                      <a:r>
                        <a:rPr lang="de-DE" sz="2800" b="0" i="0" baseline="0" dirty="0" err="1">
                          <a:sym typeface="Wingdings"/>
                        </a:rPr>
                        <a:t>after</a:t>
                      </a:r>
                      <a:r>
                        <a:rPr lang="de-DE" sz="2800" b="0" i="0" baseline="0" dirty="0">
                          <a:sym typeface="Wingdings"/>
                        </a:rPr>
                        <a:t> </a:t>
                      </a:r>
                      <a:r>
                        <a:rPr lang="de-DE" sz="2800" b="0" i="0" baseline="0" dirty="0" err="1">
                          <a:sym typeface="Wingdings"/>
                        </a:rPr>
                        <a:t>consonant</a:t>
                      </a:r>
                      <a:r>
                        <a:rPr lang="de-DE" sz="2800" b="0" i="0" baseline="0" dirty="0">
                          <a:sym typeface="Wingdings"/>
                        </a:rPr>
                        <a:t>)</a:t>
                      </a:r>
                    </a:p>
                    <a:p>
                      <a:r>
                        <a:rPr lang="de-DE" sz="2800" b="0" i="0" baseline="0" dirty="0" err="1">
                          <a:sym typeface="Wingdings"/>
                        </a:rPr>
                        <a:t>stop</a:t>
                      </a:r>
                      <a:r>
                        <a:rPr lang="de-DE" sz="2800" b="1" i="0" baseline="0" dirty="0" err="1">
                          <a:sym typeface="Wingdings"/>
                        </a:rPr>
                        <a:t>ped</a:t>
                      </a:r>
                      <a:r>
                        <a:rPr lang="de-DE" sz="2800" b="1" i="0" baseline="0" dirty="0">
                          <a:sym typeface="Wingdings"/>
                        </a:rPr>
                        <a:t> </a:t>
                      </a:r>
                      <a:r>
                        <a:rPr lang="de-DE" sz="2800" b="0" i="0" baseline="0" dirty="0">
                          <a:sym typeface="Wingdings"/>
                        </a:rPr>
                        <a:t>(double </a:t>
                      </a:r>
                      <a:r>
                        <a:rPr lang="de-DE" sz="2800" b="0" i="0" baseline="0" dirty="0" err="1">
                          <a:sym typeface="Wingdings"/>
                        </a:rPr>
                        <a:t>consonant</a:t>
                      </a:r>
                      <a:r>
                        <a:rPr lang="de-DE" sz="2800" b="0" i="0" baseline="0" dirty="0">
                          <a:sym typeface="Wingdings"/>
                        </a:rPr>
                        <a:t> </a:t>
                      </a:r>
                      <a:r>
                        <a:rPr lang="de-DE" sz="2800" b="0" i="0" baseline="0" dirty="0" err="1">
                          <a:sym typeface="Wingdings"/>
                        </a:rPr>
                        <a:t>if</a:t>
                      </a:r>
                      <a:r>
                        <a:rPr lang="de-DE" sz="2800" b="0" i="0" baseline="0" dirty="0">
                          <a:sym typeface="Wingdings"/>
                        </a:rPr>
                        <a:t> </a:t>
                      </a:r>
                      <a:r>
                        <a:rPr lang="de-DE" sz="2800" b="0" i="0" baseline="0" dirty="0" err="1">
                          <a:sym typeface="Wingdings"/>
                        </a:rPr>
                        <a:t>verb</a:t>
                      </a:r>
                      <a:r>
                        <a:rPr lang="de-DE" sz="2800" b="0" i="0" baseline="0" dirty="0">
                          <a:sym typeface="Wingdings"/>
                        </a:rPr>
                        <a:t> </a:t>
                      </a:r>
                      <a:r>
                        <a:rPr lang="de-DE" sz="2800" b="0" i="0" baseline="0" dirty="0" err="1">
                          <a:sym typeface="Wingdings"/>
                        </a:rPr>
                        <a:t>finishes</a:t>
                      </a:r>
                      <a:r>
                        <a:rPr lang="de-DE" sz="2800" b="0" i="0" baseline="0" dirty="0">
                          <a:sym typeface="Wingdings"/>
                        </a:rPr>
                        <a:t> </a:t>
                      </a:r>
                      <a:r>
                        <a:rPr lang="de-DE" sz="2800" b="0" i="0" baseline="0" dirty="0" err="1">
                          <a:sym typeface="Wingdings"/>
                        </a:rPr>
                        <a:t>consonant-vowel-consonant</a:t>
                      </a:r>
                      <a:r>
                        <a:rPr lang="de-DE" sz="2800" b="0" i="0" baseline="0" dirty="0">
                          <a:sym typeface="Wingdings"/>
                        </a:rPr>
                        <a:t>)</a:t>
                      </a:r>
                      <a:endParaRPr lang="de-DE" sz="28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5" name="Textfeld 4"/>
          <p:cNvSpPr txBox="1"/>
          <p:nvPr/>
        </p:nvSpPr>
        <p:spPr>
          <a:xfrm>
            <a:off x="1321588" y="5327404"/>
            <a:ext cx="6246571" cy="52322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de-DE" sz="2800" b="1" dirty="0" err="1"/>
              <a:t>Spelling</a:t>
            </a:r>
            <a:r>
              <a:rPr lang="de-DE" sz="2800" b="1" dirty="0"/>
              <a:t> </a:t>
            </a:r>
            <a:r>
              <a:rPr lang="de-DE" sz="2800" b="1" dirty="0" err="1"/>
              <a:t>rules</a:t>
            </a:r>
            <a:r>
              <a:rPr lang="de-DE" sz="2800" b="1" dirty="0"/>
              <a:t>: </a:t>
            </a:r>
            <a:r>
              <a:rPr lang="de-DE" sz="2800" dirty="0" err="1"/>
              <a:t>see</a:t>
            </a:r>
            <a:r>
              <a:rPr lang="de-DE" sz="2800" dirty="0"/>
              <a:t> </a:t>
            </a:r>
            <a:r>
              <a:rPr lang="de-DE" sz="2800" dirty="0" err="1"/>
              <a:t>appendix</a:t>
            </a:r>
            <a:r>
              <a:rPr lang="de-DE" sz="2800" dirty="0"/>
              <a:t> 3, p152.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08D96-5C6D-7F4C-8CBD-D6BC85AE3150}" type="slidenum">
              <a:rPr lang="de-DE" smtClean="0"/>
              <a:pPr/>
              <a:t>4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Englisch Grundlagen, Past tenses</a:t>
            </a:r>
            <a:endParaRPr lang="de-DE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b="1" dirty="0" err="1"/>
              <a:t>The</a:t>
            </a:r>
            <a:r>
              <a:rPr lang="de-DE" b="1" dirty="0"/>
              <a:t> </a:t>
            </a:r>
            <a:r>
              <a:rPr lang="de-DE" b="1" dirty="0" err="1"/>
              <a:t>past</a:t>
            </a:r>
            <a:r>
              <a:rPr lang="de-DE" b="1" dirty="0"/>
              <a:t> simple (3) – </a:t>
            </a:r>
            <a:r>
              <a:rPr lang="de-DE" b="1" dirty="0" err="1"/>
              <a:t>irregular</a:t>
            </a:r>
            <a:r>
              <a:rPr lang="de-DE" b="1" dirty="0"/>
              <a:t> </a:t>
            </a:r>
            <a:r>
              <a:rPr lang="de-DE" b="1" dirty="0" err="1"/>
              <a:t>verbs</a:t>
            </a:r>
            <a:endParaRPr lang="de-DE" b="1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960258"/>
          </a:xfrm>
        </p:spPr>
        <p:txBody>
          <a:bodyPr/>
          <a:lstStyle/>
          <a:p>
            <a:r>
              <a:rPr lang="de-DE" dirty="0" err="1"/>
              <a:t>Three</a:t>
            </a:r>
            <a:r>
              <a:rPr lang="de-DE" dirty="0"/>
              <a:t> </a:t>
            </a:r>
            <a:r>
              <a:rPr lang="de-DE" dirty="0" err="1"/>
              <a:t>groups</a:t>
            </a:r>
            <a:r>
              <a:rPr lang="de-DE" dirty="0"/>
              <a:t> of </a:t>
            </a:r>
            <a:r>
              <a:rPr lang="de-DE" dirty="0" err="1"/>
              <a:t>irregular</a:t>
            </a:r>
            <a:r>
              <a:rPr lang="de-DE" dirty="0"/>
              <a:t> </a:t>
            </a:r>
            <a:r>
              <a:rPr lang="de-DE" dirty="0" err="1"/>
              <a:t>verbs</a:t>
            </a:r>
            <a:r>
              <a:rPr lang="de-DE" dirty="0"/>
              <a:t>:</a:t>
            </a:r>
          </a:p>
        </p:txBody>
      </p:sp>
      <p:graphicFrame>
        <p:nvGraphicFramePr>
          <p:cNvPr id="5" name="Tabelle 4"/>
          <p:cNvGraphicFramePr>
            <a:graphicFrameLocks noGrp="1"/>
          </p:cNvGraphicFramePr>
          <p:nvPr/>
        </p:nvGraphicFramePr>
        <p:xfrm>
          <a:off x="908592" y="2271374"/>
          <a:ext cx="7475236" cy="3413760"/>
        </p:xfrm>
        <a:graphic>
          <a:graphicData uri="http://schemas.openxmlformats.org/drawingml/2006/table">
            <a:tbl>
              <a:tblPr firstRow="1" bandRow="1">
                <a:tableStyleId>{B301B821-A1FF-4177-AEE7-76D212191A09}</a:tableStyleId>
              </a:tblPr>
              <a:tblGrid>
                <a:gridCol w="100522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1997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9270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45732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de-DE" sz="2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2600" dirty="0"/>
                        <a:t>Infinitive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2600" dirty="0" err="1"/>
                        <a:t>Past</a:t>
                      </a:r>
                      <a:endParaRPr lang="de-DE" sz="2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2600" dirty="0" err="1"/>
                        <a:t>Past</a:t>
                      </a:r>
                      <a:r>
                        <a:rPr lang="de-DE" sz="2600" dirty="0"/>
                        <a:t> </a:t>
                      </a:r>
                      <a:r>
                        <a:rPr lang="de-DE" sz="2600" dirty="0" err="1"/>
                        <a:t>participle</a:t>
                      </a:r>
                      <a:endParaRPr lang="de-DE" sz="2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sz="2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2600" dirty="0" err="1"/>
                        <a:t>hit</a:t>
                      </a:r>
                      <a:endParaRPr lang="de-DE" sz="2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2600" dirty="0" err="1"/>
                        <a:t>hit</a:t>
                      </a:r>
                      <a:endParaRPr lang="de-DE" sz="2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2600" dirty="0" err="1"/>
                        <a:t>hit</a:t>
                      </a:r>
                      <a:endParaRPr lang="de-DE" sz="2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de-DE" sz="2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2600" dirty="0" err="1"/>
                        <a:t>put</a:t>
                      </a:r>
                      <a:endParaRPr lang="de-DE" sz="2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2600" dirty="0" err="1"/>
                        <a:t>put</a:t>
                      </a:r>
                      <a:endParaRPr lang="de-DE" sz="2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2600" dirty="0" err="1"/>
                        <a:t>put</a:t>
                      </a:r>
                      <a:endParaRPr lang="de-DE" sz="2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sz="26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2600" dirty="0" err="1"/>
                        <a:t>tell</a:t>
                      </a:r>
                      <a:endParaRPr lang="de-DE" sz="2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2600" dirty="0" err="1"/>
                        <a:t>told</a:t>
                      </a:r>
                      <a:endParaRPr lang="de-DE" sz="2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2600" dirty="0" err="1"/>
                        <a:t>told</a:t>
                      </a:r>
                      <a:endParaRPr lang="de-DE" sz="2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de-DE" sz="2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2600" dirty="0" err="1"/>
                        <a:t>sell</a:t>
                      </a:r>
                      <a:endParaRPr lang="de-DE" sz="2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2600" dirty="0" err="1"/>
                        <a:t>sold</a:t>
                      </a:r>
                      <a:endParaRPr lang="de-DE" sz="2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2600" dirty="0" err="1"/>
                        <a:t>sold</a:t>
                      </a:r>
                      <a:endParaRPr lang="de-DE" sz="2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sz="2600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2600" dirty="0" err="1"/>
                        <a:t>wake</a:t>
                      </a:r>
                      <a:endParaRPr lang="de-DE" sz="2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2600" dirty="0" err="1"/>
                        <a:t>woke</a:t>
                      </a:r>
                      <a:endParaRPr lang="de-DE" sz="2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2600" dirty="0" err="1"/>
                        <a:t>woken</a:t>
                      </a:r>
                      <a:endParaRPr lang="de-DE" sz="2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de-DE" sz="2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2600" dirty="0" err="1"/>
                        <a:t>take</a:t>
                      </a:r>
                      <a:endParaRPr lang="de-DE" sz="2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2600" dirty="0" err="1"/>
                        <a:t>took</a:t>
                      </a:r>
                      <a:endParaRPr lang="de-DE" sz="2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2600" dirty="0" err="1"/>
                        <a:t>taken</a:t>
                      </a:r>
                      <a:endParaRPr lang="de-DE" sz="2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6" name="Textfeld 5"/>
          <p:cNvSpPr txBox="1"/>
          <p:nvPr/>
        </p:nvSpPr>
        <p:spPr>
          <a:xfrm>
            <a:off x="1703610" y="5901876"/>
            <a:ext cx="6267222" cy="46166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de-DE" sz="2400" b="1" dirty="0" err="1"/>
              <a:t>Irregular</a:t>
            </a:r>
            <a:r>
              <a:rPr lang="de-DE" sz="2400" b="1" dirty="0"/>
              <a:t> </a:t>
            </a:r>
            <a:r>
              <a:rPr lang="de-DE" sz="2400" b="1" dirty="0" err="1"/>
              <a:t>verbs</a:t>
            </a:r>
            <a:r>
              <a:rPr lang="de-DE" sz="2400" b="1" dirty="0"/>
              <a:t>: </a:t>
            </a:r>
            <a:r>
              <a:rPr lang="de-DE" sz="2400" dirty="0"/>
              <a:t>See </a:t>
            </a:r>
            <a:r>
              <a:rPr lang="de-DE" sz="2400" dirty="0" err="1"/>
              <a:t>appendix</a:t>
            </a:r>
            <a:r>
              <a:rPr lang="de-DE" sz="2400" dirty="0"/>
              <a:t> 2, p150.</a:t>
            </a:r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08D96-5C6D-7F4C-8CBD-D6BC85AE3150}" type="slidenum">
              <a:rPr lang="de-DE" smtClean="0"/>
              <a:pPr/>
              <a:t>5</a:t>
            </a:fld>
            <a:endParaRPr lang="de-DE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Englisch Grundlagen, Past tenses</a:t>
            </a:r>
            <a:endParaRPr lang="de-DE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CH" sz="44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your turn!!	</a:t>
            </a:r>
            <a:endParaRPr kumimoji="0" lang="de-CH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Inhaltsplatzhalt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de-CH" sz="3200" b="1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Work</a:t>
            </a:r>
            <a:r>
              <a:rPr kumimoji="0" lang="de-CH" sz="32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on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de-CH" sz="32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Work on Appendix 2: </a:t>
            </a:r>
            <a:r>
              <a:rPr kumimoji="0" lang="de-CH" sz="32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cross</a:t>
            </a:r>
            <a:r>
              <a:rPr kumimoji="0" lang="de-CH" sz="32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out </a:t>
            </a:r>
            <a:r>
              <a:rPr lang="de-CH" sz="3200" dirty="0"/>
              <a:t>all </a:t>
            </a:r>
            <a:r>
              <a:rPr lang="de-CH" sz="3200" dirty="0" err="1"/>
              <a:t>the</a:t>
            </a:r>
            <a:r>
              <a:rPr lang="de-CH" sz="3200" dirty="0"/>
              <a:t> </a:t>
            </a:r>
            <a:r>
              <a:rPr lang="de-CH" sz="3200" dirty="0" err="1"/>
              <a:t>irregular</a:t>
            </a:r>
            <a:r>
              <a:rPr lang="de-CH" sz="3200" dirty="0"/>
              <a:t> </a:t>
            </a:r>
            <a:r>
              <a:rPr lang="de-CH" sz="3200" dirty="0" err="1"/>
              <a:t>verbs</a:t>
            </a:r>
            <a:r>
              <a:rPr lang="de-CH" sz="3200" dirty="0"/>
              <a:t> </a:t>
            </a:r>
            <a:r>
              <a:rPr lang="de-CH" sz="3200" u="sng" dirty="0" err="1"/>
              <a:t>you</a:t>
            </a:r>
            <a:r>
              <a:rPr lang="de-CH" sz="3200" u="sng" dirty="0"/>
              <a:t> </a:t>
            </a:r>
            <a:r>
              <a:rPr lang="de-CH" sz="3200" u="sng" dirty="0" err="1"/>
              <a:t>already</a:t>
            </a:r>
            <a:r>
              <a:rPr lang="de-CH" sz="3200" u="sng" dirty="0"/>
              <a:t> </a:t>
            </a:r>
            <a:r>
              <a:rPr lang="de-CH" sz="3200" u="sng" dirty="0" err="1"/>
              <a:t>know</a:t>
            </a:r>
            <a:r>
              <a:rPr lang="de-CH" sz="3200" dirty="0"/>
              <a:t>. </a:t>
            </a:r>
            <a:r>
              <a:rPr lang="de-CH" sz="3200" dirty="0" err="1"/>
              <a:t>Compile</a:t>
            </a:r>
            <a:r>
              <a:rPr lang="de-CH" sz="3200" dirty="0"/>
              <a:t> </a:t>
            </a:r>
            <a:r>
              <a:rPr lang="de-CH" sz="3200" dirty="0" err="1"/>
              <a:t>the</a:t>
            </a:r>
            <a:r>
              <a:rPr lang="de-CH" sz="3200" dirty="0"/>
              <a:t> </a:t>
            </a:r>
            <a:r>
              <a:rPr lang="de-CH" sz="3200" dirty="0" err="1"/>
              <a:t>ones</a:t>
            </a:r>
            <a:r>
              <a:rPr lang="de-CH" sz="3200" dirty="0"/>
              <a:t> </a:t>
            </a:r>
            <a:r>
              <a:rPr lang="de-CH" sz="3200" dirty="0" err="1"/>
              <a:t>you</a:t>
            </a:r>
            <a:r>
              <a:rPr lang="de-CH" sz="3200" dirty="0"/>
              <a:t> </a:t>
            </a:r>
            <a:r>
              <a:rPr lang="de-CH" sz="3200" dirty="0" err="1"/>
              <a:t>have</a:t>
            </a:r>
            <a:r>
              <a:rPr lang="de-CH" sz="3200" dirty="0"/>
              <a:t> </a:t>
            </a:r>
            <a:r>
              <a:rPr lang="de-CH" sz="3200" dirty="0" err="1"/>
              <a:t>to</a:t>
            </a:r>
            <a:r>
              <a:rPr lang="de-CH" sz="3200" dirty="0"/>
              <a:t> </a:t>
            </a:r>
            <a:r>
              <a:rPr lang="de-CH" sz="3200" dirty="0" err="1"/>
              <a:t>learn</a:t>
            </a:r>
            <a:r>
              <a:rPr lang="de-CH" sz="3200" dirty="0"/>
              <a:t> </a:t>
            </a:r>
            <a:r>
              <a:rPr lang="de-CH" sz="3200" dirty="0" err="1"/>
              <a:t>into</a:t>
            </a:r>
            <a:r>
              <a:rPr lang="de-CH" sz="3200" dirty="0"/>
              <a:t> a </a:t>
            </a:r>
            <a:r>
              <a:rPr lang="de-CH" sz="3200" dirty="0" err="1"/>
              <a:t>new</a:t>
            </a:r>
            <a:r>
              <a:rPr lang="de-CH" sz="3200" dirty="0"/>
              <a:t> </a:t>
            </a:r>
            <a:r>
              <a:rPr lang="de-CH" sz="3200" dirty="0" err="1"/>
              <a:t>list</a:t>
            </a:r>
            <a:r>
              <a:rPr lang="de-CH" sz="3200" dirty="0"/>
              <a:t>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de-CH" sz="32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Grammar</a:t>
            </a:r>
            <a:r>
              <a:rPr kumimoji="0" lang="de-CH" sz="3200" b="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Book Unit 4, p16-17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de-CH" sz="3200" dirty="0"/>
              <a:t>Murphy </a:t>
            </a:r>
            <a:r>
              <a:rPr lang="de-CH" sz="3200" dirty="0" err="1"/>
              <a:t>copies</a:t>
            </a:r>
            <a:endParaRPr kumimoji="0" lang="de-CH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de-CH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de-CH" sz="32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Wingdings" panose="05000000000000000000" pitchFamily="2" charset="2"/>
              </a:rPr>
              <a:t></a:t>
            </a:r>
            <a:r>
              <a:rPr lang="de-CH" sz="3200" noProof="0" dirty="0">
                <a:sym typeface="Wingdings" panose="05000000000000000000" pitchFamily="2" charset="2"/>
              </a:rPr>
              <a:t>20</a:t>
            </a:r>
            <a:r>
              <a:rPr kumimoji="0" lang="de-CH" sz="32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Wingdings" panose="05000000000000000000" pitchFamily="2" charset="2"/>
              </a:rPr>
              <a:t> </a:t>
            </a:r>
            <a:r>
              <a:rPr kumimoji="0" lang="de-CH" sz="32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Wingdings" panose="05000000000000000000" pitchFamily="2" charset="2"/>
              </a:rPr>
              <a:t>minutes</a:t>
            </a:r>
            <a:endParaRPr kumimoji="0" lang="de-CH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de-CH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08D96-5C6D-7F4C-8CBD-D6BC85AE3150}" type="slidenum">
              <a:rPr lang="de-DE" smtClean="0"/>
              <a:pPr/>
              <a:t>6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Englisch Grundlagen, Past tenses</a:t>
            </a:r>
            <a:endParaRPr lang="de-DE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The past continuous</a:t>
            </a:r>
          </a:p>
        </p:txBody>
      </p:sp>
      <p:graphicFrame>
        <p:nvGraphicFramePr>
          <p:cNvPr id="4" name="Inhaltsplatzhalter 3"/>
          <p:cNvGraphicFramePr>
            <a:graphicFrameLocks noGrp="1"/>
          </p:cNvGraphicFramePr>
          <p:nvPr>
            <p:ph idx="1"/>
          </p:nvPr>
        </p:nvGraphicFramePr>
        <p:xfrm>
          <a:off x="457200" y="1417638"/>
          <a:ext cx="8229600" cy="3931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9211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5119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58629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de-DE" sz="2400" dirty="0"/>
                        <a:t>+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2400" b="0" dirty="0"/>
                        <a:t>I</a:t>
                      </a:r>
                    </a:p>
                    <a:p>
                      <a:r>
                        <a:rPr lang="de-DE" sz="2400" b="0" dirty="0"/>
                        <a:t>he        </a:t>
                      </a:r>
                      <a:r>
                        <a:rPr lang="de-DE" sz="2400" b="1" dirty="0"/>
                        <a:t>was </a:t>
                      </a:r>
                      <a:r>
                        <a:rPr lang="de-DE" sz="2400" b="1" dirty="0" err="1"/>
                        <a:t>working</a:t>
                      </a:r>
                      <a:r>
                        <a:rPr lang="de-DE" sz="2400" b="1" dirty="0"/>
                        <a:t>.</a:t>
                      </a:r>
                    </a:p>
                    <a:p>
                      <a:r>
                        <a:rPr lang="de-DE" sz="2400" b="0" dirty="0" err="1"/>
                        <a:t>she</a:t>
                      </a:r>
                      <a:endParaRPr lang="de-DE" sz="2400" b="0" dirty="0"/>
                    </a:p>
                    <a:p>
                      <a:r>
                        <a:rPr lang="de-DE" sz="2400" b="0" dirty="0" err="1"/>
                        <a:t>it</a:t>
                      </a:r>
                      <a:endParaRPr lang="de-DE" sz="2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2400" b="0" dirty="0" err="1"/>
                        <a:t>you</a:t>
                      </a:r>
                      <a:endParaRPr lang="de-DE" sz="2400" b="0" dirty="0"/>
                    </a:p>
                    <a:p>
                      <a:r>
                        <a:rPr lang="de-DE" sz="2400" b="0" dirty="0" err="1"/>
                        <a:t>we</a:t>
                      </a:r>
                      <a:r>
                        <a:rPr lang="de-DE" sz="2400" b="0" dirty="0"/>
                        <a:t>           </a:t>
                      </a:r>
                      <a:r>
                        <a:rPr lang="de-DE" sz="2400" b="1" u="sng" dirty="0" err="1"/>
                        <a:t>were</a:t>
                      </a:r>
                      <a:r>
                        <a:rPr lang="de-DE" sz="2400" b="1" u="sng" dirty="0"/>
                        <a:t> </a:t>
                      </a:r>
                      <a:r>
                        <a:rPr lang="de-DE" sz="2400" b="1" dirty="0" err="1"/>
                        <a:t>working</a:t>
                      </a:r>
                      <a:r>
                        <a:rPr lang="de-DE" sz="2400" b="1" dirty="0"/>
                        <a:t>.</a:t>
                      </a:r>
                      <a:endParaRPr lang="de-DE" sz="2400" b="0" dirty="0"/>
                    </a:p>
                    <a:p>
                      <a:r>
                        <a:rPr lang="de-DE" sz="2400" b="0" dirty="0" err="1"/>
                        <a:t>they</a:t>
                      </a:r>
                      <a:endParaRPr lang="de-DE" sz="24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sz="2400" dirty="0"/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2400" dirty="0"/>
                        <a:t>I</a:t>
                      </a:r>
                    </a:p>
                    <a:p>
                      <a:r>
                        <a:rPr lang="de-DE" sz="2400" dirty="0"/>
                        <a:t>he        </a:t>
                      </a:r>
                      <a:r>
                        <a:rPr lang="de-DE" sz="2400" b="1" dirty="0" err="1"/>
                        <a:t>wasn‘t</a:t>
                      </a:r>
                      <a:r>
                        <a:rPr lang="de-DE" sz="2400" b="1" dirty="0"/>
                        <a:t> </a:t>
                      </a:r>
                      <a:r>
                        <a:rPr lang="de-DE" sz="2400" b="1" dirty="0" err="1"/>
                        <a:t>working</a:t>
                      </a:r>
                      <a:r>
                        <a:rPr lang="de-DE" sz="2400" b="1" dirty="0"/>
                        <a:t>.</a:t>
                      </a:r>
                      <a:endParaRPr lang="de-DE" sz="2400" dirty="0"/>
                    </a:p>
                    <a:p>
                      <a:r>
                        <a:rPr lang="de-DE" sz="2400" dirty="0" err="1"/>
                        <a:t>she</a:t>
                      </a:r>
                      <a:endParaRPr lang="de-DE" sz="2400" dirty="0"/>
                    </a:p>
                    <a:p>
                      <a:r>
                        <a:rPr lang="de-DE" sz="2400" dirty="0" err="1"/>
                        <a:t>it</a:t>
                      </a:r>
                      <a:endParaRPr lang="de-DE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2400" dirty="0" err="1"/>
                        <a:t>you</a:t>
                      </a:r>
                      <a:endParaRPr lang="de-DE" sz="2400" dirty="0"/>
                    </a:p>
                    <a:p>
                      <a:r>
                        <a:rPr lang="de-DE" sz="2400" dirty="0" err="1"/>
                        <a:t>we</a:t>
                      </a:r>
                      <a:r>
                        <a:rPr lang="de-DE" sz="2400" dirty="0"/>
                        <a:t>           </a:t>
                      </a:r>
                      <a:r>
                        <a:rPr lang="de-DE" sz="2400" b="1" dirty="0" err="1"/>
                        <a:t>weren‘t</a:t>
                      </a:r>
                      <a:r>
                        <a:rPr lang="de-DE" sz="2400" b="1" dirty="0"/>
                        <a:t> </a:t>
                      </a:r>
                      <a:r>
                        <a:rPr lang="de-DE" sz="2400" b="1" dirty="0" err="1"/>
                        <a:t>working</a:t>
                      </a:r>
                      <a:r>
                        <a:rPr lang="de-DE" sz="2400" b="1" dirty="0"/>
                        <a:t>.</a:t>
                      </a:r>
                      <a:endParaRPr lang="de-DE" sz="2400" dirty="0"/>
                    </a:p>
                    <a:p>
                      <a:r>
                        <a:rPr lang="de-DE" sz="2400" dirty="0" err="1"/>
                        <a:t>they</a:t>
                      </a:r>
                      <a:endParaRPr lang="de-DE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sz="2400" dirty="0"/>
                        <a:t>?</a:t>
                      </a: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de-DE" sz="2400" b="1" dirty="0"/>
                        <a:t>Was </a:t>
                      </a:r>
                      <a:r>
                        <a:rPr lang="de-DE" sz="2400" dirty="0"/>
                        <a:t>he </a:t>
                      </a:r>
                      <a:r>
                        <a:rPr lang="de-DE" sz="2400" b="1" dirty="0" err="1"/>
                        <a:t>working</a:t>
                      </a:r>
                      <a:r>
                        <a:rPr lang="de-DE" sz="2400" dirty="0"/>
                        <a:t>?       </a:t>
                      </a:r>
                      <a:r>
                        <a:rPr lang="de-DE" sz="2400" dirty="0" err="1"/>
                        <a:t>Yes</a:t>
                      </a:r>
                      <a:r>
                        <a:rPr lang="de-DE" sz="2400" dirty="0"/>
                        <a:t>, he </a:t>
                      </a:r>
                      <a:r>
                        <a:rPr lang="de-DE" sz="2400" b="1" dirty="0"/>
                        <a:t>was</a:t>
                      </a:r>
                      <a:r>
                        <a:rPr lang="de-DE" sz="2400" dirty="0"/>
                        <a:t>.          No, he </a:t>
                      </a:r>
                      <a:r>
                        <a:rPr lang="de-DE" sz="2400" b="1" dirty="0" err="1"/>
                        <a:t>wasn‘t</a:t>
                      </a:r>
                      <a:r>
                        <a:rPr lang="de-DE" sz="2400" dirty="0"/>
                        <a:t>.</a:t>
                      </a:r>
                    </a:p>
                    <a:p>
                      <a:r>
                        <a:rPr lang="de-DE" sz="2400" b="1" dirty="0" err="1"/>
                        <a:t>Were</a:t>
                      </a:r>
                      <a:r>
                        <a:rPr lang="de-DE" sz="2400" dirty="0"/>
                        <a:t> </a:t>
                      </a:r>
                      <a:r>
                        <a:rPr lang="de-DE" sz="2400" dirty="0" err="1"/>
                        <a:t>they</a:t>
                      </a:r>
                      <a:r>
                        <a:rPr lang="de-DE" sz="2400" dirty="0"/>
                        <a:t> </a:t>
                      </a:r>
                      <a:r>
                        <a:rPr lang="de-DE" sz="2400" b="1" dirty="0" err="1"/>
                        <a:t>working</a:t>
                      </a:r>
                      <a:r>
                        <a:rPr lang="de-DE" sz="2400" dirty="0"/>
                        <a:t>?  </a:t>
                      </a:r>
                      <a:r>
                        <a:rPr lang="de-DE" sz="2400" dirty="0" err="1"/>
                        <a:t>Yes</a:t>
                      </a:r>
                      <a:r>
                        <a:rPr lang="de-DE" sz="2400" dirty="0"/>
                        <a:t>, </a:t>
                      </a:r>
                      <a:r>
                        <a:rPr lang="de-DE" sz="2400" dirty="0" err="1"/>
                        <a:t>they</a:t>
                      </a:r>
                      <a:r>
                        <a:rPr lang="de-DE" sz="2400" baseline="0" dirty="0"/>
                        <a:t> </a:t>
                      </a:r>
                      <a:r>
                        <a:rPr lang="de-DE" sz="2400" b="1" baseline="0" dirty="0" err="1"/>
                        <a:t>were</a:t>
                      </a:r>
                      <a:r>
                        <a:rPr lang="de-DE" sz="2400" baseline="0" dirty="0"/>
                        <a:t>.    No, </a:t>
                      </a:r>
                      <a:r>
                        <a:rPr lang="de-DE" sz="2400" baseline="0" dirty="0" err="1"/>
                        <a:t>they</a:t>
                      </a:r>
                      <a:r>
                        <a:rPr lang="de-DE" sz="2400" baseline="0" dirty="0"/>
                        <a:t> </a:t>
                      </a:r>
                      <a:r>
                        <a:rPr lang="de-DE" sz="2400" b="1" baseline="0" dirty="0" err="1"/>
                        <a:t>weren‘t</a:t>
                      </a:r>
                      <a:r>
                        <a:rPr lang="de-DE" sz="2400" baseline="0" dirty="0"/>
                        <a:t>.</a:t>
                      </a:r>
                      <a:endParaRPr lang="de-DE" sz="2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5" name="Textfeld 4"/>
          <p:cNvSpPr txBox="1"/>
          <p:nvPr/>
        </p:nvSpPr>
        <p:spPr>
          <a:xfrm>
            <a:off x="457200" y="5536934"/>
            <a:ext cx="8229600" cy="830997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de-DE" sz="2400" dirty="0" err="1"/>
              <a:t>We</a:t>
            </a:r>
            <a:r>
              <a:rPr lang="de-DE" sz="2400" dirty="0"/>
              <a:t> </a:t>
            </a:r>
            <a:r>
              <a:rPr lang="de-DE" sz="2400" dirty="0" err="1"/>
              <a:t>use</a:t>
            </a:r>
            <a:r>
              <a:rPr lang="de-DE" sz="2400" dirty="0"/>
              <a:t> </a:t>
            </a:r>
            <a:r>
              <a:rPr lang="de-DE" sz="2400" dirty="0" err="1"/>
              <a:t>the</a:t>
            </a:r>
            <a:r>
              <a:rPr lang="de-DE" sz="2400" dirty="0"/>
              <a:t> </a:t>
            </a:r>
            <a:r>
              <a:rPr lang="de-DE" sz="2400" dirty="0" err="1"/>
              <a:t>past</a:t>
            </a:r>
            <a:r>
              <a:rPr lang="de-DE" sz="2400" dirty="0"/>
              <a:t> </a:t>
            </a:r>
            <a:r>
              <a:rPr lang="de-DE" sz="2400" dirty="0" err="1"/>
              <a:t>continuous</a:t>
            </a:r>
            <a:r>
              <a:rPr lang="de-DE" sz="2400" dirty="0"/>
              <a:t> to </a:t>
            </a:r>
            <a:r>
              <a:rPr lang="de-DE" sz="2400" dirty="0" err="1"/>
              <a:t>describe</a:t>
            </a:r>
            <a:r>
              <a:rPr lang="de-DE" sz="2400" dirty="0"/>
              <a:t> an </a:t>
            </a:r>
            <a:r>
              <a:rPr lang="de-DE" sz="2400" b="1" dirty="0" err="1"/>
              <a:t>action</a:t>
            </a:r>
            <a:r>
              <a:rPr lang="de-DE" sz="2400" b="1" dirty="0"/>
              <a:t> in </a:t>
            </a:r>
            <a:r>
              <a:rPr lang="de-DE" sz="2400" b="1" dirty="0" err="1"/>
              <a:t>progress</a:t>
            </a:r>
            <a:r>
              <a:rPr lang="de-DE" sz="2400" b="1" dirty="0"/>
              <a:t> </a:t>
            </a:r>
            <a:r>
              <a:rPr lang="de-DE" sz="2400" dirty="0"/>
              <a:t>at a </a:t>
            </a:r>
            <a:r>
              <a:rPr lang="de-DE" sz="2400" i="1" dirty="0" err="1"/>
              <a:t>specific</a:t>
            </a:r>
            <a:r>
              <a:rPr lang="de-DE" sz="2400" i="1" dirty="0"/>
              <a:t> </a:t>
            </a:r>
            <a:r>
              <a:rPr lang="de-DE" sz="2400" i="1" dirty="0" err="1"/>
              <a:t>moment</a:t>
            </a:r>
            <a:r>
              <a:rPr lang="de-DE" sz="2400" i="1" dirty="0"/>
              <a:t> in </a:t>
            </a:r>
            <a:r>
              <a:rPr lang="de-DE" sz="2400" i="1" dirty="0" err="1"/>
              <a:t>the</a:t>
            </a:r>
            <a:r>
              <a:rPr lang="de-DE" sz="2400" i="1" dirty="0"/>
              <a:t> </a:t>
            </a:r>
            <a:r>
              <a:rPr lang="de-DE" sz="2400" i="1" dirty="0" err="1"/>
              <a:t>past</a:t>
            </a:r>
            <a:r>
              <a:rPr lang="de-DE" sz="2400" dirty="0"/>
              <a:t>.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08D96-5C6D-7F4C-8CBD-D6BC85AE3150}" type="slidenum">
              <a:rPr lang="de-DE" smtClean="0"/>
              <a:pPr/>
              <a:t>7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Englisch Grundlagen, Past tenses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/>
              <a:t>Past</a:t>
            </a:r>
            <a:r>
              <a:rPr lang="de-DE" dirty="0"/>
              <a:t> simple </a:t>
            </a:r>
            <a:r>
              <a:rPr lang="de-DE" dirty="0" err="1"/>
              <a:t>or</a:t>
            </a:r>
            <a:r>
              <a:rPr lang="de-DE" dirty="0"/>
              <a:t> </a:t>
            </a:r>
            <a:r>
              <a:rPr lang="de-DE" dirty="0" err="1"/>
              <a:t>past</a:t>
            </a:r>
            <a:r>
              <a:rPr lang="de-DE" dirty="0"/>
              <a:t> </a:t>
            </a:r>
            <a:r>
              <a:rPr lang="de-DE" dirty="0" err="1"/>
              <a:t>continuous</a:t>
            </a:r>
            <a:r>
              <a:rPr lang="de-DE" dirty="0"/>
              <a:t>?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err="1"/>
              <a:t>Study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following</a:t>
            </a:r>
            <a:r>
              <a:rPr lang="de-DE" dirty="0"/>
              <a:t> </a:t>
            </a:r>
            <a:r>
              <a:rPr lang="de-DE" dirty="0" err="1"/>
              <a:t>examples</a:t>
            </a:r>
            <a:r>
              <a:rPr lang="de-DE" dirty="0"/>
              <a:t>. </a:t>
            </a:r>
            <a:r>
              <a:rPr lang="de-DE" dirty="0" err="1"/>
              <a:t>What‘s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rule</a:t>
            </a:r>
            <a:r>
              <a:rPr lang="de-DE" dirty="0"/>
              <a:t>?</a:t>
            </a:r>
          </a:p>
          <a:p>
            <a:pPr lvl="1"/>
            <a:r>
              <a:rPr lang="de-DE" u="sng" dirty="0" err="1"/>
              <a:t>When</a:t>
            </a:r>
            <a:r>
              <a:rPr lang="de-DE" u="sng" dirty="0"/>
              <a:t> </a:t>
            </a:r>
            <a:r>
              <a:rPr lang="de-DE" dirty="0"/>
              <a:t>I </a:t>
            </a:r>
            <a:r>
              <a:rPr lang="de-DE" b="1" dirty="0" err="1"/>
              <a:t>took</a:t>
            </a:r>
            <a:r>
              <a:rPr lang="de-DE" b="1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photo</a:t>
            </a:r>
            <a:r>
              <a:rPr lang="de-DE" dirty="0"/>
              <a:t>, </a:t>
            </a:r>
            <a:r>
              <a:rPr lang="de-DE" dirty="0" err="1"/>
              <a:t>they</a:t>
            </a:r>
            <a:r>
              <a:rPr lang="de-DE" dirty="0"/>
              <a:t> </a:t>
            </a:r>
            <a:r>
              <a:rPr lang="de-DE" b="1" dirty="0" err="1"/>
              <a:t>were</a:t>
            </a:r>
            <a:r>
              <a:rPr lang="de-DE" b="1" dirty="0"/>
              <a:t> </a:t>
            </a:r>
            <a:r>
              <a:rPr lang="de-DE" b="1" dirty="0" err="1"/>
              <a:t>writing</a:t>
            </a:r>
            <a:r>
              <a:rPr lang="de-DE" b="1" dirty="0"/>
              <a:t> </a:t>
            </a:r>
            <a:r>
              <a:rPr lang="de-DE" dirty="0"/>
              <a:t>a </a:t>
            </a:r>
            <a:r>
              <a:rPr lang="de-DE" dirty="0" err="1"/>
              <a:t>song</a:t>
            </a:r>
            <a:r>
              <a:rPr lang="de-DE" dirty="0"/>
              <a:t>.</a:t>
            </a:r>
          </a:p>
          <a:p>
            <a:pPr lvl="1"/>
            <a:r>
              <a:rPr lang="de-DE" dirty="0"/>
              <a:t>I </a:t>
            </a:r>
            <a:r>
              <a:rPr lang="de-DE" b="1" dirty="0"/>
              <a:t>was </a:t>
            </a:r>
            <a:r>
              <a:rPr lang="de-DE" b="1" dirty="0" err="1"/>
              <a:t>sitting</a:t>
            </a:r>
            <a:r>
              <a:rPr lang="de-DE" b="1" dirty="0"/>
              <a:t> </a:t>
            </a:r>
            <a:r>
              <a:rPr lang="de-DE" dirty="0"/>
              <a:t>at </a:t>
            </a:r>
            <a:r>
              <a:rPr lang="de-DE" dirty="0" err="1"/>
              <a:t>home</a:t>
            </a:r>
            <a:r>
              <a:rPr lang="de-DE" dirty="0"/>
              <a:t> </a:t>
            </a:r>
            <a:r>
              <a:rPr lang="de-DE" u="sng" dirty="0" err="1"/>
              <a:t>when</a:t>
            </a:r>
            <a:r>
              <a:rPr lang="de-DE" u="sng" dirty="0"/>
              <a:t> </a:t>
            </a:r>
            <a:r>
              <a:rPr lang="de-DE" dirty="0"/>
              <a:t>I </a:t>
            </a:r>
            <a:r>
              <a:rPr lang="de-DE" b="1" dirty="0" err="1"/>
              <a:t>saw</a:t>
            </a:r>
            <a:r>
              <a:rPr lang="de-DE" b="1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news</a:t>
            </a:r>
            <a:r>
              <a:rPr lang="de-DE" dirty="0"/>
              <a:t> on TV.</a:t>
            </a:r>
          </a:p>
          <a:p>
            <a:pPr lvl="1"/>
            <a:r>
              <a:rPr lang="de-DE" dirty="0" err="1"/>
              <a:t>They</a:t>
            </a:r>
            <a:r>
              <a:rPr lang="de-DE" dirty="0"/>
              <a:t> </a:t>
            </a:r>
            <a:r>
              <a:rPr lang="de-DE" b="1" dirty="0" err="1"/>
              <a:t>were</a:t>
            </a:r>
            <a:r>
              <a:rPr lang="de-DE" b="1" dirty="0"/>
              <a:t> </a:t>
            </a:r>
            <a:r>
              <a:rPr lang="de-DE" b="1" dirty="0" err="1"/>
              <a:t>waiting</a:t>
            </a:r>
            <a:r>
              <a:rPr lang="de-DE" b="1" dirty="0"/>
              <a:t> </a:t>
            </a:r>
            <a:r>
              <a:rPr lang="de-DE" dirty="0" err="1"/>
              <a:t>for</a:t>
            </a:r>
            <a:r>
              <a:rPr lang="de-DE" dirty="0"/>
              <a:t> </a:t>
            </a:r>
            <a:r>
              <a:rPr lang="de-DE" dirty="0" err="1"/>
              <a:t>us</a:t>
            </a:r>
            <a:r>
              <a:rPr lang="de-DE" dirty="0"/>
              <a:t> </a:t>
            </a:r>
            <a:r>
              <a:rPr lang="de-DE" u="sng" dirty="0" err="1"/>
              <a:t>when</a:t>
            </a:r>
            <a:r>
              <a:rPr lang="de-DE" u="sng" dirty="0"/>
              <a:t> </a:t>
            </a:r>
            <a:r>
              <a:rPr lang="de-DE" dirty="0" err="1"/>
              <a:t>we</a:t>
            </a:r>
            <a:r>
              <a:rPr lang="de-DE" dirty="0"/>
              <a:t> </a:t>
            </a:r>
            <a:r>
              <a:rPr lang="de-DE" b="1" dirty="0" err="1"/>
              <a:t>arrived</a:t>
            </a:r>
            <a:r>
              <a:rPr lang="de-DE" dirty="0"/>
              <a:t>.</a:t>
            </a:r>
          </a:p>
          <a:p>
            <a:pPr lvl="1"/>
            <a:r>
              <a:rPr lang="de-DE" dirty="0"/>
              <a:t>I </a:t>
            </a:r>
            <a:r>
              <a:rPr lang="de-DE" b="1" dirty="0"/>
              <a:t>was </a:t>
            </a:r>
            <a:r>
              <a:rPr lang="de-DE" b="1" dirty="0" err="1"/>
              <a:t>driving</a:t>
            </a:r>
            <a:r>
              <a:rPr lang="de-DE" b="1" dirty="0"/>
              <a:t> </a:t>
            </a:r>
            <a:r>
              <a:rPr lang="de-DE" u="sng" dirty="0" err="1"/>
              <a:t>when</a:t>
            </a:r>
            <a:r>
              <a:rPr lang="de-DE" u="sng" dirty="0"/>
              <a:t> </a:t>
            </a:r>
            <a:r>
              <a:rPr lang="de-DE" dirty="0" err="1"/>
              <a:t>you</a:t>
            </a:r>
            <a:r>
              <a:rPr lang="de-DE" dirty="0"/>
              <a:t> </a:t>
            </a:r>
            <a:r>
              <a:rPr lang="de-DE" b="1" dirty="0" err="1"/>
              <a:t>phoned</a:t>
            </a:r>
            <a:r>
              <a:rPr lang="de-DE" b="1" dirty="0"/>
              <a:t> </a:t>
            </a:r>
            <a:r>
              <a:rPr lang="de-DE" dirty="0" err="1"/>
              <a:t>me</a:t>
            </a:r>
            <a:r>
              <a:rPr lang="de-DE" dirty="0"/>
              <a:t>.</a:t>
            </a: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08D96-5C6D-7F4C-8CBD-D6BC85AE3150}" type="slidenum">
              <a:rPr lang="de-DE" smtClean="0"/>
              <a:pPr/>
              <a:t>8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Englisch Grundlagen, Past tenses</a:t>
            </a:r>
            <a:endParaRPr lang="de-DE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-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-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-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627</Words>
  <Application>Microsoft Office PowerPoint</Application>
  <PresentationFormat>Affichage à l'écran (4:3)</PresentationFormat>
  <Paragraphs>152</Paragraphs>
  <Slides>10</Slides>
  <Notes>3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10</vt:i4>
      </vt:variant>
    </vt:vector>
  </HeadingPairs>
  <TitlesOfParts>
    <vt:vector size="14" baseType="lpstr">
      <vt:lpstr>Arial</vt:lpstr>
      <vt:lpstr>Calibri</vt:lpstr>
      <vt:lpstr>Wingdings</vt:lpstr>
      <vt:lpstr>Office-Design</vt:lpstr>
      <vt:lpstr>Présentation PowerPoint</vt:lpstr>
      <vt:lpstr>Repetition: Present simple &amp; continuous</vt:lpstr>
      <vt:lpstr>Revision:  Present simple &amp; continuous</vt:lpstr>
      <vt:lpstr>The past simple</vt:lpstr>
      <vt:lpstr>The past simple (2) </vt:lpstr>
      <vt:lpstr>The past simple (3) – irregular verbs</vt:lpstr>
      <vt:lpstr>Présentation PowerPoint</vt:lpstr>
      <vt:lpstr>The past continuous</vt:lpstr>
      <vt:lpstr>Past simple or past continuous?</vt:lpstr>
      <vt:lpstr>Past simple or past continuous?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Folie 1</dc:title>
  <dc:creator>Philipp Brunner</dc:creator>
  <cp:lastModifiedBy>user</cp:lastModifiedBy>
  <cp:revision>29</cp:revision>
  <cp:lastPrinted>2015-05-12T06:31:42Z</cp:lastPrinted>
  <dcterms:created xsi:type="dcterms:W3CDTF">2014-12-12T07:25:03Z</dcterms:created>
  <dcterms:modified xsi:type="dcterms:W3CDTF">2025-12-23T19:16:46Z</dcterms:modified>
</cp:coreProperties>
</file>