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94660"/>
  </p:normalViewPr>
  <p:slideViewPr>
    <p:cSldViewPr>
      <p:cViewPr>
        <p:scale>
          <a:sx n="110" d="100"/>
          <a:sy n="110" d="100"/>
        </p:scale>
        <p:origin x="-15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fr-FR" smtClean="0"/>
              <a:t>Modifiez le style du titre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62D55C94-A11D-482E-9F14-64FB8C25FBB2}" type="datetimeFigureOut">
              <a:rPr lang="fr-FR" smtClean="0"/>
              <a:t>15/11/2024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B091ACE-7354-4AD6-94DF-46C403934958}"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62D55C94-A11D-482E-9F14-64FB8C25FBB2}" type="datetimeFigureOut">
              <a:rPr lang="fr-FR" smtClean="0"/>
              <a:t>15/11/2024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B091ACE-7354-4AD6-94DF-46C403934958}"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2D55C94-A11D-482E-9F14-64FB8C25FBB2}" type="datetimeFigureOut">
              <a:rPr lang="fr-FR" smtClean="0"/>
              <a:t>15/11/2024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B091ACE-7354-4AD6-94DF-46C403934958}" type="slidenum">
              <a:rPr lang="fr-FR" smtClean="0"/>
              <a:t>‹N°›</a:t>
            </a:fld>
            <a:endParaRPr lang="fr-F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62D55C94-A11D-482E-9F14-64FB8C25FBB2}" type="datetimeFigureOut">
              <a:rPr lang="fr-FR" smtClean="0"/>
              <a:t>15/11/2024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B091ACE-7354-4AD6-94DF-46C403934958}" type="slidenum">
              <a:rPr lang="fr-FR" smtClean="0"/>
              <a:t>‹N°›</a:t>
            </a:fld>
            <a:endParaRPr lang="fr-FR"/>
          </a:p>
        </p:txBody>
      </p:sp>
      <p:sp>
        <p:nvSpPr>
          <p:cNvPr id="7" name="Title 6"/>
          <p:cNvSpPr>
            <a:spLocks noGrp="1"/>
          </p:cNvSpPr>
          <p:nvPr>
            <p:ph type="title"/>
          </p:nvPr>
        </p:nvSpPr>
        <p:spPr/>
        <p:txBody>
          <a:bodyPr/>
          <a:lstStyle/>
          <a:p>
            <a:r>
              <a:rPr lang="fr-FR" smtClean="0"/>
              <a:t>Modifiez le style du titre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2D55C94-A11D-482E-9F14-64FB8C25FBB2}" type="datetimeFigureOut">
              <a:rPr lang="fr-FR" smtClean="0"/>
              <a:t>15/11/2024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B091ACE-7354-4AD6-94DF-46C403934958}"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5" name="Date Placeholder 4"/>
          <p:cNvSpPr>
            <a:spLocks noGrp="1"/>
          </p:cNvSpPr>
          <p:nvPr>
            <p:ph type="dt" sz="half" idx="10"/>
          </p:nvPr>
        </p:nvSpPr>
        <p:spPr/>
        <p:txBody>
          <a:bodyPr/>
          <a:lstStyle/>
          <a:p>
            <a:fld id="{62D55C94-A11D-482E-9F14-64FB8C25FBB2}" type="datetimeFigureOut">
              <a:rPr lang="fr-FR" smtClean="0"/>
              <a:t>15/11/2024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B091ACE-7354-4AD6-94DF-46C403934958}" type="slidenum">
              <a:rPr lang="fr-FR" smtClean="0"/>
              <a:t>‹N°›</a:t>
            </a:fld>
            <a:endParaRPr lang="fr-FR"/>
          </a:p>
        </p:txBody>
      </p:sp>
      <p:sp>
        <p:nvSpPr>
          <p:cNvPr id="9" name="Content Placeholder 8"/>
          <p:cNvSpPr>
            <a:spLocks noGrp="1"/>
          </p:cNvSpPr>
          <p:nvPr>
            <p:ph sz="quarter" idx="13"/>
          </p:nvPr>
        </p:nvSpPr>
        <p:spPr>
          <a:xfrm>
            <a:off x="676655" y="2679192"/>
            <a:ext cx="3822192" cy="34472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62D55C94-A11D-482E-9F14-64FB8C25FBB2}" type="datetimeFigureOut">
              <a:rPr lang="fr-FR" smtClean="0"/>
              <a:t>15/11/2024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B091ACE-7354-4AD6-94DF-46C403934958}"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62D55C94-A11D-482E-9F14-64FB8C25FBB2}" type="datetimeFigureOut">
              <a:rPr lang="fr-FR" smtClean="0"/>
              <a:t>15/11/2024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B091ACE-7354-4AD6-94DF-46C403934958}"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62D55C94-A11D-482E-9F14-64FB8C25FBB2}" type="datetimeFigureOut">
              <a:rPr lang="fr-FR" smtClean="0"/>
              <a:t>15/11/2024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B091ACE-7354-4AD6-94DF-46C403934958}"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2D55C94-A11D-482E-9F14-64FB8C25FBB2}" type="datetimeFigureOut">
              <a:rPr lang="fr-FR" smtClean="0"/>
              <a:t>15/11/2024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B091ACE-7354-4AD6-94DF-46C403934958}" type="slidenum">
              <a:rPr lang="fr-FR" smtClean="0"/>
              <a:t>‹N°›</a:t>
            </a:fld>
            <a:endParaRPr lang="fr-F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fr-FR" smtClean="0"/>
              <a:t>Modifiez le style du titre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fr-FR" smtClean="0"/>
              <a:t>Modifiez le style du titre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62D55C94-A11D-482E-9F14-64FB8C25FBB2}" type="datetimeFigureOut">
              <a:rPr lang="fr-FR" smtClean="0"/>
              <a:t>15/11/2024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B091ACE-7354-4AD6-94DF-46C403934958}" type="slidenum">
              <a:rPr lang="fr-FR" smtClean="0"/>
              <a:t>‹N°›</a:t>
            </a:fld>
            <a:endParaRPr lang="fr-F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62D55C94-A11D-482E-9F14-64FB8C25FBB2}" type="datetimeFigureOut">
              <a:rPr lang="fr-FR" smtClean="0"/>
              <a:t>15/11/2024</a:t>
            </a:fld>
            <a:endParaRPr lang="fr-F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fr-F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B091ACE-7354-4AD6-94DF-46C403934958}" type="slidenum">
              <a:rPr lang="fr-FR" smtClean="0"/>
              <a:t>‹N°›</a:t>
            </a:fld>
            <a:endParaRPr lang="fr-F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60648"/>
            <a:ext cx="7772400" cy="3119660"/>
          </a:xfrm>
        </p:spPr>
        <p:txBody>
          <a:bodyPr>
            <a:noAutofit/>
          </a:bodyPr>
          <a:lstStyle/>
          <a:p>
            <a:r>
              <a:rPr lang="ar-DZ" sz="1800" dirty="0">
                <a:solidFill>
                  <a:srgbClr val="F07F09">
                    <a:tint val="88000"/>
                    <a:satMod val="150000"/>
                  </a:srgbClr>
                </a:solidFill>
                <a:effectLst>
                  <a:outerShdw blurRad="53975" dist="22860" dir="5400000" algn="tl" rotWithShape="0">
                    <a:srgbClr val="000000">
                      <a:alpha val="55000"/>
                    </a:srgbClr>
                  </a:outerShdw>
                </a:effectLst>
                <a:latin typeface="Verdana"/>
                <a:cs typeface="Tahoma"/>
              </a:rPr>
              <a:t>جامعة محمد خيضر بسكرة</a:t>
            </a:r>
            <a:br>
              <a:rPr lang="ar-DZ" sz="1800" dirty="0">
                <a:solidFill>
                  <a:srgbClr val="F07F09">
                    <a:tint val="88000"/>
                    <a:satMod val="150000"/>
                  </a:srgbClr>
                </a:solidFill>
                <a:effectLst>
                  <a:outerShdw blurRad="53975" dist="22860" dir="5400000" algn="tl" rotWithShape="0">
                    <a:srgbClr val="000000">
                      <a:alpha val="55000"/>
                    </a:srgbClr>
                  </a:outerShdw>
                </a:effectLst>
                <a:latin typeface="Verdana"/>
                <a:cs typeface="Tahoma"/>
              </a:rPr>
            </a:br>
            <a:r>
              <a:rPr lang="ar-DZ" sz="1800" dirty="0">
                <a:solidFill>
                  <a:srgbClr val="F07F09">
                    <a:tint val="88000"/>
                    <a:satMod val="150000"/>
                  </a:srgbClr>
                </a:solidFill>
                <a:effectLst>
                  <a:outerShdw blurRad="53975" dist="22860" dir="5400000" algn="tl" rotWithShape="0">
                    <a:srgbClr val="000000">
                      <a:alpha val="55000"/>
                    </a:srgbClr>
                  </a:outerShdw>
                </a:effectLst>
                <a:latin typeface="Verdana"/>
                <a:cs typeface="Tahoma"/>
              </a:rPr>
              <a:t>كلية العلوم الاقتصادية والتجارية وعلوم التسيير</a:t>
            </a:r>
            <a:br>
              <a:rPr lang="ar-DZ" sz="1800" dirty="0">
                <a:solidFill>
                  <a:srgbClr val="F07F09">
                    <a:tint val="88000"/>
                    <a:satMod val="150000"/>
                  </a:srgbClr>
                </a:solidFill>
                <a:effectLst>
                  <a:outerShdw blurRad="53975" dist="22860" dir="5400000" algn="tl" rotWithShape="0">
                    <a:srgbClr val="000000">
                      <a:alpha val="55000"/>
                    </a:srgbClr>
                  </a:outerShdw>
                </a:effectLst>
                <a:latin typeface="Verdana"/>
                <a:cs typeface="Tahoma"/>
              </a:rPr>
            </a:br>
            <a:r>
              <a:rPr lang="ar-DZ" sz="2400" dirty="0">
                <a:solidFill>
                  <a:srgbClr val="F07F09">
                    <a:tint val="88000"/>
                    <a:satMod val="150000"/>
                  </a:srgbClr>
                </a:solidFill>
                <a:effectLst>
                  <a:outerShdw blurRad="53975" dist="22860" dir="5400000" algn="tl" rotWithShape="0">
                    <a:srgbClr val="000000">
                      <a:alpha val="55000"/>
                    </a:srgbClr>
                  </a:outerShdw>
                </a:effectLst>
                <a:latin typeface="Verdana"/>
                <a:cs typeface="Tahoma"/>
              </a:rPr>
              <a:t>قسم العلوم التجارية</a:t>
            </a:r>
            <a:r>
              <a:rPr lang="fr-FR" sz="2400" b="1" dirty="0">
                <a:gradFill>
                  <a:gsLst>
                    <a:gs pos="0">
                      <a:prstClr val="black"/>
                    </a:gs>
                    <a:gs pos="40000">
                      <a:prstClr val="black">
                        <a:lumMod val="75000"/>
                        <a:lumOff val="25000"/>
                      </a:prstClr>
                    </a:gs>
                    <a:gs pos="100000">
                      <a:srgbClr val="212745">
                        <a:alpha val="65000"/>
                      </a:srgbClr>
                    </a:gs>
                  </a:gsLst>
                  <a:lin ang="5400000" scaled="0"/>
                </a:gradFill>
                <a:effectLst>
                  <a:reflection blurRad="6350" stA="55000" endA="300" endPos="45500" dir="5400000" sy="-100000" algn="bl" rotWithShape="0"/>
                </a:effectLst>
                <a:latin typeface="Trebuchet MS"/>
              </a:rPr>
              <a:t/>
            </a:r>
            <a:br>
              <a:rPr lang="fr-FR" sz="2400" b="1" dirty="0">
                <a:gradFill>
                  <a:gsLst>
                    <a:gs pos="0">
                      <a:prstClr val="black"/>
                    </a:gs>
                    <a:gs pos="40000">
                      <a:prstClr val="black">
                        <a:lumMod val="75000"/>
                        <a:lumOff val="25000"/>
                      </a:prstClr>
                    </a:gs>
                    <a:gs pos="100000">
                      <a:srgbClr val="212745">
                        <a:alpha val="65000"/>
                      </a:srgbClr>
                    </a:gs>
                  </a:gsLst>
                  <a:lin ang="5400000" scaled="0"/>
                </a:gradFill>
                <a:effectLst>
                  <a:reflection blurRad="6350" stA="55000" endA="300" endPos="45500" dir="5400000" sy="-100000" algn="bl" rotWithShape="0"/>
                </a:effectLst>
                <a:latin typeface="Trebuchet MS"/>
              </a:rPr>
            </a:br>
            <a:r>
              <a:rPr lang="ar-DZ" sz="2800" dirty="0">
                <a:solidFill>
                  <a:srgbClr val="E3DED1">
                    <a:shade val="25000"/>
                  </a:srgbClr>
                </a:solidFill>
                <a:latin typeface="Verdana"/>
                <a:cs typeface="Tahoma"/>
              </a:rPr>
              <a:t>مقياس الرقابة التسويقية</a:t>
            </a:r>
            <a:br>
              <a:rPr lang="ar-DZ" sz="2800" dirty="0">
                <a:solidFill>
                  <a:srgbClr val="E3DED1">
                    <a:shade val="25000"/>
                  </a:srgbClr>
                </a:solidFill>
                <a:latin typeface="Verdana"/>
                <a:cs typeface="Tahoma"/>
              </a:rPr>
            </a:br>
            <a:r>
              <a:rPr lang="ar-DZ" sz="2800" dirty="0">
                <a:solidFill>
                  <a:srgbClr val="E3DED1">
                    <a:shade val="25000"/>
                  </a:srgbClr>
                </a:solidFill>
                <a:latin typeface="Verdana"/>
                <a:cs typeface="Tahoma"/>
              </a:rPr>
              <a:t>السنة الثانية ماستر</a:t>
            </a:r>
            <a:br>
              <a:rPr lang="ar-DZ" sz="2800" dirty="0">
                <a:solidFill>
                  <a:srgbClr val="E3DED1">
                    <a:shade val="25000"/>
                  </a:srgbClr>
                </a:solidFill>
                <a:latin typeface="Verdana"/>
                <a:cs typeface="Tahoma"/>
              </a:rPr>
            </a:br>
            <a:r>
              <a:rPr lang="ar-DZ" sz="2800" dirty="0">
                <a:solidFill>
                  <a:srgbClr val="E3DED1">
                    <a:shade val="25000"/>
                  </a:srgbClr>
                </a:solidFill>
                <a:latin typeface="Verdana"/>
                <a:cs typeface="Tahoma"/>
              </a:rPr>
              <a:t>تخصص تسويق</a:t>
            </a:r>
            <a:br>
              <a:rPr lang="ar-DZ" sz="2800" dirty="0">
                <a:solidFill>
                  <a:srgbClr val="E3DED1">
                    <a:shade val="25000"/>
                  </a:srgbClr>
                </a:solidFill>
                <a:latin typeface="Verdana"/>
                <a:cs typeface="Tahoma"/>
              </a:rPr>
            </a:br>
            <a:r>
              <a:rPr lang="ar-DZ" sz="2800" dirty="0">
                <a:solidFill>
                  <a:srgbClr val="E3DED1">
                    <a:shade val="25000"/>
                  </a:srgbClr>
                </a:solidFill>
                <a:latin typeface="Verdana"/>
                <a:cs typeface="Tahoma"/>
              </a:rPr>
              <a:t>د-سارة </a:t>
            </a:r>
            <a:r>
              <a:rPr lang="ar-DZ" sz="2800" dirty="0" err="1">
                <a:solidFill>
                  <a:srgbClr val="E3DED1">
                    <a:shade val="25000"/>
                  </a:srgbClr>
                </a:solidFill>
                <a:latin typeface="Verdana"/>
                <a:cs typeface="Tahoma"/>
              </a:rPr>
              <a:t>زاغز</a:t>
            </a:r>
            <a:r>
              <a:rPr lang="ar-DZ" sz="2800" dirty="0">
                <a:solidFill>
                  <a:srgbClr val="E3DED1">
                    <a:shade val="25000"/>
                  </a:srgbClr>
                </a:solidFill>
                <a:latin typeface="Verdana"/>
                <a:cs typeface="Tahoma"/>
              </a:rPr>
              <a:t/>
            </a:r>
            <a:br>
              <a:rPr lang="ar-DZ" sz="2800" dirty="0">
                <a:solidFill>
                  <a:srgbClr val="E3DED1">
                    <a:shade val="25000"/>
                  </a:srgbClr>
                </a:solidFill>
                <a:latin typeface="Verdana"/>
                <a:cs typeface="Tahoma"/>
              </a:rPr>
            </a:br>
            <a:endParaRPr lang="fr-FR" sz="3200" dirty="0"/>
          </a:p>
        </p:txBody>
      </p:sp>
      <p:sp>
        <p:nvSpPr>
          <p:cNvPr id="3" name="Sous-titre 2"/>
          <p:cNvSpPr>
            <a:spLocks noGrp="1"/>
          </p:cNvSpPr>
          <p:nvPr>
            <p:ph type="subTitle" idx="1"/>
          </p:nvPr>
        </p:nvSpPr>
        <p:spPr>
          <a:xfrm>
            <a:off x="1403648" y="3140968"/>
            <a:ext cx="6400800" cy="1473200"/>
          </a:xfrm>
        </p:spPr>
        <p:txBody>
          <a:bodyPr/>
          <a:lstStyle/>
          <a:p>
            <a:r>
              <a:rPr lang="ar-DZ" dirty="0" smtClean="0"/>
              <a:t>المحاضرة الخامسة: المراجعة التسويقية وبطاقة الاداء المتوازن (المؤشرات المحورية)</a:t>
            </a:r>
            <a:endParaRPr lang="fr-FR" dirty="0"/>
          </a:p>
        </p:txBody>
      </p:sp>
    </p:spTree>
    <p:extLst>
      <p:ext uri="{BB962C8B-B14F-4D97-AF65-F5344CB8AC3E}">
        <p14:creationId xmlns:p14="http://schemas.microsoft.com/office/powerpoint/2010/main" val="24467463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043608" y="836712"/>
            <a:ext cx="7408333" cy="3450696"/>
          </a:xfrm>
        </p:spPr>
        <p:txBody>
          <a:bodyPr/>
          <a:lstStyle/>
          <a:p>
            <a:pPr marL="0" indent="0" algn="r" rtl="1">
              <a:buNone/>
            </a:pPr>
            <a:r>
              <a:rPr lang="ar-DZ" dirty="0" smtClean="0">
                <a:solidFill>
                  <a:schemeClr val="tx1"/>
                </a:solidFill>
              </a:rPr>
              <a:t>تلخص </a:t>
            </a:r>
            <a:r>
              <a:rPr lang="fr-FR" dirty="0" smtClean="0">
                <a:solidFill>
                  <a:schemeClr val="tx1"/>
                </a:solidFill>
              </a:rPr>
              <a:t>BSC</a:t>
            </a:r>
            <a:r>
              <a:rPr lang="ar-DZ" dirty="0" smtClean="0">
                <a:solidFill>
                  <a:schemeClr val="tx1"/>
                </a:solidFill>
              </a:rPr>
              <a:t> مجموعة من  مؤشرات الاداء الرائدة المستقبلية والقائمة حاليا، ومن ثم يتم تحديد مؤشرات الاداء المفتاحية </a:t>
            </a:r>
            <a:r>
              <a:rPr lang="fr-FR" dirty="0" smtClean="0">
                <a:solidFill>
                  <a:schemeClr val="tx1"/>
                </a:solidFill>
              </a:rPr>
              <a:t>KPI </a:t>
            </a:r>
            <a:r>
              <a:rPr lang="ar-DZ" dirty="0" smtClean="0">
                <a:solidFill>
                  <a:schemeClr val="tx1"/>
                </a:solidFill>
              </a:rPr>
              <a:t> وتوصيلها ومتابعتها بسهولة لتقييم النجاح.</a:t>
            </a:r>
          </a:p>
          <a:p>
            <a:pPr marL="0" indent="0" algn="r" rtl="1">
              <a:buNone/>
            </a:pPr>
            <a:r>
              <a:rPr lang="ar-DZ" dirty="0" smtClean="0">
                <a:solidFill>
                  <a:schemeClr val="tx1"/>
                </a:solidFill>
              </a:rPr>
              <a:t>فقد غيرت </a:t>
            </a:r>
            <a:r>
              <a:rPr lang="fr-FR" dirty="0" smtClean="0">
                <a:solidFill>
                  <a:schemeClr val="tx1"/>
                </a:solidFill>
              </a:rPr>
              <a:t>BSC </a:t>
            </a:r>
            <a:r>
              <a:rPr lang="ar-DZ" dirty="0">
                <a:solidFill>
                  <a:schemeClr val="tx1"/>
                </a:solidFill>
              </a:rPr>
              <a:t> </a:t>
            </a:r>
            <a:r>
              <a:rPr lang="ar-DZ" dirty="0" smtClean="0">
                <a:solidFill>
                  <a:schemeClr val="tx1"/>
                </a:solidFill>
              </a:rPr>
              <a:t>طريقة التي يفكر بها كثير من المديرين فهم الان يطورون الاستراتيجية بخرص وينظرون الى المنظمة كمجموعة من الانشطة المتكاملة والمتعاونة ويدمجون الاستراتيجية في مقاييس الاداء</a:t>
            </a:r>
            <a:endParaRPr lang="fr-FR" dirty="0">
              <a:solidFill>
                <a:schemeClr val="tx1"/>
              </a:solidFill>
            </a:endParaRPr>
          </a:p>
        </p:txBody>
      </p:sp>
    </p:spTree>
    <p:extLst>
      <p:ext uri="{BB962C8B-B14F-4D97-AF65-F5344CB8AC3E}">
        <p14:creationId xmlns:p14="http://schemas.microsoft.com/office/powerpoint/2010/main" val="10361803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lgn="r" rtl="1"/>
            <a:r>
              <a:rPr lang="ar-DZ" dirty="0" smtClean="0"/>
              <a:t>1-تحقيق التوازن بين الاهداف الادارية قصيرة ومتوسطة وطويلة الاجل داخل مختلف مقاييس الاداء</a:t>
            </a:r>
          </a:p>
          <a:p>
            <a:pPr algn="r" rtl="1"/>
            <a:r>
              <a:rPr lang="ar-DZ" dirty="0" smtClean="0"/>
              <a:t>2-توضيح مدى قوة اهمية تكوين مؤشرات وصفية غير مالية بجانب المؤشرات المالية</a:t>
            </a:r>
          </a:p>
          <a:p>
            <a:pPr algn="r" rtl="1"/>
            <a:r>
              <a:rPr lang="ar-DZ" dirty="0" smtClean="0"/>
              <a:t>3- ازالة الغموض عن طريق الاحتفاظ بالمؤشرات الكمية</a:t>
            </a:r>
          </a:p>
          <a:p>
            <a:pPr algn="r" rtl="1"/>
            <a:r>
              <a:rPr lang="ar-DZ" dirty="0" smtClean="0"/>
              <a:t>4-نشر التعلم التنظيمي من خلال  دورة متكررة لمراجعة النظرية</a:t>
            </a:r>
          </a:p>
          <a:p>
            <a:pPr algn="r" rtl="1"/>
            <a:r>
              <a:rPr lang="ar-DZ" dirty="0" smtClean="0"/>
              <a:t>5- توفير خطة اتصال استراتيجية تربط الادارة العليا للمنظمة </a:t>
            </a:r>
            <a:r>
              <a:rPr lang="ar-DZ" dirty="0" err="1" smtClean="0"/>
              <a:t>بالافراد</a:t>
            </a:r>
            <a:endParaRPr lang="fr-FR" dirty="0"/>
          </a:p>
        </p:txBody>
      </p:sp>
      <p:sp>
        <p:nvSpPr>
          <p:cNvPr id="3" name="Titre 2"/>
          <p:cNvSpPr>
            <a:spLocks noGrp="1"/>
          </p:cNvSpPr>
          <p:nvPr>
            <p:ph type="title"/>
          </p:nvPr>
        </p:nvSpPr>
        <p:spPr/>
        <p:txBody>
          <a:bodyPr>
            <a:normAutofit fontScale="90000"/>
          </a:bodyPr>
          <a:lstStyle/>
          <a:p>
            <a:pPr algn="r" rtl="1"/>
            <a:r>
              <a:rPr lang="ar-DZ" dirty="0" smtClean="0"/>
              <a:t>يلخص</a:t>
            </a:r>
            <a:r>
              <a:rPr lang="fr-FR" dirty="0" err="1" smtClean="0"/>
              <a:t>Morisawa</a:t>
            </a:r>
            <a:r>
              <a:rPr lang="fr-FR" dirty="0" smtClean="0"/>
              <a:t> </a:t>
            </a:r>
            <a:r>
              <a:rPr lang="ar-DZ" dirty="0" smtClean="0"/>
              <a:t>جوهر بطاقة الاداء في النقاط الخمسة التالية:</a:t>
            </a:r>
            <a:endParaRPr lang="fr-FR" dirty="0"/>
          </a:p>
        </p:txBody>
      </p:sp>
    </p:spTree>
    <p:extLst>
      <p:ext uri="{BB962C8B-B14F-4D97-AF65-F5344CB8AC3E}">
        <p14:creationId xmlns:p14="http://schemas.microsoft.com/office/powerpoint/2010/main" val="25318489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lgn="ctr"/>
            <a:r>
              <a:rPr lang="ar-DZ" dirty="0" smtClean="0"/>
              <a:t>انتهى </a:t>
            </a:r>
            <a:endParaRPr lang="fr-FR" dirty="0"/>
          </a:p>
        </p:txBody>
      </p:sp>
    </p:spTree>
    <p:extLst>
      <p:ext uri="{BB962C8B-B14F-4D97-AF65-F5344CB8AC3E}">
        <p14:creationId xmlns:p14="http://schemas.microsoft.com/office/powerpoint/2010/main" val="4233584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1521" y="1340768"/>
            <a:ext cx="8568952" cy="5328592"/>
          </a:xfrm>
        </p:spPr>
        <p:txBody>
          <a:bodyPr/>
          <a:lstStyle/>
          <a:p>
            <a:pPr algn="r" rtl="1"/>
            <a:r>
              <a:rPr lang="ar-DZ" dirty="0"/>
              <a:t>اضافة الى الرقابة التسويقية والاداء  على </a:t>
            </a:r>
            <a:r>
              <a:rPr lang="ar-DZ" dirty="0" smtClean="0"/>
              <a:t>الاستراتيجية، تجد المؤسسة نفسها بحاجة الى اعادة فحص دوري لأهدافها وتقييم وضعيتها في السوق نظرا لان البيئة التسويقية تتصف بالمرونة والتغيير السريع، فأي تطور في هذه الاخيرة يجعل  المؤسسة مجبرة على اعادة النظر في استراتيجياتها ومخططاتها ويتم ذلك من خلال  مراجعة شاملة </a:t>
            </a:r>
            <a:r>
              <a:rPr lang="ar-DZ" dirty="0" err="1" smtClean="0"/>
              <a:t>وممنهجة</a:t>
            </a:r>
            <a:r>
              <a:rPr lang="ar-DZ" dirty="0" smtClean="0"/>
              <a:t> تقوم بها هيئة مستقلة عن النشاط المراد مراجعته يطلق عليها  اسم </a:t>
            </a:r>
            <a:r>
              <a:rPr lang="ar-DZ" b="1" dirty="0" smtClean="0"/>
              <a:t>المراجعة التسويقية</a:t>
            </a:r>
            <a:endParaRPr lang="fr-FR" b="1" dirty="0"/>
          </a:p>
        </p:txBody>
      </p:sp>
      <p:sp>
        <p:nvSpPr>
          <p:cNvPr id="3" name="Titre 2"/>
          <p:cNvSpPr>
            <a:spLocks noGrp="1"/>
          </p:cNvSpPr>
          <p:nvPr>
            <p:ph type="title"/>
          </p:nvPr>
        </p:nvSpPr>
        <p:spPr>
          <a:xfrm>
            <a:off x="457200" y="338328"/>
            <a:ext cx="8229600" cy="786416"/>
          </a:xfrm>
        </p:spPr>
        <p:txBody>
          <a:bodyPr/>
          <a:lstStyle/>
          <a:p>
            <a:r>
              <a:rPr lang="ar-DZ" dirty="0" smtClean="0"/>
              <a:t>تمهيد:</a:t>
            </a:r>
            <a:endParaRPr lang="fr-FR" dirty="0"/>
          </a:p>
        </p:txBody>
      </p:sp>
    </p:spTree>
    <p:extLst>
      <p:ext uri="{BB962C8B-B14F-4D97-AF65-F5344CB8AC3E}">
        <p14:creationId xmlns:p14="http://schemas.microsoft.com/office/powerpoint/2010/main" val="3416554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95536" y="2132856"/>
            <a:ext cx="8280400" cy="4497363"/>
          </a:xfrm>
        </p:spPr>
        <p:txBody>
          <a:bodyPr/>
          <a:lstStyle/>
          <a:p>
            <a:pPr algn="r" rtl="1"/>
            <a:r>
              <a:rPr lang="ar-DZ" dirty="0" smtClean="0">
                <a:solidFill>
                  <a:schemeClr val="tx1"/>
                </a:solidFill>
              </a:rPr>
              <a:t>عرفها </a:t>
            </a:r>
            <a:r>
              <a:rPr lang="fr-FR" dirty="0" smtClean="0">
                <a:solidFill>
                  <a:schemeClr val="tx1"/>
                </a:solidFill>
              </a:rPr>
              <a:t> KOTLER</a:t>
            </a:r>
            <a:r>
              <a:rPr lang="ar-DZ" b="1" dirty="0" smtClean="0">
                <a:solidFill>
                  <a:schemeClr val="bg2">
                    <a:lumMod val="50000"/>
                  </a:schemeClr>
                </a:solidFill>
              </a:rPr>
              <a:t>المراجعة التسويقية </a:t>
            </a:r>
            <a:r>
              <a:rPr lang="ar-DZ" dirty="0" smtClean="0">
                <a:solidFill>
                  <a:schemeClr val="tx1"/>
                </a:solidFill>
              </a:rPr>
              <a:t>هي اختبار شامل مستقل نظامي دوري للبيئة التسويقية للمؤسسة والاهداف والاستراتيجيات والانشطة التسويقية من خلال تحديد وتشخيص مجالات المشاكلات والفرص  ووضع خطة عملية مقترحة لتحسين الاداء التسويقي للمؤسسة. </a:t>
            </a:r>
          </a:p>
          <a:p>
            <a:pPr algn="r" rtl="1"/>
            <a:r>
              <a:rPr lang="ar-DZ" dirty="0" smtClean="0">
                <a:solidFill>
                  <a:schemeClr val="tx1"/>
                </a:solidFill>
              </a:rPr>
              <a:t>المراجعة التسويقية هي اختبار معمق منهجي ودوري للتوجهات التسويقية العامة للمؤسسة في بيئتها والوسائل التي وضعتها لمتابعة تطور هذه التوجهات حيث يسمح هذا الفحص بإيجاد حلول للمشاكل الحالية للمؤسسة وتحسين مردودية الانشطة التسويقية.</a:t>
            </a:r>
          </a:p>
        </p:txBody>
      </p:sp>
      <p:sp>
        <p:nvSpPr>
          <p:cNvPr id="3" name="Titre 2"/>
          <p:cNvSpPr>
            <a:spLocks noGrp="1"/>
          </p:cNvSpPr>
          <p:nvPr>
            <p:ph type="title"/>
          </p:nvPr>
        </p:nvSpPr>
        <p:spPr/>
        <p:txBody>
          <a:bodyPr/>
          <a:lstStyle/>
          <a:p>
            <a:r>
              <a:rPr lang="ar-DZ" dirty="0" smtClean="0"/>
              <a:t>1/تعرف المراجعة التسويقية:</a:t>
            </a:r>
            <a:endParaRPr lang="fr-FR" dirty="0"/>
          </a:p>
        </p:txBody>
      </p:sp>
    </p:spTree>
    <p:extLst>
      <p:ext uri="{BB962C8B-B14F-4D97-AF65-F5344CB8AC3E}">
        <p14:creationId xmlns:p14="http://schemas.microsoft.com/office/powerpoint/2010/main" val="42092014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67544" y="1916832"/>
            <a:ext cx="8136903" cy="4824536"/>
          </a:xfrm>
        </p:spPr>
        <p:txBody>
          <a:bodyPr>
            <a:normAutofit fontScale="92500"/>
          </a:bodyPr>
          <a:lstStyle/>
          <a:p>
            <a:pPr marL="0" indent="0" algn="r" rtl="1">
              <a:buNone/>
            </a:pPr>
            <a:r>
              <a:rPr lang="ar-DZ" dirty="0" smtClean="0"/>
              <a:t>تهكمن اهمية  المراجعة التسويقية الى تحديد جملة من النقاط يمكن توضيحها كالتالي:</a:t>
            </a:r>
          </a:p>
          <a:p>
            <a:pPr algn="r" rtl="1"/>
            <a:r>
              <a:rPr lang="ar-DZ" dirty="0" smtClean="0"/>
              <a:t>تحقق للمؤسسة رؤية واسعة شاملة داخليا وخارجيا</a:t>
            </a:r>
          </a:p>
          <a:p>
            <a:pPr algn="r" rtl="1"/>
            <a:r>
              <a:rPr lang="ar-DZ" dirty="0" smtClean="0"/>
              <a:t>تساعد المؤسسات في تعزيز تنسيق انشطتها التسويقية وتحديث استراتيجياتها قبل ان يؤثر التغيير المستمر للبيئة على نجاحها</a:t>
            </a:r>
          </a:p>
          <a:p>
            <a:pPr algn="r" rtl="1"/>
            <a:r>
              <a:rPr lang="ar-DZ" dirty="0" smtClean="0"/>
              <a:t>تمكن المراجعة التسويقية من التعرف على عوامل الضعف التي تعاني منها المؤسسة وذلك من خلال مراجعة استراتيجياتها التسويقية مقارنة باستراتيجيات المنافسين </a:t>
            </a:r>
          </a:p>
          <a:p>
            <a:pPr algn="r" rtl="1"/>
            <a:r>
              <a:rPr lang="ar-DZ" dirty="0" smtClean="0"/>
              <a:t>تمكن من تقييم السلوك والممارسات السابقة والحالية للأنشطة التسويقية وتحديد الفرص والتهديدات المتوقعة مستقبلا,</a:t>
            </a:r>
          </a:p>
          <a:p>
            <a:pPr algn="r" rtl="1"/>
            <a:r>
              <a:rPr lang="ar-DZ" dirty="0" smtClean="0"/>
              <a:t>تسمح المراجعة التسويقية بتحديد التصرفات اللازمة في حالة انحرافات الاداء التسويقي</a:t>
            </a:r>
          </a:p>
          <a:p>
            <a:pPr marL="0" indent="0" algn="r" rtl="1">
              <a:buNone/>
            </a:pPr>
            <a:r>
              <a:rPr lang="ar-DZ" dirty="0" smtClean="0"/>
              <a:t>- فهي بمثابة نظام مخابرات يساعد في جمع المعلومات اللازمة لمعرفة مدى فعالية ونجاح الاستراتيجيات التسويقية للمؤسسة</a:t>
            </a:r>
          </a:p>
          <a:p>
            <a:pPr algn="r" rtl="1"/>
            <a:endParaRPr lang="ar-DZ" dirty="0" smtClean="0"/>
          </a:p>
          <a:p>
            <a:pPr algn="r" rtl="1"/>
            <a:endParaRPr lang="ar-DZ" dirty="0" smtClean="0"/>
          </a:p>
          <a:p>
            <a:pPr algn="r" rtl="1"/>
            <a:endParaRPr lang="fr-FR" dirty="0"/>
          </a:p>
        </p:txBody>
      </p:sp>
      <p:sp>
        <p:nvSpPr>
          <p:cNvPr id="3" name="Titre 2"/>
          <p:cNvSpPr>
            <a:spLocks noGrp="1"/>
          </p:cNvSpPr>
          <p:nvPr>
            <p:ph type="title"/>
          </p:nvPr>
        </p:nvSpPr>
        <p:spPr/>
        <p:txBody>
          <a:bodyPr/>
          <a:lstStyle/>
          <a:p>
            <a:r>
              <a:rPr lang="ar-DZ" dirty="0" smtClean="0"/>
              <a:t>2/اهمية المراجعة التسويقية:</a:t>
            </a:r>
            <a:endParaRPr lang="fr-FR" dirty="0"/>
          </a:p>
        </p:txBody>
      </p:sp>
    </p:spTree>
    <p:extLst>
      <p:ext uri="{BB962C8B-B14F-4D97-AF65-F5344CB8AC3E}">
        <p14:creationId xmlns:p14="http://schemas.microsoft.com/office/powerpoint/2010/main" val="34074348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11560" y="1772816"/>
            <a:ext cx="7920879" cy="4824536"/>
          </a:xfrm>
        </p:spPr>
        <p:txBody>
          <a:bodyPr>
            <a:normAutofit fontScale="92500"/>
          </a:bodyPr>
          <a:lstStyle/>
          <a:p>
            <a:pPr lvl="0" algn="r" rtl="1">
              <a:buClr>
                <a:srgbClr val="31B6FD"/>
              </a:buClr>
            </a:pPr>
            <a:r>
              <a:rPr lang="ar-DZ" sz="2800" dirty="0" smtClean="0">
                <a:solidFill>
                  <a:srgbClr val="073E87"/>
                </a:solidFill>
              </a:rPr>
              <a:t>تحديد المكانة السوقية للمنظمة ومنافسيها والحصول </a:t>
            </a:r>
            <a:r>
              <a:rPr lang="ar-DZ" sz="2800" dirty="0">
                <a:solidFill>
                  <a:srgbClr val="073E87"/>
                </a:solidFill>
              </a:rPr>
              <a:t>على صورة واضحة وشاملة على نقاط القوة والضعف لدى ادارة </a:t>
            </a:r>
            <a:r>
              <a:rPr lang="ar-DZ" sz="2800" dirty="0" smtClean="0">
                <a:solidFill>
                  <a:srgbClr val="073E87"/>
                </a:solidFill>
              </a:rPr>
              <a:t>التسويق,</a:t>
            </a:r>
          </a:p>
          <a:p>
            <a:pPr lvl="0" algn="r" rtl="1">
              <a:buClr>
                <a:srgbClr val="31B6FD"/>
              </a:buClr>
            </a:pPr>
            <a:r>
              <a:rPr lang="ar-DZ" sz="2800" dirty="0" smtClean="0">
                <a:solidFill>
                  <a:srgbClr val="073E87"/>
                </a:solidFill>
              </a:rPr>
              <a:t>تقديم التوجيهات والتوصيات بتصحيح اداء عناصر المزيج التسويقي</a:t>
            </a:r>
            <a:endParaRPr lang="ar-DZ" sz="2800" dirty="0">
              <a:solidFill>
                <a:srgbClr val="073E87"/>
              </a:solidFill>
            </a:endParaRPr>
          </a:p>
          <a:p>
            <a:pPr lvl="0" algn="r" rtl="1">
              <a:buClr>
                <a:srgbClr val="31B6FD"/>
              </a:buClr>
            </a:pPr>
            <a:r>
              <a:rPr lang="ar-DZ" sz="2800" dirty="0">
                <a:solidFill>
                  <a:srgbClr val="073E87"/>
                </a:solidFill>
              </a:rPr>
              <a:t>تحكم الادارة في استغلال الموارد المتاحة</a:t>
            </a:r>
          </a:p>
          <a:p>
            <a:pPr lvl="0" algn="r" rtl="1">
              <a:buClr>
                <a:srgbClr val="31B6FD"/>
              </a:buClr>
            </a:pPr>
            <a:r>
              <a:rPr lang="ar-DZ" sz="2800" dirty="0" smtClean="0">
                <a:solidFill>
                  <a:srgbClr val="073E87"/>
                </a:solidFill>
              </a:rPr>
              <a:t>توفير اطار </a:t>
            </a:r>
            <a:r>
              <a:rPr lang="ar-DZ" sz="2800" dirty="0">
                <a:solidFill>
                  <a:srgbClr val="073E87"/>
                </a:solidFill>
              </a:rPr>
              <a:t>لترشيد الادارة التسويقية في اتخاذ القرارات</a:t>
            </a:r>
          </a:p>
          <a:p>
            <a:pPr lvl="0" algn="r" rtl="1">
              <a:buClr>
                <a:srgbClr val="31B6FD"/>
              </a:buClr>
            </a:pPr>
            <a:r>
              <a:rPr lang="ar-DZ" sz="2800" dirty="0">
                <a:solidFill>
                  <a:srgbClr val="073E87"/>
                </a:solidFill>
              </a:rPr>
              <a:t>المساعدة على التنبؤ بالأعمال المستقبلية وتقديم مقترحات اللازمة لرسم الخطط التسويقية </a:t>
            </a:r>
            <a:r>
              <a:rPr lang="ar-DZ" sz="2800" dirty="0" smtClean="0">
                <a:solidFill>
                  <a:srgbClr val="073E87"/>
                </a:solidFill>
              </a:rPr>
              <a:t>المقبلة</a:t>
            </a:r>
          </a:p>
          <a:p>
            <a:pPr lvl="0" algn="r" rtl="1">
              <a:buClr>
                <a:srgbClr val="31B6FD"/>
              </a:buClr>
            </a:pPr>
            <a:r>
              <a:rPr lang="ar-DZ" sz="2800" dirty="0" smtClean="0">
                <a:solidFill>
                  <a:srgbClr val="073E87"/>
                </a:solidFill>
              </a:rPr>
              <a:t>اختبار فعالية عناصر الاداء التسويقي (المزيج التسويقي، الهيكل التنظيمي، رسالة المنظمة، استراتيجياتها,,,) </a:t>
            </a:r>
          </a:p>
          <a:p>
            <a:pPr lvl="0" algn="r" rtl="1">
              <a:buClr>
                <a:srgbClr val="31B6FD"/>
              </a:buClr>
            </a:pPr>
            <a:r>
              <a:rPr lang="ar-DZ" sz="2800" dirty="0" smtClean="0">
                <a:solidFill>
                  <a:srgbClr val="073E87"/>
                </a:solidFill>
              </a:rPr>
              <a:t>تقديم خطة مقترحة لتطوير الاداء التسويقي</a:t>
            </a:r>
            <a:endParaRPr lang="ar-DZ" sz="2800" dirty="0">
              <a:solidFill>
                <a:srgbClr val="073E87"/>
              </a:solidFill>
            </a:endParaRPr>
          </a:p>
          <a:p>
            <a:endParaRPr lang="ar-DZ" dirty="0" smtClean="0"/>
          </a:p>
          <a:p>
            <a:endParaRPr lang="fr-FR" dirty="0"/>
          </a:p>
        </p:txBody>
      </p:sp>
      <p:sp>
        <p:nvSpPr>
          <p:cNvPr id="3" name="Titre 2"/>
          <p:cNvSpPr>
            <a:spLocks noGrp="1"/>
          </p:cNvSpPr>
          <p:nvPr>
            <p:ph type="title"/>
          </p:nvPr>
        </p:nvSpPr>
        <p:spPr/>
        <p:txBody>
          <a:bodyPr/>
          <a:lstStyle/>
          <a:p>
            <a:r>
              <a:rPr lang="ar-DZ" dirty="0" smtClean="0"/>
              <a:t>3/ اهداف المراجعة التسويقية</a:t>
            </a:r>
            <a:endParaRPr lang="fr-FR" dirty="0"/>
          </a:p>
        </p:txBody>
      </p:sp>
    </p:spTree>
    <p:extLst>
      <p:ext uri="{BB962C8B-B14F-4D97-AF65-F5344CB8AC3E}">
        <p14:creationId xmlns:p14="http://schemas.microsoft.com/office/powerpoint/2010/main" val="21924650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r>
              <a:rPr lang="ar-DZ" dirty="0" smtClean="0"/>
              <a:t>4/انواع المراجعة التسويقية:</a:t>
            </a:r>
            <a:endParaRPr lang="fr-FR" dirty="0"/>
          </a:p>
        </p:txBody>
      </p:sp>
      <p:sp>
        <p:nvSpPr>
          <p:cNvPr id="5" name="Rectangle à coins arrondis 4"/>
          <p:cNvSpPr/>
          <p:nvPr/>
        </p:nvSpPr>
        <p:spPr>
          <a:xfrm>
            <a:off x="6128781" y="2848200"/>
            <a:ext cx="2304256" cy="129614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nvGrpSpPr>
          <p:cNvPr id="7" name="Groupe 6"/>
          <p:cNvGrpSpPr/>
          <p:nvPr/>
        </p:nvGrpSpPr>
        <p:grpSpPr>
          <a:xfrm>
            <a:off x="4370019" y="2879923"/>
            <a:ext cx="4033465" cy="2351901"/>
            <a:chOff x="4631538" y="636848"/>
            <a:chExt cx="4033465" cy="2351901"/>
          </a:xfrm>
        </p:grpSpPr>
        <p:sp>
          <p:nvSpPr>
            <p:cNvPr id="8" name="Rectangle 7"/>
            <p:cNvSpPr/>
            <p:nvPr/>
          </p:nvSpPr>
          <p:spPr>
            <a:xfrm>
              <a:off x="4631538" y="2130145"/>
              <a:ext cx="2314296" cy="858604"/>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9" name="Rectangle 8"/>
            <p:cNvSpPr/>
            <p:nvPr/>
          </p:nvSpPr>
          <p:spPr>
            <a:xfrm>
              <a:off x="6921751" y="636848"/>
              <a:ext cx="1743252" cy="858604"/>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77800" tIns="177800" rIns="177800" bIns="0" numCol="1" spcCol="1270" anchor="t" anchorCtr="0">
              <a:noAutofit/>
            </a:bodyPr>
            <a:lstStyle/>
            <a:p>
              <a:pPr lvl="0" algn="ctr" defTabSz="1111250">
                <a:lnSpc>
                  <a:spcPct val="90000"/>
                </a:lnSpc>
                <a:spcBef>
                  <a:spcPct val="0"/>
                </a:spcBef>
                <a:spcAft>
                  <a:spcPct val="35000"/>
                </a:spcAft>
              </a:pPr>
              <a:r>
                <a:rPr lang="ar-DZ" sz="2500" b="1" kern="1200" dirty="0" smtClean="0"/>
                <a:t>المراجعة في حالة ظهور ازمات</a:t>
              </a:r>
              <a:endParaRPr lang="fr-FR" sz="2500" b="1" kern="1200" dirty="0"/>
            </a:p>
          </p:txBody>
        </p:sp>
      </p:grpSp>
      <p:sp>
        <p:nvSpPr>
          <p:cNvPr id="11" name="Rectangle à coins arrondis 10"/>
          <p:cNvSpPr/>
          <p:nvPr/>
        </p:nvSpPr>
        <p:spPr>
          <a:xfrm>
            <a:off x="971600" y="2852936"/>
            <a:ext cx="2304256" cy="129614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757" y="5013176"/>
            <a:ext cx="2322513" cy="1317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0524" y="4983763"/>
            <a:ext cx="2322513" cy="1317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Rectangle 11"/>
          <p:cNvSpPr/>
          <p:nvPr/>
        </p:nvSpPr>
        <p:spPr>
          <a:xfrm>
            <a:off x="1095241" y="3224890"/>
            <a:ext cx="2146742" cy="523220"/>
          </a:xfrm>
          <a:prstGeom prst="rect">
            <a:avLst/>
          </a:prstGeom>
        </p:spPr>
        <p:txBody>
          <a:bodyPr wrap="none">
            <a:spAutoFit/>
          </a:bodyPr>
          <a:lstStyle/>
          <a:p>
            <a:r>
              <a:rPr lang="ar-DZ" sz="2800" b="1" dirty="0" smtClean="0">
                <a:solidFill>
                  <a:prstClr val="black">
                    <a:hueOff val="0"/>
                    <a:satOff val="0"/>
                    <a:lumOff val="0"/>
                    <a:alphaOff val="0"/>
                  </a:prstClr>
                </a:solidFill>
              </a:rPr>
              <a:t>المراجعة الشاملة</a:t>
            </a:r>
            <a:endParaRPr lang="fr-FR" sz="2000" b="1" dirty="0"/>
          </a:p>
        </p:txBody>
      </p:sp>
      <p:sp>
        <p:nvSpPr>
          <p:cNvPr id="13" name="Rectangle 12"/>
          <p:cNvSpPr/>
          <p:nvPr/>
        </p:nvSpPr>
        <p:spPr>
          <a:xfrm>
            <a:off x="1181803" y="5433461"/>
            <a:ext cx="2191626" cy="523220"/>
          </a:xfrm>
          <a:prstGeom prst="rect">
            <a:avLst/>
          </a:prstGeom>
        </p:spPr>
        <p:txBody>
          <a:bodyPr wrap="none">
            <a:spAutoFit/>
          </a:bodyPr>
          <a:lstStyle/>
          <a:p>
            <a:r>
              <a:rPr lang="ar-DZ" sz="2800" b="1" dirty="0">
                <a:solidFill>
                  <a:prstClr val="black">
                    <a:hueOff val="0"/>
                    <a:satOff val="0"/>
                    <a:lumOff val="0"/>
                    <a:alphaOff val="0"/>
                  </a:prstClr>
                </a:solidFill>
              </a:rPr>
              <a:t>المراجعة </a:t>
            </a:r>
            <a:r>
              <a:rPr lang="ar-DZ" sz="2800" b="1" dirty="0" smtClean="0">
                <a:solidFill>
                  <a:prstClr val="black">
                    <a:hueOff val="0"/>
                    <a:satOff val="0"/>
                    <a:lumOff val="0"/>
                    <a:alphaOff val="0"/>
                  </a:prstClr>
                </a:solidFill>
              </a:rPr>
              <a:t>المسبقة</a:t>
            </a:r>
            <a:endParaRPr lang="fr-FR" sz="2000" b="1" dirty="0"/>
          </a:p>
        </p:txBody>
      </p:sp>
      <p:sp>
        <p:nvSpPr>
          <p:cNvPr id="14" name="Rectangle 13"/>
          <p:cNvSpPr/>
          <p:nvPr/>
        </p:nvSpPr>
        <p:spPr>
          <a:xfrm>
            <a:off x="6301802" y="5263461"/>
            <a:ext cx="2037737" cy="477054"/>
          </a:xfrm>
          <a:prstGeom prst="rect">
            <a:avLst/>
          </a:prstGeom>
        </p:spPr>
        <p:txBody>
          <a:bodyPr wrap="none">
            <a:spAutoFit/>
          </a:bodyPr>
          <a:lstStyle/>
          <a:p>
            <a:r>
              <a:rPr lang="ar-DZ" sz="2500" b="1" dirty="0">
                <a:solidFill>
                  <a:prstClr val="black">
                    <a:hueOff val="0"/>
                    <a:satOff val="0"/>
                    <a:lumOff val="0"/>
                    <a:alphaOff val="0"/>
                  </a:prstClr>
                </a:solidFill>
              </a:rPr>
              <a:t>المراجعة </a:t>
            </a:r>
            <a:r>
              <a:rPr lang="ar-DZ" sz="2500" b="1" dirty="0" smtClean="0">
                <a:solidFill>
                  <a:prstClr val="black">
                    <a:hueOff val="0"/>
                    <a:satOff val="0"/>
                    <a:lumOff val="0"/>
                    <a:alphaOff val="0"/>
                  </a:prstClr>
                </a:solidFill>
              </a:rPr>
              <a:t>التقييمية</a:t>
            </a:r>
            <a:endParaRPr lang="fr-FR" b="1" dirty="0"/>
          </a:p>
        </p:txBody>
      </p:sp>
      <p:sp>
        <p:nvSpPr>
          <p:cNvPr id="15" name="Rectangle 14"/>
          <p:cNvSpPr/>
          <p:nvPr/>
        </p:nvSpPr>
        <p:spPr>
          <a:xfrm>
            <a:off x="3367602" y="4150915"/>
            <a:ext cx="2691763" cy="461665"/>
          </a:xfrm>
          <a:prstGeom prst="rect">
            <a:avLst/>
          </a:prstGeom>
        </p:spPr>
        <p:txBody>
          <a:bodyPr wrap="none">
            <a:spAutoFit/>
          </a:bodyPr>
          <a:lstStyle/>
          <a:p>
            <a:r>
              <a:rPr lang="ar-DZ" sz="2400" b="1" dirty="0" smtClean="0">
                <a:solidFill>
                  <a:schemeClr val="bg2">
                    <a:lumMod val="50000"/>
                  </a:schemeClr>
                </a:solidFill>
              </a:rPr>
              <a:t>انواع المراجعة التسويقية</a:t>
            </a:r>
            <a:endParaRPr lang="fr-FR" sz="2400" b="1" dirty="0">
              <a:solidFill>
                <a:schemeClr val="bg2">
                  <a:lumMod val="50000"/>
                </a:schemeClr>
              </a:solidFill>
            </a:endParaRPr>
          </a:p>
        </p:txBody>
      </p:sp>
    </p:spTree>
    <p:extLst>
      <p:ext uri="{BB962C8B-B14F-4D97-AF65-F5344CB8AC3E}">
        <p14:creationId xmlns:p14="http://schemas.microsoft.com/office/powerpoint/2010/main" val="13117854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r>
              <a:rPr lang="ar-DZ" dirty="0" smtClean="0"/>
              <a:t>5/عناصر المراجعة التسويقية</a:t>
            </a:r>
            <a:endParaRPr lang="fr-FR" dirty="0"/>
          </a:p>
        </p:txBody>
      </p:sp>
      <p:sp>
        <p:nvSpPr>
          <p:cNvPr id="10" name="Rectangle à coins arrondis 9"/>
          <p:cNvSpPr/>
          <p:nvPr/>
        </p:nvSpPr>
        <p:spPr>
          <a:xfrm>
            <a:off x="6128781" y="2848200"/>
            <a:ext cx="2304256" cy="129614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endParaRPr lang="ar-DZ" sz="2000" b="1" dirty="0" smtClean="0"/>
          </a:p>
          <a:p>
            <a:pPr algn="ctr"/>
            <a:r>
              <a:rPr lang="ar-DZ" sz="2000" b="1" dirty="0" smtClean="0">
                <a:solidFill>
                  <a:schemeClr val="tx1"/>
                </a:solidFill>
              </a:rPr>
              <a:t>مراجعة الاستراتيجيات التسويقية</a:t>
            </a:r>
            <a:endParaRPr lang="fr-FR" sz="2000" b="1" dirty="0">
              <a:solidFill>
                <a:schemeClr val="tx1"/>
              </a:solidFill>
            </a:endParaRPr>
          </a:p>
        </p:txBody>
      </p:sp>
      <p:sp>
        <p:nvSpPr>
          <p:cNvPr id="11" name="Rectangle à coins arrondis 10"/>
          <p:cNvSpPr/>
          <p:nvPr/>
        </p:nvSpPr>
        <p:spPr>
          <a:xfrm>
            <a:off x="971600" y="2852936"/>
            <a:ext cx="2304256" cy="129614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endParaRPr lang="ar-DZ" sz="2000" b="1" dirty="0" smtClean="0">
              <a:solidFill>
                <a:schemeClr val="tx1"/>
              </a:solidFill>
            </a:endParaRPr>
          </a:p>
          <a:p>
            <a:pPr algn="ctr"/>
            <a:r>
              <a:rPr lang="ar-DZ" sz="2000" b="1" dirty="0" smtClean="0">
                <a:solidFill>
                  <a:schemeClr val="tx1"/>
                </a:solidFill>
              </a:rPr>
              <a:t>مراجعة البيئة التسويقية</a:t>
            </a:r>
            <a:endParaRPr lang="fr-FR" sz="2000" b="1" dirty="0">
              <a:solidFill>
                <a:schemeClr val="tx1"/>
              </a:solidFill>
            </a:endParaRPr>
          </a:p>
        </p:txBody>
      </p:sp>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757" y="5013176"/>
            <a:ext cx="2322513" cy="1317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0524" y="4983763"/>
            <a:ext cx="2322513" cy="1317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1338706" y="5457909"/>
            <a:ext cx="2048959" cy="400110"/>
          </a:xfrm>
          <a:prstGeom prst="rect">
            <a:avLst/>
          </a:prstGeom>
        </p:spPr>
        <p:txBody>
          <a:bodyPr wrap="none">
            <a:spAutoFit/>
          </a:bodyPr>
          <a:lstStyle/>
          <a:p>
            <a:pPr algn="ctr"/>
            <a:r>
              <a:rPr lang="ar-DZ" sz="2000" b="1" dirty="0" smtClean="0">
                <a:solidFill>
                  <a:schemeClr val="tx1"/>
                </a:solidFill>
              </a:rPr>
              <a:t>مراجعة تنظيم التسويق</a:t>
            </a:r>
            <a:endParaRPr lang="fr-FR" sz="2000" b="1" dirty="0">
              <a:solidFill>
                <a:schemeClr val="tx1"/>
              </a:solidFill>
            </a:endParaRPr>
          </a:p>
        </p:txBody>
      </p:sp>
      <p:sp>
        <p:nvSpPr>
          <p:cNvPr id="15" name="Rectangle 14"/>
          <p:cNvSpPr/>
          <p:nvPr/>
        </p:nvSpPr>
        <p:spPr>
          <a:xfrm>
            <a:off x="6216356" y="5471933"/>
            <a:ext cx="2129109" cy="400110"/>
          </a:xfrm>
          <a:prstGeom prst="rect">
            <a:avLst/>
          </a:prstGeom>
        </p:spPr>
        <p:txBody>
          <a:bodyPr wrap="none">
            <a:spAutoFit/>
          </a:bodyPr>
          <a:lstStyle/>
          <a:p>
            <a:pPr algn="ctr"/>
            <a:r>
              <a:rPr lang="ar-DZ" sz="2000" b="1" dirty="0" smtClean="0">
                <a:solidFill>
                  <a:schemeClr val="tx1"/>
                </a:solidFill>
              </a:rPr>
              <a:t>مراجعة النظم التسويقية</a:t>
            </a:r>
            <a:endParaRPr lang="fr-FR" sz="2000" b="1" dirty="0">
              <a:solidFill>
                <a:schemeClr val="tx1"/>
              </a:solidFill>
            </a:endParaRPr>
          </a:p>
        </p:txBody>
      </p:sp>
      <p:sp>
        <p:nvSpPr>
          <p:cNvPr id="17" name="Rectangle à coins arrondis 16"/>
          <p:cNvSpPr/>
          <p:nvPr/>
        </p:nvSpPr>
        <p:spPr>
          <a:xfrm>
            <a:off x="3563888" y="2852936"/>
            <a:ext cx="2304256" cy="129614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endParaRPr lang="ar-DZ" sz="2000" b="1" dirty="0" smtClean="0"/>
          </a:p>
          <a:p>
            <a:pPr algn="ctr"/>
            <a:r>
              <a:rPr lang="ar-DZ" sz="2000" b="1" dirty="0" smtClean="0">
                <a:solidFill>
                  <a:schemeClr val="tx1"/>
                </a:solidFill>
              </a:rPr>
              <a:t>مراجعة المزيج التسويقي</a:t>
            </a:r>
            <a:endParaRPr lang="fr-FR" sz="2000" b="1" dirty="0">
              <a:solidFill>
                <a:schemeClr val="tx1"/>
              </a:solidFill>
            </a:endParaRPr>
          </a:p>
        </p:txBody>
      </p:sp>
      <p:sp>
        <p:nvSpPr>
          <p:cNvPr id="18" name="Rectangle à coins arrondis 17"/>
          <p:cNvSpPr/>
          <p:nvPr/>
        </p:nvSpPr>
        <p:spPr>
          <a:xfrm>
            <a:off x="3563888" y="5013176"/>
            <a:ext cx="2304256" cy="129614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endParaRPr lang="ar-DZ" sz="2000" b="1" dirty="0" smtClean="0"/>
          </a:p>
          <a:p>
            <a:pPr algn="ctr" rtl="1"/>
            <a:r>
              <a:rPr lang="ar-DZ" sz="2000" b="1" dirty="0" smtClean="0">
                <a:solidFill>
                  <a:schemeClr val="tx1"/>
                </a:solidFill>
              </a:rPr>
              <a:t> مراجعة انتاجية التسويق</a:t>
            </a:r>
            <a:endParaRPr lang="fr-FR" sz="2000" b="1" dirty="0">
              <a:solidFill>
                <a:schemeClr val="tx1"/>
              </a:solidFill>
            </a:endParaRPr>
          </a:p>
        </p:txBody>
      </p:sp>
    </p:spTree>
    <p:extLst>
      <p:ext uri="{BB962C8B-B14F-4D97-AF65-F5344CB8AC3E}">
        <p14:creationId xmlns:p14="http://schemas.microsoft.com/office/powerpoint/2010/main" val="37612497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41536" y="1235668"/>
            <a:ext cx="8028880" cy="4713387"/>
          </a:xfrm>
        </p:spPr>
        <p:txBody>
          <a:bodyPr/>
          <a:lstStyle/>
          <a:p>
            <a:pPr algn="r" rtl="1"/>
            <a:r>
              <a:rPr lang="ar-DZ" dirty="0" smtClean="0">
                <a:solidFill>
                  <a:schemeClr val="tx1"/>
                </a:solidFill>
              </a:rPr>
              <a:t>بطاقة الاهداف المتوازنة هي تنميط وتوجيه لنشاطات الشركة واعمالها في  اربعة ابعاد (بعد مالي، بعد الزبائن، بعد عمليات الداخلية، بعد التعلم والنمو) ويحوي كل بعد عددا من المقاييس التي تعتبر محركات نجاح المؤسسة وتقدمها، فهو ترجمة لرسالة ورؤية الشركة الى اهداف ومقاييس اداء معبر عنها من خلال  اربعة ابعاد رئيسية: </a:t>
            </a:r>
          </a:p>
          <a:p>
            <a:pPr algn="r" rtl="1"/>
            <a:r>
              <a:rPr lang="ar-DZ" dirty="0" smtClean="0">
                <a:solidFill>
                  <a:schemeClr val="tx1"/>
                </a:solidFill>
              </a:rPr>
              <a:t>1-البعد المالي: كيف تظهر الشركة امام مالكيها؟</a:t>
            </a:r>
          </a:p>
          <a:p>
            <a:pPr algn="r" rtl="1"/>
            <a:r>
              <a:rPr lang="ar-DZ" dirty="0" smtClean="0">
                <a:solidFill>
                  <a:schemeClr val="tx1"/>
                </a:solidFill>
              </a:rPr>
              <a:t>2- بعد العمليات الداخلية: ماهي العمليات التي ستتفوق بها الشركة؟</a:t>
            </a:r>
          </a:p>
          <a:p>
            <a:pPr algn="r" rtl="1"/>
            <a:r>
              <a:rPr lang="ar-DZ" dirty="0" smtClean="0">
                <a:solidFill>
                  <a:schemeClr val="tx1"/>
                </a:solidFill>
              </a:rPr>
              <a:t>3-بعد المستهلك: كيف ينظر المستهلكون للشركة؟</a:t>
            </a:r>
          </a:p>
          <a:p>
            <a:pPr algn="r" rtl="1"/>
            <a:r>
              <a:rPr lang="ar-DZ" dirty="0" smtClean="0">
                <a:solidFill>
                  <a:schemeClr val="tx1"/>
                </a:solidFill>
              </a:rPr>
              <a:t>4- بعد النمو والتعلم: كيف ستعمل الشركة على تطوير امكانياتها الاقتصادية؟</a:t>
            </a:r>
          </a:p>
          <a:p>
            <a:pPr marL="0" indent="0" algn="r" rtl="1">
              <a:buNone/>
            </a:pPr>
            <a:endParaRPr lang="fr-FR" dirty="0">
              <a:solidFill>
                <a:schemeClr val="tx1"/>
              </a:solidFill>
            </a:endParaRPr>
          </a:p>
        </p:txBody>
      </p:sp>
      <p:sp>
        <p:nvSpPr>
          <p:cNvPr id="3" name="Titre 2"/>
          <p:cNvSpPr>
            <a:spLocks noGrp="1"/>
          </p:cNvSpPr>
          <p:nvPr>
            <p:ph type="title"/>
          </p:nvPr>
        </p:nvSpPr>
        <p:spPr/>
        <p:txBody>
          <a:bodyPr/>
          <a:lstStyle/>
          <a:p>
            <a:r>
              <a:rPr lang="fr-FR" dirty="0" smtClean="0"/>
              <a:t>BSC </a:t>
            </a:r>
            <a:r>
              <a:rPr lang="ar-DZ" dirty="0" smtClean="0"/>
              <a:t>بطاقة الاداء المتوازن</a:t>
            </a:r>
            <a:endParaRPr lang="fr-FR"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5013176"/>
            <a:ext cx="7920880" cy="1844824"/>
          </a:xfrm>
          <a:prstGeom prst="rect">
            <a:avLst/>
          </a:prstGeom>
        </p:spPr>
      </p:pic>
    </p:spTree>
    <p:extLst>
      <p:ext uri="{BB962C8B-B14F-4D97-AF65-F5344CB8AC3E}">
        <p14:creationId xmlns:p14="http://schemas.microsoft.com/office/powerpoint/2010/main" val="41533318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p:cNvPicPr>
          <p:nvPr>
            <p:ph idx="1"/>
          </p:nvPr>
        </p:nvPicPr>
        <p:blipFill rotWithShape="1">
          <a:blip r:embed="rId2"/>
          <a:srcRect l="20833" t="20379" r="22106" b="27130"/>
          <a:stretch/>
        </p:blipFill>
        <p:spPr bwMode="auto">
          <a:xfrm>
            <a:off x="251520" y="188640"/>
            <a:ext cx="8712968" cy="619268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8500924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agues">
  <a:themeElements>
    <a:clrScheme name="Vagues">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Vagues">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agues">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3130</TotalTime>
  <Words>597</Words>
  <Application>Microsoft Office PowerPoint</Application>
  <PresentationFormat>Affichage à l'écran (4:3)</PresentationFormat>
  <Paragraphs>56</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Vagues</vt:lpstr>
      <vt:lpstr>جامعة محمد خيضر بسكرة كلية العلوم الاقتصادية والتجارية وعلوم التسيير قسم العلوم التجارية مقياس الرقابة التسويقية السنة الثانية ماستر تخصص تسويق د-سارة زاغز </vt:lpstr>
      <vt:lpstr>تمهيد:</vt:lpstr>
      <vt:lpstr>1/تعرف المراجعة التسويقية:</vt:lpstr>
      <vt:lpstr>2/اهمية المراجعة التسويقية:</vt:lpstr>
      <vt:lpstr>3/ اهداف المراجعة التسويقية</vt:lpstr>
      <vt:lpstr>4/انواع المراجعة التسويقية:</vt:lpstr>
      <vt:lpstr>5/عناصر المراجعة التسويقية</vt:lpstr>
      <vt:lpstr>BSC بطاقة الاداء المتوازن</vt:lpstr>
      <vt:lpstr>Présentation PowerPoint</vt:lpstr>
      <vt:lpstr>Présentation PowerPoint</vt:lpstr>
      <vt:lpstr>يلخصMorisawa جوهر بطاقة الاداء في النقاط الخمسة التالية:</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user</dc:creator>
  <cp:lastModifiedBy>user</cp:lastModifiedBy>
  <cp:revision>25</cp:revision>
  <dcterms:created xsi:type="dcterms:W3CDTF">2024-11-10T08:37:34Z</dcterms:created>
  <dcterms:modified xsi:type="dcterms:W3CDTF">2024-11-15T10:12:40Z</dcterms:modified>
</cp:coreProperties>
</file>